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421"/>
  </p:notesMasterIdLst>
  <p:sldIdLst>
    <p:sldId id="256" r:id="rId2"/>
    <p:sldId id="258" r:id="rId3"/>
    <p:sldId id="442" r:id="rId4"/>
    <p:sldId id="471" r:id="rId5"/>
    <p:sldId id="472" r:id="rId6"/>
    <p:sldId id="473" r:id="rId7"/>
    <p:sldId id="476" r:id="rId8"/>
    <p:sldId id="477" r:id="rId9"/>
    <p:sldId id="480" r:id="rId10"/>
    <p:sldId id="481" r:id="rId11"/>
    <p:sldId id="482" r:id="rId12"/>
    <p:sldId id="483" r:id="rId13"/>
    <p:sldId id="484" r:id="rId14"/>
    <p:sldId id="485" r:id="rId15"/>
    <p:sldId id="486" r:id="rId16"/>
    <p:sldId id="495" r:id="rId17"/>
    <p:sldId id="496" r:id="rId18"/>
    <p:sldId id="566" r:id="rId19"/>
    <p:sldId id="497" r:id="rId20"/>
    <p:sldId id="488" r:id="rId21"/>
    <p:sldId id="489" r:id="rId22"/>
    <p:sldId id="490" r:id="rId23"/>
    <p:sldId id="498" r:id="rId24"/>
    <p:sldId id="499" r:id="rId25"/>
    <p:sldId id="567" r:id="rId26"/>
    <p:sldId id="492" r:id="rId27"/>
    <p:sldId id="475" r:id="rId28"/>
    <p:sldId id="403" r:id="rId29"/>
    <p:sldId id="404" r:id="rId30"/>
    <p:sldId id="405" r:id="rId31"/>
    <p:sldId id="448" r:id="rId32"/>
    <p:sldId id="406" r:id="rId33"/>
    <p:sldId id="449" r:id="rId34"/>
    <p:sldId id="407" r:id="rId35"/>
    <p:sldId id="408" r:id="rId36"/>
    <p:sldId id="450" r:id="rId37"/>
    <p:sldId id="409" r:id="rId38"/>
    <p:sldId id="410" r:id="rId39"/>
    <p:sldId id="411" r:id="rId40"/>
    <p:sldId id="412" r:id="rId41"/>
    <p:sldId id="504" r:id="rId42"/>
    <p:sldId id="413" r:id="rId43"/>
    <p:sldId id="414" r:id="rId44"/>
    <p:sldId id="415" r:id="rId45"/>
    <p:sldId id="416" r:id="rId46"/>
    <p:sldId id="417" r:id="rId47"/>
    <p:sldId id="418" r:id="rId48"/>
    <p:sldId id="505" r:id="rId49"/>
    <p:sldId id="419" r:id="rId50"/>
    <p:sldId id="568" r:id="rId51"/>
    <p:sldId id="420" r:id="rId52"/>
    <p:sldId id="421" r:id="rId53"/>
    <p:sldId id="467" r:id="rId54"/>
    <p:sldId id="468" r:id="rId55"/>
    <p:sldId id="469" r:id="rId56"/>
    <p:sldId id="470" r:id="rId57"/>
    <p:sldId id="423" r:id="rId58"/>
    <p:sldId id="424" r:id="rId59"/>
    <p:sldId id="500" r:id="rId60"/>
    <p:sldId id="569" r:id="rId61"/>
    <p:sldId id="501" r:id="rId62"/>
    <p:sldId id="502" r:id="rId63"/>
    <p:sldId id="425" r:id="rId64"/>
    <p:sldId id="426" r:id="rId65"/>
    <p:sldId id="459" r:id="rId66"/>
    <p:sldId id="427" r:id="rId67"/>
    <p:sldId id="428" r:id="rId68"/>
    <p:sldId id="429" r:id="rId69"/>
    <p:sldId id="430" r:id="rId70"/>
    <p:sldId id="451" r:id="rId71"/>
    <p:sldId id="452" r:id="rId72"/>
    <p:sldId id="455" r:id="rId73"/>
    <p:sldId id="456" r:id="rId74"/>
    <p:sldId id="431" r:id="rId75"/>
    <p:sldId id="432" r:id="rId76"/>
    <p:sldId id="433" r:id="rId77"/>
    <p:sldId id="434" r:id="rId78"/>
    <p:sldId id="458" r:id="rId79"/>
    <p:sldId id="550" r:id="rId80"/>
    <p:sldId id="461" r:id="rId81"/>
    <p:sldId id="462" r:id="rId82"/>
    <p:sldId id="463" r:id="rId83"/>
    <p:sldId id="464" r:id="rId84"/>
    <p:sldId id="539" r:id="rId85"/>
    <p:sldId id="506" r:id="rId86"/>
    <p:sldId id="507" r:id="rId87"/>
    <p:sldId id="508" r:id="rId88"/>
    <p:sldId id="509" r:id="rId89"/>
    <p:sldId id="510" r:id="rId90"/>
    <p:sldId id="511" r:id="rId91"/>
    <p:sldId id="512" r:id="rId92"/>
    <p:sldId id="557" r:id="rId93"/>
    <p:sldId id="513" r:id="rId94"/>
    <p:sldId id="514" r:id="rId95"/>
    <p:sldId id="515" r:id="rId96"/>
    <p:sldId id="551" r:id="rId97"/>
    <p:sldId id="553" r:id="rId98"/>
    <p:sldId id="554" r:id="rId99"/>
    <p:sldId id="555" r:id="rId100"/>
    <p:sldId id="556" r:id="rId101"/>
    <p:sldId id="516" r:id="rId102"/>
    <p:sldId id="579" r:id="rId103"/>
    <p:sldId id="570" r:id="rId104"/>
    <p:sldId id="571" r:id="rId105"/>
    <p:sldId id="572" r:id="rId106"/>
    <p:sldId id="573" r:id="rId107"/>
    <p:sldId id="574" r:id="rId108"/>
    <p:sldId id="575" r:id="rId109"/>
    <p:sldId id="576" r:id="rId110"/>
    <p:sldId id="577" r:id="rId111"/>
    <p:sldId id="578" r:id="rId112"/>
    <p:sldId id="517" r:id="rId113"/>
    <p:sldId id="518" r:id="rId114"/>
    <p:sldId id="558" r:id="rId115"/>
    <p:sldId id="519" r:id="rId116"/>
    <p:sldId id="520" r:id="rId117"/>
    <p:sldId id="521" r:id="rId118"/>
    <p:sldId id="522" r:id="rId119"/>
    <p:sldId id="523" r:id="rId120"/>
    <p:sldId id="524" r:id="rId121"/>
    <p:sldId id="525" r:id="rId122"/>
    <p:sldId id="526" r:id="rId123"/>
    <p:sldId id="527" r:id="rId124"/>
    <p:sldId id="528" r:id="rId125"/>
    <p:sldId id="559" r:id="rId126"/>
    <p:sldId id="529" r:id="rId127"/>
    <p:sldId id="560" r:id="rId128"/>
    <p:sldId id="530" r:id="rId129"/>
    <p:sldId id="531" r:id="rId130"/>
    <p:sldId id="561" r:id="rId131"/>
    <p:sldId id="532" r:id="rId132"/>
    <p:sldId id="564" r:id="rId133"/>
    <p:sldId id="562" r:id="rId134"/>
    <p:sldId id="536" r:id="rId135"/>
    <p:sldId id="262" r:id="rId136"/>
    <p:sldId id="580" r:id="rId137"/>
    <p:sldId id="588" r:id="rId138"/>
    <p:sldId id="581" r:id="rId139"/>
    <p:sldId id="589" r:id="rId140"/>
    <p:sldId id="582" r:id="rId141"/>
    <p:sldId id="263" r:id="rId142"/>
    <p:sldId id="583" r:id="rId143"/>
    <p:sldId id="593" r:id="rId144"/>
    <p:sldId id="601" r:id="rId145"/>
    <p:sldId id="594" r:id="rId146"/>
    <p:sldId id="595" r:id="rId147"/>
    <p:sldId id="586" r:id="rId148"/>
    <p:sldId id="590" r:id="rId149"/>
    <p:sldId id="602" r:id="rId150"/>
    <p:sldId id="591" r:id="rId151"/>
    <p:sldId id="592" r:id="rId152"/>
    <p:sldId id="273" r:id="rId153"/>
    <p:sldId id="270" r:id="rId154"/>
    <p:sldId id="596" r:id="rId155"/>
    <p:sldId id="599" r:id="rId156"/>
    <p:sldId id="600" r:id="rId157"/>
    <p:sldId id="271" r:id="rId158"/>
    <p:sldId id="272" r:id="rId159"/>
    <p:sldId id="619" r:id="rId160"/>
    <p:sldId id="621" r:id="rId161"/>
    <p:sldId id="604" r:id="rId162"/>
    <p:sldId id="638" r:id="rId163"/>
    <p:sldId id="605" r:id="rId164"/>
    <p:sldId id="606" r:id="rId165"/>
    <p:sldId id="607" r:id="rId166"/>
    <p:sldId id="608" r:id="rId167"/>
    <p:sldId id="609" r:id="rId168"/>
    <p:sldId id="610" r:id="rId169"/>
    <p:sldId id="639" r:id="rId170"/>
    <p:sldId id="611" r:id="rId171"/>
    <p:sldId id="620" r:id="rId172"/>
    <p:sldId id="612" r:id="rId173"/>
    <p:sldId id="613" r:id="rId174"/>
    <p:sldId id="614" r:id="rId175"/>
    <p:sldId id="615" r:id="rId176"/>
    <p:sldId id="616" r:id="rId177"/>
    <p:sldId id="640" r:id="rId178"/>
    <p:sldId id="617" r:id="rId179"/>
    <p:sldId id="618" r:id="rId180"/>
    <p:sldId id="622" r:id="rId181"/>
    <p:sldId id="623" r:id="rId182"/>
    <p:sldId id="624" r:id="rId183"/>
    <p:sldId id="641" r:id="rId184"/>
    <p:sldId id="625" r:id="rId185"/>
    <p:sldId id="626" r:id="rId186"/>
    <p:sldId id="627" r:id="rId187"/>
    <p:sldId id="628" r:id="rId188"/>
    <p:sldId id="629" r:id="rId189"/>
    <p:sldId id="630" r:id="rId190"/>
    <p:sldId id="637" r:id="rId191"/>
    <p:sldId id="631" r:id="rId192"/>
    <p:sldId id="632" r:id="rId193"/>
    <p:sldId id="633" r:id="rId194"/>
    <p:sldId id="634" r:id="rId195"/>
    <p:sldId id="810" r:id="rId196"/>
    <p:sldId id="772" r:id="rId197"/>
    <p:sldId id="773" r:id="rId198"/>
    <p:sldId id="774" r:id="rId199"/>
    <p:sldId id="775" r:id="rId200"/>
    <p:sldId id="776" r:id="rId201"/>
    <p:sldId id="777" r:id="rId202"/>
    <p:sldId id="778" r:id="rId203"/>
    <p:sldId id="779" r:id="rId204"/>
    <p:sldId id="780" r:id="rId205"/>
    <p:sldId id="781" r:id="rId206"/>
    <p:sldId id="782" r:id="rId207"/>
    <p:sldId id="783" r:id="rId208"/>
    <p:sldId id="784" r:id="rId209"/>
    <p:sldId id="785" r:id="rId210"/>
    <p:sldId id="786" r:id="rId211"/>
    <p:sldId id="787" r:id="rId212"/>
    <p:sldId id="789" r:id="rId213"/>
    <p:sldId id="790" r:id="rId214"/>
    <p:sldId id="791" r:id="rId215"/>
    <p:sldId id="792" r:id="rId216"/>
    <p:sldId id="809" r:id="rId217"/>
    <p:sldId id="793" r:id="rId218"/>
    <p:sldId id="794" r:id="rId219"/>
    <p:sldId id="795" r:id="rId220"/>
    <p:sldId id="751" r:id="rId221"/>
    <p:sldId id="752" r:id="rId222"/>
    <p:sldId id="643" r:id="rId223"/>
    <p:sldId id="797" r:id="rId224"/>
    <p:sldId id="798" r:id="rId225"/>
    <p:sldId id="644" r:id="rId226"/>
    <p:sldId id="760" r:id="rId227"/>
    <p:sldId id="645" r:id="rId228"/>
    <p:sldId id="646" r:id="rId229"/>
    <p:sldId id="647" r:id="rId230"/>
    <p:sldId id="648" r:id="rId231"/>
    <p:sldId id="649" r:id="rId232"/>
    <p:sldId id="674" r:id="rId233"/>
    <p:sldId id="650" r:id="rId234"/>
    <p:sldId id="683" r:id="rId235"/>
    <p:sldId id="675" r:id="rId236"/>
    <p:sldId id="651" r:id="rId237"/>
    <p:sldId id="652" r:id="rId238"/>
    <p:sldId id="653" r:id="rId239"/>
    <p:sldId id="654" r:id="rId240"/>
    <p:sldId id="655" r:id="rId241"/>
    <p:sldId id="676" r:id="rId242"/>
    <p:sldId id="761" r:id="rId243"/>
    <p:sldId id="762" r:id="rId244"/>
    <p:sldId id="763" r:id="rId245"/>
    <p:sldId id="764" r:id="rId246"/>
    <p:sldId id="768" r:id="rId247"/>
    <p:sldId id="765" r:id="rId248"/>
    <p:sldId id="766" r:id="rId249"/>
    <p:sldId id="767" r:id="rId250"/>
    <p:sldId id="678" r:id="rId251"/>
    <p:sldId id="667" r:id="rId252"/>
    <p:sldId id="769" r:id="rId253"/>
    <p:sldId id="771" r:id="rId254"/>
    <p:sldId id="770" r:id="rId255"/>
    <p:sldId id="668" r:id="rId256"/>
    <p:sldId id="669" r:id="rId257"/>
    <p:sldId id="746" r:id="rId258"/>
    <p:sldId id="684" r:id="rId259"/>
    <p:sldId id="670" r:id="rId260"/>
    <p:sldId id="671" r:id="rId261"/>
    <p:sldId id="672" r:id="rId262"/>
    <p:sldId id="748" r:id="rId263"/>
    <p:sldId id="799" r:id="rId264"/>
    <p:sldId id="880" r:id="rId265"/>
    <p:sldId id="812" r:id="rId266"/>
    <p:sldId id="881" r:id="rId267"/>
    <p:sldId id="819" r:id="rId268"/>
    <p:sldId id="820" r:id="rId269"/>
    <p:sldId id="814" r:id="rId270"/>
    <p:sldId id="817" r:id="rId271"/>
    <p:sldId id="800" r:id="rId272"/>
    <p:sldId id="801" r:id="rId273"/>
    <p:sldId id="802" r:id="rId274"/>
    <p:sldId id="821" r:id="rId275"/>
    <p:sldId id="822" r:id="rId276"/>
    <p:sldId id="803" r:id="rId277"/>
    <p:sldId id="804" r:id="rId278"/>
    <p:sldId id="807" r:id="rId279"/>
    <p:sldId id="808" r:id="rId280"/>
    <p:sldId id="882" r:id="rId281"/>
    <p:sldId id="883" r:id="rId282"/>
    <p:sldId id="884" r:id="rId283"/>
    <p:sldId id="885" r:id="rId284"/>
    <p:sldId id="886" r:id="rId285"/>
    <p:sldId id="887" r:id="rId286"/>
    <p:sldId id="888" r:id="rId287"/>
    <p:sldId id="889" r:id="rId288"/>
    <p:sldId id="890" r:id="rId289"/>
    <p:sldId id="892" r:id="rId290"/>
    <p:sldId id="893" r:id="rId291"/>
    <p:sldId id="894" r:id="rId292"/>
    <p:sldId id="895" r:id="rId293"/>
    <p:sldId id="896" r:id="rId294"/>
    <p:sldId id="897" r:id="rId295"/>
    <p:sldId id="898" r:id="rId296"/>
    <p:sldId id="899" r:id="rId297"/>
    <p:sldId id="900" r:id="rId298"/>
    <p:sldId id="901" r:id="rId299"/>
    <p:sldId id="902" r:id="rId300"/>
    <p:sldId id="903" r:id="rId301"/>
    <p:sldId id="904" r:id="rId302"/>
    <p:sldId id="905" r:id="rId303"/>
    <p:sldId id="906" r:id="rId304"/>
    <p:sldId id="907" r:id="rId305"/>
    <p:sldId id="908" r:id="rId306"/>
    <p:sldId id="909" r:id="rId307"/>
    <p:sldId id="910" r:id="rId308"/>
    <p:sldId id="911" r:id="rId309"/>
    <p:sldId id="912" r:id="rId310"/>
    <p:sldId id="913" r:id="rId311"/>
    <p:sldId id="914" r:id="rId312"/>
    <p:sldId id="915" r:id="rId313"/>
    <p:sldId id="711" r:id="rId314"/>
    <p:sldId id="712" r:id="rId315"/>
    <p:sldId id="823" r:id="rId316"/>
    <p:sldId id="713" r:id="rId317"/>
    <p:sldId id="714" r:id="rId318"/>
    <p:sldId id="715" r:id="rId319"/>
    <p:sldId id="716" r:id="rId320"/>
    <p:sldId id="717" r:id="rId321"/>
    <p:sldId id="718" r:id="rId322"/>
    <p:sldId id="719" r:id="rId323"/>
    <p:sldId id="824" r:id="rId324"/>
    <p:sldId id="720" r:id="rId325"/>
    <p:sldId id="721" r:id="rId326"/>
    <p:sldId id="723" r:id="rId327"/>
    <p:sldId id="724" r:id="rId328"/>
    <p:sldId id="725" r:id="rId329"/>
    <p:sldId id="727" r:id="rId330"/>
    <p:sldId id="728" r:id="rId331"/>
    <p:sldId id="729" r:id="rId332"/>
    <p:sldId id="825" r:id="rId333"/>
    <p:sldId id="826" r:id="rId334"/>
    <p:sldId id="730" r:id="rId335"/>
    <p:sldId id="750" r:id="rId336"/>
    <p:sldId id="731" r:id="rId337"/>
    <p:sldId id="916" r:id="rId338"/>
    <p:sldId id="917" r:id="rId339"/>
    <p:sldId id="918" r:id="rId340"/>
    <p:sldId id="919" r:id="rId341"/>
    <p:sldId id="920" r:id="rId342"/>
    <p:sldId id="921" r:id="rId343"/>
    <p:sldId id="922" r:id="rId344"/>
    <p:sldId id="923" r:id="rId345"/>
    <p:sldId id="924" r:id="rId346"/>
    <p:sldId id="925" r:id="rId347"/>
    <p:sldId id="926" r:id="rId348"/>
    <p:sldId id="927" r:id="rId349"/>
    <p:sldId id="928" r:id="rId350"/>
    <p:sldId id="929" r:id="rId351"/>
    <p:sldId id="930" r:id="rId352"/>
    <p:sldId id="931" r:id="rId353"/>
    <p:sldId id="932" r:id="rId354"/>
    <p:sldId id="933" r:id="rId355"/>
    <p:sldId id="934" r:id="rId356"/>
    <p:sldId id="935" r:id="rId357"/>
    <p:sldId id="936" r:id="rId358"/>
    <p:sldId id="937" r:id="rId359"/>
    <p:sldId id="938" r:id="rId360"/>
    <p:sldId id="939" r:id="rId361"/>
    <p:sldId id="940" r:id="rId362"/>
    <p:sldId id="941" r:id="rId363"/>
    <p:sldId id="942" r:id="rId364"/>
    <p:sldId id="943" r:id="rId365"/>
    <p:sldId id="944" r:id="rId366"/>
    <p:sldId id="945" r:id="rId367"/>
    <p:sldId id="946" r:id="rId368"/>
    <p:sldId id="947" r:id="rId369"/>
    <p:sldId id="948" r:id="rId370"/>
    <p:sldId id="949" r:id="rId371"/>
    <p:sldId id="950" r:id="rId372"/>
    <p:sldId id="951" r:id="rId373"/>
    <p:sldId id="952" r:id="rId374"/>
    <p:sldId id="953" r:id="rId375"/>
    <p:sldId id="834" r:id="rId376"/>
    <p:sldId id="835" r:id="rId377"/>
    <p:sldId id="836" r:id="rId378"/>
    <p:sldId id="837" r:id="rId379"/>
    <p:sldId id="838" r:id="rId380"/>
    <p:sldId id="839" r:id="rId381"/>
    <p:sldId id="840" r:id="rId382"/>
    <p:sldId id="841" r:id="rId383"/>
    <p:sldId id="842" r:id="rId384"/>
    <p:sldId id="843" r:id="rId385"/>
    <p:sldId id="845" r:id="rId386"/>
    <p:sldId id="846" r:id="rId387"/>
    <p:sldId id="847" r:id="rId388"/>
    <p:sldId id="848" r:id="rId389"/>
    <p:sldId id="849" r:id="rId390"/>
    <p:sldId id="850" r:id="rId391"/>
    <p:sldId id="851" r:id="rId392"/>
    <p:sldId id="852" r:id="rId393"/>
    <p:sldId id="853" r:id="rId394"/>
    <p:sldId id="854" r:id="rId395"/>
    <p:sldId id="855" r:id="rId396"/>
    <p:sldId id="856" r:id="rId397"/>
    <p:sldId id="857" r:id="rId398"/>
    <p:sldId id="858" r:id="rId399"/>
    <p:sldId id="859" r:id="rId400"/>
    <p:sldId id="860" r:id="rId401"/>
    <p:sldId id="861" r:id="rId402"/>
    <p:sldId id="862" r:id="rId403"/>
    <p:sldId id="863" r:id="rId404"/>
    <p:sldId id="864" r:id="rId405"/>
    <p:sldId id="865" r:id="rId406"/>
    <p:sldId id="866" r:id="rId407"/>
    <p:sldId id="867" r:id="rId408"/>
    <p:sldId id="868" r:id="rId409"/>
    <p:sldId id="869" r:id="rId410"/>
    <p:sldId id="870" r:id="rId411"/>
    <p:sldId id="871" r:id="rId412"/>
    <p:sldId id="872" r:id="rId413"/>
    <p:sldId id="873" r:id="rId414"/>
    <p:sldId id="874" r:id="rId415"/>
    <p:sldId id="875" r:id="rId416"/>
    <p:sldId id="876" r:id="rId417"/>
    <p:sldId id="877" r:id="rId418"/>
    <p:sldId id="878" r:id="rId419"/>
    <p:sldId id="879" r:id="rId4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1" autoAdjust="0"/>
    <p:restoredTop sz="84810" autoAdjust="0"/>
  </p:normalViewPr>
  <p:slideViewPr>
    <p:cSldViewPr>
      <p:cViewPr varScale="1">
        <p:scale>
          <a:sx n="36" d="100"/>
          <a:sy n="36" d="100"/>
        </p:scale>
        <p:origin x="835" y="2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7285"/>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tableStyles" Target="tableStyles.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presProps" Target="presProp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viewProps" Target="viewProps.xml"/><Relationship Id="rId258" Type="http://schemas.openxmlformats.org/officeDocument/2006/relationships/slide" Target="slides/slide2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3:55.08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trace contextRef="#ctx0" brushRef="#br0" timeOffset="297">0 0</inkml:trace>
  <inkml:trace contextRef="#ctx0" brushRef="#br0" timeOffset="13931">1526 128</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0:35.4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228 0,'0'0,"0"19,-19-1,19 1,-18 19,18-19,-18 19,-1-20,1 20,18-1,-19 1,1-1,18 1,-19-19,1 19,18-19,0-19,-19 37,19-18,-18 0,18 18,0-18,0-19,-18 0,18 19,0-38,0 0,0 19,0-19,0 19,0-37,0 37,0-19,18-37,0 18,-18 0,0 19</inkml:trace>
  <inkml:trace contextRef="#ctx0" brushRef="#br0" timeOffset="1810">228 56,'18'0,"-18"0,19 0,-19 0,18 19,-18-19,0 0,0 19,19-19,-1 19,-18 0,0 0,18-19,-18 37,18-37,-18 19,0 0,19-1,-19 1,19-19,-19 19,18-19,-18 19,19-1,-1 1,-18-19,0 19,18-19,-18 19,18 0,-18 0,19 0,-19-19,0 18,0-18,0 19,0-19,0 38,0-38,0 18,0-18,18 0,-18 19</inkml:trace>
  <inkml:trace contextRef="#ctx0" brushRef="#br0" timeOffset="3884">99 433,'18'0,"1"0,-1 0,1 0,-19 0,36 0,-17 0,-1 0,1 0,-1 0,1 0,-1 0,0 0,0 0,-18 0,19 0,0 0,-19 0,18 0,1 0,-19 0,18 0,-18 0,18 0,-18 0,18 0,1 0,-19 0,18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0:40.9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192 131,'0'19,"0"0,0-1,0 19,0 19,0-19,0 1,0-1,0-19,0 19,0 1,0-19,-19-1,19 0,0-18,0 19,0-56,0 37,0-18,0-20,0 19,0 1,0-19,0 18,0-18,0 18,0 0,0 19,0-18,0 0,0 18,0-19,19 19,-19 0,19 0,-1 0,0 19,1-19,0 55,-1-36,19 18,-18 0,-1 0,1-18,0 0,-19-19,0 19,18-1,-18-18,0 18,0-54,0-21,0 2,0-20,0 1,0 0,0 36,0 19,0 1</inkml:trace>
  <inkml:trace contextRef="#ctx0" brushRef="#br0" timeOffset="2075">766 336,'0'-19,"0"0,0 19,0-18,0 18,0-18,-18 18,0-19,18 19,-19-19,19 19,-18 0,18 0,-19 0,0 0,19 0,0 0,-18 19,18 18,0 0,0-18,0 18,0 0,0-37,0 19,0 18,0-37,0 19,18 18,-18-19,19 1,0-19,-1 19,-18-19,37 19,-37-19,37 0,-37 0,19 0,-19 0,19 0,-19 0,18-38,0 38,-18-19,0 1,0 0,0-1,0-19,0 20,0-19,0 18,0 19,-18-37,0 18,-1 0,0 1,0-19,1 37,18-19,0 19,-18 0</inkml:trace>
  <inkml:trace contextRef="#ctx0" brushRef="#br0" timeOffset="3604">970 355,'0'0,"0"0,19 0,-19 0,19 18,0 19,-19 0,36 1,-36-1,0 0,19 1,-19-20,18 0,-18-18,0 19,0-19,0 19,0 0,0-57,0 1,0 0,0-1,0 2,0-2,0 1,0 18,0 1,0-1,19 1,-19 18,0-19,19 19,-1 0,-18 0,18 0,-18 0</inkml:trace>
  <inkml:trace contextRef="#ctx0" brushRef="#br0" timeOffset="4961">1267 355,'0'18,"0"1,0-1,19 38,-1-18,-18 17,0-17,0-2,0-17,0 37,0-56,19 19,-19-19,0-19,0 1,0-20,-19 1,19 0,-18 18,18-18,0 0,0 37,0-19,0 0,0 1,0-1,0 19,0-18,0-1,0 19,18 0,-18 0,19 0,-1 0,1 0,-19 19,18-19,-18 18,19 1,0-1,-19 20,18-19,-18-1,18 19,-18-18,0 18,19-19,-19 1,0 0,0-19,0 19,0-57,0 19,0-17,0 17,0-37,0 38,0-1,0 0,0 0,0 1,0-1,0 19,0-18,0 18,0-19,19 1,-19 18,18 0,-18 0,19 0,-19 0,18 0,-18 0,18 0,1 0,-19 0,19 0,-19 18,19 1,-19-19,18 37,0-19,-18 1,0-19,19 19,-19 0,0-1,19 0,-19-18,0 38,0-19,18-1,-18-18,0 18,0-18,0 19</inkml:trace>
  <inkml:trace contextRef="#ctx0" brushRef="#br0" timeOffset="7426">2009 485,'-19'0,"19"-19,-19 19,19-19,-18 1,18 18,-18-19,18 19,-19 0,0 0,19 0,-18 0,18 0,-19 0,19 0,0 0,0 19,0 18,0 1,0-20,0 19,0 1,0-2,19-17,-19 0,18 0,1-1,-19-18,19 19,-1-19,-18 0,18 0,-18 19,19-19,-19 0,19 0,-19-19,0 0,0 1,0 18,0-38,0 19,0-17,0 17,0-19,0 20,0 0,0-1,0 19,-19-19,19 19,-19 0,19 19,0 0,19-1,0 38,-19-37,18 17,1 2,-19-19,18-1,-18-18,19 19,-19-19,18 19,-18-19,0 0,19 18,-19-18,19 0,-1 0,-18-18,0-1,0 19</inkml:trace>
  <inkml:trace contextRef="#ctx0" brushRef="#br0" timeOffset="9454">2231 727,'0'0,"0"-19,0 1,0-1,0 0,0 0,0-17,0 17,0 0,0 0,0-36,0 36,0 0,-18-18,18 19,-19-1,19 1,0 18,0-19,-19 19,19 19,0 18,0-19,0 19,0 1,0-19,0-1,0 0,19 20,0-1,-19 0,0 1,37 18,-19-20,-18-17,19 19,-1-20,-18-18,19 18,-19 1,19-19,-19 0,18 0,0 0,-18 0,19 0,-19 0,19-19,-19 1,0 18,0-18,18 18,-18-19,0 19,0-19</inkml:trace>
  <inkml:trace contextRef="#ctx0" brushRef="#br0" timeOffset="11092">2361 224,'37'0,"-37"0,19 0,-1 0,1 19,-19 0,18 17,1 2,-1 18,1-1,0-17,-1 36,19-18,-18 0,-19 0,18 18,-18-36,19-2,-19 2,0-1,0 0,-19 19,1-18,-1-20,19 1,-19-19,19 18</inkml:trace>
  <inkml:trace contextRef="#ctx0" brushRef="#br0" timeOffset="12511">155 1,'-19'0,"1"0,-1 0,19 0,-18 0,18 0,-19 18,0 1,19-19,-18 37,18-18,0-1,0 20,0 17,0-17,-18 17,18-17,0-1,0-18,0 36,0-36,0 0,0 18,18 0,0 1,1-20,18 19,-18 1,-1-20,19 20,-18-20,36 19,-36-18,0 18,18-37,-37 18,18-18,-18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0:55.31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 0,'0'18,"0"56,0 1,0 18,0-19,0 0,0 19,0-38,0-17,0-1,0-19,0 1,0-19,0-19,0 1,0-1,0-18,-18 18,18-17,0-2,0-18,0 20,0-20,0 19,0 0,0 18,0 0,0 1,0-1,0 1,0 18,0-37,0 37,0-19,18 19,-18 0,17-19,-17 1,18 18,0-18,-18 18,17-19,-17 19,0 0,17 0,1 0,-1-19,2 19,-2 0,19 0,-2 0,1 0,-35 0,18 0,-18 19,18-19,-18 19,0 17,0-17,0 18,0 0,-36 0,19-18,-18 18,35-18,-35-1,0 1,16-1,2 1,-1 0,1-19,17 0,-17 18,-1-18,0 0,18 0,0 0,-17 0,17 0,0-18,0-1,17 19,19-19,-19 19,0-18,18 18,-35 0,19 0,-2 0,1 0,-18 0,18 0,-1 0,0 0,1 18,-18-18,17 19,-17-19,0 19,18-1,-18 0,18-18,-18 38,0-38,0 18,0 1,0 0,0-1,0-18,0 18,0-18,0 19,-18-19,0 19,18-19,-17 0,-1 0,1 0,17 0,-17 0,-1 0,18 0,-35 0,35 0,-19 0,19 0,-17 0,-1 0,1 0,17 0,-17 0,17-19,0 19</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0:58.4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242 0,'18'0,"-18"0,18 19,1 36,-1-36,-18 18,18 0,-18 1,0-38,0 18,-18-18,0-18,-1-1,1 19,0-19,-1 0,1 1,-18 0,18 18,0-19,-1 19,1 0,18 0,-18 0,0 0,18 0,-37 0,37 0,-18 0,18 0,0 19,0-19,0 18,0 19,0 1,0-2,0 2,0-1,0 19,0-19,0 19,18-1,0 1,-18-19,19 0,-1-18,0 37,0-56,1 18,-1 1,0-1,0-18,-18 19,36-19,-17 18,-1-18,-18 0,18 0,-18 0,19-18,-19-1,18 1,0 18,-18-37,0 37,18-19,-18 19,0-19,0 1,18 18,-18-75</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1:21.74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 0,'-18'0,"18"19,0 36,0 1,0 0,0-1,0 1,0 0,0-1,0-18,0 1,0-20,0 1,0-1,0 1</inkml:trace>
  <inkml:trace contextRef="#ctx0" brushRef="#br0" timeOffset="1466">41 19,'0'0,"18"0,19 0,-18 0,-19 0,36 0,1 0,-19 0,19 0,-18 0,17 0,1 18,-19 0,1-18,-1 0,1 0,-1 19,-18-19,36 19,-36 0,37-19,-37 18,19-18,0 18,-19 1,18-19,-18 19,0-1,0 19,0-18,18 18,-18 0,0-18,0-19,0 18,0 1,-18-1,0-18,18 19,-38-1,38-18,-37 19,19 0,0-19,-19 18,19-18,18 19,-37-19,37 0,-19 0,1 18,0-18,0 0,18 0,-19 0,1 0,-1 0,19 0,-18 0,18 0,0 19,-19-19,1 0,18 0,-18 0,18 0,0 0,-18 0,18 0,-19 0,1 0,18 0,0 19,-19-19,19 18</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1:06.0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20,'0'18,"0"1,0 0,0 18,0 0,0-19,0 1,0 18,0 18,0-36,0 18,0-18,0 18,0-19,0 1,0-1,0-18,18 0,-18 0,37-18,1 18,-1-19,19 19,-19 0,0-18,1 18,-1 0,1 0,-20 0,-18 0,18 0</inkml:trace>
  <inkml:trace contextRef="#ctx0" brushRef="#br0" timeOffset="1810">0 20,'0'-18,"0"18,37 0,-19 0,20 0,17 0,-17 0,-1 0,-18 0,18 0,0 0,-37 0,19 0,-19 0,19 0</inkml:trace>
  <inkml:trace contextRef="#ctx0" brushRef="#br0" timeOffset="3058">55 187,'0'0,"19"0,19 0,-2 0,2 0,-19 0,18 0,0 0,-18 0,-1 0,1 0,0 0,0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1:25.11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3:57.89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260 0,'0'0,"0"18,-18 19,0 0,-20 37,19 19,-17-19,17 1,0-20,0 0,19-18,-18-18,18 0,0-19,-18 0,18-19,0 0,0-18,18-18,0 0,1-2,19 2,-20-1,-18 38,37 0,-37-1,0 0,19 19,-19 19,19 0,-1 17,0 20,1-1,-19-17,38-1,-20 0,-18 0,18 0,1-19,-19 1,0-19,0 19,19-19</inkml:trace>
  <inkml:trace contextRef="#ctx0" brushRef="#br0" timeOffset="1888">0 481,'19'0,"0"0,-1 0,19 0,1 0,-20 0,0 0,20 0,-38 0,19 0,-19 0</inkml:trace>
  <inkml:trace contextRef="#ctx0" brushRef="#br0" timeOffset="2902">428 351,'0'0,"18"0,-18 0,19 19,0 19,-19-20,0 0,19 19,-19-18,0-1,0 19,0-18,0-19,0 37,0-37,0 18,18-18,-18-18,0 0,0-20,0 1,0 0,0 0,0 19,0-19,18 37,-18-19,19 19,-19-19,19 19,-19 0,19-18,-1 18,0-18,-18 18,19 0,-19 0,19 0,0 0</inkml:trace>
  <inkml:trace contextRef="#ctx0" brushRef="#br0" timeOffset="4275">726 463,'0'0,"0"-19,18 19,-18-18,19 0,-19-1,19 0,-1 0,-18 1,0 0,0 18,0-19,0 1,0-1,0 0,0 1,0 0,0 18,0-19,0 19,0-19,-18 19,18 0,0 38,0-2,0 2,0-1,0 18,0 1,0-19,18 0,1-19,-19 1,0-19,0 18,18 1,-18-19,19 0,-19 19,0-19,19 0,-1 0,-18 0,19 0,-1 0,1 0,-19 0,19 0,-19 0,18 0,-18 0,19 0,-19-19</inkml:trace>
  <inkml:trace contextRef="#ctx0" brushRef="#br0" timeOffset="5819">670 444,'19'-18,"18"18,0-18,0 18,-18 0,18 0,-18 0,-19 0</inkml:trace>
  <inkml:trace contextRef="#ctx0" brushRef="#br0" timeOffset="6615">1005 463,'0'0,"18"0,1 0,0 0,-1 0,20 0,-20 0,1 0,-1 0,-18 0,19 0,0 0,-1 0,-18 0,19 0,-19-19,0 19,0-18,0 18,0-18,0 18,0-38,0 38,0-19,-19 1,1 18,18-18,-19-1,19 19,-19 0,19-18,-18 18,-1 0,19 0,-18 0,18 0,-19 0,19 0,0 0,-19 18,19 19,0 0,0 1,0-20,0 0,0 38,0-19,19 0,0-18,-19 17,0-36,18 19,-18-19,0 0,19 0,-1 19,-18-19,19 0,-19 0,19 0,-19 0,18 18,1-18,-19 0,18 0,1 0,0 0,-19 0,18 0,-18-18,19-1,-19 19,0-19,18 19,-18 0,0-18,0 18,0-18,0-1,0 19,0-19</inkml:trace>
  <inkml:trace contextRef="#ctx0" brushRef="#br0" timeOffset="8331">1358 351,'19'0,"-19"19,19 0,-1 0,-18-1,0 0,19 1,-19-1,0-18,18 37,1-37,-19 19,0-19,0 18,0-55,0 37,0-18,0 18,0-19,0 1,0-1,19-17,-19 36,0-38,0 38,18-19,1 19,-19 0,0 0,18 0,-18 0,0-18,19 18</inkml:trace>
  <inkml:trace contextRef="#ctx0" brushRef="#br0" timeOffset="9782">1712 351,'0'0,"0"19,0-19,0 19,0-19,0 19,0-1,18 19,-18-19,0-18,0 19,19-1,-19-18,0 19,0-19,0 18,0-18,19 19,-19 0</inkml:trace>
  <inkml:trace contextRef="#ctx0" brushRef="#br0" timeOffset="12137">1507 518,'0'0,"0"19,0-1,0-18,0 19,0-19</inkml:trace>
  <inkml:trace contextRef="#ctx0" brushRef="#br0" timeOffset="13323">1991 351,'-18'0,"18"0,-38-18,38 18,-19 0,19 0,-36 0,36 0,-19 0,19 0,-19 18,19-18,-19 19,19 0,0 0,0-19,0 18,0 0,0 1,0-1,0-18,0 19,0-19,19 18,-19 1,19-19,-19 18,19-18,-19 0,18 0,-18 0,18 0,-18 0,19 0,-19 0,0-18,19-1,-19 1,0 18,0-37,0 37,0-19,0 19,0-18,0 0,0 18,0-19,0 19,0-19,0 19,0 19,19 0,-19-19,0 18,0 0,18-18,-18 19,0-19,0 18,18-18,-18 19,20-1,-1-18,-19 0,19 0,-19 0,18 0,-18 0,18 0</inkml:trace>
  <inkml:trace contextRef="#ctx0" brushRef="#br0" timeOffset="15366">2160 166,'0'0,"0"19,0-19,18 19,-18-19,0 36,0-36,0 19,0 0,18-1,-18 1,0-19,0 18,0-18,0 37,0-37,19 19,-19-19,0 19,0-19,19 0,-19 18,0 0,0-18,0 19,0-19,0 18,0-18,19 19,-19-1,0 1,0-19,0 18,0 1,0-19,0 19,0-19</inkml:trace>
  <inkml:trace contextRef="#ctx0" brushRef="#br0" timeOffset="17348">2457 259,'0'0,"0"19,0-19,0 18,0 1,19-1,-19 0,0-18,18 38,-18-38,19 19,-19-19,0 18,0 0,0-18,0 19,19-19,-19 18,0-18,0 19,0-19,18 0,-18 18,0-18,19-37,-1 19,-18-19,0 0,19 18,-19 0,19-17,-19 17,0 1,0-1,0 19,18-19,-18 1,19 18,-19 0,0 0,0 18,18-18,-18 19,0 0,19-1,-19-18,19 19,-19-1,18 0,-18-18,0 19,19 0,-19-19,0 0,0 19,19-1,-19-18,18 18,-18-18,19 19,-19-19,0 0,18 0,-18-37,0 0,19-19,-19 19,0 0,0 18,0 19,0-18,19 0,-19 18,0-19</inkml:trace>
  <inkml:trace contextRef="#ctx0" brushRef="#br0" timeOffset="20312">2439 222,'0'0,"0"18,0 1,18 0,-18-1,0-18,0 0,0 19</inkml:trace>
  <inkml:trace contextRef="#ctx0" brushRef="#br0" timeOffset="21497">3090 278,'0'-19,"0"19,-19-19,1 19,18-18,0 18,-19 0,19 0,-19 0,19 0,-18 0,-1 0,19 0,-18 0,18 0,0 18,0-18,0 19,0 18,0-37,0 19,0 17,0-17,0 0,0-19,18 19,-18-19,19 18,-19-18,18 0,-18 0,19 0,0 0,-19 0,18 0,-18 0,0-18,0-1,0 0,0 0,0 1,0 18,0-18,0 18,0-19,0 19,0-18,0-1,0 19,0 19,0-1,19-18,-19 19,0-1,0-18,0 18,18-18,1 19,-19-19,0 19,0-19,0 19,19-19,-19 0,0 0,19 0,-19 0,18 0,0 0,-18 0,19 0,-19 0,0-19,19 0,-19 19,0-19</inkml:trace>
  <inkml:trace contextRef="#ctx0" brushRef="#br0" timeOffset="23790">3332 389,'19'-38,"-19"2,0-1,0-1,0 2,0-2,0 2,0-2,0 38,0-18,0 18,0-19,0 1,0 18,0 18,0 1,0-1,0 20,18 17,0 0,-18-17,19-1,-19-19,0 0,0 1,0 0,19-19,-19 0,0 19,0-19,19 18,-19-18,18 0,0 18,-18-18,19 0,-19 0,19 0,0-36,-19 36,0-19,18 19,-18-19</inkml:trace>
  <inkml:trace contextRef="#ctx0" brushRef="#br0" timeOffset="25304">3630 389,'0'-19,"0"0,0 1,0 18,0-37,0 19,0-1,18-18,-18-19,0 20,0-2,0 1,0 19,0-1,0 19,0-18,0 18,0 0,0 18,0-18,0 19,0-1,0 1,0 18,0 0,0-19,0 1,0 18,0-37,0 18,0 1,0-19,0 19,0-1,0 1,0-19,18 36,-18-36,19 19,-19-19,0 19,0-19,19 0,-19 19,0-1,19-18,-1 0,-18 0,0 0,18 0,-18 0,19 0,-19 0,0-18,19 18,-19-19,0 19</inkml:trace>
  <inkml:trace contextRef="#ctx0" brushRef="#br0" timeOffset="27051">3964 259,'0'0,"0"-19,0 19,0-18,0 0,-18 18,18 0,-19 0,19-19,0 19,-18 0,18 0,-19 0,19 0,-19 0,19 0,0 19,0-19,-19 18,19-18,0 37,0-37,0 19,0-19,0 18,19-18,-19 0,0 0,19 0,-19 0,19 0,-19 0,18 0,-18 19,19-19,-19 0,18 18,-18-18,0 0,19 0,-19 18,0-18,0 0,19 0,-19 19,0-19,18 0,-18 19,0 0,0-19,0 18,0-18,0 18,-18-18,-1 0,19 0,-19 0,1 0,-1 0,19 0,-18-18,18 18,0-18</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4:28.1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0 243,'19'0,"-19"0,37 0,-37 0,18 0,20 0,-1 0,0 0,-18 0,-1 0,20 0,-1 0,-19 0,20 0,-1 0,0 0,0 0,0 0,1 0,-1 0,0-18,19 18,0 0,-1-19,20 0,-19 19,18 0,-18 0,0 0,-1-19,-36 19,0-18,18 18,-37 0,18 0,1 0,0 0,18 0,19 0,-19 0,19 18,0-18,0 0,-1 0,20 19,-19-19,18 0,-18 0,18 0,19-19,0 1,-18-1,18-18,-38 18,-18 19,0 0,-18 0,0 0,-19-19,0 19,37 0,19 0,18 0,0 0,1 0,36 0,-18 19,38 0,-38-19,37 18,-19-18,-36 0,0 0,-38 0,0 0,0 0,0 0,-18 0,0 0,-19-18,0 18,37 0,19 0,-1-19,20 19,37 0,-19-19,18 19,-36-19,-20 19,2 0,-39 0,38 0,-56-18,19 18,-1-19,-18 19,18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2:41.4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2:04.1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19 112,'0'18,"0"-18,0 18,0 20,0-38,0 38,0-38,0 18,0 0,0 1,0 0,0-19,0 18,0-18,0 19,0-1,0-18,0 0,18 0,19-18,-18-1,0 1,-1 18,1 0,-1 0,-18 0,38 0,-38 0,18 0</inkml:trace>
  <inkml:trace contextRef="#ctx0" brushRef="#br0" timeOffset="1622">37 93,'19'-19,"-1"19,1 0,18 0,-18 0,-19 0,18 0</inkml:trace>
  <inkml:trace contextRef="#ctx0" brushRef="#br0" timeOffset="2870">74 186,'19'0,"0"0,-1 0,1 0,-1 0,1 0,-19 0,37 0,-37 0,19 0</inkml:trace>
  <inkml:trace contextRef="#ctx0" brushRef="#br0" timeOffset="4025">335 167,'0'19,"0"0,0 0,0-1,0-18,0 18,0-18,0 19,0 0,0-38,0 0,0 19,0-18,0 18,0-18,0 18,0 0,18-19,-18 0,0 19,19-19,-19 19,0 0,19 0,-19 0,18 0,1 0,-19 0,18 0,-18 0,0 19,0-19,0 19,19-19,-19 19,0-19,0 18,0 0,0-18,0 19,0-19,0 19,0-19,0 18,0 1,0-19,0 18,0-18</inkml:trace>
  <inkml:trace contextRef="#ctx0" brushRef="#br0" timeOffset="6146">707 205,'-19'0,"19"0,-19-19,1 19,-1-19,19 19,-18 0,18 0,-19 0,19 0,0 19,0-19,0 19,0 0,0-1,0-18,0 18,0-18,0 19,19-19,-19 0,18 19,-18-19,19 18,-19-18,18 0,1 0,-19 0,19 0,-19 0,18 0,-18-18,0-1,0 19,0-19,0 1,0 0,0-20,0 38,0-19,0-18,0 37,0-18,0-1,0 0,0 1,0-1,0 1,0 18,0-19,-18 19,18 0,0 19,0 18,0-19,0 20,0-20,0 19,0-18,0 0,0 0,0-1,0 0,0 1,0-19,0 19,18-19,-18 18,0 1,19-19,-19 0,0 0,18 0,-18 0,19 0,0 0,-19 0,18 0,-18-19</inkml:trace>
  <inkml:trace contextRef="#ctx0" brushRef="#br0" timeOffset="8471">948 205,'0'0,"0"-19,-18 19,-1-19,19 19,0 0,-18 0,18-19,0 19,-19 0,19 0,-19 0,19 19,0-19,0 19,0-19,0 19,0 0,0-1,0-18,0 18,0-18,0 19,0 0,0-19,19 18,-19-18,0 19,19-19,-19 0,18 18,-18-18,19 0,-1 0,-18 0,19 0,-19 0,19 0,-19 0,18 0,1-18,-19-1,0 19,0-18,0 18,0-19,0 19,0-19,0 1,0 18,0-18,-19 18,19 0,-18 0,18 0,-19-19,19 19</inkml:trace>
  <inkml:trace contextRef="#ctx0" brushRef="#br0" timeOffset="27893">1134 56,'0'0,"0"18,0 1,0-19,0 19,0-1,0 0,0 1,0 0,0 19,0-20,0 0,0 1,0 18,19-18,-19-1,0 1,19 0,-19 0,18-19,-18 37,0-37</inkml:trace>
  <inkml:trace contextRef="#ctx0" brushRef="#br0" timeOffset="29156">1246 37,'0'0,"0"19,0 18,0 0,0 0,0-18,19 0,-19 18,0-19,0 1,0 18,18-18,-18-1,0-18,0 19,0 0,0-19,0 19,0-1,0-36,0-1,0 0,0 19,0-19,0 1,0-1,0 19,0-18,0 18,0-19,19 0,-19 19,18 0,1 0,-19 0,19 0,-19 0,18 0,-18 0,18 0,1 0,-19 19,0-19,0 0,19 19,-19-19,0 18,0-18,0 19,0-1,0-18,0 19,0-19,0 19,0-19,0 19,0-1,0-18</inkml:trace>
  <inkml:trace contextRef="#ctx0" brushRef="#br0" timeOffset="31933">1525 353,'0'0,"19"0,-19-18,18 18,-18 0,18 0,-18 0,19 0,0-19,-19 19,0-18,0 18,0-19,0 0,0 19,0-18,0 18,0-18,-19 18,0 0,19 0,0 0,-18 0,18 0,-18 0,18 0,-19 0,0 0,19 0,-19 18,19 0,0-18,0 19,0 0,0-19,0 18,0 1,0-1,0 1,0-19,0 19,0-19,19 19,-19-1,0-18,19 19,-19-19,19 18,-19-18,18 0,0 0,-18 0,19 0,-19 0,19 0,-19 0,18-18,1 18,-19 0,18-19</inkml:trace>
  <inkml:trace contextRef="#ctx0" brushRef="#br0" timeOffset="34273">1748 74,'0'0,"0"19,0 0,0-19,0 18,0 0,0-18,0 19,0-19,0 19,0-19,0 19,0 0,0-19,0 18,0-18,0 18,0 1,0 0,0-19,0 18,0-18,0 19,0-19,0 18,18-18,-18 19,0-19,0 19,0-19,0 19,0-19,0 18,0 1,0-19,0 18,0-18,0 19,0-19,0 18</inkml:trace>
  <inkml:trace contextRef="#ctx0" brushRef="#br0" timeOffset="35958">1878 353,'0'0,"0"19,0 0,0-19,0 19,0-1,0-18,0 19,19-19,-19 18,0-18,0 19,0-1,0-18,0 19,0-19,0 0,0 19</inkml:trace>
  <inkml:trace contextRef="#ctx0" brushRef="#br0" timeOffset="38220">1990 353,'0'0,"18"19,-18-19,0 19,0-19,0 19,18-1,-18 1,0-19,0 0,19 0,-19 18,19-18,-19 19,19-19,-19 0,18 0,-18 0,18 0,-18-19,0 1,0 18,0-19,0 1,0-1,0 19,0-19,0 19,0-19,0 19,0-18,0-1,0 38,0 18,19-18,-19 18,0 0,19-18,0-1,-19-18,0 0,0 19</inkml:trace>
  <inkml:trace contextRef="#ctx0" brushRef="#br0" timeOffset="40029">2287 316,'0'0,"0"19,0-1,0 1,0 0,0 37,0-38,18 1,-18 18,0-37,0 19,0-19,0 19,0-38,0 0,0-18,0 18,0 19,0-37,0 37,0-18,0 18,0-19,0 19,0-19,19 19,-19-19,19 19,-19 0,19 0,-19 0,18 0,-18 0,0 19,18-19,1 19,-19 0,0-1,0 19,19-37,-19 19,0-19,0 18,0-18,0 19,0-38,0 1,0 18,0-19,0 19,19-18,-19 18,18-19,-18 1,0-1,0 19,0 0,18-19,-18 0,19 19,-19-18,19 18,-19 0,0 0,19 0,-1 0,-18 0,18 0,-18 18,0 1,0-19,0 19,0 0,19-19,-19 18,0-18,0 19,0-19,0 18,19 1,-19-19,0 18,0-18,0 19,19-19,-19 0,0 19,0 0,0-19,0 18,0-18,0 19</inkml:trace>
  <inkml:trace contextRef="#ctx0" brushRef="#br0" timeOffset="44070">1097 224,'0'0,"19"0,18 0,-37 0,19 0,18 0,-19 0,1 0,0 0,18 0,-37 0,18 0</inkml:trace>
  <inkml:trace contextRef="#ctx0" brushRef="#br0" timeOffset="46722">19 764,'0'0,"0"18,0-18,0 0,0-18,0-1,-19 19,19 0,0 19,0-19,0 18,0-18,0 37,0-37,0 19,0-1,0-18,0 18,0 1,0 0,0-19,0 19,0 0,0-19,0 18,19-18,-19 18,0 1,0 0,0-19,0 18,0-18,0 19</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2:52.06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0 168</inkml:trace>
  <inkml:trace contextRef="#ctx0" brushRef="#br0" timeOffset="6537">745 0</inkml:trace>
  <inkml:trace contextRef="#ctx0" brushRef="#br0" timeOffset="22433">1378 1396</inkml:trace>
  <inkml:trace contextRef="#ctx0" brushRef="#br0" timeOffset="22964">1341 1042</inkml:trace>
  <inkml:trace contextRef="#ctx0" brushRef="#br0" timeOffset="30452">521 2549</inkml:trace>
  <inkml:trace contextRef="#ctx0" brushRef="#br0" timeOffset="34024">1192 2493</inkml:trace>
  <inkml:trace contextRef="#ctx0" brushRef="#br0" timeOffset="43743">2122 2344,'0'-18</inkml:trace>
  <inkml:trace contextRef="#ctx0" brushRef="#br0" timeOffset="48501">2569 2344</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1:50.25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0 188,'0'0,"19"0,-19 0,18 0,1 0,-1 0,1 0,0 0,-1 0,19 0,-18 0,18 0,0 0,-18 0,18 0,0-19,1 19,-1 0,0 0,0 0,19 0,-19 0,-18 0,18 0,0 0,0 0,19 0,-19 0,1 0,-1 0,0 0,0-18,0 18,1 0,-1-18,19 18,-19 0,0-19,19 19,0 0,-20 0,21 0,-2 0,-17-19,-2 19,21 0,-2 0,-18 0,19 0,0-19,-19 19,19 0,-19-18,19 18,-19 0,19 0,-19 0,0 0,19 0,0-18,0 18,-19 0,19 0,-19 0,19-19,-19 19,19 0,-1-18,-17 18,17 0,-17 0,-2 0,2 0,-1 0,-19 0</inkml:trace>
  <inkml:trace contextRef="#ctx0" brushRef="#br0" timeOffset="3885">372 763,'0'0,"19"0,-19 0,18 0,19 0,-37 0,38 0,-20 0,19 0,-18 0,0 0,18 0,-19 0,1 0,18 0,0-19,19 19,0 0,-19 0,19-18,-19 18,0 0,19 0,0 0,0 0,0 0,-1 0,-17 0,17 0,-17 0,-2 0,21 0,-21 0,2 0,-1 0,0 0,0 0,0 0,-18 0,18 0,-18 0,18 0,-37 0,37 0,-18 0,18 0,-18 0,18 0,-19 0,1 0,18 0,-18 0,-1 0,1 0,0 0,-1 0,-18 0,19 0,18 0,-37 0,37 0,0 0,19-19,-19 19,19 0,0 0,0-19,0 19,-38-18,-18 18,19 0,-1 0,1 0,0 0,17 0,-36 0,19 0,0 0,0 0,-1 0,-18 0,37 18,-37-18,19 0,-19 0,19 0,-19 0,18 0,-18 0</inkml:trace>
  <inkml:trace contextRef="#ctx0" brushRef="#br0" timeOffset="7504">800 1912,'0'0,"18"0,1 0,18 0,-18 0,37 0,-19 0,19 0,-1 0,1 0,19 0,-20 0,1 0,0 0,-1 0,2 0,-2 0,-17 0,17 0,-18 0,-18 0,18 0,0 0,0 0,19 0,-19 0,1 0,17 0,-17 0,-1 0,0 0,0 0,19 0,-19 0,0 0,1 0,-1 0,19 0,-1-18,-17 18,17 0,-17-19,-1 19,0 0,0-18,19 18,-19 0,19 0,-1 0,-17 0,17 0,-17 0,-19 0,-1 0,0 0</inkml:trace>
  <inkml:trace contextRef="#ctx0" brushRef="#br0" timeOffset="11170">1060 3118,'19'0,"-1"0,1 0,18 0,0 0,1 0,-1 0,19 0,-20 0,21 0,-2 0,1-19,0 0,-1 19,1-18,0 18,-19-19,19 19,0 0,0 0,-1 0,1 0,0 0,0 0,0 0,-1 0,1 0,0 0,0 0,-19 0,19 0,0 0,-1 0,-17 0,-20-18,0 18,20-19,-1 19,-19 0,20 0,17-18,2 18,-21 0,2 0,-1 0,0 0,19 0,-38 0</inkml:trace>
  <inkml:trace contextRef="#ctx0" brushRef="#br0" timeOffset="74958">3255 652,'0'0,"0"18,0 0,0-18,0 38,0-38,0 18,0-18,0 19,0-19,0 18,0 1,0-19,0 18,0-18,0 19,0-19,0 19,0-1,0-18</inkml:trace>
  <inkml:trace contextRef="#ctx0" brushRef="#br0" timeOffset="76799">3422 1634,'0'-19,"-19"19,19 19,0 0,0-1,0 19,0 0,0-37,0 19,0 36,0-36,0 18,0-18,0-1,0-18,0-37,0 19,0-20,0 20,0-19,0 18,0 1,0-19,0 37,0-19,0 19,0 0,0-18,19 18,-19 0,18 18,-18-18,19 19,-1 18,-18-19,19 20,-19-20,19 0,-19 20,18-20,-18 1,0-1,0-18,19 0,-19-18,0-1,0-18,0 0,0 19,0-1,18-18,-18 18,19 1,-19 18,0-19,19 19,-19-18,0 18,18 0,-18-19,0 19,0-19,19 19,-1 0,-18 19,0-19,0 19,0-1,19 1,-19 18,0-19,0 1,19 18,-19-19,0-18,18 19,-18 0,0-1,0-18,0 19,0-19,19 18,-19 1,0-19,0 18,0-18,0 19,0-19,18 19,-18-1</inkml:trace>
  <inkml:trace contextRef="#ctx0" brushRef="#br0" timeOffset="79576">3812 1819,'19'0,"-19"0,18 0,1 0,0 0,-19 0,18 0,1 0,-1 0,-18 0,19 0,-19 0,19 0,-19 0,0-18,0 0,0 18,0-19,0 0,0 1,-19-1,0 19,1 0,-1-18,19-1,-18 19,18 0,-19 0,19 0,-37 0,37-18,-19 18,1 0,-1 0,19 0,0 18,0 1,0-19,0 37,0-19,0 1,0 0,0-1,0 0,19 20,-19-20,0 1,18-1,1-18,-19 19,18-1,-18 1,19-19,-19 19,19-1,-19-18,0 0,18 0,-18 0,19 0,-19 0,18 0,1 0,-19 0,19 0,-19 0,18-18,-18 18,0-19</inkml:trace>
  <inkml:trace contextRef="#ctx0" brushRef="#br0" timeOffset="81401">4221 1894,'0'-19,"0"1,0 18,-19-19,1 19,18-19,-18 19,18 0,-38 0,38-18,-19 18,19 0,-18 0,18 0,0 0,0 18,0-18,0 19,0 18,0-37,0 37,0-18,18-19,-18 37,19-37,-19 19,19-19,0 0,-19 0,18 18,0-18,1 18,0-18,-19 0,19 0,-1 0,-18 0,0-18,0 0,18 18,-18-19,0 0,0-18,0 0,0 0,0-18,0-1,0 0,0 38,-18-1,18 0,0 19,-18-18,18 0,0-1,0 19,0-19,-19 19,19 19,0-19,0 19,0-1,0 0,0 20,0-20,0 1,19 18,-19-19,18 1,-18 0,18-1,-18 0,0 1,19 0,0-1,-19-18,0 19,19-19,-19 18,0 1,0-19,18 0,-18 18,18-18,1 0,-19 19,19-19,-19 0,0 0,19 0,-19 0,18 0,0 0,-18 19,19-19,-19-19,0 0</inkml:trace>
  <inkml:trace contextRef="#ctx0" brushRef="#br0" timeOffset="83788">4593 1801,'0'0,"0"18,0 1,0-19,0 37,19-37,-19 19,19-19,-19 37,0-37,0 18,0-18,0 19</inkml:trace>
  <inkml:trace contextRef="#ctx0" brushRef="#br0" timeOffset="85660">4798 1708,'-19'0,"19"0,0 19,0-19,-19 37,19 0,-18 0,18-18,0-1,0 1,0-19,0 18,0 1,0-1</inkml:trace>
  <inkml:trace contextRef="#ctx0" brushRef="#br0" timeOffset="85925">4760 1968,'0'19,"0"-19,19 18,-19-18,0 0,19 0,-19 0,19 0,-1 0,-18-18,0-1,18 19,-18-19,0 1</inkml:trace>
  <inkml:trace contextRef="#ctx0" brushRef="#br0" timeOffset="87625">4853 1745,'0'0,"0"19,0-19,0 19,0-1,0 0,0-18,19 19,-19 0,0-1,0 1,19-1,-19 1,0-19,0 18,19-18,-1 19,-18-19,18 19,-18-1,19-18,-19 0,0 0,19 0,0 0,-19 0,18 0,-18-18,18-1,-18 19</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2:52.70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74,'0'0,"0"18,0 1,19 0,-19-1,0 38,0-19,0 0,0-19,0 1,0-19,19 0,-19 19,0-57,0 38,0-18,0-19,0 18,0 1,0-1,0 19,0-37,18 19,-18-1,0 19,0-19,18 19,-18 0,19-18,0 18,-1 0,0-19,1 1,0 18,0 0,-19 0,19 0,-19 0,18 0,-18 0,18 0,1 18,-19-18,0 19,0-1,0 1,19 18,-19-19,0 1,0 0,0-19,0 18,0-18,0 19,0-1,0-18,18 19,-18-19,0 18,0-18,18 19</inkml:trace>
  <inkml:trace contextRef="#ctx0" brushRef="#br0" timeOffset="1981">446 0,'0'0,"0"19,0-1,0-18,0 18,0 1,0-19,0 18,0-18,0 19,19 0,-19-1,0 0,0-18,0 38,19-38,-19 18,0 1,0-1,0-18,0 19,18-19,-18 18,0-18,18 19,-18 0,0-19,0 18</inkml:trace>
  <inkml:trace contextRef="#ctx0" brushRef="#br0" timeOffset="3432">391 204,'0'0,"19"0,-1 0,0 0,1 0,0 0,-1 0,0 0,-18 0,19 0,0 0,-19 0,19 0,-19 0,19 0</inkml:trace>
  <inkml:trace contextRef="#ctx0" brushRef="#br0" timeOffset="4540">670 130,'0'0,"0"18,0 19,0-18,18-1,-18 1,0-19,0 18,0 1,0-19,0 18,0-18,0 0,0 19,0-19,0 19,0-1</inkml:trace>
  <inkml:trace contextRef="#ctx0" brushRef="#br0" timeOffset="6739">800 92,'0'0,"0"19,0 18,0 0,0-18,0-1,0 1,0-19,0 18,18-18,-18 19,0-38,0 1,0 18,0-19,0 1,0-1,0 0,0 19,0-18,0 18,0-18,0-1,19 19,0 0,-19 0,18 0,-18 0,19 19,-19-19,0 18,18-18,-18 37,19-18,-19-1,0 19,0-37,19 19,-19-19,19 18,-19-18,0-18,0-1,0 1,0-1,0 1,0-20,0 38,0-18,0 0,18-1,-18 19,0-19,0 19,0 0,0-18,0 18,18 0,-18 0,19 0,0 0,-19 0,0 0,18 0,-18 18,0-18,19 19,-19-19,0 37,0-37,18 18,-18 1,19 0,-19 18,0-19,19 1,-19-19,0 18,0-18,0 0,0 19,0-19,19 19,-19-1</inkml:trace>
  <inkml:trace contextRef="#ctx0" brushRef="#br0" timeOffset="9204">1358 185,'0'-19,"0"19,-18-18,-1 0,19 18,-19 0,19-19,-19 19,19 0,-18 0,-1 0,19 0,-18 0,18 0,0 19,0-1,0 0,0 20,0-20,0 1,0-1,0 38,0-56,18 19,-18 17,19-36,-1 19,-18-19,19 0,-19 0,19 19,-19-19,19 0,-19-38,0 38,0-18,0-19,18 18,-18 1,0-1,0 1,0 18,0-19,0 1,0 18,0-19,0 19,0 19,0-1,18-18,-18 37,0-18,19-1,-19 1,19-19,-19 19,18-1,-18 0,0-18,0 0,19 0,-19 19,19-19,-1 0,-18 0,19 0,-19 0,19 0,-19-19,18 1,-18 18</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7-26T18:43:20.0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74 0,'0'0,"0"19,0 18,0 0,0 0,0-19,-19 1,19 38,-18-21,0 2,18-2,0 2,0-19,0-19,0 19,0-1,0-18,0 18,0-18,0-36,0 36,0-19,0-19,0 19,0 1,0-19,18 0,-18 19,18-20,-18 19,0 0,0 1,0 18,0-18,0 18,0-19,19 19,-19 0,19 0,-19 19,19-1,-1 0,-18 1,0 0,18 0,-18-19,19 19,-19 17,19-17,-19 0,19 17,-1-17,-18 0,19 19,-19-38,18 36,-18-36,0 19,0 0</inkml:trace>
  <inkml:trace contextRef="#ctx0" brushRef="#br0" timeOffset="2152">0 334,'37'0,"-19"0,1 19,19-19,-38 0,18 0,-18 19,18-19,-18 0,19 0,-19 19,19-19,-19 0,19 0,-19 0,18 0,-18 19</inkml:trace>
  <inkml:trace contextRef="#ctx0" brushRef="#br0" timeOffset="3088">484 353,'-19'0,"0"-19,19 19,0-18,-18 18,18-18,0 18,-19 0,19 0,-18 0,-1 0,19 0,0 0,-19 0,19 18,0-18,0 18,0 1,0 0,0 19,0-20,19 0,-19 1,19-19,-1 37,-18-37,0 0,19 19,-19-19,18 0,1 0,0 18,-19-18,18 0,-18 0,19 0,-19-18,0-1,0-18,0 18,0-36,0 17,0 1,0-19,0 20,0-2,0 0,0 38,0-18,0 0,0-1,-19 19,19-19,-18 1,18 0,0 18,0 18,0 19,0 0,0-19,0 20,0 0,0-2,0-17,0 18,18-19,-18 1,0 0,19 19,-19-38,19 18,-19 0,0 1,0-19,18 19,0-19,-18 18,19-18,-19 0,19 19,-19-19,19 0,-19 18,18-18,0 0,-18 0,19 0,-19 0,0-18</inkml:trace>
  <inkml:trace contextRef="#ctx0" brushRef="#br0" timeOffset="6692">726 298,'0'0,"18"18,-18-18,0 18,18 1,-18 0,0 0,19 0,-19-1,0 0,0 1,19-19,-19 19,0-19,0 18,0-18,0 19,0-1,19-18,-19-18,18-1,-18 1,18-1,-18-18,19 19,0 18,-19-38,0 38,0 0,0-19,19 19</inkml:trace>
  <inkml:trace contextRef="#ctx0" brushRef="#br0" timeOffset="8283">1005 372,'0'0,"18"0,0 0,1 0,0 0,18 0,-19 0,1 0,-19 0,19 0,-19 0,0-19,0 0,0 19,0-18,0 18,0-18,0 18,-19 0,0-19,19 19,-18 0,-1-19,1 19,18 0,-19 0,19 0,-19 0,19 0,-18 0,0 0,18 19,0-19,0 19,0-19,0 18,0 0,0 1,0 0,0-19,0 19,0 0,0-19,0 18,18-18,-18 18,18 1,1 0,0-19,-19 18,18-18,-18 19,19-19,-19 18,18-18,1 0,-19 0,19 0,-19 0,18 0,-18 0,19 0,0 0,-19 0,18-18</inkml:trace>
  <inkml:trace contextRef="#ctx0" brushRef="#br0" timeOffset="10077">1302 334,'0'0,"0"0,0 19,0-19,0 19,0 19,0-38,0 36,19-36,-19 19,0-19,0 19,0-19,0 0,0 18,0 1,0-19,0-19,0 1,0-1,0 19,0-37,0 37,0-18,0 18,18-19,-18 19,19-19,-19 0,0 19,18-19,-18 19,19 0,-19 0,37 0,-37 0,19 0,-19 0,18 0,-18 0,19 19,-19-19,19 19,-19-19,0 38,0-38,19 18,-19 0,0 1,0 0,0-19,0 18,0-18,0 19,0-1,0-18,0 19,18-19</inkml:trace>
  <inkml:trace contextRef="#ctx0" brushRef="#br0" timeOffset="12230">1600 205,'0'0,"0"19,0-1,0 0,0 1,0 0,0-19,0 36,19-17,-19 0,0 19,0-20,0 0,0 1,17 0,-17-1,19 1,-19-19,0 18,0-18,0 19,19-19,-19 19,0-19,0 19,0-19,0 18</inkml:trace>
  <inkml:trace contextRef="#ctx0" brushRef="#br0" timeOffset="13696">1526 428,'0'0,"18"0,0 0,1 0,0 0,17 0,-17 0,0 0,-19 0,19 0,-19 0,18 0,-18 0,18 0,1 0</inkml:trace>
  <inkml:trace contextRef="#ctx0" brushRef="#br0" timeOffset="14773">1841 391,'0'0,"0"37,0-19,0 20,19-20,-19 1,0-1,0-18,0 19,0 0,0-19,0 19,0-19</inkml:trace>
  <inkml:trace contextRef="#ctx0" brushRef="#br0" timeOffset="16707">2009 224,'-19'0,"19"0,0 18,0 0,0 1,0 0,0 17,0-36,0 19,19 0,-19 0,0-19,0 19,0-1,0 0,0-18,0 19,18-19,-18 19,0-19,0 18,0 1,19-19,-19 0,19 0,-19 18,18-18,-18 0,19 0,-19 0,19 0,-1 0,-18 0,19 0,-19 0</inkml:trace>
  <inkml:trace contextRef="#ctx0" brushRef="#br0" timeOffset="18470">1953 372,'19'0,"-1"0,1 0,18 0,-37 0,19 0,-19 0,18 0,1 0,-19 0</inkml:trace>
  <inkml:trace contextRef="#ctx0" brushRef="#br0" timeOffset="19484">2288 372,'0'0,"0"0,0 19,0 0,0-19,0 36,0-36,0 19,0-19,19 19,-19-1,0-18,0 19,0-19,0 18,0-18,0 19,0-19</inkml:trace>
  <inkml:trace contextRef="#ctx0" brushRef="#br0" timeOffset="21294">2548 391,'0'-19,"0"0,0 0,-19 19,1-18,18 0,-18 18,18 0,-19 0,19 0,-19 0,0 0,19 0,0 18,0-18,0 18,0 20,0-19,0 0,0-1,0 0,0 1,0-19,0 19,0-19,0 18,19-18,-19 0,0 19,19-19,-19 18,0-18,19 0,-19 0,18 0,0 0,-18-18,0-1,0 19,0-18,0 18,0-19,0 0,0 1,0 18,0-18,0 18,0-19,0 0,0 19,0 0,0 19,0 0,0-19,19 18,-19 0,0 1,19-19,0 37,-19-37,0 19,18-19,-18 0,18 18,-18-18,0 0,19 0,0 0,-19 0,19 0,-19 0,18 0,-18-18,0-1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C5379-00B4-4F4F-A24D-1A8A3FD807BD}" type="datetimeFigureOut">
              <a:rPr lang="en-US" smtClean="0"/>
              <a:pPr/>
              <a:t>4/17/2015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23D7C-A341-44C6-B868-9AA2B12CE1AF}" type="slidenum">
              <a:rPr lang="en-US" smtClean="0"/>
              <a:pPr/>
              <a:t>‹#›</a:t>
            </a:fld>
            <a:endParaRPr lang="en-US" dirty="0"/>
          </a:p>
        </p:txBody>
      </p:sp>
    </p:spTree>
    <p:extLst>
      <p:ext uri="{BB962C8B-B14F-4D97-AF65-F5344CB8AC3E}">
        <p14:creationId xmlns:p14="http://schemas.microsoft.com/office/powerpoint/2010/main" val="169961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31</a:t>
            </a:fld>
            <a:endParaRPr lang="en-US" dirty="0"/>
          </a:p>
        </p:txBody>
      </p:sp>
    </p:spTree>
    <p:extLst>
      <p:ext uri="{BB962C8B-B14F-4D97-AF65-F5344CB8AC3E}">
        <p14:creationId xmlns:p14="http://schemas.microsoft.com/office/powerpoint/2010/main" val="88897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170</a:t>
            </a:fld>
            <a:endParaRPr lang="en-US" dirty="0"/>
          </a:p>
        </p:txBody>
      </p:sp>
    </p:spTree>
    <p:extLst>
      <p:ext uri="{BB962C8B-B14F-4D97-AF65-F5344CB8AC3E}">
        <p14:creationId xmlns:p14="http://schemas.microsoft.com/office/powerpoint/2010/main" val="85960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193</a:t>
            </a:fld>
            <a:endParaRPr lang="en-US" dirty="0"/>
          </a:p>
        </p:txBody>
      </p:sp>
    </p:spTree>
    <p:extLst>
      <p:ext uri="{BB962C8B-B14F-4D97-AF65-F5344CB8AC3E}">
        <p14:creationId xmlns:p14="http://schemas.microsoft.com/office/powerpoint/2010/main" val="10487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222</a:t>
            </a:fld>
            <a:endParaRPr lang="en-US" dirty="0"/>
          </a:p>
        </p:txBody>
      </p:sp>
    </p:spTree>
    <p:extLst>
      <p:ext uri="{BB962C8B-B14F-4D97-AF65-F5344CB8AC3E}">
        <p14:creationId xmlns:p14="http://schemas.microsoft.com/office/powerpoint/2010/main" val="53589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275</a:t>
            </a:fld>
            <a:endParaRPr lang="en-US" dirty="0"/>
          </a:p>
        </p:txBody>
      </p:sp>
    </p:spTree>
    <p:extLst>
      <p:ext uri="{BB962C8B-B14F-4D97-AF65-F5344CB8AC3E}">
        <p14:creationId xmlns:p14="http://schemas.microsoft.com/office/powerpoint/2010/main" val="229213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294</a:t>
            </a:fld>
            <a:endParaRPr lang="en-US" dirty="0"/>
          </a:p>
        </p:txBody>
      </p:sp>
    </p:spTree>
    <p:extLst>
      <p:ext uri="{BB962C8B-B14F-4D97-AF65-F5344CB8AC3E}">
        <p14:creationId xmlns:p14="http://schemas.microsoft.com/office/powerpoint/2010/main" val="1017010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304</a:t>
            </a:fld>
            <a:endParaRPr lang="en-US" dirty="0"/>
          </a:p>
        </p:txBody>
      </p:sp>
    </p:spTree>
    <p:extLst>
      <p:ext uri="{BB962C8B-B14F-4D97-AF65-F5344CB8AC3E}">
        <p14:creationId xmlns:p14="http://schemas.microsoft.com/office/powerpoint/2010/main" val="3685584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309</a:t>
            </a:fld>
            <a:endParaRPr lang="en-US" dirty="0"/>
          </a:p>
        </p:txBody>
      </p:sp>
    </p:spTree>
    <p:extLst>
      <p:ext uri="{BB962C8B-B14F-4D97-AF65-F5344CB8AC3E}">
        <p14:creationId xmlns:p14="http://schemas.microsoft.com/office/powerpoint/2010/main" val="3004896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320</a:t>
            </a:fld>
            <a:endParaRPr lang="en-US" dirty="0"/>
          </a:p>
        </p:txBody>
      </p:sp>
    </p:spTree>
    <p:extLst>
      <p:ext uri="{BB962C8B-B14F-4D97-AF65-F5344CB8AC3E}">
        <p14:creationId xmlns:p14="http://schemas.microsoft.com/office/powerpoint/2010/main" val="358167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323</a:t>
            </a:fld>
            <a:endParaRPr lang="en-US" dirty="0"/>
          </a:p>
        </p:txBody>
      </p:sp>
    </p:spTree>
    <p:extLst>
      <p:ext uri="{BB962C8B-B14F-4D97-AF65-F5344CB8AC3E}">
        <p14:creationId xmlns:p14="http://schemas.microsoft.com/office/powerpoint/2010/main" val="47854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35</a:t>
            </a:fld>
            <a:endParaRPr lang="en-US" dirty="0"/>
          </a:p>
        </p:txBody>
      </p:sp>
    </p:spTree>
    <p:extLst>
      <p:ext uri="{BB962C8B-B14F-4D97-AF65-F5344CB8AC3E}">
        <p14:creationId xmlns:p14="http://schemas.microsoft.com/office/powerpoint/2010/main" val="137654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42</a:t>
            </a:fld>
            <a:endParaRPr lang="en-US" dirty="0"/>
          </a:p>
        </p:txBody>
      </p:sp>
    </p:spTree>
    <p:extLst>
      <p:ext uri="{BB962C8B-B14F-4D97-AF65-F5344CB8AC3E}">
        <p14:creationId xmlns:p14="http://schemas.microsoft.com/office/powerpoint/2010/main" val="426668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51</a:t>
            </a:fld>
            <a:endParaRPr lang="en-US" dirty="0"/>
          </a:p>
        </p:txBody>
      </p:sp>
    </p:spTree>
    <p:extLst>
      <p:ext uri="{BB962C8B-B14F-4D97-AF65-F5344CB8AC3E}">
        <p14:creationId xmlns:p14="http://schemas.microsoft.com/office/powerpoint/2010/main" val="272123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91</a:t>
            </a:fld>
            <a:endParaRPr lang="en-US" dirty="0"/>
          </a:p>
        </p:txBody>
      </p:sp>
    </p:spTree>
    <p:extLst>
      <p:ext uri="{BB962C8B-B14F-4D97-AF65-F5344CB8AC3E}">
        <p14:creationId xmlns:p14="http://schemas.microsoft.com/office/powerpoint/2010/main" val="323658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128</a:t>
            </a:fld>
            <a:endParaRPr lang="en-US" dirty="0"/>
          </a:p>
        </p:txBody>
      </p:sp>
    </p:spTree>
    <p:extLst>
      <p:ext uri="{BB962C8B-B14F-4D97-AF65-F5344CB8AC3E}">
        <p14:creationId xmlns:p14="http://schemas.microsoft.com/office/powerpoint/2010/main" val="137954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132</a:t>
            </a:fld>
            <a:endParaRPr lang="en-US" dirty="0"/>
          </a:p>
        </p:txBody>
      </p:sp>
    </p:spTree>
    <p:extLst>
      <p:ext uri="{BB962C8B-B14F-4D97-AF65-F5344CB8AC3E}">
        <p14:creationId xmlns:p14="http://schemas.microsoft.com/office/powerpoint/2010/main" val="3223265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149</a:t>
            </a:fld>
            <a:endParaRPr lang="en-US" dirty="0"/>
          </a:p>
        </p:txBody>
      </p:sp>
    </p:spTree>
    <p:extLst>
      <p:ext uri="{BB962C8B-B14F-4D97-AF65-F5344CB8AC3E}">
        <p14:creationId xmlns:p14="http://schemas.microsoft.com/office/powerpoint/2010/main" val="86355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23D7C-A341-44C6-B868-9AA2B12CE1AF}" type="slidenum">
              <a:rPr lang="en-US" smtClean="0"/>
              <a:pPr/>
              <a:t>158</a:t>
            </a:fld>
            <a:endParaRPr lang="en-US" dirty="0"/>
          </a:p>
        </p:txBody>
      </p:sp>
    </p:spTree>
    <p:extLst>
      <p:ext uri="{BB962C8B-B14F-4D97-AF65-F5344CB8AC3E}">
        <p14:creationId xmlns:p14="http://schemas.microsoft.com/office/powerpoint/2010/main" val="169687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417223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72634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D91BE32-9F47-4E46-A068-8A29CF4C97C3}"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132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3309901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D91BE32-9F47-4E46-A068-8A29CF4C97C3}"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243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267689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36282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325809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685800" y="6629400"/>
            <a:ext cx="3886200" cy="457200"/>
          </a:xfrm>
        </p:spPr>
        <p:txBody>
          <a:bodyPr/>
          <a:lstStyle>
            <a:lvl1pPr>
              <a:defRPr/>
            </a:lvl1pPr>
          </a:lstStyle>
          <a:p>
            <a:r>
              <a:rPr lang="en-US"/>
              <a:t>Larry M. Frolich, Ph.D.,Human Anatomy</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F0F7698B-103B-4CBC-B34F-9C35E2AC6D98}" type="slidenum">
              <a:rPr lang="en-US"/>
              <a:pPr/>
              <a:t>‹#›</a:t>
            </a:fld>
            <a:endParaRPr lang="en-US"/>
          </a:p>
        </p:txBody>
      </p:sp>
    </p:spTree>
    <p:extLst>
      <p:ext uri="{BB962C8B-B14F-4D97-AF65-F5344CB8AC3E}">
        <p14:creationId xmlns:p14="http://schemas.microsoft.com/office/powerpoint/2010/main" val="336618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188671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47113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409454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79869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350872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393742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39262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8D491-09EF-4910-89CE-F32F3368A1B4}" type="datetimeFigureOut">
              <a:rPr lang="en-US" smtClean="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331916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A38D491-09EF-4910-89CE-F32F3368A1B4}" type="datetimeFigureOut">
              <a:rPr lang="en-US" smtClean="0"/>
              <a:pPr/>
              <a:t>4/17/2015</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D91BE32-9F47-4E46-A068-8A29CF4C97C3}" type="slidenum">
              <a:rPr lang="en-US" smtClean="0"/>
              <a:pPr/>
              <a:t>‹#›</a:t>
            </a:fld>
            <a:endParaRPr lang="en-US" dirty="0"/>
          </a:p>
        </p:txBody>
      </p:sp>
    </p:spTree>
    <p:extLst>
      <p:ext uri="{BB962C8B-B14F-4D97-AF65-F5344CB8AC3E}">
        <p14:creationId xmlns:p14="http://schemas.microsoft.com/office/powerpoint/2010/main" val="1429411250"/>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customXml" Target="../ink/ink6.xml"/><Relationship Id="rId18" Type="http://schemas.openxmlformats.org/officeDocument/2006/relationships/image" Target="../media/image21.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8.emf"/><Relationship Id="rId17" Type="http://schemas.openxmlformats.org/officeDocument/2006/relationships/customXml" Target="../ink/ink8.xml"/><Relationship Id="rId2" Type="http://schemas.openxmlformats.org/officeDocument/2006/relationships/image" Target="../media/image13.png"/><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7.emf"/><Relationship Id="rId19" Type="http://schemas.openxmlformats.org/officeDocument/2006/relationships/customXml" Target="../ink/ink9.xml"/><Relationship Id="rId4" Type="http://schemas.openxmlformats.org/officeDocument/2006/relationships/image" Target="../media/image14.emf"/><Relationship Id="rId9" Type="http://schemas.openxmlformats.org/officeDocument/2006/relationships/customXml" Target="../ink/ink4.xml"/><Relationship Id="rId14" Type="http://schemas.openxmlformats.org/officeDocument/2006/relationships/image" Target="../media/image19.emf"/></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customXml" Target="../ink/ink13.xml"/><Relationship Id="rId18" Type="http://schemas.openxmlformats.org/officeDocument/2006/relationships/image" Target="../media/image32.emf"/><Relationship Id="rId3" Type="http://schemas.openxmlformats.org/officeDocument/2006/relationships/image" Target="../media/image14.png"/><Relationship Id="rId7" Type="http://schemas.openxmlformats.org/officeDocument/2006/relationships/customXml" Target="../ink/ink10.xml"/><Relationship Id="rId12" Type="http://schemas.openxmlformats.org/officeDocument/2006/relationships/image" Target="../media/image29.emf"/><Relationship Id="rId17" Type="http://schemas.openxmlformats.org/officeDocument/2006/relationships/customXml" Target="../ink/ink15.xml"/><Relationship Id="rId2" Type="http://schemas.openxmlformats.org/officeDocument/2006/relationships/image" Target="../media/image13.png"/><Relationship Id="rId16" Type="http://schemas.openxmlformats.org/officeDocument/2006/relationships/image" Target="../media/image31.emf"/><Relationship Id="rId20"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customXml" Target="../ink/ink12.xml"/><Relationship Id="rId5" Type="http://schemas.openxmlformats.org/officeDocument/2006/relationships/image" Target="../media/image16.png"/><Relationship Id="rId15" Type="http://schemas.openxmlformats.org/officeDocument/2006/relationships/customXml" Target="../ink/ink14.xml"/><Relationship Id="rId10" Type="http://schemas.openxmlformats.org/officeDocument/2006/relationships/image" Target="../media/image28.emf"/><Relationship Id="rId19" Type="http://schemas.openxmlformats.org/officeDocument/2006/relationships/customXml" Target="../ink/ink16.xml"/><Relationship Id="rId4" Type="http://schemas.openxmlformats.org/officeDocument/2006/relationships/image" Target="../media/image15.png"/><Relationship Id="rId9" Type="http://schemas.openxmlformats.org/officeDocument/2006/relationships/customXml" Target="../ink/ink11.xml"/><Relationship Id="rId14" Type="http://schemas.openxmlformats.org/officeDocument/2006/relationships/image" Target="../media/image3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hyperlink" Target="http://www.rightdiagnosis.com/test/blood_tests.htm" TargetMode="Externa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29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patient.co.uk/doctor/chest-pain-pro" TargetMode="Externa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atient.co.uk/doctor/chest-pain-pr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atient.co.uk/doctor/breathlessness"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patient.co.uk/doctor/breathlessness" TargetMode="Externa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patient.co.uk/search.asp?searchterm=CHEST+AND+RESPIRATORY+EXAMINATION&amp;collections=PPsearch"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b="1" dirty="0" smtClean="0"/>
              <a:t>CARDIOVASCULAR</a:t>
            </a:r>
            <a:endParaRPr lang="en-US" sz="3600" dirty="0"/>
          </a:p>
        </p:txBody>
      </p:sp>
      <p:sp>
        <p:nvSpPr>
          <p:cNvPr id="3" name="Subtitle 2"/>
          <p:cNvSpPr>
            <a:spLocks noGrp="1"/>
          </p:cNvSpPr>
          <p:nvPr>
            <p:ph type="subTitle" idx="1"/>
          </p:nvPr>
        </p:nvSpPr>
        <p:spPr/>
        <p:txBody>
          <a:bodyPr>
            <a:normAutofit/>
          </a:bodyPr>
          <a:lstStyle/>
          <a:p>
            <a:r>
              <a:rPr lang="en-US" sz="3600" b="1" dirty="0"/>
              <a:t>DISORDERS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000"/>
            <a:ext cx="6347713" cy="1320800"/>
          </a:xfrm>
        </p:spPr>
        <p:txBody>
          <a:bodyPr/>
          <a:lstStyle/>
          <a:p>
            <a:r>
              <a:rPr lang="en-US" dirty="0" smtClean="0"/>
              <a:t>Capillaries</a:t>
            </a:r>
            <a:endParaRPr lang="en-US" dirty="0"/>
          </a:p>
        </p:txBody>
      </p:sp>
      <p:sp>
        <p:nvSpPr>
          <p:cNvPr id="3" name="Content Placeholder 2"/>
          <p:cNvSpPr>
            <a:spLocks noGrp="1"/>
          </p:cNvSpPr>
          <p:nvPr>
            <p:ph idx="1"/>
          </p:nvPr>
        </p:nvSpPr>
        <p:spPr>
          <a:xfrm>
            <a:off x="21854" y="908720"/>
            <a:ext cx="5186537" cy="5760640"/>
          </a:xfrm>
        </p:spPr>
        <p:txBody>
          <a:bodyPr>
            <a:normAutofit/>
          </a:bodyPr>
          <a:lstStyle/>
          <a:p>
            <a:pPr>
              <a:lnSpc>
                <a:spcPct val="150000"/>
              </a:lnSpc>
            </a:pPr>
            <a:r>
              <a:rPr lang="en-US" sz="2800" dirty="0">
                <a:latin typeface="Calibri" panose="020F0502020204030204" pitchFamily="34" charset="0"/>
              </a:rPr>
              <a:t>Microscopic--one cell layer thick</a:t>
            </a:r>
          </a:p>
          <a:p>
            <a:pPr>
              <a:lnSpc>
                <a:spcPct val="150000"/>
              </a:lnSpc>
            </a:pPr>
            <a:r>
              <a:rPr lang="en-US" sz="2800" dirty="0">
                <a:latin typeface="Calibri" panose="020F0502020204030204" pitchFamily="34" charset="0"/>
              </a:rPr>
              <a:t>Network </a:t>
            </a:r>
          </a:p>
          <a:p>
            <a:pPr>
              <a:lnSpc>
                <a:spcPct val="150000"/>
              </a:lnSpc>
            </a:pPr>
            <a:r>
              <a:rPr lang="en-US" sz="2800" dirty="0">
                <a:latin typeface="Calibri" panose="020F0502020204030204" pitchFamily="34" charset="0"/>
              </a:rPr>
              <a:t>Bathed in extracellular matrix  of areolar tissue</a:t>
            </a:r>
          </a:p>
          <a:p>
            <a:pPr>
              <a:lnSpc>
                <a:spcPct val="150000"/>
              </a:lnSpc>
            </a:pPr>
            <a:r>
              <a:rPr lang="en-US" sz="2800" dirty="0">
                <a:latin typeface="Calibri" panose="020F0502020204030204" pitchFamily="34" charset="0"/>
              </a:rPr>
              <a:t>Entire goal of C-V system is to get blood into capillaries where diffusion takes place</a:t>
            </a:r>
          </a:p>
          <a:p>
            <a:endParaRPr lang="en-US" sz="3200" dirty="0"/>
          </a:p>
        </p:txBody>
      </p:sp>
      <p:pic>
        <p:nvPicPr>
          <p:cNvPr id="4" name="Picture 5"/>
          <p:cNvPicPr>
            <a:picLocks noChangeAspect="1" noChangeArrowheads="1"/>
          </p:cNvPicPr>
          <p:nvPr/>
        </p:nvPicPr>
        <p:blipFill>
          <a:blip r:embed="rId2" cstate="print"/>
          <a:srcRect/>
          <a:stretch>
            <a:fillRect/>
          </a:stretch>
        </p:blipFill>
        <p:spPr bwMode="auto">
          <a:xfrm>
            <a:off x="5652120" y="908720"/>
            <a:ext cx="3491881" cy="5438567"/>
          </a:xfrm>
          <a:prstGeom prst="rect">
            <a:avLst/>
          </a:prstGeom>
          <a:noFill/>
          <a:ln w="9525">
            <a:noFill/>
            <a:miter lim="800000"/>
            <a:headEnd/>
            <a:tailEnd/>
          </a:ln>
          <a:effectLst/>
        </p:spPr>
      </p:pic>
    </p:spTree>
    <p:extLst>
      <p:ext uri="{BB962C8B-B14F-4D97-AF65-F5344CB8AC3E}">
        <p14:creationId xmlns:p14="http://schemas.microsoft.com/office/powerpoint/2010/main" val="5541057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a:xfrm>
            <a:off x="323528" y="1628800"/>
            <a:ext cx="8568951" cy="4282422"/>
          </a:xfrm>
        </p:spPr>
        <p:txBody>
          <a:bodyPr>
            <a:normAutofit lnSpcReduction="10000"/>
          </a:bodyPr>
          <a:lstStyle/>
          <a:p>
            <a:pPr>
              <a:lnSpc>
                <a:spcPct val="150000"/>
              </a:lnSpc>
            </a:pPr>
            <a:r>
              <a:rPr lang="en-US" sz="2800" dirty="0" smtClean="0">
                <a:latin typeface="Calibri" panose="020F0502020204030204" pitchFamily="34" charset="0"/>
              </a:rPr>
              <a:t>Reduce fat ingestion</a:t>
            </a:r>
          </a:p>
          <a:p>
            <a:pPr>
              <a:lnSpc>
                <a:spcPct val="150000"/>
              </a:lnSpc>
            </a:pPr>
            <a:r>
              <a:rPr lang="en-US" sz="2800" dirty="0" smtClean="0">
                <a:latin typeface="Calibri" panose="020F0502020204030204" pitchFamily="34" charset="0"/>
              </a:rPr>
              <a:t>Reduce cholesterol intake</a:t>
            </a:r>
          </a:p>
          <a:p>
            <a:pPr>
              <a:lnSpc>
                <a:spcPct val="150000"/>
              </a:lnSpc>
            </a:pPr>
            <a:r>
              <a:rPr lang="en-US" sz="2800" dirty="0" smtClean="0">
                <a:latin typeface="Calibri" panose="020F0502020204030204" pitchFamily="34" charset="0"/>
              </a:rPr>
              <a:t>Quit smoking </a:t>
            </a:r>
          </a:p>
          <a:p>
            <a:pPr>
              <a:lnSpc>
                <a:spcPct val="150000"/>
              </a:lnSpc>
            </a:pPr>
            <a:r>
              <a:rPr lang="en-US" sz="2800" dirty="0" smtClean="0">
                <a:latin typeface="Calibri" panose="020F0502020204030204" pitchFamily="34" charset="0"/>
              </a:rPr>
              <a:t>Exercises </a:t>
            </a:r>
          </a:p>
          <a:p>
            <a:pPr>
              <a:lnSpc>
                <a:spcPct val="150000"/>
              </a:lnSpc>
            </a:pPr>
            <a:r>
              <a:rPr lang="en-US" sz="2800" dirty="0" smtClean="0">
                <a:latin typeface="Calibri" panose="020F0502020204030204" pitchFamily="34" charset="0"/>
              </a:rPr>
              <a:t>Medication to reduce lipid levels;- atorvastatin, nicotinic acid</a:t>
            </a:r>
          </a:p>
          <a:p>
            <a:endParaRPr lang="en-US" dirty="0"/>
          </a:p>
        </p:txBody>
      </p:sp>
    </p:spTree>
    <p:extLst>
      <p:ext uri="{BB962C8B-B14F-4D97-AF65-F5344CB8AC3E}">
        <p14:creationId xmlns:p14="http://schemas.microsoft.com/office/powerpoint/2010/main" val="3009077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Autofit/>
          </a:bodyPr>
          <a:lstStyle/>
          <a:p>
            <a:pPr lvl="0"/>
            <a:r>
              <a:rPr lang="en-US" sz="3200" b="1" dirty="0" err="1"/>
              <a:t>Thromboangiitis</a:t>
            </a:r>
            <a:r>
              <a:rPr lang="en-US" sz="3200" b="1" dirty="0"/>
              <a:t> </a:t>
            </a:r>
            <a:r>
              <a:rPr lang="en-US" sz="3200" b="1" dirty="0" err="1" smtClean="0"/>
              <a:t>obliterans</a:t>
            </a:r>
            <a:r>
              <a:rPr lang="en-US" sz="3200" dirty="0"/>
              <a:t> </a:t>
            </a:r>
            <a:r>
              <a:rPr lang="en-US" sz="3200" b="1" dirty="0" smtClean="0"/>
              <a:t>(</a:t>
            </a:r>
            <a:r>
              <a:rPr lang="en-US" sz="3200" b="1" dirty="0" err="1" smtClean="0"/>
              <a:t>Buerger's</a:t>
            </a:r>
            <a:r>
              <a:rPr lang="en-US" sz="3200" b="1" dirty="0" smtClean="0"/>
              <a:t> </a:t>
            </a:r>
            <a:r>
              <a:rPr lang="en-US" sz="3200" b="1" dirty="0"/>
              <a:t>disease)</a:t>
            </a:r>
            <a:r>
              <a:rPr lang="en-US" sz="3200" dirty="0"/>
              <a:t/>
            </a:r>
            <a:br>
              <a:rPr lang="en-US" sz="3200" dirty="0"/>
            </a:br>
            <a:endParaRPr lang="en-US" sz="3200" dirty="0"/>
          </a:p>
        </p:txBody>
      </p:sp>
      <p:sp>
        <p:nvSpPr>
          <p:cNvPr id="3" name="Content Placeholder 2"/>
          <p:cNvSpPr>
            <a:spLocks noGrp="1"/>
          </p:cNvSpPr>
          <p:nvPr>
            <p:ph idx="1"/>
          </p:nvPr>
        </p:nvSpPr>
        <p:spPr>
          <a:xfrm>
            <a:off x="0" y="967462"/>
            <a:ext cx="9144000" cy="5904656"/>
          </a:xfrm>
        </p:spPr>
        <p:txBody>
          <a:bodyPr>
            <a:normAutofit fontScale="85000" lnSpcReduction="10000"/>
          </a:bodyPr>
          <a:lstStyle/>
          <a:p>
            <a:pPr>
              <a:lnSpc>
                <a:spcPct val="150000"/>
              </a:lnSpc>
            </a:pPr>
            <a:r>
              <a:rPr lang="en-US" sz="2800" dirty="0" smtClean="0">
                <a:latin typeface="Calibri" panose="020F0502020204030204" pitchFamily="34" charset="0"/>
              </a:rPr>
              <a:t>This  </a:t>
            </a:r>
            <a:r>
              <a:rPr lang="en-US" sz="2800" dirty="0">
                <a:latin typeface="Calibri" panose="020F0502020204030204" pitchFamily="34" charset="0"/>
              </a:rPr>
              <a:t>is acute inflammation and thrombosis of the small arteries mainly in the lower limbs. It occurs most commonly in men between the ages of 20 and 40 years and is associated with heavy cigarette smoking.</a:t>
            </a:r>
          </a:p>
          <a:p>
            <a:pPr>
              <a:lnSpc>
                <a:spcPct val="150000"/>
              </a:lnSpc>
            </a:pPr>
            <a:r>
              <a:rPr lang="en-US" sz="2800" dirty="0">
                <a:latin typeface="Calibri" panose="020F0502020204030204" pitchFamily="34" charset="0"/>
              </a:rPr>
              <a:t>The condition may be caused by an immune response to an antigen, possibly a tobacco protein. The condition </a:t>
            </a:r>
            <a:r>
              <a:rPr lang="en-US" sz="2800" dirty="0" smtClean="0">
                <a:latin typeface="Calibri" panose="020F0502020204030204" pitchFamily="34" charset="0"/>
              </a:rPr>
              <a:t>may become </a:t>
            </a:r>
            <a:r>
              <a:rPr lang="en-US" sz="2800" dirty="0">
                <a:latin typeface="Calibri" panose="020F0502020204030204" pitchFamily="34" charset="0"/>
              </a:rPr>
              <a:t>chronic and the vessel walls become </a:t>
            </a:r>
            <a:r>
              <a:rPr lang="en-US" sz="2800" dirty="0" err="1">
                <a:latin typeface="Calibri" panose="020F0502020204030204" pitchFamily="34" charset="0"/>
              </a:rPr>
              <a:t>fibrosed</a:t>
            </a:r>
            <a:r>
              <a:rPr lang="en-US" sz="2800" dirty="0">
                <a:latin typeface="Calibri" panose="020F0502020204030204" pitchFamily="34" charset="0"/>
              </a:rPr>
              <a:t>, lose their elasticity and do not dilate during exercise. The individual suffers from acute </a:t>
            </a:r>
            <a:r>
              <a:rPr lang="en-US" sz="2800" dirty="0" err="1">
                <a:latin typeface="Calibri" panose="020F0502020204030204" pitchFamily="34" charset="0"/>
              </a:rPr>
              <a:t>ischaemic</a:t>
            </a:r>
            <a:r>
              <a:rPr lang="en-US" sz="2800" dirty="0">
                <a:latin typeface="Calibri" panose="020F0502020204030204" pitchFamily="34" charset="0"/>
              </a:rPr>
              <a:t> pain </a:t>
            </a:r>
            <a:r>
              <a:rPr lang="en-US" sz="2800" dirty="0" smtClean="0">
                <a:latin typeface="Calibri" panose="020F0502020204030204" pitchFamily="34" charset="0"/>
              </a:rPr>
              <a:t>and </a:t>
            </a:r>
            <a:r>
              <a:rPr lang="en-US" sz="2800" dirty="0">
                <a:latin typeface="Calibri" panose="020F0502020204030204" pitchFamily="34" charset="0"/>
              </a:rPr>
              <a:t>as the disease progresses, the distance walked with comfort is gradually reduced. In the long term the skin may ulcerate and, in extreme cases, gangrene may develop.</a:t>
            </a:r>
          </a:p>
          <a:p>
            <a:pPr>
              <a:lnSpc>
                <a:spcPct val="150000"/>
              </a:lnSpc>
            </a:pPr>
            <a:endParaRPr lang="en-US" sz="2800" dirty="0"/>
          </a:p>
        </p:txBody>
      </p:sp>
    </p:spTree>
    <p:extLst>
      <p:ext uri="{BB962C8B-B14F-4D97-AF65-F5344CB8AC3E}">
        <p14:creationId xmlns:p14="http://schemas.microsoft.com/office/powerpoint/2010/main" val="13654456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01965"/>
            <a:ext cx="7498080" cy="1143000"/>
          </a:xfrm>
        </p:spPr>
        <p:txBody>
          <a:bodyPr/>
          <a:lstStyle/>
          <a:p>
            <a:r>
              <a:rPr lang="en-US" b="1" dirty="0" smtClean="0"/>
              <a:t>Intermittent Claudication</a:t>
            </a:r>
            <a:endParaRPr lang="en-US" dirty="0"/>
          </a:p>
        </p:txBody>
      </p:sp>
      <p:sp>
        <p:nvSpPr>
          <p:cNvPr id="3" name="Content Placeholder 2"/>
          <p:cNvSpPr>
            <a:spLocks noGrp="1"/>
          </p:cNvSpPr>
          <p:nvPr>
            <p:ph idx="1"/>
          </p:nvPr>
        </p:nvSpPr>
        <p:spPr>
          <a:xfrm>
            <a:off x="971600" y="1214422"/>
            <a:ext cx="8172400" cy="5643578"/>
          </a:xfrm>
        </p:spPr>
        <p:txBody>
          <a:bodyPr>
            <a:normAutofit fontScale="92500"/>
          </a:bodyPr>
          <a:lstStyle/>
          <a:p>
            <a:pPr>
              <a:lnSpc>
                <a:spcPct val="150000"/>
              </a:lnSpc>
            </a:pPr>
            <a:r>
              <a:rPr lang="en-GB" sz="2800" dirty="0" smtClean="0">
                <a:latin typeface="Calibri" panose="020F0502020204030204" pitchFamily="34" charset="0"/>
              </a:rPr>
              <a:t>A muscular, cramp-type pain in the extremities consistently reproduced with the same degree of exercise or activity and relieved by rest is experienced by patients with peripheral arterial insufficiency.</a:t>
            </a:r>
          </a:p>
          <a:p>
            <a:pPr>
              <a:lnSpc>
                <a:spcPct val="150000"/>
              </a:lnSpc>
            </a:pPr>
            <a:r>
              <a:rPr lang="en-GB" sz="2800" dirty="0" smtClean="0">
                <a:latin typeface="Calibri" panose="020F0502020204030204" pitchFamily="34" charset="0"/>
              </a:rPr>
              <a:t>The pain result from built up of metabolic waste within the muscle tissue.</a:t>
            </a:r>
          </a:p>
          <a:p>
            <a:pPr>
              <a:lnSpc>
                <a:spcPct val="150000"/>
              </a:lnSpc>
            </a:pPr>
            <a:r>
              <a:rPr lang="en-GB" sz="2800" dirty="0" smtClean="0">
                <a:latin typeface="Calibri" panose="020F0502020204030204" pitchFamily="34" charset="0"/>
              </a:rPr>
              <a:t>There is local irritation by this toxic waste causing ischemic pain.</a:t>
            </a:r>
          </a:p>
          <a:p>
            <a:pPr>
              <a:lnSpc>
                <a:spcPct val="150000"/>
              </a:lnSpc>
            </a:pPr>
            <a:endParaRPr lang="en-GB" sz="2800" dirty="0" smtClean="0"/>
          </a:p>
        </p:txBody>
      </p:sp>
    </p:spTree>
    <p:extLst>
      <p:ext uri="{BB962C8B-B14F-4D97-AF65-F5344CB8AC3E}">
        <p14:creationId xmlns:p14="http://schemas.microsoft.com/office/powerpoint/2010/main" val="19154674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29634" cy="1143000"/>
          </a:xfrm>
        </p:spPr>
        <p:txBody>
          <a:bodyPr>
            <a:normAutofit/>
          </a:bodyPr>
          <a:lstStyle/>
          <a:p>
            <a:r>
              <a:rPr lang="en-US" dirty="0" smtClean="0"/>
              <a:t>Mechanism Of Intermittent Claudication</a:t>
            </a:r>
            <a:endParaRPr lang="en-US" dirty="0"/>
          </a:p>
        </p:txBody>
      </p:sp>
      <p:sp>
        <p:nvSpPr>
          <p:cNvPr id="8" name="Freeform 7"/>
          <p:cNvSpPr/>
          <p:nvPr/>
        </p:nvSpPr>
        <p:spPr>
          <a:xfrm>
            <a:off x="916410" y="977530"/>
            <a:ext cx="8227590" cy="5403798"/>
          </a:xfrm>
          <a:custGeom>
            <a:avLst/>
            <a:gdLst>
              <a:gd name="connsiteX0" fmla="*/ 0 w 8227590"/>
              <a:gd name="connsiteY0" fmla="*/ 411380 h 4113795"/>
              <a:gd name="connsiteX1" fmla="*/ 411380 w 8227590"/>
              <a:gd name="connsiteY1" fmla="*/ 0 h 4113795"/>
              <a:gd name="connsiteX2" fmla="*/ 7816211 w 8227590"/>
              <a:gd name="connsiteY2" fmla="*/ 0 h 4113795"/>
              <a:gd name="connsiteX3" fmla="*/ 8227591 w 8227590"/>
              <a:gd name="connsiteY3" fmla="*/ 411380 h 4113795"/>
              <a:gd name="connsiteX4" fmla="*/ 8227590 w 8227590"/>
              <a:gd name="connsiteY4" fmla="*/ 3702416 h 4113795"/>
              <a:gd name="connsiteX5" fmla="*/ 7816210 w 8227590"/>
              <a:gd name="connsiteY5" fmla="*/ 4113796 h 4113795"/>
              <a:gd name="connsiteX6" fmla="*/ 411380 w 8227590"/>
              <a:gd name="connsiteY6" fmla="*/ 4113795 h 4113795"/>
              <a:gd name="connsiteX7" fmla="*/ 0 w 8227590"/>
              <a:gd name="connsiteY7" fmla="*/ 3702415 h 4113795"/>
              <a:gd name="connsiteX8" fmla="*/ 0 w 8227590"/>
              <a:gd name="connsiteY8" fmla="*/ 411380 h 411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7590" h="4113795">
                <a:moveTo>
                  <a:pt x="0" y="411380"/>
                </a:moveTo>
                <a:cubicBezTo>
                  <a:pt x="0" y="184181"/>
                  <a:pt x="184181" y="0"/>
                  <a:pt x="411380" y="0"/>
                </a:cubicBezTo>
                <a:lnTo>
                  <a:pt x="7816211" y="0"/>
                </a:lnTo>
                <a:cubicBezTo>
                  <a:pt x="8043410" y="0"/>
                  <a:pt x="8227591" y="184181"/>
                  <a:pt x="8227591" y="411380"/>
                </a:cubicBezTo>
                <a:cubicBezTo>
                  <a:pt x="8227591" y="1508392"/>
                  <a:pt x="8227590" y="2605404"/>
                  <a:pt x="8227590" y="3702416"/>
                </a:cubicBezTo>
                <a:cubicBezTo>
                  <a:pt x="8227590" y="3929615"/>
                  <a:pt x="8043409" y="4113796"/>
                  <a:pt x="7816210" y="4113796"/>
                </a:cubicBezTo>
                <a:lnTo>
                  <a:pt x="411380" y="4113795"/>
                </a:lnTo>
                <a:cubicBezTo>
                  <a:pt x="184181" y="4113795"/>
                  <a:pt x="0" y="3929614"/>
                  <a:pt x="0" y="3702415"/>
                </a:cubicBezTo>
                <a:lnTo>
                  <a:pt x="0" y="4113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787758" rIns="142240" bIns="964999" numCol="1" spcCol="1270" anchor="ctr" anchorCtr="0">
            <a:noAutofit/>
          </a:bodyPr>
          <a:lstStyle/>
          <a:p>
            <a:pPr lvl="0" algn="ctr" defTabSz="889000" rtl="0">
              <a:lnSpc>
                <a:spcPct val="90000"/>
              </a:lnSpc>
              <a:spcBef>
                <a:spcPct val="0"/>
              </a:spcBef>
              <a:spcAft>
                <a:spcPct val="35000"/>
              </a:spcAft>
            </a:pPr>
            <a:r>
              <a:rPr lang="en-US" sz="3200" kern="1200" dirty="0" smtClean="0"/>
              <a:t>Activity/exercise →Increased tissue oxygen demand →impaired oxygen supply due to obstruction →shift to anaerobic metabolism → build up of metabolic waste → local irritation of peripheral nerve endings → pain in extremity →rest → decreased tissue oxygen demand → return to aerobic metabolism → elimination of metabolic waste → relief of pain.</a:t>
            </a:r>
            <a:endParaRPr lang="en-US" sz="3200" kern="1200" dirty="0"/>
          </a:p>
        </p:txBody>
      </p:sp>
    </p:spTree>
    <p:extLst>
      <p:ext uri="{BB962C8B-B14F-4D97-AF65-F5344CB8AC3E}">
        <p14:creationId xmlns:p14="http://schemas.microsoft.com/office/powerpoint/2010/main" val="7727744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a:xfrm>
            <a:off x="467545" y="1905000"/>
            <a:ext cx="8066856" cy="4006222"/>
          </a:xfrm>
        </p:spPr>
        <p:txBody>
          <a:bodyPr/>
          <a:lstStyle/>
          <a:p>
            <a:pPr>
              <a:lnSpc>
                <a:spcPct val="150000"/>
              </a:lnSpc>
            </a:pPr>
            <a:r>
              <a:rPr lang="en-US" sz="2800" dirty="0" smtClean="0">
                <a:latin typeface="Calibri" panose="020F0502020204030204" pitchFamily="34" charset="0"/>
              </a:rPr>
              <a:t>Peripheral pulses;- e.g. poplitial pulse, dorsalis pedis pulse</a:t>
            </a:r>
          </a:p>
          <a:p>
            <a:pPr>
              <a:lnSpc>
                <a:spcPct val="150000"/>
              </a:lnSpc>
            </a:pPr>
            <a:r>
              <a:rPr lang="en-US" sz="2800" dirty="0" smtClean="0">
                <a:latin typeface="Calibri" panose="020F0502020204030204" pitchFamily="34" charset="0"/>
              </a:rPr>
              <a:t>Doppler ultrasound</a:t>
            </a:r>
          </a:p>
          <a:p>
            <a:endParaRPr lang="en-US" dirty="0"/>
          </a:p>
        </p:txBody>
      </p:sp>
    </p:spTree>
    <p:extLst>
      <p:ext uri="{BB962C8B-B14F-4D97-AF65-F5344CB8AC3E}">
        <p14:creationId xmlns:p14="http://schemas.microsoft.com/office/powerpoint/2010/main" val="29502987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management</a:t>
            </a:r>
            <a:endParaRPr lang="en-US" dirty="0"/>
          </a:p>
        </p:txBody>
      </p:sp>
      <p:sp>
        <p:nvSpPr>
          <p:cNvPr id="3" name="Content Placeholder 2"/>
          <p:cNvSpPr>
            <a:spLocks noGrp="1"/>
          </p:cNvSpPr>
          <p:nvPr>
            <p:ph idx="1"/>
          </p:nvPr>
        </p:nvSpPr>
        <p:spPr>
          <a:xfrm>
            <a:off x="251520" y="1383285"/>
            <a:ext cx="7994848" cy="5085184"/>
          </a:xfrm>
        </p:spPr>
        <p:txBody>
          <a:bodyPr>
            <a:normAutofit lnSpcReduction="10000"/>
          </a:bodyPr>
          <a:lstStyle/>
          <a:p>
            <a:pPr>
              <a:lnSpc>
                <a:spcPct val="150000"/>
              </a:lnSpc>
            </a:pPr>
            <a:r>
              <a:rPr lang="en-US" sz="2800" dirty="0" smtClean="0">
                <a:latin typeface="Calibri" panose="020F0502020204030204" pitchFamily="34" charset="0"/>
              </a:rPr>
              <a:t>Give bed rest </a:t>
            </a:r>
          </a:p>
          <a:p>
            <a:pPr>
              <a:lnSpc>
                <a:spcPct val="150000"/>
              </a:lnSpc>
            </a:pPr>
            <a:r>
              <a:rPr lang="en-US" sz="2800" dirty="0" smtClean="0">
                <a:latin typeface="Calibri" panose="020F0502020204030204" pitchFamily="34" charset="0"/>
              </a:rPr>
              <a:t>Provide warmth to cold extremities</a:t>
            </a:r>
          </a:p>
          <a:p>
            <a:pPr>
              <a:lnSpc>
                <a:spcPct val="150000"/>
              </a:lnSpc>
            </a:pPr>
            <a:r>
              <a:rPr lang="en-US" sz="2800" dirty="0" smtClean="0">
                <a:latin typeface="Calibri" panose="020F0502020204030204" pitchFamily="34" charset="0"/>
              </a:rPr>
              <a:t>Elevate the feet</a:t>
            </a:r>
          </a:p>
          <a:p>
            <a:pPr>
              <a:lnSpc>
                <a:spcPct val="150000"/>
              </a:lnSpc>
            </a:pPr>
            <a:r>
              <a:rPr lang="en-US" sz="2800" dirty="0" smtClean="0">
                <a:latin typeface="Calibri" panose="020F0502020204030204" pitchFamily="34" charset="0"/>
              </a:rPr>
              <a:t>Moderate regular exercises for the limbs </a:t>
            </a:r>
          </a:p>
          <a:p>
            <a:pPr>
              <a:lnSpc>
                <a:spcPct val="150000"/>
              </a:lnSpc>
            </a:pPr>
            <a:r>
              <a:rPr lang="en-US" sz="2800" dirty="0" smtClean="0">
                <a:latin typeface="Calibri" panose="020F0502020204030204" pitchFamily="34" charset="0"/>
              </a:rPr>
              <a:t>Skin care</a:t>
            </a:r>
          </a:p>
          <a:p>
            <a:pPr>
              <a:lnSpc>
                <a:spcPct val="150000"/>
              </a:lnSpc>
            </a:pPr>
            <a:r>
              <a:rPr lang="en-US" sz="2800" dirty="0" smtClean="0">
                <a:latin typeface="Calibri" panose="020F0502020204030204" pitchFamily="34" charset="0"/>
              </a:rPr>
              <a:t>Low fat diet </a:t>
            </a:r>
          </a:p>
          <a:p>
            <a:pPr>
              <a:lnSpc>
                <a:spcPct val="150000"/>
              </a:lnSpc>
            </a:pPr>
            <a:r>
              <a:rPr lang="en-US" sz="2800" dirty="0" smtClean="0">
                <a:latin typeface="Calibri" panose="020F0502020204030204" pitchFamily="34" charset="0"/>
              </a:rPr>
              <a:t>Stop smoking</a:t>
            </a:r>
          </a:p>
          <a:p>
            <a:endParaRPr lang="en-US" dirty="0" smtClean="0"/>
          </a:p>
          <a:p>
            <a:endParaRPr lang="en-US" dirty="0"/>
          </a:p>
        </p:txBody>
      </p:sp>
    </p:spTree>
    <p:extLst>
      <p:ext uri="{BB962C8B-B14F-4D97-AF65-F5344CB8AC3E}">
        <p14:creationId xmlns:p14="http://schemas.microsoft.com/office/powerpoint/2010/main" val="6008096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500042"/>
            <a:ext cx="8229600" cy="5626121"/>
          </a:xfrm>
        </p:spPr>
        <p:txBody>
          <a:bodyPr/>
          <a:lstStyle/>
          <a:p>
            <a:pPr>
              <a:lnSpc>
                <a:spcPct val="150000"/>
              </a:lnSpc>
              <a:buNone/>
            </a:pPr>
            <a:r>
              <a:rPr lang="en-US" sz="2800" b="1" dirty="0" smtClean="0">
                <a:latin typeface="Calibri" panose="020F0502020204030204" pitchFamily="34" charset="0"/>
              </a:rPr>
              <a:t>Medication </a:t>
            </a:r>
          </a:p>
          <a:p>
            <a:pPr>
              <a:lnSpc>
                <a:spcPct val="150000"/>
              </a:lnSpc>
            </a:pPr>
            <a:r>
              <a:rPr lang="en-US" sz="2800" dirty="0" smtClean="0">
                <a:latin typeface="Calibri" panose="020F0502020204030204" pitchFamily="34" charset="0"/>
              </a:rPr>
              <a:t>Vasodilators;- nifedipine</a:t>
            </a:r>
          </a:p>
          <a:p>
            <a:pPr>
              <a:lnSpc>
                <a:spcPct val="150000"/>
              </a:lnSpc>
            </a:pPr>
            <a:r>
              <a:rPr lang="en-US" sz="2800" dirty="0" smtClean="0">
                <a:latin typeface="Calibri" panose="020F0502020204030204" pitchFamily="34" charset="0"/>
              </a:rPr>
              <a:t>Nicotinic acid;- antilipemic to decrease serum lipids</a:t>
            </a:r>
          </a:p>
          <a:p>
            <a:pPr>
              <a:lnSpc>
                <a:spcPct val="150000"/>
              </a:lnSpc>
            </a:pPr>
            <a:r>
              <a:rPr lang="en-US" sz="2800" dirty="0" smtClean="0">
                <a:latin typeface="Calibri" panose="020F0502020204030204" pitchFamily="34" charset="0"/>
              </a:rPr>
              <a:t>Antiplatelets;- aspirin</a:t>
            </a:r>
          </a:p>
          <a:p>
            <a:pPr>
              <a:lnSpc>
                <a:spcPct val="150000"/>
              </a:lnSpc>
            </a:pPr>
            <a:r>
              <a:rPr lang="en-US" sz="2800" dirty="0" smtClean="0">
                <a:latin typeface="Calibri" panose="020F0502020204030204" pitchFamily="34" charset="0"/>
              </a:rPr>
              <a:t>Thrombolitics;- heparin</a:t>
            </a:r>
          </a:p>
          <a:p>
            <a:pPr>
              <a:buNone/>
            </a:pPr>
            <a:endParaRPr lang="en-US" dirty="0" smtClean="0"/>
          </a:p>
          <a:p>
            <a:pPr>
              <a:buNone/>
            </a:pPr>
            <a:endParaRPr lang="en-US" sz="3600" b="1" dirty="0"/>
          </a:p>
        </p:txBody>
      </p:sp>
    </p:spTree>
    <p:extLst>
      <p:ext uri="{BB962C8B-B14F-4D97-AF65-F5344CB8AC3E}">
        <p14:creationId xmlns:p14="http://schemas.microsoft.com/office/powerpoint/2010/main" val="125748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87" y="33477"/>
            <a:ext cx="6589199" cy="803235"/>
          </a:xfrm>
        </p:spPr>
        <p:txBody>
          <a:bodyPr>
            <a:normAutofit fontScale="90000"/>
          </a:bodyPr>
          <a:lstStyle/>
          <a:p>
            <a:r>
              <a:rPr lang="en-US" b="1" dirty="0" smtClean="0"/>
              <a:t>Surgical intervention</a:t>
            </a:r>
            <a:br>
              <a:rPr lang="en-US" b="1" dirty="0" smtClean="0"/>
            </a:br>
            <a:endParaRPr lang="en-US" dirty="0"/>
          </a:p>
        </p:txBody>
      </p:sp>
      <p:sp>
        <p:nvSpPr>
          <p:cNvPr id="3" name="Content Placeholder 2"/>
          <p:cNvSpPr>
            <a:spLocks noGrp="1"/>
          </p:cNvSpPr>
          <p:nvPr>
            <p:ph idx="1"/>
          </p:nvPr>
        </p:nvSpPr>
        <p:spPr>
          <a:xfrm>
            <a:off x="20387" y="1052736"/>
            <a:ext cx="8913301" cy="5472608"/>
          </a:xfrm>
        </p:spPr>
        <p:txBody>
          <a:bodyPr>
            <a:normAutofit/>
          </a:bodyPr>
          <a:lstStyle/>
          <a:p>
            <a:pPr>
              <a:lnSpc>
                <a:spcPct val="150000"/>
              </a:lnSpc>
              <a:buNone/>
            </a:pPr>
            <a:r>
              <a:rPr lang="en-US" sz="2800" b="1" dirty="0" smtClean="0">
                <a:latin typeface="Calibri" panose="020F0502020204030204" pitchFamily="34" charset="0"/>
              </a:rPr>
              <a:t>Peripheral Arterial Bypass Surgery </a:t>
            </a:r>
          </a:p>
          <a:p>
            <a:pPr>
              <a:lnSpc>
                <a:spcPct val="150000"/>
              </a:lnSpc>
            </a:pPr>
            <a:r>
              <a:rPr lang="en-US" sz="2800" dirty="0" smtClean="0">
                <a:latin typeface="Calibri" panose="020F0502020204030204" pitchFamily="34" charset="0"/>
              </a:rPr>
              <a:t>Synthetic graft is anstomosed to a patent arterial source both proximal and distal to the lesion.</a:t>
            </a:r>
          </a:p>
          <a:p>
            <a:pPr>
              <a:lnSpc>
                <a:spcPct val="150000"/>
              </a:lnSpc>
              <a:buNone/>
            </a:pPr>
            <a:r>
              <a:rPr lang="en-US" sz="2800" b="1" u="sng" dirty="0" smtClean="0">
                <a:latin typeface="Calibri" panose="020F0502020204030204" pitchFamily="34" charset="0"/>
              </a:rPr>
              <a:t>Complications</a:t>
            </a:r>
            <a:r>
              <a:rPr lang="en-US" sz="2800" b="1" dirty="0" smtClean="0">
                <a:latin typeface="Calibri" panose="020F0502020204030204" pitchFamily="34" charset="0"/>
              </a:rPr>
              <a:t>;- </a:t>
            </a:r>
          </a:p>
          <a:p>
            <a:pPr lvl="6">
              <a:lnSpc>
                <a:spcPct val="150000"/>
              </a:lnSpc>
            </a:pPr>
            <a:r>
              <a:rPr lang="en-US" sz="2800" dirty="0" smtClean="0">
                <a:latin typeface="Calibri" panose="020F0502020204030204" pitchFamily="34" charset="0"/>
              </a:rPr>
              <a:t>Infection</a:t>
            </a:r>
          </a:p>
          <a:p>
            <a:pPr lvl="6">
              <a:lnSpc>
                <a:spcPct val="150000"/>
              </a:lnSpc>
            </a:pPr>
            <a:r>
              <a:rPr lang="en-US" sz="2800" dirty="0" smtClean="0">
                <a:latin typeface="Calibri" panose="020F0502020204030204" pitchFamily="34" charset="0"/>
              </a:rPr>
              <a:t>Graft failure    </a:t>
            </a:r>
          </a:p>
          <a:p>
            <a:pPr lvl="6">
              <a:lnSpc>
                <a:spcPct val="150000"/>
              </a:lnSpc>
            </a:pPr>
            <a:r>
              <a:rPr lang="en-US" sz="2800" dirty="0" smtClean="0">
                <a:latin typeface="Calibri" panose="020F0502020204030204" pitchFamily="34" charset="0"/>
              </a:rPr>
              <a:t>Amputation</a:t>
            </a:r>
          </a:p>
          <a:p>
            <a:pPr>
              <a:lnSpc>
                <a:spcPct val="150000"/>
              </a:lnSpc>
            </a:pPr>
            <a:endParaRPr lang="en-US" dirty="0" smtClean="0"/>
          </a:p>
          <a:p>
            <a:pPr>
              <a:lnSpc>
                <a:spcPct val="150000"/>
              </a:lnSpc>
            </a:pPr>
            <a:endParaRPr lang="en-US" dirty="0"/>
          </a:p>
        </p:txBody>
      </p:sp>
    </p:spTree>
    <p:extLst>
      <p:ext uri="{BB962C8B-B14F-4D97-AF65-F5344CB8AC3E}">
        <p14:creationId xmlns:p14="http://schemas.microsoft.com/office/powerpoint/2010/main" val="9461490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8933688" cy="5627712"/>
          </a:xfrm>
        </p:spPr>
        <p:txBody>
          <a:bodyPr>
            <a:normAutofit/>
          </a:bodyPr>
          <a:lstStyle/>
          <a:p>
            <a:pPr>
              <a:lnSpc>
                <a:spcPct val="150000"/>
              </a:lnSpc>
              <a:buNone/>
            </a:pPr>
            <a:r>
              <a:rPr lang="en-US" sz="2800" b="1" dirty="0" smtClean="0">
                <a:latin typeface="Calibri" panose="020F0502020204030204" pitchFamily="34" charset="0"/>
              </a:rPr>
              <a:t>Percutaneous Transluminal Angioplasty (PTA)</a:t>
            </a:r>
          </a:p>
          <a:p>
            <a:pPr>
              <a:lnSpc>
                <a:spcPct val="150000"/>
              </a:lnSpc>
            </a:pPr>
            <a:r>
              <a:rPr lang="en-US" sz="2800" dirty="0" smtClean="0">
                <a:latin typeface="Calibri" panose="020F0502020204030204" pitchFamily="34" charset="0"/>
              </a:rPr>
              <a:t>This use of a small catheter with an inflatable balloon is passed though the vessel to compress the lesion and widen the lumen followed by anticoagulation therapy.</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4310825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115328" cy="767578"/>
          </a:xfrm>
        </p:spPr>
        <p:txBody>
          <a:bodyPr>
            <a:normAutofit fontScale="90000"/>
          </a:bodyPr>
          <a:lstStyle/>
          <a:p>
            <a:r>
              <a:rPr lang="en-US" dirty="0" smtClean="0"/>
              <a:t/>
            </a:r>
            <a:br>
              <a:rPr lang="en-US" dirty="0" smtClean="0"/>
            </a:br>
            <a:r>
              <a:rPr lang="en-US" dirty="0" smtClean="0"/>
              <a:t>Nursing Care</a:t>
            </a:r>
            <a:br>
              <a:rPr lang="en-US" dirty="0" smtClean="0"/>
            </a:br>
            <a:endParaRPr lang="en-US" dirty="0"/>
          </a:p>
        </p:txBody>
      </p:sp>
      <p:sp>
        <p:nvSpPr>
          <p:cNvPr id="3" name="Content Placeholder 2"/>
          <p:cNvSpPr>
            <a:spLocks noGrp="1"/>
          </p:cNvSpPr>
          <p:nvPr>
            <p:ph idx="1"/>
          </p:nvPr>
        </p:nvSpPr>
        <p:spPr>
          <a:xfrm>
            <a:off x="1" y="1484784"/>
            <a:ext cx="8534400" cy="4426438"/>
          </a:xfrm>
        </p:spPr>
        <p:txBody>
          <a:bodyPr>
            <a:normAutofit lnSpcReduction="10000"/>
          </a:bodyPr>
          <a:lstStyle/>
          <a:p>
            <a:pPr>
              <a:lnSpc>
                <a:spcPct val="150000"/>
              </a:lnSpc>
            </a:pPr>
            <a:r>
              <a:rPr lang="en-US" sz="2800" dirty="0" smtClean="0">
                <a:latin typeface="Calibri" panose="020F0502020204030204" pitchFamily="34" charset="0"/>
              </a:rPr>
              <a:t>Surgical cleaning of wounds</a:t>
            </a:r>
          </a:p>
          <a:p>
            <a:pPr>
              <a:lnSpc>
                <a:spcPct val="150000"/>
              </a:lnSpc>
            </a:pPr>
            <a:r>
              <a:rPr lang="en-US" sz="2800" dirty="0" smtClean="0">
                <a:latin typeface="Calibri" panose="020F0502020204030204" pitchFamily="34" charset="0"/>
              </a:rPr>
              <a:t>Antibiotics;- prophylaxis/treatment.</a:t>
            </a:r>
          </a:p>
          <a:p>
            <a:pPr>
              <a:lnSpc>
                <a:spcPct val="150000"/>
              </a:lnSpc>
            </a:pPr>
            <a:r>
              <a:rPr lang="en-US" sz="2800" dirty="0" smtClean="0">
                <a:latin typeface="Calibri" panose="020F0502020204030204" pitchFamily="34" charset="0"/>
              </a:rPr>
              <a:t>Vital observations</a:t>
            </a:r>
          </a:p>
          <a:p>
            <a:pPr>
              <a:lnSpc>
                <a:spcPct val="150000"/>
              </a:lnSpc>
            </a:pPr>
            <a:r>
              <a:rPr lang="en-US" sz="2800" dirty="0" smtClean="0">
                <a:latin typeface="Calibri" panose="020F0502020204030204" pitchFamily="34" charset="0"/>
              </a:rPr>
              <a:t>Pain management</a:t>
            </a:r>
          </a:p>
          <a:p>
            <a:pPr>
              <a:lnSpc>
                <a:spcPct val="150000"/>
              </a:lnSpc>
            </a:pPr>
            <a:r>
              <a:rPr lang="en-US" sz="2800" dirty="0" smtClean="0">
                <a:latin typeface="Calibri" panose="020F0502020204030204" pitchFamily="34" charset="0"/>
              </a:rPr>
              <a:t>Psychological support</a:t>
            </a:r>
          </a:p>
          <a:p>
            <a:pPr>
              <a:lnSpc>
                <a:spcPct val="150000"/>
              </a:lnSpc>
            </a:pPr>
            <a:r>
              <a:rPr lang="en-US" sz="2800" dirty="0" smtClean="0">
                <a:latin typeface="Calibri" panose="020F0502020204030204" pitchFamily="34" charset="0"/>
              </a:rPr>
              <a:t>Support lifestyle changes to reduce risk factors</a:t>
            </a:r>
          </a:p>
        </p:txBody>
      </p:sp>
    </p:spTree>
    <p:extLst>
      <p:ext uri="{BB962C8B-B14F-4D97-AF65-F5344CB8AC3E}">
        <p14:creationId xmlns:p14="http://schemas.microsoft.com/office/powerpoint/2010/main" val="34657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6498"/>
            <a:ext cx="6347713" cy="1320800"/>
          </a:xfrm>
        </p:spPr>
        <p:txBody>
          <a:bodyPr/>
          <a:lstStyle/>
          <a:p>
            <a:r>
              <a:rPr lang="en-US" dirty="0" smtClean="0"/>
              <a:t>Major veins and arteries</a:t>
            </a:r>
            <a:endParaRPr lang="en-US" dirty="0"/>
          </a:p>
        </p:txBody>
      </p:sp>
      <p:pic>
        <p:nvPicPr>
          <p:cNvPr id="4" name="Picture 4" descr="Circuits2"/>
          <p:cNvPicPr>
            <a:picLocks noGrp="1" noChangeAspect="1" noChangeArrowheads="1"/>
          </p:cNvPicPr>
          <p:nvPr>
            <p:ph idx="1"/>
          </p:nvPr>
        </p:nvPicPr>
        <p:blipFill>
          <a:blip r:embed="rId2" cstate="print"/>
          <a:stretch>
            <a:fillRect/>
          </a:stretch>
        </p:blipFill>
        <p:spPr>
          <a:xfrm>
            <a:off x="0" y="826564"/>
            <a:ext cx="9144000" cy="6031436"/>
          </a:xfrm>
        </p:spPr>
      </p:pic>
    </p:spTree>
    <p:extLst>
      <p:ext uri="{BB962C8B-B14F-4D97-AF65-F5344CB8AC3E}">
        <p14:creationId xmlns:p14="http://schemas.microsoft.com/office/powerpoint/2010/main" val="367416721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480720"/>
          </a:xfrm>
        </p:spPr>
        <p:txBody>
          <a:bodyPr>
            <a:normAutofit fontScale="77500" lnSpcReduction="20000"/>
          </a:bodyPr>
          <a:lstStyle/>
          <a:p>
            <a:pPr>
              <a:lnSpc>
                <a:spcPct val="170000"/>
              </a:lnSpc>
              <a:buNone/>
            </a:pPr>
            <a:r>
              <a:rPr lang="en-GB" sz="3300" b="1" dirty="0" smtClean="0">
                <a:latin typeface="Calibri" panose="020F0502020204030204" pitchFamily="34" charset="0"/>
              </a:rPr>
              <a:t>The Patient Who Has Peripheral </a:t>
            </a:r>
            <a:r>
              <a:rPr lang="en-US" sz="3300" b="1" dirty="0" smtClean="0">
                <a:latin typeface="Calibri" panose="020F0502020204030204" pitchFamily="34" charset="0"/>
              </a:rPr>
              <a:t>Arterial Insufficiency </a:t>
            </a:r>
          </a:p>
          <a:p>
            <a:pPr>
              <a:lnSpc>
                <a:spcPct val="170000"/>
              </a:lnSpc>
              <a:buNone/>
            </a:pPr>
            <a:r>
              <a:rPr lang="en-US" sz="3300" b="1" dirty="0" smtClean="0">
                <a:latin typeface="Calibri" panose="020F0502020204030204" pitchFamily="34" charset="0"/>
              </a:rPr>
              <a:t>Nursing Diagnosis</a:t>
            </a:r>
            <a:endParaRPr lang="en-US" sz="3300" dirty="0" smtClean="0">
              <a:latin typeface="Calibri" panose="020F0502020204030204" pitchFamily="34" charset="0"/>
            </a:endParaRPr>
          </a:p>
          <a:p>
            <a:pPr>
              <a:lnSpc>
                <a:spcPct val="170000"/>
              </a:lnSpc>
              <a:buNone/>
            </a:pPr>
            <a:r>
              <a:rPr lang="en-GB" sz="3300" dirty="0" smtClean="0">
                <a:latin typeface="Calibri" panose="020F0502020204030204" pitchFamily="34" charset="0"/>
              </a:rPr>
              <a:t>• Ineffective peripheral tissue perfusion related to compromised </a:t>
            </a:r>
            <a:r>
              <a:rPr lang="en-US" sz="3300" dirty="0" smtClean="0">
                <a:latin typeface="Calibri" panose="020F0502020204030204" pitchFamily="34" charset="0"/>
              </a:rPr>
              <a:t>circulation</a:t>
            </a:r>
          </a:p>
          <a:p>
            <a:pPr>
              <a:lnSpc>
                <a:spcPct val="170000"/>
              </a:lnSpc>
              <a:buNone/>
            </a:pPr>
            <a:r>
              <a:rPr lang="en-GB" sz="3300" dirty="0" smtClean="0">
                <a:latin typeface="Calibri" panose="020F0502020204030204" pitchFamily="34" charset="0"/>
              </a:rPr>
              <a:t>• Chronic pain related to impaired ability of peripheral vessels to supply tissues with oxygen</a:t>
            </a:r>
          </a:p>
          <a:p>
            <a:pPr>
              <a:lnSpc>
                <a:spcPct val="170000"/>
              </a:lnSpc>
              <a:buNone/>
            </a:pPr>
            <a:r>
              <a:rPr lang="en-GB" sz="3300" dirty="0" smtClean="0">
                <a:latin typeface="Calibri" panose="020F0502020204030204" pitchFamily="34" charset="0"/>
              </a:rPr>
              <a:t>• Risk for impaired skin integrity related to compromised </a:t>
            </a:r>
            <a:r>
              <a:rPr lang="en-US" sz="3300" dirty="0" smtClean="0">
                <a:latin typeface="Calibri" panose="020F0502020204030204" pitchFamily="34" charset="0"/>
              </a:rPr>
              <a:t>circulation</a:t>
            </a:r>
          </a:p>
          <a:p>
            <a:pPr>
              <a:lnSpc>
                <a:spcPct val="170000"/>
              </a:lnSpc>
              <a:buNone/>
            </a:pPr>
            <a:r>
              <a:rPr lang="en-GB" sz="3300" dirty="0" smtClean="0">
                <a:latin typeface="Calibri" panose="020F0502020204030204" pitchFamily="34" charset="0"/>
              </a:rPr>
              <a:t>• Deficient knowledge regarding self-care activities</a:t>
            </a:r>
            <a:endParaRPr lang="en-US" sz="3300" b="1" dirty="0" smtClean="0">
              <a:latin typeface="Calibri" panose="020F0502020204030204" pitchFamily="34" charset="0"/>
            </a:endParaRPr>
          </a:p>
          <a:p>
            <a:endParaRPr lang="en-US" dirty="0"/>
          </a:p>
        </p:txBody>
      </p:sp>
    </p:spTree>
    <p:extLst>
      <p:ext uri="{BB962C8B-B14F-4D97-AF65-F5344CB8AC3E}">
        <p14:creationId xmlns:p14="http://schemas.microsoft.com/office/powerpoint/2010/main" val="12301745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92696"/>
            <a:ext cx="8534400" cy="5218526"/>
          </a:xfrm>
        </p:spPr>
        <p:txBody>
          <a:bodyPr>
            <a:normAutofit/>
          </a:bodyPr>
          <a:lstStyle/>
          <a:p>
            <a:pPr marL="82296" indent="0">
              <a:lnSpc>
                <a:spcPct val="150000"/>
              </a:lnSpc>
              <a:buNone/>
            </a:pPr>
            <a:r>
              <a:rPr lang="en-US" sz="2800" dirty="0" smtClean="0">
                <a:latin typeface="Calibri" panose="020F0502020204030204" pitchFamily="34" charset="0"/>
              </a:rPr>
              <a:t>On discharge give education on;-</a:t>
            </a:r>
          </a:p>
          <a:p>
            <a:pPr>
              <a:lnSpc>
                <a:spcPct val="150000"/>
              </a:lnSpc>
            </a:pPr>
            <a:r>
              <a:rPr lang="en-US" sz="2800" dirty="0" err="1" smtClean="0">
                <a:latin typeface="Calibri" panose="020F0502020204030204" pitchFamily="34" charset="0"/>
              </a:rPr>
              <a:t>Aetiology</a:t>
            </a:r>
            <a:endParaRPr lang="en-US" sz="2800" dirty="0">
              <a:latin typeface="Calibri" panose="020F0502020204030204" pitchFamily="34" charset="0"/>
            </a:endParaRPr>
          </a:p>
          <a:p>
            <a:pPr>
              <a:lnSpc>
                <a:spcPct val="150000"/>
              </a:lnSpc>
            </a:pPr>
            <a:r>
              <a:rPr lang="en-US" sz="2800" dirty="0" smtClean="0">
                <a:latin typeface="Calibri" panose="020F0502020204030204" pitchFamily="34" charset="0"/>
              </a:rPr>
              <a:t>Prevention</a:t>
            </a:r>
            <a:endParaRPr lang="en-US" sz="2800" dirty="0">
              <a:latin typeface="Calibri" panose="020F0502020204030204" pitchFamily="34" charset="0"/>
            </a:endParaRPr>
          </a:p>
          <a:p>
            <a:pPr>
              <a:lnSpc>
                <a:spcPct val="150000"/>
              </a:lnSpc>
            </a:pPr>
            <a:r>
              <a:rPr lang="en-US" sz="2800" dirty="0" smtClean="0">
                <a:latin typeface="Calibri" panose="020F0502020204030204" pitchFamily="34" charset="0"/>
              </a:rPr>
              <a:t>Signs and symptoms</a:t>
            </a:r>
          </a:p>
          <a:p>
            <a:pPr>
              <a:lnSpc>
                <a:spcPct val="150000"/>
              </a:lnSpc>
            </a:pPr>
            <a:r>
              <a:rPr lang="en-US" sz="2800" dirty="0" smtClean="0">
                <a:latin typeface="Calibri" panose="020F0502020204030204" pitchFamily="34" charset="0"/>
              </a:rPr>
              <a:t>Follow-up</a:t>
            </a:r>
          </a:p>
        </p:txBody>
      </p:sp>
    </p:spTree>
    <p:extLst>
      <p:ext uri="{BB962C8B-B14F-4D97-AF65-F5344CB8AC3E}">
        <p14:creationId xmlns:p14="http://schemas.microsoft.com/office/powerpoint/2010/main" val="38149649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50106"/>
          </a:xfrm>
        </p:spPr>
        <p:txBody>
          <a:bodyPr>
            <a:normAutofit fontScale="90000"/>
          </a:bodyPr>
          <a:lstStyle/>
          <a:p>
            <a:pPr lvl="0"/>
            <a:r>
              <a:rPr lang="en-US" b="1" dirty="0" err="1"/>
              <a:t>Polyarteritis</a:t>
            </a:r>
            <a:r>
              <a:rPr lang="en-US" b="1" dirty="0"/>
              <a:t> </a:t>
            </a:r>
            <a:r>
              <a:rPr lang="en-US" b="1" dirty="0" err="1"/>
              <a:t>nodosa</a:t>
            </a:r>
            <a:r>
              <a:rPr lang="en-US" dirty="0"/>
              <a:t/>
            </a:r>
            <a:br>
              <a:rPr lang="en-US" dirty="0"/>
            </a:br>
            <a:endParaRPr lang="en-US" dirty="0"/>
          </a:p>
        </p:txBody>
      </p:sp>
      <p:sp>
        <p:nvSpPr>
          <p:cNvPr id="3" name="Content Placeholder 2"/>
          <p:cNvSpPr>
            <a:spLocks noGrp="1"/>
          </p:cNvSpPr>
          <p:nvPr>
            <p:ph idx="1"/>
          </p:nvPr>
        </p:nvSpPr>
        <p:spPr>
          <a:xfrm>
            <a:off x="251520" y="908720"/>
            <a:ext cx="8892480" cy="5949280"/>
          </a:xfrm>
        </p:spPr>
        <p:txBody>
          <a:bodyPr>
            <a:noAutofit/>
          </a:bodyPr>
          <a:lstStyle/>
          <a:p>
            <a:pPr>
              <a:lnSpc>
                <a:spcPct val="150000"/>
              </a:lnSpc>
            </a:pPr>
            <a:r>
              <a:rPr lang="en-US" sz="2400" dirty="0" smtClean="0">
                <a:latin typeface="Calibri" panose="020F0502020204030204" pitchFamily="34" charset="0"/>
              </a:rPr>
              <a:t>This </a:t>
            </a:r>
            <a:r>
              <a:rPr lang="en-US" sz="2400" dirty="0">
                <a:latin typeface="Calibri" panose="020F0502020204030204" pitchFamily="34" charset="0"/>
              </a:rPr>
              <a:t>is a connective tissue disorder associated with inflammation of the tunica media of medium-sized </a:t>
            </a:r>
            <a:r>
              <a:rPr lang="en-US" sz="2400" dirty="0" smtClean="0">
                <a:latin typeface="Calibri" panose="020F0502020204030204" pitchFamily="34" charset="0"/>
              </a:rPr>
              <a:t>arteries in </a:t>
            </a:r>
            <a:r>
              <a:rPr lang="en-US" sz="2400" dirty="0">
                <a:latin typeface="Calibri" panose="020F0502020204030204" pitchFamily="34" charset="0"/>
              </a:rPr>
              <a:t>any part of the body. The most common sites are the heart, kidneys, alimentary tract, liver, pancreas </a:t>
            </a:r>
            <a:r>
              <a:rPr lang="en-US" sz="2400" dirty="0" smtClean="0">
                <a:latin typeface="Calibri" panose="020F0502020204030204" pitchFamily="34" charset="0"/>
              </a:rPr>
              <a:t>and nervous </a:t>
            </a:r>
            <a:r>
              <a:rPr lang="en-US" sz="2400" dirty="0">
                <a:latin typeface="Calibri" panose="020F0502020204030204" pitchFamily="34" charset="0"/>
              </a:rPr>
              <a:t>system. It is acute at first but frequently becomes chronic. </a:t>
            </a:r>
            <a:endParaRPr lang="en-US" sz="2400" dirty="0" smtClean="0">
              <a:latin typeface="Calibri" panose="020F0502020204030204" pitchFamily="34" charset="0"/>
            </a:endParaRPr>
          </a:p>
          <a:p>
            <a:pPr>
              <a:lnSpc>
                <a:spcPct val="150000"/>
              </a:lnSpc>
            </a:pPr>
            <a:r>
              <a:rPr lang="en-US" sz="2400" dirty="0" smtClean="0">
                <a:latin typeface="Calibri" panose="020F0502020204030204" pitchFamily="34" charset="0"/>
              </a:rPr>
              <a:t>Necrosis </a:t>
            </a:r>
            <a:r>
              <a:rPr lang="en-US" sz="2400" dirty="0">
                <a:latin typeface="Calibri" panose="020F0502020204030204" pitchFamily="34" charset="0"/>
              </a:rPr>
              <a:t>and rupture of blood vessels may </a:t>
            </a:r>
            <a:r>
              <a:rPr lang="en-US" sz="2400" dirty="0" smtClean="0">
                <a:latin typeface="Calibri" panose="020F0502020204030204" pitchFamily="34" charset="0"/>
              </a:rPr>
              <a:t>occur in </a:t>
            </a:r>
            <a:r>
              <a:rPr lang="en-US" sz="2400" dirty="0">
                <a:latin typeface="Calibri" panose="020F0502020204030204" pitchFamily="34" charset="0"/>
              </a:rPr>
              <a:t>the acute phase followed by thrombosis, </a:t>
            </a:r>
            <a:r>
              <a:rPr lang="en-US" sz="2400" dirty="0" err="1">
                <a:latin typeface="Calibri" panose="020F0502020204030204" pitchFamily="34" charset="0"/>
              </a:rPr>
              <a:t>ischaemia</a:t>
            </a:r>
            <a:r>
              <a:rPr lang="en-US" sz="2400" dirty="0">
                <a:latin typeface="Calibri" panose="020F0502020204030204" pitchFamily="34" charset="0"/>
              </a:rPr>
              <a:t>, infarction and death. It is believed to be caused by </a:t>
            </a:r>
            <a:r>
              <a:rPr lang="en-US" sz="2400" dirty="0" smtClean="0">
                <a:latin typeface="Calibri" panose="020F0502020204030204" pitchFamily="34" charset="0"/>
              </a:rPr>
              <a:t>an immune </a:t>
            </a:r>
            <a:r>
              <a:rPr lang="en-US" sz="2400" dirty="0">
                <a:latin typeface="Calibri" panose="020F0502020204030204" pitchFamily="34" charset="0"/>
              </a:rPr>
              <a:t>reaction. </a:t>
            </a:r>
          </a:p>
          <a:p>
            <a:endParaRPr lang="en-US" dirty="0"/>
          </a:p>
        </p:txBody>
      </p:sp>
    </p:spTree>
    <p:extLst>
      <p:ext uri="{BB962C8B-B14F-4D97-AF65-F5344CB8AC3E}">
        <p14:creationId xmlns:p14="http://schemas.microsoft.com/office/powerpoint/2010/main" val="35031332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92088"/>
          </a:xfrm>
        </p:spPr>
        <p:txBody>
          <a:bodyPr>
            <a:normAutofit fontScale="90000"/>
          </a:bodyPr>
          <a:lstStyle/>
          <a:p>
            <a:r>
              <a:rPr lang="en-US" b="1" dirty="0"/>
              <a:t>Aneurysms</a:t>
            </a:r>
            <a:r>
              <a:rPr lang="en-US" dirty="0"/>
              <a:t/>
            </a:r>
            <a:br>
              <a:rPr lang="en-US" dirty="0"/>
            </a:br>
            <a:endParaRPr lang="en-US" dirty="0"/>
          </a:p>
        </p:txBody>
      </p:sp>
      <p:sp>
        <p:nvSpPr>
          <p:cNvPr id="3" name="Content Placeholder 2"/>
          <p:cNvSpPr>
            <a:spLocks noGrp="1"/>
          </p:cNvSpPr>
          <p:nvPr>
            <p:ph idx="1"/>
          </p:nvPr>
        </p:nvSpPr>
        <p:spPr>
          <a:xfrm>
            <a:off x="0" y="548680"/>
            <a:ext cx="9091050" cy="6309320"/>
          </a:xfrm>
        </p:spPr>
        <p:txBody>
          <a:bodyPr>
            <a:normAutofit fontScale="85000" lnSpcReduction="10000"/>
          </a:bodyPr>
          <a:lstStyle/>
          <a:p>
            <a:pPr marL="82296" indent="0">
              <a:lnSpc>
                <a:spcPct val="160000"/>
              </a:lnSpc>
              <a:buNone/>
            </a:pPr>
            <a:r>
              <a:rPr lang="en-US" sz="3400" dirty="0" smtClean="0">
                <a:latin typeface="Calibri" panose="020F0502020204030204" pitchFamily="34" charset="0"/>
              </a:rPr>
              <a:t>Aneurysms </a:t>
            </a:r>
            <a:r>
              <a:rPr lang="en-US" sz="3400" dirty="0">
                <a:latin typeface="Calibri" panose="020F0502020204030204" pitchFamily="34" charset="0"/>
              </a:rPr>
              <a:t>are abnormal local dilatations of arteries which vary considerably in size. The causes are not clear but predisposing factors include </a:t>
            </a:r>
            <a:r>
              <a:rPr lang="en-US" sz="3400" dirty="0" smtClean="0">
                <a:latin typeface="Calibri" panose="020F0502020204030204" pitchFamily="34" charset="0"/>
              </a:rPr>
              <a:t>atheroma, hypertension </a:t>
            </a:r>
            <a:r>
              <a:rPr lang="en-US" sz="3400" dirty="0">
                <a:latin typeface="Calibri" panose="020F0502020204030204" pitchFamily="34" charset="0"/>
              </a:rPr>
              <a:t>and defective formation of collagen in the arterial wall.</a:t>
            </a:r>
          </a:p>
          <a:p>
            <a:pPr marL="82296" indent="0">
              <a:lnSpc>
                <a:spcPct val="160000"/>
              </a:lnSpc>
              <a:buNone/>
            </a:pPr>
            <a:r>
              <a:rPr lang="en-US" sz="3400" u="sng" dirty="0" smtClean="0">
                <a:latin typeface="Calibri" panose="020F0502020204030204" pitchFamily="34" charset="0"/>
              </a:rPr>
              <a:t>TYPES</a:t>
            </a:r>
            <a:endParaRPr lang="en-US" sz="3400" u="sng" dirty="0">
              <a:latin typeface="Calibri" panose="020F0502020204030204" pitchFamily="34" charset="0"/>
            </a:endParaRPr>
          </a:p>
          <a:p>
            <a:pPr marL="82296" indent="0">
              <a:lnSpc>
                <a:spcPct val="160000"/>
              </a:lnSpc>
              <a:buNone/>
            </a:pPr>
            <a:r>
              <a:rPr lang="en-US" sz="3400" i="1" dirty="0">
                <a:latin typeface="Calibri" panose="020F0502020204030204" pitchFamily="34" charset="0"/>
              </a:rPr>
              <a:t>Fusiform </a:t>
            </a:r>
            <a:r>
              <a:rPr lang="en-US" sz="3400" dirty="0">
                <a:latin typeface="Calibri" panose="020F0502020204030204" pitchFamily="34" charset="0"/>
              </a:rPr>
              <a:t>or spindle-shaped distensions occur mainly in the abdominal aorta and less commonly in the iliac arteries. They are usually associated with </a:t>
            </a:r>
            <a:r>
              <a:rPr lang="en-US" sz="3400" dirty="0" err="1" smtClean="0">
                <a:latin typeface="Calibri" panose="020F0502020204030204" pitchFamily="34" charset="0"/>
              </a:rPr>
              <a:t>atheromatous</a:t>
            </a:r>
            <a:r>
              <a:rPr lang="en-US" sz="3400" dirty="0">
                <a:latin typeface="Calibri" panose="020F0502020204030204" pitchFamily="34" charset="0"/>
              </a:rPr>
              <a:t> </a:t>
            </a:r>
            <a:r>
              <a:rPr lang="en-US" sz="3400" dirty="0" smtClean="0">
                <a:latin typeface="Calibri" panose="020F0502020204030204" pitchFamily="34" charset="0"/>
              </a:rPr>
              <a:t>changes</a:t>
            </a:r>
            <a:r>
              <a:rPr lang="en-US" sz="3400" dirty="0">
                <a:latin typeface="Calibri" panose="020F0502020204030204" pitchFamily="34" charset="0"/>
              </a:rPr>
              <a:t>.</a:t>
            </a:r>
          </a:p>
          <a:p>
            <a:pPr marL="82296" indent="0">
              <a:lnSpc>
                <a:spcPct val="160000"/>
              </a:lnSpc>
              <a:buNone/>
            </a:pPr>
            <a:endParaRPr lang="en-US" dirty="0"/>
          </a:p>
        </p:txBody>
      </p:sp>
    </p:spTree>
    <p:extLst>
      <p:ext uri="{BB962C8B-B14F-4D97-AF65-F5344CB8AC3E}">
        <p14:creationId xmlns:p14="http://schemas.microsoft.com/office/powerpoint/2010/main" val="13812389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548680"/>
          </a:xfrm>
        </p:spPr>
        <p:txBody>
          <a:bodyPr>
            <a:normAutofit fontScale="90000"/>
          </a:bodyPr>
          <a:lstStyle/>
          <a:p>
            <a:endParaRPr lang="en-US" dirty="0"/>
          </a:p>
        </p:txBody>
      </p:sp>
      <p:sp>
        <p:nvSpPr>
          <p:cNvPr id="3" name="Content Placeholder 2"/>
          <p:cNvSpPr>
            <a:spLocks noGrp="1"/>
          </p:cNvSpPr>
          <p:nvPr>
            <p:ph idx="1"/>
          </p:nvPr>
        </p:nvSpPr>
        <p:spPr>
          <a:xfrm>
            <a:off x="-25227" y="548680"/>
            <a:ext cx="8933688" cy="6048672"/>
          </a:xfrm>
        </p:spPr>
        <p:txBody>
          <a:bodyPr>
            <a:normAutofit fontScale="92500" lnSpcReduction="10000"/>
          </a:bodyPr>
          <a:lstStyle/>
          <a:p>
            <a:pPr marL="82296" indent="0">
              <a:lnSpc>
                <a:spcPct val="160000"/>
              </a:lnSpc>
              <a:buNone/>
            </a:pPr>
            <a:r>
              <a:rPr lang="en-US" sz="2800" i="1" dirty="0" err="1">
                <a:latin typeface="Calibri" panose="020F0502020204030204" pitchFamily="34" charset="0"/>
              </a:rPr>
              <a:t>Saccular</a:t>
            </a:r>
            <a:r>
              <a:rPr lang="en-US" sz="2800" i="1" dirty="0">
                <a:latin typeface="Calibri" panose="020F0502020204030204" pitchFamily="34" charset="0"/>
              </a:rPr>
              <a:t> </a:t>
            </a:r>
            <a:r>
              <a:rPr lang="en-US" sz="2800" dirty="0">
                <a:latin typeface="Calibri" panose="020F0502020204030204" pitchFamily="34" charset="0"/>
              </a:rPr>
              <a:t>aneurysms bulge out on one side of the artery.</a:t>
            </a:r>
          </a:p>
          <a:p>
            <a:pPr marL="82296" indent="0">
              <a:lnSpc>
                <a:spcPct val="160000"/>
              </a:lnSpc>
              <a:buNone/>
            </a:pPr>
            <a:r>
              <a:rPr lang="en-US" sz="2800" dirty="0">
                <a:latin typeface="Calibri" panose="020F0502020204030204" pitchFamily="34" charset="0"/>
              </a:rPr>
              <a:t>When they occur in the relatively thin-walled arteries of the </a:t>
            </a:r>
            <a:r>
              <a:rPr lang="en-US" sz="2800" dirty="0" err="1">
                <a:latin typeface="Calibri" panose="020F0502020204030204" pitchFamily="34" charset="0"/>
              </a:rPr>
              <a:t>circulus</a:t>
            </a:r>
            <a:r>
              <a:rPr lang="en-US" sz="2800" dirty="0">
                <a:latin typeface="Calibri" panose="020F0502020204030204" pitchFamily="34" charset="0"/>
              </a:rPr>
              <a:t> </a:t>
            </a:r>
            <a:r>
              <a:rPr lang="en-US" sz="2800" dirty="0" err="1">
                <a:latin typeface="Calibri" panose="020F0502020204030204" pitchFamily="34" charset="0"/>
              </a:rPr>
              <a:t>arteriosus</a:t>
            </a:r>
            <a:r>
              <a:rPr lang="en-US" sz="2800" dirty="0">
                <a:latin typeface="Calibri" panose="020F0502020204030204" pitchFamily="34" charset="0"/>
              </a:rPr>
              <a:t> (circle of Willis) in the brain they are sometimes called 'berry' aneurysms. They may be associated with defective collagen production, with </a:t>
            </a:r>
            <a:r>
              <a:rPr lang="en-US" sz="2800" dirty="0" err="1">
                <a:latin typeface="Calibri" panose="020F0502020204030204" pitchFamily="34" charset="0"/>
              </a:rPr>
              <a:t>atheromatous</a:t>
            </a:r>
            <a:r>
              <a:rPr lang="en-US" sz="2800" dirty="0">
                <a:latin typeface="Calibri" panose="020F0502020204030204" pitchFamily="34" charset="0"/>
              </a:rPr>
              <a:t> changes or be congenital</a:t>
            </a:r>
            <a:r>
              <a:rPr lang="en-US" sz="2800" dirty="0" smtClean="0">
                <a:latin typeface="Calibri" panose="020F0502020204030204" pitchFamily="34" charset="0"/>
              </a:rPr>
              <a:t>.</a:t>
            </a:r>
          </a:p>
          <a:p>
            <a:pPr marL="82296" indent="0">
              <a:lnSpc>
                <a:spcPct val="160000"/>
              </a:lnSpc>
              <a:buNone/>
            </a:pPr>
            <a:r>
              <a:rPr lang="en-US" sz="2800" i="1" dirty="0">
                <a:latin typeface="Calibri" panose="020F0502020204030204" pitchFamily="34" charset="0"/>
              </a:rPr>
              <a:t>Dissecting </a:t>
            </a:r>
            <a:r>
              <a:rPr lang="en-US" sz="2800" dirty="0">
                <a:latin typeface="Calibri" panose="020F0502020204030204" pitchFamily="34" charset="0"/>
              </a:rPr>
              <a:t>aneurysms occur mainly in the arch of the aorta due to infiltration of blood between the endothelium and tunica media, beginning at a site of endothelial damage.</a:t>
            </a:r>
          </a:p>
          <a:p>
            <a:pPr marL="82296" indent="0">
              <a:lnSpc>
                <a:spcPct val="160000"/>
              </a:lnSpc>
              <a:buNone/>
            </a:pPr>
            <a:endParaRPr lang="en-US" sz="2800" dirty="0">
              <a:latin typeface="Calibri" panose="020F0502020204030204" pitchFamily="34" charset="0"/>
            </a:endParaRPr>
          </a:p>
          <a:p>
            <a:endParaRPr lang="en-US" sz="2800" dirty="0"/>
          </a:p>
        </p:txBody>
      </p:sp>
    </p:spTree>
    <p:extLst>
      <p:ext uri="{BB962C8B-B14F-4D97-AF65-F5344CB8AC3E}">
        <p14:creationId xmlns:p14="http://schemas.microsoft.com/office/powerpoint/2010/main" val="21821767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4944"/>
            <a:ext cx="7498080" cy="634082"/>
          </a:xfrm>
        </p:spPr>
        <p:txBody>
          <a:bodyPr>
            <a:normAutofit fontScale="90000"/>
          </a:bodyPr>
          <a:lstStyle/>
          <a:p>
            <a:endParaRPr lang="en-US" dirty="0"/>
          </a:p>
        </p:txBody>
      </p:sp>
      <p:sp>
        <p:nvSpPr>
          <p:cNvPr id="3" name="Content Placeholder 2"/>
          <p:cNvSpPr>
            <a:spLocks noGrp="1"/>
          </p:cNvSpPr>
          <p:nvPr>
            <p:ph idx="1"/>
          </p:nvPr>
        </p:nvSpPr>
        <p:spPr>
          <a:xfrm>
            <a:off x="1043608" y="836712"/>
            <a:ext cx="7890080" cy="6021288"/>
          </a:xfrm>
        </p:spPr>
        <p:txBody>
          <a:bodyPr>
            <a:normAutofit/>
          </a:bodyPr>
          <a:lstStyle/>
          <a:p>
            <a:pPr>
              <a:lnSpc>
                <a:spcPct val="150000"/>
              </a:lnSpc>
            </a:pPr>
            <a:r>
              <a:rPr lang="en-US" sz="2800" i="1" dirty="0" err="1" smtClean="0">
                <a:latin typeface="Calibri" panose="020F0502020204030204" pitchFamily="34" charset="0"/>
              </a:rPr>
              <a:t>Microaneurysms</a:t>
            </a:r>
            <a:r>
              <a:rPr lang="en-US" sz="2800" i="1" dirty="0" smtClean="0">
                <a:latin typeface="Calibri" panose="020F0502020204030204" pitchFamily="34" charset="0"/>
              </a:rPr>
              <a:t> </a:t>
            </a:r>
            <a:r>
              <a:rPr lang="en-US" sz="2800" dirty="0">
                <a:latin typeface="Calibri" panose="020F0502020204030204" pitchFamily="34" charset="0"/>
              </a:rPr>
              <a:t>are fusiform or </a:t>
            </a:r>
            <a:r>
              <a:rPr lang="en-US" sz="2800" dirty="0" err="1">
                <a:latin typeface="Calibri" panose="020F0502020204030204" pitchFamily="34" charset="0"/>
              </a:rPr>
              <a:t>saccular</a:t>
            </a:r>
            <a:r>
              <a:rPr lang="en-US" sz="2800" dirty="0">
                <a:latin typeface="Calibri" panose="020F0502020204030204" pitchFamily="34" charset="0"/>
              </a:rPr>
              <a:t> aneurysms, occurring in small arteries and arterioles in the brain.</a:t>
            </a:r>
          </a:p>
          <a:p>
            <a:pPr>
              <a:lnSpc>
                <a:spcPct val="150000"/>
              </a:lnSpc>
            </a:pPr>
            <a:r>
              <a:rPr lang="en-US" sz="2800" dirty="0">
                <a:latin typeface="Calibri" panose="020F0502020204030204" pitchFamily="34" charset="0"/>
              </a:rPr>
              <a:t>They are associated with hypertension. Recurring small strokes (transient </a:t>
            </a:r>
            <a:r>
              <a:rPr lang="en-US" sz="2800" dirty="0" err="1">
                <a:latin typeface="Calibri" panose="020F0502020204030204" pitchFamily="34" charset="0"/>
              </a:rPr>
              <a:t>ischaemic</a:t>
            </a:r>
            <a:r>
              <a:rPr lang="en-US" sz="2800" dirty="0">
                <a:latin typeface="Calibri" panose="020F0502020204030204" pitchFamily="34" charset="0"/>
              </a:rPr>
              <a:t> attacks) are commonly </a:t>
            </a:r>
            <a:r>
              <a:rPr lang="en-US" sz="2800" dirty="0" smtClean="0">
                <a:latin typeface="Calibri" panose="020F0502020204030204" pitchFamily="34" charset="0"/>
              </a:rPr>
              <a:t>due to </a:t>
            </a:r>
            <a:r>
              <a:rPr lang="en-US" sz="2800" dirty="0">
                <a:latin typeface="Calibri" panose="020F0502020204030204" pitchFamily="34" charset="0"/>
              </a:rPr>
              <a:t>thrombosis in the aneurysm or to </a:t>
            </a:r>
            <a:r>
              <a:rPr lang="en-US" sz="2800" dirty="0" err="1">
                <a:latin typeface="Calibri" panose="020F0502020204030204" pitchFamily="34" charset="0"/>
              </a:rPr>
              <a:t>haemorrhage</a:t>
            </a:r>
            <a:r>
              <a:rPr lang="en-US" sz="2800" dirty="0">
                <a:latin typeface="Calibri" panose="020F0502020204030204" pitchFamily="34" charset="0"/>
              </a:rPr>
              <a:t> when an aneurysm ruptures.</a:t>
            </a:r>
          </a:p>
          <a:p>
            <a:endParaRPr lang="en-US" dirty="0"/>
          </a:p>
        </p:txBody>
      </p:sp>
    </p:spTree>
    <p:extLst>
      <p:ext uri="{BB962C8B-B14F-4D97-AF65-F5344CB8AC3E}">
        <p14:creationId xmlns:p14="http://schemas.microsoft.com/office/powerpoint/2010/main" val="17205064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lstStyle/>
          <a:p>
            <a:r>
              <a:rPr lang="en-US" b="1" dirty="0"/>
              <a:t>Complications</a:t>
            </a:r>
            <a:endParaRPr lang="en-US" dirty="0"/>
          </a:p>
        </p:txBody>
      </p:sp>
      <p:sp>
        <p:nvSpPr>
          <p:cNvPr id="3" name="Content Placeholder 2"/>
          <p:cNvSpPr>
            <a:spLocks noGrp="1"/>
          </p:cNvSpPr>
          <p:nvPr>
            <p:ph idx="1"/>
          </p:nvPr>
        </p:nvSpPr>
        <p:spPr>
          <a:xfrm>
            <a:off x="74641" y="1052736"/>
            <a:ext cx="7818072" cy="5410200"/>
          </a:xfrm>
        </p:spPr>
        <p:txBody>
          <a:bodyPr>
            <a:normAutofit lnSpcReduction="10000"/>
          </a:bodyPr>
          <a:lstStyle/>
          <a:p>
            <a:pPr marL="82296" lvl="0" indent="0">
              <a:lnSpc>
                <a:spcPct val="150000"/>
              </a:lnSpc>
              <a:buNone/>
            </a:pPr>
            <a:r>
              <a:rPr lang="en-US" sz="2800" b="1" dirty="0" err="1" smtClean="0">
                <a:latin typeface="Calibri" panose="020F0502020204030204" pitchFamily="34" charset="0"/>
              </a:rPr>
              <a:t>Haemorrhage</a:t>
            </a:r>
            <a:endParaRPr lang="en-US" sz="2800" dirty="0">
              <a:latin typeface="Calibri" panose="020F0502020204030204" pitchFamily="34" charset="0"/>
            </a:endParaRPr>
          </a:p>
          <a:p>
            <a:pPr>
              <a:lnSpc>
                <a:spcPct val="150000"/>
              </a:lnSpc>
            </a:pPr>
            <a:r>
              <a:rPr lang="en-US" sz="2800" dirty="0">
                <a:latin typeface="Calibri" panose="020F0502020204030204" pitchFamily="34" charset="0"/>
              </a:rPr>
              <a:t>A ruptured aneurysm may cause sudden death or disability of varying severity, depending on the size and site of the artery.</a:t>
            </a:r>
          </a:p>
          <a:p>
            <a:pPr marL="82296" lvl="0" indent="0">
              <a:lnSpc>
                <a:spcPct val="150000"/>
              </a:lnSpc>
              <a:buNone/>
            </a:pPr>
            <a:r>
              <a:rPr lang="en-US" sz="2800" b="1" dirty="0">
                <a:latin typeface="Calibri" panose="020F0502020204030204" pitchFamily="34" charset="0"/>
              </a:rPr>
              <a:t>Pressure</a:t>
            </a:r>
            <a:endParaRPr lang="en-US" sz="2800" dirty="0">
              <a:latin typeface="Calibri" panose="020F0502020204030204" pitchFamily="34" charset="0"/>
            </a:endParaRPr>
          </a:p>
          <a:p>
            <a:pPr>
              <a:lnSpc>
                <a:spcPct val="150000"/>
              </a:lnSpc>
            </a:pPr>
            <a:r>
              <a:rPr lang="en-US" sz="2800" dirty="0" err="1">
                <a:latin typeface="Calibri" panose="020F0502020204030204" pitchFamily="34" charset="0"/>
              </a:rPr>
              <a:t>Localised</a:t>
            </a:r>
            <a:r>
              <a:rPr lang="en-US" sz="2800" dirty="0">
                <a:latin typeface="Calibri" panose="020F0502020204030204" pitchFamily="34" charset="0"/>
              </a:rPr>
              <a:t> swelling may cause pressure affecting adjacent tissues including organs, blood vessels and nerves.</a:t>
            </a:r>
          </a:p>
          <a:p>
            <a:endParaRPr lang="en-US" dirty="0"/>
          </a:p>
        </p:txBody>
      </p:sp>
    </p:spTree>
    <p:extLst>
      <p:ext uri="{BB962C8B-B14F-4D97-AF65-F5344CB8AC3E}">
        <p14:creationId xmlns:p14="http://schemas.microsoft.com/office/powerpoint/2010/main" val="275564856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6910"/>
            <a:ext cx="6589199" cy="1280890"/>
          </a:xfrm>
        </p:spPr>
        <p:txBody>
          <a:bodyPr/>
          <a:lstStyle/>
          <a:p>
            <a:endParaRPr lang="en-US"/>
          </a:p>
        </p:txBody>
      </p:sp>
      <p:sp>
        <p:nvSpPr>
          <p:cNvPr id="3" name="Content Placeholder 2"/>
          <p:cNvSpPr>
            <a:spLocks noGrp="1"/>
          </p:cNvSpPr>
          <p:nvPr>
            <p:ph idx="1"/>
          </p:nvPr>
        </p:nvSpPr>
        <p:spPr>
          <a:xfrm>
            <a:off x="0" y="1447800"/>
            <a:ext cx="8933688" cy="5410200"/>
          </a:xfrm>
        </p:spPr>
        <p:txBody>
          <a:bodyPr>
            <a:normAutofit/>
          </a:bodyPr>
          <a:lstStyle/>
          <a:p>
            <a:pPr marL="82296" lvl="0" indent="0">
              <a:lnSpc>
                <a:spcPct val="150000"/>
              </a:lnSpc>
              <a:buNone/>
            </a:pPr>
            <a:r>
              <a:rPr lang="en-US" sz="2800" b="1" dirty="0">
                <a:latin typeface="Calibri" panose="020F0502020204030204" pitchFamily="34" charset="0"/>
              </a:rPr>
              <a:t>Thrombosis and embolism</a:t>
            </a:r>
            <a:endParaRPr lang="en-US" sz="2800" dirty="0">
              <a:latin typeface="Calibri" panose="020F0502020204030204" pitchFamily="34" charset="0"/>
            </a:endParaRPr>
          </a:p>
          <a:p>
            <a:pPr>
              <a:lnSpc>
                <a:spcPct val="150000"/>
              </a:lnSpc>
            </a:pPr>
            <a:r>
              <a:rPr lang="en-US" sz="2800" dirty="0">
                <a:latin typeface="Calibri" panose="020F0502020204030204" pitchFamily="34" charset="0"/>
              </a:rPr>
              <a:t>A blood clot (thrombus) may form in an artery </a:t>
            </a:r>
            <a:r>
              <a:rPr lang="en-US" sz="2800" dirty="0" smtClean="0">
                <a:latin typeface="Calibri" panose="020F0502020204030204" pitchFamily="34" charset="0"/>
              </a:rPr>
              <a:t>whereby the </a:t>
            </a:r>
            <a:r>
              <a:rPr lang="en-US" sz="2800" dirty="0">
                <a:latin typeface="Calibri" panose="020F0502020204030204" pitchFamily="34" charset="0"/>
              </a:rPr>
              <a:t>endothelium has been damaged by an aneurysm.</a:t>
            </a:r>
          </a:p>
          <a:p>
            <a:pPr>
              <a:lnSpc>
                <a:spcPct val="150000"/>
              </a:lnSpc>
            </a:pPr>
            <a:r>
              <a:rPr lang="en-US" sz="2800" dirty="0">
                <a:latin typeface="Calibri" panose="020F0502020204030204" pitchFamily="34" charset="0"/>
              </a:rPr>
              <a:t>A piece of clot (embolus) may break off and travel in the bloodstream until it lodges in a small artery distal to the aneurysm and obstructs the blood flow, causing </a:t>
            </a:r>
            <a:r>
              <a:rPr lang="en-US" sz="2800" dirty="0" err="1">
                <a:latin typeface="Calibri" panose="020F0502020204030204" pitchFamily="34" charset="0"/>
              </a:rPr>
              <a:t>ischaemia</a:t>
            </a:r>
            <a:r>
              <a:rPr lang="en-US" sz="2800" dirty="0">
                <a:latin typeface="Calibri" panose="020F0502020204030204" pitchFamily="34" charset="0"/>
              </a:rPr>
              <a:t> and infarction.</a:t>
            </a:r>
          </a:p>
          <a:p>
            <a:pPr>
              <a:lnSpc>
                <a:spcPct val="150000"/>
              </a:lnSpc>
            </a:pPr>
            <a:endParaRPr lang="en-US" sz="2800" dirty="0"/>
          </a:p>
        </p:txBody>
      </p:sp>
    </p:spTree>
    <p:extLst>
      <p:ext uri="{BB962C8B-B14F-4D97-AF65-F5344CB8AC3E}">
        <p14:creationId xmlns:p14="http://schemas.microsoft.com/office/powerpoint/2010/main" val="8791250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910"/>
            <a:ext cx="6589199" cy="1280890"/>
          </a:xfrm>
        </p:spPr>
        <p:txBody>
          <a:bodyPr>
            <a:normAutofit/>
          </a:bodyPr>
          <a:lstStyle/>
          <a:p>
            <a:pPr lvl="0"/>
            <a:r>
              <a:rPr lang="en-US" b="1" dirty="0"/>
              <a:t>Venous thrombosis</a:t>
            </a:r>
            <a:r>
              <a:rPr lang="en-US" dirty="0"/>
              <a:t/>
            </a:r>
            <a:br>
              <a:rPr lang="en-US" dirty="0"/>
            </a:br>
            <a:endParaRPr lang="en-US" dirty="0"/>
          </a:p>
        </p:txBody>
      </p:sp>
      <p:sp>
        <p:nvSpPr>
          <p:cNvPr id="3" name="Content Placeholder 2"/>
          <p:cNvSpPr>
            <a:spLocks noGrp="1"/>
          </p:cNvSpPr>
          <p:nvPr>
            <p:ph idx="1"/>
          </p:nvPr>
        </p:nvSpPr>
        <p:spPr>
          <a:xfrm>
            <a:off x="0" y="980728"/>
            <a:ext cx="9144000" cy="5877272"/>
          </a:xfrm>
        </p:spPr>
        <p:txBody>
          <a:bodyPr>
            <a:normAutofit/>
          </a:bodyPr>
          <a:lstStyle/>
          <a:p>
            <a:pPr>
              <a:lnSpc>
                <a:spcPct val="150000"/>
              </a:lnSpc>
            </a:pPr>
            <a:r>
              <a:rPr lang="en-US" sz="2800" dirty="0" smtClean="0">
                <a:latin typeface="Calibri" panose="020F0502020204030204" pitchFamily="34" charset="0"/>
              </a:rPr>
              <a:t>This </a:t>
            </a:r>
            <a:r>
              <a:rPr lang="en-US" sz="2800" dirty="0">
                <a:latin typeface="Calibri" panose="020F0502020204030204" pitchFamily="34" charset="0"/>
              </a:rPr>
              <a:t>may be </a:t>
            </a:r>
            <a:r>
              <a:rPr lang="en-US" sz="2800" i="1" dirty="0">
                <a:latin typeface="Calibri" panose="020F0502020204030204" pitchFamily="34" charset="0"/>
              </a:rPr>
              <a:t>superficial thrombophlebitis </a:t>
            </a:r>
            <a:r>
              <a:rPr lang="en-US" sz="2800" dirty="0">
                <a:latin typeface="Calibri" panose="020F0502020204030204" pitchFamily="34" charset="0"/>
              </a:rPr>
              <a:t>or </a:t>
            </a:r>
            <a:r>
              <a:rPr lang="en-US" sz="2800" i="1" dirty="0">
                <a:latin typeface="Calibri" panose="020F0502020204030204" pitchFamily="34" charset="0"/>
              </a:rPr>
              <a:t>deep vein thrombosis.</a:t>
            </a:r>
            <a:endParaRPr lang="en-US" sz="2800" dirty="0">
              <a:latin typeface="Calibri" panose="020F0502020204030204" pitchFamily="34" charset="0"/>
            </a:endParaRPr>
          </a:p>
          <a:p>
            <a:pPr marL="82296" lvl="0" indent="0">
              <a:lnSpc>
                <a:spcPct val="150000"/>
              </a:lnSpc>
              <a:buNone/>
            </a:pPr>
            <a:r>
              <a:rPr lang="en-US" sz="2800" b="1" u="sng" dirty="0">
                <a:latin typeface="Calibri" panose="020F0502020204030204" pitchFamily="34" charset="0"/>
              </a:rPr>
              <a:t>Superficial thrombophlebitis</a:t>
            </a:r>
          </a:p>
          <a:p>
            <a:pPr>
              <a:lnSpc>
                <a:spcPct val="150000"/>
              </a:lnSpc>
            </a:pPr>
            <a:r>
              <a:rPr lang="en-US" sz="2800" dirty="0">
                <a:latin typeface="Calibri" panose="020F0502020204030204" pitchFamily="34" charset="0"/>
              </a:rPr>
              <a:t>A thrombus forms in a superficial vein and the tissue around the affected </a:t>
            </a:r>
            <a:r>
              <a:rPr lang="en-US" sz="2800" dirty="0" smtClean="0">
                <a:latin typeface="Calibri" panose="020F0502020204030204" pitchFamily="34" charset="0"/>
              </a:rPr>
              <a:t>vein becomes </a:t>
            </a:r>
            <a:r>
              <a:rPr lang="en-US" sz="2800" dirty="0">
                <a:latin typeface="Calibri" panose="020F0502020204030204" pitchFamily="34" charset="0"/>
              </a:rPr>
              <a:t>red and painful. The most common causes are:</a:t>
            </a:r>
          </a:p>
          <a:p>
            <a:pPr marL="82296" indent="0">
              <a:lnSpc>
                <a:spcPct val="150000"/>
              </a:lnSpc>
              <a:buNone/>
            </a:pPr>
            <a:r>
              <a:rPr lang="en-US" sz="2800" dirty="0">
                <a:latin typeface="Calibri" panose="020F0502020204030204" pitchFamily="34" charset="0"/>
              </a:rPr>
              <a:t>• Intravenous infusion</a:t>
            </a:r>
          </a:p>
          <a:p>
            <a:pPr marL="82296" indent="0">
              <a:lnSpc>
                <a:spcPct val="150000"/>
              </a:lnSpc>
              <a:buNone/>
            </a:pPr>
            <a:r>
              <a:rPr lang="en-US" sz="2800" dirty="0">
                <a:latin typeface="Calibri" panose="020F0502020204030204" pitchFamily="34" charset="0"/>
              </a:rPr>
              <a:t>• Varicosities in the saphenous vein.</a:t>
            </a:r>
          </a:p>
          <a:p>
            <a:endParaRPr lang="en-US" dirty="0"/>
          </a:p>
        </p:txBody>
      </p:sp>
    </p:spTree>
    <p:extLst>
      <p:ext uri="{BB962C8B-B14F-4D97-AF65-F5344CB8AC3E}">
        <p14:creationId xmlns:p14="http://schemas.microsoft.com/office/powerpoint/2010/main" val="42589186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89199" cy="788666"/>
          </a:xfrm>
        </p:spPr>
        <p:txBody>
          <a:bodyPr>
            <a:normAutofit fontScale="90000"/>
          </a:bodyPr>
          <a:lstStyle/>
          <a:p>
            <a:r>
              <a:rPr lang="en-US" i="1" dirty="0"/>
              <a:t>Deep vein thrombosis (DVT)</a:t>
            </a:r>
            <a:r>
              <a:rPr lang="en-US" dirty="0"/>
              <a:t/>
            </a:r>
            <a:br>
              <a:rPr lang="en-US" dirty="0"/>
            </a:br>
            <a:endParaRPr lang="en-US" dirty="0"/>
          </a:p>
        </p:txBody>
      </p:sp>
      <p:sp>
        <p:nvSpPr>
          <p:cNvPr id="3" name="Content Placeholder 2"/>
          <p:cNvSpPr>
            <a:spLocks noGrp="1"/>
          </p:cNvSpPr>
          <p:nvPr>
            <p:ph idx="1"/>
          </p:nvPr>
        </p:nvSpPr>
        <p:spPr>
          <a:xfrm>
            <a:off x="1" y="1124744"/>
            <a:ext cx="8534400" cy="4786478"/>
          </a:xfrm>
        </p:spPr>
        <p:txBody>
          <a:bodyPr>
            <a:normAutofit/>
          </a:bodyPr>
          <a:lstStyle/>
          <a:p>
            <a:pPr>
              <a:lnSpc>
                <a:spcPct val="150000"/>
              </a:lnSpc>
            </a:pPr>
            <a:r>
              <a:rPr lang="en-US" sz="2800" dirty="0" smtClean="0">
                <a:latin typeface="Calibri" panose="020F0502020204030204" pitchFamily="34" charset="0"/>
              </a:rPr>
              <a:t>A </a:t>
            </a:r>
            <a:r>
              <a:rPr lang="en-US" sz="2800" dirty="0">
                <a:latin typeface="Calibri" panose="020F0502020204030204" pitchFamily="34" charset="0"/>
              </a:rPr>
              <a:t>thrombus forms in a deep vein commonly in the lower limb, pelvic or iliac veins, but occasionally in an </a:t>
            </a:r>
            <a:r>
              <a:rPr lang="en-US" sz="2800" dirty="0" smtClean="0">
                <a:latin typeface="Calibri" panose="020F0502020204030204" pitchFamily="34" charset="0"/>
              </a:rPr>
              <a:t>upper limb</a:t>
            </a:r>
            <a:r>
              <a:rPr lang="en-US" sz="2800" dirty="0">
                <a:latin typeface="Calibri" panose="020F0502020204030204" pitchFamily="34" charset="0"/>
              </a:rPr>
              <a:t>. </a:t>
            </a:r>
          </a:p>
        </p:txBody>
      </p:sp>
    </p:spTree>
    <p:extLst>
      <p:ext uri="{BB962C8B-B14F-4D97-AF65-F5344CB8AC3E}">
        <p14:creationId xmlns:p14="http://schemas.microsoft.com/office/powerpoint/2010/main" val="428604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3343" y="14176"/>
            <a:ext cx="6347713" cy="750527"/>
          </a:xfrm>
        </p:spPr>
        <p:txBody>
          <a:bodyPr>
            <a:normAutofit/>
          </a:bodyPr>
          <a:lstStyle/>
          <a:p>
            <a:r>
              <a:rPr lang="en-US" dirty="0" smtClean="0"/>
              <a:t>Flow of blood</a:t>
            </a:r>
            <a:endParaRPr lang="en-US" dirty="0"/>
          </a:p>
        </p:txBody>
      </p:sp>
      <p:pic>
        <p:nvPicPr>
          <p:cNvPr id="4" name="Picture 5"/>
          <p:cNvPicPr>
            <a:picLocks noGrp="1" noChangeAspect="1" noChangeArrowheads="1"/>
          </p:cNvPicPr>
          <p:nvPr>
            <p:ph idx="1"/>
          </p:nvPr>
        </p:nvPicPr>
        <p:blipFill>
          <a:blip r:embed="rId2" cstate="print"/>
          <a:stretch>
            <a:fillRect/>
          </a:stretch>
        </p:blipFill>
        <p:spPr bwMode="auto">
          <a:xfrm>
            <a:off x="5238749" y="4022723"/>
            <a:ext cx="2" cy="3"/>
          </a:xfrm>
          <a:prstGeom prst="rect">
            <a:avLst/>
          </a:prstGeom>
          <a:noFill/>
          <a:ln w="9525">
            <a:noFill/>
            <a:miter lim="800000"/>
            <a:headEnd/>
            <a:tailEnd/>
          </a:ln>
          <a:effectLst/>
        </p:spPr>
      </p:pic>
      <p:pic>
        <p:nvPicPr>
          <p:cNvPr id="5" name="Picture 5"/>
          <p:cNvPicPr>
            <a:picLocks noChangeAspect="1" noChangeArrowheads="1"/>
          </p:cNvPicPr>
          <p:nvPr/>
        </p:nvPicPr>
        <p:blipFill>
          <a:blip r:embed="rId2" cstate="print"/>
          <a:srcRect/>
          <a:stretch>
            <a:fillRect/>
          </a:stretch>
        </p:blipFill>
        <p:spPr bwMode="auto">
          <a:xfrm>
            <a:off x="4191000" y="609600"/>
            <a:ext cx="4859338" cy="624840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28600" y="764704"/>
            <a:ext cx="4213225" cy="5934274"/>
          </a:xfrm>
          <a:prstGeom prst="rect">
            <a:avLst/>
          </a:prstGeom>
          <a:noFill/>
          <a:ln w="9525">
            <a:noFill/>
            <a:miter lim="800000"/>
            <a:headEnd/>
            <a:tailEnd/>
          </a:ln>
          <a:effectLst/>
        </p:spPr>
      </p:pic>
    </p:spTree>
    <p:extLst>
      <p:ext uri="{BB962C8B-B14F-4D97-AF65-F5344CB8AC3E}">
        <p14:creationId xmlns:p14="http://schemas.microsoft.com/office/powerpoint/2010/main" val="62748676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45" y="4000"/>
            <a:ext cx="6589199" cy="760704"/>
          </a:xfrm>
        </p:spPr>
        <p:txBody>
          <a:bodyPr>
            <a:normAutofit fontScale="90000"/>
          </a:bodyPr>
          <a:lstStyle/>
          <a:p>
            <a:r>
              <a:rPr lang="en-US" b="1" u="sng" dirty="0" smtClean="0"/>
              <a:t>Predisposing factors.</a:t>
            </a:r>
            <a:r>
              <a:rPr lang="en-US" dirty="0" smtClean="0"/>
              <a:t/>
            </a:r>
            <a:br>
              <a:rPr lang="en-US" dirty="0" smtClean="0"/>
            </a:br>
            <a:endParaRPr lang="en-US" dirty="0"/>
          </a:p>
        </p:txBody>
      </p:sp>
      <p:sp>
        <p:nvSpPr>
          <p:cNvPr id="3" name="Content Placeholder 2"/>
          <p:cNvSpPr>
            <a:spLocks noGrp="1"/>
          </p:cNvSpPr>
          <p:nvPr>
            <p:ph idx="1"/>
          </p:nvPr>
        </p:nvSpPr>
        <p:spPr>
          <a:xfrm>
            <a:off x="-2344" y="764704"/>
            <a:ext cx="9146344" cy="5544616"/>
          </a:xfrm>
        </p:spPr>
        <p:txBody>
          <a:bodyPr>
            <a:normAutofit/>
          </a:bodyPr>
          <a:lstStyle/>
          <a:p>
            <a:pPr marL="82296" lvl="0" indent="0">
              <a:lnSpc>
                <a:spcPct val="150000"/>
              </a:lnSpc>
              <a:buNone/>
            </a:pPr>
            <a:r>
              <a:rPr lang="en-US" sz="2800" b="1" dirty="0" smtClean="0">
                <a:latin typeface="Calibri" panose="020F0502020204030204" pitchFamily="34" charset="0"/>
              </a:rPr>
              <a:t>Reduced </a:t>
            </a:r>
            <a:r>
              <a:rPr lang="en-US" sz="2800" b="1" dirty="0">
                <a:latin typeface="Calibri" panose="020F0502020204030204" pitchFamily="34" charset="0"/>
              </a:rPr>
              <a:t>rate of blood flow. </a:t>
            </a:r>
            <a:r>
              <a:rPr lang="en-US" sz="2800" dirty="0">
                <a:latin typeface="Calibri" panose="020F0502020204030204" pitchFamily="34" charset="0"/>
              </a:rPr>
              <a:t>This may be caused by:</a:t>
            </a:r>
          </a:p>
          <a:p>
            <a:pPr marL="356616" lvl="1" indent="0">
              <a:lnSpc>
                <a:spcPct val="150000"/>
              </a:lnSpc>
              <a:buNone/>
            </a:pPr>
            <a:r>
              <a:rPr lang="en-US" sz="2800" dirty="0">
                <a:latin typeface="Calibri" panose="020F0502020204030204" pitchFamily="34" charset="0"/>
              </a:rPr>
              <a:t>• immobility associated with prolonged </a:t>
            </a:r>
            <a:r>
              <a:rPr lang="en-US" sz="2800" dirty="0" err="1" smtClean="0">
                <a:latin typeface="Calibri" panose="020F0502020204030204" pitchFamily="34" charset="0"/>
              </a:rPr>
              <a:t>bedrest</a:t>
            </a:r>
            <a:r>
              <a:rPr lang="en-US" sz="2800" dirty="0" smtClean="0">
                <a:latin typeface="Calibri" panose="020F0502020204030204" pitchFamily="34" charset="0"/>
              </a:rPr>
              <a:t>.</a:t>
            </a:r>
            <a:endParaRPr lang="en-US" sz="2800" dirty="0">
              <a:latin typeface="Calibri" panose="020F0502020204030204" pitchFamily="34" charset="0"/>
            </a:endParaRPr>
          </a:p>
          <a:p>
            <a:pPr marL="356616" lvl="1" indent="0">
              <a:lnSpc>
                <a:spcPct val="150000"/>
              </a:lnSpc>
              <a:buNone/>
            </a:pPr>
            <a:r>
              <a:rPr lang="en-US" sz="2800" dirty="0">
                <a:latin typeface="Calibri" panose="020F0502020204030204" pitchFamily="34" charset="0"/>
              </a:rPr>
              <a:t>• pressure on veins in the popliteal region by, e.g</a:t>
            </a:r>
            <a:r>
              <a:rPr lang="en-US" sz="2800" dirty="0" smtClean="0">
                <a:latin typeface="Calibri" panose="020F0502020204030204" pitchFamily="34" charset="0"/>
              </a:rPr>
              <a:t>. a </a:t>
            </a:r>
            <a:r>
              <a:rPr lang="en-US" sz="2800" dirty="0">
                <a:latin typeface="Calibri" panose="020F0502020204030204" pitchFamily="34" charset="0"/>
              </a:rPr>
              <a:t>pillow under the knees in bed or sitting in a chair for long </a:t>
            </a:r>
            <a:r>
              <a:rPr lang="en-US" sz="2800" dirty="0" smtClean="0">
                <a:latin typeface="Calibri" panose="020F0502020204030204" pitchFamily="34" charset="0"/>
              </a:rPr>
              <a:t>periods </a:t>
            </a:r>
            <a:r>
              <a:rPr lang="en-US" sz="2800" dirty="0">
                <a:latin typeface="Calibri" panose="020F0502020204030204" pitchFamily="34" charset="0"/>
              </a:rPr>
              <a:t>as in long journeys.</a:t>
            </a:r>
          </a:p>
          <a:p>
            <a:pPr marL="356616" lvl="1" indent="0">
              <a:lnSpc>
                <a:spcPct val="150000"/>
              </a:lnSpc>
              <a:buNone/>
            </a:pPr>
            <a:r>
              <a:rPr lang="en-US" sz="2800" dirty="0">
                <a:latin typeface="Calibri" panose="020F0502020204030204" pitchFamily="34" charset="0"/>
              </a:rPr>
              <a:t>• pressure on a vein by an adjacent </a:t>
            </a:r>
            <a:r>
              <a:rPr lang="en-US" sz="2800" dirty="0" err="1">
                <a:latin typeface="Calibri" panose="020F0502020204030204" pitchFamily="34" charset="0"/>
              </a:rPr>
              <a:t>tumour</a:t>
            </a:r>
            <a:r>
              <a:rPr lang="en-US" sz="2800" dirty="0">
                <a:latin typeface="Calibri" panose="020F0502020204030204" pitchFamily="34" charset="0"/>
              </a:rPr>
              <a:t>.</a:t>
            </a:r>
          </a:p>
          <a:p>
            <a:pPr marL="356616" lvl="1" indent="0">
              <a:lnSpc>
                <a:spcPct val="150000"/>
              </a:lnSpc>
              <a:buNone/>
            </a:pPr>
            <a:r>
              <a:rPr lang="en-US" sz="2800" dirty="0">
                <a:latin typeface="Calibri" panose="020F0502020204030204" pitchFamily="34" charset="0"/>
              </a:rPr>
              <a:t>• prolonged low blood pressure, as in shock.</a:t>
            </a:r>
          </a:p>
          <a:p>
            <a:pPr lvl="1">
              <a:lnSpc>
                <a:spcPct val="150000"/>
              </a:lnSpc>
            </a:pPr>
            <a:endParaRPr lang="en-US" sz="3000" dirty="0"/>
          </a:p>
        </p:txBody>
      </p:sp>
    </p:spTree>
    <p:extLst>
      <p:ext uri="{BB962C8B-B14F-4D97-AF65-F5344CB8AC3E}">
        <p14:creationId xmlns:p14="http://schemas.microsoft.com/office/powerpoint/2010/main" val="17684978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0768" y="188640"/>
            <a:ext cx="7498080" cy="490066"/>
          </a:xfrm>
        </p:spPr>
        <p:txBody>
          <a:bodyPr>
            <a:normAutofit fontScale="90000"/>
          </a:bodyPr>
          <a:lstStyle/>
          <a:p>
            <a:endParaRPr lang="en-US" dirty="0"/>
          </a:p>
        </p:txBody>
      </p:sp>
      <p:sp>
        <p:nvSpPr>
          <p:cNvPr id="3" name="Content Placeholder 2"/>
          <p:cNvSpPr>
            <a:spLocks noGrp="1"/>
          </p:cNvSpPr>
          <p:nvPr>
            <p:ph idx="1"/>
          </p:nvPr>
        </p:nvSpPr>
        <p:spPr>
          <a:xfrm>
            <a:off x="0" y="678706"/>
            <a:ext cx="9132565" cy="6179294"/>
          </a:xfrm>
        </p:spPr>
        <p:txBody>
          <a:bodyPr>
            <a:noAutofit/>
          </a:bodyPr>
          <a:lstStyle/>
          <a:p>
            <a:pPr marL="82296" lvl="0" indent="0">
              <a:buNone/>
            </a:pPr>
            <a:r>
              <a:rPr lang="en-US" sz="2800" b="1" dirty="0">
                <a:latin typeface="Calibri" panose="020F0502020204030204" pitchFamily="34" charset="0"/>
              </a:rPr>
              <a:t>Changes in the blood. </a:t>
            </a:r>
            <a:r>
              <a:rPr lang="en-US" sz="2800" dirty="0">
                <a:latin typeface="Calibri" panose="020F0502020204030204" pitchFamily="34" charset="0"/>
              </a:rPr>
              <a:t>These may trigger intravascular clotting, e.g.:</a:t>
            </a:r>
          </a:p>
          <a:p>
            <a:pPr marL="356616" lvl="1" indent="0">
              <a:buNone/>
            </a:pPr>
            <a:r>
              <a:rPr lang="en-US" sz="2800" dirty="0">
                <a:latin typeface="Calibri" panose="020F0502020204030204" pitchFamily="34" charset="0"/>
              </a:rPr>
              <a:t>• increased blood viscosity in, e.g., dehydration, </a:t>
            </a:r>
            <a:r>
              <a:rPr lang="en-US" sz="2800" dirty="0" err="1">
                <a:latin typeface="Calibri" panose="020F0502020204030204" pitchFamily="34" charset="0"/>
              </a:rPr>
              <a:t>polycythaemia</a:t>
            </a:r>
            <a:r>
              <a:rPr lang="en-US" sz="2800" dirty="0">
                <a:latin typeface="Calibri" panose="020F0502020204030204" pitchFamily="34" charset="0"/>
              </a:rPr>
              <a:t> </a:t>
            </a:r>
          </a:p>
          <a:p>
            <a:pPr marL="356616" lvl="1" indent="0">
              <a:buNone/>
            </a:pPr>
            <a:r>
              <a:rPr lang="en-US" sz="2800" dirty="0">
                <a:latin typeface="Calibri" panose="020F0502020204030204" pitchFamily="34" charset="0"/>
              </a:rPr>
              <a:t>• increased adhesiveness of platelets, e.g. associated with the use of some oral contraceptive drugs, and in some malignant diseases.</a:t>
            </a:r>
          </a:p>
          <a:p>
            <a:pPr marL="82296" indent="0">
              <a:buNone/>
            </a:pPr>
            <a:r>
              <a:rPr lang="en-US" sz="2800" b="1" dirty="0">
                <a:latin typeface="Calibri" panose="020F0502020204030204" pitchFamily="34" charset="0"/>
              </a:rPr>
              <a:t>Damage to the blood vessel wall. </a:t>
            </a:r>
            <a:r>
              <a:rPr lang="en-US" sz="2800" dirty="0">
                <a:latin typeface="Calibri" panose="020F0502020204030204" pitchFamily="34" charset="0"/>
              </a:rPr>
              <a:t>This can result in intravascular </a:t>
            </a:r>
            <a:r>
              <a:rPr lang="en-US" sz="2800" dirty="0" smtClean="0">
                <a:latin typeface="Calibri" panose="020F0502020204030204" pitchFamily="34" charset="0"/>
              </a:rPr>
              <a:t>clotting</a:t>
            </a:r>
            <a:r>
              <a:rPr lang="en-US" sz="2800" dirty="0">
                <a:latin typeface="Calibri" panose="020F0502020204030204" pitchFamily="34" charset="0"/>
              </a:rPr>
              <a:t>.</a:t>
            </a:r>
          </a:p>
          <a:p>
            <a:pPr marL="82296" indent="0">
              <a:buNone/>
            </a:pPr>
            <a:r>
              <a:rPr lang="en-US" sz="2800" dirty="0">
                <a:latin typeface="Calibri" panose="020F0502020204030204" pitchFamily="34" charset="0"/>
              </a:rPr>
              <a:t>• accidental injury</a:t>
            </a:r>
          </a:p>
          <a:p>
            <a:pPr marL="82296" indent="0">
              <a:buNone/>
            </a:pPr>
            <a:r>
              <a:rPr lang="en-US" sz="2800" dirty="0">
                <a:latin typeface="Calibri" panose="020F0502020204030204" pitchFamily="34" charset="0"/>
              </a:rPr>
              <a:t>• surgery. </a:t>
            </a:r>
          </a:p>
          <a:p>
            <a:endParaRPr lang="en-US" dirty="0"/>
          </a:p>
        </p:txBody>
      </p:sp>
    </p:spTree>
    <p:extLst>
      <p:ext uri="{BB962C8B-B14F-4D97-AF65-F5344CB8AC3E}">
        <p14:creationId xmlns:p14="http://schemas.microsoft.com/office/powerpoint/2010/main" val="2792675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COMPLICATION</a:t>
            </a:r>
            <a:r>
              <a:rPr lang="en-US" dirty="0" smtClean="0"/>
              <a:t> </a:t>
            </a:r>
            <a:endParaRPr lang="en-US" dirty="0"/>
          </a:p>
        </p:txBody>
      </p:sp>
      <p:sp>
        <p:nvSpPr>
          <p:cNvPr id="3" name="Content Placeholder 2"/>
          <p:cNvSpPr>
            <a:spLocks noGrp="1"/>
          </p:cNvSpPr>
          <p:nvPr>
            <p:ph idx="1"/>
          </p:nvPr>
        </p:nvSpPr>
        <p:spPr>
          <a:xfrm>
            <a:off x="0" y="1268760"/>
            <a:ext cx="8933688" cy="4979640"/>
          </a:xfrm>
        </p:spPr>
        <p:txBody>
          <a:bodyPr>
            <a:normAutofit/>
          </a:bodyPr>
          <a:lstStyle/>
          <a:p>
            <a:pPr>
              <a:lnSpc>
                <a:spcPct val="150000"/>
              </a:lnSpc>
            </a:pPr>
            <a:r>
              <a:rPr lang="en-US" sz="2800" i="1" dirty="0" smtClean="0">
                <a:latin typeface="Calibri" panose="020F0502020204030204" pitchFamily="34" charset="0"/>
              </a:rPr>
              <a:t>Pulmonary embolism</a:t>
            </a:r>
            <a:r>
              <a:rPr lang="en-US" sz="2800" i="1" dirty="0">
                <a:latin typeface="Calibri" panose="020F0502020204030204" pitchFamily="34" charset="0"/>
              </a:rPr>
              <a:t>, </a:t>
            </a:r>
            <a:r>
              <a:rPr lang="en-US" sz="2800" dirty="0">
                <a:latin typeface="Calibri" panose="020F0502020204030204" pitchFamily="34" charset="0"/>
              </a:rPr>
              <a:t>which occurs when a large piece or </a:t>
            </a:r>
            <a:r>
              <a:rPr lang="en-US" sz="2800" dirty="0" smtClean="0">
                <a:latin typeface="Calibri" panose="020F0502020204030204" pitchFamily="34" charset="0"/>
              </a:rPr>
              <a:t>several small </a:t>
            </a:r>
            <a:r>
              <a:rPr lang="en-US" sz="2800" dirty="0">
                <a:latin typeface="Calibri" panose="020F0502020204030204" pitchFamily="34" charset="0"/>
              </a:rPr>
              <a:t>fragments of a venous thrombus become detached and travel through the heart to lodge in the </a:t>
            </a:r>
            <a:r>
              <a:rPr lang="en-US" sz="2800" dirty="0" smtClean="0">
                <a:latin typeface="Calibri" panose="020F0502020204030204" pitchFamily="34" charset="0"/>
              </a:rPr>
              <a:t>pulmonary artery </a:t>
            </a:r>
            <a:r>
              <a:rPr lang="en-US" sz="2800" dirty="0">
                <a:latin typeface="Calibri" panose="020F0502020204030204" pitchFamily="34" charset="0"/>
              </a:rPr>
              <a:t>or one of its branches. It causes infarction of lung tissue. A massive pulmonary embolism usually </a:t>
            </a:r>
            <a:r>
              <a:rPr lang="en-US" sz="2800" dirty="0" smtClean="0">
                <a:latin typeface="Calibri" panose="020F0502020204030204" pitchFamily="34" charset="0"/>
              </a:rPr>
              <a:t>causes sudden </a:t>
            </a:r>
            <a:r>
              <a:rPr lang="en-US" sz="2800" dirty="0">
                <a:latin typeface="Calibri" panose="020F0502020204030204" pitchFamily="34" charset="0"/>
              </a:rPr>
              <a:t>collapse and death.</a:t>
            </a:r>
          </a:p>
        </p:txBody>
      </p:sp>
    </p:spTree>
    <p:extLst>
      <p:ext uri="{BB962C8B-B14F-4D97-AF65-F5344CB8AC3E}">
        <p14:creationId xmlns:p14="http://schemas.microsoft.com/office/powerpoint/2010/main" val="2675243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VARICOSE VEINS</a:t>
            </a:r>
            <a:r>
              <a:rPr lang="en-US" dirty="0"/>
              <a:t/>
            </a:r>
            <a:br>
              <a:rPr lang="en-US" dirty="0"/>
            </a:br>
            <a:endParaRPr lang="en-US" dirty="0"/>
          </a:p>
        </p:txBody>
      </p:sp>
      <p:sp>
        <p:nvSpPr>
          <p:cNvPr id="3" name="Content Placeholder 2"/>
          <p:cNvSpPr>
            <a:spLocks noGrp="1"/>
          </p:cNvSpPr>
          <p:nvPr>
            <p:ph idx="1"/>
          </p:nvPr>
        </p:nvSpPr>
        <p:spPr>
          <a:xfrm>
            <a:off x="467544" y="1268760"/>
            <a:ext cx="8466144" cy="4800600"/>
          </a:xfrm>
        </p:spPr>
        <p:txBody>
          <a:bodyPr>
            <a:normAutofit/>
          </a:bodyPr>
          <a:lstStyle/>
          <a:p>
            <a:pPr>
              <a:lnSpc>
                <a:spcPct val="150000"/>
              </a:lnSpc>
            </a:pPr>
            <a:r>
              <a:rPr lang="en-US" sz="2800" dirty="0" smtClean="0">
                <a:latin typeface="Calibri" panose="020F0502020204030204" pitchFamily="34" charset="0"/>
              </a:rPr>
              <a:t>A </a:t>
            </a:r>
            <a:r>
              <a:rPr lang="en-US" sz="2800" dirty="0" err="1">
                <a:latin typeface="Calibri" panose="020F0502020204030204" pitchFamily="34" charset="0"/>
              </a:rPr>
              <a:t>varicosed</a:t>
            </a:r>
            <a:r>
              <a:rPr lang="en-US" sz="2800" dirty="0">
                <a:latin typeface="Calibri" panose="020F0502020204030204" pitchFamily="34" charset="0"/>
              </a:rPr>
              <a:t> vein is one which is so dilated that the valves do not close to prevent backward flow of blood. </a:t>
            </a:r>
            <a:r>
              <a:rPr lang="en-US" sz="2800" dirty="0" smtClean="0">
                <a:latin typeface="Calibri" panose="020F0502020204030204" pitchFamily="34" charset="0"/>
              </a:rPr>
              <a:t>Such veins </a:t>
            </a:r>
            <a:r>
              <a:rPr lang="en-US" sz="2800" dirty="0">
                <a:latin typeface="Calibri" panose="020F0502020204030204" pitchFamily="34" charset="0"/>
              </a:rPr>
              <a:t>lose their elasticity, become elongated and tortuous and fibrous tissue replaces the tunica media.</a:t>
            </a:r>
          </a:p>
          <a:p>
            <a:pPr>
              <a:lnSpc>
                <a:spcPct val="150000"/>
              </a:lnSpc>
            </a:pPr>
            <a:endParaRPr lang="en-US" sz="2800" dirty="0"/>
          </a:p>
        </p:txBody>
      </p:sp>
    </p:spTree>
    <p:extLst>
      <p:ext uri="{BB962C8B-B14F-4D97-AF65-F5344CB8AC3E}">
        <p14:creationId xmlns:p14="http://schemas.microsoft.com/office/powerpoint/2010/main" val="21351319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4944"/>
            <a:ext cx="7498080" cy="1143000"/>
          </a:xfrm>
        </p:spPr>
        <p:txBody>
          <a:bodyPr>
            <a:normAutofit fontScale="90000"/>
          </a:bodyPr>
          <a:lstStyle/>
          <a:p>
            <a:r>
              <a:rPr lang="en-US" u="sng" dirty="0"/>
              <a:t>Predisposing factors</a:t>
            </a:r>
            <a:r>
              <a:rPr lang="en-US" dirty="0"/>
              <a:t/>
            </a:r>
            <a:br>
              <a:rPr lang="en-US" dirty="0"/>
            </a:br>
            <a:endParaRPr lang="en-US" dirty="0"/>
          </a:p>
        </p:txBody>
      </p:sp>
      <p:sp>
        <p:nvSpPr>
          <p:cNvPr id="3" name="Content Placeholder 2"/>
          <p:cNvSpPr>
            <a:spLocks noGrp="1"/>
          </p:cNvSpPr>
          <p:nvPr>
            <p:ph idx="1"/>
          </p:nvPr>
        </p:nvSpPr>
        <p:spPr>
          <a:xfrm>
            <a:off x="0" y="865096"/>
            <a:ext cx="9144000" cy="5733256"/>
          </a:xfrm>
        </p:spPr>
        <p:txBody>
          <a:bodyPr>
            <a:normAutofit/>
          </a:bodyPr>
          <a:lstStyle/>
          <a:p>
            <a:pPr>
              <a:lnSpc>
                <a:spcPct val="150000"/>
              </a:lnSpc>
            </a:pPr>
            <a:r>
              <a:rPr lang="en-US" sz="2800" b="1" dirty="0" smtClean="0">
                <a:latin typeface="Calibri" panose="020F0502020204030204" pitchFamily="34" charset="0"/>
              </a:rPr>
              <a:t>Heredity</a:t>
            </a:r>
            <a:r>
              <a:rPr lang="en-US" sz="2800" b="1" dirty="0">
                <a:latin typeface="Calibri" panose="020F0502020204030204" pitchFamily="34" charset="0"/>
              </a:rPr>
              <a:t>. </a:t>
            </a:r>
            <a:r>
              <a:rPr lang="en-US" sz="2800" dirty="0">
                <a:latin typeface="Calibri" panose="020F0502020204030204" pitchFamily="34" charset="0"/>
              </a:rPr>
              <a:t>There appears to be a familial tendency but no abnormal genetic factor has been identified.</a:t>
            </a:r>
          </a:p>
          <a:p>
            <a:pPr>
              <a:lnSpc>
                <a:spcPct val="150000"/>
              </a:lnSpc>
            </a:pPr>
            <a:r>
              <a:rPr lang="en-US" sz="2800" b="1" dirty="0">
                <a:latin typeface="Calibri" panose="020F0502020204030204" pitchFamily="34" charset="0"/>
              </a:rPr>
              <a:t>Gender. </a:t>
            </a:r>
            <a:r>
              <a:rPr lang="en-US" sz="2800" dirty="0">
                <a:latin typeface="Calibri" panose="020F0502020204030204" pitchFamily="34" charset="0"/>
              </a:rPr>
              <a:t>Females are affected more than males, especially following pregnancy.</a:t>
            </a:r>
          </a:p>
          <a:p>
            <a:pPr>
              <a:lnSpc>
                <a:spcPct val="150000"/>
              </a:lnSpc>
            </a:pPr>
            <a:r>
              <a:rPr lang="en-US" sz="2800" b="1" dirty="0">
                <a:latin typeface="Calibri" panose="020F0502020204030204" pitchFamily="34" charset="0"/>
              </a:rPr>
              <a:t>Age. </a:t>
            </a:r>
            <a:r>
              <a:rPr lang="en-US" sz="2800" dirty="0">
                <a:latin typeface="Calibri" panose="020F0502020204030204" pitchFamily="34" charset="0"/>
              </a:rPr>
              <a:t>There is progressive loss of elasticity in the vein walls with increasing age so that elastic recoil is </a:t>
            </a:r>
            <a:r>
              <a:rPr lang="en-US" sz="2800" dirty="0" smtClean="0">
                <a:latin typeface="Calibri" panose="020F0502020204030204" pitchFamily="34" charset="0"/>
              </a:rPr>
              <a:t>less efficient.</a:t>
            </a:r>
            <a:endParaRPr lang="en-US" sz="2800" dirty="0">
              <a:latin typeface="Calibri" panose="020F0502020204030204" pitchFamily="34" charset="0"/>
            </a:endParaRPr>
          </a:p>
        </p:txBody>
      </p:sp>
    </p:spTree>
    <p:extLst>
      <p:ext uri="{BB962C8B-B14F-4D97-AF65-F5344CB8AC3E}">
        <p14:creationId xmlns:p14="http://schemas.microsoft.com/office/powerpoint/2010/main" val="265941664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44"/>
            <a:ext cx="7498080" cy="664746"/>
          </a:xfrm>
        </p:spPr>
        <p:txBody>
          <a:bodyPr>
            <a:normAutofit fontScale="90000"/>
          </a:bodyPr>
          <a:lstStyle/>
          <a:p>
            <a:r>
              <a:rPr lang="en-US" u="sng" dirty="0"/>
              <a:t>Predisposing factors</a:t>
            </a:r>
            <a:r>
              <a:rPr lang="en-US" dirty="0"/>
              <a:t/>
            </a:r>
            <a:br>
              <a:rPr lang="en-US" dirty="0"/>
            </a:br>
            <a:endParaRPr lang="en-US" dirty="0"/>
          </a:p>
        </p:txBody>
      </p:sp>
      <p:sp>
        <p:nvSpPr>
          <p:cNvPr id="3" name="Content Placeholder 2"/>
          <p:cNvSpPr>
            <a:spLocks noGrp="1"/>
          </p:cNvSpPr>
          <p:nvPr>
            <p:ph idx="1"/>
          </p:nvPr>
        </p:nvSpPr>
        <p:spPr>
          <a:xfrm>
            <a:off x="0" y="699690"/>
            <a:ext cx="9144000" cy="6158309"/>
          </a:xfrm>
        </p:spPr>
        <p:txBody>
          <a:bodyPr>
            <a:normAutofit fontScale="92500"/>
          </a:bodyPr>
          <a:lstStyle/>
          <a:p>
            <a:pPr>
              <a:lnSpc>
                <a:spcPct val="150000"/>
              </a:lnSpc>
            </a:pPr>
            <a:r>
              <a:rPr lang="en-US" sz="3000" b="1" dirty="0">
                <a:latin typeface="Calibri" panose="020F0502020204030204" pitchFamily="34" charset="0"/>
              </a:rPr>
              <a:t>Obesity. </a:t>
            </a:r>
            <a:r>
              <a:rPr lang="en-US" sz="3000" dirty="0">
                <a:latin typeface="Calibri" panose="020F0502020204030204" pitchFamily="34" charset="0"/>
              </a:rPr>
              <a:t>Superficial veins in the limbs are supported by subcutaneous areolar tissue. Excess adipose tissue may not provide sufficient support.</a:t>
            </a:r>
          </a:p>
          <a:p>
            <a:pPr>
              <a:lnSpc>
                <a:spcPct val="150000"/>
              </a:lnSpc>
            </a:pPr>
            <a:r>
              <a:rPr lang="en-US" sz="3000" b="1" dirty="0">
                <a:latin typeface="Calibri" panose="020F0502020204030204" pitchFamily="34" charset="0"/>
              </a:rPr>
              <a:t>Gravity. </a:t>
            </a:r>
            <a:r>
              <a:rPr lang="en-US" sz="3000" dirty="0">
                <a:latin typeface="Calibri" panose="020F0502020204030204" pitchFamily="34" charset="0"/>
              </a:rPr>
              <a:t>Standing for long periods with little muscle contraction tends to cause pooling of blood in the lower limbs and pelvis.</a:t>
            </a:r>
          </a:p>
          <a:p>
            <a:pPr>
              <a:lnSpc>
                <a:spcPct val="150000"/>
              </a:lnSpc>
            </a:pPr>
            <a:r>
              <a:rPr lang="en-US" sz="3000" b="1" dirty="0">
                <a:latin typeface="Calibri" panose="020F0502020204030204" pitchFamily="34" charset="0"/>
              </a:rPr>
              <a:t>Pressure. </a:t>
            </a:r>
            <a:r>
              <a:rPr lang="en-US" sz="3000" dirty="0">
                <a:latin typeface="Calibri" panose="020F0502020204030204" pitchFamily="34" charset="0"/>
              </a:rPr>
              <a:t>Because of their thin walls, veins are easily compressed by surrounding structures, leading to increased venous pressure distal to the site of compression.</a:t>
            </a:r>
          </a:p>
          <a:p>
            <a:endParaRPr lang="en-US" dirty="0"/>
          </a:p>
          <a:p>
            <a:endParaRPr lang="en-US" dirty="0"/>
          </a:p>
        </p:txBody>
      </p:sp>
    </p:spTree>
    <p:extLst>
      <p:ext uri="{BB962C8B-B14F-4D97-AF65-F5344CB8AC3E}">
        <p14:creationId xmlns:p14="http://schemas.microsoft.com/office/powerpoint/2010/main" val="10365008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7498080" cy="1143000"/>
          </a:xfrm>
        </p:spPr>
        <p:txBody>
          <a:bodyPr>
            <a:normAutofit fontScale="90000"/>
          </a:bodyPr>
          <a:lstStyle/>
          <a:p>
            <a:r>
              <a:rPr lang="en-US" u="sng" dirty="0"/>
              <a:t>Sites and effects of varicose veins</a:t>
            </a:r>
            <a:r>
              <a:rPr lang="en-US" dirty="0"/>
              <a:t/>
            </a:r>
            <a:br>
              <a:rPr lang="en-US" dirty="0"/>
            </a:br>
            <a:endParaRPr lang="en-US" dirty="0"/>
          </a:p>
        </p:txBody>
      </p:sp>
      <p:sp>
        <p:nvSpPr>
          <p:cNvPr id="3" name="Content Placeholder 2"/>
          <p:cNvSpPr>
            <a:spLocks noGrp="1"/>
          </p:cNvSpPr>
          <p:nvPr>
            <p:ph idx="1"/>
          </p:nvPr>
        </p:nvSpPr>
        <p:spPr>
          <a:xfrm>
            <a:off x="0" y="692696"/>
            <a:ext cx="9157203" cy="5899616"/>
          </a:xfrm>
        </p:spPr>
        <p:txBody>
          <a:bodyPr>
            <a:normAutofit/>
          </a:bodyPr>
          <a:lstStyle/>
          <a:p>
            <a:pPr marL="82296" indent="0">
              <a:lnSpc>
                <a:spcPct val="150000"/>
              </a:lnSpc>
              <a:buNone/>
            </a:pPr>
            <a:r>
              <a:rPr lang="en-US" sz="2800" b="1" dirty="0" smtClean="0">
                <a:latin typeface="Calibri" panose="020F0502020204030204" pitchFamily="34" charset="0"/>
              </a:rPr>
              <a:t>Varicose </a:t>
            </a:r>
            <a:r>
              <a:rPr lang="en-US" sz="2800" b="1" dirty="0">
                <a:latin typeface="Calibri" panose="020F0502020204030204" pitchFamily="34" charset="0"/>
              </a:rPr>
              <a:t>veins of the legs</a:t>
            </a:r>
            <a:endParaRPr lang="en-US" sz="2800" dirty="0">
              <a:latin typeface="Calibri" panose="020F0502020204030204" pitchFamily="34" charset="0"/>
            </a:endParaRPr>
          </a:p>
          <a:p>
            <a:pPr>
              <a:lnSpc>
                <a:spcPct val="150000"/>
              </a:lnSpc>
            </a:pPr>
            <a:r>
              <a:rPr lang="en-US" sz="2800" dirty="0">
                <a:latin typeface="Calibri" panose="020F0502020204030204" pitchFamily="34" charset="0"/>
              </a:rPr>
              <a:t>When valves in the anastomosing veins between the deep and superficial veins in the legs become incompetent the venous pressure in the superficial veins rises. </a:t>
            </a:r>
            <a:r>
              <a:rPr lang="en-US" sz="2800" dirty="0" smtClean="0">
                <a:latin typeface="Calibri" panose="020F0502020204030204" pitchFamily="34" charset="0"/>
              </a:rPr>
              <a:t>In the </a:t>
            </a:r>
            <a:r>
              <a:rPr lang="en-US" sz="2800" dirty="0">
                <a:latin typeface="Calibri" panose="020F0502020204030204" pitchFamily="34" charset="0"/>
              </a:rPr>
              <a:t>long term they stretch and become chronically dilated because the superficial veins are not supported by much tissue. Such areas are seen externally as </a:t>
            </a:r>
            <a:r>
              <a:rPr lang="en-US" sz="2800" i="1" dirty="0">
                <a:latin typeface="Calibri" panose="020F0502020204030204" pitchFamily="34" charset="0"/>
              </a:rPr>
              <a:t>varicosities</a:t>
            </a:r>
            <a:r>
              <a:rPr lang="en-US" sz="2800" dirty="0">
                <a:latin typeface="Calibri" panose="020F0502020204030204" pitchFamily="34" charset="0"/>
              </a:rPr>
              <a:t>.</a:t>
            </a:r>
          </a:p>
          <a:p>
            <a:endParaRPr lang="en-US" sz="1600" dirty="0">
              <a:latin typeface="Calibri" panose="020F0502020204030204" pitchFamily="34" charset="0"/>
            </a:endParaRPr>
          </a:p>
        </p:txBody>
      </p:sp>
    </p:spTree>
    <p:extLst>
      <p:ext uri="{BB962C8B-B14F-4D97-AF65-F5344CB8AC3E}">
        <p14:creationId xmlns:p14="http://schemas.microsoft.com/office/powerpoint/2010/main" val="40924245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54176" cy="1143000"/>
          </a:xfrm>
        </p:spPr>
        <p:txBody>
          <a:bodyPr>
            <a:normAutofit fontScale="90000"/>
          </a:bodyPr>
          <a:lstStyle/>
          <a:p>
            <a:r>
              <a:rPr lang="en-US" u="sng" dirty="0"/>
              <a:t>Sites and effects of varicose </a:t>
            </a:r>
            <a:r>
              <a:rPr lang="en-US" u="sng" dirty="0" smtClean="0"/>
              <a:t>veins …</a:t>
            </a:r>
            <a:r>
              <a:rPr lang="en-US" u="sng" dirty="0" err="1" smtClean="0"/>
              <a:t>contd</a:t>
            </a:r>
            <a:r>
              <a:rPr lang="en-US" dirty="0"/>
              <a:t/>
            </a:r>
            <a:br>
              <a:rPr lang="en-US" dirty="0"/>
            </a:br>
            <a:endParaRPr lang="en-US" dirty="0"/>
          </a:p>
        </p:txBody>
      </p:sp>
      <p:sp>
        <p:nvSpPr>
          <p:cNvPr id="3" name="Content Placeholder 2"/>
          <p:cNvSpPr>
            <a:spLocks noGrp="1"/>
          </p:cNvSpPr>
          <p:nvPr>
            <p:ph idx="1"/>
          </p:nvPr>
        </p:nvSpPr>
        <p:spPr>
          <a:xfrm>
            <a:off x="153118" y="1196752"/>
            <a:ext cx="8990881" cy="5400600"/>
          </a:xfrm>
        </p:spPr>
        <p:txBody>
          <a:bodyPr>
            <a:normAutofit fontScale="92500" lnSpcReduction="20000"/>
          </a:bodyPr>
          <a:lstStyle/>
          <a:p>
            <a:pPr>
              <a:lnSpc>
                <a:spcPct val="150000"/>
              </a:lnSpc>
            </a:pPr>
            <a:r>
              <a:rPr lang="en-US" sz="3000" dirty="0">
                <a:latin typeface="Calibri" panose="020F0502020204030204" pitchFamily="34" charset="0"/>
              </a:rPr>
              <a:t>The great and small saphenous veins and the anterior </a:t>
            </a:r>
            <a:r>
              <a:rPr lang="en-US" sz="3000" dirty="0" err="1">
                <a:latin typeface="Calibri" panose="020F0502020204030204" pitchFamily="34" charset="0"/>
              </a:rPr>
              <a:t>tibial</a:t>
            </a:r>
            <a:r>
              <a:rPr lang="en-US" sz="3000" dirty="0">
                <a:latin typeface="Calibri" panose="020F0502020204030204" pitchFamily="34" charset="0"/>
              </a:rPr>
              <a:t> veins are most commonly affected causing aching and fatigue of the legs especially during long periods of standing. These dilated, inelastic veins rupture easily if injured, and </a:t>
            </a:r>
            <a:r>
              <a:rPr lang="en-US" sz="3000" dirty="0" err="1">
                <a:latin typeface="Calibri" panose="020F0502020204030204" pitchFamily="34" charset="0"/>
              </a:rPr>
              <a:t>haemorrhage</a:t>
            </a:r>
            <a:r>
              <a:rPr lang="en-US" sz="3000" dirty="0">
                <a:latin typeface="Calibri" panose="020F0502020204030204" pitchFamily="34" charset="0"/>
              </a:rPr>
              <a:t> occurs.</a:t>
            </a:r>
          </a:p>
          <a:p>
            <a:pPr>
              <a:lnSpc>
                <a:spcPct val="150000"/>
              </a:lnSpc>
            </a:pPr>
            <a:r>
              <a:rPr lang="en-US" sz="3000" dirty="0">
                <a:latin typeface="Calibri" panose="020F0502020204030204" pitchFamily="34" charset="0"/>
              </a:rPr>
              <a:t>The skin over a varicose vein may become poorly nourished due to stasis of blood, leading to the formation of </a:t>
            </a:r>
            <a:r>
              <a:rPr lang="en-US" sz="3000" i="1" dirty="0">
                <a:latin typeface="Calibri" panose="020F0502020204030204" pitchFamily="34" charset="0"/>
              </a:rPr>
              <a:t>varicose ulcers </a:t>
            </a:r>
            <a:r>
              <a:rPr lang="en-US" sz="3000" dirty="0">
                <a:latin typeface="Calibri" panose="020F0502020204030204" pitchFamily="34" charset="0"/>
              </a:rPr>
              <a:t>usually on the medial aspects of the leg just above the ankle.</a:t>
            </a:r>
          </a:p>
          <a:p>
            <a:endParaRPr lang="en-US" dirty="0"/>
          </a:p>
        </p:txBody>
      </p:sp>
    </p:spTree>
    <p:extLst>
      <p:ext uri="{BB962C8B-B14F-4D97-AF65-F5344CB8AC3E}">
        <p14:creationId xmlns:p14="http://schemas.microsoft.com/office/powerpoint/2010/main" val="32195872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2706" y="0"/>
            <a:ext cx="7498080" cy="1143000"/>
          </a:xfrm>
        </p:spPr>
        <p:txBody>
          <a:bodyPr>
            <a:normAutofit fontScale="90000"/>
          </a:bodyPr>
          <a:lstStyle/>
          <a:p>
            <a:r>
              <a:rPr lang="en-US" b="1" dirty="0" err="1"/>
              <a:t>Haemorrhoids</a:t>
            </a:r>
            <a:r>
              <a:rPr lang="en-US" dirty="0"/>
              <a:t/>
            </a:r>
            <a:br>
              <a:rPr lang="en-US" dirty="0"/>
            </a:br>
            <a:endParaRPr lang="en-US" dirty="0"/>
          </a:p>
        </p:txBody>
      </p:sp>
      <p:sp>
        <p:nvSpPr>
          <p:cNvPr id="3" name="Content Placeholder 2"/>
          <p:cNvSpPr>
            <a:spLocks noGrp="1"/>
          </p:cNvSpPr>
          <p:nvPr>
            <p:ph idx="1"/>
          </p:nvPr>
        </p:nvSpPr>
        <p:spPr>
          <a:xfrm>
            <a:off x="0" y="1143000"/>
            <a:ext cx="8936182" cy="5175746"/>
          </a:xfrm>
        </p:spPr>
        <p:txBody>
          <a:bodyPr>
            <a:normAutofit/>
          </a:bodyPr>
          <a:lstStyle/>
          <a:p>
            <a:pPr>
              <a:lnSpc>
                <a:spcPct val="170000"/>
              </a:lnSpc>
            </a:pPr>
            <a:r>
              <a:rPr lang="en-US" sz="2800" dirty="0" smtClean="0">
                <a:latin typeface="Calibri" panose="020F0502020204030204" pitchFamily="34" charset="0"/>
              </a:rPr>
              <a:t>Sustained </a:t>
            </a:r>
            <a:r>
              <a:rPr lang="en-US" sz="2800" dirty="0">
                <a:latin typeface="Calibri" panose="020F0502020204030204" pitchFamily="34" charset="0"/>
              </a:rPr>
              <a:t>pressure on the veins at the junction of the rectum and anus leads to increased venous pressure, </a:t>
            </a:r>
            <a:r>
              <a:rPr lang="en-US" sz="2800" dirty="0" err="1" smtClean="0">
                <a:latin typeface="Calibri" panose="020F0502020204030204" pitchFamily="34" charset="0"/>
              </a:rPr>
              <a:t>valvular</a:t>
            </a:r>
            <a:r>
              <a:rPr lang="en-US" sz="2800" dirty="0">
                <a:latin typeface="Calibri" panose="020F0502020204030204" pitchFamily="34" charset="0"/>
              </a:rPr>
              <a:t> </a:t>
            </a:r>
            <a:r>
              <a:rPr lang="en-US" sz="2800" dirty="0" smtClean="0">
                <a:latin typeface="Calibri" panose="020F0502020204030204" pitchFamily="34" charset="0"/>
              </a:rPr>
              <a:t>incompetence </a:t>
            </a:r>
            <a:r>
              <a:rPr lang="en-US" sz="2800" dirty="0">
                <a:latin typeface="Calibri" panose="020F0502020204030204" pitchFamily="34" charset="0"/>
              </a:rPr>
              <a:t>and the development of </a:t>
            </a:r>
            <a:r>
              <a:rPr lang="en-US" sz="2800" dirty="0" err="1">
                <a:latin typeface="Calibri" panose="020F0502020204030204" pitchFamily="34" charset="0"/>
              </a:rPr>
              <a:t>haemorrhoids</a:t>
            </a:r>
            <a:r>
              <a:rPr lang="en-US" sz="2800" dirty="0">
                <a:latin typeface="Calibri" panose="020F0502020204030204" pitchFamily="34" charset="0"/>
              </a:rPr>
              <a:t>. </a:t>
            </a:r>
          </a:p>
        </p:txBody>
      </p:sp>
    </p:spTree>
    <p:extLst>
      <p:ext uri="{BB962C8B-B14F-4D97-AF65-F5344CB8AC3E}">
        <p14:creationId xmlns:p14="http://schemas.microsoft.com/office/powerpoint/2010/main" val="1275927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Scrotal </a:t>
            </a:r>
            <a:r>
              <a:rPr lang="en-US" b="1" dirty="0" err="1"/>
              <a:t>varicocele</a:t>
            </a:r>
            <a:r>
              <a:rPr lang="en-US" dirty="0"/>
              <a:t/>
            </a:r>
            <a:br>
              <a:rPr lang="en-US" dirty="0"/>
            </a:br>
            <a:endParaRPr lang="en-US" dirty="0"/>
          </a:p>
        </p:txBody>
      </p:sp>
      <p:sp>
        <p:nvSpPr>
          <p:cNvPr id="3" name="Content Placeholder 2"/>
          <p:cNvSpPr>
            <a:spLocks noGrp="1"/>
          </p:cNvSpPr>
          <p:nvPr>
            <p:ph idx="1"/>
          </p:nvPr>
        </p:nvSpPr>
        <p:spPr>
          <a:xfrm>
            <a:off x="0" y="1628800"/>
            <a:ext cx="8534401" cy="4282422"/>
          </a:xfrm>
        </p:spPr>
        <p:txBody>
          <a:bodyPr>
            <a:normAutofit/>
          </a:bodyPr>
          <a:lstStyle/>
          <a:p>
            <a:pPr>
              <a:lnSpc>
                <a:spcPct val="150000"/>
              </a:lnSpc>
            </a:pPr>
            <a:r>
              <a:rPr lang="en-US" sz="2800" dirty="0" smtClean="0">
                <a:latin typeface="Calibri" panose="020F0502020204030204" pitchFamily="34" charset="0"/>
              </a:rPr>
              <a:t>Each </a:t>
            </a:r>
            <a:r>
              <a:rPr lang="en-US" sz="2800" dirty="0">
                <a:latin typeface="Calibri" panose="020F0502020204030204" pitchFamily="34" charset="0"/>
              </a:rPr>
              <a:t>spermatic cord is surrounded by a plexus of veins that may become </a:t>
            </a:r>
            <a:r>
              <a:rPr lang="en-US" sz="2800" dirty="0" err="1">
                <a:latin typeface="Calibri" panose="020F0502020204030204" pitchFamily="34" charset="0"/>
              </a:rPr>
              <a:t>varicosed</a:t>
            </a:r>
            <a:r>
              <a:rPr lang="en-US" sz="2800" dirty="0">
                <a:latin typeface="Calibri" panose="020F0502020204030204" pitchFamily="34" charset="0"/>
              </a:rPr>
              <a:t>, especially in </a:t>
            </a:r>
            <a:r>
              <a:rPr lang="en-US" sz="2800" dirty="0" smtClean="0">
                <a:latin typeface="Calibri" panose="020F0502020204030204" pitchFamily="34" charset="0"/>
              </a:rPr>
              <a:t>men whose </a:t>
            </a:r>
            <a:r>
              <a:rPr lang="en-US" sz="2800" dirty="0">
                <a:latin typeface="Calibri" panose="020F0502020204030204" pitchFamily="34" charset="0"/>
              </a:rPr>
              <a:t>work necessitates standing for long periods. If the </a:t>
            </a:r>
            <a:r>
              <a:rPr lang="en-US" sz="2800" dirty="0" err="1">
                <a:latin typeface="Calibri" panose="020F0502020204030204" pitchFamily="34" charset="0"/>
              </a:rPr>
              <a:t>varicocele</a:t>
            </a:r>
            <a:r>
              <a:rPr lang="en-US" sz="2800" dirty="0">
                <a:latin typeface="Calibri" panose="020F0502020204030204" pitchFamily="34" charset="0"/>
              </a:rPr>
              <a:t> is bilateral the increased temperature due to venous congestion may cause depressed spermatogenesis and result in </a:t>
            </a:r>
            <a:r>
              <a:rPr lang="en-US" sz="2800" dirty="0" smtClean="0">
                <a:latin typeface="Calibri" panose="020F0502020204030204" pitchFamily="34" charset="0"/>
              </a:rPr>
              <a:t>infertility.</a:t>
            </a:r>
            <a:endParaRPr lang="en-US" sz="2800" dirty="0">
              <a:latin typeface="Calibri" panose="020F0502020204030204" pitchFamily="34" charset="0"/>
            </a:endParaRPr>
          </a:p>
        </p:txBody>
      </p:sp>
    </p:spTree>
    <p:extLst>
      <p:ext uri="{BB962C8B-B14F-4D97-AF65-F5344CB8AC3E}">
        <p14:creationId xmlns:p14="http://schemas.microsoft.com/office/powerpoint/2010/main" val="271549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133698"/>
            <a:ext cx="6347713" cy="1320800"/>
          </a:xfrm>
        </p:spPr>
        <p:txBody>
          <a:bodyPr>
            <a:normAutofit/>
          </a:bodyPr>
          <a:lstStyle/>
          <a:p>
            <a:r>
              <a:rPr lang="en-US" dirty="0" smtClean="0"/>
              <a:t>Heart chambers and valves</a:t>
            </a:r>
            <a:endParaRPr lang="en-US" dirty="0"/>
          </a:p>
        </p:txBody>
      </p:sp>
      <p:pic>
        <p:nvPicPr>
          <p:cNvPr id="4" name="Content Placeholder 3"/>
          <p:cNvPicPr>
            <a:picLocks noGrp="1" noChangeAspect="1" noChangeArrowheads="1"/>
          </p:cNvPicPr>
          <p:nvPr>
            <p:ph idx="1"/>
          </p:nvPr>
        </p:nvPicPr>
        <p:blipFill>
          <a:blip r:embed="rId2" cstate="print"/>
          <a:stretch>
            <a:fillRect/>
          </a:stretch>
        </p:blipFill>
        <p:spPr bwMode="auto">
          <a:xfrm>
            <a:off x="5238747" y="4022723"/>
            <a:ext cx="5" cy="3"/>
          </a:xfrm>
          <a:prstGeom prst="rect">
            <a:avLst/>
          </a:prstGeom>
          <a:noFill/>
          <a:ln w="9525">
            <a:noFill/>
            <a:miter lim="800000"/>
            <a:headEnd/>
            <a:tailEnd/>
          </a:ln>
          <a:effectLst/>
        </p:spPr>
      </p:pic>
      <p:pic>
        <p:nvPicPr>
          <p:cNvPr id="5" name="Picture 3"/>
          <p:cNvPicPr>
            <a:picLocks noChangeAspect="1" noChangeArrowheads="1"/>
          </p:cNvPicPr>
          <p:nvPr/>
        </p:nvPicPr>
        <p:blipFill>
          <a:blip r:embed="rId2" cstate="print"/>
          <a:srcRect/>
          <a:stretch>
            <a:fillRect/>
          </a:stretch>
        </p:blipFill>
        <p:spPr bwMode="auto">
          <a:xfrm>
            <a:off x="56004" y="908720"/>
            <a:ext cx="9087995" cy="5960740"/>
          </a:xfrm>
          <a:prstGeom prst="rect">
            <a:avLst/>
          </a:prstGeom>
          <a:noFill/>
          <a:ln w="9525">
            <a:noFill/>
            <a:miter lim="800000"/>
            <a:headEnd/>
            <a:tailEnd/>
          </a:ln>
          <a:effectLst/>
        </p:spPr>
      </p:pic>
    </p:spTree>
    <p:extLst>
      <p:ext uri="{BB962C8B-B14F-4D97-AF65-F5344CB8AC3E}">
        <p14:creationId xmlns:p14="http://schemas.microsoft.com/office/powerpoint/2010/main" val="150524193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u="sng" dirty="0"/>
              <a:t>Common Causes </a:t>
            </a:r>
            <a:br>
              <a:rPr lang="en-US" sz="4400" u="sng" dirty="0"/>
            </a:br>
            <a:endParaRPr lang="en-US" dirty="0"/>
          </a:p>
        </p:txBody>
      </p:sp>
      <p:sp>
        <p:nvSpPr>
          <p:cNvPr id="3" name="Content Placeholder 2"/>
          <p:cNvSpPr>
            <a:spLocks noGrp="1"/>
          </p:cNvSpPr>
          <p:nvPr>
            <p:ph idx="1"/>
          </p:nvPr>
        </p:nvSpPr>
        <p:spPr>
          <a:xfrm>
            <a:off x="0" y="1556792"/>
            <a:ext cx="8534400" cy="5040560"/>
          </a:xfrm>
        </p:spPr>
        <p:txBody>
          <a:bodyPr>
            <a:noAutofit/>
          </a:bodyPr>
          <a:lstStyle/>
          <a:p>
            <a:pPr>
              <a:lnSpc>
                <a:spcPct val="150000"/>
              </a:lnSpc>
            </a:pPr>
            <a:r>
              <a:rPr lang="en-US" sz="2800" dirty="0" smtClean="0">
                <a:latin typeface="Calibri" panose="020F0502020204030204" pitchFamily="34" charset="0"/>
              </a:rPr>
              <a:t>Chronic constipation </a:t>
            </a:r>
          </a:p>
          <a:p>
            <a:pPr>
              <a:lnSpc>
                <a:spcPct val="150000"/>
              </a:lnSpc>
            </a:pPr>
            <a:r>
              <a:rPr lang="en-US" sz="2800" dirty="0" smtClean="0">
                <a:latin typeface="Calibri" panose="020F0502020204030204" pitchFamily="34" charset="0"/>
              </a:rPr>
              <a:t> Increased pressure in the pelvis towards the end of pregnancy.</a:t>
            </a:r>
          </a:p>
          <a:p>
            <a:pPr>
              <a:lnSpc>
                <a:spcPct val="150000"/>
              </a:lnSpc>
            </a:pPr>
            <a:r>
              <a:rPr lang="en-US" sz="2800" dirty="0" smtClean="0">
                <a:latin typeface="Calibri" panose="020F0502020204030204" pitchFamily="34" charset="0"/>
              </a:rPr>
              <a:t> Slight bleeding may occur each time stools are passed and, in time, may cause </a:t>
            </a:r>
            <a:r>
              <a:rPr lang="en-US" sz="2800" dirty="0" err="1" smtClean="0">
                <a:latin typeface="Calibri" panose="020F0502020204030204" pitchFamily="34" charset="0"/>
              </a:rPr>
              <a:t>anaemia</a:t>
            </a:r>
            <a:r>
              <a:rPr lang="en-US" sz="2800" dirty="0" smtClean="0">
                <a:latin typeface="Calibri" panose="020F0502020204030204" pitchFamily="34" charset="0"/>
              </a:rPr>
              <a:t>.</a:t>
            </a:r>
          </a:p>
          <a:p>
            <a:pPr>
              <a:lnSpc>
                <a:spcPct val="150000"/>
              </a:lnSpc>
            </a:pPr>
            <a:r>
              <a:rPr lang="en-US" sz="2800" dirty="0" smtClean="0">
                <a:latin typeface="Calibri" panose="020F0502020204030204" pitchFamily="34" charset="0"/>
              </a:rPr>
              <a:t>Severe </a:t>
            </a:r>
            <a:r>
              <a:rPr lang="en-US" sz="2800" dirty="0" err="1" smtClean="0">
                <a:latin typeface="Calibri" panose="020F0502020204030204" pitchFamily="34" charset="0"/>
              </a:rPr>
              <a:t>haemorrhage</a:t>
            </a:r>
            <a:r>
              <a:rPr lang="en-US" sz="2800" dirty="0" smtClean="0">
                <a:latin typeface="Calibri" panose="020F0502020204030204" pitchFamily="34" charset="0"/>
              </a:rPr>
              <a:t> is rare.</a:t>
            </a:r>
          </a:p>
          <a:p>
            <a:pPr marL="82296" indent="0">
              <a:lnSpc>
                <a:spcPct val="150000"/>
              </a:lnSpc>
              <a:buNone/>
            </a:pPr>
            <a:r>
              <a:rPr lang="en-US" sz="2800" dirty="0" smtClean="0">
                <a:latin typeface="Calibri" panose="020F0502020204030204" pitchFamily="34" charset="0"/>
              </a:rPr>
              <a:t> </a:t>
            </a:r>
          </a:p>
          <a:p>
            <a:pPr>
              <a:lnSpc>
                <a:spcPct val="150000"/>
              </a:lnSpc>
            </a:pPr>
            <a:endParaRPr lang="en-US" sz="2800" dirty="0" smtClean="0"/>
          </a:p>
          <a:p>
            <a:pPr>
              <a:lnSpc>
                <a:spcPct val="150000"/>
              </a:lnSpc>
            </a:pPr>
            <a:endParaRPr lang="en-US" sz="2800" dirty="0"/>
          </a:p>
        </p:txBody>
      </p:sp>
    </p:spTree>
    <p:extLst>
      <p:ext uri="{BB962C8B-B14F-4D97-AF65-F5344CB8AC3E}">
        <p14:creationId xmlns:p14="http://schemas.microsoft.com/office/powerpoint/2010/main" val="5844678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88640"/>
            <a:ext cx="7498080" cy="880894"/>
          </a:xfrm>
        </p:spPr>
        <p:txBody>
          <a:bodyPr>
            <a:normAutofit fontScale="90000"/>
          </a:bodyPr>
          <a:lstStyle/>
          <a:p>
            <a:r>
              <a:rPr lang="en-US" b="1" dirty="0" err="1"/>
              <a:t>Oesophageal</a:t>
            </a:r>
            <a:r>
              <a:rPr lang="en-US" b="1" dirty="0"/>
              <a:t> </a:t>
            </a:r>
            <a:r>
              <a:rPr lang="en-US" b="1" dirty="0" err="1"/>
              <a:t>varices</a:t>
            </a:r>
            <a:r>
              <a:rPr lang="en-US" dirty="0"/>
              <a:t/>
            </a:r>
            <a:br>
              <a:rPr lang="en-US" dirty="0"/>
            </a:br>
            <a:endParaRPr lang="en-US" dirty="0"/>
          </a:p>
        </p:txBody>
      </p:sp>
      <p:sp>
        <p:nvSpPr>
          <p:cNvPr id="3" name="Content Placeholder 2"/>
          <p:cNvSpPr>
            <a:spLocks noGrp="1"/>
          </p:cNvSpPr>
          <p:nvPr>
            <p:ph idx="1"/>
          </p:nvPr>
        </p:nvSpPr>
        <p:spPr>
          <a:xfrm>
            <a:off x="0" y="1069534"/>
            <a:ext cx="9114522" cy="5805264"/>
          </a:xfrm>
        </p:spPr>
        <p:txBody>
          <a:bodyPr>
            <a:normAutofit fontScale="92500" lnSpcReduction="10000"/>
          </a:bodyPr>
          <a:lstStyle/>
          <a:p>
            <a:pPr>
              <a:lnSpc>
                <a:spcPct val="150000"/>
              </a:lnSpc>
            </a:pPr>
            <a:r>
              <a:rPr lang="en-US" sz="3000" dirty="0" smtClean="0">
                <a:latin typeface="Calibri" panose="020F0502020204030204" pitchFamily="34" charset="0"/>
              </a:rPr>
              <a:t>The </a:t>
            </a:r>
            <a:r>
              <a:rPr lang="en-US" sz="3000" dirty="0">
                <a:latin typeface="Calibri" panose="020F0502020204030204" pitchFamily="34" charset="0"/>
              </a:rPr>
              <a:t>veins involved are at the lower end of the </a:t>
            </a:r>
            <a:r>
              <a:rPr lang="en-US" sz="3000" dirty="0" err="1">
                <a:latin typeface="Calibri" panose="020F0502020204030204" pitchFamily="34" charset="0"/>
              </a:rPr>
              <a:t>oesophagus</a:t>
            </a:r>
            <a:r>
              <a:rPr lang="en-US" sz="3000" dirty="0">
                <a:latin typeface="Calibri" panose="020F0502020204030204" pitchFamily="34" charset="0"/>
              </a:rPr>
              <a:t>.</a:t>
            </a:r>
          </a:p>
          <a:p>
            <a:pPr>
              <a:lnSpc>
                <a:spcPct val="150000"/>
              </a:lnSpc>
            </a:pPr>
            <a:r>
              <a:rPr lang="en-US" sz="3000" dirty="0">
                <a:latin typeface="Calibri" panose="020F0502020204030204" pitchFamily="34" charset="0"/>
              </a:rPr>
              <a:t>When the venous pressure in the liver rises, there is a rise in pressure in the anastomosing veins between the </a:t>
            </a:r>
            <a:r>
              <a:rPr lang="en-US" sz="3000" dirty="0" smtClean="0">
                <a:latin typeface="Calibri" panose="020F0502020204030204" pitchFamily="34" charset="0"/>
              </a:rPr>
              <a:t>left gastric </a:t>
            </a:r>
            <a:r>
              <a:rPr lang="en-US" sz="3000" dirty="0">
                <a:latin typeface="Calibri" panose="020F0502020204030204" pitchFamily="34" charset="0"/>
              </a:rPr>
              <a:t>vein and the </a:t>
            </a:r>
            <a:r>
              <a:rPr lang="en-US" sz="3000" dirty="0" err="1">
                <a:latin typeface="Calibri" panose="020F0502020204030204" pitchFamily="34" charset="0"/>
              </a:rPr>
              <a:t>azygos</a:t>
            </a:r>
            <a:r>
              <a:rPr lang="en-US" sz="3000" dirty="0">
                <a:latin typeface="Calibri" panose="020F0502020204030204" pitchFamily="34" charset="0"/>
              </a:rPr>
              <a:t> vein. Sustained </a:t>
            </a:r>
            <a:r>
              <a:rPr lang="en-US" sz="3000" dirty="0" smtClean="0">
                <a:latin typeface="Calibri" panose="020F0502020204030204" pitchFamily="34" charset="0"/>
              </a:rPr>
              <a:t>pressure causes </a:t>
            </a:r>
            <a:r>
              <a:rPr lang="en-US" sz="3000" dirty="0">
                <a:latin typeface="Calibri" panose="020F0502020204030204" pitchFamily="34" charset="0"/>
              </a:rPr>
              <a:t>varicosities to develop in the </a:t>
            </a:r>
            <a:r>
              <a:rPr lang="en-US" sz="3000" dirty="0" err="1">
                <a:latin typeface="Calibri" panose="020F0502020204030204" pitchFamily="34" charset="0"/>
              </a:rPr>
              <a:t>oesophagus</a:t>
            </a:r>
            <a:r>
              <a:rPr lang="en-US" sz="3000" dirty="0">
                <a:latin typeface="Calibri" panose="020F0502020204030204" pitchFamily="34" charset="0"/>
              </a:rPr>
              <a:t>. The commonest causes of increased portal vein pressure are cirrhosis of the liver and right-sided cardiac failure. If the pressure continues to rise, inelastic </a:t>
            </a:r>
            <a:r>
              <a:rPr lang="en-US" sz="3000" dirty="0" err="1" smtClean="0">
                <a:latin typeface="Calibri" panose="020F0502020204030204" pitchFamily="34" charset="0"/>
              </a:rPr>
              <a:t>varicosed</a:t>
            </a:r>
            <a:r>
              <a:rPr lang="en-US" sz="3000" dirty="0">
                <a:latin typeface="Calibri" panose="020F0502020204030204" pitchFamily="34" charset="0"/>
              </a:rPr>
              <a:t> </a:t>
            </a:r>
            <a:r>
              <a:rPr lang="en-US" sz="3000" dirty="0" smtClean="0">
                <a:latin typeface="Calibri" panose="020F0502020204030204" pitchFamily="34" charset="0"/>
              </a:rPr>
              <a:t>veins </a:t>
            </a:r>
            <a:r>
              <a:rPr lang="en-US" sz="3000" dirty="0">
                <a:latin typeface="Calibri" panose="020F0502020204030204" pitchFamily="34" charset="0"/>
              </a:rPr>
              <a:t>may rupture causing severe </a:t>
            </a:r>
            <a:r>
              <a:rPr lang="en-US" sz="3000" dirty="0" err="1" smtClean="0">
                <a:latin typeface="Calibri" panose="020F0502020204030204" pitchFamily="34" charset="0"/>
              </a:rPr>
              <a:t>haemorrhage</a:t>
            </a:r>
            <a:r>
              <a:rPr lang="en-US" sz="3000" dirty="0" smtClean="0">
                <a:latin typeface="Calibri" panose="020F0502020204030204" pitchFamily="34" charset="0"/>
              </a:rPr>
              <a:t> and </a:t>
            </a:r>
            <a:r>
              <a:rPr lang="en-US" sz="3000" dirty="0">
                <a:latin typeface="Calibri" panose="020F0502020204030204" pitchFamily="34" charset="0"/>
              </a:rPr>
              <a:t>possibly death.</a:t>
            </a:r>
          </a:p>
          <a:p>
            <a:pPr>
              <a:lnSpc>
                <a:spcPct val="150000"/>
              </a:lnSpc>
            </a:pPr>
            <a:endParaRPr lang="en-US" sz="2800" dirty="0"/>
          </a:p>
        </p:txBody>
      </p:sp>
    </p:spTree>
    <p:extLst>
      <p:ext uri="{BB962C8B-B14F-4D97-AF65-F5344CB8AC3E}">
        <p14:creationId xmlns:p14="http://schemas.microsoft.com/office/powerpoint/2010/main" val="53124666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38" y="0"/>
            <a:ext cx="6589199" cy="823690"/>
          </a:xfrm>
        </p:spPr>
        <p:txBody>
          <a:bodyPr/>
          <a:lstStyle/>
          <a:p>
            <a:endParaRPr lang="en-US" dirty="0"/>
          </a:p>
        </p:txBody>
      </p:sp>
      <p:sp>
        <p:nvSpPr>
          <p:cNvPr id="3" name="Content Placeholder 2"/>
          <p:cNvSpPr>
            <a:spLocks noGrp="1"/>
          </p:cNvSpPr>
          <p:nvPr>
            <p:ph idx="1"/>
          </p:nvPr>
        </p:nvSpPr>
        <p:spPr>
          <a:xfrm>
            <a:off x="0" y="1484784"/>
            <a:ext cx="8933688" cy="4763616"/>
          </a:xfrm>
        </p:spPr>
        <p:txBody>
          <a:bodyPr>
            <a:normAutofit/>
          </a:bodyPr>
          <a:lstStyle/>
          <a:p>
            <a:pPr>
              <a:lnSpc>
                <a:spcPct val="150000"/>
              </a:lnSpc>
            </a:pPr>
            <a:r>
              <a:rPr lang="en-US" sz="2800" dirty="0">
                <a:latin typeface="Calibri" panose="020F0502020204030204" pitchFamily="34" charset="0"/>
              </a:rPr>
              <a:t>Cavernous </a:t>
            </a:r>
            <a:r>
              <a:rPr lang="en-US" sz="2800" i="1" dirty="0" err="1">
                <a:latin typeface="Calibri" panose="020F0502020204030204" pitchFamily="34" charset="0"/>
              </a:rPr>
              <a:t>haemangiomas</a:t>
            </a:r>
            <a:r>
              <a:rPr lang="en-US" sz="2800" i="1" dirty="0">
                <a:latin typeface="Calibri" panose="020F0502020204030204" pitchFamily="34" charset="0"/>
              </a:rPr>
              <a:t>. </a:t>
            </a:r>
            <a:r>
              <a:rPr lang="en-US" sz="2800" dirty="0">
                <a:latin typeface="Calibri" panose="020F0502020204030204" pitchFamily="34" charset="0"/>
              </a:rPr>
              <a:t>Blood vessels larger than capillaries grow in excess of normal needs in a localized area and are interspersed with collagen </a:t>
            </a:r>
            <a:r>
              <a:rPr lang="en-US" sz="2800" dirty="0" err="1">
                <a:latin typeface="Calibri" panose="020F0502020204030204" pitchFamily="34" charset="0"/>
              </a:rPr>
              <a:t>fibres</a:t>
            </a:r>
            <a:r>
              <a:rPr lang="en-US" sz="2800" dirty="0">
                <a:latin typeface="Calibri" panose="020F0502020204030204" pitchFamily="34" charset="0"/>
              </a:rPr>
              <a:t>. They are dark red in </a:t>
            </a:r>
            <a:r>
              <a:rPr lang="en-US" sz="2800" dirty="0" err="1">
                <a:latin typeface="Calibri" panose="020F0502020204030204" pitchFamily="34" charset="0"/>
              </a:rPr>
              <a:t>colour</a:t>
            </a:r>
            <a:r>
              <a:rPr lang="en-US" sz="2800" dirty="0">
                <a:latin typeface="Calibri" panose="020F0502020204030204" pitchFamily="34" charset="0"/>
              </a:rPr>
              <a:t> and may be present in the skin, though more commonly in the liver. They grow slowly, do </a:t>
            </a:r>
            <a:r>
              <a:rPr lang="en-US" sz="2800" dirty="0" smtClean="0">
                <a:latin typeface="Calibri" panose="020F0502020204030204" pitchFamily="34" charset="0"/>
              </a:rPr>
              <a:t>not regress </a:t>
            </a:r>
            <a:r>
              <a:rPr lang="en-US" sz="2800" dirty="0">
                <a:latin typeface="Calibri" panose="020F0502020204030204" pitchFamily="34" charset="0"/>
              </a:rPr>
              <a:t>and may become </a:t>
            </a:r>
            <a:r>
              <a:rPr lang="en-US" sz="2800" dirty="0" smtClean="0">
                <a:latin typeface="Calibri" panose="020F0502020204030204" pitchFamily="34" charset="0"/>
              </a:rPr>
              <a:t>large. </a:t>
            </a:r>
            <a:endParaRPr lang="en-US" sz="2800" dirty="0">
              <a:latin typeface="Calibri" panose="020F0502020204030204" pitchFamily="34" charset="0"/>
            </a:endParaRPr>
          </a:p>
          <a:p>
            <a:pPr>
              <a:lnSpc>
                <a:spcPct val="150000"/>
              </a:lnSpc>
            </a:pPr>
            <a:endParaRPr lang="en-US" sz="2800" dirty="0"/>
          </a:p>
        </p:txBody>
      </p:sp>
    </p:spTree>
    <p:extLst>
      <p:ext uri="{BB962C8B-B14F-4D97-AF65-F5344CB8AC3E}">
        <p14:creationId xmlns:p14="http://schemas.microsoft.com/office/powerpoint/2010/main" val="285195565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6959" y="26732"/>
            <a:ext cx="8538152" cy="1143000"/>
          </a:xfrm>
        </p:spPr>
        <p:txBody>
          <a:bodyPr>
            <a:normAutofit/>
          </a:bodyPr>
          <a:lstStyle/>
          <a:p>
            <a:r>
              <a:rPr lang="en-US" b="1" dirty="0" err="1"/>
              <a:t>Tumours</a:t>
            </a:r>
            <a:r>
              <a:rPr lang="en-US" b="1" dirty="0"/>
              <a:t> of blood and lymph vessels</a:t>
            </a:r>
            <a:endParaRPr lang="en-US" dirty="0"/>
          </a:p>
        </p:txBody>
      </p:sp>
      <p:sp>
        <p:nvSpPr>
          <p:cNvPr id="3" name="Content Placeholder 2"/>
          <p:cNvSpPr>
            <a:spLocks noGrp="1"/>
          </p:cNvSpPr>
          <p:nvPr>
            <p:ph idx="1"/>
          </p:nvPr>
        </p:nvSpPr>
        <p:spPr>
          <a:xfrm>
            <a:off x="0" y="1179010"/>
            <a:ext cx="9144000" cy="5410200"/>
          </a:xfrm>
        </p:spPr>
        <p:txBody>
          <a:bodyPr>
            <a:normAutofit/>
          </a:bodyPr>
          <a:lstStyle/>
          <a:p>
            <a:pPr marL="82296" indent="0">
              <a:lnSpc>
                <a:spcPct val="150000"/>
              </a:lnSpc>
              <a:buNone/>
            </a:pPr>
            <a:r>
              <a:rPr lang="en-US" sz="2800" b="1" dirty="0" err="1" smtClean="0">
                <a:latin typeface="Calibri" panose="020F0502020204030204" pitchFamily="34" charset="0"/>
              </a:rPr>
              <a:t>Angiomas</a:t>
            </a:r>
            <a:endParaRPr lang="en-US" sz="2800" b="1" dirty="0">
              <a:latin typeface="Calibri" panose="020F0502020204030204" pitchFamily="34" charset="0"/>
            </a:endParaRPr>
          </a:p>
          <a:p>
            <a:pPr>
              <a:lnSpc>
                <a:spcPct val="150000"/>
              </a:lnSpc>
            </a:pPr>
            <a:r>
              <a:rPr lang="en-US" sz="2800" dirty="0" err="1">
                <a:latin typeface="Calibri" panose="020F0502020204030204" pitchFamily="34" charset="0"/>
              </a:rPr>
              <a:t>Angiomas</a:t>
            </a:r>
            <a:r>
              <a:rPr lang="en-US" sz="2800" dirty="0">
                <a:latin typeface="Calibri" panose="020F0502020204030204" pitchFamily="34" charset="0"/>
              </a:rPr>
              <a:t> are benign </a:t>
            </a:r>
            <a:r>
              <a:rPr lang="en-US" sz="2800" dirty="0" err="1">
                <a:latin typeface="Calibri" panose="020F0502020204030204" pitchFamily="34" charset="0"/>
              </a:rPr>
              <a:t>tumours</a:t>
            </a:r>
            <a:r>
              <a:rPr lang="en-US" sz="2800" dirty="0">
                <a:latin typeface="Calibri" panose="020F0502020204030204" pitchFamily="34" charset="0"/>
              </a:rPr>
              <a:t> of either blood vessels (</a:t>
            </a:r>
            <a:r>
              <a:rPr lang="en-US" sz="2800" dirty="0" err="1">
                <a:latin typeface="Calibri" panose="020F0502020204030204" pitchFamily="34" charset="0"/>
              </a:rPr>
              <a:t>haemangiomas</a:t>
            </a:r>
            <a:r>
              <a:rPr lang="en-US" sz="2800" dirty="0">
                <a:latin typeface="Calibri" panose="020F0502020204030204" pitchFamily="34" charset="0"/>
              </a:rPr>
              <a:t>) or lymph vessels (</a:t>
            </a:r>
            <a:r>
              <a:rPr lang="en-US" sz="2800" dirty="0" err="1">
                <a:latin typeface="Calibri" panose="020F0502020204030204" pitchFamily="34" charset="0"/>
              </a:rPr>
              <a:t>lymphangiomas</a:t>
            </a:r>
            <a:r>
              <a:rPr lang="en-US" sz="2800" dirty="0">
                <a:latin typeface="Calibri" panose="020F0502020204030204" pitchFamily="34" charset="0"/>
              </a:rPr>
              <a:t>).</a:t>
            </a:r>
          </a:p>
          <a:p>
            <a:pPr marL="82296" indent="0">
              <a:lnSpc>
                <a:spcPct val="150000"/>
              </a:lnSpc>
              <a:buNone/>
            </a:pPr>
            <a:r>
              <a:rPr lang="en-US" sz="2800" b="1" dirty="0" err="1">
                <a:latin typeface="Calibri" panose="020F0502020204030204" pitchFamily="34" charset="0"/>
              </a:rPr>
              <a:t>Haemangiomas</a:t>
            </a:r>
            <a:r>
              <a:rPr lang="en-US" sz="2800" b="1" dirty="0">
                <a:latin typeface="Calibri" panose="020F0502020204030204" pitchFamily="34" charset="0"/>
              </a:rPr>
              <a:t>.</a:t>
            </a:r>
            <a:endParaRPr lang="en-US" sz="2800" dirty="0">
              <a:latin typeface="Calibri" panose="020F0502020204030204" pitchFamily="34" charset="0"/>
            </a:endParaRPr>
          </a:p>
          <a:p>
            <a:pPr>
              <a:lnSpc>
                <a:spcPct val="150000"/>
              </a:lnSpc>
            </a:pPr>
            <a:r>
              <a:rPr lang="en-US" sz="2800" dirty="0">
                <a:latin typeface="Calibri" panose="020F0502020204030204" pitchFamily="34" charset="0"/>
              </a:rPr>
              <a:t>They consist of an excessive growth of blood vessels arranged in an uncharacteristic manner and interspersed with collagen </a:t>
            </a:r>
            <a:r>
              <a:rPr lang="en-US" sz="2800" dirty="0" err="1">
                <a:latin typeface="Calibri" panose="020F0502020204030204" pitchFamily="34" charset="0"/>
              </a:rPr>
              <a:t>fibres</a:t>
            </a:r>
            <a:r>
              <a:rPr lang="en-US" sz="2800" dirty="0">
                <a:latin typeface="Calibri" panose="020F0502020204030204" pitchFamily="34" charset="0"/>
              </a:rPr>
              <a:t>.</a:t>
            </a:r>
          </a:p>
          <a:p>
            <a:pPr>
              <a:lnSpc>
                <a:spcPct val="15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45233370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3717032"/>
            <a:ext cx="8610160" cy="1368152"/>
          </a:xfrm>
        </p:spPr>
        <p:txBody>
          <a:bodyPr>
            <a:normAutofit/>
          </a:bodyPr>
          <a:lstStyle/>
          <a:p>
            <a:pPr marL="82296" indent="0">
              <a:buNone/>
            </a:pPr>
            <a:r>
              <a:rPr lang="en-US" sz="4800" dirty="0" smtClean="0"/>
              <a:t>DISORDERS OF THE HEART</a:t>
            </a:r>
            <a:endParaRPr lang="en-US" sz="4800" dirty="0"/>
          </a:p>
        </p:txBody>
      </p:sp>
    </p:spTree>
    <p:extLst>
      <p:ext uri="{BB962C8B-B14F-4D97-AF65-F5344CB8AC3E}">
        <p14:creationId xmlns:p14="http://schemas.microsoft.com/office/powerpoint/2010/main" val="3883604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CONGESTIVE CARDIAC FAIRULE</a:t>
            </a:r>
            <a:br>
              <a:rPr lang="en-US" dirty="0"/>
            </a:br>
            <a:endParaRPr lang="en-US" dirty="0"/>
          </a:p>
        </p:txBody>
      </p:sp>
      <p:sp>
        <p:nvSpPr>
          <p:cNvPr id="3" name="Content Placeholder 2"/>
          <p:cNvSpPr>
            <a:spLocks noGrp="1"/>
          </p:cNvSpPr>
          <p:nvPr>
            <p:ph idx="1"/>
          </p:nvPr>
        </p:nvSpPr>
        <p:spPr>
          <a:xfrm>
            <a:off x="323528" y="1412776"/>
            <a:ext cx="7994849" cy="4980384"/>
          </a:xfrm>
        </p:spPr>
        <p:txBody>
          <a:bodyPr>
            <a:normAutofit/>
          </a:bodyPr>
          <a:lstStyle/>
          <a:p>
            <a:pPr>
              <a:lnSpc>
                <a:spcPct val="150000"/>
              </a:lnSpc>
            </a:pPr>
            <a:r>
              <a:rPr lang="en-US" sz="2800" dirty="0" smtClean="0">
                <a:latin typeface="Calibri" panose="020F0502020204030204" pitchFamily="34" charset="0"/>
              </a:rPr>
              <a:t>It is the </a:t>
            </a:r>
            <a:r>
              <a:rPr lang="en-GB" sz="2800" dirty="0" smtClean="0">
                <a:latin typeface="Calibri" panose="020F0502020204030204" pitchFamily="34" charset="0"/>
              </a:rPr>
              <a:t>inability of the heart to pump sufficient blood to meet the needs of the tissues for oxygen and nutrients. </a:t>
            </a:r>
            <a:r>
              <a:rPr lang="en-US" sz="2800" dirty="0">
                <a:latin typeface="Calibri" panose="020F0502020204030204" pitchFamily="34" charset="0"/>
              </a:rPr>
              <a:t>In mild cases, cardiac </a:t>
            </a:r>
            <a:r>
              <a:rPr lang="en-US" sz="2800" dirty="0" smtClean="0">
                <a:latin typeface="Calibri" panose="020F0502020204030204" pitchFamily="34" charset="0"/>
              </a:rPr>
              <a:t>output is </a:t>
            </a:r>
            <a:r>
              <a:rPr lang="en-US" sz="2800" dirty="0">
                <a:latin typeface="Calibri" panose="020F0502020204030204" pitchFamily="34" charset="0"/>
              </a:rPr>
              <a:t>adequate at rest and becomes inadequate only </a:t>
            </a:r>
            <a:r>
              <a:rPr lang="en-US" sz="2800" dirty="0" smtClean="0">
                <a:latin typeface="Calibri" panose="020F0502020204030204" pitchFamily="34" charset="0"/>
              </a:rPr>
              <a:t>when increased </a:t>
            </a:r>
            <a:r>
              <a:rPr lang="en-US" sz="2800" dirty="0">
                <a:latin typeface="Calibri" panose="020F0502020204030204" pitchFamily="34" charset="0"/>
              </a:rPr>
              <a:t>cardiac output is required, e.g. in exercise.</a:t>
            </a:r>
          </a:p>
          <a:p>
            <a:pPr>
              <a:lnSpc>
                <a:spcPct val="150000"/>
              </a:lnSpc>
            </a:pPr>
            <a:endParaRPr lang="en-US"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892480" cy="1008112"/>
          </a:xfrm>
        </p:spPr>
        <p:txBody>
          <a:bodyPr>
            <a:normAutofit fontScale="90000"/>
          </a:bodyPr>
          <a:lstStyle/>
          <a:p>
            <a:r>
              <a:rPr lang="en-US" b="1" dirty="0"/>
              <a:t>Compensatory mechanisms in heart failure</a:t>
            </a:r>
            <a:r>
              <a:rPr lang="en-US" dirty="0"/>
              <a:t/>
            </a:r>
            <a:br>
              <a:rPr lang="en-US" dirty="0"/>
            </a:br>
            <a:endParaRPr lang="en-US" dirty="0"/>
          </a:p>
        </p:txBody>
      </p:sp>
      <p:sp>
        <p:nvSpPr>
          <p:cNvPr id="3" name="Content Placeholder 2"/>
          <p:cNvSpPr>
            <a:spLocks noGrp="1"/>
          </p:cNvSpPr>
          <p:nvPr>
            <p:ph idx="1"/>
          </p:nvPr>
        </p:nvSpPr>
        <p:spPr>
          <a:xfrm>
            <a:off x="0" y="1340768"/>
            <a:ext cx="9144000" cy="5517232"/>
          </a:xfrm>
        </p:spPr>
        <p:txBody>
          <a:bodyPr>
            <a:noAutofit/>
          </a:bodyPr>
          <a:lstStyle/>
          <a:p>
            <a:pPr lvl="1">
              <a:lnSpc>
                <a:spcPct val="150000"/>
              </a:lnSpc>
            </a:pPr>
            <a:r>
              <a:rPr lang="en-US" sz="2800" dirty="0" smtClean="0">
                <a:latin typeface="Calibri" panose="020F0502020204030204" pitchFamily="34" charset="0"/>
              </a:rPr>
              <a:t>It can be acute or chronic. </a:t>
            </a:r>
            <a:r>
              <a:rPr lang="en-US" sz="2800" dirty="0">
                <a:latin typeface="Calibri" panose="020F0502020204030204" pitchFamily="34" charset="0"/>
              </a:rPr>
              <a:t>When heart failure happens acutely, the body has </a:t>
            </a:r>
            <a:r>
              <a:rPr lang="en-US" sz="2800" dirty="0" smtClean="0">
                <a:latin typeface="Calibri" panose="020F0502020204030204" pitchFamily="34" charset="0"/>
              </a:rPr>
              <a:t>little time </a:t>
            </a:r>
            <a:r>
              <a:rPr lang="en-US" sz="2800" dirty="0">
                <a:latin typeface="Calibri" panose="020F0502020204030204" pitchFamily="34" charset="0"/>
              </a:rPr>
              <a:t>to make compensatory changes, but if the heart </a:t>
            </a:r>
            <a:r>
              <a:rPr lang="en-US" sz="2800" dirty="0" smtClean="0">
                <a:latin typeface="Calibri" panose="020F0502020204030204" pitchFamily="34" charset="0"/>
              </a:rPr>
              <a:t>fails over </a:t>
            </a:r>
            <a:r>
              <a:rPr lang="en-US" sz="2800" dirty="0">
                <a:latin typeface="Calibri" panose="020F0502020204030204" pitchFamily="34" charset="0"/>
              </a:rPr>
              <a:t>a period of time the following changes are likely </a:t>
            </a:r>
            <a:r>
              <a:rPr lang="en-US" sz="2800" dirty="0" smtClean="0">
                <a:latin typeface="Calibri" panose="020F0502020204030204" pitchFamily="34" charset="0"/>
              </a:rPr>
              <a:t>to occur </a:t>
            </a:r>
            <a:r>
              <a:rPr lang="en-US" sz="2800" dirty="0">
                <a:latin typeface="Calibri" panose="020F0502020204030204" pitchFamily="34" charset="0"/>
              </a:rPr>
              <a:t>in an attempt to maintain cardiac output and </a:t>
            </a:r>
            <a:r>
              <a:rPr lang="en-US" sz="2800" dirty="0" smtClean="0">
                <a:latin typeface="Calibri" panose="020F0502020204030204" pitchFamily="34" charset="0"/>
              </a:rPr>
              <a:t>tissue perfusion</a:t>
            </a:r>
            <a:r>
              <a:rPr lang="en-US" sz="2800" dirty="0">
                <a:latin typeface="Calibri" panose="020F0502020204030204" pitchFamily="34" charset="0"/>
              </a:rPr>
              <a:t>, especially of vital organs</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3729635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34" y="188640"/>
            <a:ext cx="9112466" cy="648072"/>
          </a:xfrm>
        </p:spPr>
        <p:txBody>
          <a:bodyPr>
            <a:normAutofit fontScale="90000"/>
          </a:bodyPr>
          <a:lstStyle/>
          <a:p>
            <a:r>
              <a:rPr lang="en-US" u="sng" dirty="0"/>
              <a:t>Compensatory mechanisms in heart failure</a:t>
            </a:r>
            <a:r>
              <a:rPr lang="en-US" dirty="0"/>
              <a:t/>
            </a:r>
            <a:br>
              <a:rPr lang="en-US" dirty="0"/>
            </a:br>
            <a:endParaRPr lang="en-US" dirty="0"/>
          </a:p>
        </p:txBody>
      </p:sp>
      <p:sp>
        <p:nvSpPr>
          <p:cNvPr id="3" name="Content Placeholder 2"/>
          <p:cNvSpPr>
            <a:spLocks noGrp="1"/>
          </p:cNvSpPr>
          <p:nvPr>
            <p:ph idx="1"/>
          </p:nvPr>
        </p:nvSpPr>
        <p:spPr>
          <a:xfrm>
            <a:off x="395536" y="1196752"/>
            <a:ext cx="8748463" cy="5256584"/>
          </a:xfrm>
        </p:spPr>
        <p:txBody>
          <a:bodyPr>
            <a:normAutofit lnSpcReduction="10000"/>
          </a:bodyPr>
          <a:lstStyle/>
          <a:p>
            <a:pPr>
              <a:lnSpc>
                <a:spcPct val="150000"/>
              </a:lnSpc>
            </a:pPr>
            <a:r>
              <a:rPr lang="en-US" sz="2800" dirty="0" smtClean="0">
                <a:latin typeface="Calibri" panose="020F0502020204030204" pitchFamily="34" charset="0"/>
              </a:rPr>
              <a:t> The </a:t>
            </a:r>
            <a:r>
              <a:rPr lang="en-US" sz="2800" dirty="0">
                <a:latin typeface="Calibri" panose="020F0502020204030204" pitchFamily="34" charset="0"/>
              </a:rPr>
              <a:t>heart chambers enlarge</a:t>
            </a:r>
          </a:p>
          <a:p>
            <a:pPr>
              <a:lnSpc>
                <a:spcPct val="150000"/>
              </a:lnSpc>
            </a:pPr>
            <a:r>
              <a:rPr lang="en-US" sz="2800" dirty="0">
                <a:latin typeface="Calibri" panose="020F0502020204030204" pitchFamily="34" charset="0"/>
              </a:rPr>
              <a:t> </a:t>
            </a:r>
            <a:r>
              <a:rPr lang="en-US" sz="2800" dirty="0" smtClean="0">
                <a:latin typeface="Calibri" panose="020F0502020204030204" pitchFamily="34" charset="0"/>
              </a:rPr>
              <a:t>Decreased </a:t>
            </a:r>
            <a:r>
              <a:rPr lang="en-US" sz="2800" dirty="0">
                <a:latin typeface="Calibri" panose="020F0502020204030204" pitchFamily="34" charset="0"/>
              </a:rPr>
              <a:t>renal blood flow activates the renin-angiotensin-aldosterone system, which leads to salt and water retention. This increases blood volume and cardiac workload. </a:t>
            </a:r>
          </a:p>
          <a:p>
            <a:pPr marL="0" indent="0">
              <a:lnSpc>
                <a:spcPct val="150000"/>
              </a:lnSpc>
              <a:buNone/>
            </a:pPr>
            <a:r>
              <a:rPr lang="en-US" sz="2800" dirty="0">
                <a:latin typeface="Calibri" panose="020F0502020204030204" pitchFamily="34" charset="0"/>
              </a:rPr>
              <a:t>The direct vasoconstrictor action of angiotensin 2 increases peripheral resistance and puts further strain on the failing heart.</a:t>
            </a:r>
          </a:p>
          <a:p>
            <a:pPr>
              <a:lnSpc>
                <a:spcPct val="150000"/>
              </a:lnSpc>
            </a:pPr>
            <a:endParaRPr lang="en-US" sz="3000" dirty="0"/>
          </a:p>
          <a:p>
            <a:endParaRPr lang="en-US" sz="3000" dirty="0"/>
          </a:p>
        </p:txBody>
      </p:sp>
    </p:spTree>
    <p:extLst>
      <p:ext uri="{BB962C8B-B14F-4D97-AF65-F5344CB8AC3E}">
        <p14:creationId xmlns:p14="http://schemas.microsoft.com/office/powerpoint/2010/main" val="32400667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3678"/>
            <a:ext cx="7237271" cy="1183074"/>
          </a:xfrm>
        </p:spPr>
        <p:txBody>
          <a:bodyPr>
            <a:normAutofit fontScale="90000"/>
          </a:bodyPr>
          <a:lstStyle/>
          <a:p>
            <a:r>
              <a:rPr lang="en-US" u="sng" dirty="0"/>
              <a:t>Acute cardiac failure</a:t>
            </a:r>
            <a:r>
              <a:rPr lang="en-US" dirty="0"/>
              <a:t/>
            </a:r>
            <a:br>
              <a:rPr lang="en-US" dirty="0"/>
            </a:br>
            <a:endParaRPr lang="en-US" dirty="0"/>
          </a:p>
        </p:txBody>
      </p:sp>
      <p:sp>
        <p:nvSpPr>
          <p:cNvPr id="3" name="Content Placeholder 2"/>
          <p:cNvSpPr>
            <a:spLocks noGrp="1"/>
          </p:cNvSpPr>
          <p:nvPr>
            <p:ph idx="1"/>
          </p:nvPr>
        </p:nvSpPr>
        <p:spPr>
          <a:xfrm>
            <a:off x="1" y="1052736"/>
            <a:ext cx="8748464" cy="5472608"/>
          </a:xfrm>
        </p:spPr>
        <p:txBody>
          <a:bodyPr>
            <a:normAutofit fontScale="25000" lnSpcReduction="20000"/>
          </a:bodyPr>
          <a:lstStyle/>
          <a:p>
            <a:pPr marL="0" indent="0">
              <a:lnSpc>
                <a:spcPct val="170000"/>
              </a:lnSpc>
              <a:buNone/>
            </a:pPr>
            <a:r>
              <a:rPr lang="en-US" sz="11200" dirty="0" smtClean="0">
                <a:latin typeface="Calibri" panose="020F0502020204030204" pitchFamily="34" charset="0"/>
              </a:rPr>
              <a:t>A </a:t>
            </a:r>
            <a:r>
              <a:rPr lang="en-US" sz="11200" dirty="0">
                <a:latin typeface="Calibri" panose="020F0502020204030204" pitchFamily="34" charset="0"/>
              </a:rPr>
              <a:t>sudden decrease in output of blood from both </a:t>
            </a:r>
            <a:r>
              <a:rPr lang="en-US" sz="11200" dirty="0" smtClean="0">
                <a:latin typeface="Calibri" panose="020F0502020204030204" pitchFamily="34" charset="0"/>
              </a:rPr>
              <a:t>ventricles causes </a:t>
            </a:r>
            <a:r>
              <a:rPr lang="en-US" sz="11200" dirty="0">
                <a:latin typeface="Calibri" panose="020F0502020204030204" pitchFamily="34" charset="0"/>
              </a:rPr>
              <a:t>acute reduction in the oxygen supply to all the tissues. </a:t>
            </a:r>
          </a:p>
          <a:p>
            <a:pPr marL="0" indent="0">
              <a:lnSpc>
                <a:spcPct val="170000"/>
              </a:lnSpc>
              <a:buNone/>
            </a:pPr>
            <a:r>
              <a:rPr lang="en-US" sz="11200" dirty="0">
                <a:latin typeface="Calibri" panose="020F0502020204030204" pitchFamily="34" charset="0"/>
              </a:rPr>
              <a:t>The commonest causes are:</a:t>
            </a:r>
          </a:p>
          <a:p>
            <a:pPr marL="0" indent="0">
              <a:lnSpc>
                <a:spcPct val="170000"/>
              </a:lnSpc>
              <a:buNone/>
            </a:pPr>
            <a:r>
              <a:rPr lang="en-US" sz="11200" dirty="0">
                <a:latin typeface="Calibri" panose="020F0502020204030204" pitchFamily="34" charset="0"/>
              </a:rPr>
              <a:t>• severe damage to an area of cardiac muscle due </a:t>
            </a:r>
            <a:r>
              <a:rPr lang="en-US" sz="11200" dirty="0" smtClean="0">
                <a:latin typeface="Calibri" panose="020F0502020204030204" pitchFamily="34" charset="0"/>
              </a:rPr>
              <a:t>to </a:t>
            </a:r>
            <a:r>
              <a:rPr lang="en-US" sz="11200" dirty="0" err="1" smtClean="0">
                <a:latin typeface="Calibri" panose="020F0502020204030204" pitchFamily="34" charset="0"/>
              </a:rPr>
              <a:t>ischaemia</a:t>
            </a:r>
            <a:r>
              <a:rPr lang="en-US" sz="11200" dirty="0" smtClean="0">
                <a:latin typeface="Calibri" panose="020F0502020204030204" pitchFamily="34" charset="0"/>
              </a:rPr>
              <a:t> </a:t>
            </a:r>
            <a:r>
              <a:rPr lang="en-US" sz="11200" dirty="0">
                <a:latin typeface="Calibri" panose="020F0502020204030204" pitchFamily="34" charset="0"/>
              </a:rPr>
              <a:t>caused by sudden occlusion of one of </a:t>
            </a:r>
            <a:r>
              <a:rPr lang="en-US" sz="11200" dirty="0" smtClean="0">
                <a:latin typeface="Calibri" panose="020F0502020204030204" pitchFamily="34" charset="0"/>
              </a:rPr>
              <a:t>the larger </a:t>
            </a:r>
            <a:r>
              <a:rPr lang="en-US" sz="11200" dirty="0">
                <a:latin typeface="Calibri" panose="020F0502020204030204" pitchFamily="34" charset="0"/>
              </a:rPr>
              <a:t>coronary arteries by atheroma or </a:t>
            </a:r>
            <a:r>
              <a:rPr lang="en-US" sz="11200" dirty="0" smtClean="0">
                <a:latin typeface="Calibri" panose="020F0502020204030204" pitchFamily="34" charset="0"/>
              </a:rPr>
              <a:t>atheroma with thrombosis.</a:t>
            </a:r>
            <a:endParaRPr lang="en-US" sz="11200" dirty="0">
              <a:latin typeface="Calibri" panose="020F0502020204030204" pitchFamily="34" charset="0"/>
            </a:endParaRPr>
          </a:p>
          <a:p>
            <a:pPr marL="0" indent="0">
              <a:lnSpc>
                <a:spcPct val="170000"/>
              </a:lnSpc>
              <a:buNone/>
            </a:pPr>
            <a:r>
              <a:rPr lang="en-US" sz="11200" u="sng" dirty="0"/>
              <a:t>	</a:t>
            </a:r>
            <a:endParaRPr lang="en-US" sz="11200" dirty="0"/>
          </a:p>
          <a:p>
            <a:pPr marL="0" indent="0">
              <a:buNone/>
            </a:pPr>
            <a:r>
              <a:rPr lang="en-US" sz="4400" dirty="0"/>
              <a:t> </a:t>
            </a:r>
          </a:p>
          <a:p>
            <a:pPr marL="0" indent="0">
              <a:buNone/>
            </a:pPr>
            <a:r>
              <a:rPr lang="en-US" sz="4400" dirty="0"/>
              <a:t> </a:t>
            </a:r>
          </a:p>
          <a:p>
            <a:pPr marL="0" indent="0">
              <a:buNone/>
            </a:pPr>
            <a:r>
              <a:rPr lang="en-US" sz="4400" dirty="0"/>
              <a:t> </a:t>
            </a:r>
          </a:p>
          <a:p>
            <a:pPr marL="0" indent="0">
              <a:buNone/>
            </a:pPr>
            <a:endParaRPr lang="en-US" dirty="0"/>
          </a:p>
        </p:txBody>
      </p:sp>
    </p:spTree>
    <p:extLst>
      <p:ext uri="{BB962C8B-B14F-4D97-AF65-F5344CB8AC3E}">
        <p14:creationId xmlns:p14="http://schemas.microsoft.com/office/powerpoint/2010/main" val="153337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5717" y="0"/>
            <a:ext cx="6589199" cy="1280890"/>
          </a:xfrm>
        </p:spPr>
        <p:txBody>
          <a:bodyPr>
            <a:noAutofit/>
          </a:bodyPr>
          <a:lstStyle/>
          <a:p>
            <a:r>
              <a:rPr lang="en-US" dirty="0" smtClean="0"/>
              <a:t>Causes….</a:t>
            </a:r>
            <a:r>
              <a:rPr lang="en-US" dirty="0" err="1" smtClean="0"/>
              <a:t>contd</a:t>
            </a:r>
            <a:endParaRPr lang="en-US" sz="1050" dirty="0"/>
          </a:p>
        </p:txBody>
      </p:sp>
      <p:sp>
        <p:nvSpPr>
          <p:cNvPr id="3" name="Content Placeholder 2"/>
          <p:cNvSpPr>
            <a:spLocks noGrp="1"/>
          </p:cNvSpPr>
          <p:nvPr>
            <p:ph idx="1"/>
          </p:nvPr>
        </p:nvSpPr>
        <p:spPr>
          <a:xfrm>
            <a:off x="611560" y="1280890"/>
            <a:ext cx="7922841" cy="4630332"/>
          </a:xfrm>
        </p:spPr>
        <p:txBody>
          <a:bodyPr>
            <a:normAutofit/>
          </a:bodyPr>
          <a:lstStyle/>
          <a:p>
            <a:pPr>
              <a:lnSpc>
                <a:spcPct val="150000"/>
              </a:lnSpc>
            </a:pPr>
            <a:r>
              <a:rPr lang="en-US" sz="2800" dirty="0" smtClean="0">
                <a:latin typeface="Calibri" panose="020F0502020204030204" pitchFamily="34" charset="0"/>
              </a:rPr>
              <a:t>Pulmonary embolism</a:t>
            </a:r>
          </a:p>
          <a:p>
            <a:pPr>
              <a:lnSpc>
                <a:spcPct val="150000"/>
              </a:lnSpc>
            </a:pPr>
            <a:r>
              <a:rPr lang="en-US" sz="2800" dirty="0" smtClean="0">
                <a:latin typeface="Calibri" panose="020F0502020204030204" pitchFamily="34" charset="0"/>
              </a:rPr>
              <a:t>Acute toxic myocarditis</a:t>
            </a:r>
          </a:p>
          <a:p>
            <a:pPr>
              <a:lnSpc>
                <a:spcPct val="150000"/>
              </a:lnSpc>
            </a:pPr>
            <a:r>
              <a:rPr lang="en-US" sz="2800" dirty="0" smtClean="0">
                <a:latin typeface="Calibri" panose="020F0502020204030204" pitchFamily="34" charset="0"/>
              </a:rPr>
              <a:t>Severe cardiac arrhythmia</a:t>
            </a:r>
          </a:p>
          <a:p>
            <a:pPr>
              <a:lnSpc>
                <a:spcPct val="150000"/>
              </a:lnSpc>
            </a:pPr>
            <a:r>
              <a:rPr lang="en-US" sz="2800" dirty="0" smtClean="0">
                <a:latin typeface="Calibri" panose="020F0502020204030204" pitchFamily="34" charset="0"/>
              </a:rPr>
              <a:t>Rupture of a heart chamber or valve cusp</a:t>
            </a:r>
          </a:p>
          <a:p>
            <a:pPr>
              <a:lnSpc>
                <a:spcPct val="150000"/>
              </a:lnSpc>
            </a:pPr>
            <a:r>
              <a:rPr lang="en-US" sz="2800" dirty="0" smtClean="0">
                <a:latin typeface="Calibri" panose="020F0502020204030204" pitchFamily="34" charset="0"/>
              </a:rPr>
              <a:t>Severe malignant hypertension.</a:t>
            </a:r>
          </a:p>
          <a:p>
            <a:pPr>
              <a:lnSpc>
                <a:spcPct val="150000"/>
              </a:lnSpc>
            </a:pPr>
            <a:endParaRPr lang="en-US" sz="3200" dirty="0" smtClean="0"/>
          </a:p>
          <a:p>
            <a:pPr marL="0" indent="0">
              <a:buNone/>
            </a:pPr>
            <a:endParaRPr lang="en-US" dirty="0"/>
          </a:p>
          <a:p>
            <a:endParaRPr lang="en-US" dirty="0"/>
          </a:p>
        </p:txBody>
      </p:sp>
    </p:spTree>
    <p:extLst>
      <p:ext uri="{BB962C8B-B14F-4D97-AF65-F5344CB8AC3E}">
        <p14:creationId xmlns:p14="http://schemas.microsoft.com/office/powerpoint/2010/main" val="341666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320800"/>
          </a:xfrm>
        </p:spPr>
        <p:txBody>
          <a:bodyPr/>
          <a:lstStyle/>
          <a:p>
            <a:r>
              <a:rPr lang="en-US" dirty="0" smtClean="0"/>
              <a:t>r</a:t>
            </a:r>
            <a:endParaRPr lang="en-US" dirty="0"/>
          </a:p>
        </p:txBody>
      </p:sp>
      <p:sp>
        <p:nvSpPr>
          <p:cNvPr id="3" name="Content Placeholder 2"/>
          <p:cNvSpPr>
            <a:spLocks noGrp="1"/>
          </p:cNvSpPr>
          <p:nvPr>
            <p:ph idx="1"/>
          </p:nvPr>
        </p:nvSpPr>
        <p:spPr>
          <a:xfrm>
            <a:off x="0" y="921048"/>
            <a:ext cx="9142598" cy="5936952"/>
          </a:xfrm>
        </p:spPr>
        <p:txBody>
          <a:bodyPr>
            <a:noAutofit/>
          </a:bodyPr>
          <a:lstStyle/>
          <a:p>
            <a:pPr>
              <a:lnSpc>
                <a:spcPct val="150000"/>
              </a:lnSpc>
              <a:spcBef>
                <a:spcPct val="20000"/>
              </a:spcBef>
              <a:buFontTx/>
              <a:buChar char="•"/>
            </a:pPr>
            <a:r>
              <a:rPr lang="en-US" sz="2800" dirty="0">
                <a:latin typeface="Calibri" panose="020F0502020204030204" pitchFamily="34" charset="0"/>
              </a:rPr>
              <a:t>Right Atrium (forms most of posterior of heart)</a:t>
            </a:r>
          </a:p>
          <a:p>
            <a:pPr lvl="1">
              <a:lnSpc>
                <a:spcPct val="150000"/>
              </a:lnSpc>
              <a:spcBef>
                <a:spcPct val="20000"/>
              </a:spcBef>
              <a:buFontTx/>
              <a:buChar char="–"/>
            </a:pPr>
            <a:r>
              <a:rPr lang="en-US" sz="2800" dirty="0">
                <a:latin typeface="Calibri" panose="020F0502020204030204" pitchFamily="34" charset="0"/>
              </a:rPr>
              <a:t>Receives O</a:t>
            </a:r>
            <a:r>
              <a:rPr lang="en-US" sz="2800" baseline="-25000" dirty="0">
                <a:latin typeface="Calibri" panose="020F0502020204030204" pitchFamily="34" charset="0"/>
              </a:rPr>
              <a:t>2</a:t>
            </a:r>
            <a:r>
              <a:rPr lang="en-US" sz="2800" dirty="0">
                <a:latin typeface="Calibri" panose="020F0502020204030204" pitchFamily="34" charset="0"/>
              </a:rPr>
              <a:t>-poor  blood from body via IVC, SVC, Coronary </a:t>
            </a:r>
            <a:r>
              <a:rPr lang="en-US" sz="2800" dirty="0" smtClean="0">
                <a:latin typeface="Calibri" panose="020F0502020204030204" pitchFamily="34" charset="0"/>
              </a:rPr>
              <a:t>sinus</a:t>
            </a:r>
          </a:p>
          <a:p>
            <a:pPr>
              <a:lnSpc>
                <a:spcPct val="150000"/>
              </a:lnSpc>
              <a:spcBef>
                <a:spcPct val="20000"/>
              </a:spcBef>
              <a:buFont typeface="Arial" panose="020B0604020202020204" pitchFamily="34" charset="0"/>
              <a:buChar char="•"/>
            </a:pPr>
            <a:r>
              <a:rPr lang="en-US" sz="2800" dirty="0" smtClean="0">
                <a:latin typeface="Calibri" panose="020F0502020204030204" pitchFamily="34" charset="0"/>
              </a:rPr>
              <a:t>Right </a:t>
            </a:r>
            <a:r>
              <a:rPr lang="en-US" sz="2800" dirty="0">
                <a:latin typeface="Calibri" panose="020F0502020204030204" pitchFamily="34" charset="0"/>
              </a:rPr>
              <a:t>Ventricle</a:t>
            </a:r>
          </a:p>
          <a:p>
            <a:pPr lvl="1">
              <a:lnSpc>
                <a:spcPct val="150000"/>
              </a:lnSpc>
              <a:spcBef>
                <a:spcPct val="20000"/>
              </a:spcBef>
              <a:buFontTx/>
              <a:buChar char="–"/>
            </a:pPr>
            <a:r>
              <a:rPr lang="en-US" sz="2800" dirty="0">
                <a:latin typeface="Calibri" panose="020F0502020204030204" pitchFamily="34" charset="0"/>
              </a:rPr>
              <a:t>Receives O</a:t>
            </a:r>
            <a:r>
              <a:rPr lang="en-US" sz="2800" baseline="-25000" dirty="0">
                <a:latin typeface="Calibri" panose="020F0502020204030204" pitchFamily="34" charset="0"/>
              </a:rPr>
              <a:t>2</a:t>
            </a:r>
            <a:r>
              <a:rPr lang="en-US" sz="2800" dirty="0">
                <a:latin typeface="Calibri" panose="020F0502020204030204" pitchFamily="34" charset="0"/>
              </a:rPr>
              <a:t>-poor  blood from right atrium through tricuspid valve</a:t>
            </a:r>
          </a:p>
          <a:p>
            <a:pPr lvl="1">
              <a:lnSpc>
                <a:spcPct val="150000"/>
              </a:lnSpc>
              <a:spcBef>
                <a:spcPct val="20000"/>
              </a:spcBef>
              <a:buFontTx/>
              <a:buChar char="–"/>
            </a:pPr>
            <a:r>
              <a:rPr lang="en-US" sz="2800" dirty="0">
                <a:latin typeface="Calibri" panose="020F0502020204030204" pitchFamily="34" charset="0"/>
              </a:rPr>
              <a:t>Pumps blood to lungs via </a:t>
            </a:r>
            <a:r>
              <a:rPr lang="en-US" sz="2800" b="1" dirty="0">
                <a:latin typeface="Calibri" panose="020F0502020204030204" pitchFamily="34" charset="0"/>
              </a:rPr>
              <a:t>Pulmonary Semilunar Valve</a:t>
            </a:r>
            <a:r>
              <a:rPr lang="en-US" sz="2800" dirty="0">
                <a:latin typeface="Calibri" panose="020F0502020204030204" pitchFamily="34" charset="0"/>
              </a:rPr>
              <a:t> in pulmonary </a:t>
            </a:r>
            <a:r>
              <a:rPr lang="en-US" sz="2800" dirty="0" smtClean="0">
                <a:latin typeface="Calibri" panose="020F0502020204030204" pitchFamily="34" charset="0"/>
              </a:rPr>
              <a:t>trunk</a:t>
            </a:r>
            <a:endParaRPr lang="en-US" sz="2800" dirty="0">
              <a:latin typeface="Calibri" panose="020F0502020204030204" pitchFamily="34" charset="0"/>
            </a:endParaRPr>
          </a:p>
        </p:txBody>
      </p:sp>
      <p:sp>
        <p:nvSpPr>
          <p:cNvPr id="4" name="Rectangle 3"/>
          <p:cNvSpPr/>
          <p:nvPr/>
        </p:nvSpPr>
        <p:spPr>
          <a:xfrm>
            <a:off x="0" y="0"/>
            <a:ext cx="9142598" cy="646331"/>
          </a:xfrm>
          <a:prstGeom prst="rect">
            <a:avLst/>
          </a:prstGeom>
        </p:spPr>
        <p:txBody>
          <a:bodyPr wrap="square">
            <a:spAutoFit/>
          </a:bodyPr>
          <a:lstStyle/>
          <a:p>
            <a:r>
              <a:rPr lang="en-US" sz="2000" dirty="0">
                <a:latin typeface="Helvetica" charset="0"/>
              </a:rPr>
              <a:t> </a:t>
            </a:r>
            <a:r>
              <a:rPr lang="en-US" sz="3600" dirty="0">
                <a:latin typeface="Helvetica" charset="0"/>
              </a:rPr>
              <a:t>Right Heart Chambers: Pulmonary Circuit</a:t>
            </a:r>
          </a:p>
        </p:txBody>
      </p:sp>
    </p:spTree>
    <p:extLst>
      <p:ext uri="{BB962C8B-B14F-4D97-AF65-F5344CB8AC3E}">
        <p14:creationId xmlns:p14="http://schemas.microsoft.com/office/powerpoint/2010/main" val="345991718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Chronic cardiac failure</a:t>
            </a:r>
            <a:r>
              <a:rPr lang="en-US" dirty="0"/>
              <a:t/>
            </a:r>
            <a:br>
              <a:rPr lang="en-US" dirty="0"/>
            </a:br>
            <a:endParaRPr lang="en-US" dirty="0"/>
          </a:p>
        </p:txBody>
      </p:sp>
      <p:sp>
        <p:nvSpPr>
          <p:cNvPr id="3" name="Content Placeholder 2"/>
          <p:cNvSpPr>
            <a:spLocks noGrp="1"/>
          </p:cNvSpPr>
          <p:nvPr>
            <p:ph idx="1"/>
          </p:nvPr>
        </p:nvSpPr>
        <p:spPr>
          <a:xfrm>
            <a:off x="179512" y="1666858"/>
            <a:ext cx="8568952" cy="4282422"/>
          </a:xfrm>
        </p:spPr>
        <p:txBody>
          <a:bodyPr/>
          <a:lstStyle/>
          <a:p>
            <a:pPr marL="0" indent="0">
              <a:lnSpc>
                <a:spcPct val="150000"/>
              </a:lnSpc>
              <a:buNone/>
            </a:pPr>
            <a:r>
              <a:rPr lang="en-US" sz="2800" dirty="0" smtClean="0">
                <a:latin typeface="Calibri" panose="020F0502020204030204" pitchFamily="34" charset="0"/>
              </a:rPr>
              <a:t>Underlying </a:t>
            </a:r>
            <a:r>
              <a:rPr lang="en-US" sz="2800" dirty="0">
                <a:latin typeface="Calibri" panose="020F0502020204030204" pitchFamily="34" charset="0"/>
              </a:rPr>
              <a:t>causes include:</a:t>
            </a:r>
          </a:p>
          <a:p>
            <a:pPr marL="0" indent="0">
              <a:lnSpc>
                <a:spcPct val="150000"/>
              </a:lnSpc>
              <a:buNone/>
            </a:pPr>
            <a:r>
              <a:rPr lang="en-US" sz="2800" dirty="0">
                <a:latin typeface="Calibri" panose="020F0502020204030204" pitchFamily="34" charset="0"/>
              </a:rPr>
              <a:t>• chronic hypertension, myocardial fibrosis, </a:t>
            </a:r>
            <a:r>
              <a:rPr lang="en-US" sz="2800" dirty="0" err="1" smtClean="0">
                <a:latin typeface="Calibri" panose="020F0502020204030204" pitchFamily="34" charset="0"/>
              </a:rPr>
              <a:t>valvular</a:t>
            </a:r>
            <a:r>
              <a:rPr lang="en-US" sz="2800" dirty="0">
                <a:latin typeface="Calibri" panose="020F0502020204030204" pitchFamily="34" charset="0"/>
              </a:rPr>
              <a:t> </a:t>
            </a:r>
            <a:r>
              <a:rPr lang="en-US" sz="2800" dirty="0" smtClean="0">
                <a:latin typeface="Calibri" panose="020F0502020204030204" pitchFamily="34" charset="0"/>
              </a:rPr>
              <a:t>disease</a:t>
            </a:r>
            <a:r>
              <a:rPr lang="en-US" sz="2800" dirty="0">
                <a:latin typeface="Calibri" panose="020F0502020204030204" pitchFamily="34" charset="0"/>
              </a:rPr>
              <a:t>, lung diseases, </a:t>
            </a:r>
            <a:r>
              <a:rPr lang="en-US" sz="2800" dirty="0" err="1">
                <a:latin typeface="Calibri" panose="020F0502020204030204" pitchFamily="34" charset="0"/>
              </a:rPr>
              <a:t>anaemia</a:t>
            </a:r>
            <a:endParaRPr lang="en-US" sz="2800" dirty="0">
              <a:latin typeface="Calibri" panose="020F0502020204030204" pitchFamily="34" charset="0"/>
            </a:endParaRPr>
          </a:p>
          <a:p>
            <a:pPr marL="0" indent="0">
              <a:lnSpc>
                <a:spcPct val="150000"/>
              </a:lnSpc>
              <a:buNone/>
            </a:pPr>
            <a:r>
              <a:rPr lang="en-US" sz="2800" dirty="0">
                <a:latin typeface="Calibri" panose="020F0502020204030204" pitchFamily="34" charset="0"/>
              </a:rPr>
              <a:t>• previous acute cardiac failure</a:t>
            </a:r>
          </a:p>
          <a:p>
            <a:pPr marL="0" indent="0">
              <a:lnSpc>
                <a:spcPct val="150000"/>
              </a:lnSpc>
              <a:buNone/>
            </a:pPr>
            <a:r>
              <a:rPr lang="en-US" sz="2800" dirty="0">
                <a:latin typeface="Calibri" panose="020F0502020204030204" pitchFamily="34" charset="0"/>
              </a:rPr>
              <a:t>• degenerative changes of old age.</a:t>
            </a:r>
          </a:p>
          <a:p>
            <a:pPr marL="0" indent="0">
              <a:lnSpc>
                <a:spcPct val="150000"/>
              </a:lnSpc>
              <a:buNone/>
            </a:pPr>
            <a:endParaRPr lang="en-US" dirty="0"/>
          </a:p>
        </p:txBody>
      </p:sp>
    </p:spTree>
    <p:extLst>
      <p:ext uri="{BB962C8B-B14F-4D97-AF65-F5344CB8AC3E}">
        <p14:creationId xmlns:p14="http://schemas.microsoft.com/office/powerpoint/2010/main" val="8797754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7478"/>
            <a:ext cx="6589199" cy="855257"/>
          </a:xfrm>
        </p:spPr>
        <p:txBody>
          <a:bodyPr>
            <a:normAutofit fontScale="90000"/>
          </a:bodyPr>
          <a:lstStyle/>
          <a:p>
            <a:r>
              <a:rPr lang="en-US" dirty="0" smtClean="0"/>
              <a:t>Pathophysiology</a:t>
            </a:r>
            <a:br>
              <a:rPr lang="en-US" dirty="0" smtClean="0"/>
            </a:br>
            <a:endParaRPr lang="en-US" dirty="0"/>
          </a:p>
        </p:txBody>
      </p:sp>
      <p:sp>
        <p:nvSpPr>
          <p:cNvPr id="3" name="Content Placeholder 2"/>
          <p:cNvSpPr>
            <a:spLocks noGrp="1"/>
          </p:cNvSpPr>
          <p:nvPr>
            <p:ph idx="1"/>
          </p:nvPr>
        </p:nvSpPr>
        <p:spPr>
          <a:xfrm>
            <a:off x="-30794" y="764704"/>
            <a:ext cx="9144000" cy="6250578"/>
          </a:xfrm>
        </p:spPr>
        <p:txBody>
          <a:bodyPr anchor="ctr">
            <a:noAutofit/>
          </a:bodyPr>
          <a:lstStyle/>
          <a:p>
            <a:pPr marL="0" indent="0">
              <a:lnSpc>
                <a:spcPct val="150000"/>
              </a:lnSpc>
              <a:buNone/>
            </a:pPr>
            <a:r>
              <a:rPr lang="en-US" sz="2800" dirty="0" smtClean="0">
                <a:latin typeface="Calibri" panose="020F0502020204030204" pitchFamily="34" charset="0"/>
              </a:rPr>
              <a:t>Heart failure occurs when the amount of blood pumped by the heart is insufficient to meet the body needs.</a:t>
            </a:r>
          </a:p>
          <a:p>
            <a:pPr>
              <a:lnSpc>
                <a:spcPct val="150000"/>
              </a:lnSpc>
            </a:pPr>
            <a:r>
              <a:rPr lang="en-US" sz="2800" dirty="0" smtClean="0">
                <a:latin typeface="Calibri" panose="020F0502020204030204" pitchFamily="34" charset="0"/>
              </a:rPr>
              <a:t>The right ventricle fails to function properly, the right atrium becomes engorged leading to congestion in the venous system.</a:t>
            </a:r>
          </a:p>
          <a:p>
            <a:pPr>
              <a:lnSpc>
                <a:spcPct val="150000"/>
              </a:lnSpc>
            </a:pPr>
            <a:r>
              <a:rPr lang="en-US" sz="2800" dirty="0" smtClean="0">
                <a:latin typeface="Calibri" panose="020F0502020204030204" pitchFamily="34" charset="0"/>
              </a:rPr>
              <a:t>The pressure in the superior and inferior venacava rises. The veins in the neck are distended, the liver becomes engorged and the legs become oedematous.</a:t>
            </a:r>
            <a:endParaRPr lang="en-US" sz="28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2128"/>
          </a:xfrm>
        </p:spPr>
        <p:txBody>
          <a:bodyPr>
            <a:normAutofit fontScale="90000"/>
          </a:bodyPr>
          <a:lstStyle/>
          <a:p>
            <a:r>
              <a:rPr lang="en-US" b="1" dirty="0"/>
              <a:t>Right-sided (congestive) </a:t>
            </a:r>
            <a:r>
              <a:rPr lang="en-US" b="1" dirty="0" smtClean="0"/>
              <a:t>cardiac</a:t>
            </a:r>
            <a:r>
              <a:rPr lang="en-US" dirty="0"/>
              <a:t> </a:t>
            </a:r>
            <a:r>
              <a:rPr lang="en-US" b="1" dirty="0" smtClean="0"/>
              <a:t>failure</a:t>
            </a:r>
            <a:r>
              <a:rPr lang="en-US" dirty="0"/>
              <a:t/>
            </a:r>
            <a:br>
              <a:rPr lang="en-US" dirty="0"/>
            </a:br>
            <a:endParaRPr lang="en-US" dirty="0"/>
          </a:p>
        </p:txBody>
      </p:sp>
      <p:sp>
        <p:nvSpPr>
          <p:cNvPr id="3" name="Content Placeholder 2"/>
          <p:cNvSpPr>
            <a:spLocks noGrp="1"/>
          </p:cNvSpPr>
          <p:nvPr>
            <p:ph idx="1"/>
          </p:nvPr>
        </p:nvSpPr>
        <p:spPr>
          <a:xfrm>
            <a:off x="0" y="764704"/>
            <a:ext cx="9144000" cy="5949280"/>
          </a:xfrm>
        </p:spPr>
        <p:txBody>
          <a:bodyPr>
            <a:noAutofit/>
          </a:bodyPr>
          <a:lstStyle/>
          <a:p>
            <a:pPr>
              <a:lnSpc>
                <a:spcPct val="150000"/>
              </a:lnSpc>
            </a:pPr>
            <a:r>
              <a:rPr lang="en-US" sz="2800" dirty="0" smtClean="0">
                <a:latin typeface="Calibri" panose="020F0502020204030204" pitchFamily="34" charset="0"/>
              </a:rPr>
              <a:t>This causes congestion of blood within the venous vascular system</a:t>
            </a:r>
          </a:p>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right ventricle fails when pressure developed </a:t>
            </a:r>
            <a:r>
              <a:rPr lang="en-US" sz="2800" dirty="0" smtClean="0">
                <a:latin typeface="Calibri" panose="020F0502020204030204" pitchFamily="34" charset="0"/>
              </a:rPr>
              <a:t>within it and </a:t>
            </a:r>
            <a:r>
              <a:rPr lang="en-US" sz="2800" dirty="0">
                <a:latin typeface="Calibri" panose="020F0502020204030204" pitchFamily="34" charset="0"/>
              </a:rPr>
              <a:t>the contracting myocardium is less than the force needed to push blood through the lungs.</a:t>
            </a:r>
          </a:p>
          <a:p>
            <a:pPr>
              <a:lnSpc>
                <a:spcPct val="150000"/>
              </a:lnSpc>
            </a:pPr>
            <a:r>
              <a:rPr lang="en-US" sz="2800" dirty="0">
                <a:latin typeface="Calibri" panose="020F0502020204030204" pitchFamily="34" charset="0"/>
              </a:rPr>
              <a:t>When compensation has reached its limit, and the ventricle is not emptying completely, the right atrium and venae </a:t>
            </a:r>
            <a:r>
              <a:rPr lang="en-US" sz="2800" dirty="0" err="1">
                <a:latin typeface="Calibri" panose="020F0502020204030204" pitchFamily="34" charset="0"/>
              </a:rPr>
              <a:t>cavae</a:t>
            </a:r>
            <a:r>
              <a:rPr lang="en-US" sz="2800" dirty="0">
                <a:latin typeface="Calibri" panose="020F0502020204030204" pitchFamily="34" charset="0"/>
              </a:rPr>
              <a:t> become congested with blood and this is followed by congestion throughout the venous system.</a:t>
            </a:r>
          </a:p>
          <a:p>
            <a:pPr>
              <a:lnSpc>
                <a:spcPct val="150000"/>
              </a:lnSpc>
            </a:pPr>
            <a:endParaRPr lang="en-US" sz="2400" dirty="0"/>
          </a:p>
        </p:txBody>
      </p:sp>
    </p:spTree>
    <p:extLst>
      <p:ext uri="{BB962C8B-B14F-4D97-AF65-F5344CB8AC3E}">
        <p14:creationId xmlns:p14="http://schemas.microsoft.com/office/powerpoint/2010/main" val="19805567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589199" cy="860674"/>
          </a:xfrm>
        </p:spPr>
        <p:txBody>
          <a:bodyPr/>
          <a:lstStyle/>
          <a:p>
            <a:r>
              <a:rPr lang="en-US" b="1" dirty="0" smtClean="0"/>
              <a:t>PATHOPHYSIOLOGY</a:t>
            </a:r>
            <a:endParaRPr lang="en-US" b="1" dirty="0"/>
          </a:p>
        </p:txBody>
      </p:sp>
      <p:sp>
        <p:nvSpPr>
          <p:cNvPr id="3" name="Content Placeholder 2"/>
          <p:cNvSpPr>
            <a:spLocks noGrp="1"/>
          </p:cNvSpPr>
          <p:nvPr>
            <p:ph idx="1"/>
          </p:nvPr>
        </p:nvSpPr>
        <p:spPr>
          <a:xfrm>
            <a:off x="0" y="1484784"/>
            <a:ext cx="9143999" cy="5112568"/>
          </a:xfrm>
        </p:spPr>
        <p:txBody>
          <a:bodyPr>
            <a:normAutofit/>
          </a:bodyPr>
          <a:lstStyle/>
          <a:p>
            <a:pPr>
              <a:lnSpc>
                <a:spcPct val="150000"/>
              </a:lnSpc>
            </a:pPr>
            <a:r>
              <a:rPr lang="en-US" sz="2800" dirty="0" smtClean="0">
                <a:latin typeface="Calibri" panose="020F0502020204030204" pitchFamily="34" charset="0"/>
              </a:rPr>
              <a:t>The major cause is left sided heart failure but individuals with chronic respiration disorder tend to develop right sided heart failure due to </a:t>
            </a:r>
            <a:r>
              <a:rPr lang="en-US" sz="2800" dirty="0" err="1" smtClean="0">
                <a:latin typeface="Calibri" panose="020F0502020204030204" pitchFamily="34" charset="0"/>
              </a:rPr>
              <a:t>cor</a:t>
            </a:r>
            <a:r>
              <a:rPr lang="en-US" sz="2800" dirty="0" smtClean="0">
                <a:latin typeface="Calibri" panose="020F0502020204030204" pitchFamily="34" charset="0"/>
              </a:rPr>
              <a:t> </a:t>
            </a:r>
            <a:r>
              <a:rPr lang="en-US" sz="2800" dirty="0" err="1">
                <a:latin typeface="Calibri" panose="020F0502020204030204" pitchFamily="34" charset="0"/>
              </a:rPr>
              <a:t>p</a:t>
            </a:r>
            <a:r>
              <a:rPr lang="en-US" sz="2800" dirty="0" err="1" smtClean="0">
                <a:latin typeface="Calibri" panose="020F0502020204030204" pitchFamily="34" charset="0"/>
              </a:rPr>
              <a:t>ulmonale</a:t>
            </a:r>
            <a:r>
              <a:rPr lang="en-US" sz="2800" dirty="0" smtClean="0">
                <a:latin typeface="Calibri" panose="020F0502020204030204" pitchFamily="34" charset="0"/>
              </a:rPr>
              <a:t> which is a condition in which the heart is affected by lung damage.</a:t>
            </a:r>
          </a:p>
          <a:p>
            <a:pPr>
              <a:lnSpc>
                <a:spcPct val="150000"/>
              </a:lnSpc>
            </a:pPr>
            <a:r>
              <a:rPr lang="en-US" sz="2800" dirty="0" smtClean="0">
                <a:latin typeface="Calibri" panose="020F0502020204030204" pitchFamily="34" charset="0"/>
              </a:rPr>
              <a:t>Pulmonary disease im</a:t>
            </a:r>
            <a:r>
              <a:rPr lang="en-US" sz="2800" dirty="0">
                <a:latin typeface="Calibri" panose="020F0502020204030204" pitchFamily="34" charset="0"/>
              </a:rPr>
              <a:t>p</a:t>
            </a:r>
            <a:r>
              <a:rPr lang="en-US" sz="2800" dirty="0" smtClean="0">
                <a:latin typeface="Calibri" panose="020F0502020204030204" pitchFamily="34" charset="0"/>
              </a:rPr>
              <a:t>airs oxygen carbon dioxide exchange in the alveoli leading to decreased arterial oxygen tension  and increases carbon dioxide in the blood.</a:t>
            </a:r>
          </a:p>
        </p:txBody>
      </p:sp>
    </p:spTree>
    <p:extLst>
      <p:ext uri="{BB962C8B-B14F-4D97-AF65-F5344CB8AC3E}">
        <p14:creationId xmlns:p14="http://schemas.microsoft.com/office/powerpoint/2010/main" val="10114696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595" y="203894"/>
            <a:ext cx="7634808" cy="1280890"/>
          </a:xfrm>
        </p:spPr>
        <p:txBody>
          <a:bodyPr/>
          <a:lstStyle/>
          <a:p>
            <a:r>
              <a:rPr lang="en-US" dirty="0" smtClean="0"/>
              <a:t>PATHOPHYSIOLOGY….CONTD</a:t>
            </a:r>
            <a:endParaRPr lang="en-US" dirty="0"/>
          </a:p>
        </p:txBody>
      </p:sp>
      <p:sp>
        <p:nvSpPr>
          <p:cNvPr id="3" name="Content Placeholder 2"/>
          <p:cNvSpPr>
            <a:spLocks noGrp="1"/>
          </p:cNvSpPr>
          <p:nvPr>
            <p:ph idx="1"/>
          </p:nvPr>
        </p:nvSpPr>
        <p:spPr>
          <a:xfrm>
            <a:off x="0" y="1124744"/>
            <a:ext cx="9143999" cy="5472608"/>
          </a:xfrm>
        </p:spPr>
        <p:txBody>
          <a:bodyPr>
            <a:normAutofit fontScale="92500" lnSpcReduction="10000"/>
          </a:bodyPr>
          <a:lstStyle/>
          <a:p>
            <a:pPr>
              <a:lnSpc>
                <a:spcPct val="150000"/>
              </a:lnSpc>
            </a:pPr>
            <a:r>
              <a:rPr lang="en-US" sz="2800" dirty="0" smtClean="0">
                <a:latin typeface="Calibri" panose="020F0502020204030204" pitchFamily="34" charset="0"/>
              </a:rPr>
              <a:t>This leads to vasoconstriction. This results in pulmonary hypertension where the right ventricle is forced to um against high pressure gradient and eventually the right ventricle enlarges but weakens under the increased work load leading to failure</a:t>
            </a:r>
          </a:p>
          <a:p>
            <a:pPr>
              <a:lnSpc>
                <a:spcPct val="150000"/>
              </a:lnSpc>
            </a:pPr>
            <a:r>
              <a:rPr lang="en-US" sz="2800" dirty="0" smtClean="0">
                <a:latin typeface="Calibri" panose="020F0502020204030204" pitchFamily="34" charset="0"/>
              </a:rPr>
              <a:t>When it fails to em</a:t>
            </a:r>
            <a:r>
              <a:rPr lang="en-US" sz="2800" dirty="0">
                <a:latin typeface="Calibri" panose="020F0502020204030204" pitchFamily="34" charset="0"/>
              </a:rPr>
              <a:t>p</a:t>
            </a:r>
            <a:r>
              <a:rPr lang="en-US" sz="2800" dirty="0" smtClean="0">
                <a:latin typeface="Calibri" panose="020F0502020204030204" pitchFamily="34" charset="0"/>
              </a:rPr>
              <a:t>ty completely blood is trap</a:t>
            </a:r>
            <a:r>
              <a:rPr lang="en-US" sz="2800" dirty="0">
                <a:latin typeface="Calibri" panose="020F0502020204030204" pitchFamily="34" charset="0"/>
              </a:rPr>
              <a:t>p</a:t>
            </a:r>
            <a:r>
              <a:rPr lang="en-US" sz="2800" dirty="0" smtClean="0">
                <a:latin typeface="Calibri" panose="020F0502020204030204" pitchFamily="34" charset="0"/>
              </a:rPr>
              <a:t>ed in the venous vascular system it becomes congested with blood and eventually fluid is forced to move into the cells and interstitial s</a:t>
            </a:r>
            <a:r>
              <a:rPr lang="en-US" sz="2800" dirty="0">
                <a:latin typeface="Calibri" panose="020F0502020204030204" pitchFamily="34" charset="0"/>
              </a:rPr>
              <a:t>p</a:t>
            </a:r>
            <a:r>
              <a:rPr lang="en-US" sz="2800" dirty="0" smtClean="0">
                <a:latin typeface="Calibri" panose="020F0502020204030204" pitchFamily="34" charset="0"/>
              </a:rPr>
              <a:t>aces of other organs and tissues of the body</a:t>
            </a:r>
            <a:r>
              <a:rPr lang="en-US" dirty="0" smtClean="0"/>
              <a:t>.</a:t>
            </a:r>
            <a:endParaRPr lang="en-US" dirty="0"/>
          </a:p>
        </p:txBody>
      </p:sp>
    </p:spTree>
    <p:extLst>
      <p:ext uri="{BB962C8B-B14F-4D97-AF65-F5344CB8AC3E}">
        <p14:creationId xmlns:p14="http://schemas.microsoft.com/office/powerpoint/2010/main" val="24911939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0" y="1412776"/>
            <a:ext cx="8964488" cy="5445224"/>
          </a:xfrm>
        </p:spPr>
        <p:txBody>
          <a:bodyPr>
            <a:noAutofit/>
          </a:bodyPr>
          <a:lstStyle/>
          <a:p>
            <a:pPr>
              <a:lnSpc>
                <a:spcPct val="150000"/>
              </a:lnSpc>
            </a:pPr>
            <a:r>
              <a:rPr lang="en-US" sz="2800" dirty="0" smtClean="0">
                <a:latin typeface="Calibri" panose="020F0502020204030204" pitchFamily="34" charset="0"/>
              </a:rPr>
              <a:t>Unex</a:t>
            </a:r>
            <a:r>
              <a:rPr lang="en-US" sz="2800" dirty="0">
                <a:latin typeface="Calibri" panose="020F0502020204030204" pitchFamily="34" charset="0"/>
              </a:rPr>
              <a:t>p</a:t>
            </a:r>
            <a:r>
              <a:rPr lang="en-US" sz="2800" dirty="0" smtClean="0">
                <a:latin typeface="Calibri" panose="020F0502020204030204" pitchFamily="34" charset="0"/>
              </a:rPr>
              <a:t>lained weight gain due to fluid retention</a:t>
            </a:r>
          </a:p>
          <a:p>
            <a:pPr>
              <a:lnSpc>
                <a:spcPct val="150000"/>
              </a:lnSpc>
            </a:pPr>
            <a:r>
              <a:rPr lang="en-US" sz="2800" dirty="0" smtClean="0">
                <a:latin typeface="Calibri" panose="020F0502020204030204" pitchFamily="34" charset="0"/>
              </a:rPr>
              <a:t>Pitting </a:t>
            </a:r>
            <a:r>
              <a:rPr lang="en-US" sz="2800" dirty="0" err="1" smtClean="0">
                <a:latin typeface="Calibri" panose="020F0502020204030204" pitchFamily="34" charset="0"/>
              </a:rPr>
              <a:t>oedema</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Ascites</a:t>
            </a:r>
          </a:p>
          <a:p>
            <a:pPr>
              <a:lnSpc>
                <a:spcPct val="150000"/>
              </a:lnSpc>
            </a:pPr>
            <a:r>
              <a:rPr lang="en-US" sz="2800" dirty="0" err="1" smtClean="0">
                <a:latin typeface="Calibri" panose="020F0502020204030204" pitchFamily="34" charset="0"/>
              </a:rPr>
              <a:t>He</a:t>
            </a:r>
            <a:r>
              <a:rPr lang="en-US" sz="2800" dirty="0" err="1">
                <a:latin typeface="Calibri" panose="020F0502020204030204" pitchFamily="34" charset="0"/>
              </a:rPr>
              <a:t>p</a:t>
            </a:r>
            <a:r>
              <a:rPr lang="en-US" sz="2800" dirty="0" err="1" smtClean="0">
                <a:latin typeface="Calibri" panose="020F0502020204030204" pitchFamily="34" charset="0"/>
              </a:rPr>
              <a:t>atomegally</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Jugular vein distention</a:t>
            </a:r>
          </a:p>
          <a:p>
            <a:pPr>
              <a:lnSpc>
                <a:spcPct val="150000"/>
              </a:lnSpc>
            </a:pPr>
            <a:r>
              <a:rPr lang="en-US" sz="2800" dirty="0" smtClean="0">
                <a:latin typeface="Calibri" panose="020F0502020204030204" pitchFamily="34" charset="0"/>
              </a:rPr>
              <a:t>Nausea, anorexia and flatulence due to congestion of blood in the abdominal organs</a:t>
            </a:r>
            <a:r>
              <a:rPr lang="en-US" sz="2800" dirty="0" smtClean="0"/>
              <a:t>.</a:t>
            </a:r>
          </a:p>
          <a:p>
            <a:endParaRPr lang="en-US" sz="3600" dirty="0"/>
          </a:p>
        </p:txBody>
      </p:sp>
    </p:spTree>
    <p:extLst>
      <p:ext uri="{BB962C8B-B14F-4D97-AF65-F5344CB8AC3E}">
        <p14:creationId xmlns:p14="http://schemas.microsoft.com/office/powerpoint/2010/main" val="34708719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findings</a:t>
            </a:r>
            <a:endParaRPr lang="en-US" dirty="0"/>
          </a:p>
        </p:txBody>
      </p:sp>
      <p:sp>
        <p:nvSpPr>
          <p:cNvPr id="3" name="Content Placeholder 2"/>
          <p:cNvSpPr>
            <a:spLocks noGrp="1"/>
          </p:cNvSpPr>
          <p:nvPr>
            <p:ph idx="1"/>
          </p:nvPr>
        </p:nvSpPr>
        <p:spPr>
          <a:xfrm>
            <a:off x="467545" y="1700808"/>
            <a:ext cx="8066856" cy="4210414"/>
          </a:xfrm>
        </p:spPr>
        <p:txBody>
          <a:bodyPr>
            <a:normAutofit/>
          </a:bodyPr>
          <a:lstStyle/>
          <a:p>
            <a:pPr>
              <a:lnSpc>
                <a:spcPct val="150000"/>
              </a:lnSpc>
            </a:pPr>
            <a:r>
              <a:rPr lang="en-US" sz="2800" dirty="0" smtClean="0">
                <a:latin typeface="Calibri" panose="020F0502020204030204" pitchFamily="34" charset="0"/>
              </a:rPr>
              <a:t>Chest </a:t>
            </a:r>
            <a:r>
              <a:rPr lang="en-US" sz="2800" dirty="0" err="1" smtClean="0">
                <a:latin typeface="Calibri" panose="020F0502020204030204" pitchFamily="34" charset="0"/>
              </a:rPr>
              <a:t>xray</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ECG</a:t>
            </a:r>
          </a:p>
          <a:p>
            <a:pPr>
              <a:lnSpc>
                <a:spcPct val="150000"/>
              </a:lnSpc>
            </a:pPr>
            <a:r>
              <a:rPr lang="en-US" sz="2800" dirty="0" smtClean="0">
                <a:latin typeface="Calibri" panose="020F0502020204030204" pitchFamily="34" charset="0"/>
              </a:rPr>
              <a:t>Echocardiogram</a:t>
            </a:r>
          </a:p>
          <a:p>
            <a:pPr>
              <a:lnSpc>
                <a:spcPct val="150000"/>
              </a:lnSpc>
            </a:pPr>
            <a:r>
              <a:rPr lang="en-US" sz="2800" dirty="0" smtClean="0">
                <a:latin typeface="Calibri" panose="020F0502020204030204" pitchFamily="34" charset="0"/>
              </a:rPr>
              <a:t>Pulmonary </a:t>
            </a:r>
            <a:r>
              <a:rPr lang="en-US" sz="2800" dirty="0" err="1" smtClean="0">
                <a:latin typeface="Calibri" panose="020F0502020204030204" pitchFamily="34" charset="0"/>
              </a:rPr>
              <a:t>arteriagraphy</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Elevated liver enzymes.</a:t>
            </a:r>
            <a:endParaRPr lang="en-US" sz="2800" dirty="0">
              <a:latin typeface="Calibri" panose="020F0502020204030204" pitchFamily="34" charset="0"/>
            </a:endParaRPr>
          </a:p>
        </p:txBody>
      </p:sp>
    </p:spTree>
    <p:extLst>
      <p:ext uri="{BB962C8B-B14F-4D97-AF65-F5344CB8AC3E}">
        <p14:creationId xmlns:p14="http://schemas.microsoft.com/office/powerpoint/2010/main" val="17051837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202760" cy="1280890"/>
          </a:xfrm>
        </p:spPr>
        <p:txBody>
          <a:bodyPr>
            <a:normAutofit/>
          </a:bodyPr>
          <a:lstStyle/>
          <a:p>
            <a:r>
              <a:rPr lang="en-US" b="1" dirty="0"/>
              <a:t>Left-sided or left ventricular failure</a:t>
            </a:r>
            <a:r>
              <a:rPr lang="en-US" dirty="0"/>
              <a:t/>
            </a:r>
            <a:br>
              <a:rPr lang="en-US" dirty="0"/>
            </a:br>
            <a:endParaRPr lang="en-US" dirty="0"/>
          </a:p>
        </p:txBody>
      </p:sp>
      <p:sp>
        <p:nvSpPr>
          <p:cNvPr id="3" name="Content Placeholder 2"/>
          <p:cNvSpPr>
            <a:spLocks noGrp="1"/>
          </p:cNvSpPr>
          <p:nvPr>
            <p:ph idx="1"/>
          </p:nvPr>
        </p:nvSpPr>
        <p:spPr>
          <a:xfrm>
            <a:off x="0" y="980728"/>
            <a:ext cx="9144000" cy="5877272"/>
          </a:xfrm>
        </p:spPr>
        <p:txBody>
          <a:bodyPr>
            <a:normAutofit fontScale="92500" lnSpcReduction="10000"/>
          </a:bodyPr>
          <a:lstStyle/>
          <a:p>
            <a:pPr marL="0" indent="0">
              <a:lnSpc>
                <a:spcPct val="150000"/>
              </a:lnSpc>
              <a:buNone/>
            </a:pPr>
            <a:r>
              <a:rPr lang="en-US" sz="2800" dirty="0" smtClean="0">
                <a:latin typeface="Calibri" panose="020F0502020204030204" pitchFamily="34" charset="0"/>
              </a:rPr>
              <a:t>When it occurs it produces respiratory symptoms. This </a:t>
            </a:r>
            <a:r>
              <a:rPr lang="en-US" sz="2800" dirty="0">
                <a:latin typeface="Calibri" panose="020F0502020204030204" pitchFamily="34" charset="0"/>
              </a:rPr>
              <a:t>occurs when the pressure developed in the left </a:t>
            </a:r>
            <a:r>
              <a:rPr lang="en-US" sz="2800" dirty="0" smtClean="0">
                <a:latin typeface="Calibri" panose="020F0502020204030204" pitchFamily="34" charset="0"/>
              </a:rPr>
              <a:t>ventricle by </a:t>
            </a:r>
            <a:r>
              <a:rPr lang="en-US" sz="2800" dirty="0">
                <a:latin typeface="Calibri" panose="020F0502020204030204" pitchFamily="34" charset="0"/>
              </a:rPr>
              <a:t>the contracting myocardium is less than the pressure in the aorta and the ventricle cannot then pump out all the blood it receives. </a:t>
            </a:r>
            <a:r>
              <a:rPr lang="en-US" sz="2800" dirty="0" smtClean="0">
                <a:latin typeface="Calibri" panose="020F0502020204030204" pitchFamily="34" charset="0"/>
              </a:rPr>
              <a:t>The ventricles become overworked. Causes </a:t>
            </a:r>
            <a:r>
              <a:rPr lang="en-US" sz="2800" dirty="0">
                <a:latin typeface="Calibri" panose="020F0502020204030204" pitchFamily="34" charset="0"/>
              </a:rPr>
              <a:t>include:</a:t>
            </a:r>
          </a:p>
          <a:p>
            <a:pPr marL="400050" lvl="1" indent="0">
              <a:lnSpc>
                <a:spcPct val="150000"/>
              </a:lnSpc>
              <a:buNone/>
            </a:pPr>
            <a:r>
              <a:rPr lang="en-US" sz="2800" dirty="0">
                <a:latin typeface="Calibri" panose="020F0502020204030204" pitchFamily="34" charset="0"/>
              </a:rPr>
              <a:t>• excessively high systemic (aortic) blood pressure</a:t>
            </a:r>
          </a:p>
          <a:p>
            <a:pPr marL="400050" lvl="1" indent="0">
              <a:lnSpc>
                <a:spcPct val="150000"/>
              </a:lnSpc>
              <a:buNone/>
            </a:pPr>
            <a:r>
              <a:rPr lang="en-US" sz="2800" dirty="0">
                <a:latin typeface="Calibri" panose="020F0502020204030204" pitchFamily="34" charset="0"/>
              </a:rPr>
              <a:t>• incompetence of the mitral and/or the aortic valve</a:t>
            </a:r>
          </a:p>
          <a:p>
            <a:pPr marL="400050" lvl="1" indent="0">
              <a:lnSpc>
                <a:spcPct val="150000"/>
              </a:lnSpc>
              <a:buNone/>
            </a:pPr>
            <a:r>
              <a:rPr lang="en-US" sz="2800" dirty="0">
                <a:latin typeface="Calibri" panose="020F0502020204030204" pitchFamily="34" charset="0"/>
              </a:rPr>
              <a:t>• aortic valve stenosis</a:t>
            </a:r>
          </a:p>
          <a:p>
            <a:pPr marL="400050" lvl="1" indent="0">
              <a:lnSpc>
                <a:spcPct val="150000"/>
              </a:lnSpc>
              <a:buNone/>
            </a:pPr>
            <a:r>
              <a:rPr lang="en-US" sz="2800" dirty="0">
                <a:latin typeface="Calibri" panose="020F0502020204030204" pitchFamily="34" charset="0"/>
              </a:rPr>
              <a:t>• myocardial weakness</a:t>
            </a:r>
            <a:r>
              <a:rPr lang="en-US" sz="2800" dirty="0" smtClean="0">
                <a:latin typeface="Calibri" panose="020F0502020204030204" pitchFamily="34" charset="0"/>
              </a:rPr>
              <a:t>.</a:t>
            </a:r>
            <a:endParaRPr lang="en-US" sz="2800" dirty="0">
              <a:latin typeface="Calibri" panose="020F0502020204030204" pitchFamily="34" charset="0"/>
            </a:endParaRPr>
          </a:p>
          <a:p>
            <a:pPr marL="0" indent="0">
              <a:lnSpc>
                <a:spcPct val="150000"/>
              </a:lnSpc>
              <a:buNone/>
            </a:pPr>
            <a:endParaRPr lang="en-US" sz="2800" dirty="0">
              <a:latin typeface="Calibri" panose="020F0502020204030204" pitchFamily="34" charset="0"/>
            </a:endParaRPr>
          </a:p>
        </p:txBody>
      </p:sp>
    </p:spTree>
    <p:extLst>
      <p:ext uri="{BB962C8B-B14F-4D97-AF65-F5344CB8AC3E}">
        <p14:creationId xmlns:p14="http://schemas.microsoft.com/office/powerpoint/2010/main" val="1258378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3894"/>
            <a:ext cx="6589199" cy="1280890"/>
          </a:xfrm>
        </p:spPr>
        <p:txBody>
          <a:bodyPr/>
          <a:lstStyle/>
          <a:p>
            <a:r>
              <a:rPr lang="en-US" b="1" u="sng" dirty="0" smtClean="0"/>
              <a:t>PATHOPHYSIOLOGY</a:t>
            </a:r>
            <a:endParaRPr lang="en-US" b="1" u="sng" dirty="0"/>
          </a:p>
        </p:txBody>
      </p:sp>
      <p:sp>
        <p:nvSpPr>
          <p:cNvPr id="3" name="Content Placeholder 2"/>
          <p:cNvSpPr>
            <a:spLocks noGrp="1"/>
          </p:cNvSpPr>
          <p:nvPr>
            <p:ph idx="1"/>
          </p:nvPr>
        </p:nvSpPr>
        <p:spPr>
          <a:xfrm>
            <a:off x="179512" y="1124744"/>
            <a:ext cx="8712968" cy="5733256"/>
          </a:xfrm>
        </p:spPr>
        <p:txBody>
          <a:bodyPr>
            <a:normAutofit/>
          </a:bodyPr>
          <a:lstStyle/>
          <a:p>
            <a:pPr>
              <a:lnSpc>
                <a:spcPct val="150000"/>
              </a:lnSpc>
            </a:pPr>
            <a:r>
              <a:rPr lang="en-US" sz="2800" dirty="0" smtClean="0">
                <a:latin typeface="Calibri" panose="020F0502020204030204" pitchFamily="34" charset="0"/>
              </a:rPr>
              <a:t>The ventricles can become overworked and fatigued from pum</a:t>
            </a:r>
            <a:r>
              <a:rPr lang="en-US" sz="2800" dirty="0">
                <a:latin typeface="Calibri" panose="020F0502020204030204" pitchFamily="34" charset="0"/>
              </a:rPr>
              <a:t>p</a:t>
            </a:r>
            <a:r>
              <a:rPr lang="en-US" sz="2800" dirty="0" smtClean="0">
                <a:latin typeface="Calibri" panose="020F0502020204030204" pitchFamily="34" charset="0"/>
              </a:rPr>
              <a:t>ing against high arterial </a:t>
            </a:r>
            <a:r>
              <a:rPr lang="en-US" sz="2800" dirty="0">
                <a:latin typeface="Calibri" panose="020F0502020204030204" pitchFamily="34" charset="0"/>
              </a:rPr>
              <a:t>p</a:t>
            </a:r>
            <a:r>
              <a:rPr lang="en-US" sz="2800" dirty="0" smtClean="0">
                <a:latin typeface="Calibri" panose="020F0502020204030204" pitchFamily="34" charset="0"/>
              </a:rPr>
              <a:t>ressures caused by atherosclerosis and arteriolosclerosis</a:t>
            </a:r>
          </a:p>
          <a:p>
            <a:pPr>
              <a:lnSpc>
                <a:spcPct val="150000"/>
              </a:lnSpc>
            </a:pPr>
            <a:r>
              <a:rPr lang="en-US" sz="2800" dirty="0" smtClean="0">
                <a:latin typeface="Calibri" panose="020F0502020204030204" pitchFamily="34" charset="0"/>
              </a:rPr>
              <a:t>Its ability to stretch may be impaired by scar formation due to myocardial infarction</a:t>
            </a:r>
          </a:p>
          <a:p>
            <a:pPr>
              <a:lnSpc>
                <a:spcPct val="150000"/>
              </a:lnSpc>
            </a:pPr>
            <a:r>
              <a:rPr lang="en-US" sz="2800" dirty="0" smtClean="0">
                <a:latin typeface="Calibri" panose="020F0502020204030204" pitchFamily="34" charset="0"/>
              </a:rPr>
              <a:t>It can be overstretched due to </a:t>
            </a:r>
            <a:r>
              <a:rPr lang="en-US" sz="2800" dirty="0" err="1" smtClean="0">
                <a:latin typeface="Calibri" panose="020F0502020204030204" pitchFamily="34" charset="0"/>
              </a:rPr>
              <a:t>hyertro</a:t>
            </a:r>
            <a:r>
              <a:rPr lang="en-US" sz="2800" dirty="0" err="1">
                <a:latin typeface="Calibri" panose="020F0502020204030204" pitchFamily="34" charset="0"/>
              </a:rPr>
              <a:t>p</a:t>
            </a:r>
            <a:r>
              <a:rPr lang="en-US" sz="2800" dirty="0" err="1" smtClean="0">
                <a:latin typeface="Calibri" panose="020F0502020204030204" pitchFamily="34" charset="0"/>
              </a:rPr>
              <a:t>hy</a:t>
            </a:r>
            <a:r>
              <a:rPr lang="en-US" sz="2800" dirty="0" smtClean="0">
                <a:latin typeface="Calibri" panose="020F0502020204030204" pitchFamily="34" charset="0"/>
              </a:rPr>
              <a:t> caused by infections and inflammatory heart conditions</a:t>
            </a:r>
          </a:p>
        </p:txBody>
      </p:sp>
    </p:spTree>
    <p:extLst>
      <p:ext uri="{BB962C8B-B14F-4D97-AF65-F5344CB8AC3E}">
        <p14:creationId xmlns:p14="http://schemas.microsoft.com/office/powerpoint/2010/main" val="10214641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3894"/>
            <a:ext cx="6589199" cy="1280890"/>
          </a:xfrm>
        </p:spPr>
        <p:txBody>
          <a:bodyPr/>
          <a:lstStyle/>
          <a:p>
            <a:r>
              <a:rPr lang="en-US" b="1" u="sng" dirty="0" smtClean="0"/>
              <a:t>PATHOPHYSIOLOGY</a:t>
            </a:r>
            <a:endParaRPr lang="en-US" b="1" u="sng" dirty="0"/>
          </a:p>
        </p:txBody>
      </p:sp>
      <p:sp>
        <p:nvSpPr>
          <p:cNvPr id="3" name="Content Placeholder 2"/>
          <p:cNvSpPr>
            <a:spLocks noGrp="1"/>
          </p:cNvSpPr>
          <p:nvPr>
            <p:ph idx="1"/>
          </p:nvPr>
        </p:nvSpPr>
        <p:spPr>
          <a:xfrm>
            <a:off x="0" y="1124744"/>
            <a:ext cx="8892480" cy="5544616"/>
          </a:xfrm>
        </p:spPr>
        <p:txBody>
          <a:bodyPr>
            <a:noAutofit/>
          </a:bodyPr>
          <a:lstStyle/>
          <a:p>
            <a:pPr>
              <a:lnSpc>
                <a:spcPct val="150000"/>
              </a:lnSpc>
            </a:pPr>
            <a:r>
              <a:rPr lang="en-US" sz="2400" dirty="0" smtClean="0">
                <a:latin typeface="Calibri" panose="020F0502020204030204" pitchFamily="34" charset="0"/>
              </a:rPr>
              <a:t>It may be unable to manage excessive fluid volume due to renal failure or fluid </a:t>
            </a:r>
            <a:r>
              <a:rPr lang="en-US" sz="2400" dirty="0" err="1" smtClean="0">
                <a:latin typeface="Calibri" panose="020F0502020204030204" pitchFamily="34" charset="0"/>
              </a:rPr>
              <a:t>thera</a:t>
            </a:r>
            <a:r>
              <a:rPr lang="en-US" sz="2400" dirty="0" err="1">
                <a:latin typeface="Calibri" panose="020F0502020204030204" pitchFamily="34" charset="0"/>
              </a:rPr>
              <a:t>p</a:t>
            </a:r>
            <a:r>
              <a:rPr lang="en-US" sz="2400" dirty="0" err="1" smtClean="0">
                <a:latin typeface="Calibri" panose="020F0502020204030204" pitchFamily="34" charset="0"/>
              </a:rPr>
              <a:t>hy</a:t>
            </a:r>
            <a:r>
              <a:rPr lang="en-US" sz="2400" dirty="0" smtClean="0">
                <a:latin typeface="Calibri" panose="020F0502020204030204" pitchFamily="34" charset="0"/>
              </a:rPr>
              <a:t>.</a:t>
            </a:r>
          </a:p>
          <a:p>
            <a:pPr>
              <a:lnSpc>
                <a:spcPct val="150000"/>
              </a:lnSpc>
            </a:pPr>
            <a:r>
              <a:rPr lang="en-US" sz="2400" dirty="0" smtClean="0">
                <a:latin typeface="Calibri" panose="020F0502020204030204" pitchFamily="34" charset="0"/>
              </a:rPr>
              <a:t>It may tire from tachycardia caused by hyperthyroidism</a:t>
            </a:r>
          </a:p>
          <a:p>
            <a:pPr>
              <a:lnSpc>
                <a:spcPct val="150000"/>
              </a:lnSpc>
            </a:pPr>
            <a:r>
              <a:rPr lang="en-US" sz="2400" dirty="0" smtClean="0">
                <a:latin typeface="Calibri" panose="020F0502020204030204" pitchFamily="34" charset="0"/>
              </a:rPr>
              <a:t>The left um fails fluid accumulates creating congestion in the </a:t>
            </a:r>
            <a:r>
              <a:rPr lang="en-US" sz="2400" dirty="0">
                <a:latin typeface="Calibri" panose="020F0502020204030204" pitchFamily="34" charset="0"/>
              </a:rPr>
              <a:t>p</a:t>
            </a:r>
            <a:r>
              <a:rPr lang="en-US" sz="2400" dirty="0" smtClean="0">
                <a:latin typeface="Calibri" panose="020F0502020204030204" pitchFamily="34" charset="0"/>
              </a:rPr>
              <a:t>ulmonary vascular bed. This causes fluid to escape from the pulmonary capillaries into the alveoli. Excess fluid impairs gas exchange , blood is insufficiently oxygenated and waste </a:t>
            </a:r>
            <a:r>
              <a:rPr lang="en-US" sz="2400" dirty="0" err="1" smtClean="0">
                <a:latin typeface="Calibri" panose="020F0502020204030204" pitchFamily="34" charset="0"/>
              </a:rPr>
              <a:t>roducts</a:t>
            </a:r>
            <a:r>
              <a:rPr lang="en-US" sz="2400" dirty="0" smtClean="0">
                <a:latin typeface="Calibri" panose="020F0502020204030204" pitchFamily="34" charset="0"/>
              </a:rPr>
              <a:t> accumulate.</a:t>
            </a:r>
            <a:endParaRPr lang="en-US" sz="2400" dirty="0">
              <a:latin typeface="Calibri" panose="020F0502020204030204" pitchFamily="34" charset="0"/>
            </a:endParaRPr>
          </a:p>
        </p:txBody>
      </p:sp>
    </p:spTree>
    <p:extLst>
      <p:ext uri="{BB962C8B-B14F-4D97-AF65-F5344CB8AC3E}">
        <p14:creationId xmlns:p14="http://schemas.microsoft.com/office/powerpoint/2010/main" val="328800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188639"/>
            <a:ext cx="8460432" cy="864097"/>
          </a:xfrm>
        </p:spPr>
        <p:txBody>
          <a:bodyPr>
            <a:normAutofit/>
          </a:bodyPr>
          <a:lstStyle/>
          <a:p>
            <a:r>
              <a:rPr lang="en-US" sz="3200" dirty="0" smtClean="0"/>
              <a:t>Left heart chambers; systemic circulation</a:t>
            </a:r>
            <a:endParaRPr lang="en-US" sz="3200" dirty="0"/>
          </a:p>
        </p:txBody>
      </p:sp>
      <p:sp>
        <p:nvSpPr>
          <p:cNvPr id="3" name="Content Placeholder 2"/>
          <p:cNvSpPr>
            <a:spLocks noGrp="1"/>
          </p:cNvSpPr>
          <p:nvPr>
            <p:ph idx="1"/>
          </p:nvPr>
        </p:nvSpPr>
        <p:spPr>
          <a:xfrm>
            <a:off x="1" y="1075067"/>
            <a:ext cx="9144000" cy="4891246"/>
          </a:xfrm>
        </p:spPr>
        <p:txBody>
          <a:bodyPr>
            <a:normAutofit/>
          </a:bodyPr>
          <a:lstStyle/>
          <a:p>
            <a:pPr>
              <a:lnSpc>
                <a:spcPct val="150000"/>
              </a:lnSpc>
              <a:spcBef>
                <a:spcPct val="20000"/>
              </a:spcBef>
              <a:buFontTx/>
              <a:buChar char="•"/>
            </a:pPr>
            <a:r>
              <a:rPr lang="en-US" sz="2800" dirty="0">
                <a:latin typeface="Calibri" panose="020F0502020204030204" pitchFamily="34" charset="0"/>
              </a:rPr>
              <a:t>Left Atrium</a:t>
            </a:r>
          </a:p>
          <a:p>
            <a:pPr lvl="1">
              <a:lnSpc>
                <a:spcPct val="150000"/>
              </a:lnSpc>
              <a:spcBef>
                <a:spcPct val="20000"/>
              </a:spcBef>
              <a:buFontTx/>
              <a:buChar char="–"/>
            </a:pPr>
            <a:r>
              <a:rPr lang="en-US" sz="2800" dirty="0">
                <a:latin typeface="Calibri" panose="020F0502020204030204" pitchFamily="34" charset="0"/>
              </a:rPr>
              <a:t>Receives O</a:t>
            </a:r>
            <a:r>
              <a:rPr lang="en-US" sz="2800" baseline="-25000" dirty="0">
                <a:latin typeface="Calibri" panose="020F0502020204030204" pitchFamily="34" charset="0"/>
              </a:rPr>
              <a:t>2</a:t>
            </a:r>
            <a:r>
              <a:rPr lang="en-US" sz="2800" dirty="0">
                <a:latin typeface="Calibri" panose="020F0502020204030204" pitchFamily="34" charset="0"/>
              </a:rPr>
              <a:t>-rich blood from 4 Pulmonary Veins</a:t>
            </a:r>
          </a:p>
          <a:p>
            <a:pPr>
              <a:lnSpc>
                <a:spcPct val="150000"/>
              </a:lnSpc>
              <a:spcBef>
                <a:spcPct val="20000"/>
              </a:spcBef>
              <a:buFont typeface="Arial" panose="020B0604020202020204" pitchFamily="34" charset="0"/>
              <a:buChar char="•"/>
            </a:pPr>
            <a:r>
              <a:rPr lang="en-US" sz="2800" dirty="0" smtClean="0">
                <a:latin typeface="Calibri" panose="020F0502020204030204" pitchFamily="34" charset="0"/>
              </a:rPr>
              <a:t>Left </a:t>
            </a:r>
            <a:r>
              <a:rPr lang="en-US" sz="2800" dirty="0">
                <a:latin typeface="Calibri" panose="020F0502020204030204" pitchFamily="34" charset="0"/>
              </a:rPr>
              <a:t>Ventricle (forms apex of heart)</a:t>
            </a:r>
          </a:p>
          <a:p>
            <a:pPr lvl="1">
              <a:lnSpc>
                <a:spcPct val="150000"/>
              </a:lnSpc>
              <a:spcBef>
                <a:spcPct val="20000"/>
              </a:spcBef>
              <a:buFontTx/>
              <a:buChar char="–"/>
            </a:pPr>
            <a:r>
              <a:rPr lang="en-US" sz="2800" dirty="0">
                <a:latin typeface="Calibri" panose="020F0502020204030204" pitchFamily="34" charset="0"/>
              </a:rPr>
              <a:t>Receives blood from Left Atrium via bicuspid valve</a:t>
            </a:r>
          </a:p>
          <a:p>
            <a:pPr lvl="1">
              <a:lnSpc>
                <a:spcPct val="150000"/>
              </a:lnSpc>
              <a:spcBef>
                <a:spcPct val="20000"/>
              </a:spcBef>
              <a:buFontTx/>
              <a:buChar char="–"/>
            </a:pPr>
            <a:r>
              <a:rPr lang="en-US" sz="2800" dirty="0">
                <a:latin typeface="Calibri" panose="020F0502020204030204" pitchFamily="34" charset="0"/>
              </a:rPr>
              <a:t>Pumps blood into aorta via </a:t>
            </a:r>
            <a:r>
              <a:rPr lang="en-US" sz="2800" b="1" dirty="0">
                <a:latin typeface="Calibri" panose="020F0502020204030204" pitchFamily="34" charset="0"/>
              </a:rPr>
              <a:t>Aortic Semilunar Valve</a:t>
            </a:r>
            <a:r>
              <a:rPr lang="en-US" sz="2800" dirty="0">
                <a:latin typeface="Calibri" panose="020F0502020204030204" pitchFamily="34" charset="0"/>
              </a:rPr>
              <a:t> to </a:t>
            </a:r>
            <a:r>
              <a:rPr lang="en-US" sz="2800" dirty="0" smtClean="0">
                <a:latin typeface="Calibri" panose="020F0502020204030204" pitchFamily="34" charset="0"/>
              </a:rPr>
              <a:t>body</a:t>
            </a:r>
            <a:endParaRPr lang="en-US" sz="2800" dirty="0">
              <a:latin typeface="Calibri" panose="020F0502020204030204" pitchFamily="34" charset="0"/>
            </a:endParaRPr>
          </a:p>
          <a:p>
            <a:pPr>
              <a:lnSpc>
                <a:spcPct val="150000"/>
              </a:lnSpc>
            </a:pPr>
            <a:endParaRPr lang="en-US" sz="2800" dirty="0"/>
          </a:p>
        </p:txBody>
      </p:sp>
    </p:spTree>
    <p:extLst>
      <p:ext uri="{BB962C8B-B14F-4D97-AF65-F5344CB8AC3E}">
        <p14:creationId xmlns:p14="http://schemas.microsoft.com/office/powerpoint/2010/main" val="19502272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3596"/>
            <a:ext cx="6589199" cy="716658"/>
          </a:xfrm>
        </p:spPr>
        <p:txBody>
          <a:bodyPr/>
          <a:lstStyle/>
          <a:p>
            <a:r>
              <a:rPr lang="en-US" dirty="0" smtClean="0"/>
              <a:t>Signs and symptoms</a:t>
            </a:r>
            <a:endParaRPr lang="en-US" dirty="0"/>
          </a:p>
        </p:txBody>
      </p:sp>
      <p:sp>
        <p:nvSpPr>
          <p:cNvPr id="3" name="Content Placeholder 2"/>
          <p:cNvSpPr>
            <a:spLocks noGrp="1"/>
          </p:cNvSpPr>
          <p:nvPr>
            <p:ph idx="1"/>
          </p:nvPr>
        </p:nvSpPr>
        <p:spPr>
          <a:xfrm>
            <a:off x="395536" y="980728"/>
            <a:ext cx="8138865" cy="5877272"/>
          </a:xfrm>
        </p:spPr>
        <p:txBody>
          <a:bodyPr>
            <a:noAutofit/>
          </a:bodyPr>
          <a:lstStyle/>
          <a:p>
            <a:r>
              <a:rPr lang="en-US" sz="2800" dirty="0" smtClean="0">
                <a:latin typeface="Calibri" panose="020F0502020204030204" pitchFamily="34" charset="0"/>
              </a:rPr>
              <a:t>Unusual fatigue</a:t>
            </a:r>
          </a:p>
          <a:p>
            <a:r>
              <a:rPr lang="en-US" sz="2800" dirty="0" smtClean="0">
                <a:latin typeface="Calibri" panose="020F0502020204030204" pitchFamily="34" charset="0"/>
              </a:rPr>
              <a:t>Dyspnea</a:t>
            </a:r>
          </a:p>
          <a:p>
            <a:r>
              <a:rPr lang="en-US" sz="2800" dirty="0" smtClean="0">
                <a:latin typeface="Calibri" panose="020F0502020204030204" pitchFamily="34" charset="0"/>
              </a:rPr>
              <a:t>Anxiety</a:t>
            </a:r>
          </a:p>
          <a:p>
            <a:r>
              <a:rPr lang="en-US" sz="2800" dirty="0" smtClean="0">
                <a:latin typeface="Calibri" panose="020F0502020204030204" pitchFamily="34" charset="0"/>
              </a:rPr>
              <a:t>Cough</a:t>
            </a:r>
          </a:p>
          <a:p>
            <a:r>
              <a:rPr lang="en-US" sz="2800" dirty="0" smtClean="0">
                <a:latin typeface="Calibri" panose="020F0502020204030204" pitchFamily="34" charset="0"/>
              </a:rPr>
              <a:t>Hemoptysis</a:t>
            </a:r>
          </a:p>
          <a:p>
            <a:r>
              <a:rPr lang="en-US" sz="2800" dirty="0" smtClean="0">
                <a:latin typeface="Calibri" panose="020F0502020204030204" pitchFamily="34" charset="0"/>
              </a:rPr>
              <a:t>Raid irregular heart rate</a:t>
            </a:r>
          </a:p>
          <a:p>
            <a:r>
              <a:rPr lang="en-US" sz="2800" dirty="0" smtClean="0">
                <a:latin typeface="Calibri" panose="020F0502020204030204" pitchFamily="34" charset="0"/>
              </a:rPr>
              <a:t>Crackles on auscultation</a:t>
            </a:r>
          </a:p>
          <a:p>
            <a:r>
              <a:rPr lang="en-US" sz="2800" dirty="0" smtClean="0">
                <a:latin typeface="Calibri" panose="020F0502020204030204" pitchFamily="34" charset="0"/>
              </a:rPr>
              <a:t>Restlessness</a:t>
            </a:r>
          </a:p>
          <a:p>
            <a:r>
              <a:rPr lang="en-US" sz="2800" dirty="0" smtClean="0">
                <a:latin typeface="Calibri" panose="020F0502020204030204" pitchFamily="34" charset="0"/>
              </a:rPr>
              <a:t>Confusion and hypoxia</a:t>
            </a:r>
          </a:p>
          <a:p>
            <a:r>
              <a:rPr lang="en-US" sz="2800" dirty="0" smtClean="0">
                <a:latin typeface="Calibri" panose="020F0502020204030204" pitchFamily="34" charset="0"/>
              </a:rPr>
              <a:t>Reduced urine output. </a:t>
            </a:r>
            <a:endParaRPr lang="en-US" sz="2800" dirty="0">
              <a:latin typeface="Calibri" panose="020F0502020204030204" pitchFamily="34" charset="0"/>
            </a:endParaRPr>
          </a:p>
        </p:txBody>
      </p:sp>
    </p:spTree>
    <p:extLst>
      <p:ext uri="{BB962C8B-B14F-4D97-AF65-F5344CB8AC3E}">
        <p14:creationId xmlns:p14="http://schemas.microsoft.com/office/powerpoint/2010/main" val="18806368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6589199" cy="932682"/>
          </a:xfrm>
        </p:spPr>
        <p:txBody>
          <a:bodyPr/>
          <a:lstStyle/>
          <a:p>
            <a:r>
              <a:rPr lang="en-US" b="1" u="sng" dirty="0" smtClean="0"/>
              <a:t>Diagnostic findings</a:t>
            </a:r>
            <a:endParaRPr lang="en-US" b="1" u="sng" dirty="0"/>
          </a:p>
        </p:txBody>
      </p:sp>
      <p:sp>
        <p:nvSpPr>
          <p:cNvPr id="3" name="Content Placeholder 2"/>
          <p:cNvSpPr>
            <a:spLocks noGrp="1"/>
          </p:cNvSpPr>
          <p:nvPr>
            <p:ph idx="1"/>
          </p:nvPr>
        </p:nvSpPr>
        <p:spPr>
          <a:xfrm>
            <a:off x="0" y="1193330"/>
            <a:ext cx="8964487" cy="5664670"/>
          </a:xfrm>
        </p:spPr>
        <p:txBody>
          <a:bodyPr>
            <a:noAutofit/>
          </a:bodyPr>
          <a:lstStyle/>
          <a:p>
            <a:pPr>
              <a:lnSpc>
                <a:spcPct val="150000"/>
              </a:lnSpc>
            </a:pPr>
            <a:r>
              <a:rPr lang="en-US" sz="2800" dirty="0" smtClean="0">
                <a:latin typeface="Calibri" panose="020F0502020204030204" pitchFamily="34" charset="0"/>
              </a:rPr>
              <a:t>Chest x ray shows cardiac enlargement and fluid accumulation in the lungs.</a:t>
            </a:r>
          </a:p>
          <a:p>
            <a:pPr>
              <a:lnSpc>
                <a:spcPct val="150000"/>
              </a:lnSpc>
            </a:pPr>
            <a:r>
              <a:rPr lang="en-US" sz="2800" dirty="0" smtClean="0">
                <a:latin typeface="Calibri" panose="020F0502020204030204" pitchFamily="34" charset="0"/>
              </a:rPr>
              <a:t>Arterial blood gases which will show respiratory alkalosis due to the raid breathing</a:t>
            </a:r>
          </a:p>
          <a:p>
            <a:pPr>
              <a:lnSpc>
                <a:spcPct val="150000"/>
              </a:lnSpc>
            </a:pPr>
            <a:r>
              <a:rPr lang="en-US" sz="2800" dirty="0" smtClean="0">
                <a:latin typeface="Calibri" panose="020F0502020204030204" pitchFamily="34" charset="0"/>
              </a:rPr>
              <a:t>Urea and electrolyte shows elevated serum sodium.</a:t>
            </a:r>
          </a:p>
          <a:p>
            <a:pPr>
              <a:lnSpc>
                <a:spcPct val="150000"/>
              </a:lnSpc>
            </a:pPr>
            <a:r>
              <a:rPr lang="en-US" sz="2800" dirty="0" smtClean="0">
                <a:latin typeface="Calibri" panose="020F0502020204030204" pitchFamily="34" charset="0"/>
              </a:rPr>
              <a:t>Elevated blood urea due to impaired renal perfusion.</a:t>
            </a:r>
          </a:p>
          <a:p>
            <a:pPr>
              <a:lnSpc>
                <a:spcPct val="150000"/>
              </a:lnSpc>
            </a:pPr>
            <a:endParaRPr lang="en-US" sz="2800" dirty="0" smtClean="0"/>
          </a:p>
        </p:txBody>
      </p:sp>
    </p:spTree>
    <p:extLst>
      <p:ext uri="{BB962C8B-B14F-4D97-AF65-F5344CB8AC3E}">
        <p14:creationId xmlns:p14="http://schemas.microsoft.com/office/powerpoint/2010/main" val="34689897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GENERAL MANAGEMENT</a:t>
            </a:r>
            <a:r>
              <a:rPr lang="en-US" sz="3600" dirty="0" smtClean="0"/>
              <a:t/>
            </a:r>
            <a:br>
              <a:rPr lang="en-US" sz="3600" dirty="0" smtClean="0"/>
            </a:br>
            <a:endParaRPr lang="en-US" dirty="0"/>
          </a:p>
        </p:txBody>
      </p:sp>
      <p:sp>
        <p:nvSpPr>
          <p:cNvPr id="3" name="Content Placeholder 2"/>
          <p:cNvSpPr>
            <a:spLocks noGrp="1"/>
          </p:cNvSpPr>
          <p:nvPr>
            <p:ph idx="1"/>
          </p:nvPr>
        </p:nvSpPr>
        <p:spPr>
          <a:xfrm>
            <a:off x="827585" y="1484784"/>
            <a:ext cx="7706816" cy="4426438"/>
          </a:xfrm>
        </p:spPr>
        <p:txBody>
          <a:bodyPr>
            <a:normAutofit/>
          </a:bodyPr>
          <a:lstStyle/>
          <a:p>
            <a:pPr>
              <a:buNone/>
            </a:pPr>
            <a:r>
              <a:rPr lang="en-US" sz="3200" b="1" dirty="0" smtClean="0">
                <a:latin typeface="Calibri" panose="020F0502020204030204" pitchFamily="34" charset="0"/>
              </a:rPr>
              <a:t>AIM	</a:t>
            </a:r>
            <a:endParaRPr lang="en-US" sz="4400" dirty="0" smtClean="0">
              <a:latin typeface="Calibri" panose="020F0502020204030204" pitchFamily="34" charset="0"/>
            </a:endParaRPr>
          </a:p>
          <a:p>
            <a:pPr>
              <a:lnSpc>
                <a:spcPct val="150000"/>
              </a:lnSpc>
            </a:pPr>
            <a:r>
              <a:rPr lang="en-US" sz="2800" dirty="0" smtClean="0">
                <a:latin typeface="Calibri" panose="020F0502020204030204" pitchFamily="34" charset="0"/>
              </a:rPr>
              <a:t>To relieve symptoms and reduce venous return to the heart</a:t>
            </a:r>
          </a:p>
          <a:p>
            <a:pPr>
              <a:lnSpc>
                <a:spcPct val="150000"/>
              </a:lnSpc>
            </a:pPr>
            <a:r>
              <a:rPr lang="en-US" sz="2800" dirty="0" smtClean="0">
                <a:latin typeface="Calibri" panose="020F0502020204030204" pitchFamily="34" charset="0"/>
              </a:rPr>
              <a:t>Reducing workload of the heart and improving ventricular output</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8997" y="332656"/>
            <a:ext cx="6589199" cy="1280890"/>
          </a:xfrm>
        </p:spPr>
        <p:txBody>
          <a:bodyPr>
            <a:normAutofit/>
          </a:bodyPr>
          <a:lstStyle/>
          <a:p>
            <a:r>
              <a:rPr lang="en-US" b="1" dirty="0" smtClean="0"/>
              <a:t>PREVENTION</a:t>
            </a:r>
            <a:r>
              <a:rPr lang="en-US" dirty="0" smtClean="0"/>
              <a:t/>
            </a:r>
            <a:br>
              <a:rPr lang="en-US" dirty="0" smtClean="0"/>
            </a:br>
            <a:endParaRPr lang="en-US" dirty="0"/>
          </a:p>
        </p:txBody>
      </p:sp>
      <p:sp>
        <p:nvSpPr>
          <p:cNvPr id="3" name="Content Placeholder 2"/>
          <p:cNvSpPr>
            <a:spLocks noGrp="1"/>
          </p:cNvSpPr>
          <p:nvPr>
            <p:ph idx="1"/>
          </p:nvPr>
        </p:nvSpPr>
        <p:spPr>
          <a:xfrm>
            <a:off x="971600" y="1124744"/>
            <a:ext cx="7344816" cy="4501353"/>
          </a:xfrm>
        </p:spPr>
        <p:txBody>
          <a:bodyPr/>
          <a:lstStyle/>
          <a:p>
            <a:pPr lvl="0">
              <a:lnSpc>
                <a:spcPct val="150000"/>
              </a:lnSpc>
            </a:pPr>
            <a:r>
              <a:rPr lang="en-US" sz="2800" dirty="0" smtClean="0">
                <a:latin typeface="Calibri" panose="020F0502020204030204" pitchFamily="34" charset="0"/>
              </a:rPr>
              <a:t>Adequate exercise</a:t>
            </a:r>
          </a:p>
          <a:p>
            <a:pPr lvl="0">
              <a:lnSpc>
                <a:spcPct val="150000"/>
              </a:lnSpc>
            </a:pPr>
            <a:r>
              <a:rPr lang="en-US" sz="2800" dirty="0" smtClean="0">
                <a:latin typeface="Calibri" panose="020F0502020204030204" pitchFamily="34" charset="0"/>
              </a:rPr>
              <a:t>Avoidance of obesity</a:t>
            </a:r>
          </a:p>
          <a:p>
            <a:pPr lvl="0">
              <a:lnSpc>
                <a:spcPct val="150000"/>
              </a:lnSpc>
            </a:pPr>
            <a:r>
              <a:rPr lang="en-US" sz="2800" dirty="0" smtClean="0">
                <a:latin typeface="Calibri" panose="020F0502020204030204" pitchFamily="34" charset="0"/>
              </a:rPr>
              <a:t>Tobacco smoking</a:t>
            </a:r>
          </a:p>
          <a:p>
            <a:pPr lvl="0">
              <a:lnSpc>
                <a:spcPct val="150000"/>
              </a:lnSpc>
            </a:pPr>
            <a:r>
              <a:rPr lang="en-US" sz="2800" dirty="0" smtClean="0">
                <a:latin typeface="Calibri" panose="020F0502020204030204" pitchFamily="34" charset="0"/>
              </a:rPr>
              <a:t>Stress</a:t>
            </a:r>
          </a:p>
          <a:p>
            <a:pPr lvl="0">
              <a:lnSpc>
                <a:spcPct val="150000"/>
              </a:lnSpc>
            </a:pPr>
            <a:r>
              <a:rPr lang="en-US" sz="2800" dirty="0" smtClean="0">
                <a:latin typeface="Calibri" panose="020F0502020204030204" pitchFamily="34" charset="0"/>
              </a:rPr>
              <a:t>Treatment of URTI</a:t>
            </a:r>
          </a:p>
          <a:p>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MANAGEMENT</a:t>
            </a:r>
            <a:endParaRPr lang="en-US" u="sng" dirty="0"/>
          </a:p>
        </p:txBody>
      </p:sp>
      <p:sp>
        <p:nvSpPr>
          <p:cNvPr id="3" name="Content Placeholder 2"/>
          <p:cNvSpPr>
            <a:spLocks noGrp="1"/>
          </p:cNvSpPr>
          <p:nvPr>
            <p:ph idx="1"/>
          </p:nvPr>
        </p:nvSpPr>
        <p:spPr>
          <a:xfrm>
            <a:off x="179512" y="1700808"/>
            <a:ext cx="8138864" cy="3777622"/>
          </a:xfrm>
        </p:spPr>
        <p:txBody>
          <a:bodyPr>
            <a:normAutofit/>
          </a:bodyPr>
          <a:lstStyle/>
          <a:p>
            <a:pPr>
              <a:lnSpc>
                <a:spcPct val="150000"/>
              </a:lnSpc>
            </a:pPr>
            <a:r>
              <a:rPr lang="en-US" sz="2800" dirty="0" smtClean="0">
                <a:latin typeface="Calibri" panose="020F0502020204030204" pitchFamily="34" charset="0"/>
              </a:rPr>
              <a:t>Low sodium diet </a:t>
            </a:r>
          </a:p>
          <a:p>
            <a:pPr>
              <a:lnSpc>
                <a:spcPct val="150000"/>
              </a:lnSpc>
            </a:pPr>
            <a:r>
              <a:rPr lang="en-US" sz="2800" dirty="0" smtClean="0">
                <a:latin typeface="Calibri" panose="020F0502020204030204" pitchFamily="34" charset="0"/>
              </a:rPr>
              <a:t>Restrict fluid intake</a:t>
            </a:r>
          </a:p>
          <a:p>
            <a:pPr>
              <a:lnSpc>
                <a:spcPct val="150000"/>
              </a:lnSpc>
            </a:pPr>
            <a:r>
              <a:rPr lang="en-US" sz="2800" dirty="0" smtClean="0">
                <a:latin typeface="Calibri" panose="020F0502020204030204" pitchFamily="34" charset="0"/>
              </a:rPr>
              <a:t>Administer sedatives to enhance rest and relieve anxiety.</a:t>
            </a:r>
          </a:p>
          <a:p>
            <a:pPr>
              <a:lnSpc>
                <a:spcPct val="150000"/>
              </a:lnSpc>
            </a:pPr>
            <a:r>
              <a:rPr lang="en-US" sz="2800" dirty="0" smtClean="0">
                <a:latin typeface="Calibri" panose="020F0502020204030204" pitchFamily="34" charset="0"/>
              </a:rPr>
              <a:t>Oxygen therapy to reduce dyspnea</a:t>
            </a:r>
          </a:p>
          <a:p>
            <a:endParaRPr lang="en-US" sz="2800" dirty="0"/>
          </a:p>
        </p:txBody>
      </p:sp>
    </p:spTree>
    <p:extLst>
      <p:ext uri="{BB962C8B-B14F-4D97-AF65-F5344CB8AC3E}">
        <p14:creationId xmlns:p14="http://schemas.microsoft.com/office/powerpoint/2010/main" val="26378357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823" y="13679"/>
            <a:ext cx="6589199" cy="720080"/>
          </a:xfrm>
        </p:spPr>
        <p:txBody>
          <a:bodyPr/>
          <a:lstStyle/>
          <a:p>
            <a:r>
              <a:rPr lang="en-US" u="sng" dirty="0" smtClean="0"/>
              <a:t>Medical management</a:t>
            </a:r>
            <a:endParaRPr lang="en-US" u="sng" dirty="0"/>
          </a:p>
        </p:txBody>
      </p:sp>
      <p:sp>
        <p:nvSpPr>
          <p:cNvPr id="3" name="Content Placeholder 2"/>
          <p:cNvSpPr>
            <a:spLocks noGrp="1"/>
          </p:cNvSpPr>
          <p:nvPr>
            <p:ph idx="1"/>
          </p:nvPr>
        </p:nvSpPr>
        <p:spPr>
          <a:xfrm>
            <a:off x="-31823" y="765768"/>
            <a:ext cx="9144000" cy="6092231"/>
          </a:xfrm>
        </p:spPr>
        <p:txBody>
          <a:bodyPr>
            <a:noAutofit/>
          </a:bodyPr>
          <a:lstStyle/>
          <a:p>
            <a:pPr>
              <a:lnSpc>
                <a:spcPct val="150000"/>
              </a:lnSpc>
            </a:pPr>
            <a:r>
              <a:rPr lang="en-US" sz="2800" dirty="0" smtClean="0">
                <a:latin typeface="Calibri" panose="020F0502020204030204" pitchFamily="34" charset="0"/>
              </a:rPr>
              <a:t>Cardiac glycosides e.g. digoxin to increase cardiac output  by slowing the heart rate and increasing the force of contraction</a:t>
            </a:r>
          </a:p>
          <a:p>
            <a:pPr>
              <a:lnSpc>
                <a:spcPct val="150000"/>
              </a:lnSpc>
            </a:pPr>
            <a:r>
              <a:rPr lang="en-US" sz="2800" dirty="0" smtClean="0">
                <a:latin typeface="Calibri" panose="020F0502020204030204" pitchFamily="34" charset="0"/>
              </a:rPr>
              <a:t>Diuretics </a:t>
            </a:r>
            <a:r>
              <a:rPr lang="en-US" sz="2800" dirty="0" err="1" smtClean="0">
                <a:latin typeface="Calibri" panose="020F0502020204030204" pitchFamily="34" charset="0"/>
              </a:rPr>
              <a:t>e.g</a:t>
            </a:r>
            <a:r>
              <a:rPr lang="en-US" sz="2800" dirty="0" smtClean="0">
                <a:latin typeface="Calibri" panose="020F0502020204030204" pitchFamily="34" charset="0"/>
              </a:rPr>
              <a:t> Lasix it promotes excretion of water and sodium thus reducing the cardiac workload</a:t>
            </a:r>
          </a:p>
          <a:p>
            <a:pPr>
              <a:lnSpc>
                <a:spcPct val="150000"/>
              </a:lnSpc>
            </a:pPr>
            <a:r>
              <a:rPr lang="en-US" sz="2800" dirty="0" smtClean="0">
                <a:latin typeface="Calibri" panose="020F0502020204030204" pitchFamily="34" charset="0"/>
              </a:rPr>
              <a:t>Vasodilators e.g. calcium channel blockers it improves stroke volume by reducing afterload.</a:t>
            </a:r>
          </a:p>
          <a:p>
            <a:pPr>
              <a:lnSpc>
                <a:spcPct val="150000"/>
              </a:lnSpc>
            </a:pPr>
            <a:r>
              <a:rPr lang="en-US" sz="2800" dirty="0" smtClean="0">
                <a:latin typeface="Calibri" panose="020F0502020204030204" pitchFamily="34" charset="0"/>
              </a:rPr>
              <a:t>Non glycoside inotropic agents e.g. </a:t>
            </a:r>
            <a:r>
              <a:rPr lang="en-US" sz="2800" dirty="0" err="1" smtClean="0">
                <a:latin typeface="Calibri" panose="020F0502020204030204" pitchFamily="34" charset="0"/>
              </a:rPr>
              <a:t>dobutamine</a:t>
            </a:r>
            <a:r>
              <a:rPr lang="en-US" sz="2800" dirty="0" smtClean="0">
                <a:latin typeface="Calibri" panose="020F0502020204030204" pitchFamily="34" charset="0"/>
              </a:rPr>
              <a:t> it relieves cardiogenic shock.</a:t>
            </a:r>
          </a:p>
          <a:p>
            <a:pPr>
              <a:lnSpc>
                <a:spcPct val="150000"/>
              </a:lnSpc>
            </a:pPr>
            <a:endParaRPr lang="en-US" sz="2800" dirty="0" smtClean="0">
              <a:latin typeface="Calibri" panose="020F0502020204030204" pitchFamily="34" charset="0"/>
            </a:endParaRPr>
          </a:p>
        </p:txBody>
      </p:sp>
    </p:spTree>
    <p:extLst>
      <p:ext uri="{BB962C8B-B14F-4D97-AF65-F5344CB8AC3E}">
        <p14:creationId xmlns:p14="http://schemas.microsoft.com/office/powerpoint/2010/main" val="39629671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a:xfrm>
            <a:off x="325839" y="1628800"/>
            <a:ext cx="8566641" cy="4319736"/>
          </a:xfrm>
        </p:spPr>
        <p:txBody>
          <a:bodyPr>
            <a:noAutofit/>
          </a:bodyPr>
          <a:lstStyle/>
          <a:p>
            <a:pPr>
              <a:lnSpc>
                <a:spcPct val="150000"/>
              </a:lnSpc>
            </a:pPr>
            <a:r>
              <a:rPr lang="en-US" sz="2800" dirty="0" smtClean="0">
                <a:latin typeface="Calibri" panose="020F0502020204030204" pitchFamily="34" charset="0"/>
              </a:rPr>
              <a:t>A thorough history and physical examination</a:t>
            </a:r>
          </a:p>
          <a:p>
            <a:pPr>
              <a:lnSpc>
                <a:spcPct val="150000"/>
              </a:lnSpc>
            </a:pPr>
            <a:r>
              <a:rPr lang="en-US" sz="2800" dirty="0" smtClean="0">
                <a:latin typeface="Calibri" panose="020F0502020204030204" pitchFamily="34" charset="0"/>
              </a:rPr>
              <a:t>Administer drugs as prescribed</a:t>
            </a:r>
          </a:p>
          <a:p>
            <a:pPr>
              <a:lnSpc>
                <a:spcPct val="150000"/>
              </a:lnSpc>
            </a:pPr>
            <a:r>
              <a:rPr lang="en-US" sz="2800" dirty="0" smtClean="0">
                <a:latin typeface="Calibri" panose="020F0502020204030204" pitchFamily="34" charset="0"/>
              </a:rPr>
              <a:t>Monitor for any side effects of the drugs administered</a:t>
            </a:r>
          </a:p>
          <a:p>
            <a:pPr>
              <a:lnSpc>
                <a:spcPct val="150000"/>
              </a:lnSpc>
            </a:pPr>
            <a:r>
              <a:rPr lang="en-US" sz="2800" dirty="0" smtClean="0">
                <a:latin typeface="Calibri" panose="020F0502020204030204" pitchFamily="34" charset="0"/>
              </a:rPr>
              <a:t>Monitor serum electrolytes due to the effect of diuretics which lowers sodium and potassium.</a:t>
            </a:r>
            <a:endParaRPr lang="en-US" sz="2800" dirty="0">
              <a:latin typeface="Calibri" panose="020F0502020204030204" pitchFamily="34" charset="0"/>
            </a:endParaRPr>
          </a:p>
        </p:txBody>
      </p:sp>
    </p:spTree>
    <p:extLst>
      <p:ext uri="{BB962C8B-B14F-4D97-AF65-F5344CB8AC3E}">
        <p14:creationId xmlns:p14="http://schemas.microsoft.com/office/powerpoint/2010/main" val="33239427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0623" y="0"/>
            <a:ext cx="7886700" cy="1325563"/>
          </a:xfrm>
        </p:spPr>
        <p:txBody>
          <a:bodyPr>
            <a:normAutofit/>
          </a:bodyPr>
          <a:lstStyle/>
          <a:p>
            <a:r>
              <a:rPr lang="en-US" b="1" dirty="0" smtClean="0"/>
              <a:t>HOSPITAL MANAGEMENT</a:t>
            </a:r>
            <a:r>
              <a:rPr lang="en-US" dirty="0" smtClean="0"/>
              <a:t/>
            </a:r>
            <a:br>
              <a:rPr lang="en-US" dirty="0" smtClean="0"/>
            </a:br>
            <a:endParaRPr lang="en-US" dirty="0"/>
          </a:p>
        </p:txBody>
      </p:sp>
      <p:sp>
        <p:nvSpPr>
          <p:cNvPr id="3" name="Content Placeholder 2"/>
          <p:cNvSpPr>
            <a:spLocks noGrp="1"/>
          </p:cNvSpPr>
          <p:nvPr>
            <p:ph idx="1"/>
          </p:nvPr>
        </p:nvSpPr>
        <p:spPr>
          <a:xfrm>
            <a:off x="660623" y="908720"/>
            <a:ext cx="7886699" cy="5715040"/>
          </a:xfrm>
        </p:spPr>
        <p:txBody>
          <a:bodyPr>
            <a:normAutofit fontScale="62500" lnSpcReduction="20000"/>
          </a:bodyPr>
          <a:lstStyle/>
          <a:p>
            <a:pPr>
              <a:buNone/>
            </a:pPr>
            <a:r>
              <a:rPr lang="en-US" sz="3600" b="1" dirty="0" smtClean="0">
                <a:latin typeface="Calibri" panose="020F0502020204030204" pitchFamily="34" charset="0"/>
              </a:rPr>
              <a:t>On admission</a:t>
            </a:r>
            <a:endParaRPr lang="en-US" sz="3600" dirty="0" smtClean="0">
              <a:latin typeface="Calibri" panose="020F0502020204030204" pitchFamily="34" charset="0"/>
            </a:endParaRPr>
          </a:p>
          <a:p>
            <a:pPr lvl="0"/>
            <a:r>
              <a:rPr lang="en-US" sz="3800" dirty="0" smtClean="0">
                <a:latin typeface="Calibri" panose="020F0502020204030204" pitchFamily="34" charset="0"/>
              </a:rPr>
              <a:t>Bed rest</a:t>
            </a:r>
          </a:p>
          <a:p>
            <a:pPr lvl="0"/>
            <a:r>
              <a:rPr lang="en-US" sz="3800" dirty="0" smtClean="0">
                <a:latin typeface="Calibri" panose="020F0502020204030204" pitchFamily="34" charset="0"/>
              </a:rPr>
              <a:t>Prop-up</a:t>
            </a:r>
          </a:p>
          <a:p>
            <a:pPr lvl="0"/>
            <a:r>
              <a:rPr lang="en-US" sz="3800" dirty="0" smtClean="0">
                <a:latin typeface="Calibri" panose="020F0502020204030204" pitchFamily="34" charset="0"/>
              </a:rPr>
              <a:t>Oxygen administration if dyspnoeic or cyanosed</a:t>
            </a:r>
          </a:p>
          <a:p>
            <a:pPr lvl="0"/>
            <a:r>
              <a:rPr lang="en-US" sz="3800" dirty="0" smtClean="0">
                <a:latin typeface="Calibri" panose="020F0502020204030204" pitchFamily="34" charset="0"/>
              </a:rPr>
              <a:t>Total nursing care</a:t>
            </a:r>
          </a:p>
          <a:p>
            <a:pPr lvl="0"/>
            <a:r>
              <a:rPr lang="en-US" sz="3800" dirty="0" smtClean="0">
                <a:latin typeface="Calibri" panose="020F0502020204030204" pitchFamily="34" charset="0"/>
              </a:rPr>
              <a:t>Vital observations;- 1 hourly later 4 hourly</a:t>
            </a:r>
          </a:p>
          <a:p>
            <a:pPr lvl="0"/>
            <a:r>
              <a:rPr lang="en-US" sz="3800" dirty="0" smtClean="0">
                <a:latin typeface="Calibri" panose="020F0502020204030204" pitchFamily="34" charset="0"/>
              </a:rPr>
              <a:t>Medication;-      Digitalis(digoxin)</a:t>
            </a:r>
          </a:p>
          <a:p>
            <a:pPr lvl="0">
              <a:buNone/>
            </a:pPr>
            <a:r>
              <a:rPr lang="en-US" sz="3800" dirty="0" smtClean="0">
                <a:latin typeface="Calibri" panose="020F0502020204030204" pitchFamily="34" charset="0"/>
              </a:rPr>
              <a:t>				Diuretics</a:t>
            </a:r>
          </a:p>
          <a:p>
            <a:pPr lvl="0">
              <a:buNone/>
            </a:pPr>
            <a:r>
              <a:rPr lang="en-US" sz="3800" dirty="0" smtClean="0">
                <a:latin typeface="Calibri" panose="020F0502020204030204" pitchFamily="34" charset="0"/>
              </a:rPr>
              <a:t>				Analgesics</a:t>
            </a:r>
          </a:p>
          <a:p>
            <a:pPr lvl="0">
              <a:buNone/>
            </a:pPr>
            <a:r>
              <a:rPr lang="en-US" sz="3800" dirty="0" smtClean="0">
                <a:latin typeface="Calibri" panose="020F0502020204030204" pitchFamily="34" charset="0"/>
              </a:rPr>
              <a:t>				Potassium chloride </a:t>
            </a:r>
          </a:p>
          <a:p>
            <a:pPr lvl="0"/>
            <a:r>
              <a:rPr lang="en-US" sz="3800" dirty="0" smtClean="0">
                <a:latin typeface="Calibri" panose="020F0502020204030204" pitchFamily="34" charset="0"/>
              </a:rPr>
              <a:t>Daily weighing</a:t>
            </a:r>
          </a:p>
          <a:p>
            <a:pPr lvl="0"/>
            <a:r>
              <a:rPr lang="en-US" sz="3800" dirty="0" smtClean="0">
                <a:latin typeface="Calibri" panose="020F0502020204030204" pitchFamily="34" charset="0"/>
              </a:rPr>
              <a:t>Diet – light, low salt, easily digestible.</a:t>
            </a:r>
          </a:p>
          <a:p>
            <a:pPr lvl="0"/>
            <a:r>
              <a:rPr lang="en-US" sz="3800" dirty="0" smtClean="0">
                <a:latin typeface="Calibri" panose="020F0502020204030204" pitchFamily="34" charset="0"/>
              </a:rPr>
              <a:t>Pressure area care</a:t>
            </a:r>
          </a:p>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813335" cy="588194"/>
          </a:xfrm>
        </p:spPr>
        <p:txBody>
          <a:bodyPr>
            <a:normAutofit fontScale="90000"/>
          </a:bodyPr>
          <a:lstStyle/>
          <a:p>
            <a:r>
              <a:rPr lang="en-US" dirty="0" smtClean="0">
                <a:latin typeface="Calibri" panose="020F0502020204030204" pitchFamily="34" charset="0"/>
              </a:rPr>
              <a:t>Follow up after discharge- advice on;-</a:t>
            </a:r>
            <a:r>
              <a:rPr lang="en-US" dirty="0" smtClean="0"/>
              <a:t/>
            </a:r>
            <a:br>
              <a:rPr lang="en-US" dirty="0" smtClean="0"/>
            </a:br>
            <a:endParaRPr lang="en-US" dirty="0"/>
          </a:p>
        </p:txBody>
      </p:sp>
      <p:sp>
        <p:nvSpPr>
          <p:cNvPr id="3" name="Content Placeholder 2"/>
          <p:cNvSpPr>
            <a:spLocks noGrp="1"/>
          </p:cNvSpPr>
          <p:nvPr>
            <p:ph idx="1"/>
          </p:nvPr>
        </p:nvSpPr>
        <p:spPr>
          <a:xfrm>
            <a:off x="871479" y="1660507"/>
            <a:ext cx="6940881" cy="5197493"/>
          </a:xfrm>
        </p:spPr>
        <p:txBody>
          <a:bodyPr>
            <a:normAutofit/>
          </a:bodyPr>
          <a:lstStyle/>
          <a:p>
            <a:pPr lvl="0"/>
            <a:r>
              <a:rPr lang="en-US" sz="2800" dirty="0" smtClean="0">
                <a:latin typeface="Calibri" panose="020F0502020204030204" pitchFamily="34" charset="0"/>
              </a:rPr>
              <a:t>Rest</a:t>
            </a:r>
          </a:p>
          <a:p>
            <a:pPr lvl="0"/>
            <a:r>
              <a:rPr lang="en-US" sz="2800" dirty="0" smtClean="0">
                <a:latin typeface="Calibri" panose="020F0502020204030204" pitchFamily="34" charset="0"/>
              </a:rPr>
              <a:t>Low salt, high potassium diet</a:t>
            </a:r>
          </a:p>
          <a:p>
            <a:pPr lvl="0"/>
            <a:r>
              <a:rPr lang="en-US" sz="2800" dirty="0" smtClean="0">
                <a:latin typeface="Calibri" panose="020F0502020204030204" pitchFamily="34" charset="0"/>
              </a:rPr>
              <a:t>Compliance to drugs</a:t>
            </a:r>
          </a:p>
          <a:p>
            <a:pPr lvl="0"/>
            <a:r>
              <a:rPr lang="en-US" sz="2800" dirty="0" smtClean="0">
                <a:latin typeface="Calibri" panose="020F0502020204030204" pitchFamily="34" charset="0"/>
              </a:rPr>
              <a:t>Follow up</a:t>
            </a:r>
          </a:p>
          <a:p>
            <a:pPr lvl="0"/>
            <a:r>
              <a:rPr lang="en-US" sz="2800" dirty="0" smtClean="0">
                <a:latin typeface="Calibri" panose="020F0502020204030204" pitchFamily="34" charset="0"/>
              </a:rPr>
              <a:t>Effects in pregnancy in women</a:t>
            </a:r>
          </a:p>
          <a:p>
            <a:endParaRPr lang="en-US" sz="36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9552" y="1772816"/>
            <a:ext cx="8604448" cy="1569660"/>
          </a:xfrm>
          <a:prstGeom prst="rect">
            <a:avLst/>
          </a:prstGeom>
          <a:noFill/>
        </p:spPr>
        <p:txBody>
          <a:bodyPr wrap="square" lIns="91440" tIns="45720" rIns="91440" bIns="45720">
            <a:spAutoFit/>
          </a:bodyPr>
          <a:lstStyle/>
          <a:p>
            <a:pPr algn="ctr"/>
            <a:r>
              <a:rPr lang="en-US" sz="4800" b="0" cap="none" spc="0" dirty="0" smtClean="0">
                <a:ln w="0"/>
                <a:solidFill>
                  <a:schemeClr val="tx1"/>
                </a:solidFill>
                <a:effectLst>
                  <a:outerShdw blurRad="38100" dist="19050" dir="2700000" algn="tl" rotWithShape="0">
                    <a:schemeClr val="dk1">
                      <a:alpha val="40000"/>
                    </a:schemeClr>
                  </a:outerShdw>
                </a:effectLst>
              </a:rPr>
              <a:t>DISORDERS AFFECTING HEART VALVES</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2002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78416"/>
            <a:ext cx="6589199" cy="802312"/>
          </a:xfrm>
        </p:spPr>
        <p:txBody>
          <a:bodyPr>
            <a:normAutofit fontScale="90000"/>
          </a:bodyPr>
          <a:lstStyle/>
          <a:p>
            <a:r>
              <a:rPr lang="en-US" b="1" dirty="0"/>
              <a:t>Heart Valves</a:t>
            </a:r>
            <a:r>
              <a:rPr lang="en-US" dirty="0"/>
              <a:t/>
            </a:r>
            <a:br>
              <a:rPr lang="en-US" dirty="0"/>
            </a:br>
            <a:endParaRPr lang="en-US" dirty="0"/>
          </a:p>
        </p:txBody>
      </p:sp>
      <p:sp>
        <p:nvSpPr>
          <p:cNvPr id="3" name="Content Placeholder 2"/>
          <p:cNvSpPr>
            <a:spLocks noGrp="1"/>
          </p:cNvSpPr>
          <p:nvPr>
            <p:ph idx="1"/>
          </p:nvPr>
        </p:nvSpPr>
        <p:spPr>
          <a:xfrm>
            <a:off x="251520" y="998219"/>
            <a:ext cx="8568952" cy="4752528"/>
          </a:xfrm>
        </p:spPr>
        <p:txBody>
          <a:bodyPr>
            <a:noAutofit/>
          </a:bodyPr>
          <a:lstStyle/>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heart has  four valves in the heart permit blood to flow in only one direction.</a:t>
            </a:r>
          </a:p>
          <a:p>
            <a:pPr>
              <a:lnSpc>
                <a:spcPct val="150000"/>
              </a:lnSpc>
            </a:pPr>
            <a:r>
              <a:rPr lang="en-US" sz="2800" dirty="0">
                <a:latin typeface="Calibri" panose="020F0502020204030204" pitchFamily="34" charset="0"/>
              </a:rPr>
              <a:t>The valves, which are composed of thin leaflets of fibrous tissue, open and close in response to the movement of blood and pressure changes within the chambers. There are two types </a:t>
            </a:r>
            <a:r>
              <a:rPr lang="en-US" sz="2800" dirty="0" smtClean="0">
                <a:latin typeface="Calibri" panose="020F0502020204030204" pitchFamily="34" charset="0"/>
              </a:rPr>
              <a:t>of valves</a:t>
            </a:r>
            <a:r>
              <a:rPr lang="en-US" sz="2800" dirty="0">
                <a:latin typeface="Calibri" panose="020F0502020204030204" pitchFamily="34" charset="0"/>
              </a:rPr>
              <a:t>: </a:t>
            </a:r>
            <a:r>
              <a:rPr lang="en-US" sz="2800" dirty="0" err="1">
                <a:latin typeface="Calibri" panose="020F0502020204030204" pitchFamily="34" charset="0"/>
              </a:rPr>
              <a:t>atrioventricular</a:t>
            </a:r>
            <a:r>
              <a:rPr lang="en-US" sz="2800" dirty="0">
                <a:latin typeface="Calibri" panose="020F0502020204030204" pitchFamily="34" charset="0"/>
              </a:rPr>
              <a:t> and semilunar.</a:t>
            </a:r>
          </a:p>
          <a:p>
            <a:endParaRPr lang="en-US" sz="2800" dirty="0"/>
          </a:p>
        </p:txBody>
      </p:sp>
    </p:spTree>
    <p:extLst>
      <p:ext uri="{BB962C8B-B14F-4D97-AF65-F5344CB8AC3E}">
        <p14:creationId xmlns:p14="http://schemas.microsoft.com/office/powerpoint/2010/main" val="33157052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87380"/>
            <a:ext cx="6842722" cy="915341"/>
          </a:xfrm>
        </p:spPr>
        <p:txBody>
          <a:bodyPr>
            <a:normAutofit/>
          </a:bodyPr>
          <a:lstStyle/>
          <a:p>
            <a:r>
              <a:rPr lang="en-US" dirty="0" smtClean="0"/>
              <a:t>Heart chambers and valves</a:t>
            </a:r>
            <a:endParaRPr lang="en-US" dirty="0"/>
          </a:p>
        </p:txBody>
      </p:sp>
      <p:pic>
        <p:nvPicPr>
          <p:cNvPr id="4" name="Content Placeholder 3"/>
          <p:cNvPicPr>
            <a:picLocks noGrp="1" noChangeAspect="1" noChangeArrowheads="1"/>
          </p:cNvPicPr>
          <p:nvPr>
            <p:ph idx="1"/>
          </p:nvPr>
        </p:nvPicPr>
        <p:blipFill>
          <a:blip r:embed="rId2" cstate="print"/>
          <a:stretch>
            <a:fillRect/>
          </a:stretch>
        </p:blipFill>
        <p:spPr bwMode="auto">
          <a:xfrm>
            <a:off x="5238747" y="4022723"/>
            <a:ext cx="5" cy="3"/>
          </a:xfrm>
          <a:prstGeom prst="rect">
            <a:avLst/>
          </a:prstGeom>
          <a:noFill/>
          <a:ln w="9525">
            <a:noFill/>
            <a:miter lim="800000"/>
            <a:headEnd/>
            <a:tailEnd/>
          </a:ln>
          <a:effectLst/>
        </p:spPr>
      </p:pic>
      <p:pic>
        <p:nvPicPr>
          <p:cNvPr id="5" name="Picture 3"/>
          <p:cNvPicPr>
            <a:picLocks noChangeAspect="1" noChangeArrowheads="1"/>
          </p:cNvPicPr>
          <p:nvPr/>
        </p:nvPicPr>
        <p:blipFill>
          <a:blip r:embed="rId2" cstate="print"/>
          <a:srcRect/>
          <a:stretch>
            <a:fillRect/>
          </a:stretch>
        </p:blipFill>
        <p:spPr bwMode="auto">
          <a:xfrm>
            <a:off x="56004" y="476672"/>
            <a:ext cx="9087995" cy="6392788"/>
          </a:xfrm>
          <a:prstGeom prst="rect">
            <a:avLst/>
          </a:prstGeom>
          <a:noFill/>
          <a:ln w="9525">
            <a:noFill/>
            <a:miter lim="800000"/>
            <a:headEnd/>
            <a:tailEnd/>
          </a:ln>
          <a:effectLst/>
        </p:spPr>
      </p:pic>
    </p:spTree>
    <p:extLst>
      <p:ext uri="{BB962C8B-B14F-4D97-AF65-F5344CB8AC3E}">
        <p14:creationId xmlns:p14="http://schemas.microsoft.com/office/powerpoint/2010/main" val="169874426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4138967" cy="860674"/>
          </a:xfrm>
        </p:spPr>
        <p:txBody>
          <a:bodyPr/>
          <a:lstStyle/>
          <a:p>
            <a:r>
              <a:rPr lang="en-US" dirty="0" smtClean="0"/>
              <a:t>AORTIC STENOSIS</a:t>
            </a:r>
            <a:endParaRPr lang="en-US" dirty="0"/>
          </a:p>
        </p:txBody>
      </p:sp>
      <p:sp>
        <p:nvSpPr>
          <p:cNvPr id="3" name="Content Placeholder 2"/>
          <p:cNvSpPr>
            <a:spLocks noGrp="1"/>
          </p:cNvSpPr>
          <p:nvPr>
            <p:ph idx="1"/>
          </p:nvPr>
        </p:nvSpPr>
        <p:spPr>
          <a:xfrm>
            <a:off x="467544" y="1905000"/>
            <a:ext cx="7164002" cy="4248472"/>
          </a:xfrm>
        </p:spPr>
        <p:txBody>
          <a:bodyPr>
            <a:normAutofit/>
          </a:bodyPr>
          <a:lstStyle/>
          <a:p>
            <a:pPr>
              <a:lnSpc>
                <a:spcPct val="150000"/>
              </a:lnSpc>
            </a:pPr>
            <a:r>
              <a:rPr lang="en-US" sz="2800" dirty="0" smtClean="0">
                <a:latin typeface="Calibri" panose="020F0502020204030204" pitchFamily="34" charset="0"/>
              </a:rPr>
              <a:t>It is narrowing of the opening through the aortic valve i.e. between that occurs when the valve cusps become stiff and rigid.</a:t>
            </a:r>
            <a:endParaRPr lang="en-US" sz="2800" dirty="0">
              <a:latin typeface="Calibri" panose="020F0502020204030204" pitchFamily="34" charset="0"/>
            </a:endParaRPr>
          </a:p>
        </p:txBody>
      </p:sp>
    </p:spTree>
    <p:extLst>
      <p:ext uri="{BB962C8B-B14F-4D97-AF65-F5344CB8AC3E}">
        <p14:creationId xmlns:p14="http://schemas.microsoft.com/office/powerpoint/2010/main" val="40373925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2626799" cy="766067"/>
          </a:xfrm>
        </p:spPr>
        <p:txBody>
          <a:bodyPr>
            <a:normAutofit/>
          </a:bodyPr>
          <a:lstStyle/>
          <a:p>
            <a:r>
              <a:rPr lang="en-US" dirty="0" smtClean="0"/>
              <a:t>CAUSES</a:t>
            </a:r>
            <a:endParaRPr lang="en-US" dirty="0"/>
          </a:p>
        </p:txBody>
      </p:sp>
      <p:sp>
        <p:nvSpPr>
          <p:cNvPr id="3" name="Content Placeholder 2"/>
          <p:cNvSpPr>
            <a:spLocks noGrp="1"/>
          </p:cNvSpPr>
          <p:nvPr>
            <p:ph idx="1"/>
          </p:nvPr>
        </p:nvSpPr>
        <p:spPr>
          <a:xfrm>
            <a:off x="508168" y="1700808"/>
            <a:ext cx="7634808" cy="3777622"/>
          </a:xfrm>
        </p:spPr>
        <p:txBody>
          <a:bodyPr>
            <a:normAutofit/>
          </a:bodyPr>
          <a:lstStyle/>
          <a:p>
            <a:pPr>
              <a:lnSpc>
                <a:spcPct val="150000"/>
              </a:lnSpc>
            </a:pPr>
            <a:r>
              <a:rPr lang="en-US" sz="2800" dirty="0" smtClean="0">
                <a:latin typeface="Calibri" panose="020F0502020204030204" pitchFamily="34" charset="0"/>
              </a:rPr>
              <a:t>Congenital</a:t>
            </a:r>
          </a:p>
          <a:p>
            <a:pPr>
              <a:lnSpc>
                <a:spcPct val="150000"/>
              </a:lnSpc>
            </a:pPr>
            <a:r>
              <a:rPr lang="en-US" sz="2800" dirty="0" smtClean="0">
                <a:latin typeface="Calibri" panose="020F0502020204030204" pitchFamily="34" charset="0"/>
              </a:rPr>
              <a:t>As a cardiac damage from rheumatic fever and rheumatic heart disease.</a:t>
            </a:r>
          </a:p>
          <a:p>
            <a:pPr>
              <a:lnSpc>
                <a:spcPct val="150000"/>
              </a:lnSpc>
            </a:pPr>
            <a:r>
              <a:rPr lang="en-US" sz="2800" dirty="0" smtClean="0">
                <a:latin typeface="Calibri" panose="020F0502020204030204" pitchFamily="34" charset="0"/>
              </a:rPr>
              <a:t>Old age</a:t>
            </a:r>
            <a:endParaRPr lang="en-US" sz="2800" dirty="0">
              <a:latin typeface="Calibri" panose="020F0502020204030204" pitchFamily="34" charset="0"/>
            </a:endParaRPr>
          </a:p>
        </p:txBody>
      </p:sp>
    </p:spTree>
    <p:extLst>
      <p:ext uri="{BB962C8B-B14F-4D97-AF65-F5344CB8AC3E}">
        <p14:creationId xmlns:p14="http://schemas.microsoft.com/office/powerpoint/2010/main" val="15481422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589199" cy="864096"/>
          </a:xfrm>
        </p:spPr>
        <p:txBody>
          <a:bodyPr/>
          <a:lstStyle/>
          <a:p>
            <a:r>
              <a:rPr lang="en-US" b="1" dirty="0" smtClean="0"/>
              <a:t>PATHOPHYSIOLOGY</a:t>
            </a:r>
            <a:endParaRPr lang="en-US" b="1" dirty="0"/>
          </a:p>
        </p:txBody>
      </p:sp>
      <p:sp>
        <p:nvSpPr>
          <p:cNvPr id="3" name="Content Placeholder 2"/>
          <p:cNvSpPr>
            <a:spLocks noGrp="1"/>
          </p:cNvSpPr>
          <p:nvPr>
            <p:ph idx="1"/>
          </p:nvPr>
        </p:nvSpPr>
        <p:spPr>
          <a:xfrm>
            <a:off x="0" y="1096332"/>
            <a:ext cx="9144000" cy="5761668"/>
          </a:xfrm>
        </p:spPr>
        <p:txBody>
          <a:bodyPr>
            <a:noAutofit/>
          </a:bodyPr>
          <a:lstStyle/>
          <a:p>
            <a:pPr>
              <a:lnSpc>
                <a:spcPct val="150000"/>
              </a:lnSpc>
            </a:pPr>
            <a:r>
              <a:rPr lang="en-US" sz="2800" dirty="0" smtClean="0">
                <a:latin typeface="Calibri" panose="020F0502020204030204" pitchFamily="34" charset="0"/>
              </a:rPr>
              <a:t>In older adults its caused by progressive deposits of calcium within cells and tissues thus making it less elastic. This interferes with its ability to open properly.</a:t>
            </a:r>
          </a:p>
          <a:p>
            <a:pPr>
              <a:lnSpc>
                <a:spcPct val="150000"/>
              </a:lnSpc>
            </a:pPr>
            <a:r>
              <a:rPr lang="en-US" sz="2800" dirty="0" smtClean="0">
                <a:latin typeface="Calibri" panose="020F0502020204030204" pitchFamily="34" charset="0"/>
              </a:rPr>
              <a:t>More force is used to push blood through the narrowed opening making the left ventricle to thicken because of the increased work it performs.</a:t>
            </a:r>
          </a:p>
          <a:p>
            <a:pPr>
              <a:lnSpc>
                <a:spcPct val="150000"/>
              </a:lnSpc>
            </a:pPr>
            <a:r>
              <a:rPr lang="en-US" sz="2800" dirty="0" smtClean="0">
                <a:latin typeface="Calibri" panose="020F0502020204030204" pitchFamily="34" charset="0"/>
              </a:rPr>
              <a:t>The volume of blood passing through the narrowed valve eventually becomes insufficient to nourish the vital organs.</a:t>
            </a:r>
            <a:endParaRPr lang="en-US" sz="2800" dirty="0">
              <a:latin typeface="Calibri" panose="020F0502020204030204" pitchFamily="34" charset="0"/>
            </a:endParaRPr>
          </a:p>
        </p:txBody>
      </p:sp>
    </p:spTree>
    <p:extLst>
      <p:ext uri="{BB962C8B-B14F-4D97-AF65-F5344CB8AC3E}">
        <p14:creationId xmlns:p14="http://schemas.microsoft.com/office/powerpoint/2010/main" val="31337227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findings</a:t>
            </a:r>
            <a:endParaRPr lang="en-US" dirty="0"/>
          </a:p>
        </p:txBody>
      </p:sp>
      <p:sp>
        <p:nvSpPr>
          <p:cNvPr id="3" name="Content Placeholder 2"/>
          <p:cNvSpPr>
            <a:spLocks noGrp="1"/>
          </p:cNvSpPr>
          <p:nvPr>
            <p:ph idx="1"/>
          </p:nvPr>
        </p:nvSpPr>
        <p:spPr>
          <a:xfrm>
            <a:off x="539553" y="2133600"/>
            <a:ext cx="7994848" cy="3777622"/>
          </a:xfrm>
        </p:spPr>
        <p:txBody>
          <a:bodyPr>
            <a:normAutofit/>
          </a:bodyPr>
          <a:lstStyle/>
          <a:p>
            <a:pPr>
              <a:lnSpc>
                <a:spcPct val="150000"/>
              </a:lnSpc>
            </a:pPr>
            <a:r>
              <a:rPr lang="en-US" sz="2800" dirty="0" smtClean="0">
                <a:latin typeface="Calibri" panose="020F0502020204030204" pitchFamily="34" charset="0"/>
              </a:rPr>
              <a:t>Chest x ray shows left ventricular enlargement.</a:t>
            </a:r>
          </a:p>
          <a:p>
            <a:pPr>
              <a:lnSpc>
                <a:spcPct val="150000"/>
              </a:lnSpc>
            </a:pPr>
            <a:r>
              <a:rPr lang="en-US" sz="2800" dirty="0" smtClean="0">
                <a:latin typeface="Calibri" panose="020F0502020204030204" pitchFamily="34" charset="0"/>
              </a:rPr>
              <a:t>Echocardiogram shows ventricular thickening and calcification of the aortic valve.</a:t>
            </a:r>
          </a:p>
          <a:p>
            <a:pPr>
              <a:lnSpc>
                <a:spcPct val="150000"/>
              </a:lnSpc>
            </a:pPr>
            <a:endParaRPr lang="en-US" sz="2800" dirty="0"/>
          </a:p>
        </p:txBody>
      </p:sp>
    </p:spTree>
    <p:extLst>
      <p:ext uri="{BB962C8B-B14F-4D97-AF65-F5344CB8AC3E}">
        <p14:creationId xmlns:p14="http://schemas.microsoft.com/office/powerpoint/2010/main" val="187887313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755577" y="1628800"/>
            <a:ext cx="7778824" cy="4282422"/>
          </a:xfrm>
        </p:spPr>
        <p:txBody>
          <a:bodyPr>
            <a:normAutofit/>
          </a:bodyPr>
          <a:lstStyle/>
          <a:p>
            <a:pPr>
              <a:lnSpc>
                <a:spcPct val="150000"/>
              </a:lnSpc>
            </a:pPr>
            <a:r>
              <a:rPr lang="en-US" sz="2800" dirty="0" smtClean="0">
                <a:latin typeface="Calibri" panose="020F0502020204030204" pitchFamily="34" charset="0"/>
              </a:rPr>
              <a:t>Dizziness </a:t>
            </a:r>
          </a:p>
          <a:p>
            <a:pPr>
              <a:lnSpc>
                <a:spcPct val="150000"/>
              </a:lnSpc>
            </a:pPr>
            <a:r>
              <a:rPr lang="en-US" sz="2800" dirty="0" smtClean="0">
                <a:latin typeface="Calibri" panose="020F0502020204030204" pitchFamily="34" charset="0"/>
              </a:rPr>
              <a:t>Fainting and angina </a:t>
            </a:r>
            <a:r>
              <a:rPr lang="en-US" sz="2800" dirty="0">
                <a:latin typeface="Calibri" panose="020F0502020204030204" pitchFamily="34" charset="0"/>
              </a:rPr>
              <a:t>pain </a:t>
            </a:r>
            <a:r>
              <a:rPr lang="en-US" sz="2800" dirty="0" smtClean="0">
                <a:latin typeface="Calibri" panose="020F0502020204030204" pitchFamily="34" charset="0"/>
              </a:rPr>
              <a:t>due to insufficient cardiac output</a:t>
            </a:r>
          </a:p>
          <a:p>
            <a:pPr>
              <a:lnSpc>
                <a:spcPct val="150000"/>
              </a:lnSpc>
            </a:pPr>
            <a:r>
              <a:rPr lang="en-US" sz="2800" dirty="0" smtClean="0">
                <a:latin typeface="Calibri" panose="020F0502020204030204" pitchFamily="34" charset="0"/>
              </a:rPr>
              <a:t>Dyspnea on exertion</a:t>
            </a:r>
            <a:endParaRPr lang="en-US" sz="2800" dirty="0">
              <a:latin typeface="Calibri" panose="020F0502020204030204" pitchFamily="34" charset="0"/>
            </a:endParaRPr>
          </a:p>
        </p:txBody>
      </p:sp>
    </p:spTree>
    <p:extLst>
      <p:ext uri="{BB962C8B-B14F-4D97-AF65-F5344CB8AC3E}">
        <p14:creationId xmlns:p14="http://schemas.microsoft.com/office/powerpoint/2010/main" val="32573517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596" y="260648"/>
            <a:ext cx="8354888" cy="1080120"/>
          </a:xfrm>
        </p:spPr>
        <p:txBody>
          <a:bodyPr/>
          <a:lstStyle/>
          <a:p>
            <a:r>
              <a:rPr lang="en-US" dirty="0" smtClean="0"/>
              <a:t>Medical and surgical management </a:t>
            </a:r>
            <a:endParaRPr lang="en-US" dirty="0"/>
          </a:p>
        </p:txBody>
      </p:sp>
      <p:sp>
        <p:nvSpPr>
          <p:cNvPr id="3" name="Content Placeholder 2"/>
          <p:cNvSpPr>
            <a:spLocks noGrp="1"/>
          </p:cNvSpPr>
          <p:nvPr>
            <p:ph idx="1"/>
          </p:nvPr>
        </p:nvSpPr>
        <p:spPr>
          <a:xfrm>
            <a:off x="0" y="1052736"/>
            <a:ext cx="9116868" cy="5805264"/>
          </a:xfrm>
        </p:spPr>
        <p:txBody>
          <a:bodyPr>
            <a:noAutofit/>
          </a:bodyPr>
          <a:lstStyle/>
          <a:p>
            <a:pPr marL="0" indent="0">
              <a:buNone/>
            </a:pPr>
            <a:r>
              <a:rPr lang="en-US" sz="2800" b="1" u="sng" dirty="0" smtClean="0">
                <a:latin typeface="Calibri" panose="020F0502020204030204" pitchFamily="34" charset="0"/>
              </a:rPr>
              <a:t>Aim</a:t>
            </a:r>
            <a:r>
              <a:rPr lang="en-US" sz="2800" dirty="0" smtClean="0">
                <a:latin typeface="Calibri" panose="020F0502020204030204" pitchFamily="34" charset="0"/>
              </a:rPr>
              <a:t> </a:t>
            </a:r>
          </a:p>
          <a:p>
            <a:r>
              <a:rPr lang="en-US" sz="2800" dirty="0" smtClean="0">
                <a:latin typeface="Calibri" panose="020F0502020204030204" pitchFamily="34" charset="0"/>
              </a:rPr>
              <a:t>Maintaining adequate cardiac output</a:t>
            </a:r>
          </a:p>
          <a:p>
            <a:r>
              <a:rPr lang="en-US" sz="2800" dirty="0" smtClean="0">
                <a:latin typeface="Calibri" panose="020F0502020204030204" pitchFamily="34" charset="0"/>
              </a:rPr>
              <a:t>Give digitalis, antiarrhythmic and diuretics</a:t>
            </a:r>
          </a:p>
          <a:p>
            <a:r>
              <a:rPr lang="en-US" sz="2800" dirty="0" smtClean="0">
                <a:latin typeface="Calibri" panose="020F0502020204030204" pitchFamily="34" charset="0"/>
              </a:rPr>
              <a:t>Restrict sodium intake</a:t>
            </a:r>
          </a:p>
          <a:p>
            <a:r>
              <a:rPr lang="en-US" sz="2800" dirty="0" smtClean="0">
                <a:latin typeface="Calibri" panose="020F0502020204030204" pitchFamily="34" charset="0"/>
              </a:rPr>
              <a:t>Infective endocarditis </a:t>
            </a:r>
          </a:p>
          <a:p>
            <a:r>
              <a:rPr lang="en-US" sz="2800" dirty="0" smtClean="0">
                <a:latin typeface="Calibri" panose="020F0502020204030204" pitchFamily="34" charset="0"/>
              </a:rPr>
              <a:t>Nitroglycerin to relieve chest </a:t>
            </a:r>
            <a:r>
              <a:rPr lang="en-US" sz="2800" dirty="0">
                <a:latin typeface="Calibri" panose="020F0502020204030204" pitchFamily="34" charset="0"/>
              </a:rPr>
              <a:t>p</a:t>
            </a:r>
            <a:r>
              <a:rPr lang="en-US" sz="2800" dirty="0" smtClean="0">
                <a:latin typeface="Calibri" panose="020F0502020204030204" pitchFamily="34" charset="0"/>
              </a:rPr>
              <a:t>ain</a:t>
            </a:r>
          </a:p>
          <a:p>
            <a:r>
              <a:rPr lang="en-US" sz="2800" dirty="0" smtClean="0">
                <a:latin typeface="Calibri" panose="020F0502020204030204" pitchFamily="34" charset="0"/>
              </a:rPr>
              <a:t>Balloon </a:t>
            </a:r>
            <a:r>
              <a:rPr lang="en-US" sz="2800" dirty="0" err="1" smtClean="0">
                <a:latin typeface="Calibri" panose="020F0502020204030204" pitchFamily="34" charset="0"/>
              </a:rPr>
              <a:t>valvulo</a:t>
            </a:r>
            <a:r>
              <a:rPr lang="en-US" sz="2800" dirty="0" err="1">
                <a:latin typeface="Calibri" panose="020F0502020204030204" pitchFamily="34" charset="0"/>
              </a:rPr>
              <a:t>p</a:t>
            </a:r>
            <a:r>
              <a:rPr lang="en-US" sz="2800" dirty="0" err="1" smtClean="0">
                <a:latin typeface="Calibri" panose="020F0502020204030204" pitchFamily="34" charset="0"/>
              </a:rPr>
              <a:t>lasty</a:t>
            </a:r>
            <a:r>
              <a:rPr lang="en-US" sz="2800" dirty="0" smtClean="0">
                <a:latin typeface="Calibri" panose="020F0502020204030204" pitchFamily="34" charset="0"/>
              </a:rPr>
              <a:t> to enlarge narrowed valve opening</a:t>
            </a:r>
          </a:p>
          <a:p>
            <a:r>
              <a:rPr lang="en-US" sz="2800" dirty="0" smtClean="0">
                <a:latin typeface="Calibri" panose="020F0502020204030204" pitchFamily="34" charset="0"/>
              </a:rPr>
              <a:t>If no improvement aortic valve replacement is performed.</a:t>
            </a:r>
          </a:p>
          <a:p>
            <a:endParaRPr lang="en-US" sz="2800" dirty="0"/>
          </a:p>
        </p:txBody>
      </p:sp>
    </p:spTree>
    <p:extLst>
      <p:ext uri="{BB962C8B-B14F-4D97-AF65-F5344CB8AC3E}">
        <p14:creationId xmlns:p14="http://schemas.microsoft.com/office/powerpoint/2010/main" val="251205401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a:xfrm>
            <a:off x="323528" y="1484784"/>
            <a:ext cx="8210872" cy="4858486"/>
          </a:xfrm>
        </p:spPr>
        <p:txBody>
          <a:bodyPr>
            <a:noAutofit/>
          </a:bodyPr>
          <a:lstStyle/>
          <a:p>
            <a:pPr>
              <a:lnSpc>
                <a:spcPct val="150000"/>
              </a:lnSpc>
            </a:pPr>
            <a:r>
              <a:rPr lang="en-US" sz="2800" dirty="0" smtClean="0">
                <a:latin typeface="Calibri" panose="020F0502020204030204" pitchFamily="34" charset="0"/>
              </a:rPr>
              <a:t>Monitor any symptoms and report immediately.</a:t>
            </a:r>
          </a:p>
          <a:p>
            <a:pPr>
              <a:lnSpc>
                <a:spcPct val="150000"/>
              </a:lnSpc>
            </a:pPr>
            <a:r>
              <a:rPr lang="en-US" sz="2800" dirty="0" smtClean="0">
                <a:latin typeface="Calibri" panose="020F0502020204030204" pitchFamily="34" charset="0"/>
              </a:rPr>
              <a:t>Monitoring of pulse rate and rhythm before administering digitalis that slows the heart rate.</a:t>
            </a:r>
          </a:p>
          <a:p>
            <a:pPr>
              <a:lnSpc>
                <a:spcPct val="150000"/>
              </a:lnSpc>
            </a:pPr>
            <a:r>
              <a:rPr lang="en-US" sz="2800" dirty="0" smtClean="0">
                <a:latin typeface="Calibri" panose="020F0502020204030204" pitchFamily="34" charset="0"/>
              </a:rPr>
              <a:t>Monitoring of input and output chart.</a:t>
            </a:r>
          </a:p>
          <a:p>
            <a:pPr>
              <a:lnSpc>
                <a:spcPct val="150000"/>
              </a:lnSpc>
            </a:pPr>
            <a:r>
              <a:rPr lang="en-US" sz="2800" dirty="0" smtClean="0">
                <a:latin typeface="Calibri" panose="020F0502020204030204" pitchFamily="34" charset="0"/>
              </a:rPr>
              <a:t>Daily weighing.</a:t>
            </a:r>
            <a:endParaRPr lang="en-US" sz="2800" dirty="0">
              <a:latin typeface="Calibri" panose="020F0502020204030204" pitchFamily="34" charset="0"/>
            </a:endParaRPr>
          </a:p>
        </p:txBody>
      </p:sp>
    </p:spTree>
    <p:extLst>
      <p:ext uri="{BB962C8B-B14F-4D97-AF65-F5344CB8AC3E}">
        <p14:creationId xmlns:p14="http://schemas.microsoft.com/office/powerpoint/2010/main" val="35538961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INSUFFICIENCY</a:t>
            </a:r>
            <a:endParaRPr lang="en-US" dirty="0"/>
          </a:p>
        </p:txBody>
      </p:sp>
      <p:sp>
        <p:nvSpPr>
          <p:cNvPr id="3" name="Content Placeholder 2"/>
          <p:cNvSpPr>
            <a:spLocks noGrp="1"/>
          </p:cNvSpPr>
          <p:nvPr>
            <p:ph idx="1"/>
          </p:nvPr>
        </p:nvSpPr>
        <p:spPr>
          <a:xfrm>
            <a:off x="539552" y="1905000"/>
            <a:ext cx="7994849" cy="4006222"/>
          </a:xfrm>
        </p:spPr>
        <p:txBody>
          <a:bodyPr/>
          <a:lstStyle/>
          <a:p>
            <a:pPr>
              <a:lnSpc>
                <a:spcPct val="150000"/>
              </a:lnSpc>
            </a:pPr>
            <a:r>
              <a:rPr lang="en-US" sz="2800" dirty="0" smtClean="0">
                <a:latin typeface="Calibri" panose="020F0502020204030204" pitchFamily="34" charset="0"/>
              </a:rPr>
              <a:t>This occurs when the aortic valve does not close tightly a condition known as </a:t>
            </a:r>
            <a:r>
              <a:rPr lang="en-US" sz="2800" dirty="0" err="1" smtClean="0">
                <a:latin typeface="Calibri" panose="020F0502020204030204" pitchFamily="34" charset="0"/>
              </a:rPr>
              <a:t>valvular</a:t>
            </a:r>
            <a:r>
              <a:rPr lang="en-US" sz="2800" dirty="0" smtClean="0">
                <a:latin typeface="Calibri" panose="020F0502020204030204" pitchFamily="34" charset="0"/>
              </a:rPr>
              <a:t> incompetence</a:t>
            </a:r>
            <a:r>
              <a:rPr lang="en-US"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39796121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a:t>
            </a:r>
            <a:endParaRPr lang="en-US" dirty="0"/>
          </a:p>
        </p:txBody>
      </p:sp>
      <p:sp>
        <p:nvSpPr>
          <p:cNvPr id="3" name="Content Placeholder 2"/>
          <p:cNvSpPr>
            <a:spLocks noGrp="1"/>
          </p:cNvSpPr>
          <p:nvPr>
            <p:ph idx="1"/>
          </p:nvPr>
        </p:nvSpPr>
        <p:spPr>
          <a:xfrm>
            <a:off x="1043608" y="1905000"/>
            <a:ext cx="6591985" cy="3777622"/>
          </a:xfrm>
        </p:spPr>
        <p:txBody>
          <a:bodyPr>
            <a:normAutofit/>
          </a:bodyPr>
          <a:lstStyle/>
          <a:p>
            <a:pPr>
              <a:lnSpc>
                <a:spcPct val="150000"/>
              </a:lnSpc>
            </a:pPr>
            <a:r>
              <a:rPr lang="en-US" sz="2800" dirty="0" smtClean="0">
                <a:latin typeface="Calibri" panose="020F0502020204030204" pitchFamily="34" charset="0"/>
              </a:rPr>
              <a:t>Rheumatic fever</a:t>
            </a:r>
          </a:p>
          <a:p>
            <a:pPr>
              <a:lnSpc>
                <a:spcPct val="150000"/>
              </a:lnSpc>
            </a:pPr>
            <a:r>
              <a:rPr lang="en-US" sz="2800" dirty="0" smtClean="0">
                <a:latin typeface="Calibri" panose="020F0502020204030204" pitchFamily="34" charset="0"/>
              </a:rPr>
              <a:t>Endocarditis</a:t>
            </a:r>
          </a:p>
          <a:p>
            <a:pPr>
              <a:lnSpc>
                <a:spcPct val="150000"/>
              </a:lnSpc>
            </a:pPr>
            <a:r>
              <a:rPr lang="en-US" sz="2800" dirty="0" smtClean="0">
                <a:latin typeface="Calibri" panose="020F0502020204030204" pitchFamily="34" charset="0"/>
              </a:rPr>
              <a:t>Syphilis</a:t>
            </a:r>
          </a:p>
          <a:p>
            <a:pPr>
              <a:lnSpc>
                <a:spcPct val="150000"/>
              </a:lnSpc>
            </a:pPr>
            <a:r>
              <a:rPr lang="en-US" sz="2800" dirty="0" smtClean="0">
                <a:latin typeface="Calibri" panose="020F0502020204030204" pitchFamily="34" charset="0"/>
              </a:rPr>
              <a:t>Old age</a:t>
            </a:r>
            <a:endParaRPr lang="en-US" sz="2800" dirty="0">
              <a:latin typeface="Calibri" panose="020F0502020204030204" pitchFamily="34" charset="0"/>
            </a:endParaRPr>
          </a:p>
        </p:txBody>
      </p:sp>
    </p:spTree>
    <p:extLst>
      <p:ext uri="{BB962C8B-B14F-4D97-AF65-F5344CB8AC3E}">
        <p14:creationId xmlns:p14="http://schemas.microsoft.com/office/powerpoint/2010/main" val="234070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ATRIOVENTRICULAR VALVES</a:t>
            </a:r>
            <a:br>
              <a:rPr lang="en-US" dirty="0"/>
            </a:br>
            <a:endParaRPr lang="en-US" dirty="0"/>
          </a:p>
        </p:txBody>
      </p:sp>
      <p:sp>
        <p:nvSpPr>
          <p:cNvPr id="3" name="Content Placeholder 2"/>
          <p:cNvSpPr>
            <a:spLocks noGrp="1"/>
          </p:cNvSpPr>
          <p:nvPr>
            <p:ph idx="1"/>
          </p:nvPr>
        </p:nvSpPr>
        <p:spPr>
          <a:xfrm>
            <a:off x="457200" y="1556792"/>
            <a:ext cx="8867328" cy="5301208"/>
          </a:xfrm>
        </p:spPr>
        <p:txBody>
          <a:bodyPr>
            <a:normAutofit/>
          </a:bodyPr>
          <a:lstStyle/>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valves that separate the atria from the ventricles are termed </a:t>
            </a:r>
            <a:r>
              <a:rPr lang="en-US" sz="2800" dirty="0" err="1">
                <a:latin typeface="Calibri" panose="020F0502020204030204" pitchFamily="34" charset="0"/>
              </a:rPr>
              <a:t>atrioventricular</a:t>
            </a:r>
            <a:r>
              <a:rPr lang="en-US" sz="2800" dirty="0">
                <a:latin typeface="Calibri" panose="020F0502020204030204" pitchFamily="34" charset="0"/>
              </a:rPr>
              <a:t> valves. </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tricuspid valve is because it is composed of three cusps or leaflets, separates the right </a:t>
            </a:r>
            <a:r>
              <a:rPr lang="en-US" sz="2800" dirty="0" smtClean="0">
                <a:latin typeface="Calibri" panose="020F0502020204030204" pitchFamily="34" charset="0"/>
              </a:rPr>
              <a:t>atrium from </a:t>
            </a:r>
            <a:r>
              <a:rPr lang="en-US" sz="2800" dirty="0">
                <a:latin typeface="Calibri" panose="020F0502020204030204" pitchFamily="34" charset="0"/>
              </a:rPr>
              <a:t>the right ventricle. </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mitral, or bicuspid (two cusps) valve, lies between the left atrium and the left ventricle</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70257186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01167"/>
            <a:ext cx="6589199" cy="967593"/>
          </a:xfrm>
        </p:spPr>
        <p:txBody>
          <a:bodyPr/>
          <a:lstStyle/>
          <a:p>
            <a:r>
              <a:rPr lang="en-US" dirty="0" smtClean="0"/>
              <a:t>pathophysiology</a:t>
            </a:r>
            <a:endParaRPr lang="en-US" dirty="0"/>
          </a:p>
        </p:txBody>
      </p:sp>
      <p:sp>
        <p:nvSpPr>
          <p:cNvPr id="3" name="Content Placeholder 2"/>
          <p:cNvSpPr>
            <a:spLocks noGrp="1"/>
          </p:cNvSpPr>
          <p:nvPr>
            <p:ph idx="1"/>
          </p:nvPr>
        </p:nvSpPr>
        <p:spPr>
          <a:xfrm>
            <a:off x="14368" y="1268760"/>
            <a:ext cx="9129631" cy="5328592"/>
          </a:xfrm>
        </p:spPr>
        <p:txBody>
          <a:bodyPr>
            <a:noAutofit/>
          </a:bodyPr>
          <a:lstStyle/>
          <a:p>
            <a:r>
              <a:rPr lang="en-US" sz="2800" dirty="0" smtClean="0">
                <a:latin typeface="Calibri" panose="020F0502020204030204" pitchFamily="34" charset="0"/>
              </a:rPr>
              <a:t>When blood is pum</a:t>
            </a:r>
            <a:r>
              <a:rPr lang="en-US" sz="2800" dirty="0">
                <a:latin typeface="Calibri" panose="020F0502020204030204" pitchFamily="34" charset="0"/>
              </a:rPr>
              <a:t>p</a:t>
            </a:r>
            <a:r>
              <a:rPr lang="en-US" sz="2800" dirty="0" smtClean="0">
                <a:latin typeface="Calibri" panose="020F0502020204030204" pitchFamily="34" charset="0"/>
              </a:rPr>
              <a:t>ed through the </a:t>
            </a:r>
            <a:r>
              <a:rPr lang="en-US" sz="2800" dirty="0">
                <a:latin typeface="Calibri" panose="020F0502020204030204" pitchFamily="34" charset="0"/>
              </a:rPr>
              <a:t>incompetent  </a:t>
            </a:r>
            <a:r>
              <a:rPr lang="en-US" sz="2800" dirty="0" smtClean="0">
                <a:latin typeface="Calibri" panose="020F0502020204030204" pitchFamily="34" charset="0"/>
              </a:rPr>
              <a:t>aortic valve  during left ventricular systole, some leak backwards into the left ventricle.</a:t>
            </a:r>
          </a:p>
          <a:p>
            <a:r>
              <a:rPr lang="en-US" sz="2800" dirty="0" smtClean="0">
                <a:latin typeface="Calibri" panose="020F0502020204030204" pitchFamily="34" charset="0"/>
              </a:rPr>
              <a:t>This backflow reduces cardiac output and causes fluid overload in the left ventricle.</a:t>
            </a:r>
          </a:p>
          <a:p>
            <a:r>
              <a:rPr lang="en-US" sz="2800" dirty="0" smtClean="0">
                <a:latin typeface="Calibri" panose="020F0502020204030204" pitchFamily="34" charset="0"/>
              </a:rPr>
              <a:t>The left ventricle becomes chronically stretched which hinders it stability to function as an effective pum</a:t>
            </a:r>
            <a:r>
              <a:rPr lang="en-US" sz="2800" dirty="0">
                <a:latin typeface="Calibri" panose="020F0502020204030204" pitchFamily="34" charset="0"/>
              </a:rPr>
              <a:t>p</a:t>
            </a:r>
            <a:endParaRPr lang="en-US" sz="2800" dirty="0" smtClean="0">
              <a:latin typeface="Calibri" panose="020F0502020204030204" pitchFamily="34" charset="0"/>
            </a:endParaRPr>
          </a:p>
          <a:p>
            <a:r>
              <a:rPr lang="en-US" sz="2800" dirty="0" smtClean="0">
                <a:latin typeface="Calibri" panose="020F0502020204030204" pitchFamily="34" charset="0"/>
              </a:rPr>
              <a:t>High </a:t>
            </a:r>
            <a:r>
              <a:rPr lang="en-US" sz="2800" dirty="0">
                <a:latin typeface="Calibri" panose="020F0502020204030204" pitchFamily="34" charset="0"/>
              </a:rPr>
              <a:t>pressure </a:t>
            </a:r>
            <a:r>
              <a:rPr lang="en-US" sz="2800" dirty="0" smtClean="0">
                <a:latin typeface="Calibri" panose="020F0502020204030204" pitchFamily="34" charset="0"/>
              </a:rPr>
              <a:t>in the left ventricle causes mitral valve to shut early thus interfering with left arterial emptying.</a:t>
            </a:r>
          </a:p>
          <a:p>
            <a:r>
              <a:rPr lang="en-US" sz="2800" dirty="0" smtClean="0">
                <a:latin typeface="Calibri" panose="020F0502020204030204" pitchFamily="34" charset="0"/>
              </a:rPr>
              <a:t>Blood within the left atrium backs </a:t>
            </a:r>
            <a:r>
              <a:rPr lang="en-US" sz="2800" dirty="0">
                <a:latin typeface="Calibri" panose="020F0502020204030204" pitchFamily="34" charset="0"/>
              </a:rPr>
              <a:t>up </a:t>
            </a:r>
            <a:r>
              <a:rPr lang="en-US" sz="2800" dirty="0" smtClean="0">
                <a:latin typeface="Calibri" panose="020F0502020204030204" pitchFamily="34" charset="0"/>
              </a:rPr>
              <a:t>into the </a:t>
            </a:r>
            <a:r>
              <a:rPr lang="en-US" sz="2800" dirty="0">
                <a:latin typeface="Calibri" panose="020F0502020204030204" pitchFamily="34" charset="0"/>
              </a:rPr>
              <a:t>pulmonary </a:t>
            </a:r>
            <a:r>
              <a:rPr lang="en-US" sz="2800" dirty="0" smtClean="0">
                <a:latin typeface="Calibri" panose="020F0502020204030204" pitchFamily="34" charset="0"/>
              </a:rPr>
              <a:t>circulation.</a:t>
            </a:r>
          </a:p>
          <a:p>
            <a:endParaRPr lang="en-US" sz="2800" dirty="0"/>
          </a:p>
        </p:txBody>
      </p:sp>
    </p:spTree>
    <p:extLst>
      <p:ext uri="{BB962C8B-B14F-4D97-AF65-F5344CB8AC3E}">
        <p14:creationId xmlns:p14="http://schemas.microsoft.com/office/powerpoint/2010/main" val="16154315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findings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latin typeface="Calibri" panose="020F0502020204030204" pitchFamily="34" charset="0"/>
              </a:rPr>
              <a:t>Chest x ray shows cardiomegaly</a:t>
            </a:r>
          </a:p>
          <a:p>
            <a:pPr>
              <a:lnSpc>
                <a:spcPct val="150000"/>
              </a:lnSpc>
            </a:pPr>
            <a:r>
              <a:rPr lang="en-US" sz="2800" dirty="0" smtClean="0">
                <a:latin typeface="Calibri" panose="020F0502020204030204" pitchFamily="34" charset="0"/>
              </a:rPr>
              <a:t>ECG shows tall R wave</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18245143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03894"/>
            <a:ext cx="6589199" cy="992858"/>
          </a:xfrm>
        </p:spPr>
        <p:txBody>
          <a:bodyPr/>
          <a:lstStyle/>
          <a:p>
            <a:r>
              <a:rPr lang="en-US" dirty="0" smtClean="0"/>
              <a:t>Sign and symptoms</a:t>
            </a:r>
            <a:endParaRPr lang="en-US" dirty="0"/>
          </a:p>
        </p:txBody>
      </p:sp>
      <p:sp>
        <p:nvSpPr>
          <p:cNvPr id="3" name="Content Placeholder 2"/>
          <p:cNvSpPr>
            <a:spLocks noGrp="1"/>
          </p:cNvSpPr>
          <p:nvPr>
            <p:ph idx="1"/>
          </p:nvPr>
        </p:nvSpPr>
        <p:spPr>
          <a:xfrm>
            <a:off x="-10557" y="1196752"/>
            <a:ext cx="9144000" cy="5688632"/>
          </a:xfrm>
        </p:spPr>
        <p:txBody>
          <a:bodyPr>
            <a:noAutofit/>
          </a:bodyPr>
          <a:lstStyle/>
          <a:p>
            <a:pPr>
              <a:lnSpc>
                <a:spcPct val="150000"/>
              </a:lnSpc>
            </a:pPr>
            <a:r>
              <a:rPr lang="en-US" sz="2800" dirty="0" smtClean="0">
                <a:latin typeface="Calibri" panose="020F0502020204030204" pitchFamily="34" charset="0"/>
              </a:rPr>
              <a:t>Patient is asymptomatic as long as the left ventricle can sustain adequate circulation.</a:t>
            </a:r>
          </a:p>
          <a:p>
            <a:pPr>
              <a:lnSpc>
                <a:spcPct val="150000"/>
              </a:lnSpc>
            </a:pPr>
            <a:r>
              <a:rPr lang="en-US" sz="2800" dirty="0" smtClean="0">
                <a:latin typeface="Calibri" panose="020F0502020204030204" pitchFamily="34" charset="0"/>
              </a:rPr>
              <a:t>Dyspnea and chest </a:t>
            </a:r>
            <a:r>
              <a:rPr lang="en-US" sz="2800" dirty="0">
                <a:latin typeface="Calibri" panose="020F0502020204030204" pitchFamily="34" charset="0"/>
              </a:rPr>
              <a:t>pain</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Water hammer </a:t>
            </a:r>
            <a:r>
              <a:rPr lang="en-US" sz="2800" dirty="0">
                <a:latin typeface="Calibri" panose="020F0502020204030204" pitchFamily="34" charset="0"/>
              </a:rPr>
              <a:t>pulse</a:t>
            </a:r>
            <a:r>
              <a:rPr lang="en-US" sz="2800" dirty="0" smtClean="0">
                <a:latin typeface="Calibri" panose="020F0502020204030204" pitchFamily="34" charset="0"/>
              </a:rPr>
              <a:t>; strong quick and </a:t>
            </a:r>
            <a:r>
              <a:rPr lang="en-US" sz="2800" dirty="0">
                <a:latin typeface="Calibri" panose="020F0502020204030204" pitchFamily="34" charset="0"/>
              </a:rPr>
              <a:t>sharp </a:t>
            </a:r>
            <a:r>
              <a:rPr lang="en-US" sz="2800" dirty="0" smtClean="0">
                <a:latin typeface="Calibri" panose="020F0502020204030204" pitchFamily="34" charset="0"/>
              </a:rPr>
              <a:t>beats followed by a sudden </a:t>
            </a:r>
            <a:r>
              <a:rPr lang="en-US" sz="2800" dirty="0">
                <a:latin typeface="Calibri" panose="020F0502020204030204" pitchFamily="34" charset="0"/>
              </a:rPr>
              <a:t>collapse </a:t>
            </a:r>
            <a:r>
              <a:rPr lang="en-US" sz="2800" dirty="0" smtClean="0">
                <a:latin typeface="Calibri" panose="020F0502020204030204" pitchFamily="34" charset="0"/>
              </a:rPr>
              <a:t>of the force</a:t>
            </a:r>
          </a:p>
          <a:p>
            <a:pPr>
              <a:lnSpc>
                <a:spcPct val="150000"/>
              </a:lnSpc>
            </a:pPr>
            <a:r>
              <a:rPr lang="en-US" sz="2800" dirty="0" smtClean="0">
                <a:latin typeface="Calibri" panose="020F0502020204030204" pitchFamily="34" charset="0"/>
              </a:rPr>
              <a:t>Wide </a:t>
            </a:r>
            <a:r>
              <a:rPr lang="en-US" sz="2800" dirty="0">
                <a:latin typeface="Calibri" panose="020F0502020204030204" pitchFamily="34" charset="0"/>
              </a:rPr>
              <a:t>pulse </a:t>
            </a:r>
            <a:r>
              <a:rPr lang="en-US" sz="2800" dirty="0" smtClean="0">
                <a:latin typeface="Calibri" panose="020F0502020204030204" pitchFamily="34" charset="0"/>
              </a:rPr>
              <a:t>pressure</a:t>
            </a:r>
          </a:p>
          <a:p>
            <a:pPr>
              <a:lnSpc>
                <a:spcPct val="150000"/>
              </a:lnSpc>
            </a:pPr>
            <a:r>
              <a:rPr lang="en-US" sz="2800" dirty="0" smtClean="0">
                <a:latin typeface="Calibri" panose="020F0502020204030204" pitchFamily="34" charset="0"/>
              </a:rPr>
              <a:t>Heart murmurs; blood falling from the dilated aortic valve.</a:t>
            </a:r>
            <a:endParaRPr lang="en-US" sz="2800" dirty="0">
              <a:latin typeface="Calibri" panose="020F0502020204030204" pitchFamily="34" charset="0"/>
            </a:endParaRPr>
          </a:p>
        </p:txBody>
      </p:sp>
    </p:spTree>
    <p:extLst>
      <p:ext uri="{BB962C8B-B14F-4D97-AF65-F5344CB8AC3E}">
        <p14:creationId xmlns:p14="http://schemas.microsoft.com/office/powerpoint/2010/main" val="10264824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20472" cy="1280890"/>
          </a:xfrm>
        </p:spPr>
        <p:txBody>
          <a:bodyPr/>
          <a:lstStyle/>
          <a:p>
            <a:r>
              <a:rPr lang="en-US" dirty="0" smtClean="0"/>
              <a:t>Medical and surgical management</a:t>
            </a:r>
            <a:endParaRPr lang="en-US" dirty="0"/>
          </a:p>
        </p:txBody>
      </p:sp>
      <p:sp>
        <p:nvSpPr>
          <p:cNvPr id="3" name="Content Placeholder 2"/>
          <p:cNvSpPr>
            <a:spLocks noGrp="1"/>
          </p:cNvSpPr>
          <p:nvPr>
            <p:ph idx="1"/>
          </p:nvPr>
        </p:nvSpPr>
        <p:spPr>
          <a:xfrm>
            <a:off x="1114243" y="1308498"/>
            <a:ext cx="6914141" cy="4928813"/>
          </a:xfrm>
        </p:spPr>
        <p:txBody>
          <a:bodyPr>
            <a:normAutofit/>
          </a:bodyPr>
          <a:lstStyle/>
          <a:p>
            <a:pPr>
              <a:lnSpc>
                <a:spcPct val="150000"/>
              </a:lnSpc>
            </a:pPr>
            <a:r>
              <a:rPr lang="en-US" sz="2800" dirty="0" smtClean="0">
                <a:latin typeface="Calibri" panose="020F0502020204030204" pitchFamily="34" charset="0"/>
              </a:rPr>
              <a:t>Beta blockers</a:t>
            </a:r>
          </a:p>
          <a:p>
            <a:pPr>
              <a:lnSpc>
                <a:spcPct val="150000"/>
              </a:lnSpc>
            </a:pPr>
            <a:r>
              <a:rPr lang="en-US" sz="2800" dirty="0" smtClean="0">
                <a:latin typeface="Calibri" panose="020F0502020204030204" pitchFamily="34" charset="0"/>
              </a:rPr>
              <a:t>Cardiac glycosides</a:t>
            </a:r>
          </a:p>
          <a:p>
            <a:pPr>
              <a:lnSpc>
                <a:spcPct val="150000"/>
              </a:lnSpc>
            </a:pPr>
            <a:r>
              <a:rPr lang="en-US" sz="2800" dirty="0" smtClean="0">
                <a:latin typeface="Calibri" panose="020F0502020204030204" pitchFamily="34" charset="0"/>
              </a:rPr>
              <a:t>Diuretics</a:t>
            </a:r>
          </a:p>
          <a:p>
            <a:pPr>
              <a:lnSpc>
                <a:spcPct val="150000"/>
              </a:lnSpc>
            </a:pPr>
            <a:r>
              <a:rPr lang="en-US" sz="2800" dirty="0" smtClean="0">
                <a:latin typeface="Calibri" panose="020F0502020204030204" pitchFamily="34" charset="0"/>
              </a:rPr>
              <a:t>Lifestyle modification</a:t>
            </a:r>
          </a:p>
          <a:p>
            <a:pPr>
              <a:lnSpc>
                <a:spcPct val="150000"/>
              </a:lnSpc>
            </a:pPr>
            <a:r>
              <a:rPr lang="en-US" sz="2800" dirty="0" smtClean="0">
                <a:latin typeface="Calibri" panose="020F0502020204030204" pitchFamily="34" charset="0"/>
              </a:rPr>
              <a:t>Replacement of aortic valve</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19225287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a:xfrm>
            <a:off x="683569" y="2133600"/>
            <a:ext cx="7850832" cy="3777622"/>
          </a:xfrm>
        </p:spPr>
        <p:txBody>
          <a:bodyPr>
            <a:normAutofit/>
          </a:bodyPr>
          <a:lstStyle/>
          <a:p>
            <a:pPr>
              <a:lnSpc>
                <a:spcPct val="150000"/>
              </a:lnSpc>
            </a:pPr>
            <a:r>
              <a:rPr lang="en-US" sz="2800" dirty="0" smtClean="0">
                <a:latin typeface="Calibri" panose="020F0502020204030204" pitchFamily="34" charset="0"/>
              </a:rPr>
              <a:t>Monitor vital signs</a:t>
            </a:r>
          </a:p>
          <a:p>
            <a:pPr>
              <a:lnSpc>
                <a:spcPct val="150000"/>
              </a:lnSpc>
            </a:pPr>
            <a:r>
              <a:rPr lang="en-US" sz="2800" dirty="0" smtClean="0">
                <a:latin typeface="Calibri" panose="020F0502020204030204" pitchFamily="34" charset="0"/>
              </a:rPr>
              <a:t>Administer prescribed treatment</a:t>
            </a:r>
          </a:p>
          <a:p>
            <a:pPr>
              <a:lnSpc>
                <a:spcPct val="150000"/>
              </a:lnSpc>
            </a:pPr>
            <a:r>
              <a:rPr lang="en-US" sz="2800" dirty="0" smtClean="0">
                <a:latin typeface="Calibri" panose="020F0502020204030204" pitchFamily="34" charset="0"/>
              </a:rPr>
              <a:t>Monitor signs  </a:t>
            </a:r>
            <a:r>
              <a:rPr lang="en-US" sz="2800" dirty="0">
                <a:latin typeface="Calibri" panose="020F0502020204030204" pitchFamily="34" charset="0"/>
              </a:rPr>
              <a:t>of complications </a:t>
            </a:r>
            <a:r>
              <a:rPr lang="en-US" sz="2800" dirty="0" smtClean="0">
                <a:latin typeface="Calibri" panose="020F0502020204030204" pitchFamily="34" charset="0"/>
              </a:rPr>
              <a:t>and </a:t>
            </a:r>
            <a:r>
              <a:rPr lang="en-US" sz="2800" dirty="0">
                <a:latin typeface="Calibri" panose="020F0502020204030204" pitchFamily="34" charset="0"/>
              </a:rPr>
              <a:t>report </a:t>
            </a:r>
            <a:r>
              <a:rPr lang="en-US" sz="2800" dirty="0" smtClean="0">
                <a:latin typeface="Calibri" panose="020F0502020204030204" pitchFamily="34" charset="0"/>
              </a:rPr>
              <a:t>immediately.</a:t>
            </a:r>
          </a:p>
          <a:p>
            <a:pPr>
              <a:lnSpc>
                <a:spcPct val="150000"/>
              </a:lnSpc>
            </a:pPr>
            <a:endParaRPr lang="en-US" sz="2800" dirty="0"/>
          </a:p>
        </p:txBody>
      </p:sp>
    </p:spTree>
    <p:extLst>
      <p:ext uri="{BB962C8B-B14F-4D97-AF65-F5344CB8AC3E}">
        <p14:creationId xmlns:p14="http://schemas.microsoft.com/office/powerpoint/2010/main" val="172833465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Mitral stenosis</a:t>
            </a:r>
            <a:endParaRPr lang="en-US" dirty="0"/>
          </a:p>
        </p:txBody>
      </p:sp>
      <p:sp>
        <p:nvSpPr>
          <p:cNvPr id="3" name="Content Placeholder 2"/>
          <p:cNvSpPr>
            <a:spLocks noGrp="1"/>
          </p:cNvSpPr>
          <p:nvPr>
            <p:ph idx="1"/>
          </p:nvPr>
        </p:nvSpPr>
        <p:spPr>
          <a:xfrm>
            <a:off x="755577" y="1905000"/>
            <a:ext cx="7778824" cy="4006222"/>
          </a:xfrm>
        </p:spPr>
        <p:txBody>
          <a:bodyPr>
            <a:normAutofit/>
          </a:bodyPr>
          <a:lstStyle/>
          <a:p>
            <a:pPr>
              <a:lnSpc>
                <a:spcPct val="150000"/>
              </a:lnSpc>
            </a:pPr>
            <a:r>
              <a:rPr lang="en-US" sz="2800" dirty="0" smtClean="0">
                <a:latin typeface="Calibri" panose="020F0502020204030204" pitchFamily="34" charset="0"/>
              </a:rPr>
              <a:t>Its narrowing of the valve that connects the left atrium with the left ventricle.</a:t>
            </a:r>
            <a:endParaRPr lang="en-US" sz="2800" dirty="0">
              <a:latin typeface="Calibri" panose="020F0502020204030204" pitchFamily="34" charset="0"/>
            </a:endParaRPr>
          </a:p>
        </p:txBody>
      </p:sp>
    </p:spTree>
    <p:extLst>
      <p:ext uri="{BB962C8B-B14F-4D97-AF65-F5344CB8AC3E}">
        <p14:creationId xmlns:p14="http://schemas.microsoft.com/office/powerpoint/2010/main" val="80545646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0"/>
            <a:ext cx="6589199" cy="788666"/>
          </a:xfrm>
        </p:spPr>
        <p:txBody>
          <a:bodyPr/>
          <a:lstStyle/>
          <a:p>
            <a:r>
              <a:rPr lang="en-US" dirty="0" smtClean="0"/>
              <a:t>PATHOPHYSIOLOGY</a:t>
            </a:r>
            <a:endParaRPr lang="en-US" dirty="0"/>
          </a:p>
        </p:txBody>
      </p:sp>
      <p:sp>
        <p:nvSpPr>
          <p:cNvPr id="3" name="Content Placeholder 2"/>
          <p:cNvSpPr>
            <a:spLocks noGrp="1"/>
          </p:cNvSpPr>
          <p:nvPr>
            <p:ph idx="1"/>
          </p:nvPr>
        </p:nvSpPr>
        <p:spPr>
          <a:xfrm>
            <a:off x="0" y="704835"/>
            <a:ext cx="9144000" cy="5808686"/>
          </a:xfrm>
        </p:spPr>
        <p:txBody>
          <a:bodyPr>
            <a:noAutofit/>
          </a:bodyPr>
          <a:lstStyle/>
          <a:p>
            <a:endParaRPr lang="en-US" sz="2800" dirty="0" smtClean="0"/>
          </a:p>
          <a:p>
            <a:pPr>
              <a:lnSpc>
                <a:spcPct val="150000"/>
              </a:lnSpc>
            </a:pPr>
            <a:r>
              <a:rPr lang="en-US" sz="2800" dirty="0" smtClean="0">
                <a:latin typeface="Calibri" panose="020F0502020204030204" pitchFamily="34" charset="0"/>
              </a:rPr>
              <a:t>This is usually a sequel ; a condition that follows a disease; of heart inflammation caused by rheumatic fever and worsens with each recurrence of endocarditis.</a:t>
            </a:r>
          </a:p>
          <a:p>
            <a:pPr>
              <a:lnSpc>
                <a:spcPct val="150000"/>
              </a:lnSpc>
            </a:pPr>
            <a:r>
              <a:rPr lang="en-US" sz="2800" dirty="0" smtClean="0">
                <a:latin typeface="Calibri" panose="020F0502020204030204" pitchFamily="34" charset="0"/>
              </a:rPr>
              <a:t>During the primary infection the mitral valve cuss become inflamed this makes the cuss to stick together and form a thick rigid scar called a commissure. The chordae </a:t>
            </a:r>
            <a:r>
              <a:rPr lang="en-US" sz="2800" dirty="0" err="1" smtClean="0">
                <a:latin typeface="Calibri" panose="020F0502020204030204" pitchFamily="34" charset="0"/>
              </a:rPr>
              <a:t>tendinesae</a:t>
            </a:r>
            <a:r>
              <a:rPr lang="en-US" sz="2800" dirty="0" smtClean="0">
                <a:latin typeface="Calibri" panose="020F0502020204030204" pitchFamily="34" charset="0"/>
              </a:rPr>
              <a:t> fuse and shorten thus making the mitral valve not to </a:t>
            </a:r>
            <a:r>
              <a:rPr lang="en-US" sz="2800" dirty="0">
                <a:latin typeface="Calibri" panose="020F0502020204030204" pitchFamily="34" charset="0"/>
              </a:rPr>
              <a:t>open </a:t>
            </a:r>
            <a:r>
              <a:rPr lang="en-US" sz="2800" dirty="0" smtClean="0">
                <a:latin typeface="Calibri" panose="020F0502020204030204" pitchFamily="34" charset="0"/>
              </a:rPr>
              <a:t>completely</a:t>
            </a:r>
          </a:p>
        </p:txBody>
      </p:sp>
    </p:spTree>
    <p:extLst>
      <p:ext uri="{BB962C8B-B14F-4D97-AF65-F5344CB8AC3E}">
        <p14:creationId xmlns:p14="http://schemas.microsoft.com/office/powerpoint/2010/main" val="373383823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6589199" cy="788666"/>
          </a:xfrm>
        </p:spPr>
        <p:txBody>
          <a:bodyPr/>
          <a:lstStyle/>
          <a:p>
            <a:r>
              <a:rPr lang="en-US" dirty="0" smtClean="0"/>
              <a:t>PATHOPHYSIOLOGY</a:t>
            </a:r>
            <a:endParaRPr lang="en-US" dirty="0"/>
          </a:p>
        </p:txBody>
      </p:sp>
      <p:sp>
        <p:nvSpPr>
          <p:cNvPr id="3" name="Content Placeholder 2"/>
          <p:cNvSpPr>
            <a:spLocks noGrp="1"/>
          </p:cNvSpPr>
          <p:nvPr>
            <p:ph idx="1"/>
          </p:nvPr>
        </p:nvSpPr>
        <p:spPr>
          <a:xfrm>
            <a:off x="12902" y="1268760"/>
            <a:ext cx="9144000" cy="5589240"/>
          </a:xfrm>
        </p:spPr>
        <p:txBody>
          <a:bodyPr>
            <a:noAutofit/>
          </a:bodyPr>
          <a:lstStyle/>
          <a:p>
            <a:pPr>
              <a:lnSpc>
                <a:spcPct val="150000"/>
              </a:lnSpc>
            </a:pPr>
            <a:r>
              <a:rPr lang="en-US" sz="2800" dirty="0" smtClean="0">
                <a:latin typeface="Calibri" panose="020F0502020204030204" pitchFamily="34" charset="0"/>
              </a:rPr>
              <a:t>This affects emptying of the left atrium and </a:t>
            </a:r>
            <a:r>
              <a:rPr lang="en-US" sz="2800" dirty="0">
                <a:latin typeface="Calibri" panose="020F0502020204030204" pitchFamily="34" charset="0"/>
              </a:rPr>
              <a:t>pooling </a:t>
            </a:r>
            <a:r>
              <a:rPr lang="en-US" sz="2800" dirty="0" smtClean="0">
                <a:latin typeface="Calibri" panose="020F0502020204030204" pitchFamily="34" charset="0"/>
              </a:rPr>
              <a:t>of blood contributes to formation of clots.</a:t>
            </a:r>
          </a:p>
          <a:p>
            <a:pPr>
              <a:lnSpc>
                <a:spcPct val="150000"/>
              </a:lnSpc>
            </a:pPr>
            <a:r>
              <a:rPr lang="en-US" sz="2800" dirty="0" smtClean="0">
                <a:latin typeface="Calibri" panose="020F0502020204030204" pitchFamily="34" charset="0"/>
              </a:rPr>
              <a:t>This chamber contracts more forcibly to empty itself and enlarges.</a:t>
            </a:r>
          </a:p>
          <a:p>
            <a:pPr>
              <a:lnSpc>
                <a:spcPct val="150000"/>
              </a:lnSpc>
            </a:pPr>
            <a:r>
              <a:rPr lang="en-US" sz="2800" dirty="0" smtClean="0">
                <a:latin typeface="Calibri" panose="020F0502020204030204" pitchFamily="34" charset="0"/>
              </a:rPr>
              <a:t>Reassure from an overfilled left atrium builds backwards through the blood vessels  of the lungs creating pulmonary hypertension.</a:t>
            </a:r>
            <a:endParaRPr lang="en-US" sz="2800" dirty="0">
              <a:latin typeface="Calibri" panose="020F0502020204030204" pitchFamily="34" charset="0"/>
            </a:endParaRPr>
          </a:p>
        </p:txBody>
      </p:sp>
    </p:spTree>
    <p:extLst>
      <p:ext uri="{BB962C8B-B14F-4D97-AF65-F5344CB8AC3E}">
        <p14:creationId xmlns:p14="http://schemas.microsoft.com/office/powerpoint/2010/main" val="19623668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683569" y="1484784"/>
            <a:ext cx="7850832" cy="4752528"/>
          </a:xfrm>
        </p:spPr>
        <p:txBody>
          <a:bodyPr>
            <a:noAutofit/>
          </a:bodyPr>
          <a:lstStyle/>
          <a:p>
            <a:r>
              <a:rPr lang="en-US" sz="2800" dirty="0" smtClean="0">
                <a:latin typeface="Calibri" panose="020F0502020204030204" pitchFamily="34" charset="0"/>
              </a:rPr>
              <a:t>Easy fatigability</a:t>
            </a:r>
          </a:p>
          <a:p>
            <a:r>
              <a:rPr lang="en-US" sz="2800" dirty="0" smtClean="0">
                <a:latin typeface="Calibri" panose="020F0502020204030204" pitchFamily="34" charset="0"/>
              </a:rPr>
              <a:t>Shortness of breath</a:t>
            </a:r>
          </a:p>
          <a:p>
            <a:r>
              <a:rPr lang="en-US" sz="2800" dirty="0" smtClean="0">
                <a:latin typeface="Calibri" panose="020F0502020204030204" pitchFamily="34" charset="0"/>
              </a:rPr>
              <a:t>Palpitations</a:t>
            </a:r>
          </a:p>
          <a:p>
            <a:r>
              <a:rPr lang="en-US" sz="2800" dirty="0" smtClean="0">
                <a:latin typeface="Calibri" panose="020F0502020204030204" pitchFamily="34" charset="0"/>
              </a:rPr>
              <a:t>Dyspnea</a:t>
            </a:r>
          </a:p>
          <a:p>
            <a:r>
              <a:rPr lang="en-US" sz="2800" dirty="0" smtClean="0">
                <a:latin typeface="Calibri" panose="020F0502020204030204" pitchFamily="34" charset="0"/>
              </a:rPr>
              <a:t>Thick frothy sputum</a:t>
            </a:r>
          </a:p>
          <a:p>
            <a:r>
              <a:rPr lang="en-US" sz="2800" dirty="0" smtClean="0">
                <a:latin typeface="Calibri" panose="020F0502020204030204" pitchFamily="34" charset="0"/>
              </a:rPr>
              <a:t>Changes in heart sounds</a:t>
            </a:r>
          </a:p>
          <a:p>
            <a:r>
              <a:rPr lang="en-US" sz="2800" dirty="0" smtClean="0">
                <a:latin typeface="Calibri" panose="020F0502020204030204" pitchFamily="34" charset="0"/>
              </a:rPr>
              <a:t>Systolic blood pressure is low due to the reduced cardiac output.</a:t>
            </a:r>
          </a:p>
          <a:p>
            <a:r>
              <a:rPr lang="en-US" sz="2800" dirty="0" smtClean="0">
                <a:latin typeface="Calibri" panose="020F0502020204030204" pitchFamily="34" charset="0"/>
              </a:rPr>
              <a:t>Crackles due to lung congestion</a:t>
            </a:r>
            <a:endParaRPr lang="en-US" sz="2800" dirty="0">
              <a:latin typeface="Calibri" panose="020F0502020204030204" pitchFamily="34" charset="0"/>
            </a:endParaRPr>
          </a:p>
        </p:txBody>
      </p:sp>
    </p:spTree>
    <p:extLst>
      <p:ext uri="{BB962C8B-B14F-4D97-AF65-F5344CB8AC3E}">
        <p14:creationId xmlns:p14="http://schemas.microsoft.com/office/powerpoint/2010/main" val="13551663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findings</a:t>
            </a:r>
            <a:endParaRPr lang="en-US" dirty="0"/>
          </a:p>
        </p:txBody>
      </p:sp>
      <p:sp>
        <p:nvSpPr>
          <p:cNvPr id="3" name="Content Placeholder 2"/>
          <p:cNvSpPr>
            <a:spLocks noGrp="1"/>
          </p:cNvSpPr>
          <p:nvPr>
            <p:ph idx="1"/>
          </p:nvPr>
        </p:nvSpPr>
        <p:spPr>
          <a:xfrm>
            <a:off x="467545" y="1905000"/>
            <a:ext cx="8066856" cy="4006222"/>
          </a:xfrm>
        </p:spPr>
        <p:txBody>
          <a:bodyPr>
            <a:normAutofit/>
          </a:bodyPr>
          <a:lstStyle/>
          <a:p>
            <a:pPr>
              <a:lnSpc>
                <a:spcPct val="150000"/>
              </a:lnSpc>
            </a:pPr>
            <a:r>
              <a:rPr lang="en-US" sz="2800" dirty="0" smtClean="0">
                <a:latin typeface="Calibri" panose="020F0502020204030204" pitchFamily="34" charset="0"/>
              </a:rPr>
              <a:t>Chest </a:t>
            </a:r>
            <a:r>
              <a:rPr lang="en-US" sz="2800" dirty="0" err="1" smtClean="0">
                <a:latin typeface="Calibri" panose="020F0502020204030204" pitchFamily="34" charset="0"/>
              </a:rPr>
              <a:t>xray</a:t>
            </a:r>
            <a:r>
              <a:rPr lang="en-US" sz="2800" dirty="0" smtClean="0">
                <a:latin typeface="Calibri" panose="020F0502020204030204" pitchFamily="34" charset="0"/>
              </a:rPr>
              <a:t> shows an enlarged left atrium and mitral valve calcification.</a:t>
            </a:r>
          </a:p>
          <a:p>
            <a:pPr>
              <a:lnSpc>
                <a:spcPct val="150000"/>
              </a:lnSpc>
            </a:pPr>
            <a:r>
              <a:rPr lang="en-US" sz="2800" dirty="0" smtClean="0">
                <a:latin typeface="Calibri" panose="020F0502020204030204" pitchFamily="34" charset="0"/>
              </a:rPr>
              <a:t>An ECG shows decreased movement of the mitral cuss and changes in the size of heart chambers.</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227992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7399" y="188640"/>
            <a:ext cx="6589199" cy="504056"/>
          </a:xfrm>
        </p:spPr>
        <p:txBody>
          <a:bodyPr>
            <a:normAutofit fontScale="90000"/>
          </a:bodyPr>
          <a:lstStyle/>
          <a:p>
            <a:endParaRPr lang="en-US" dirty="0"/>
          </a:p>
        </p:txBody>
      </p:sp>
      <p:sp>
        <p:nvSpPr>
          <p:cNvPr id="3" name="Content Placeholder 2"/>
          <p:cNvSpPr>
            <a:spLocks noGrp="1"/>
          </p:cNvSpPr>
          <p:nvPr>
            <p:ph idx="1"/>
          </p:nvPr>
        </p:nvSpPr>
        <p:spPr>
          <a:xfrm>
            <a:off x="251518" y="980728"/>
            <a:ext cx="8640959" cy="5877272"/>
          </a:xfrm>
        </p:spPr>
        <p:txBody>
          <a:bodyPr>
            <a:noAutofit/>
          </a:bodyPr>
          <a:lstStyle/>
          <a:p>
            <a:pPr>
              <a:lnSpc>
                <a:spcPct val="150000"/>
              </a:lnSpc>
            </a:pPr>
            <a:r>
              <a:rPr lang="en-US" sz="2800" dirty="0">
                <a:latin typeface="Calibri" panose="020F0502020204030204" pitchFamily="34" charset="0"/>
              </a:rPr>
              <a:t>Normally, when the ventricles contract, ventricular pressure rises, closing the </a:t>
            </a:r>
            <a:r>
              <a:rPr lang="en-US" sz="2800" dirty="0" err="1">
                <a:latin typeface="Calibri" panose="020F0502020204030204" pitchFamily="34" charset="0"/>
              </a:rPr>
              <a:t>atrioventricular</a:t>
            </a:r>
            <a:r>
              <a:rPr lang="en-US" sz="2800" dirty="0">
                <a:latin typeface="Calibri" panose="020F0502020204030204" pitchFamily="34" charset="0"/>
              </a:rPr>
              <a:t> valve leaflets. </a:t>
            </a:r>
          </a:p>
          <a:p>
            <a:pPr>
              <a:lnSpc>
                <a:spcPct val="150000"/>
              </a:lnSpc>
            </a:pPr>
            <a:r>
              <a:rPr lang="en-US" sz="2800" dirty="0">
                <a:latin typeface="Calibri" panose="020F0502020204030204" pitchFamily="34" charset="0"/>
              </a:rPr>
              <a:t>Two additional structures, the papillary muscles and the chordae </a:t>
            </a:r>
            <a:r>
              <a:rPr lang="en-US" sz="2800" dirty="0" err="1">
                <a:latin typeface="Calibri" panose="020F0502020204030204" pitchFamily="34" charset="0"/>
              </a:rPr>
              <a:t>tendineae</a:t>
            </a:r>
            <a:r>
              <a:rPr lang="en-US" sz="2800" dirty="0">
                <a:latin typeface="Calibri" panose="020F0502020204030204" pitchFamily="34" charset="0"/>
              </a:rPr>
              <a:t>, maintain valve closure. The papillary muscles, located on the sides of the ventricular walls, are connected to the valve leaflets by thin fibrous bands called chordae </a:t>
            </a:r>
            <a:r>
              <a:rPr lang="en-US" sz="2800" dirty="0" err="1">
                <a:latin typeface="Calibri" panose="020F0502020204030204" pitchFamily="34" charset="0"/>
              </a:rPr>
              <a:t>tendineae</a:t>
            </a:r>
            <a:r>
              <a:rPr lang="en-US" sz="2800" dirty="0">
                <a:latin typeface="Calibri" panose="020F0502020204030204" pitchFamily="34" charset="0"/>
              </a:rPr>
              <a:t>. </a:t>
            </a:r>
          </a:p>
        </p:txBody>
      </p:sp>
    </p:spTree>
    <p:extLst>
      <p:ext uri="{BB962C8B-B14F-4D97-AF65-F5344CB8AC3E}">
        <p14:creationId xmlns:p14="http://schemas.microsoft.com/office/powerpoint/2010/main" val="407107055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404664"/>
            <a:ext cx="8282880" cy="1152128"/>
          </a:xfrm>
        </p:spPr>
        <p:txBody>
          <a:bodyPr/>
          <a:lstStyle/>
          <a:p>
            <a:r>
              <a:rPr lang="en-US" dirty="0" smtClean="0"/>
              <a:t>Medical and surgical management</a:t>
            </a:r>
            <a:endParaRPr lang="en-US" dirty="0"/>
          </a:p>
        </p:txBody>
      </p:sp>
      <p:sp>
        <p:nvSpPr>
          <p:cNvPr id="3" name="Content Placeholder 2"/>
          <p:cNvSpPr>
            <a:spLocks noGrp="1"/>
          </p:cNvSpPr>
          <p:nvPr>
            <p:ph idx="1"/>
          </p:nvPr>
        </p:nvSpPr>
        <p:spPr>
          <a:xfrm>
            <a:off x="827585" y="1772816"/>
            <a:ext cx="7706816" cy="4138406"/>
          </a:xfrm>
        </p:spPr>
        <p:txBody>
          <a:bodyPr>
            <a:normAutofit/>
          </a:bodyPr>
          <a:lstStyle/>
          <a:p>
            <a:pPr>
              <a:lnSpc>
                <a:spcPct val="150000"/>
              </a:lnSpc>
            </a:pPr>
            <a:r>
              <a:rPr lang="en-US" sz="2800" dirty="0" smtClean="0">
                <a:latin typeface="Calibri" panose="020F0502020204030204" pitchFamily="34" charset="0"/>
              </a:rPr>
              <a:t>Prophylaxis antibiotic to </a:t>
            </a:r>
            <a:r>
              <a:rPr lang="en-US" sz="2800" dirty="0">
                <a:latin typeface="Calibri" panose="020F0502020204030204" pitchFamily="34" charset="0"/>
              </a:rPr>
              <a:t>prevent </a:t>
            </a:r>
            <a:r>
              <a:rPr lang="en-US" sz="2800" dirty="0" smtClean="0">
                <a:latin typeface="Calibri" panose="020F0502020204030204" pitchFamily="34" charset="0"/>
              </a:rPr>
              <a:t>future episodes of infective endocarditis.</a:t>
            </a:r>
          </a:p>
          <a:p>
            <a:pPr>
              <a:lnSpc>
                <a:spcPct val="150000"/>
              </a:lnSpc>
            </a:pPr>
            <a:r>
              <a:rPr lang="en-US" sz="2800" dirty="0" smtClean="0">
                <a:latin typeface="Calibri" panose="020F0502020204030204" pitchFamily="34" charset="0"/>
              </a:rPr>
              <a:t>Anticoagulant to avoid clot formation.</a:t>
            </a:r>
          </a:p>
          <a:p>
            <a:pPr>
              <a:lnSpc>
                <a:spcPct val="150000"/>
              </a:lnSpc>
            </a:pPr>
            <a:r>
              <a:rPr lang="en-US" sz="2800" dirty="0" smtClean="0">
                <a:latin typeface="Calibri" panose="020F0502020204030204" pitchFamily="34" charset="0"/>
              </a:rPr>
              <a:t>Valve replacement can be done in severe cases.</a:t>
            </a:r>
            <a:endParaRPr lang="en-US" sz="2800" dirty="0">
              <a:latin typeface="Calibri" panose="020F0502020204030204" pitchFamily="34" charset="0"/>
            </a:endParaRPr>
          </a:p>
        </p:txBody>
      </p:sp>
    </p:spTree>
    <p:extLst>
      <p:ext uri="{BB962C8B-B14F-4D97-AF65-F5344CB8AC3E}">
        <p14:creationId xmlns:p14="http://schemas.microsoft.com/office/powerpoint/2010/main" val="10174906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a:xfrm>
            <a:off x="323529" y="1700808"/>
            <a:ext cx="8210872" cy="4210414"/>
          </a:xfrm>
        </p:spPr>
        <p:txBody>
          <a:bodyPr>
            <a:normAutofit/>
          </a:bodyPr>
          <a:lstStyle/>
          <a:p>
            <a:pPr>
              <a:lnSpc>
                <a:spcPct val="150000"/>
              </a:lnSpc>
            </a:pPr>
            <a:r>
              <a:rPr lang="en-US" sz="2800" dirty="0" smtClean="0">
                <a:latin typeface="Calibri" panose="020F0502020204030204" pitchFamily="34" charset="0"/>
              </a:rPr>
              <a:t>Monitoring of the patients physical condition</a:t>
            </a:r>
          </a:p>
          <a:p>
            <a:pPr>
              <a:lnSpc>
                <a:spcPct val="150000"/>
              </a:lnSpc>
            </a:pPr>
            <a:r>
              <a:rPr lang="en-US" sz="2800" dirty="0" smtClean="0">
                <a:latin typeface="Calibri" panose="020F0502020204030204" pitchFamily="34" charset="0"/>
              </a:rPr>
              <a:t>Preparing the patient for diagnostic testing </a:t>
            </a:r>
          </a:p>
          <a:p>
            <a:pPr>
              <a:lnSpc>
                <a:spcPct val="150000"/>
              </a:lnSpc>
            </a:pPr>
            <a:r>
              <a:rPr lang="en-US" sz="2800" dirty="0" smtClean="0">
                <a:latin typeface="Calibri" panose="020F0502020204030204" pitchFamily="34" charset="0"/>
              </a:rPr>
              <a:t>Pre and post operative care if need be</a:t>
            </a:r>
          </a:p>
          <a:p>
            <a:pPr>
              <a:lnSpc>
                <a:spcPct val="150000"/>
              </a:lnSpc>
            </a:pPr>
            <a:r>
              <a:rPr lang="en-US" sz="2800" dirty="0" smtClean="0">
                <a:latin typeface="Calibri" panose="020F0502020204030204" pitchFamily="34" charset="0"/>
              </a:rPr>
              <a:t>Administer prescribed drugs</a:t>
            </a:r>
            <a:r>
              <a:rPr lang="en-US" sz="2800" dirty="0" smtClean="0"/>
              <a:t>.</a:t>
            </a:r>
            <a:endParaRPr lang="en-US" sz="2800" dirty="0"/>
          </a:p>
        </p:txBody>
      </p:sp>
    </p:spTree>
    <p:extLst>
      <p:ext uri="{BB962C8B-B14F-4D97-AF65-F5344CB8AC3E}">
        <p14:creationId xmlns:p14="http://schemas.microsoft.com/office/powerpoint/2010/main" val="48872820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936104"/>
          </a:xfrm>
        </p:spPr>
        <p:txBody>
          <a:bodyPr/>
          <a:lstStyle/>
          <a:p>
            <a:r>
              <a:rPr lang="en-US" dirty="0" smtClean="0"/>
              <a:t>Mitral insufficiency/ mitral regurgitation</a:t>
            </a:r>
            <a:endParaRPr lang="en-US" dirty="0"/>
          </a:p>
        </p:txBody>
      </p:sp>
      <p:sp>
        <p:nvSpPr>
          <p:cNvPr id="3" name="Content Placeholder 2"/>
          <p:cNvSpPr>
            <a:spLocks noGrp="1"/>
          </p:cNvSpPr>
          <p:nvPr>
            <p:ph idx="1"/>
          </p:nvPr>
        </p:nvSpPr>
        <p:spPr>
          <a:xfrm>
            <a:off x="251520" y="1501457"/>
            <a:ext cx="8138864" cy="3778366"/>
          </a:xfrm>
        </p:spPr>
        <p:txBody>
          <a:bodyPr>
            <a:normAutofit/>
          </a:bodyPr>
          <a:lstStyle/>
          <a:p>
            <a:pPr>
              <a:lnSpc>
                <a:spcPct val="150000"/>
              </a:lnSpc>
            </a:pPr>
            <a:r>
              <a:rPr lang="en-US" sz="2800" dirty="0" smtClean="0">
                <a:latin typeface="Calibri" panose="020F0502020204030204" pitchFamily="34" charset="0"/>
              </a:rPr>
              <a:t>It occurs when the mitral valve does not close completely.</a:t>
            </a:r>
            <a:endParaRPr lang="en-US" sz="2800" dirty="0">
              <a:latin typeface="Calibri" panose="020F0502020204030204" pitchFamily="34" charset="0"/>
            </a:endParaRPr>
          </a:p>
        </p:txBody>
      </p:sp>
    </p:spTree>
    <p:extLst>
      <p:ext uri="{BB962C8B-B14F-4D97-AF65-F5344CB8AC3E}">
        <p14:creationId xmlns:p14="http://schemas.microsoft.com/office/powerpoint/2010/main" val="236795924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899592" y="1628800"/>
            <a:ext cx="7200800" cy="3777622"/>
          </a:xfrm>
        </p:spPr>
        <p:txBody>
          <a:bodyPr>
            <a:normAutofit/>
          </a:bodyPr>
          <a:lstStyle/>
          <a:p>
            <a:pPr>
              <a:lnSpc>
                <a:spcPct val="150000"/>
              </a:lnSpc>
            </a:pPr>
            <a:r>
              <a:rPr lang="en-US" sz="2800" dirty="0" smtClean="0">
                <a:latin typeface="Calibri" panose="020F0502020204030204" pitchFamily="34" charset="0"/>
              </a:rPr>
              <a:t>Rheumatic heart disease</a:t>
            </a:r>
          </a:p>
          <a:p>
            <a:pPr>
              <a:lnSpc>
                <a:spcPct val="150000"/>
              </a:lnSpc>
            </a:pPr>
            <a:r>
              <a:rPr lang="en-US" sz="2800" dirty="0" smtClean="0">
                <a:latin typeface="Calibri" panose="020F0502020204030204" pitchFamily="34" charset="0"/>
              </a:rPr>
              <a:t>Mitral valve </a:t>
            </a:r>
            <a:r>
              <a:rPr lang="en-US" sz="2800" dirty="0">
                <a:latin typeface="Calibri" panose="020F0502020204030204" pitchFamily="34" charset="0"/>
              </a:rPr>
              <a:t>p</a:t>
            </a:r>
            <a:r>
              <a:rPr lang="en-US" sz="2800" dirty="0" smtClean="0">
                <a:latin typeface="Calibri" panose="020F0502020204030204" pitchFamily="34" charset="0"/>
              </a:rPr>
              <a:t>rolapse</a:t>
            </a:r>
          </a:p>
          <a:p>
            <a:pPr>
              <a:lnSpc>
                <a:spcPct val="150000"/>
              </a:lnSpc>
            </a:pPr>
            <a:r>
              <a:rPr lang="en-US" sz="2800" dirty="0" smtClean="0">
                <a:latin typeface="Calibri" panose="020F0502020204030204" pitchFamily="34" charset="0"/>
              </a:rPr>
              <a:t>Connective tissue  disorders</a:t>
            </a:r>
          </a:p>
          <a:p>
            <a:pPr>
              <a:lnSpc>
                <a:spcPct val="150000"/>
              </a:lnSpc>
            </a:pPr>
            <a:r>
              <a:rPr lang="en-US" sz="2800" dirty="0" smtClean="0">
                <a:latin typeface="Calibri" panose="020F0502020204030204" pitchFamily="34" charset="0"/>
              </a:rPr>
              <a:t>Malfunctioning of a replaced valve</a:t>
            </a:r>
            <a:endParaRPr lang="en-US" sz="2800" dirty="0">
              <a:latin typeface="Calibri" panose="020F0502020204030204" pitchFamily="34" charset="0"/>
            </a:endParaRPr>
          </a:p>
        </p:txBody>
      </p:sp>
    </p:spTree>
    <p:extLst>
      <p:ext uri="{BB962C8B-B14F-4D97-AF65-F5344CB8AC3E}">
        <p14:creationId xmlns:p14="http://schemas.microsoft.com/office/powerpoint/2010/main" val="38650181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589199" cy="1280890"/>
          </a:xfrm>
        </p:spPr>
        <p:txBody>
          <a:bodyPr/>
          <a:lstStyle/>
          <a:p>
            <a:r>
              <a:rPr lang="en-US" dirty="0" smtClean="0"/>
              <a:t>PATHOPHYSIOLOGY </a:t>
            </a:r>
            <a:endParaRPr lang="en-US" dirty="0"/>
          </a:p>
        </p:txBody>
      </p:sp>
      <p:sp>
        <p:nvSpPr>
          <p:cNvPr id="3" name="Content Placeholder 2"/>
          <p:cNvSpPr>
            <a:spLocks noGrp="1"/>
          </p:cNvSpPr>
          <p:nvPr>
            <p:ph idx="1"/>
          </p:nvPr>
        </p:nvSpPr>
        <p:spPr>
          <a:xfrm>
            <a:off x="-7623" y="797300"/>
            <a:ext cx="9141066" cy="6060700"/>
          </a:xfrm>
        </p:spPr>
        <p:txBody>
          <a:bodyPr>
            <a:noAutofit/>
          </a:bodyPr>
          <a:lstStyle/>
          <a:p>
            <a:pPr>
              <a:lnSpc>
                <a:spcPct val="150000"/>
              </a:lnSpc>
            </a:pPr>
            <a:r>
              <a:rPr lang="en-US" sz="2800" dirty="0" smtClean="0">
                <a:latin typeface="Calibri" panose="020F0502020204030204" pitchFamily="34" charset="0"/>
              </a:rPr>
              <a:t>It is a common problem associated with rheumatic heart disease and mitral valve </a:t>
            </a:r>
            <a:r>
              <a:rPr lang="en-US" sz="2800" dirty="0">
                <a:latin typeface="Calibri" panose="020F0502020204030204" pitchFamily="34" charset="0"/>
              </a:rPr>
              <a:t>p</a:t>
            </a:r>
            <a:r>
              <a:rPr lang="en-US" sz="2800" dirty="0" smtClean="0">
                <a:latin typeface="Calibri" panose="020F0502020204030204" pitchFamily="34" charset="0"/>
              </a:rPr>
              <a:t>rolapse.</a:t>
            </a:r>
          </a:p>
          <a:p>
            <a:pPr>
              <a:lnSpc>
                <a:spcPct val="150000"/>
              </a:lnSpc>
            </a:pPr>
            <a:r>
              <a:rPr lang="en-US" sz="2800" dirty="0" smtClean="0">
                <a:latin typeface="Calibri" panose="020F0502020204030204" pitchFamily="34" charset="0"/>
              </a:rPr>
              <a:t>When the mitral valve does not close completely blood deposited within the ventricles flows backward into the left atrium during ventricular systole. The left ventricle enlarges because of excess volume it is forced to contain and the muscle activity necessary to eject it.</a:t>
            </a:r>
          </a:p>
          <a:p>
            <a:pPr>
              <a:lnSpc>
                <a:spcPct val="150000"/>
              </a:lnSpc>
            </a:pPr>
            <a:r>
              <a:rPr lang="en-US" sz="2800" dirty="0" smtClean="0">
                <a:latin typeface="Calibri" panose="020F0502020204030204" pitchFamily="34" charset="0"/>
              </a:rPr>
              <a:t>If the left ventricle weakens from functioning under this conditions heart failure develops.</a:t>
            </a:r>
            <a:endParaRPr lang="en-US" sz="2800" dirty="0">
              <a:latin typeface="Calibri" panose="020F0502020204030204" pitchFamily="34" charset="0"/>
            </a:endParaRPr>
          </a:p>
        </p:txBody>
      </p:sp>
    </p:spTree>
    <p:extLst>
      <p:ext uri="{BB962C8B-B14F-4D97-AF65-F5344CB8AC3E}">
        <p14:creationId xmlns:p14="http://schemas.microsoft.com/office/powerpoint/2010/main" val="30970809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0" y="1340768"/>
            <a:ext cx="8676455" cy="4389826"/>
          </a:xfrm>
        </p:spPr>
        <p:txBody>
          <a:bodyPr>
            <a:normAutofit/>
          </a:bodyPr>
          <a:lstStyle/>
          <a:p>
            <a:pPr>
              <a:lnSpc>
                <a:spcPct val="150000"/>
              </a:lnSpc>
            </a:pPr>
            <a:r>
              <a:rPr lang="en-US" sz="2800" dirty="0" smtClean="0">
                <a:latin typeface="Calibri" panose="020F0502020204030204" pitchFamily="34" charset="0"/>
              </a:rPr>
              <a:t>Dyspnea on exertion</a:t>
            </a:r>
          </a:p>
          <a:p>
            <a:pPr>
              <a:lnSpc>
                <a:spcPct val="150000"/>
              </a:lnSpc>
            </a:pPr>
            <a:r>
              <a:rPr lang="en-US" sz="2800" dirty="0" smtClean="0">
                <a:latin typeface="Calibri" panose="020F0502020204030204" pitchFamily="34" charset="0"/>
              </a:rPr>
              <a:t>Fatigue</a:t>
            </a:r>
          </a:p>
          <a:p>
            <a:pPr>
              <a:lnSpc>
                <a:spcPct val="150000"/>
              </a:lnSpc>
            </a:pPr>
            <a:r>
              <a:rPr lang="en-US" sz="2800" dirty="0" smtClean="0">
                <a:latin typeface="Calibri" panose="020F0502020204030204" pitchFamily="34" charset="0"/>
              </a:rPr>
              <a:t>Heart pal</a:t>
            </a:r>
            <a:r>
              <a:rPr lang="en-US" sz="2800" dirty="0">
                <a:latin typeface="Calibri" panose="020F0502020204030204" pitchFamily="34" charset="0"/>
              </a:rPr>
              <a:t>p</a:t>
            </a:r>
            <a:r>
              <a:rPr lang="en-US" sz="2800" dirty="0" smtClean="0">
                <a:latin typeface="Calibri" panose="020F0502020204030204" pitchFamily="34" charset="0"/>
              </a:rPr>
              <a:t>itation</a:t>
            </a:r>
          </a:p>
          <a:p>
            <a:pPr>
              <a:lnSpc>
                <a:spcPct val="150000"/>
              </a:lnSpc>
            </a:pPr>
            <a:r>
              <a:rPr lang="en-US" sz="2800" dirty="0" smtClean="0">
                <a:latin typeface="Calibri" panose="020F0502020204030204" pitchFamily="34" charset="0"/>
              </a:rPr>
              <a:t>Tachycardia </a:t>
            </a:r>
          </a:p>
          <a:p>
            <a:pPr>
              <a:lnSpc>
                <a:spcPct val="150000"/>
              </a:lnSpc>
            </a:pPr>
            <a:r>
              <a:rPr lang="en-US" sz="2800" dirty="0" smtClean="0">
                <a:latin typeface="Calibri" panose="020F0502020204030204" pitchFamily="34" charset="0"/>
              </a:rPr>
              <a:t>Hypotension if the cardiac output is  inadequate</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42736035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findings</a:t>
            </a:r>
            <a:endParaRPr lang="en-US" dirty="0"/>
          </a:p>
        </p:txBody>
      </p:sp>
      <p:sp>
        <p:nvSpPr>
          <p:cNvPr id="3" name="Content Placeholder 2"/>
          <p:cNvSpPr>
            <a:spLocks noGrp="1"/>
          </p:cNvSpPr>
          <p:nvPr>
            <p:ph idx="1"/>
          </p:nvPr>
        </p:nvSpPr>
        <p:spPr>
          <a:xfrm>
            <a:off x="395536" y="1636963"/>
            <a:ext cx="7778825" cy="4006222"/>
          </a:xfrm>
        </p:spPr>
        <p:txBody>
          <a:bodyPr>
            <a:normAutofit/>
          </a:bodyPr>
          <a:lstStyle/>
          <a:p>
            <a:pPr>
              <a:lnSpc>
                <a:spcPct val="150000"/>
              </a:lnSpc>
            </a:pPr>
            <a:r>
              <a:rPr lang="en-US" sz="2800" dirty="0" smtClean="0">
                <a:latin typeface="Calibri" panose="020F0502020204030204" pitchFamily="34" charset="0"/>
              </a:rPr>
              <a:t>Chest x ray shows enlargement of the chambers.</a:t>
            </a:r>
          </a:p>
          <a:p>
            <a:pPr>
              <a:lnSpc>
                <a:spcPct val="150000"/>
              </a:lnSpc>
            </a:pPr>
            <a:r>
              <a:rPr lang="en-US" sz="2800" dirty="0" smtClean="0">
                <a:latin typeface="Calibri" panose="020F0502020204030204" pitchFamily="34" charset="0"/>
              </a:rPr>
              <a:t>ECG  shows </a:t>
            </a:r>
            <a:r>
              <a:rPr lang="en-US" sz="2800" dirty="0" err="1" smtClean="0">
                <a:latin typeface="Calibri" panose="020F0502020204030204" pitchFamily="34" charset="0"/>
              </a:rPr>
              <a:t>arrythmias</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32099542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0039" y="329987"/>
            <a:ext cx="8480433" cy="938773"/>
          </a:xfrm>
        </p:spPr>
        <p:txBody>
          <a:bodyPr/>
          <a:lstStyle/>
          <a:p>
            <a:r>
              <a:rPr lang="en-US" dirty="0" smtClean="0"/>
              <a:t>Medical and surgical management</a:t>
            </a:r>
            <a:endParaRPr lang="en-US" dirty="0"/>
          </a:p>
        </p:txBody>
      </p:sp>
      <p:sp>
        <p:nvSpPr>
          <p:cNvPr id="3" name="Content Placeholder 2"/>
          <p:cNvSpPr>
            <a:spLocks noGrp="1"/>
          </p:cNvSpPr>
          <p:nvPr>
            <p:ph idx="1"/>
          </p:nvPr>
        </p:nvSpPr>
        <p:spPr>
          <a:xfrm>
            <a:off x="323528" y="1268760"/>
            <a:ext cx="8138865" cy="5060555"/>
          </a:xfrm>
        </p:spPr>
        <p:txBody>
          <a:bodyPr>
            <a:noAutofit/>
          </a:bodyPr>
          <a:lstStyle/>
          <a:p>
            <a:pPr>
              <a:lnSpc>
                <a:spcPct val="150000"/>
              </a:lnSpc>
            </a:pPr>
            <a:r>
              <a:rPr lang="en-US" sz="2800" dirty="0" smtClean="0">
                <a:latin typeface="Calibri" panose="020F0502020204030204" pitchFamily="34" charset="0"/>
              </a:rPr>
              <a:t>Digitalis to </a:t>
            </a:r>
            <a:r>
              <a:rPr lang="en-US" sz="2800" dirty="0">
                <a:latin typeface="Calibri" panose="020F0502020204030204" pitchFamily="34" charset="0"/>
              </a:rPr>
              <a:t>prevent </a:t>
            </a:r>
            <a:r>
              <a:rPr lang="en-US" sz="2800" dirty="0" smtClean="0">
                <a:latin typeface="Calibri" panose="020F0502020204030204" pitchFamily="34" charset="0"/>
              </a:rPr>
              <a:t>thrombus formation</a:t>
            </a:r>
          </a:p>
          <a:p>
            <a:pPr>
              <a:lnSpc>
                <a:spcPct val="150000"/>
              </a:lnSpc>
            </a:pPr>
            <a:r>
              <a:rPr lang="en-US" sz="2800" dirty="0" smtClean="0">
                <a:latin typeface="Calibri" panose="020F0502020204030204" pitchFamily="34" charset="0"/>
              </a:rPr>
              <a:t>Prophylactic antibiotics to avoid infective endocarditis</a:t>
            </a:r>
          </a:p>
          <a:p>
            <a:pPr>
              <a:lnSpc>
                <a:spcPct val="150000"/>
              </a:lnSpc>
            </a:pPr>
            <a:r>
              <a:rPr lang="en-US" sz="2800" dirty="0" smtClean="0">
                <a:latin typeface="Calibri" panose="020F0502020204030204" pitchFamily="34" charset="0"/>
              </a:rPr>
              <a:t>Vasodilators to reduce arterial vascular resistance</a:t>
            </a:r>
          </a:p>
          <a:p>
            <a:pPr>
              <a:lnSpc>
                <a:spcPct val="150000"/>
              </a:lnSpc>
            </a:pPr>
            <a:r>
              <a:rPr lang="en-US" sz="2800" dirty="0" err="1">
                <a:latin typeface="Calibri" panose="020F0502020204030204" pitchFamily="34" charset="0"/>
              </a:rPr>
              <a:t>Annuplasty</a:t>
            </a:r>
            <a:r>
              <a:rPr lang="en-US" sz="2800" dirty="0">
                <a:latin typeface="Calibri" panose="020F0502020204030204" pitchFamily="34" charset="0"/>
              </a:rPr>
              <a:t> </a:t>
            </a:r>
            <a:r>
              <a:rPr lang="en-US" sz="2800" dirty="0" smtClean="0">
                <a:latin typeface="Calibri" panose="020F0502020204030204" pitchFamily="34" charset="0"/>
              </a:rPr>
              <a:t>can be done</a:t>
            </a:r>
            <a:endParaRPr lang="en-US" sz="2800" dirty="0">
              <a:latin typeface="Calibri" panose="020F0502020204030204" pitchFamily="34" charset="0"/>
            </a:endParaRPr>
          </a:p>
        </p:txBody>
      </p:sp>
    </p:spTree>
    <p:extLst>
      <p:ext uri="{BB962C8B-B14F-4D97-AF65-F5344CB8AC3E}">
        <p14:creationId xmlns:p14="http://schemas.microsoft.com/office/powerpoint/2010/main" val="33229323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idx="1"/>
          </p:nvPr>
        </p:nvSpPr>
        <p:spPr>
          <a:xfrm>
            <a:off x="395536" y="1484784"/>
            <a:ext cx="8138864" cy="3778366"/>
          </a:xfrm>
        </p:spPr>
        <p:txBody>
          <a:bodyPr>
            <a:normAutofit/>
          </a:bodyPr>
          <a:lstStyle/>
          <a:p>
            <a:pPr>
              <a:lnSpc>
                <a:spcPct val="150000"/>
              </a:lnSpc>
            </a:pPr>
            <a:r>
              <a:rPr lang="en-US" sz="2800" dirty="0" smtClean="0">
                <a:latin typeface="Calibri" panose="020F0502020204030204" pitchFamily="34" charset="0"/>
              </a:rPr>
              <a:t>Monitor blood pressure, heart rate and rhythm, heart sounds and lung sounds.</a:t>
            </a:r>
          </a:p>
          <a:p>
            <a:pPr>
              <a:lnSpc>
                <a:spcPct val="150000"/>
              </a:lnSpc>
            </a:pPr>
            <a:r>
              <a:rPr lang="en-US" sz="2800" dirty="0" smtClean="0">
                <a:latin typeface="Calibri" panose="020F0502020204030204" pitchFamily="34" charset="0"/>
              </a:rPr>
              <a:t>Daily weighing to determine fluid balance</a:t>
            </a:r>
          </a:p>
          <a:p>
            <a:pPr>
              <a:lnSpc>
                <a:spcPct val="150000"/>
              </a:lnSpc>
            </a:pPr>
            <a:r>
              <a:rPr lang="en-US" sz="2800" dirty="0" smtClean="0">
                <a:latin typeface="Calibri" panose="020F0502020204030204" pitchFamily="34" charset="0"/>
              </a:rPr>
              <a:t>Restriction of sodium</a:t>
            </a:r>
          </a:p>
          <a:p>
            <a:pPr>
              <a:lnSpc>
                <a:spcPct val="150000"/>
              </a:lnSpc>
            </a:pPr>
            <a:r>
              <a:rPr lang="en-US" sz="2800" dirty="0" smtClean="0">
                <a:latin typeface="Calibri" panose="020F0502020204030204" pitchFamily="34" charset="0"/>
              </a:rPr>
              <a:t>Administration of drugs as prescribed</a:t>
            </a:r>
            <a:endParaRPr lang="en-US" sz="2800" dirty="0">
              <a:latin typeface="Calibri" panose="020F0502020204030204" pitchFamily="34" charset="0"/>
            </a:endParaRPr>
          </a:p>
        </p:txBody>
      </p:sp>
    </p:spTree>
    <p:extLst>
      <p:ext uri="{BB962C8B-B14F-4D97-AF65-F5344CB8AC3E}">
        <p14:creationId xmlns:p14="http://schemas.microsoft.com/office/powerpoint/2010/main" val="336495101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Mitral valve prola</a:t>
            </a:r>
            <a:r>
              <a:rPr lang="en-US" dirty="0"/>
              <a:t>p</a:t>
            </a:r>
            <a:r>
              <a:rPr lang="en-US" dirty="0" smtClean="0"/>
              <a:t>se</a:t>
            </a:r>
            <a:endParaRPr lang="en-US" dirty="0"/>
          </a:p>
        </p:txBody>
      </p:sp>
      <p:sp>
        <p:nvSpPr>
          <p:cNvPr id="3" name="Content Placeholder 2"/>
          <p:cNvSpPr>
            <a:spLocks noGrp="1"/>
          </p:cNvSpPr>
          <p:nvPr>
            <p:ph idx="1"/>
          </p:nvPr>
        </p:nvSpPr>
        <p:spPr>
          <a:xfrm>
            <a:off x="395536" y="1916832"/>
            <a:ext cx="8138864" cy="3777622"/>
          </a:xfrm>
        </p:spPr>
        <p:txBody>
          <a:bodyPr>
            <a:normAutofit/>
          </a:bodyPr>
          <a:lstStyle/>
          <a:p>
            <a:pPr>
              <a:lnSpc>
                <a:spcPct val="150000"/>
              </a:lnSpc>
            </a:pPr>
            <a:r>
              <a:rPr lang="en-US" sz="2800" dirty="0" smtClean="0">
                <a:latin typeface="Calibri" panose="020F0502020204030204" pitchFamily="34" charset="0"/>
              </a:rPr>
              <a:t>This is when the valve cuss enlarge, become flop</a:t>
            </a:r>
            <a:r>
              <a:rPr lang="en-US" sz="2800" dirty="0">
                <a:latin typeface="Calibri" panose="020F0502020204030204" pitchFamily="34" charset="0"/>
              </a:rPr>
              <a:t>p</a:t>
            </a:r>
            <a:r>
              <a:rPr lang="en-US" sz="2800" dirty="0" smtClean="0">
                <a:latin typeface="Calibri" panose="020F0502020204030204" pitchFamily="34" charset="0"/>
              </a:rPr>
              <a:t>y and bulge backward into the left atrium</a:t>
            </a:r>
            <a:endParaRPr lang="en-US" sz="2800" dirty="0">
              <a:latin typeface="Calibri" panose="020F0502020204030204" pitchFamily="34" charset="0"/>
            </a:endParaRPr>
          </a:p>
        </p:txBody>
      </p:sp>
    </p:spTree>
    <p:extLst>
      <p:ext uri="{BB962C8B-B14F-4D97-AF65-F5344CB8AC3E}">
        <p14:creationId xmlns:p14="http://schemas.microsoft.com/office/powerpoint/2010/main" val="316175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54998"/>
            <a:ext cx="6589199" cy="753722"/>
          </a:xfrm>
        </p:spPr>
        <p:txBody>
          <a:bodyPr>
            <a:normAutofit fontScale="90000"/>
          </a:bodyPr>
          <a:lstStyle/>
          <a:p>
            <a:r>
              <a:rPr lang="en-US" dirty="0"/>
              <a:t>SEMILUNAR VALVES</a:t>
            </a:r>
            <a:br>
              <a:rPr lang="en-US" dirty="0"/>
            </a:br>
            <a:endParaRPr lang="en-US" dirty="0"/>
          </a:p>
        </p:txBody>
      </p:sp>
      <p:sp>
        <p:nvSpPr>
          <p:cNvPr id="3" name="Content Placeholder 2"/>
          <p:cNvSpPr>
            <a:spLocks noGrp="1"/>
          </p:cNvSpPr>
          <p:nvPr>
            <p:ph idx="1"/>
          </p:nvPr>
        </p:nvSpPr>
        <p:spPr>
          <a:xfrm>
            <a:off x="179512" y="1196752"/>
            <a:ext cx="8784976" cy="5445224"/>
          </a:xfrm>
        </p:spPr>
        <p:txBody>
          <a:bodyPr>
            <a:noAutofit/>
          </a:bodyPr>
          <a:lstStyle/>
          <a:p>
            <a:pPr>
              <a:lnSpc>
                <a:spcPct val="150000"/>
              </a:lnSpc>
            </a:pPr>
            <a:r>
              <a:rPr lang="en-US" sz="2800" dirty="0">
                <a:latin typeface="Calibri" panose="020F0502020204030204" pitchFamily="34" charset="0"/>
              </a:rPr>
              <a:t>During systole, contraction of the papillary muscles causes the chordae </a:t>
            </a:r>
            <a:r>
              <a:rPr lang="en-US" sz="2800" dirty="0" err="1">
                <a:latin typeface="Calibri" panose="020F0502020204030204" pitchFamily="34" charset="0"/>
              </a:rPr>
              <a:t>tendineae</a:t>
            </a:r>
            <a:r>
              <a:rPr lang="en-US" sz="2800" dirty="0">
                <a:latin typeface="Calibri" panose="020F0502020204030204" pitchFamily="34" charset="0"/>
              </a:rPr>
              <a:t> to become taut, keeping the valve leaflets approximated and closed.</a:t>
            </a:r>
          </a:p>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two semilunar valves are composed of three half-moon-like leaflets. The valve between the right ventricle and the pulmonary artery is called the pulmonic valve; the valve between the left ventricle and the aorta is called the aortic valve.</a:t>
            </a:r>
          </a:p>
          <a:p>
            <a:pPr>
              <a:lnSpc>
                <a:spcPct val="150000"/>
              </a:lnSpc>
            </a:pPr>
            <a:endParaRPr lang="en-US" sz="2000" dirty="0">
              <a:latin typeface="Calibri" panose="020F0502020204030204" pitchFamily="34" charset="0"/>
            </a:endParaRPr>
          </a:p>
        </p:txBody>
      </p:sp>
    </p:spTree>
    <p:extLst>
      <p:ext uri="{BB962C8B-B14F-4D97-AF65-F5344CB8AC3E}">
        <p14:creationId xmlns:p14="http://schemas.microsoft.com/office/powerpoint/2010/main" val="327288849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a:xfrm>
            <a:off x="395536" y="1282030"/>
            <a:ext cx="8066857" cy="4536504"/>
          </a:xfrm>
        </p:spPr>
        <p:txBody>
          <a:bodyPr>
            <a:noAutofit/>
          </a:bodyPr>
          <a:lstStyle/>
          <a:p>
            <a:pPr>
              <a:lnSpc>
                <a:spcPct val="150000"/>
              </a:lnSpc>
            </a:pPr>
            <a:r>
              <a:rPr lang="en-US" sz="2800" dirty="0" smtClean="0">
                <a:latin typeface="Calibri" panose="020F0502020204030204" pitchFamily="34" charset="0"/>
              </a:rPr>
              <a:t>Not fully understood but can be due to</a:t>
            </a:r>
          </a:p>
          <a:p>
            <a:pPr>
              <a:lnSpc>
                <a:spcPct val="150000"/>
              </a:lnSpc>
            </a:pPr>
            <a:r>
              <a:rPr lang="en-US" sz="2800" dirty="0" smtClean="0">
                <a:latin typeface="Calibri" panose="020F0502020204030204" pitchFamily="34" charset="0"/>
              </a:rPr>
              <a:t>Connective tissue disorders</a:t>
            </a:r>
          </a:p>
          <a:p>
            <a:pPr>
              <a:lnSpc>
                <a:spcPct val="150000"/>
              </a:lnSpc>
            </a:pPr>
            <a:r>
              <a:rPr lang="en-US" sz="2800" dirty="0" smtClean="0">
                <a:latin typeface="Calibri" panose="020F0502020204030204" pitchFamily="34" charset="0"/>
              </a:rPr>
              <a:t>Coronary artery disease</a:t>
            </a:r>
          </a:p>
          <a:p>
            <a:pPr>
              <a:lnSpc>
                <a:spcPct val="150000"/>
              </a:lnSpc>
            </a:pPr>
            <a:r>
              <a:rPr lang="en-US" sz="2800" dirty="0" smtClean="0">
                <a:latin typeface="Calibri" panose="020F0502020204030204" pitchFamily="34" charset="0"/>
              </a:rPr>
              <a:t>Can be inherited</a:t>
            </a:r>
          </a:p>
          <a:p>
            <a:pPr>
              <a:lnSpc>
                <a:spcPct val="150000"/>
              </a:lnSpc>
            </a:pPr>
            <a:r>
              <a:rPr lang="en-US" sz="2800" dirty="0" smtClean="0">
                <a:latin typeface="Calibri" panose="020F0502020204030204" pitchFamily="34" charset="0"/>
              </a:rPr>
              <a:t>Common in young women than men</a:t>
            </a:r>
          </a:p>
          <a:p>
            <a:pPr>
              <a:lnSpc>
                <a:spcPct val="150000"/>
              </a:lnSpc>
            </a:pPr>
            <a:r>
              <a:rPr lang="en-US" sz="2800" dirty="0" smtClean="0">
                <a:latin typeface="Calibri" panose="020F0502020204030204" pitchFamily="34" charset="0"/>
              </a:rPr>
              <a:t>Infective endocarditis</a:t>
            </a:r>
            <a:endParaRPr lang="en-US" sz="2800" dirty="0">
              <a:latin typeface="Calibri" panose="020F0502020204030204" pitchFamily="34" charset="0"/>
            </a:endParaRPr>
          </a:p>
        </p:txBody>
      </p:sp>
    </p:spTree>
    <p:extLst>
      <p:ext uri="{BB962C8B-B14F-4D97-AF65-F5344CB8AC3E}">
        <p14:creationId xmlns:p14="http://schemas.microsoft.com/office/powerpoint/2010/main" val="394346795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6589199" cy="1280890"/>
          </a:xfrm>
        </p:spPr>
        <p:txBody>
          <a:bodyPr/>
          <a:lstStyle/>
          <a:p>
            <a:r>
              <a:rPr lang="en-US" dirty="0" smtClean="0"/>
              <a:t>PATHOPHYSIOLOGY</a:t>
            </a:r>
            <a:endParaRPr lang="en-US" dirty="0"/>
          </a:p>
        </p:txBody>
      </p:sp>
      <p:sp>
        <p:nvSpPr>
          <p:cNvPr id="3" name="Content Placeholder 2"/>
          <p:cNvSpPr>
            <a:spLocks noGrp="1"/>
          </p:cNvSpPr>
          <p:nvPr>
            <p:ph idx="1"/>
          </p:nvPr>
        </p:nvSpPr>
        <p:spPr>
          <a:xfrm>
            <a:off x="179512" y="1268760"/>
            <a:ext cx="8568952" cy="5040560"/>
          </a:xfrm>
        </p:spPr>
        <p:txBody>
          <a:bodyPr>
            <a:normAutofit/>
          </a:bodyPr>
          <a:lstStyle/>
          <a:p>
            <a:pPr>
              <a:lnSpc>
                <a:spcPct val="150000"/>
              </a:lnSpc>
            </a:pPr>
            <a:r>
              <a:rPr lang="en-US" sz="2800" dirty="0" smtClean="0">
                <a:latin typeface="Calibri" panose="020F0502020204030204" pitchFamily="34" charset="0"/>
              </a:rPr>
              <a:t>Changes in the mitral valve tissue layers cause </a:t>
            </a:r>
            <a:r>
              <a:rPr lang="en-US" sz="2800" dirty="0">
                <a:latin typeface="Calibri" panose="020F0502020204030204" pitchFamily="34" charset="0"/>
              </a:rPr>
              <a:t>the cusps </a:t>
            </a:r>
            <a:r>
              <a:rPr lang="en-US" sz="2800" dirty="0" smtClean="0">
                <a:latin typeface="Calibri" panose="020F0502020204030204" pitchFamily="34" charset="0"/>
              </a:rPr>
              <a:t>to distend thus stretching </a:t>
            </a:r>
            <a:r>
              <a:rPr lang="en-US" sz="2800" dirty="0">
                <a:latin typeface="Calibri" panose="020F0502020204030204" pitchFamily="34" charset="0"/>
              </a:rPr>
              <a:t>the </a:t>
            </a:r>
            <a:r>
              <a:rPr lang="en-US" sz="2800" dirty="0" smtClean="0">
                <a:latin typeface="Calibri" panose="020F0502020204030204" pitchFamily="34" charset="0"/>
              </a:rPr>
              <a:t>pa</a:t>
            </a:r>
            <a:r>
              <a:rPr lang="en-US" sz="2800" dirty="0">
                <a:latin typeface="Calibri" panose="020F0502020204030204" pitchFamily="34" charset="0"/>
              </a:rPr>
              <a:t>p</a:t>
            </a:r>
            <a:r>
              <a:rPr lang="en-US" sz="2800" dirty="0" smtClean="0">
                <a:latin typeface="Calibri" panose="020F0502020204030204" pitchFamily="34" charset="0"/>
              </a:rPr>
              <a:t>illary muscles as they balloon backwards into the left atrium.</a:t>
            </a:r>
          </a:p>
          <a:p>
            <a:pPr>
              <a:lnSpc>
                <a:spcPct val="150000"/>
              </a:lnSpc>
            </a:pPr>
            <a:r>
              <a:rPr lang="en-US" sz="2800" dirty="0" smtClean="0">
                <a:latin typeface="Calibri" panose="020F0502020204030204" pitchFamily="34" charset="0"/>
              </a:rPr>
              <a:t>This stretching may cause local </a:t>
            </a:r>
            <a:r>
              <a:rPr lang="en-US" sz="2800" dirty="0" err="1" smtClean="0">
                <a:latin typeface="Calibri" panose="020F0502020204030204" pitchFamily="34" charset="0"/>
              </a:rPr>
              <a:t>ischaemia</a:t>
            </a:r>
            <a:r>
              <a:rPr lang="en-US" sz="2800" dirty="0" smtClean="0">
                <a:latin typeface="Calibri" panose="020F0502020204030204" pitchFamily="34" charset="0"/>
              </a:rPr>
              <a:t> and atypical </a:t>
            </a:r>
            <a:r>
              <a:rPr lang="en-US" sz="2800" dirty="0">
                <a:latin typeface="Calibri" panose="020F0502020204030204" pitchFamily="34" charset="0"/>
              </a:rPr>
              <a:t>chest pain</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As </a:t>
            </a:r>
            <a:r>
              <a:rPr lang="en-US" sz="2800" dirty="0">
                <a:latin typeface="Calibri" panose="020F0502020204030204" pitchFamily="34" charset="0"/>
              </a:rPr>
              <a:t>the </a:t>
            </a:r>
            <a:r>
              <a:rPr lang="en-US" sz="2800" dirty="0" smtClean="0">
                <a:latin typeface="Calibri" panose="020F0502020204030204" pitchFamily="34" charset="0"/>
              </a:rPr>
              <a:t>pa</a:t>
            </a:r>
            <a:r>
              <a:rPr lang="en-US" sz="2800" dirty="0">
                <a:latin typeface="Calibri" panose="020F0502020204030204" pitchFamily="34" charset="0"/>
              </a:rPr>
              <a:t>p</a:t>
            </a:r>
            <a:r>
              <a:rPr lang="en-US" sz="2800" dirty="0" smtClean="0">
                <a:latin typeface="Calibri" panose="020F0502020204030204" pitchFamily="34" charset="0"/>
              </a:rPr>
              <a:t>illary </a:t>
            </a:r>
            <a:r>
              <a:rPr lang="en-US" sz="2800" dirty="0">
                <a:latin typeface="Calibri" panose="020F0502020204030204" pitchFamily="34" charset="0"/>
              </a:rPr>
              <a:t>muscle provide less </a:t>
            </a:r>
            <a:r>
              <a:rPr lang="en-US" sz="2800" dirty="0" smtClean="0">
                <a:latin typeface="Calibri" panose="020F0502020204030204" pitchFamily="34" charset="0"/>
              </a:rPr>
              <a:t>sup</a:t>
            </a:r>
            <a:r>
              <a:rPr lang="en-US" sz="2800" dirty="0">
                <a:latin typeface="Calibri" panose="020F0502020204030204" pitchFamily="34" charset="0"/>
              </a:rPr>
              <a:t>p</a:t>
            </a:r>
            <a:r>
              <a:rPr lang="en-US" sz="2800" dirty="0" smtClean="0">
                <a:latin typeface="Calibri" panose="020F0502020204030204" pitchFamily="34" charset="0"/>
              </a:rPr>
              <a:t>ort to the mitral valve , </a:t>
            </a:r>
            <a:r>
              <a:rPr lang="en-US" sz="2800" dirty="0" err="1" smtClean="0">
                <a:latin typeface="Calibri" panose="020F0502020204030204" pitchFamily="34" charset="0"/>
              </a:rPr>
              <a:t>valvular</a:t>
            </a:r>
            <a:r>
              <a:rPr lang="en-US" sz="2800" dirty="0" smtClean="0">
                <a:latin typeface="Calibri" panose="020F0502020204030204" pitchFamily="34" charset="0"/>
              </a:rPr>
              <a:t> incompetence occurs.</a:t>
            </a:r>
            <a:endParaRPr lang="en-US" sz="2800" dirty="0">
              <a:latin typeface="Calibri" panose="020F0502020204030204" pitchFamily="34" charset="0"/>
            </a:endParaRPr>
          </a:p>
        </p:txBody>
      </p:sp>
    </p:spTree>
    <p:extLst>
      <p:ext uri="{BB962C8B-B14F-4D97-AF65-F5344CB8AC3E}">
        <p14:creationId xmlns:p14="http://schemas.microsoft.com/office/powerpoint/2010/main" val="383447222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6589199" cy="1280890"/>
          </a:xfrm>
        </p:spPr>
        <p:txBody>
          <a:bodyPr/>
          <a:lstStyle/>
          <a:p>
            <a:r>
              <a:rPr lang="en-US" dirty="0" smtClean="0"/>
              <a:t>Signs and symptoms</a:t>
            </a:r>
            <a:endParaRPr lang="en-US" dirty="0"/>
          </a:p>
        </p:txBody>
      </p:sp>
      <p:sp>
        <p:nvSpPr>
          <p:cNvPr id="3" name="Content Placeholder 2"/>
          <p:cNvSpPr>
            <a:spLocks noGrp="1"/>
          </p:cNvSpPr>
          <p:nvPr>
            <p:ph idx="1"/>
          </p:nvPr>
        </p:nvSpPr>
        <p:spPr>
          <a:xfrm>
            <a:off x="395536" y="1248778"/>
            <a:ext cx="8138864" cy="5373216"/>
          </a:xfrm>
        </p:spPr>
        <p:txBody>
          <a:bodyPr>
            <a:noAutofit/>
          </a:bodyPr>
          <a:lstStyle/>
          <a:p>
            <a:pPr>
              <a:lnSpc>
                <a:spcPct val="150000"/>
              </a:lnSpc>
            </a:pPr>
            <a:r>
              <a:rPr lang="en-US" sz="2800" dirty="0" smtClean="0">
                <a:latin typeface="Calibri" panose="020F0502020204030204" pitchFamily="34" charset="0"/>
              </a:rPr>
              <a:t>Mostly asymptomatic</a:t>
            </a:r>
          </a:p>
          <a:p>
            <a:pPr>
              <a:lnSpc>
                <a:spcPct val="150000"/>
              </a:lnSpc>
            </a:pPr>
            <a:r>
              <a:rPr lang="en-US" sz="2800" dirty="0" smtClean="0">
                <a:latin typeface="Calibri" panose="020F0502020204030204" pitchFamily="34" charset="0"/>
              </a:rPr>
              <a:t>Chest </a:t>
            </a:r>
            <a:r>
              <a:rPr lang="en-US" sz="2800" dirty="0">
                <a:latin typeface="Calibri" panose="020F0502020204030204" pitchFamily="34" charset="0"/>
              </a:rPr>
              <a:t>pain </a:t>
            </a:r>
            <a:r>
              <a:rPr lang="en-US" sz="2800" dirty="0" smtClean="0">
                <a:latin typeface="Calibri" panose="020F0502020204030204" pitchFamily="34" charset="0"/>
              </a:rPr>
              <a:t>which is prolonged and not easily relieved </a:t>
            </a:r>
          </a:p>
          <a:p>
            <a:pPr>
              <a:lnSpc>
                <a:spcPct val="150000"/>
              </a:lnSpc>
            </a:pPr>
            <a:r>
              <a:rPr lang="en-US" sz="2800" dirty="0" smtClean="0">
                <a:latin typeface="Calibri" panose="020F0502020204030204" pitchFamily="34" charset="0"/>
              </a:rPr>
              <a:t>Palpitations </a:t>
            </a:r>
          </a:p>
          <a:p>
            <a:pPr>
              <a:lnSpc>
                <a:spcPct val="150000"/>
              </a:lnSpc>
            </a:pPr>
            <a:r>
              <a:rPr lang="en-US" sz="2800" dirty="0" smtClean="0">
                <a:latin typeface="Calibri" panose="020F0502020204030204" pitchFamily="34" charset="0"/>
              </a:rPr>
              <a:t>Fatigue</a:t>
            </a:r>
          </a:p>
          <a:p>
            <a:pPr>
              <a:lnSpc>
                <a:spcPct val="150000"/>
              </a:lnSpc>
            </a:pPr>
            <a:r>
              <a:rPr lang="en-US" sz="2800" dirty="0" smtClean="0">
                <a:latin typeface="Calibri" panose="020F0502020204030204" pitchFamily="34" charset="0"/>
              </a:rPr>
              <a:t>Symptoms of anxiety that resemble panic attacks</a:t>
            </a:r>
            <a:endParaRPr lang="en-US" sz="2800" dirty="0">
              <a:latin typeface="Calibri" panose="020F0502020204030204" pitchFamily="34" charset="0"/>
            </a:endParaRPr>
          </a:p>
        </p:txBody>
      </p:sp>
    </p:spTree>
    <p:extLst>
      <p:ext uri="{BB962C8B-B14F-4D97-AF65-F5344CB8AC3E}">
        <p14:creationId xmlns:p14="http://schemas.microsoft.com/office/powerpoint/2010/main" val="169364925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79" y="0"/>
            <a:ext cx="8534400" cy="864096"/>
          </a:xfrm>
        </p:spPr>
        <p:txBody>
          <a:bodyPr/>
          <a:lstStyle/>
          <a:p>
            <a:r>
              <a:rPr lang="en-US" dirty="0" smtClean="0"/>
              <a:t>Medical and surgical management</a:t>
            </a:r>
            <a:endParaRPr lang="en-US" dirty="0"/>
          </a:p>
        </p:txBody>
      </p:sp>
      <p:sp>
        <p:nvSpPr>
          <p:cNvPr id="3" name="Content Placeholder 2"/>
          <p:cNvSpPr>
            <a:spLocks noGrp="1"/>
          </p:cNvSpPr>
          <p:nvPr>
            <p:ph idx="1"/>
          </p:nvPr>
        </p:nvSpPr>
        <p:spPr>
          <a:xfrm>
            <a:off x="-5279" y="864096"/>
            <a:ext cx="9142972" cy="5978082"/>
          </a:xfrm>
        </p:spPr>
        <p:txBody>
          <a:bodyPr>
            <a:noAutofit/>
          </a:bodyPr>
          <a:lstStyle/>
          <a:p>
            <a:pPr>
              <a:lnSpc>
                <a:spcPct val="150000"/>
              </a:lnSpc>
            </a:pPr>
            <a:r>
              <a:rPr lang="en-US" sz="2800" dirty="0" smtClean="0">
                <a:latin typeface="Calibri" panose="020F0502020204030204" pitchFamily="34" charset="0"/>
              </a:rPr>
              <a:t>No treatment required</a:t>
            </a:r>
          </a:p>
          <a:p>
            <a:pPr>
              <a:lnSpc>
                <a:spcPct val="150000"/>
              </a:lnSpc>
            </a:pPr>
            <a:r>
              <a:rPr lang="en-US" sz="2800" dirty="0" smtClean="0">
                <a:latin typeface="Calibri" panose="020F0502020204030204" pitchFamily="34" charset="0"/>
              </a:rPr>
              <a:t>Periodic antibiotic therapy before invasive procedures</a:t>
            </a:r>
          </a:p>
          <a:p>
            <a:pPr>
              <a:lnSpc>
                <a:spcPct val="150000"/>
              </a:lnSpc>
            </a:pPr>
            <a:r>
              <a:rPr lang="en-US" sz="2800" dirty="0" err="1" smtClean="0">
                <a:latin typeface="Calibri" panose="020F0502020204030204" pitchFamily="34" charset="0"/>
              </a:rPr>
              <a:t>Arrythmias</a:t>
            </a:r>
            <a:r>
              <a:rPr lang="en-US" sz="2800" dirty="0" smtClean="0">
                <a:latin typeface="Calibri" panose="020F0502020204030204" pitchFamily="34" charset="0"/>
              </a:rPr>
              <a:t> can be controlled with beta blockers, digitalis, calcium channel blockers</a:t>
            </a:r>
          </a:p>
          <a:p>
            <a:pPr>
              <a:lnSpc>
                <a:spcPct val="150000"/>
              </a:lnSpc>
            </a:pPr>
            <a:r>
              <a:rPr lang="en-US" sz="2800" dirty="0" smtClean="0">
                <a:latin typeface="Calibri" panose="020F0502020204030204" pitchFamily="34" charset="0"/>
              </a:rPr>
              <a:t>Antianxiety drugs to </a:t>
            </a:r>
            <a:r>
              <a:rPr lang="en-US" sz="2800" dirty="0">
                <a:latin typeface="Calibri" panose="020F0502020204030204" pitchFamily="34" charset="0"/>
              </a:rPr>
              <a:t>prevent panic </a:t>
            </a:r>
            <a:r>
              <a:rPr lang="en-US" sz="2800" dirty="0" smtClean="0">
                <a:latin typeface="Calibri" panose="020F0502020204030204" pitchFamily="34" charset="0"/>
              </a:rPr>
              <a:t>attacks</a:t>
            </a:r>
          </a:p>
          <a:p>
            <a:pPr>
              <a:lnSpc>
                <a:spcPct val="150000"/>
              </a:lnSpc>
            </a:pPr>
            <a:r>
              <a:rPr lang="en-US" sz="2800" dirty="0" smtClean="0">
                <a:latin typeface="Calibri" panose="020F0502020204030204" pitchFamily="34" charset="0"/>
              </a:rPr>
              <a:t>Anticoagulant to </a:t>
            </a:r>
            <a:r>
              <a:rPr lang="en-US" sz="2800" dirty="0">
                <a:latin typeface="Calibri" panose="020F0502020204030204" pitchFamily="34" charset="0"/>
              </a:rPr>
              <a:t>prevent </a:t>
            </a:r>
            <a:r>
              <a:rPr lang="en-US" sz="2800" dirty="0" smtClean="0">
                <a:latin typeface="Calibri" panose="020F0502020204030204" pitchFamily="34" charset="0"/>
              </a:rPr>
              <a:t>clot formation</a:t>
            </a:r>
          </a:p>
          <a:p>
            <a:pPr>
              <a:lnSpc>
                <a:spcPct val="150000"/>
              </a:lnSpc>
            </a:pPr>
            <a:r>
              <a:rPr lang="en-US" sz="2800" dirty="0" smtClean="0">
                <a:latin typeface="Calibri" panose="020F0502020204030204" pitchFamily="34" charset="0"/>
              </a:rPr>
              <a:t>In severe cases valve replacement can be done.</a:t>
            </a:r>
            <a:endParaRPr lang="en-US" sz="2800" dirty="0">
              <a:latin typeface="Calibri" panose="020F0502020204030204" pitchFamily="34" charset="0"/>
            </a:endParaRPr>
          </a:p>
        </p:txBody>
      </p:sp>
    </p:spTree>
    <p:extLst>
      <p:ext uri="{BB962C8B-B14F-4D97-AF65-F5344CB8AC3E}">
        <p14:creationId xmlns:p14="http://schemas.microsoft.com/office/powerpoint/2010/main" val="14793212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332656"/>
            <a:ext cx="6589199" cy="1280890"/>
          </a:xfrm>
        </p:spPr>
        <p:txBody>
          <a:bodyPr/>
          <a:lstStyle/>
          <a:p>
            <a:r>
              <a:rPr lang="en-US" dirty="0" smtClean="0"/>
              <a:t>Nursing management</a:t>
            </a:r>
            <a:endParaRPr lang="en-US" dirty="0"/>
          </a:p>
        </p:txBody>
      </p:sp>
      <p:sp>
        <p:nvSpPr>
          <p:cNvPr id="3" name="Content Placeholder 2"/>
          <p:cNvSpPr>
            <a:spLocks noGrp="1"/>
          </p:cNvSpPr>
          <p:nvPr>
            <p:ph idx="1"/>
          </p:nvPr>
        </p:nvSpPr>
        <p:spPr>
          <a:xfrm>
            <a:off x="0" y="1340768"/>
            <a:ext cx="8964487" cy="5517232"/>
          </a:xfrm>
        </p:spPr>
        <p:txBody>
          <a:bodyPr>
            <a:noAutofit/>
          </a:bodyPr>
          <a:lstStyle/>
          <a:p>
            <a:pPr>
              <a:lnSpc>
                <a:spcPct val="150000"/>
              </a:lnSpc>
            </a:pPr>
            <a:r>
              <a:rPr lang="en-US" sz="2800" dirty="0" smtClean="0">
                <a:latin typeface="Calibri" panose="020F0502020204030204" pitchFamily="34" charset="0"/>
              </a:rPr>
              <a:t>Maintain the right position at 90° to facilitate volume changes within the heart.</a:t>
            </a:r>
          </a:p>
          <a:p>
            <a:pPr>
              <a:lnSpc>
                <a:spcPct val="150000"/>
              </a:lnSpc>
            </a:pPr>
            <a:r>
              <a:rPr lang="en-US" sz="2800" dirty="0" smtClean="0">
                <a:latin typeface="Calibri" panose="020F0502020204030204" pitchFamily="34" charset="0"/>
              </a:rPr>
              <a:t>Encourage the client to take lots of fluids to maintain intravascular fluid volume</a:t>
            </a:r>
          </a:p>
          <a:p>
            <a:pPr>
              <a:lnSpc>
                <a:spcPct val="150000"/>
              </a:lnSpc>
            </a:pPr>
            <a:r>
              <a:rPr lang="en-US" sz="2800" dirty="0" smtClean="0">
                <a:latin typeface="Calibri" panose="020F0502020204030204" pitchFamily="34" charset="0"/>
              </a:rPr>
              <a:t>Advice on diet e.g. to avoid alcohol, caffeinated beverages to avoid contributing to an already raid heat beat.</a:t>
            </a:r>
          </a:p>
          <a:p>
            <a:pPr>
              <a:lnSpc>
                <a:spcPct val="150000"/>
              </a:lnSpc>
            </a:pPr>
            <a:r>
              <a:rPr lang="en-US" sz="2800" dirty="0" smtClean="0">
                <a:latin typeface="Calibri" panose="020F0502020204030204" pitchFamily="34" charset="0"/>
              </a:rPr>
              <a:t>Teaching the patient relaxation techniques</a:t>
            </a:r>
          </a:p>
          <a:p>
            <a:pPr>
              <a:lnSpc>
                <a:spcPct val="150000"/>
              </a:lnSpc>
            </a:pPr>
            <a:endParaRPr lang="en-US" sz="2800" dirty="0"/>
          </a:p>
        </p:txBody>
      </p:sp>
    </p:spTree>
    <p:extLst>
      <p:ext uri="{BB962C8B-B14F-4D97-AF65-F5344CB8AC3E}">
        <p14:creationId xmlns:p14="http://schemas.microsoft.com/office/powerpoint/2010/main" val="27364481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CORONARY HEART </a:t>
            </a:r>
            <a:endParaRPr lang="en-US" dirty="0"/>
          </a:p>
        </p:txBody>
      </p:sp>
      <p:sp>
        <p:nvSpPr>
          <p:cNvPr id="3" name="Subtitle 2"/>
          <p:cNvSpPr>
            <a:spLocks noGrp="1"/>
          </p:cNvSpPr>
          <p:nvPr>
            <p:ph type="subTitle" idx="1"/>
          </p:nvPr>
        </p:nvSpPr>
        <p:spPr/>
        <p:txBody>
          <a:bodyPr/>
          <a:lstStyle/>
          <a:p>
            <a:pPr algn="r"/>
            <a:r>
              <a:rPr lang="en-US" sz="3600" b="1" dirty="0" smtClean="0"/>
              <a:t>DISEASES</a:t>
            </a:r>
            <a:endParaRPr lang="en-US" b="1" dirty="0"/>
          </a:p>
        </p:txBody>
      </p:sp>
    </p:spTree>
    <p:extLst>
      <p:ext uri="{BB962C8B-B14F-4D97-AF65-F5344CB8AC3E}">
        <p14:creationId xmlns:p14="http://schemas.microsoft.com/office/powerpoint/2010/main" val="4551512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07704" y="764704"/>
            <a:ext cx="5616623" cy="864096"/>
          </a:xfrm>
        </p:spPr>
        <p:txBody>
          <a:bodyPr>
            <a:normAutofit/>
          </a:bodyPr>
          <a:lstStyle/>
          <a:p>
            <a:r>
              <a:rPr lang="en-US" sz="2400" b="1" dirty="0"/>
              <a:t>CORONARY ARTERY DISEASE (CAD)</a:t>
            </a:r>
          </a:p>
        </p:txBody>
      </p:sp>
      <p:sp>
        <p:nvSpPr>
          <p:cNvPr id="5" name="Content Placeholder 4"/>
          <p:cNvSpPr>
            <a:spLocks noGrp="1"/>
          </p:cNvSpPr>
          <p:nvPr>
            <p:ph idx="1"/>
          </p:nvPr>
        </p:nvSpPr>
        <p:spPr>
          <a:xfrm>
            <a:off x="1115616" y="1656408"/>
            <a:ext cx="7416824" cy="4796927"/>
          </a:xfrm>
        </p:spPr>
        <p:txBody>
          <a:bodyPr>
            <a:normAutofit/>
          </a:bodyPr>
          <a:lstStyle/>
          <a:p>
            <a:r>
              <a:rPr lang="en-US" sz="2800" dirty="0" smtClean="0">
                <a:latin typeface="Calibri" panose="020F0502020204030204" pitchFamily="34" charset="0"/>
              </a:rPr>
              <a:t>CAD - the most prevalent type of cardiovascular disease in adults.</a:t>
            </a:r>
          </a:p>
          <a:p>
            <a:r>
              <a:rPr lang="en-US" sz="2800" dirty="0" smtClean="0">
                <a:latin typeface="Calibri" panose="020F0502020204030204" pitchFamily="34" charset="0"/>
              </a:rPr>
              <a:t>Various manifestations of coronary artery disease include –</a:t>
            </a:r>
          </a:p>
          <a:p>
            <a:pPr lvl="1">
              <a:buFont typeface="Courier New" pitchFamily="49" charset="0"/>
              <a:buChar char="o"/>
            </a:pPr>
            <a:r>
              <a:rPr lang="en-US" sz="2800" dirty="0">
                <a:latin typeface="Calibri" panose="020F0502020204030204" pitchFamily="34" charset="0"/>
              </a:rPr>
              <a:t>Coronary atherosclerosis</a:t>
            </a:r>
          </a:p>
          <a:p>
            <a:pPr lvl="1">
              <a:buFont typeface="Courier New" pitchFamily="49" charset="0"/>
              <a:buChar char="o"/>
            </a:pPr>
            <a:r>
              <a:rPr lang="en-US" sz="2800" dirty="0">
                <a:latin typeface="Calibri" panose="020F0502020204030204" pitchFamily="34" charset="0"/>
              </a:rPr>
              <a:t>Angina pectoris</a:t>
            </a:r>
          </a:p>
          <a:p>
            <a:pPr lvl="1">
              <a:buFont typeface="Courier New" pitchFamily="49" charset="0"/>
              <a:buChar char="o"/>
            </a:pPr>
            <a:r>
              <a:rPr lang="en-US" sz="2800" dirty="0">
                <a:latin typeface="Calibri" panose="020F0502020204030204" pitchFamily="34" charset="0"/>
              </a:rPr>
              <a:t>Acute coronary syndrome (ACS) and myocardial infarction (MI)</a:t>
            </a:r>
          </a:p>
          <a:p>
            <a:endParaRPr lang="en-US" sz="2800" dirty="0">
              <a:latin typeface="Calibri" panose="020F0502020204030204" pitchFamily="34" charset="0"/>
            </a:endParaRPr>
          </a:p>
        </p:txBody>
      </p:sp>
    </p:spTree>
    <p:extLst>
      <p:ext uri="{BB962C8B-B14F-4D97-AF65-F5344CB8AC3E}">
        <p14:creationId xmlns:p14="http://schemas.microsoft.com/office/powerpoint/2010/main" val="24343013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62957"/>
            <a:ext cx="6172200" cy="479822"/>
          </a:xfrm>
        </p:spPr>
        <p:txBody>
          <a:bodyPr>
            <a:normAutofit/>
          </a:bodyPr>
          <a:lstStyle/>
          <a:p>
            <a:r>
              <a:rPr lang="en-US" sz="2400" dirty="0"/>
              <a:t>The Coronary Arteries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194907" y="4629152"/>
            <a:ext cx="1820228" cy="1600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343650" y="4728833"/>
            <a:ext cx="1684448" cy="1485901"/>
          </a:xfrm>
          <a:prstGeom prst="rect">
            <a:avLst/>
          </a:prstGeom>
          <a:noFill/>
          <a:ln w="9525">
            <a:noFill/>
            <a:miter lim="800000"/>
            <a:headEnd/>
            <a:tailEnd/>
          </a:ln>
        </p:spPr>
      </p:pic>
      <p:pic>
        <p:nvPicPr>
          <p:cNvPr id="7" name="Picture 6" descr="coronary%20arteries"/>
          <p:cNvPicPr>
            <a:picLocks noChangeAspect="1" noChangeArrowheads="1"/>
          </p:cNvPicPr>
          <p:nvPr/>
        </p:nvPicPr>
        <p:blipFill>
          <a:blip r:embed="rId4" cstate="print"/>
          <a:srcRect/>
          <a:stretch>
            <a:fillRect/>
          </a:stretch>
        </p:blipFill>
        <p:spPr bwMode="auto">
          <a:xfrm>
            <a:off x="1619672" y="1543050"/>
            <a:ext cx="6624736" cy="3086102"/>
          </a:xfrm>
          <a:prstGeom prst="rect">
            <a:avLst/>
          </a:prstGeom>
          <a:noFill/>
          <a:ln w="9525">
            <a:noFill/>
            <a:miter lim="800000"/>
            <a:headEnd/>
            <a:tailEnd/>
          </a:ln>
        </p:spPr>
      </p:pic>
    </p:spTree>
    <p:extLst>
      <p:ext uri="{BB962C8B-B14F-4D97-AF65-F5344CB8AC3E}">
        <p14:creationId xmlns:p14="http://schemas.microsoft.com/office/powerpoint/2010/main" val="103236162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485900"/>
            <a:ext cx="8172400" cy="5039444"/>
          </a:xfrm>
        </p:spPr>
        <p:txBody>
          <a:bodyPr>
            <a:normAutofit/>
          </a:bodyPr>
          <a:lstStyle/>
          <a:p>
            <a:r>
              <a:rPr lang="en-US" sz="2800" dirty="0" smtClean="0">
                <a:latin typeface="Calibri" panose="020F0502020204030204" pitchFamily="34" charset="0"/>
              </a:rPr>
              <a:t>Myocardial ischemia - </a:t>
            </a:r>
          </a:p>
          <a:p>
            <a:pPr lvl="1">
              <a:buFont typeface="Courier New" pitchFamily="49" charset="0"/>
              <a:buChar char="o"/>
            </a:pPr>
            <a:r>
              <a:rPr lang="en-US" sz="2800" dirty="0">
                <a:latin typeface="Calibri" panose="020F0502020204030204" pitchFamily="34" charset="0"/>
              </a:rPr>
              <a:t>A condition that occurs when there is imbalance between the supply of oxygen(and other myocardial nutrients) and the myocardial demand for these substances.</a:t>
            </a:r>
          </a:p>
          <a:p>
            <a:r>
              <a:rPr lang="en-US" sz="2800" dirty="0">
                <a:latin typeface="Calibri" panose="020F0502020204030204" pitchFamily="34" charset="0"/>
              </a:rPr>
              <a:t>I</a:t>
            </a:r>
            <a:r>
              <a:rPr lang="en-US" sz="2800" dirty="0" smtClean="0">
                <a:latin typeface="Calibri" panose="020F0502020204030204" pitchFamily="34" charset="0"/>
              </a:rPr>
              <a:t>schemic </a:t>
            </a:r>
            <a:r>
              <a:rPr lang="en-US" sz="2800" dirty="0">
                <a:latin typeface="Calibri" panose="020F0502020204030204" pitchFamily="34" charset="0"/>
              </a:rPr>
              <a:t>H</a:t>
            </a:r>
            <a:r>
              <a:rPr lang="en-US" sz="2800" dirty="0" smtClean="0">
                <a:latin typeface="Calibri" panose="020F0502020204030204" pitchFamily="34" charset="0"/>
              </a:rPr>
              <a:t>eart Disease -</a:t>
            </a:r>
          </a:p>
          <a:p>
            <a:pPr lvl="1">
              <a:buFont typeface="Courier New" pitchFamily="49" charset="0"/>
              <a:buChar char="o"/>
            </a:pPr>
            <a:r>
              <a:rPr lang="en-US" sz="2800" dirty="0">
                <a:latin typeface="Calibri" panose="020F0502020204030204" pitchFamily="34" charset="0"/>
              </a:rPr>
              <a:t>A disease characterized by ischemia of the heart muscle, usually due to coronary artery disease such as atherosclerosis.</a:t>
            </a:r>
          </a:p>
          <a:p>
            <a:endParaRPr lang="en-US" sz="2800" dirty="0" smtClean="0">
              <a:latin typeface="Calibri" panose="020F0502020204030204" pitchFamily="34" charset="0"/>
            </a:endParaRPr>
          </a:p>
          <a:p>
            <a:endParaRPr lang="en-US" sz="2800" dirty="0">
              <a:latin typeface="Calibri" panose="020F0502020204030204" pitchFamily="34" charset="0"/>
            </a:endParaRPr>
          </a:p>
        </p:txBody>
      </p:sp>
      <p:sp>
        <p:nvSpPr>
          <p:cNvPr id="4" name="Title 3"/>
          <p:cNvSpPr>
            <a:spLocks noGrp="1"/>
          </p:cNvSpPr>
          <p:nvPr>
            <p:ph type="title"/>
          </p:nvPr>
        </p:nvSpPr>
        <p:spPr>
          <a:xfrm>
            <a:off x="1277400" y="205010"/>
            <a:ext cx="6589199" cy="1280890"/>
          </a:xfrm>
        </p:spPr>
        <p:txBody>
          <a:bodyPr/>
          <a:lstStyle/>
          <a:p>
            <a:endParaRPr lang="en-US"/>
          </a:p>
        </p:txBody>
      </p:sp>
    </p:spTree>
    <p:extLst>
      <p:ext uri="{BB962C8B-B14F-4D97-AF65-F5344CB8AC3E}">
        <p14:creationId xmlns:p14="http://schemas.microsoft.com/office/powerpoint/2010/main" val="18958984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1886" y="2533"/>
            <a:ext cx="6172200" cy="34289"/>
          </a:xfrm>
        </p:spPr>
        <p:txBody>
          <a:bodyPr>
            <a:normAutofit fontScale="90000"/>
          </a:bodyPr>
          <a:lstStyle/>
          <a:p>
            <a:endParaRPr lang="en-US" dirty="0"/>
          </a:p>
        </p:txBody>
      </p:sp>
      <p:sp>
        <p:nvSpPr>
          <p:cNvPr id="3" name="Content Placeholder 2"/>
          <p:cNvSpPr>
            <a:spLocks noGrp="1"/>
          </p:cNvSpPr>
          <p:nvPr>
            <p:ph idx="1"/>
          </p:nvPr>
        </p:nvSpPr>
        <p:spPr>
          <a:xfrm>
            <a:off x="1259632" y="692696"/>
            <a:ext cx="7884368" cy="6165304"/>
          </a:xfrm>
        </p:spPr>
        <p:txBody>
          <a:bodyPr>
            <a:normAutofit fontScale="92500" lnSpcReduction="10000"/>
          </a:bodyPr>
          <a:lstStyle/>
          <a:p>
            <a:pPr marL="205740" indent="-205740">
              <a:defRPr/>
            </a:pPr>
            <a:r>
              <a:rPr lang="en-US" sz="2800" dirty="0" smtClean="0">
                <a:latin typeface="Calibri" panose="020F0502020204030204" pitchFamily="34" charset="0"/>
              </a:rPr>
              <a:t>Coronary </a:t>
            </a:r>
            <a:r>
              <a:rPr lang="en-US" sz="2800" dirty="0">
                <a:latin typeface="Calibri" panose="020F0502020204030204" pitchFamily="34" charset="0"/>
              </a:rPr>
              <a:t>blood flow to a region of the myocardium may be reduced by a mechanical obstruction due </a:t>
            </a:r>
            <a:r>
              <a:rPr lang="en-US" sz="2800" dirty="0" smtClean="0">
                <a:latin typeface="Calibri" panose="020F0502020204030204" pitchFamily="34" charset="0"/>
              </a:rPr>
              <a:t>to</a:t>
            </a:r>
            <a:r>
              <a:rPr lang="en-US" sz="2800" dirty="0">
                <a:latin typeface="Calibri" panose="020F0502020204030204" pitchFamily="34" charset="0"/>
              </a:rPr>
              <a:t> </a:t>
            </a:r>
            <a:r>
              <a:rPr lang="en-US" sz="2800" dirty="0" smtClean="0">
                <a:latin typeface="Calibri" panose="020F0502020204030204" pitchFamily="34" charset="0"/>
              </a:rPr>
              <a:t>–</a:t>
            </a:r>
            <a:endParaRPr lang="en-US" sz="2800" dirty="0">
              <a:latin typeface="Calibri" panose="020F0502020204030204" pitchFamily="34" charset="0"/>
            </a:endParaRPr>
          </a:p>
          <a:p>
            <a:pPr marL="505778" lvl="1" indent="-205740">
              <a:buFont typeface="Courier New" pitchFamily="49" charset="0"/>
              <a:buChar char="o"/>
              <a:defRPr/>
            </a:pPr>
            <a:r>
              <a:rPr lang="en-US" sz="2800" dirty="0">
                <a:latin typeface="Calibri" panose="020F0502020204030204" pitchFamily="34" charset="0"/>
              </a:rPr>
              <a:t>Atheroma </a:t>
            </a:r>
            <a:endParaRPr lang="en-US" sz="2800" dirty="0" smtClean="0">
              <a:latin typeface="Calibri" panose="020F0502020204030204" pitchFamily="34" charset="0"/>
            </a:endParaRPr>
          </a:p>
          <a:p>
            <a:pPr marL="505778" lvl="1" indent="-205740">
              <a:buFont typeface="Courier New" pitchFamily="49" charset="0"/>
              <a:buChar char="o"/>
              <a:defRPr/>
            </a:pPr>
            <a:r>
              <a:rPr lang="en-US" sz="2800" dirty="0" smtClean="0">
                <a:latin typeface="Calibri" panose="020F0502020204030204" pitchFamily="34" charset="0"/>
              </a:rPr>
              <a:t>Thrombosis </a:t>
            </a:r>
          </a:p>
          <a:p>
            <a:pPr marL="505778" lvl="1" indent="-205740">
              <a:buFont typeface="Courier New" pitchFamily="49" charset="0"/>
              <a:buChar char="o"/>
              <a:defRPr/>
            </a:pPr>
            <a:r>
              <a:rPr lang="en-US" sz="2800" dirty="0" smtClean="0">
                <a:latin typeface="Calibri" panose="020F0502020204030204" pitchFamily="34" charset="0"/>
              </a:rPr>
              <a:t>Spasm</a:t>
            </a:r>
            <a:endParaRPr lang="en-US" sz="2800" dirty="0">
              <a:latin typeface="Calibri" panose="020F0502020204030204" pitchFamily="34" charset="0"/>
            </a:endParaRPr>
          </a:p>
          <a:p>
            <a:pPr marL="505778" lvl="1" indent="-205740">
              <a:buFont typeface="Courier New" pitchFamily="49" charset="0"/>
              <a:buChar char="o"/>
              <a:defRPr/>
            </a:pPr>
            <a:r>
              <a:rPr lang="en-US" sz="2800" dirty="0" smtClean="0">
                <a:latin typeface="Calibri" panose="020F0502020204030204" pitchFamily="34" charset="0"/>
              </a:rPr>
              <a:t>Embolus </a:t>
            </a:r>
          </a:p>
          <a:p>
            <a:pPr marL="505778" lvl="1" indent="-205740">
              <a:buFont typeface="Courier New" pitchFamily="49" charset="0"/>
              <a:buChar char="o"/>
              <a:defRPr/>
            </a:pPr>
            <a:r>
              <a:rPr lang="en-US" sz="2800" dirty="0" smtClean="0">
                <a:latin typeface="Calibri" panose="020F0502020204030204" pitchFamily="34" charset="0"/>
              </a:rPr>
              <a:t>Coronary </a:t>
            </a:r>
            <a:r>
              <a:rPr lang="en-US" sz="2800" dirty="0">
                <a:latin typeface="Calibri" panose="020F0502020204030204" pitchFamily="34" charset="0"/>
              </a:rPr>
              <a:t>arteritis (e.g  due to SLE)</a:t>
            </a:r>
          </a:p>
          <a:p>
            <a:pPr marL="205740" indent="-205740">
              <a:defRPr/>
            </a:pPr>
            <a:r>
              <a:rPr lang="en-US" sz="2800" dirty="0">
                <a:latin typeface="Calibri" panose="020F0502020204030204" pitchFamily="34" charset="0"/>
              </a:rPr>
              <a:t>There can be a decrease in the flow of oxygenated blood to the myocardium that is due </a:t>
            </a:r>
            <a:r>
              <a:rPr lang="en-US" sz="2800" dirty="0" smtClean="0">
                <a:latin typeface="Calibri" panose="020F0502020204030204" pitchFamily="34" charset="0"/>
              </a:rPr>
              <a:t>to -</a:t>
            </a:r>
            <a:endParaRPr lang="en-US" sz="2800" dirty="0">
              <a:latin typeface="Calibri" panose="020F0502020204030204" pitchFamily="34" charset="0"/>
            </a:endParaRPr>
          </a:p>
          <a:p>
            <a:pPr marL="505778" lvl="1" indent="-205740">
              <a:buFont typeface="Courier New" pitchFamily="49" charset="0"/>
              <a:buChar char="o"/>
              <a:defRPr/>
            </a:pPr>
            <a:r>
              <a:rPr lang="en-US" sz="2800" dirty="0">
                <a:latin typeface="Calibri" panose="020F0502020204030204" pitchFamily="34" charset="0"/>
              </a:rPr>
              <a:t>Anemia</a:t>
            </a:r>
          </a:p>
          <a:p>
            <a:pPr marL="505778" lvl="1" indent="-205740">
              <a:buFont typeface="Courier New" pitchFamily="49" charset="0"/>
              <a:buChar char="o"/>
              <a:defRPr/>
            </a:pPr>
            <a:r>
              <a:rPr lang="en-US" sz="2800" dirty="0" smtClean="0">
                <a:latin typeface="Calibri" panose="020F0502020204030204" pitchFamily="34" charset="0"/>
              </a:rPr>
              <a:t>Carboxyhemoglobulinemia</a:t>
            </a:r>
            <a:endParaRPr lang="en-US" sz="2800" dirty="0">
              <a:latin typeface="Calibri" panose="020F0502020204030204" pitchFamily="34" charset="0"/>
            </a:endParaRPr>
          </a:p>
          <a:p>
            <a:pPr marL="505778" lvl="1" indent="-205740">
              <a:buFont typeface="Courier New" pitchFamily="49" charset="0"/>
              <a:buChar char="o"/>
              <a:defRPr/>
            </a:pPr>
            <a:r>
              <a:rPr lang="en-US" sz="2800" dirty="0">
                <a:latin typeface="Calibri" panose="020F0502020204030204" pitchFamily="34" charset="0"/>
              </a:rPr>
              <a:t>Hypotension causing decreased coronary perfusion pressure</a:t>
            </a:r>
          </a:p>
          <a:p>
            <a:endParaRPr lang="en-US" dirty="0"/>
          </a:p>
        </p:txBody>
      </p:sp>
    </p:spTree>
    <p:extLst>
      <p:ext uri="{BB962C8B-B14F-4D97-AF65-F5344CB8AC3E}">
        <p14:creationId xmlns:p14="http://schemas.microsoft.com/office/powerpoint/2010/main" val="409188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MAIN OBJECTIVE</a:t>
            </a:r>
            <a:r>
              <a:rPr lang="en-US" dirty="0"/>
              <a:t/>
            </a:r>
            <a:br>
              <a:rPr lang="en-US" dirty="0"/>
            </a:br>
            <a:endParaRPr lang="en-US" dirty="0"/>
          </a:p>
        </p:txBody>
      </p:sp>
      <p:sp>
        <p:nvSpPr>
          <p:cNvPr id="3" name="Content Placeholder 2"/>
          <p:cNvSpPr>
            <a:spLocks noGrp="1"/>
          </p:cNvSpPr>
          <p:nvPr>
            <p:ph idx="1"/>
          </p:nvPr>
        </p:nvSpPr>
        <p:spPr>
          <a:xfrm>
            <a:off x="0" y="1556792"/>
            <a:ext cx="9144000" cy="3880773"/>
          </a:xfrm>
        </p:spPr>
        <p:txBody>
          <a:bodyPr>
            <a:normAutofit/>
          </a:bodyPr>
          <a:lstStyle/>
          <a:p>
            <a:pPr>
              <a:lnSpc>
                <a:spcPct val="150000"/>
              </a:lnSpc>
            </a:pPr>
            <a:r>
              <a:rPr lang="en-US" sz="3200" dirty="0">
                <a:latin typeface="Calibri" panose="020F0502020204030204" pitchFamily="34" charset="0"/>
              </a:rPr>
              <a:t>To promote health, prevent illnesses diagnose and manage patients suffering from common cardiovascular disorders.</a:t>
            </a:r>
          </a:p>
          <a:p>
            <a:pPr>
              <a:lnSpc>
                <a:spcPct val="150000"/>
              </a:lnSpc>
            </a:pPr>
            <a:endParaRPr lang="en-US" sz="3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604447" cy="1320800"/>
          </a:xfrm>
        </p:spPr>
        <p:txBody>
          <a:bodyPr>
            <a:normAutofit/>
          </a:bodyPr>
          <a:lstStyle/>
          <a:p>
            <a:r>
              <a:rPr lang="en-US" dirty="0" smtClean="0"/>
              <a:t>Location of the heart in the thorax</a:t>
            </a:r>
            <a:endParaRPr lang="en-US" dirty="0"/>
          </a:p>
        </p:txBody>
      </p:sp>
      <p:pic>
        <p:nvPicPr>
          <p:cNvPr id="4" name="Content Placeholder 3" descr="Heart Surface Anatomy2"/>
          <p:cNvPicPr>
            <a:picLocks noGrp="1" noChangeAspect="1" noChangeArrowheads="1"/>
          </p:cNvPicPr>
          <p:nvPr>
            <p:ph idx="1"/>
          </p:nvPr>
        </p:nvPicPr>
        <p:blipFill>
          <a:blip r:embed="rId2" cstate="print"/>
          <a:stretch>
            <a:fillRect/>
          </a:stretch>
        </p:blipFill>
        <p:spPr bwMode="auto">
          <a:xfrm>
            <a:off x="1" y="1052736"/>
            <a:ext cx="9143999" cy="5805264"/>
          </a:xfrm>
          <a:prstGeom prst="rect">
            <a:avLst/>
          </a:prstGeom>
          <a:noFill/>
          <a:ln w="57150">
            <a:solidFill>
              <a:schemeClr val="bg2"/>
            </a:solidFill>
            <a:miter lim="800000"/>
            <a:headEnd/>
            <a:tailEnd/>
          </a:ln>
        </p:spPr>
      </p:pic>
    </p:spTree>
    <p:extLst>
      <p:ext uri="{BB962C8B-B14F-4D97-AF65-F5344CB8AC3E}">
        <p14:creationId xmlns:p14="http://schemas.microsoft.com/office/powerpoint/2010/main" val="45356889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1246" y="188640"/>
            <a:ext cx="6172200" cy="752996"/>
          </a:xfrm>
        </p:spPr>
        <p:txBody>
          <a:bodyPr>
            <a:noAutofit/>
          </a:bodyPr>
          <a:lstStyle/>
          <a:p>
            <a:pPr lvl="1" algn="ctr" rtl="0">
              <a:spcBef>
                <a:spcPct val="0"/>
              </a:spcBef>
            </a:pPr>
            <a:r>
              <a:rPr lang="en-US" sz="2400" b="1" dirty="0">
                <a:latin typeface="+mn-lt"/>
              </a:rPr>
              <a:t>Coronary Atherosclerosis</a:t>
            </a:r>
            <a:br>
              <a:rPr lang="en-US" sz="2400" b="1" dirty="0">
                <a:latin typeface="+mn-lt"/>
              </a:rPr>
            </a:br>
            <a:r>
              <a:rPr lang="en-US" sz="2400" dirty="0"/>
              <a:t/>
            </a:r>
            <a:br>
              <a:rPr lang="en-US" sz="2400" dirty="0"/>
            </a:br>
            <a:endParaRPr lang="en-US" sz="2400" dirty="0"/>
          </a:p>
        </p:txBody>
      </p:sp>
      <p:sp>
        <p:nvSpPr>
          <p:cNvPr id="3" name="Content Placeholder 2"/>
          <p:cNvSpPr>
            <a:spLocks noGrp="1"/>
          </p:cNvSpPr>
          <p:nvPr>
            <p:ph idx="1"/>
          </p:nvPr>
        </p:nvSpPr>
        <p:spPr>
          <a:xfrm>
            <a:off x="1485900" y="976280"/>
            <a:ext cx="7658100" cy="5727724"/>
          </a:xfrm>
        </p:spPr>
        <p:txBody>
          <a:bodyPr>
            <a:normAutofit/>
          </a:bodyPr>
          <a:lstStyle/>
          <a:p>
            <a:r>
              <a:rPr lang="en-US" sz="2800" dirty="0" smtClean="0">
                <a:latin typeface="Calibri" panose="020F0502020204030204" pitchFamily="34" charset="0"/>
              </a:rPr>
              <a:t>The vascular endothelium plays a critical role in maintaining vascular integrity and homeostasis</a:t>
            </a:r>
            <a:endParaRPr lang="en-US" sz="2800" b="1" dirty="0" smtClean="0">
              <a:latin typeface="Calibri" panose="020F0502020204030204" pitchFamily="34" charset="0"/>
            </a:endParaRPr>
          </a:p>
          <a:p>
            <a:r>
              <a:rPr lang="en-US" sz="2800" b="1" dirty="0" smtClean="0">
                <a:latin typeface="Calibri" panose="020F0502020204030204" pitchFamily="34" charset="0"/>
              </a:rPr>
              <a:t>Atherosclerosis  - </a:t>
            </a:r>
          </a:p>
          <a:p>
            <a:pPr lvl="1">
              <a:buFont typeface="Courier New" pitchFamily="49" charset="0"/>
              <a:buChar char="o"/>
            </a:pPr>
            <a:r>
              <a:rPr lang="en-US" sz="2800" dirty="0">
                <a:latin typeface="Calibri" panose="020F0502020204030204" pitchFamily="34" charset="0"/>
              </a:rPr>
              <a:t>The most common cause of CVD</a:t>
            </a:r>
          </a:p>
          <a:p>
            <a:pPr lvl="1">
              <a:buFont typeface="Courier New" pitchFamily="49" charset="0"/>
              <a:buChar char="o"/>
            </a:pPr>
            <a:r>
              <a:rPr lang="en-US" sz="2800" dirty="0">
                <a:latin typeface="Calibri" panose="020F0502020204030204" pitchFamily="34" charset="0"/>
              </a:rPr>
              <a:t>Its an abnormal accumulation of lipid, or fatty substances, and fibrous tissue in the lining of arterial blood vessel walls.</a:t>
            </a:r>
          </a:p>
          <a:p>
            <a:pPr lvl="1">
              <a:buFont typeface="Courier New" pitchFamily="49" charset="0"/>
              <a:buChar char="o"/>
            </a:pPr>
            <a:r>
              <a:rPr lang="en-US" sz="2800" dirty="0">
                <a:latin typeface="Calibri" panose="020F0502020204030204" pitchFamily="34" charset="0"/>
              </a:rPr>
              <a:t>These substances block and narrow the coronary vessels in a way that reduces blood flow to the myocardium.</a:t>
            </a: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19372461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479822"/>
          </a:xfrm>
        </p:spPr>
        <p:txBody>
          <a:bodyPr>
            <a:normAutofit/>
          </a:bodyPr>
          <a:lstStyle/>
          <a:p>
            <a:r>
              <a:rPr lang="en-US" sz="2400" b="1" dirty="0"/>
              <a:t>Layers of the Artery</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885950" y="2343150"/>
            <a:ext cx="2631044" cy="21145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4098" name="Ink 2"/>
              <p14:cNvContentPartPr>
                <a14:cpLocks xmlns:a14="http://schemas.microsoft.com/office/drawing/2010/main" noRot="1" noChangeAspect="1" noEditPoints="1" noChangeArrowheads="1" noChangeShapeType="1"/>
              </p14:cNvContentPartPr>
              <p14:nvPr/>
            </p14:nvContentPartPr>
            <p14:xfrm>
              <a:off x="4852989" y="1828801"/>
              <a:ext cx="550069" cy="46435"/>
            </p14:xfrm>
          </p:contentPart>
        </mc:Choice>
        <mc:Fallback xmlns="">
          <p:pic>
            <p:nvPicPr>
              <p:cNvPr id="4098" name="Ink 2"/>
              <p:cNvPicPr>
                <a:picLocks noRot="1" noChangeAspect="1" noEditPoints="1" noChangeArrowheads="1" noChangeShapeType="1"/>
              </p:cNvPicPr>
              <p:nvPr/>
            </p:nvPicPr>
            <p:blipFill>
              <a:blip r:embed="rId4"/>
              <a:stretch>
                <a:fillRect/>
              </a:stretch>
            </p:blipFill>
            <p:spPr>
              <a:xfrm>
                <a:off x="4843623" y="1819442"/>
                <a:ext cx="568801" cy="6515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99" name="Ink 3"/>
              <p14:cNvContentPartPr>
                <a14:cpLocks xmlns:a14="http://schemas.microsoft.com/office/drawing/2010/main" noRot="1" noChangeAspect="1" noEditPoints="1" noChangeArrowheads="1" noChangeShapeType="1"/>
              </p14:cNvContentPartPr>
              <p14:nvPr/>
            </p14:nvContentPartPr>
            <p14:xfrm>
              <a:off x="4779169" y="1795463"/>
              <a:ext cx="1447800" cy="247650"/>
            </p14:xfrm>
          </p:contentPart>
        </mc:Choice>
        <mc:Fallback xmlns="">
          <p:pic>
            <p:nvPicPr>
              <p:cNvPr id="4099" name="Ink 3"/>
              <p:cNvPicPr>
                <a:picLocks noRot="1" noChangeAspect="1" noEditPoints="1" noChangeArrowheads="1" noChangeShapeType="1"/>
              </p:cNvPicPr>
              <p:nvPr/>
            </p:nvPicPr>
            <p:blipFill>
              <a:blip r:embed="rId6"/>
              <a:stretch>
                <a:fillRect/>
              </a:stretch>
            </p:blipFill>
            <p:spPr>
              <a:xfrm>
                <a:off x="4769810" y="1786104"/>
                <a:ext cx="1466518" cy="2663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0" name="Ink 4"/>
              <p14:cNvContentPartPr>
                <a14:cpLocks xmlns:a14="http://schemas.microsoft.com/office/drawing/2010/main" noRot="1" noChangeAspect="1" noEditPoints="1" noChangeArrowheads="1" noChangeShapeType="1"/>
              </p14:cNvContentPartPr>
              <p14:nvPr/>
            </p14:nvContentPartPr>
            <p14:xfrm>
              <a:off x="4632722" y="2028826"/>
              <a:ext cx="1681163" cy="88106"/>
            </p14:xfrm>
          </p:contentPart>
        </mc:Choice>
        <mc:Fallback xmlns="">
          <p:pic>
            <p:nvPicPr>
              <p:cNvPr id="4100" name="Ink 4"/>
              <p:cNvPicPr>
                <a:picLocks noRot="1" noChangeAspect="1" noEditPoints="1" noChangeArrowheads="1" noChangeShapeType="1"/>
              </p:cNvPicPr>
              <p:nvPr/>
            </p:nvPicPr>
            <p:blipFill>
              <a:blip r:embed="rId8"/>
              <a:stretch>
                <a:fillRect/>
              </a:stretch>
            </p:blipFill>
            <p:spPr>
              <a:xfrm>
                <a:off x="4623362" y="2019438"/>
                <a:ext cx="1699883" cy="1068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1" name="Ink 5"/>
              <p14:cNvContentPartPr>
                <a14:cpLocks xmlns:a14="http://schemas.microsoft.com/office/drawing/2010/main" noRot="1" noChangeAspect="1" noEditPoints="1" noChangeArrowheads="1" noChangeShapeType="1"/>
              </p14:cNvContentPartPr>
              <p14:nvPr/>
            </p14:nvContentPartPr>
            <p14:xfrm>
              <a:off x="26850975" y="10047685"/>
              <a:ext cx="0" cy="0"/>
            </p14:xfrm>
          </p:contentPart>
        </mc:Choice>
        <mc:Fallback xmlns="">
          <p:pic>
            <p:nvPicPr>
              <p:cNvPr id="4101" name="Ink 5"/>
              <p:cNvPicPr>
                <a:picLocks noRot="1" noChangeAspect="1" noEditPoints="1" noChangeArrowheads="1" noChangeShapeType="1"/>
              </p:cNvPicPr>
              <p:nvPr/>
            </p:nvPicPr>
            <p:blipFill>
              <a:blip r:embed="rId10"/>
              <a:stretch>
                <a:fillRect/>
              </a:stretch>
            </p:blipFill>
            <p:spPr>
              <a:xfrm>
                <a:off x="26850975" y="1004768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2" name="Ink 6"/>
              <p14:cNvContentPartPr>
                <a14:cpLocks xmlns:a14="http://schemas.microsoft.com/office/drawing/2010/main" noRot="1" noChangeAspect="1" noEditPoints="1" noChangeArrowheads="1" noChangeShapeType="1"/>
              </p14:cNvContentPartPr>
              <p14:nvPr/>
            </p14:nvContentPartPr>
            <p14:xfrm>
              <a:off x="5007770" y="2337199"/>
              <a:ext cx="951310" cy="382190"/>
            </p14:xfrm>
          </p:contentPart>
        </mc:Choice>
        <mc:Fallback xmlns="">
          <p:pic>
            <p:nvPicPr>
              <p:cNvPr id="4102" name="Ink 6"/>
              <p:cNvPicPr>
                <a:picLocks noRot="1" noChangeAspect="1" noEditPoints="1" noChangeArrowheads="1" noChangeShapeType="1"/>
              </p:cNvPicPr>
              <p:nvPr/>
            </p:nvPicPr>
            <p:blipFill>
              <a:blip r:embed="rId12"/>
              <a:stretch>
                <a:fillRect/>
              </a:stretch>
            </p:blipFill>
            <p:spPr>
              <a:xfrm>
                <a:off x="4998412" y="2327842"/>
                <a:ext cx="970027" cy="40090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03" name="Ink 7"/>
              <p14:cNvContentPartPr>
                <a14:cpLocks xmlns:a14="http://schemas.microsoft.com/office/drawing/2010/main" noRot="1" noChangeAspect="1" noEditPoints="1" noChangeArrowheads="1" noChangeShapeType="1"/>
              </p14:cNvContentPartPr>
              <p14:nvPr/>
            </p14:nvContentPartPr>
            <p14:xfrm>
              <a:off x="5013724" y="2658666"/>
              <a:ext cx="925115" cy="917972"/>
            </p14:xfrm>
          </p:contentPart>
        </mc:Choice>
        <mc:Fallback xmlns="">
          <p:pic>
            <p:nvPicPr>
              <p:cNvPr id="4103" name="Ink 7"/>
              <p:cNvPicPr>
                <a:picLocks noRot="1" noChangeAspect="1" noEditPoints="1" noChangeArrowheads="1" noChangeShapeType="1"/>
              </p:cNvPicPr>
              <p:nvPr/>
            </p:nvPicPr>
            <p:blipFill>
              <a:blip r:embed="rId14"/>
              <a:stretch>
                <a:fillRect/>
              </a:stretch>
            </p:blipFill>
            <p:spPr>
              <a:xfrm>
                <a:off x="5004365" y="2649306"/>
                <a:ext cx="943833" cy="93669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4" name="Ink 8"/>
              <p14:cNvContentPartPr>
                <a14:cpLocks xmlns:a14="http://schemas.microsoft.com/office/drawing/2010/main" noRot="1" noChangeAspect="1" noEditPoints="1" noChangeArrowheads="1" noChangeShapeType="1"/>
              </p14:cNvContentPartPr>
              <p14:nvPr/>
            </p14:nvContentPartPr>
            <p14:xfrm>
              <a:off x="3842147" y="2451499"/>
              <a:ext cx="1814513" cy="1125140"/>
            </p14:xfrm>
          </p:contentPart>
        </mc:Choice>
        <mc:Fallback xmlns="">
          <p:pic>
            <p:nvPicPr>
              <p:cNvPr id="4104" name="Ink 8"/>
              <p:cNvPicPr>
                <a:picLocks noRot="1" noChangeAspect="1" noEditPoints="1" noChangeArrowheads="1" noChangeShapeType="1"/>
              </p:cNvPicPr>
              <p:nvPr/>
            </p:nvPicPr>
            <p:blipFill>
              <a:blip r:embed="rId16"/>
              <a:stretch>
                <a:fillRect/>
              </a:stretch>
            </p:blipFill>
            <p:spPr>
              <a:xfrm>
                <a:off x="3832786" y="2442141"/>
                <a:ext cx="1833234" cy="11438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5" name="Ink 9"/>
              <p14:cNvContentPartPr>
                <a14:cpLocks xmlns:a14="http://schemas.microsoft.com/office/drawing/2010/main" noRot="1" noChangeAspect="1" noEditPoints="1" noChangeArrowheads="1" noChangeShapeType="1"/>
              </p14:cNvContentPartPr>
              <p14:nvPr/>
            </p14:nvContentPartPr>
            <p14:xfrm>
              <a:off x="5054203" y="2645569"/>
              <a:ext cx="556022" cy="147638"/>
            </p14:xfrm>
          </p:contentPart>
        </mc:Choice>
        <mc:Fallback xmlns="">
          <p:pic>
            <p:nvPicPr>
              <p:cNvPr id="4105" name="Ink 9"/>
              <p:cNvPicPr>
                <a:picLocks noRot="1" noChangeAspect="1" noEditPoints="1" noChangeArrowheads="1" noChangeShapeType="1"/>
              </p:cNvPicPr>
              <p:nvPr/>
            </p:nvPicPr>
            <p:blipFill>
              <a:blip r:embed="rId18"/>
              <a:stretch>
                <a:fillRect/>
              </a:stretch>
            </p:blipFill>
            <p:spPr>
              <a:xfrm>
                <a:off x="5044846" y="2636207"/>
                <a:ext cx="574736" cy="16636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6" name="Ink 10"/>
              <p14:cNvContentPartPr>
                <a14:cpLocks xmlns:a14="http://schemas.microsoft.com/office/drawing/2010/main" noRot="1" noChangeAspect="1" noEditPoints="1" noChangeArrowheads="1" noChangeShapeType="1"/>
              </p14:cNvContentPartPr>
              <p14:nvPr/>
            </p14:nvContentPartPr>
            <p14:xfrm>
              <a:off x="5120879" y="3429001"/>
              <a:ext cx="971550" cy="221456"/>
            </p14:xfrm>
          </p:contentPart>
        </mc:Choice>
        <mc:Fallback xmlns="">
          <p:pic>
            <p:nvPicPr>
              <p:cNvPr id="4106" name="Ink 10"/>
              <p:cNvPicPr>
                <a:picLocks noRot="1" noChangeAspect="1" noEditPoints="1" noChangeArrowheads="1" noChangeShapeType="1"/>
              </p:cNvPicPr>
              <p:nvPr/>
            </p:nvPicPr>
            <p:blipFill>
              <a:blip r:embed="rId20"/>
              <a:stretch>
                <a:fillRect/>
              </a:stretch>
            </p:blipFill>
            <p:spPr>
              <a:xfrm>
                <a:off x="5111516" y="3419639"/>
                <a:ext cx="990275" cy="240181"/>
              </a:xfrm>
              <a:prstGeom prst="rect">
                <a:avLst/>
              </a:prstGeom>
            </p:spPr>
          </p:pic>
        </mc:Fallback>
      </mc:AlternateContent>
    </p:spTree>
    <p:extLst>
      <p:ext uri="{BB962C8B-B14F-4D97-AF65-F5344CB8AC3E}">
        <p14:creationId xmlns:p14="http://schemas.microsoft.com/office/powerpoint/2010/main" val="184939369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840760" cy="720080"/>
          </a:xfrm>
        </p:spPr>
        <p:txBody>
          <a:bodyPr>
            <a:normAutofit/>
          </a:bodyPr>
          <a:lstStyle/>
          <a:p>
            <a:r>
              <a:rPr lang="en-US" sz="2400" b="1" dirty="0"/>
              <a:t>Pathophysiology of Coronary Atherosclerosis</a:t>
            </a:r>
          </a:p>
        </p:txBody>
      </p:sp>
      <p:sp>
        <p:nvSpPr>
          <p:cNvPr id="3" name="Content Placeholder 2"/>
          <p:cNvSpPr>
            <a:spLocks noGrp="1"/>
          </p:cNvSpPr>
          <p:nvPr>
            <p:ph idx="1"/>
          </p:nvPr>
        </p:nvSpPr>
        <p:spPr>
          <a:xfrm>
            <a:off x="971600" y="986632"/>
            <a:ext cx="8172400" cy="5871367"/>
          </a:xfrm>
        </p:spPr>
        <p:txBody>
          <a:bodyPr>
            <a:noAutofit/>
          </a:bodyPr>
          <a:lstStyle/>
          <a:p>
            <a:r>
              <a:rPr lang="en-US" sz="2800" dirty="0">
                <a:latin typeface="Calibri" panose="020F0502020204030204" pitchFamily="34" charset="0"/>
              </a:rPr>
              <a:t>Atherosclerosis is thought to begin as fatty streaks of lipids that are deposited in the </a:t>
            </a:r>
            <a:r>
              <a:rPr lang="en-US" sz="2800" dirty="0" err="1">
                <a:latin typeface="Calibri" panose="020F0502020204030204" pitchFamily="34" charset="0"/>
              </a:rPr>
              <a:t>intima</a:t>
            </a:r>
            <a:r>
              <a:rPr lang="en-US" sz="2800" dirty="0">
                <a:latin typeface="Calibri" panose="020F0502020204030204" pitchFamily="34" charset="0"/>
              </a:rPr>
              <a:t> of the arterial wall.</a:t>
            </a:r>
          </a:p>
          <a:p>
            <a:r>
              <a:rPr lang="en-US" sz="2800" dirty="0">
                <a:latin typeface="Calibri" panose="020F0502020204030204" pitchFamily="34" charset="0"/>
              </a:rPr>
              <a:t>Genetics and environmental factors are involved in the progression of these lesions. </a:t>
            </a:r>
          </a:p>
          <a:p>
            <a:r>
              <a:rPr lang="en-US" sz="2800" dirty="0">
                <a:latin typeface="Calibri" panose="020F0502020204030204" pitchFamily="34" charset="0"/>
              </a:rPr>
              <a:t>The development of atherosclerosis over many years involves an inflammatory response, which begins with injury to the vascular endothelium.</a:t>
            </a:r>
          </a:p>
          <a:p>
            <a:r>
              <a:rPr lang="en-US" sz="2800" dirty="0">
                <a:latin typeface="Calibri" panose="020F0502020204030204" pitchFamily="34" charset="0"/>
              </a:rPr>
              <a:t>The injury may be initiated by </a:t>
            </a:r>
          </a:p>
          <a:p>
            <a:pPr lvl="1">
              <a:buFont typeface="Courier New" pitchFamily="49" charset="0"/>
              <a:buChar char="o"/>
            </a:pPr>
            <a:r>
              <a:rPr lang="en-US" sz="2800" dirty="0">
                <a:latin typeface="Calibri" panose="020F0502020204030204" pitchFamily="34" charset="0"/>
              </a:rPr>
              <a:t>Smoking</a:t>
            </a:r>
          </a:p>
          <a:p>
            <a:pPr lvl="1">
              <a:buFont typeface="Courier New" pitchFamily="49" charset="0"/>
              <a:buChar char="o"/>
            </a:pPr>
            <a:r>
              <a:rPr lang="en-US" sz="2800" dirty="0" smtClean="0">
                <a:latin typeface="Calibri" panose="020F0502020204030204" pitchFamily="34" charset="0"/>
              </a:rPr>
              <a:t>Mechanical shear stresses (e.g from morbid hypertension). </a:t>
            </a:r>
          </a:p>
          <a:p>
            <a:pPr lvl="1">
              <a:buFont typeface="Courier New" pitchFamily="49" charset="0"/>
              <a:buChar char="o"/>
            </a:pPr>
            <a:endParaRPr lang="en-US" sz="2000" dirty="0"/>
          </a:p>
        </p:txBody>
      </p:sp>
    </p:spTree>
    <p:extLst>
      <p:ext uri="{BB962C8B-B14F-4D97-AF65-F5344CB8AC3E}">
        <p14:creationId xmlns:p14="http://schemas.microsoft.com/office/powerpoint/2010/main" val="334837627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7367" y="332656"/>
            <a:ext cx="6172200" cy="288032"/>
          </a:xfrm>
        </p:spPr>
        <p:txBody>
          <a:bodyPr>
            <a:normAutofit fontScale="90000"/>
          </a:bodyPr>
          <a:lstStyle/>
          <a:p>
            <a:endParaRPr lang="en-US" dirty="0"/>
          </a:p>
        </p:txBody>
      </p:sp>
      <p:sp>
        <p:nvSpPr>
          <p:cNvPr id="3" name="Content Placeholder 2"/>
          <p:cNvSpPr>
            <a:spLocks noGrp="1"/>
          </p:cNvSpPr>
          <p:nvPr>
            <p:ph idx="1"/>
          </p:nvPr>
        </p:nvSpPr>
        <p:spPr>
          <a:xfrm>
            <a:off x="971600" y="1052736"/>
            <a:ext cx="8172399" cy="5616624"/>
          </a:xfrm>
        </p:spPr>
        <p:txBody>
          <a:bodyPr>
            <a:normAutofit/>
          </a:bodyPr>
          <a:lstStyle/>
          <a:p>
            <a:pPr lvl="1">
              <a:buFont typeface="Courier New" pitchFamily="49" charset="0"/>
              <a:buChar char="o"/>
            </a:pPr>
            <a:r>
              <a:rPr lang="en-US" sz="2800" dirty="0">
                <a:latin typeface="Calibri" panose="020F0502020204030204" pitchFamily="34" charset="0"/>
              </a:rPr>
              <a:t>Biochemical abnormalities(e.g elevated and modified LDL, DM, elevated plasma </a:t>
            </a:r>
            <a:r>
              <a:rPr lang="en-US" sz="2800" dirty="0" err="1">
                <a:latin typeface="Calibri" panose="020F0502020204030204" pitchFamily="34" charset="0"/>
              </a:rPr>
              <a:t>homocysteine</a:t>
            </a:r>
            <a:r>
              <a:rPr lang="en-US" sz="2800" dirty="0">
                <a:latin typeface="Calibri" panose="020F0502020204030204" pitchFamily="34" charset="0"/>
              </a:rPr>
              <a:t>).</a:t>
            </a:r>
          </a:p>
          <a:p>
            <a:pPr lvl="1">
              <a:buFont typeface="Courier New" pitchFamily="49" charset="0"/>
              <a:buChar char="o"/>
            </a:pPr>
            <a:r>
              <a:rPr lang="en-US" sz="2800" dirty="0">
                <a:latin typeface="Calibri" panose="020F0502020204030204" pitchFamily="34" charset="0"/>
              </a:rPr>
              <a:t>Immunological factors(e.g free radicals from smoking).</a:t>
            </a:r>
          </a:p>
          <a:p>
            <a:pPr lvl="1">
              <a:buFont typeface="Courier New" pitchFamily="49" charset="0"/>
              <a:buChar char="o"/>
            </a:pPr>
            <a:r>
              <a:rPr lang="en-US" sz="2800" dirty="0">
                <a:latin typeface="Calibri" panose="020F0502020204030204" pitchFamily="34" charset="0"/>
              </a:rPr>
              <a:t>Inflammation(e.g infection such as </a:t>
            </a:r>
            <a:r>
              <a:rPr lang="en-US" sz="2800" dirty="0" err="1">
                <a:latin typeface="Calibri" panose="020F0502020204030204" pitchFamily="34" charset="0"/>
              </a:rPr>
              <a:t>Clamydia</a:t>
            </a:r>
            <a:r>
              <a:rPr lang="en-US" sz="2800" dirty="0">
                <a:latin typeface="Calibri" panose="020F0502020204030204" pitchFamily="34" charset="0"/>
              </a:rPr>
              <a:t> pneumoniae and helicobacter pylori).</a:t>
            </a:r>
          </a:p>
          <a:p>
            <a:pPr lvl="1">
              <a:buFont typeface="Courier New" pitchFamily="49" charset="0"/>
              <a:buChar char="o"/>
            </a:pPr>
            <a:r>
              <a:rPr lang="en-US" sz="2800" dirty="0">
                <a:latin typeface="Calibri" panose="020F0502020204030204" pitchFamily="34" charset="0"/>
              </a:rPr>
              <a:t>Genetic alteration may contribute to the initial endothelial injury or dysfunction.</a:t>
            </a:r>
          </a:p>
          <a:p>
            <a:pPr lvl="1">
              <a:buFont typeface="Courier New" pitchFamily="49" charset="0"/>
              <a:buChar char="o"/>
            </a:pPr>
            <a:endParaRPr lang="en-US" sz="2800" dirty="0">
              <a:latin typeface="Calibri" panose="020F0502020204030204" pitchFamily="34" charset="0"/>
            </a:endParaRPr>
          </a:p>
          <a:p>
            <a:endParaRPr lang="en-US" sz="2000" dirty="0">
              <a:latin typeface="Calibri" panose="020F0502020204030204" pitchFamily="34" charset="0"/>
            </a:endParaRPr>
          </a:p>
        </p:txBody>
      </p:sp>
    </p:spTree>
    <p:extLst>
      <p:ext uri="{BB962C8B-B14F-4D97-AF65-F5344CB8AC3E}">
        <p14:creationId xmlns:p14="http://schemas.microsoft.com/office/powerpoint/2010/main" val="380223021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6672"/>
            <a:ext cx="6172200" cy="34289"/>
          </a:xfrm>
        </p:spPr>
        <p:txBody>
          <a:bodyPr>
            <a:normAutofit fontScale="90000"/>
          </a:bodyPr>
          <a:lstStyle/>
          <a:p>
            <a:endParaRPr lang="en-US" dirty="0"/>
          </a:p>
        </p:txBody>
      </p:sp>
      <p:sp>
        <p:nvSpPr>
          <p:cNvPr id="3" name="Content Placeholder 2"/>
          <p:cNvSpPr>
            <a:spLocks noGrp="1"/>
          </p:cNvSpPr>
          <p:nvPr>
            <p:ph idx="1"/>
          </p:nvPr>
        </p:nvSpPr>
        <p:spPr>
          <a:xfrm>
            <a:off x="1321396" y="1027295"/>
            <a:ext cx="7643092" cy="5822818"/>
          </a:xfrm>
        </p:spPr>
        <p:txBody>
          <a:bodyPr>
            <a:normAutofit/>
          </a:bodyPr>
          <a:lstStyle/>
          <a:p>
            <a:r>
              <a:rPr lang="en-US" sz="2800" dirty="0">
                <a:latin typeface="Calibri" panose="020F0502020204030204" pitchFamily="34" charset="0"/>
              </a:rPr>
              <a:t>The presence of </a:t>
            </a:r>
            <a:r>
              <a:rPr lang="en-US" sz="2800" dirty="0" smtClean="0">
                <a:latin typeface="Calibri" panose="020F0502020204030204" pitchFamily="34" charset="0"/>
              </a:rPr>
              <a:t>inflammation has </a:t>
            </a:r>
            <a:r>
              <a:rPr lang="en-US" sz="2800" dirty="0">
                <a:latin typeface="Calibri" panose="020F0502020204030204" pitchFamily="34" charset="0"/>
              </a:rPr>
              <a:t>multiple effects on the arterial wall, </a:t>
            </a:r>
            <a:r>
              <a:rPr lang="en-US" sz="2800" dirty="0" smtClean="0">
                <a:latin typeface="Calibri" panose="020F0502020204030204" pitchFamily="34" charset="0"/>
              </a:rPr>
              <a:t>including the </a:t>
            </a:r>
            <a:r>
              <a:rPr lang="en-US" sz="2800" dirty="0">
                <a:latin typeface="Calibri" panose="020F0502020204030204" pitchFamily="34" charset="0"/>
              </a:rPr>
              <a:t>attraction of inflammatory cells, such as </a:t>
            </a:r>
            <a:r>
              <a:rPr lang="en-US" sz="2800" dirty="0" smtClean="0">
                <a:latin typeface="Calibri" panose="020F0502020204030204" pitchFamily="34" charset="0"/>
              </a:rPr>
              <a:t>monocytes (macrophages</a:t>
            </a:r>
            <a:r>
              <a:rPr lang="en-US" sz="2800" dirty="0">
                <a:latin typeface="Calibri" panose="020F0502020204030204" pitchFamily="34" charset="0"/>
              </a:rPr>
              <a:t>). </a:t>
            </a:r>
            <a:endParaRPr lang="en-US" sz="2800" dirty="0" smtClean="0">
              <a:latin typeface="Calibri" panose="020F0502020204030204" pitchFamily="34" charset="0"/>
            </a:endParaRPr>
          </a:p>
          <a:p>
            <a:r>
              <a:rPr lang="en-US" sz="2800" dirty="0" smtClean="0">
                <a:latin typeface="Calibri" panose="020F0502020204030204" pitchFamily="34" charset="0"/>
              </a:rPr>
              <a:t>The </a:t>
            </a:r>
            <a:r>
              <a:rPr lang="en-US" sz="2800" dirty="0">
                <a:latin typeface="Calibri" panose="020F0502020204030204" pitchFamily="34" charset="0"/>
              </a:rPr>
              <a:t>macrophages ingest lipids, </a:t>
            </a:r>
            <a:r>
              <a:rPr lang="en-US" sz="2800" dirty="0" smtClean="0">
                <a:latin typeface="Calibri" panose="020F0502020204030204" pitchFamily="34" charset="0"/>
              </a:rPr>
              <a:t>becoming “foam </a:t>
            </a:r>
            <a:r>
              <a:rPr lang="en-US" sz="2800" dirty="0">
                <a:latin typeface="Calibri" panose="020F0502020204030204" pitchFamily="34" charset="0"/>
              </a:rPr>
              <a:t>cells” that transport the lipids into the arterial wall.</a:t>
            </a:r>
          </a:p>
          <a:p>
            <a:r>
              <a:rPr lang="en-US" sz="2800" dirty="0">
                <a:latin typeface="Calibri" panose="020F0502020204030204" pitchFamily="34" charset="0"/>
              </a:rPr>
              <a:t>Activated macrophages also release biochemical </a:t>
            </a:r>
            <a:r>
              <a:rPr lang="en-US" sz="2800" dirty="0" smtClean="0">
                <a:latin typeface="Calibri" panose="020F0502020204030204" pitchFamily="34" charset="0"/>
              </a:rPr>
              <a:t>substances that </a:t>
            </a:r>
            <a:r>
              <a:rPr lang="en-US" sz="2800" dirty="0">
                <a:latin typeface="Calibri" panose="020F0502020204030204" pitchFamily="34" charset="0"/>
              </a:rPr>
              <a:t>can further damage the endothelium, attracting </a:t>
            </a:r>
            <a:r>
              <a:rPr lang="en-US" sz="2800" dirty="0" smtClean="0">
                <a:latin typeface="Calibri" panose="020F0502020204030204" pitchFamily="34" charset="0"/>
              </a:rPr>
              <a:t>platelets and </a:t>
            </a:r>
            <a:r>
              <a:rPr lang="en-US" sz="2800" dirty="0">
                <a:latin typeface="Calibri" panose="020F0502020204030204" pitchFamily="34" charset="0"/>
              </a:rPr>
              <a:t>initiating </a:t>
            </a:r>
            <a:r>
              <a:rPr lang="en-US" sz="2800" dirty="0" smtClean="0">
                <a:latin typeface="Calibri" panose="020F0502020204030204" pitchFamily="34" charset="0"/>
              </a:rPr>
              <a:t>clotting (thrombosis</a:t>
            </a:r>
            <a:r>
              <a:rPr lang="en-US" dirty="0" smtClean="0"/>
              <a:t>).</a:t>
            </a:r>
            <a:endParaRPr lang="en-US" dirty="0"/>
          </a:p>
        </p:txBody>
      </p:sp>
    </p:spTree>
    <p:extLst>
      <p:ext uri="{BB962C8B-B14F-4D97-AF65-F5344CB8AC3E}">
        <p14:creationId xmlns:p14="http://schemas.microsoft.com/office/powerpoint/2010/main" val="14935060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4289"/>
            <a:ext cx="6172200" cy="34289"/>
          </a:xfrm>
        </p:spPr>
        <p:txBody>
          <a:bodyPr>
            <a:normAutofit fontScale="90000"/>
          </a:bodyPr>
          <a:lstStyle/>
          <a:p>
            <a:endParaRPr lang="en-US" dirty="0"/>
          </a:p>
        </p:txBody>
      </p:sp>
      <p:sp>
        <p:nvSpPr>
          <p:cNvPr id="3" name="Content Placeholder 2"/>
          <p:cNvSpPr>
            <a:spLocks noGrp="1"/>
          </p:cNvSpPr>
          <p:nvPr>
            <p:ph idx="1"/>
          </p:nvPr>
        </p:nvSpPr>
        <p:spPr>
          <a:xfrm>
            <a:off x="1485900" y="764704"/>
            <a:ext cx="7658100" cy="6093296"/>
          </a:xfrm>
        </p:spPr>
        <p:txBody>
          <a:bodyPr>
            <a:noAutofit/>
          </a:bodyPr>
          <a:lstStyle/>
          <a:p>
            <a:r>
              <a:rPr lang="en-US" sz="2800" dirty="0">
                <a:latin typeface="Calibri" panose="020F0502020204030204" pitchFamily="34" charset="0"/>
              </a:rPr>
              <a:t>Smooth muscle cells within the vessel wall subsequently proliferate and form a fibrous cap over a core filled with lipid and inflammatory infiltrate. </a:t>
            </a:r>
          </a:p>
          <a:p>
            <a:r>
              <a:rPr lang="en-US" sz="2800" dirty="0">
                <a:latin typeface="Calibri" panose="020F0502020204030204" pitchFamily="34" charset="0"/>
              </a:rPr>
              <a:t>These deposits, called </a:t>
            </a:r>
            <a:r>
              <a:rPr lang="en-US" sz="2800" b="1" dirty="0" err="1">
                <a:latin typeface="Calibri" panose="020F0502020204030204" pitchFamily="34" charset="0"/>
              </a:rPr>
              <a:t>atheromas</a:t>
            </a:r>
            <a:r>
              <a:rPr lang="en-US" sz="2800" b="1" dirty="0">
                <a:latin typeface="Calibri" panose="020F0502020204030204" pitchFamily="34" charset="0"/>
              </a:rPr>
              <a:t> </a:t>
            </a:r>
            <a:r>
              <a:rPr lang="en-US" sz="2800" dirty="0">
                <a:latin typeface="Calibri" panose="020F0502020204030204" pitchFamily="34" charset="0"/>
              </a:rPr>
              <a:t>or plaques, protrude into the lumen of the vessel, narrowing it and obstructing blood flow.</a:t>
            </a:r>
          </a:p>
          <a:p>
            <a:r>
              <a:rPr lang="en-US" sz="2800" dirty="0">
                <a:latin typeface="Calibri" panose="020F0502020204030204" pitchFamily="34" charset="0"/>
              </a:rPr>
              <a:t>Plaque may be stable or unstable, depending on the degree of inflammation and thickness of the fibrous cap.</a:t>
            </a:r>
          </a:p>
          <a:p>
            <a:r>
              <a:rPr lang="en-US" sz="2800" dirty="0">
                <a:latin typeface="Calibri" panose="020F0502020204030204" pitchFamily="34" charset="0"/>
              </a:rPr>
              <a:t>If the fibrous cap over the plaque is thick and the lipid pool remains relatively stable, it can resist the stress of blood flow and vessel movement.</a:t>
            </a:r>
          </a:p>
        </p:txBody>
      </p:sp>
    </p:spTree>
    <p:extLst>
      <p:ext uri="{BB962C8B-B14F-4D97-AF65-F5344CB8AC3E}">
        <p14:creationId xmlns:p14="http://schemas.microsoft.com/office/powerpoint/2010/main" val="306650203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76672"/>
            <a:ext cx="6172200" cy="34289"/>
          </a:xfrm>
        </p:spPr>
        <p:txBody>
          <a:bodyPr>
            <a:normAutofit fontScale="90000"/>
          </a:bodyPr>
          <a:lstStyle/>
          <a:p>
            <a:endParaRPr lang="en-US" dirty="0"/>
          </a:p>
        </p:txBody>
      </p:sp>
      <p:sp>
        <p:nvSpPr>
          <p:cNvPr id="3" name="Content Placeholder 2"/>
          <p:cNvSpPr>
            <a:spLocks noGrp="1"/>
          </p:cNvSpPr>
          <p:nvPr>
            <p:ph idx="1"/>
          </p:nvPr>
        </p:nvSpPr>
        <p:spPr>
          <a:xfrm>
            <a:off x="1115616" y="1143000"/>
            <a:ext cx="7848872" cy="5715000"/>
          </a:xfrm>
        </p:spPr>
        <p:txBody>
          <a:bodyPr>
            <a:noAutofit/>
          </a:bodyPr>
          <a:lstStyle/>
          <a:p>
            <a:r>
              <a:rPr lang="en-US" sz="2800" dirty="0">
                <a:latin typeface="Calibri" panose="020F0502020204030204" pitchFamily="34" charset="0"/>
              </a:rPr>
              <a:t>If the cap is thin and inflammation is </a:t>
            </a:r>
            <a:r>
              <a:rPr lang="en-US" sz="2800" dirty="0" smtClean="0">
                <a:latin typeface="Calibri" panose="020F0502020204030204" pitchFamily="34" charset="0"/>
              </a:rPr>
              <a:t>ongoing, the </a:t>
            </a:r>
            <a:r>
              <a:rPr lang="en-US" sz="2800" dirty="0">
                <a:latin typeface="Calibri" panose="020F0502020204030204" pitchFamily="34" charset="0"/>
              </a:rPr>
              <a:t>lesion becomes what is called </a:t>
            </a:r>
            <a:r>
              <a:rPr lang="en-US" sz="2800" b="1" dirty="0">
                <a:latin typeface="Calibri" panose="020F0502020204030204" pitchFamily="34" charset="0"/>
              </a:rPr>
              <a:t>vulnerable plaque.</a:t>
            </a:r>
          </a:p>
          <a:p>
            <a:r>
              <a:rPr lang="en-US" sz="2800" dirty="0">
                <a:latin typeface="Calibri" panose="020F0502020204030204" pitchFamily="34" charset="0"/>
              </a:rPr>
              <a:t>At this point, the lipid core may grow, causing it to </a:t>
            </a:r>
            <a:r>
              <a:rPr lang="en-US" sz="2800" dirty="0" smtClean="0">
                <a:latin typeface="Calibri" panose="020F0502020204030204" pitchFamily="34" charset="0"/>
              </a:rPr>
              <a:t>rupture and </a:t>
            </a:r>
            <a:r>
              <a:rPr lang="en-US" sz="2800" dirty="0">
                <a:latin typeface="Calibri" panose="020F0502020204030204" pitchFamily="34" charset="0"/>
              </a:rPr>
              <a:t>hemorrhage into the plaque. </a:t>
            </a:r>
            <a:endParaRPr lang="en-US" sz="2800" dirty="0" smtClean="0">
              <a:latin typeface="Calibri" panose="020F0502020204030204" pitchFamily="34" charset="0"/>
            </a:endParaRPr>
          </a:p>
          <a:p>
            <a:r>
              <a:rPr lang="en-US" sz="2800" dirty="0" smtClean="0">
                <a:latin typeface="Calibri" panose="020F0502020204030204" pitchFamily="34" charset="0"/>
              </a:rPr>
              <a:t>A </a:t>
            </a:r>
            <a:r>
              <a:rPr lang="en-US" sz="2800" dirty="0">
                <a:latin typeface="Calibri" panose="020F0502020204030204" pitchFamily="34" charset="0"/>
              </a:rPr>
              <a:t>ruptured plaque is a </a:t>
            </a:r>
            <a:r>
              <a:rPr lang="en-US" sz="2800" dirty="0" smtClean="0">
                <a:latin typeface="Calibri" panose="020F0502020204030204" pitchFamily="34" charset="0"/>
              </a:rPr>
              <a:t>focus for </a:t>
            </a:r>
            <a:r>
              <a:rPr lang="en-US" sz="2800" dirty="0">
                <a:latin typeface="Calibri" panose="020F0502020204030204" pitchFamily="34" charset="0"/>
              </a:rPr>
              <a:t>thrombus formation</a:t>
            </a:r>
            <a:r>
              <a:rPr lang="en-US" sz="2800" dirty="0" smtClean="0">
                <a:latin typeface="Calibri" panose="020F0502020204030204" pitchFamily="34" charset="0"/>
              </a:rPr>
              <a:t>.</a:t>
            </a:r>
          </a:p>
          <a:p>
            <a:r>
              <a:rPr lang="en-US" sz="2800" dirty="0">
                <a:latin typeface="Calibri" panose="020F0502020204030204" pitchFamily="34" charset="0"/>
              </a:rPr>
              <a:t>The thrombus may then </a:t>
            </a:r>
            <a:r>
              <a:rPr lang="en-US" sz="2800" dirty="0" smtClean="0">
                <a:latin typeface="Calibri" panose="020F0502020204030204" pitchFamily="34" charset="0"/>
              </a:rPr>
              <a:t>obstruct blood </a:t>
            </a:r>
            <a:r>
              <a:rPr lang="en-US" sz="2800" dirty="0">
                <a:latin typeface="Calibri" panose="020F0502020204030204" pitchFamily="34" charset="0"/>
              </a:rPr>
              <a:t>flow, leading to </a:t>
            </a:r>
            <a:r>
              <a:rPr lang="en-US" sz="2800" b="1" dirty="0">
                <a:latin typeface="Calibri" panose="020F0502020204030204" pitchFamily="34" charset="0"/>
              </a:rPr>
              <a:t>acute coronary </a:t>
            </a:r>
            <a:r>
              <a:rPr lang="en-US" sz="2800" b="1" dirty="0" smtClean="0">
                <a:latin typeface="Calibri" panose="020F0502020204030204" pitchFamily="34" charset="0"/>
              </a:rPr>
              <a:t>syndrome (ACS</a:t>
            </a:r>
            <a:r>
              <a:rPr lang="en-US" sz="2800" b="1" dirty="0">
                <a:latin typeface="Calibri" panose="020F0502020204030204" pitchFamily="34" charset="0"/>
              </a:rPr>
              <a:t>), </a:t>
            </a:r>
            <a:r>
              <a:rPr lang="en-US" sz="2800" dirty="0">
                <a:latin typeface="Calibri" panose="020F0502020204030204" pitchFamily="34" charset="0"/>
              </a:rPr>
              <a:t>which may result in an </a:t>
            </a:r>
            <a:r>
              <a:rPr lang="en-US" sz="2800" b="1" dirty="0">
                <a:latin typeface="Calibri" panose="020F0502020204030204" pitchFamily="34" charset="0"/>
              </a:rPr>
              <a:t>acute myocardial </a:t>
            </a:r>
            <a:r>
              <a:rPr lang="en-US" sz="2800" b="1" dirty="0" smtClean="0">
                <a:latin typeface="Calibri" panose="020F0502020204030204" pitchFamily="34" charset="0"/>
              </a:rPr>
              <a:t>infarction (MI</a:t>
            </a:r>
            <a:r>
              <a:rPr lang="en-US" sz="2800" b="1" dirty="0">
                <a:latin typeface="Calibri" panose="020F0502020204030204" pitchFamily="34" charset="0"/>
              </a:rPr>
              <a:t>) </a:t>
            </a:r>
            <a:r>
              <a:rPr lang="en-US" sz="2800" dirty="0">
                <a:latin typeface="Calibri" panose="020F0502020204030204" pitchFamily="34" charset="0"/>
              </a:rPr>
              <a:t>if quick, decisive action is not taken.</a:t>
            </a:r>
          </a:p>
        </p:txBody>
      </p:sp>
    </p:spTree>
    <p:extLst>
      <p:ext uri="{BB962C8B-B14F-4D97-AF65-F5344CB8AC3E}">
        <p14:creationId xmlns:p14="http://schemas.microsoft.com/office/powerpoint/2010/main" val="331450151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8277" y="548680"/>
            <a:ext cx="6172200" cy="34289"/>
          </a:xfrm>
        </p:spPr>
        <p:txBody>
          <a:bodyPr>
            <a:normAutofit fontScale="90000"/>
          </a:bodyPr>
          <a:lstStyle/>
          <a:p>
            <a:endParaRPr lang="en-US" dirty="0"/>
          </a:p>
        </p:txBody>
      </p:sp>
      <p:sp>
        <p:nvSpPr>
          <p:cNvPr id="3" name="Content Placeholder 2"/>
          <p:cNvSpPr>
            <a:spLocks noGrp="1"/>
          </p:cNvSpPr>
          <p:nvPr>
            <p:ph idx="1"/>
          </p:nvPr>
        </p:nvSpPr>
        <p:spPr>
          <a:xfrm>
            <a:off x="1187624" y="1143702"/>
            <a:ext cx="7776864" cy="5733256"/>
          </a:xfrm>
        </p:spPr>
        <p:txBody>
          <a:bodyPr>
            <a:noAutofit/>
          </a:bodyPr>
          <a:lstStyle/>
          <a:p>
            <a:r>
              <a:rPr lang="en-US" sz="2400" dirty="0"/>
              <a:t>When an MI occurs, a portion of the heart muscle becomes necrotic.</a:t>
            </a:r>
          </a:p>
          <a:p>
            <a:r>
              <a:rPr lang="en-US" sz="2400" dirty="0"/>
              <a:t>The anatomic structure of the coronary arteries makes them particularly susceptible to the mechanisms of atherosclerosis.</a:t>
            </a:r>
          </a:p>
          <a:p>
            <a:r>
              <a:rPr lang="en-US" sz="2400" dirty="0"/>
              <a:t>The 3 major coronary arteries have multiple branches. </a:t>
            </a:r>
          </a:p>
          <a:p>
            <a:r>
              <a:rPr lang="en-US" sz="2400" dirty="0"/>
              <a:t>Atherosclerotic lesions most often form where the vessels branch, suggesting a hemodynamic component that favors their formation.</a:t>
            </a:r>
          </a:p>
          <a:p>
            <a:r>
              <a:rPr lang="en-US" sz="2400" dirty="0"/>
              <a:t>Although heart disease is most often caused by atherosclerosis of the coronary arteries, other phenomena may also decrease blood flow to the heart.</a:t>
            </a:r>
          </a:p>
        </p:txBody>
      </p:sp>
    </p:spTree>
    <p:extLst>
      <p:ext uri="{BB962C8B-B14F-4D97-AF65-F5344CB8AC3E}">
        <p14:creationId xmlns:p14="http://schemas.microsoft.com/office/powerpoint/2010/main" val="396149042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9154" y="188640"/>
            <a:ext cx="6172200" cy="34289"/>
          </a:xfrm>
        </p:spPr>
        <p:txBody>
          <a:bodyPr>
            <a:normAutofit fontScale="90000"/>
          </a:bodyPr>
          <a:lstStyle/>
          <a:p>
            <a:endParaRPr lang="en-US" dirty="0"/>
          </a:p>
        </p:txBody>
      </p:sp>
      <p:sp>
        <p:nvSpPr>
          <p:cNvPr id="3" name="Content Placeholder 2"/>
          <p:cNvSpPr>
            <a:spLocks noGrp="1"/>
          </p:cNvSpPr>
          <p:nvPr>
            <p:ph idx="1"/>
          </p:nvPr>
        </p:nvSpPr>
        <p:spPr>
          <a:xfrm>
            <a:off x="1187624" y="1196752"/>
            <a:ext cx="7956376" cy="5472608"/>
          </a:xfrm>
        </p:spPr>
        <p:txBody>
          <a:bodyPr>
            <a:normAutofit lnSpcReduction="10000"/>
          </a:bodyPr>
          <a:lstStyle/>
          <a:p>
            <a:r>
              <a:rPr lang="en-US" sz="2800" dirty="0">
                <a:latin typeface="Calibri" panose="020F0502020204030204" pitchFamily="34" charset="0"/>
              </a:rPr>
              <a:t>Other phenomena (apart from atheroscerosis) –</a:t>
            </a:r>
          </a:p>
          <a:p>
            <a:pPr lvl="1">
              <a:buFont typeface="Courier New" pitchFamily="49" charset="0"/>
              <a:buChar char="o"/>
            </a:pPr>
            <a:r>
              <a:rPr lang="en-US" sz="2800" dirty="0">
                <a:latin typeface="Calibri" panose="020F0502020204030204" pitchFamily="34" charset="0"/>
              </a:rPr>
              <a:t>Vasospasm (sudden constriction or narrowing) of a coronary artery.</a:t>
            </a:r>
          </a:p>
          <a:p>
            <a:pPr lvl="1">
              <a:buFont typeface="Courier New" pitchFamily="49" charset="0"/>
              <a:buChar char="o"/>
            </a:pPr>
            <a:r>
              <a:rPr lang="en-US" sz="2800" dirty="0">
                <a:latin typeface="Calibri" panose="020F0502020204030204" pitchFamily="34" charset="0"/>
              </a:rPr>
              <a:t>Myocardial trauma from internal or external forces.</a:t>
            </a:r>
          </a:p>
          <a:p>
            <a:pPr lvl="1">
              <a:buFont typeface="Courier New" pitchFamily="49" charset="0"/>
              <a:buChar char="o"/>
            </a:pPr>
            <a:r>
              <a:rPr lang="en-US" sz="2800" dirty="0">
                <a:latin typeface="Calibri" panose="020F0502020204030204" pitchFamily="34" charset="0"/>
              </a:rPr>
              <a:t>Structural disease</a:t>
            </a:r>
          </a:p>
          <a:p>
            <a:pPr lvl="1">
              <a:buFont typeface="Courier New" pitchFamily="49" charset="0"/>
              <a:buChar char="o"/>
            </a:pPr>
            <a:r>
              <a:rPr lang="en-US" sz="2800" dirty="0">
                <a:latin typeface="Calibri" panose="020F0502020204030204" pitchFamily="34" charset="0"/>
              </a:rPr>
              <a:t>Congenital anomalies </a:t>
            </a:r>
          </a:p>
          <a:p>
            <a:pPr lvl="1">
              <a:buFont typeface="Courier New" pitchFamily="49" charset="0"/>
              <a:buChar char="o"/>
            </a:pPr>
            <a:r>
              <a:rPr lang="en-US" sz="2800" dirty="0">
                <a:latin typeface="Calibri" panose="020F0502020204030204" pitchFamily="34" charset="0"/>
              </a:rPr>
              <a:t>Decreased oxygen supply (e.g, from acute blood loss, anemia, or low blood pressure).</a:t>
            </a:r>
          </a:p>
          <a:p>
            <a:pPr lvl="1">
              <a:buFont typeface="Courier New" pitchFamily="49" charset="0"/>
              <a:buChar char="o"/>
            </a:pPr>
            <a:r>
              <a:rPr lang="en-US" sz="2800" dirty="0">
                <a:latin typeface="Calibri" panose="020F0502020204030204" pitchFamily="34" charset="0"/>
              </a:rPr>
              <a:t>Increased oxygen demand (e.g, from rapid heart rate, thyrotoxicosis, or use of cocaine).</a:t>
            </a:r>
          </a:p>
          <a:p>
            <a:endParaRPr lang="en-US" dirty="0"/>
          </a:p>
          <a:p>
            <a:endParaRPr lang="en-US" dirty="0"/>
          </a:p>
        </p:txBody>
      </p:sp>
    </p:spTree>
    <p:extLst>
      <p:ext uri="{BB962C8B-B14F-4D97-AF65-F5344CB8AC3E}">
        <p14:creationId xmlns:p14="http://schemas.microsoft.com/office/powerpoint/2010/main" val="293643158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90962"/>
            <a:ext cx="6172200" cy="34289"/>
          </a:xfrm>
        </p:spPr>
        <p:txBody>
          <a:bodyPr>
            <a:normAutofit fontScale="90000"/>
          </a:bodyPr>
          <a:lstStyle/>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43101" y="1200151"/>
            <a:ext cx="1221581" cy="84247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943100" y="2171701"/>
            <a:ext cx="1200151" cy="84179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943101" y="3086101"/>
            <a:ext cx="1221581" cy="84247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917385" y="3943351"/>
            <a:ext cx="1243010" cy="857249"/>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1943100" y="4857750"/>
            <a:ext cx="1224643" cy="8572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2055" name="Ink 7"/>
              <p14:cNvContentPartPr>
                <a14:cpLocks xmlns:a14="http://schemas.microsoft.com/office/drawing/2010/main" noRot="1" noChangeAspect="1" noEditPoints="1" noChangeArrowheads="1" noChangeShapeType="1"/>
              </p14:cNvContentPartPr>
              <p14:nvPr/>
            </p14:nvContentPartPr>
            <p14:xfrm>
              <a:off x="3339705" y="1400176"/>
              <a:ext cx="188119" cy="207169"/>
            </p14:xfrm>
          </p:contentPart>
        </mc:Choice>
        <mc:Fallback xmlns="">
          <p:pic>
            <p:nvPicPr>
              <p:cNvPr id="2055" name="Ink 7"/>
              <p:cNvPicPr>
                <a:picLocks noRot="1" noChangeAspect="1" noEditPoints="1" noChangeArrowheads="1" noChangeShapeType="1"/>
              </p:cNvPicPr>
              <p:nvPr/>
            </p:nvPicPr>
            <p:blipFill>
              <a:blip r:embed="rId8"/>
              <a:stretch>
                <a:fillRect/>
              </a:stretch>
            </p:blipFill>
            <p:spPr>
              <a:xfrm>
                <a:off x="3330353" y="1390825"/>
                <a:ext cx="206823" cy="22587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6" name="Ink 8"/>
              <p14:cNvContentPartPr>
                <a14:cpLocks xmlns:a14="http://schemas.microsoft.com/office/drawing/2010/main" noRot="1" noChangeAspect="1" noEditPoints="1" noChangeArrowheads="1" noChangeShapeType="1"/>
              </p14:cNvContentPartPr>
              <p14:nvPr/>
            </p14:nvContentPartPr>
            <p14:xfrm>
              <a:off x="3888581" y="1439466"/>
              <a:ext cx="958454" cy="409575"/>
            </p14:xfrm>
          </p:contentPart>
        </mc:Choice>
        <mc:Fallback xmlns="">
          <p:pic>
            <p:nvPicPr>
              <p:cNvPr id="2056" name="Ink 8"/>
              <p:cNvPicPr>
                <a:picLocks noRot="1" noChangeAspect="1" noEditPoints="1" noChangeArrowheads="1" noChangeShapeType="1"/>
              </p:cNvPicPr>
              <p:nvPr/>
            </p:nvPicPr>
            <p:blipFill>
              <a:blip r:embed="rId10"/>
              <a:stretch>
                <a:fillRect/>
              </a:stretch>
            </p:blipFill>
            <p:spPr>
              <a:xfrm>
                <a:off x="3879223" y="1430100"/>
                <a:ext cx="977170" cy="42830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7" name="Ink 9"/>
              <p14:cNvContentPartPr>
                <a14:cpLocks xmlns:a14="http://schemas.microsoft.com/office/drawing/2010/main" noRot="1" noChangeAspect="1" noEditPoints="1" noChangeArrowheads="1" noChangeShapeType="1"/>
              </p14:cNvContentPartPr>
              <p14:nvPr/>
            </p14:nvContentPartPr>
            <p14:xfrm>
              <a:off x="3326606" y="2311005"/>
              <a:ext cx="120254" cy="240506"/>
            </p14:xfrm>
          </p:contentPart>
        </mc:Choice>
        <mc:Fallback xmlns="">
          <p:pic>
            <p:nvPicPr>
              <p:cNvPr id="2057" name="Ink 9"/>
              <p:cNvPicPr>
                <a:picLocks noRot="1" noChangeAspect="1" noEditPoints="1" noChangeArrowheads="1" noChangeShapeType="1"/>
              </p:cNvPicPr>
              <p:nvPr/>
            </p:nvPicPr>
            <p:blipFill>
              <a:blip r:embed="rId12"/>
              <a:stretch>
                <a:fillRect/>
              </a:stretch>
            </p:blipFill>
            <p:spPr>
              <a:xfrm>
                <a:off x="3317273" y="2301658"/>
                <a:ext cx="1389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8" name="Ink 10"/>
              <p14:cNvContentPartPr>
                <a14:cpLocks xmlns:a14="http://schemas.microsoft.com/office/drawing/2010/main" noRot="1" noChangeAspect="1" noEditPoints="1" noChangeArrowheads="1" noChangeShapeType="1"/>
              </p14:cNvContentPartPr>
              <p14:nvPr/>
            </p14:nvContentPartPr>
            <p14:xfrm>
              <a:off x="3346847" y="3153966"/>
              <a:ext cx="133350" cy="295275"/>
            </p14:xfrm>
          </p:contentPart>
        </mc:Choice>
        <mc:Fallback xmlns="">
          <p:pic>
            <p:nvPicPr>
              <p:cNvPr id="2058" name="Ink 10"/>
              <p:cNvPicPr>
                <a:picLocks noRot="1" noChangeAspect="1" noEditPoints="1" noChangeArrowheads="1" noChangeShapeType="1"/>
              </p:cNvPicPr>
              <p:nvPr/>
            </p:nvPicPr>
            <p:blipFill>
              <a:blip r:embed="rId14"/>
              <a:stretch>
                <a:fillRect/>
              </a:stretch>
            </p:blipFill>
            <p:spPr>
              <a:xfrm>
                <a:off x="3337476" y="3144604"/>
                <a:ext cx="152091" cy="31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9" name="Ink 11"/>
              <p14:cNvContentPartPr>
                <a14:cpLocks xmlns:a14="http://schemas.microsoft.com/office/drawing/2010/main" noRot="1" noChangeAspect="1" noEditPoints="1" noChangeArrowheads="1" noChangeShapeType="1"/>
              </p14:cNvContentPartPr>
              <p14:nvPr/>
            </p14:nvContentPartPr>
            <p14:xfrm>
              <a:off x="3420667" y="4152900"/>
              <a:ext cx="207169" cy="214313"/>
            </p14:xfrm>
          </p:contentPart>
        </mc:Choice>
        <mc:Fallback xmlns="">
          <p:pic>
            <p:nvPicPr>
              <p:cNvPr id="2059" name="Ink 11"/>
              <p:cNvPicPr>
                <a:picLocks noRot="1" noChangeAspect="1" noEditPoints="1" noChangeArrowheads="1" noChangeShapeType="1"/>
              </p:cNvPicPr>
              <p:nvPr/>
            </p:nvPicPr>
            <p:blipFill>
              <a:blip r:embed="rId16"/>
              <a:stretch>
                <a:fillRect/>
              </a:stretch>
            </p:blipFill>
            <p:spPr>
              <a:xfrm>
                <a:off x="3411316" y="4143535"/>
                <a:ext cx="225872" cy="23304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60" name="Ink 12"/>
              <p14:cNvContentPartPr>
                <a14:cpLocks xmlns:a14="http://schemas.microsoft.com/office/drawing/2010/main" noRot="1" noChangeAspect="1" noEditPoints="1" noChangeArrowheads="1" noChangeShapeType="1"/>
              </p14:cNvContentPartPr>
              <p14:nvPr/>
            </p14:nvContentPartPr>
            <p14:xfrm>
              <a:off x="3352800" y="5076826"/>
              <a:ext cx="147638" cy="160735"/>
            </p14:xfrm>
          </p:contentPart>
        </mc:Choice>
        <mc:Fallback xmlns="">
          <p:pic>
            <p:nvPicPr>
              <p:cNvPr id="2060" name="Ink 12"/>
              <p:cNvPicPr>
                <a:picLocks noRot="1" noChangeAspect="1" noEditPoints="1" noChangeArrowheads="1" noChangeShapeType="1"/>
              </p:cNvPicPr>
              <p:nvPr/>
            </p:nvPicPr>
            <p:blipFill>
              <a:blip r:embed="rId18"/>
              <a:stretch>
                <a:fillRect/>
              </a:stretch>
            </p:blipFill>
            <p:spPr>
              <a:xfrm>
                <a:off x="3343438" y="5067456"/>
                <a:ext cx="166363" cy="17947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61" name="Ink 13"/>
              <p14:cNvContentPartPr>
                <a14:cpLocks xmlns:a14="http://schemas.microsoft.com/office/drawing/2010/main" noRot="1" noChangeAspect="1" noEditPoints="1" noChangeArrowheads="1" noChangeShapeType="1"/>
              </p14:cNvContentPartPr>
              <p14:nvPr/>
            </p14:nvContentPartPr>
            <p14:xfrm>
              <a:off x="18589229" y="21424106"/>
              <a:ext cx="0" cy="0"/>
            </p14:xfrm>
          </p:contentPart>
        </mc:Choice>
        <mc:Fallback xmlns="">
          <p:pic>
            <p:nvPicPr>
              <p:cNvPr id="2061" name="Ink 13"/>
              <p:cNvPicPr>
                <a:picLocks noRot="1" noChangeAspect="1" noEditPoints="1" noChangeArrowheads="1" noChangeShapeType="1"/>
              </p:cNvPicPr>
              <p:nvPr/>
            </p:nvPicPr>
            <p:blipFill>
              <a:blip r:embed="rId20"/>
              <a:stretch>
                <a:fillRect/>
              </a:stretch>
            </p:blipFill>
            <p:spPr>
              <a:xfrm>
                <a:off x="18589229" y="21424106"/>
                <a:ext cx="0" cy="0"/>
              </a:xfrm>
              <a:prstGeom prst="rect">
                <a:avLst/>
              </a:prstGeom>
            </p:spPr>
          </p:pic>
        </mc:Fallback>
      </mc:AlternateContent>
    </p:spTree>
    <p:extLst>
      <p:ext uri="{BB962C8B-B14F-4D97-AF65-F5344CB8AC3E}">
        <p14:creationId xmlns:p14="http://schemas.microsoft.com/office/powerpoint/2010/main" val="3940971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152128"/>
          </a:xfrm>
        </p:spPr>
        <p:txBody>
          <a:bodyPr>
            <a:normAutofit fontScale="90000"/>
          </a:bodyPr>
          <a:lstStyle/>
          <a:p>
            <a:r>
              <a:rPr lang="en-US" dirty="0">
                <a:latin typeface="Helvetica" charset="0"/>
              </a:rPr>
              <a:t>Location of Heart in Chest</a:t>
            </a:r>
            <a:br>
              <a:rPr lang="en-US" dirty="0">
                <a:latin typeface="Helvetica" charset="0"/>
              </a:rPr>
            </a:br>
            <a:endParaRPr lang="en-US" dirty="0"/>
          </a:p>
        </p:txBody>
      </p:sp>
      <p:sp>
        <p:nvSpPr>
          <p:cNvPr id="3" name="Content Placeholder 2"/>
          <p:cNvSpPr>
            <a:spLocks noGrp="1"/>
          </p:cNvSpPr>
          <p:nvPr>
            <p:ph idx="1"/>
          </p:nvPr>
        </p:nvSpPr>
        <p:spPr>
          <a:xfrm>
            <a:off x="10708" y="1196752"/>
            <a:ext cx="9133292" cy="5661248"/>
          </a:xfrm>
        </p:spPr>
        <p:txBody>
          <a:bodyPr>
            <a:noAutofit/>
          </a:bodyPr>
          <a:lstStyle/>
          <a:p>
            <a:pPr marL="0" indent="0">
              <a:spcBef>
                <a:spcPct val="20000"/>
              </a:spcBef>
              <a:buNone/>
            </a:pPr>
            <a:r>
              <a:rPr lang="en-US" sz="2800" dirty="0">
                <a:latin typeface="Calibri" panose="020F0502020204030204" pitchFamily="34" charset="0"/>
              </a:rPr>
              <a:t>Oblique Position</a:t>
            </a:r>
          </a:p>
          <a:p>
            <a:pPr>
              <a:spcBef>
                <a:spcPct val="20000"/>
              </a:spcBef>
              <a:buFontTx/>
              <a:buChar char="•"/>
            </a:pPr>
            <a:r>
              <a:rPr lang="en-US" sz="2800" dirty="0">
                <a:latin typeface="Calibri" panose="020F0502020204030204" pitchFamily="34" charset="0"/>
              </a:rPr>
              <a:t>Apex = Left of Midline (5th ICS), Anterior to rest of heart</a:t>
            </a:r>
          </a:p>
          <a:p>
            <a:pPr>
              <a:spcBef>
                <a:spcPct val="20000"/>
              </a:spcBef>
              <a:buFontTx/>
              <a:buChar char="•"/>
            </a:pPr>
            <a:r>
              <a:rPr lang="en-US" sz="2800" dirty="0">
                <a:latin typeface="Calibri" panose="020F0502020204030204" pitchFamily="34" charset="0"/>
              </a:rPr>
              <a:t>Base (posterior surface) sits on vertebral column</a:t>
            </a:r>
          </a:p>
          <a:p>
            <a:pPr>
              <a:spcBef>
                <a:spcPct val="20000"/>
              </a:spcBef>
              <a:buFontTx/>
              <a:buChar char="•"/>
            </a:pPr>
            <a:r>
              <a:rPr lang="en-US" sz="2800" dirty="0">
                <a:latin typeface="Calibri" panose="020F0502020204030204" pitchFamily="34" charset="0"/>
              </a:rPr>
              <a:t>Superior Right = 3rd Costal Cartilage, 1” right </a:t>
            </a:r>
            <a:r>
              <a:rPr lang="en-US" sz="2800" dirty="0" err="1">
                <a:latin typeface="Calibri" panose="020F0502020204030204" pitchFamily="34" charset="0"/>
              </a:rPr>
              <a:t>midsternum</a:t>
            </a:r>
            <a:endParaRPr lang="en-US" sz="2800" dirty="0">
              <a:latin typeface="Calibri" panose="020F0502020204030204" pitchFamily="34" charset="0"/>
            </a:endParaRPr>
          </a:p>
          <a:p>
            <a:pPr>
              <a:spcBef>
                <a:spcPct val="20000"/>
              </a:spcBef>
              <a:buFontTx/>
              <a:buChar char="•"/>
            </a:pPr>
            <a:r>
              <a:rPr lang="en-US" sz="2800" dirty="0">
                <a:latin typeface="Calibri" panose="020F0502020204030204" pitchFamily="34" charset="0"/>
              </a:rPr>
              <a:t>Superior Left = 2nd Costal Cartilage, 1” left </a:t>
            </a:r>
            <a:r>
              <a:rPr lang="en-US" sz="2800" dirty="0" err="1">
                <a:latin typeface="Calibri" panose="020F0502020204030204" pitchFamily="34" charset="0"/>
              </a:rPr>
              <a:t>midsternum</a:t>
            </a:r>
            <a:endParaRPr lang="en-US" sz="2800" dirty="0">
              <a:latin typeface="Calibri" panose="020F0502020204030204" pitchFamily="34" charset="0"/>
            </a:endParaRPr>
          </a:p>
          <a:p>
            <a:pPr>
              <a:spcBef>
                <a:spcPct val="20000"/>
              </a:spcBef>
              <a:buFontTx/>
              <a:buChar char="•"/>
            </a:pPr>
            <a:r>
              <a:rPr lang="en-US" sz="2800" dirty="0">
                <a:latin typeface="Calibri" panose="020F0502020204030204" pitchFamily="34" charset="0"/>
              </a:rPr>
              <a:t>Inferior Right = 6th Costal Cartilage, 1” right  </a:t>
            </a:r>
            <a:r>
              <a:rPr lang="en-US" sz="2800" dirty="0" err="1">
                <a:latin typeface="Calibri" panose="020F0502020204030204" pitchFamily="34" charset="0"/>
              </a:rPr>
              <a:t>midsternum</a:t>
            </a:r>
            <a:endParaRPr lang="en-US" sz="2800" dirty="0">
              <a:latin typeface="Calibri" panose="020F0502020204030204" pitchFamily="34" charset="0"/>
            </a:endParaRPr>
          </a:p>
          <a:p>
            <a:pPr>
              <a:spcBef>
                <a:spcPct val="20000"/>
              </a:spcBef>
              <a:buFontTx/>
              <a:buChar char="•"/>
            </a:pPr>
            <a:r>
              <a:rPr lang="en-US" sz="2800" dirty="0">
                <a:latin typeface="Calibri" panose="020F0502020204030204" pitchFamily="34" charset="0"/>
              </a:rPr>
              <a:t>Inferior Left = 5th Intercostal Space at </a:t>
            </a:r>
            <a:r>
              <a:rPr lang="en-US" sz="2800" dirty="0" err="1">
                <a:latin typeface="Calibri" panose="020F0502020204030204" pitchFamily="34" charset="0"/>
              </a:rPr>
              <a:t>Midclavicular</a:t>
            </a:r>
            <a:r>
              <a:rPr lang="en-US" sz="2800" dirty="0">
                <a:latin typeface="Calibri" panose="020F0502020204030204" pitchFamily="34" charset="0"/>
              </a:rPr>
              <a:t> line</a:t>
            </a:r>
          </a:p>
          <a:p>
            <a:endParaRPr lang="en-US" sz="2800" dirty="0"/>
          </a:p>
        </p:txBody>
      </p:sp>
    </p:spTree>
    <p:extLst>
      <p:ext uri="{BB962C8B-B14F-4D97-AF65-F5344CB8AC3E}">
        <p14:creationId xmlns:p14="http://schemas.microsoft.com/office/powerpoint/2010/main" val="213590174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6406" y="188640"/>
            <a:ext cx="6172200" cy="576064"/>
          </a:xfrm>
        </p:spPr>
        <p:txBody>
          <a:bodyPr>
            <a:normAutofit fontScale="90000"/>
          </a:bodyPr>
          <a:lstStyle/>
          <a:p>
            <a:endParaRPr lang="en-US" dirty="0"/>
          </a:p>
        </p:txBody>
      </p:sp>
      <p:sp>
        <p:nvSpPr>
          <p:cNvPr id="3" name="Content Placeholder 2"/>
          <p:cNvSpPr>
            <a:spLocks noGrp="1"/>
          </p:cNvSpPr>
          <p:nvPr>
            <p:ph idx="1"/>
          </p:nvPr>
        </p:nvSpPr>
        <p:spPr>
          <a:xfrm>
            <a:off x="1115616" y="1143000"/>
            <a:ext cx="8028384" cy="5715000"/>
          </a:xfrm>
        </p:spPr>
        <p:txBody>
          <a:bodyPr>
            <a:normAutofit/>
          </a:bodyPr>
          <a:lstStyle/>
          <a:p>
            <a:r>
              <a:rPr lang="en-US" sz="2800" dirty="0" smtClean="0">
                <a:latin typeface="Calibri" panose="020F0502020204030204" pitchFamily="34" charset="0"/>
              </a:rPr>
              <a:t>In A and B, atherosclerosis begins as monocytes and lipids enter the intima of an injured vessel. </a:t>
            </a:r>
          </a:p>
          <a:p>
            <a:r>
              <a:rPr lang="en-US" sz="2800" dirty="0" smtClean="0">
                <a:latin typeface="Calibri" panose="020F0502020204030204" pitchFamily="34" charset="0"/>
              </a:rPr>
              <a:t>Smooth </a:t>
            </a:r>
            <a:r>
              <a:rPr lang="en-US" sz="2800" dirty="0">
                <a:latin typeface="Calibri" panose="020F0502020204030204" pitchFamily="34" charset="0"/>
              </a:rPr>
              <a:t>muscle </a:t>
            </a:r>
            <a:r>
              <a:rPr lang="en-US" sz="2800" dirty="0" smtClean="0">
                <a:latin typeface="Calibri" panose="020F0502020204030204" pitchFamily="34" charset="0"/>
              </a:rPr>
              <a:t>cells proliferate </a:t>
            </a:r>
            <a:r>
              <a:rPr lang="en-US" sz="2800" dirty="0">
                <a:latin typeface="Calibri" panose="020F0502020204030204" pitchFamily="34" charset="0"/>
              </a:rPr>
              <a:t>within the vessel wall, C, contributing to the </a:t>
            </a:r>
            <a:r>
              <a:rPr lang="en-US" sz="2800" dirty="0" smtClean="0">
                <a:latin typeface="Calibri" panose="020F0502020204030204" pitchFamily="34" charset="0"/>
              </a:rPr>
              <a:t>development of </a:t>
            </a:r>
            <a:r>
              <a:rPr lang="en-US" sz="2800" dirty="0">
                <a:latin typeface="Calibri" panose="020F0502020204030204" pitchFamily="34" charset="0"/>
              </a:rPr>
              <a:t>fatty accumulations and atheroma, D. </a:t>
            </a:r>
            <a:endParaRPr lang="en-US" sz="2800" dirty="0" smtClean="0">
              <a:latin typeface="Calibri" panose="020F0502020204030204" pitchFamily="34" charset="0"/>
            </a:endParaRPr>
          </a:p>
          <a:p>
            <a:r>
              <a:rPr lang="en-US" sz="2800" dirty="0" smtClean="0">
                <a:latin typeface="Calibri" panose="020F0502020204030204" pitchFamily="34" charset="0"/>
              </a:rPr>
              <a:t>As </a:t>
            </a:r>
            <a:r>
              <a:rPr lang="en-US" sz="2800" dirty="0">
                <a:latin typeface="Calibri" panose="020F0502020204030204" pitchFamily="34" charset="0"/>
              </a:rPr>
              <a:t>the </a:t>
            </a:r>
            <a:r>
              <a:rPr lang="en-US" sz="2800" dirty="0" smtClean="0">
                <a:latin typeface="Calibri" panose="020F0502020204030204" pitchFamily="34" charset="0"/>
              </a:rPr>
              <a:t>plaque enlarges</a:t>
            </a:r>
            <a:r>
              <a:rPr lang="en-US" sz="2800" dirty="0">
                <a:latin typeface="Calibri" panose="020F0502020204030204" pitchFamily="34" charset="0"/>
              </a:rPr>
              <a:t>, the vessel narrows and blood flow decreases, E. </a:t>
            </a:r>
            <a:endParaRPr lang="en-US" sz="2800" dirty="0" smtClean="0">
              <a:latin typeface="Calibri" panose="020F0502020204030204" pitchFamily="34" charset="0"/>
            </a:endParaRPr>
          </a:p>
          <a:p>
            <a:r>
              <a:rPr lang="en-US" sz="2800" dirty="0" smtClean="0">
                <a:latin typeface="Calibri" panose="020F0502020204030204" pitchFamily="34" charset="0"/>
              </a:rPr>
              <a:t>The plaque </a:t>
            </a:r>
            <a:r>
              <a:rPr lang="en-US" sz="2800" dirty="0">
                <a:latin typeface="Calibri" panose="020F0502020204030204" pitchFamily="34" charset="0"/>
              </a:rPr>
              <a:t>may rupture and a thrombus might form, </a:t>
            </a:r>
            <a:r>
              <a:rPr lang="en-US" sz="2800" dirty="0" smtClean="0">
                <a:latin typeface="Calibri" panose="020F0502020204030204" pitchFamily="34" charset="0"/>
              </a:rPr>
              <a:t>obstructing blood </a:t>
            </a:r>
            <a:r>
              <a:rPr lang="en-US" sz="2800" dirty="0">
                <a:latin typeface="Calibri" panose="020F0502020204030204" pitchFamily="34" charset="0"/>
              </a:rPr>
              <a:t>flow.</a:t>
            </a:r>
          </a:p>
        </p:txBody>
      </p:sp>
    </p:spTree>
    <p:extLst>
      <p:ext uri="{BB962C8B-B14F-4D97-AF65-F5344CB8AC3E}">
        <p14:creationId xmlns:p14="http://schemas.microsoft.com/office/powerpoint/2010/main" val="40931692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908720"/>
            <a:ext cx="7884368" cy="5760640"/>
          </a:xfrm>
        </p:spPr>
        <p:txBody>
          <a:bodyPr>
            <a:noAutofit/>
          </a:bodyPr>
          <a:lstStyle/>
          <a:p>
            <a:pPr marL="0" indent="0">
              <a:lnSpc>
                <a:spcPct val="150000"/>
              </a:lnSpc>
              <a:buNone/>
            </a:pPr>
            <a:r>
              <a:rPr lang="en-US" sz="2400" dirty="0" smtClean="0">
                <a:latin typeface="Calibri" panose="020F0502020204030204" pitchFamily="34" charset="0"/>
              </a:rPr>
              <a:t>	CAD </a:t>
            </a:r>
            <a:r>
              <a:rPr lang="en-US" sz="2400" dirty="0">
                <a:latin typeface="Calibri" panose="020F0502020204030204" pitchFamily="34" charset="0"/>
              </a:rPr>
              <a:t>produces symptoms and complications according to the location and degree of narrowing of the arterial lumen, thrombus formation, and obstruction of blood flow to the myocardium.</a:t>
            </a:r>
          </a:p>
          <a:p>
            <a:pPr marL="0" indent="0">
              <a:lnSpc>
                <a:spcPct val="150000"/>
              </a:lnSpc>
              <a:buNone/>
            </a:pPr>
            <a:r>
              <a:rPr lang="en-US" sz="2400" dirty="0" smtClean="0">
                <a:latin typeface="Calibri" panose="020F0502020204030204" pitchFamily="34" charset="0"/>
              </a:rPr>
              <a:t>	This </a:t>
            </a:r>
            <a:r>
              <a:rPr lang="en-US" sz="2400" dirty="0">
                <a:latin typeface="Calibri" panose="020F0502020204030204" pitchFamily="34" charset="0"/>
              </a:rPr>
              <a:t>impediment to blood flow is usually progressive, causing an inadequate blood supply that deprives the cardiac muscle cells of oxygen needed for their survival. The condition is known as </a:t>
            </a:r>
            <a:r>
              <a:rPr lang="en-US" sz="2400" b="1" dirty="0">
                <a:latin typeface="Calibri" panose="020F0502020204030204" pitchFamily="34" charset="0"/>
              </a:rPr>
              <a:t>ischemia.</a:t>
            </a:r>
          </a:p>
          <a:p>
            <a:pPr marL="0" indent="0">
              <a:lnSpc>
                <a:spcPct val="150000"/>
              </a:lnSpc>
              <a:buNone/>
            </a:pPr>
            <a:r>
              <a:rPr lang="en-US" sz="2400" b="1" dirty="0">
                <a:latin typeface="Calibri" panose="020F0502020204030204" pitchFamily="34" charset="0"/>
              </a:rPr>
              <a:t>Angina pectoris - </a:t>
            </a:r>
            <a:r>
              <a:rPr lang="en-US" sz="2400" dirty="0">
                <a:latin typeface="Calibri" panose="020F0502020204030204" pitchFamily="34" charset="0"/>
              </a:rPr>
              <a:t>chest pain that is brought about by myocardial ischemia.</a:t>
            </a:r>
          </a:p>
          <a:p>
            <a:pPr>
              <a:lnSpc>
                <a:spcPct val="150000"/>
              </a:lnSpc>
            </a:pPr>
            <a:r>
              <a:rPr lang="en-US" sz="2400" dirty="0">
                <a:latin typeface="Calibri" panose="020F0502020204030204" pitchFamily="34" charset="0"/>
              </a:rPr>
              <a:t>Angina pectoris usually is caused by significant </a:t>
            </a:r>
            <a:r>
              <a:rPr lang="en-US" sz="2400" dirty="0" smtClean="0">
                <a:latin typeface="Calibri" panose="020F0502020204030204" pitchFamily="34" charset="0"/>
              </a:rPr>
              <a:t>coronary atherosclerosis</a:t>
            </a:r>
            <a:r>
              <a:rPr lang="en-US" sz="2400" dirty="0">
                <a:latin typeface="Calibri" panose="020F0502020204030204" pitchFamily="34" charset="0"/>
              </a:rPr>
              <a:t>.</a:t>
            </a:r>
          </a:p>
        </p:txBody>
      </p:sp>
    </p:spTree>
    <p:extLst>
      <p:ext uri="{BB962C8B-B14F-4D97-AF65-F5344CB8AC3E}">
        <p14:creationId xmlns:p14="http://schemas.microsoft.com/office/powerpoint/2010/main" val="11663018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32656"/>
            <a:ext cx="6172200" cy="34289"/>
          </a:xfrm>
        </p:spPr>
        <p:txBody>
          <a:bodyPr>
            <a:normAutofit fontScale="90000"/>
          </a:bodyPr>
          <a:lstStyle/>
          <a:p>
            <a:endParaRPr lang="en-US" dirty="0"/>
          </a:p>
        </p:txBody>
      </p:sp>
      <p:sp>
        <p:nvSpPr>
          <p:cNvPr id="3" name="Content Placeholder 2"/>
          <p:cNvSpPr>
            <a:spLocks noGrp="1"/>
          </p:cNvSpPr>
          <p:nvPr>
            <p:ph idx="1"/>
          </p:nvPr>
        </p:nvSpPr>
        <p:spPr>
          <a:xfrm>
            <a:off x="899592" y="1196752"/>
            <a:ext cx="8028384" cy="5639870"/>
          </a:xfrm>
        </p:spPr>
        <p:txBody>
          <a:bodyPr>
            <a:normAutofit/>
          </a:bodyPr>
          <a:lstStyle/>
          <a:p>
            <a:r>
              <a:rPr lang="en-US" sz="2800" dirty="0">
                <a:latin typeface="Calibri" panose="020F0502020204030204" pitchFamily="34" charset="0"/>
              </a:rPr>
              <a:t>If the decrease in blood supply is </a:t>
            </a:r>
            <a:r>
              <a:rPr lang="en-US" sz="2800" dirty="0" smtClean="0">
                <a:latin typeface="Calibri" panose="020F0502020204030204" pitchFamily="34" charset="0"/>
              </a:rPr>
              <a:t>great enough</a:t>
            </a:r>
            <a:r>
              <a:rPr lang="en-US" sz="2800" dirty="0">
                <a:latin typeface="Calibri" panose="020F0502020204030204" pitchFamily="34" charset="0"/>
              </a:rPr>
              <a:t>, of long enough duration, or both, irreversible </a:t>
            </a:r>
            <a:r>
              <a:rPr lang="en-US" sz="2800" dirty="0" smtClean="0">
                <a:latin typeface="Calibri" panose="020F0502020204030204" pitchFamily="34" charset="0"/>
              </a:rPr>
              <a:t>damage and </a:t>
            </a:r>
            <a:r>
              <a:rPr lang="en-US" sz="2800" dirty="0">
                <a:latin typeface="Calibri" panose="020F0502020204030204" pitchFamily="34" charset="0"/>
              </a:rPr>
              <a:t>death of myocardial cells may result</a:t>
            </a:r>
            <a:r>
              <a:rPr lang="en-US" sz="2800" dirty="0" smtClean="0">
                <a:latin typeface="Calibri" panose="020F0502020204030204" pitchFamily="34" charset="0"/>
              </a:rPr>
              <a:t>.</a:t>
            </a:r>
          </a:p>
          <a:p>
            <a:r>
              <a:rPr lang="en-US" sz="2800" dirty="0">
                <a:latin typeface="Calibri" panose="020F0502020204030204" pitchFamily="34" charset="0"/>
              </a:rPr>
              <a:t>Over time, </a:t>
            </a:r>
            <a:r>
              <a:rPr lang="en-US" sz="2800" dirty="0" smtClean="0">
                <a:latin typeface="Calibri" panose="020F0502020204030204" pitchFamily="34" charset="0"/>
              </a:rPr>
              <a:t>irreversibly damaged </a:t>
            </a:r>
            <a:r>
              <a:rPr lang="en-US" sz="2800" dirty="0">
                <a:latin typeface="Calibri" panose="020F0502020204030204" pitchFamily="34" charset="0"/>
              </a:rPr>
              <a:t>myocardium undergoes </a:t>
            </a:r>
            <a:r>
              <a:rPr lang="en-US" sz="2800" dirty="0" smtClean="0">
                <a:latin typeface="Calibri" panose="020F0502020204030204" pitchFamily="34" charset="0"/>
              </a:rPr>
              <a:t>degeneration and </a:t>
            </a:r>
            <a:r>
              <a:rPr lang="en-US" sz="2800" dirty="0">
                <a:latin typeface="Calibri" panose="020F0502020204030204" pitchFamily="34" charset="0"/>
              </a:rPr>
              <a:t>is replaced by scar tissue, causing various degrees of </a:t>
            </a:r>
            <a:r>
              <a:rPr lang="en-US" sz="2800" dirty="0" smtClean="0">
                <a:latin typeface="Calibri" panose="020F0502020204030204" pitchFamily="34" charset="0"/>
              </a:rPr>
              <a:t>myocardial dysfunction</a:t>
            </a:r>
            <a:r>
              <a:rPr lang="en-US" sz="2800" dirty="0">
                <a:latin typeface="Calibri" panose="020F0502020204030204" pitchFamily="34" charset="0"/>
              </a:rPr>
              <a:t>. </a:t>
            </a:r>
            <a:endParaRPr lang="en-US" sz="2800" dirty="0" smtClean="0">
              <a:latin typeface="Calibri" panose="020F0502020204030204" pitchFamily="34" charset="0"/>
            </a:endParaRPr>
          </a:p>
          <a:p>
            <a:r>
              <a:rPr lang="en-US" sz="2800" dirty="0" smtClean="0">
                <a:latin typeface="Calibri" panose="020F0502020204030204" pitchFamily="34" charset="0"/>
              </a:rPr>
              <a:t>Significant </a:t>
            </a:r>
            <a:r>
              <a:rPr lang="en-US" sz="2800" dirty="0">
                <a:latin typeface="Calibri" panose="020F0502020204030204" pitchFamily="34" charset="0"/>
              </a:rPr>
              <a:t>myocardial damage </a:t>
            </a:r>
            <a:r>
              <a:rPr lang="en-US" sz="2800" dirty="0" smtClean="0">
                <a:latin typeface="Calibri" panose="020F0502020204030204" pitchFamily="34" charset="0"/>
              </a:rPr>
              <a:t>may result </a:t>
            </a:r>
            <a:r>
              <a:rPr lang="en-US" sz="2800" dirty="0">
                <a:latin typeface="Calibri" panose="020F0502020204030204" pitchFamily="34" charset="0"/>
              </a:rPr>
              <a:t>in persistently low cardiac output and heart </a:t>
            </a:r>
            <a:r>
              <a:rPr lang="en-US" sz="2800" dirty="0" smtClean="0">
                <a:latin typeface="Calibri" panose="020F0502020204030204" pitchFamily="34" charset="0"/>
              </a:rPr>
              <a:t>failure where </a:t>
            </a:r>
            <a:r>
              <a:rPr lang="en-US" sz="2800" dirty="0">
                <a:latin typeface="Calibri" panose="020F0502020204030204" pitchFamily="34" charset="0"/>
              </a:rPr>
              <a:t>the heart cannot support the body’s needs for blood.</a:t>
            </a:r>
          </a:p>
        </p:txBody>
      </p:sp>
    </p:spTree>
    <p:extLst>
      <p:ext uri="{BB962C8B-B14F-4D97-AF65-F5344CB8AC3E}">
        <p14:creationId xmlns:p14="http://schemas.microsoft.com/office/powerpoint/2010/main" val="395833036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60648"/>
            <a:ext cx="6172200" cy="504056"/>
          </a:xfrm>
        </p:spPr>
        <p:txBody>
          <a:bodyPr>
            <a:normAutofit fontScale="90000"/>
          </a:bodyPr>
          <a:lstStyle/>
          <a:p>
            <a:r>
              <a:rPr lang="en-US" b="1" dirty="0"/>
              <a:t>Clinical Manifestations</a:t>
            </a:r>
            <a:endParaRPr lang="en-US" dirty="0"/>
          </a:p>
        </p:txBody>
      </p:sp>
      <p:sp>
        <p:nvSpPr>
          <p:cNvPr id="3" name="Content Placeholder 2"/>
          <p:cNvSpPr>
            <a:spLocks noGrp="1"/>
          </p:cNvSpPr>
          <p:nvPr>
            <p:ph idx="1"/>
          </p:nvPr>
        </p:nvSpPr>
        <p:spPr>
          <a:xfrm>
            <a:off x="1331640" y="764704"/>
            <a:ext cx="7812360" cy="5904656"/>
          </a:xfrm>
        </p:spPr>
        <p:txBody>
          <a:bodyPr>
            <a:normAutofit lnSpcReduction="10000"/>
          </a:bodyPr>
          <a:lstStyle/>
          <a:p>
            <a:pPr>
              <a:lnSpc>
                <a:spcPct val="150000"/>
              </a:lnSpc>
            </a:pPr>
            <a:r>
              <a:rPr lang="en-US" sz="2800" dirty="0" smtClean="0">
                <a:latin typeface="Calibri" panose="020F0502020204030204" pitchFamily="34" charset="0"/>
              </a:rPr>
              <a:t>Chest pain - </a:t>
            </a:r>
            <a:r>
              <a:rPr lang="en-US" sz="2800" dirty="0">
                <a:latin typeface="Calibri" panose="020F0502020204030204" pitchFamily="34" charset="0"/>
              </a:rPr>
              <a:t>However</a:t>
            </a:r>
            <a:r>
              <a:rPr lang="en-US" sz="2800" dirty="0" smtClean="0">
                <a:latin typeface="Calibri" panose="020F0502020204030204" pitchFamily="34" charset="0"/>
              </a:rPr>
              <a:t>, </a:t>
            </a:r>
            <a:r>
              <a:rPr lang="en-US" sz="2800" dirty="0">
                <a:latin typeface="Calibri" panose="020F0502020204030204" pitchFamily="34" charset="0"/>
              </a:rPr>
              <a:t>nearly 15% of men and women who </a:t>
            </a:r>
            <a:r>
              <a:rPr lang="en-US" sz="2800" dirty="0" smtClean="0">
                <a:latin typeface="Calibri" panose="020F0502020204030204" pitchFamily="34" charset="0"/>
              </a:rPr>
              <a:t>have </a:t>
            </a:r>
            <a:r>
              <a:rPr lang="en-US" sz="2800" dirty="0">
                <a:latin typeface="Calibri" panose="020F0502020204030204" pitchFamily="34" charset="0"/>
              </a:rPr>
              <a:t>coronary </a:t>
            </a:r>
            <a:r>
              <a:rPr lang="en-US" sz="2800" dirty="0" smtClean="0">
                <a:latin typeface="Calibri" panose="020F0502020204030204" pitchFamily="34" charset="0"/>
              </a:rPr>
              <a:t>events, may be totally </a:t>
            </a:r>
            <a:r>
              <a:rPr lang="en-US" sz="2800" dirty="0">
                <a:latin typeface="Calibri" panose="020F0502020204030204" pitchFamily="34" charset="0"/>
              </a:rPr>
              <a:t>asymptomatic prior to the coronary </a:t>
            </a:r>
            <a:r>
              <a:rPr lang="en-US" sz="2800" dirty="0" smtClean="0">
                <a:latin typeface="Calibri" panose="020F0502020204030204" pitchFamily="34" charset="0"/>
              </a:rPr>
              <a:t>event.</a:t>
            </a:r>
          </a:p>
          <a:p>
            <a:pPr>
              <a:lnSpc>
                <a:spcPct val="150000"/>
              </a:lnSpc>
            </a:pPr>
            <a:r>
              <a:rPr lang="en-US" sz="2800" dirty="0" smtClean="0">
                <a:latin typeface="Calibri" panose="020F0502020204030204" pitchFamily="34" charset="0"/>
              </a:rPr>
              <a:t>Pts </a:t>
            </a:r>
            <a:r>
              <a:rPr lang="en-US" sz="2800" dirty="0">
                <a:latin typeface="Calibri" panose="020F0502020204030204" pitchFamily="34" charset="0"/>
              </a:rPr>
              <a:t>who are older </a:t>
            </a:r>
            <a:r>
              <a:rPr lang="en-US" sz="2800" dirty="0" smtClean="0">
                <a:latin typeface="Calibri" panose="020F0502020204030204" pitchFamily="34" charset="0"/>
              </a:rPr>
              <a:t>or have </a:t>
            </a:r>
            <a:r>
              <a:rPr lang="en-US" sz="2800" dirty="0">
                <a:latin typeface="Calibri" panose="020F0502020204030204" pitchFamily="34" charset="0"/>
              </a:rPr>
              <a:t>a history of </a:t>
            </a:r>
            <a:r>
              <a:rPr lang="en-US" sz="2800" dirty="0" smtClean="0">
                <a:latin typeface="Calibri" panose="020F0502020204030204" pitchFamily="34" charset="0"/>
              </a:rPr>
              <a:t>DM </a:t>
            </a:r>
            <a:r>
              <a:rPr lang="en-US" sz="2800" dirty="0">
                <a:latin typeface="Calibri" panose="020F0502020204030204" pitchFamily="34" charset="0"/>
              </a:rPr>
              <a:t>or heart failure may report </a:t>
            </a:r>
            <a:r>
              <a:rPr lang="en-US" sz="2800" dirty="0" smtClean="0">
                <a:latin typeface="Calibri" panose="020F0502020204030204" pitchFamily="34" charset="0"/>
              </a:rPr>
              <a:t>symptoms such </a:t>
            </a:r>
            <a:r>
              <a:rPr lang="en-US" sz="2800" dirty="0">
                <a:latin typeface="Calibri" panose="020F0502020204030204" pitchFamily="34" charset="0"/>
              </a:rPr>
              <a:t>as shortness of </a:t>
            </a:r>
            <a:r>
              <a:rPr lang="en-US" sz="2800" dirty="0" smtClean="0">
                <a:latin typeface="Calibri" panose="020F0502020204030204" pitchFamily="34" charset="0"/>
              </a:rPr>
              <a:t>breath.</a:t>
            </a:r>
          </a:p>
          <a:p>
            <a:pPr>
              <a:lnSpc>
                <a:spcPct val="150000"/>
              </a:lnSpc>
            </a:pPr>
            <a:r>
              <a:rPr lang="en-US" sz="2800" dirty="0">
                <a:latin typeface="Calibri" panose="020F0502020204030204" pitchFamily="34" charset="0"/>
              </a:rPr>
              <a:t>Many women have </a:t>
            </a:r>
            <a:r>
              <a:rPr lang="en-US" sz="2800" dirty="0" smtClean="0">
                <a:latin typeface="Calibri" panose="020F0502020204030204" pitchFamily="34" charset="0"/>
              </a:rPr>
              <a:t>been found </a:t>
            </a:r>
            <a:r>
              <a:rPr lang="en-US" sz="2800" dirty="0">
                <a:latin typeface="Calibri" panose="020F0502020204030204" pitchFamily="34" charset="0"/>
              </a:rPr>
              <a:t>to have atypical symptoms, including dyspnea, nausea</a:t>
            </a:r>
            <a:r>
              <a:rPr lang="en-US" sz="2800" dirty="0" smtClean="0">
                <a:latin typeface="Calibri" panose="020F0502020204030204" pitchFamily="34" charset="0"/>
              </a:rPr>
              <a:t>, </a:t>
            </a:r>
            <a:r>
              <a:rPr lang="en-US" sz="2800" dirty="0">
                <a:latin typeface="Calibri" panose="020F0502020204030204" pitchFamily="34" charset="0"/>
              </a:rPr>
              <a:t>and </a:t>
            </a:r>
            <a:r>
              <a:rPr lang="en-US" sz="2800" dirty="0" smtClean="0">
                <a:latin typeface="Calibri" panose="020F0502020204030204" pitchFamily="34" charset="0"/>
              </a:rPr>
              <a:t>weakness</a:t>
            </a:r>
            <a:r>
              <a:rPr lang="en-US" dirty="0" smtClean="0"/>
              <a:t>.</a:t>
            </a:r>
            <a:endParaRPr lang="en-US" dirty="0"/>
          </a:p>
        </p:txBody>
      </p:sp>
    </p:spTree>
    <p:extLst>
      <p:ext uri="{BB962C8B-B14F-4D97-AF65-F5344CB8AC3E}">
        <p14:creationId xmlns:p14="http://schemas.microsoft.com/office/powerpoint/2010/main" val="101754625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6172200" cy="479822"/>
          </a:xfrm>
        </p:spPr>
        <p:txBody>
          <a:bodyPr>
            <a:normAutofit/>
          </a:bodyPr>
          <a:lstStyle/>
          <a:p>
            <a:r>
              <a:rPr lang="en-US" sz="2400" b="1" dirty="0"/>
              <a:t>Risk Factors for CAD</a:t>
            </a:r>
            <a:endParaRPr lang="en-US" sz="2400" dirty="0"/>
          </a:p>
        </p:txBody>
      </p:sp>
      <p:sp>
        <p:nvSpPr>
          <p:cNvPr id="3" name="Content Placeholder 2"/>
          <p:cNvSpPr>
            <a:spLocks noGrp="1"/>
          </p:cNvSpPr>
          <p:nvPr>
            <p:ph idx="1"/>
          </p:nvPr>
        </p:nvSpPr>
        <p:spPr>
          <a:xfrm>
            <a:off x="1331640" y="1052736"/>
            <a:ext cx="7812360" cy="5616624"/>
          </a:xfrm>
        </p:spPr>
        <p:txBody>
          <a:bodyPr>
            <a:normAutofit/>
          </a:bodyPr>
          <a:lstStyle/>
          <a:p>
            <a:pPr>
              <a:lnSpc>
                <a:spcPct val="150000"/>
              </a:lnSpc>
            </a:pPr>
            <a:r>
              <a:rPr lang="en-US" sz="2400" b="1" dirty="0">
                <a:latin typeface="Calibri" panose="020F0502020204030204" pitchFamily="34" charset="0"/>
              </a:rPr>
              <a:t>M</a:t>
            </a:r>
            <a:r>
              <a:rPr lang="en-US" sz="2400" b="1" dirty="0" smtClean="0">
                <a:latin typeface="Calibri" panose="020F0502020204030204" pitchFamily="34" charset="0"/>
              </a:rPr>
              <a:t>odifiable </a:t>
            </a:r>
            <a:r>
              <a:rPr lang="en-US" sz="2400" b="1" dirty="0">
                <a:latin typeface="Calibri" panose="020F0502020204030204" pitchFamily="34" charset="0"/>
              </a:rPr>
              <a:t>risk factor </a:t>
            </a:r>
            <a:r>
              <a:rPr lang="en-US" sz="2400" dirty="0" smtClean="0">
                <a:latin typeface="Calibri" panose="020F0502020204030204" pitchFamily="34" charset="0"/>
              </a:rPr>
              <a:t>- one </a:t>
            </a:r>
            <a:r>
              <a:rPr lang="en-US" sz="2400" dirty="0">
                <a:latin typeface="Calibri" panose="020F0502020204030204" pitchFamily="34" charset="0"/>
              </a:rPr>
              <a:t>over which a person may </a:t>
            </a:r>
            <a:r>
              <a:rPr lang="en-US" sz="2400" dirty="0" smtClean="0">
                <a:latin typeface="Calibri" panose="020F0502020204030204" pitchFamily="34" charset="0"/>
              </a:rPr>
              <a:t>exercise control</a:t>
            </a:r>
            <a:r>
              <a:rPr lang="en-US" sz="2400" dirty="0">
                <a:latin typeface="Calibri" panose="020F0502020204030204" pitchFamily="34" charset="0"/>
              </a:rPr>
              <a:t>, such as by changing a lifestyle or </a:t>
            </a:r>
            <a:r>
              <a:rPr lang="en-US" sz="2400" dirty="0" smtClean="0">
                <a:latin typeface="Calibri" panose="020F0502020204030204" pitchFamily="34" charset="0"/>
              </a:rPr>
              <a:t>personal habit </a:t>
            </a:r>
            <a:r>
              <a:rPr lang="en-US" sz="2400" dirty="0">
                <a:latin typeface="Calibri" panose="020F0502020204030204" pitchFamily="34" charset="0"/>
              </a:rPr>
              <a:t>or by using medication</a:t>
            </a:r>
            <a:r>
              <a:rPr lang="en-US" sz="2400" dirty="0" smtClean="0">
                <a:latin typeface="Calibri" panose="020F0502020204030204" pitchFamily="34" charset="0"/>
              </a:rPr>
              <a:t>.</a:t>
            </a:r>
          </a:p>
          <a:p>
            <a:pPr>
              <a:lnSpc>
                <a:spcPct val="150000"/>
              </a:lnSpc>
            </a:pPr>
            <a:r>
              <a:rPr lang="en-US" sz="2400" b="1" dirty="0" err="1">
                <a:latin typeface="Calibri" panose="020F0502020204030204" pitchFamily="34" charset="0"/>
              </a:rPr>
              <a:t>N</a:t>
            </a:r>
            <a:r>
              <a:rPr lang="en-US" sz="2400" b="1" dirty="0" err="1" smtClean="0">
                <a:latin typeface="Calibri" panose="020F0502020204030204" pitchFamily="34" charset="0"/>
              </a:rPr>
              <a:t>onmodifiable</a:t>
            </a:r>
            <a:r>
              <a:rPr lang="en-US" sz="2400" b="1" dirty="0" smtClean="0">
                <a:latin typeface="Calibri" panose="020F0502020204030204" pitchFamily="34" charset="0"/>
              </a:rPr>
              <a:t> </a:t>
            </a:r>
            <a:r>
              <a:rPr lang="en-US" sz="2400" b="1" dirty="0">
                <a:latin typeface="Calibri" panose="020F0502020204030204" pitchFamily="34" charset="0"/>
              </a:rPr>
              <a:t>risk factor </a:t>
            </a:r>
            <a:r>
              <a:rPr lang="en-US" sz="2400" dirty="0" smtClean="0">
                <a:latin typeface="Calibri" panose="020F0502020204030204" pitchFamily="34" charset="0"/>
              </a:rPr>
              <a:t>-  a </a:t>
            </a:r>
            <a:r>
              <a:rPr lang="en-US" sz="2400" dirty="0">
                <a:latin typeface="Calibri" panose="020F0502020204030204" pitchFamily="34" charset="0"/>
              </a:rPr>
              <a:t>circumstance over which a person has no control</a:t>
            </a:r>
            <a:r>
              <a:rPr lang="en-US" sz="2400" dirty="0" smtClean="0">
                <a:latin typeface="Calibri" panose="020F0502020204030204" pitchFamily="34" charset="0"/>
              </a:rPr>
              <a:t>.</a:t>
            </a:r>
          </a:p>
          <a:p>
            <a:pPr>
              <a:lnSpc>
                <a:spcPct val="150000"/>
              </a:lnSpc>
            </a:pPr>
            <a:r>
              <a:rPr lang="en-US" sz="2400" dirty="0">
                <a:latin typeface="Calibri" panose="020F0502020204030204" pitchFamily="34" charset="0"/>
              </a:rPr>
              <a:t>The more risk factors a person has, the </a:t>
            </a:r>
            <a:r>
              <a:rPr lang="en-US" sz="2400" dirty="0" smtClean="0">
                <a:latin typeface="Calibri" panose="020F0502020204030204" pitchFamily="34" charset="0"/>
              </a:rPr>
              <a:t>greater the </a:t>
            </a:r>
            <a:r>
              <a:rPr lang="en-US" sz="2400" dirty="0">
                <a:latin typeface="Calibri" panose="020F0502020204030204" pitchFamily="34" charset="0"/>
              </a:rPr>
              <a:t>likelihood of coronary artery disease (CAD</a:t>
            </a:r>
            <a:r>
              <a:rPr lang="en-US" sz="2400" dirty="0" smtClean="0">
                <a:latin typeface="Calibri" panose="020F0502020204030204" pitchFamily="34" charset="0"/>
              </a:rPr>
              <a:t>).</a:t>
            </a:r>
          </a:p>
          <a:p>
            <a:pPr>
              <a:lnSpc>
                <a:spcPct val="150000"/>
              </a:lnSpc>
            </a:pPr>
            <a:r>
              <a:rPr lang="en-US" sz="2400" dirty="0">
                <a:latin typeface="Calibri" panose="020F0502020204030204" pitchFamily="34" charset="0"/>
              </a:rPr>
              <a:t>A </a:t>
            </a:r>
            <a:r>
              <a:rPr lang="en-US" sz="2400" dirty="0" smtClean="0">
                <a:latin typeface="Calibri" panose="020F0502020204030204" pitchFamily="34" charset="0"/>
              </a:rPr>
              <a:t>risk factor </a:t>
            </a:r>
            <a:r>
              <a:rPr lang="en-US" sz="2400" dirty="0">
                <a:latin typeface="Calibri" panose="020F0502020204030204" pitchFamily="34" charset="0"/>
              </a:rPr>
              <a:t>may operate independently or in tandem with </a:t>
            </a:r>
            <a:r>
              <a:rPr lang="en-US" sz="2400" dirty="0" smtClean="0">
                <a:latin typeface="Calibri" panose="020F0502020204030204" pitchFamily="34" charset="0"/>
              </a:rPr>
              <a:t>other risk factors.</a:t>
            </a:r>
            <a:endParaRPr lang="en-US" sz="2400" dirty="0">
              <a:latin typeface="Calibri" panose="020F0502020204030204" pitchFamily="34" charset="0"/>
            </a:endParaRPr>
          </a:p>
        </p:txBody>
      </p:sp>
    </p:spTree>
    <p:extLst>
      <p:ext uri="{BB962C8B-B14F-4D97-AF65-F5344CB8AC3E}">
        <p14:creationId xmlns:p14="http://schemas.microsoft.com/office/powerpoint/2010/main" val="3260410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32656"/>
            <a:ext cx="6172200" cy="810344"/>
          </a:xfrm>
        </p:spPr>
        <p:txBody>
          <a:bodyPr>
            <a:normAutofit fontScale="90000"/>
          </a:bodyPr>
          <a:lstStyle/>
          <a:p>
            <a:r>
              <a:rPr lang="en-US" b="1" dirty="0">
                <a:latin typeface="Calibri" panose="020F0502020204030204" pitchFamily="34" charset="0"/>
              </a:rPr>
              <a:t>Non-modifiable Risk Factors</a:t>
            </a:r>
            <a:br>
              <a:rPr lang="en-US" b="1" dirty="0">
                <a:latin typeface="Calibri" panose="020F0502020204030204" pitchFamily="34" charset="0"/>
              </a:rPr>
            </a:br>
            <a:endParaRPr lang="en-US" dirty="0"/>
          </a:p>
        </p:txBody>
      </p:sp>
      <p:sp>
        <p:nvSpPr>
          <p:cNvPr id="3" name="Content Placeholder 2"/>
          <p:cNvSpPr>
            <a:spLocks noGrp="1"/>
          </p:cNvSpPr>
          <p:nvPr>
            <p:ph idx="1"/>
          </p:nvPr>
        </p:nvSpPr>
        <p:spPr>
          <a:xfrm>
            <a:off x="1115616" y="1143000"/>
            <a:ext cx="7848872" cy="5526360"/>
          </a:xfrm>
        </p:spPr>
        <p:txBody>
          <a:bodyPr>
            <a:noAutofit/>
          </a:bodyPr>
          <a:lstStyle/>
          <a:p>
            <a:pPr lvl="1">
              <a:buFont typeface="Courier New" pitchFamily="49" charset="0"/>
              <a:buChar char="o"/>
            </a:pPr>
            <a:r>
              <a:rPr lang="en-US" sz="2800" dirty="0" smtClean="0">
                <a:latin typeface="Calibri" panose="020F0502020204030204" pitchFamily="34" charset="0"/>
              </a:rPr>
              <a:t>Family </a:t>
            </a:r>
            <a:r>
              <a:rPr lang="en-US" sz="2800" dirty="0">
                <a:latin typeface="Calibri" panose="020F0502020204030204" pitchFamily="34" charset="0"/>
              </a:rPr>
              <a:t>history of CAD (first-degree relative with CVD at 55 yrs of age or younger for men and at 65 yrs of age or younger for women)</a:t>
            </a:r>
          </a:p>
          <a:p>
            <a:pPr lvl="1">
              <a:buFont typeface="Courier New" pitchFamily="49" charset="0"/>
              <a:buChar char="o"/>
            </a:pPr>
            <a:r>
              <a:rPr lang="en-US" sz="2800" dirty="0">
                <a:latin typeface="Calibri" panose="020F0502020204030204" pitchFamily="34" charset="0"/>
              </a:rPr>
              <a:t>Increasing age (more than 45 yrs for men; more than 55 yrs for women).</a:t>
            </a:r>
          </a:p>
          <a:p>
            <a:pPr lvl="1">
              <a:buFont typeface="Courier New" pitchFamily="49" charset="0"/>
              <a:buChar char="o"/>
            </a:pPr>
            <a:r>
              <a:rPr lang="en-US" sz="2800" dirty="0">
                <a:latin typeface="Calibri" panose="020F0502020204030204" pitchFamily="34" charset="0"/>
              </a:rPr>
              <a:t>Gender (men develop CAD at an earlier age than women).</a:t>
            </a:r>
          </a:p>
          <a:p>
            <a:pPr lvl="1">
              <a:buFont typeface="Courier New" pitchFamily="49" charset="0"/>
              <a:buChar char="o"/>
            </a:pPr>
            <a:r>
              <a:rPr lang="en-US" sz="2800" dirty="0">
                <a:latin typeface="Calibri" panose="020F0502020204030204" pitchFamily="34" charset="0"/>
              </a:rPr>
              <a:t>Race (higher incidence of heart disease in African than in Caucasians).</a:t>
            </a:r>
          </a:p>
          <a:p>
            <a:endParaRPr lang="en-US" sz="2800" dirty="0">
              <a:latin typeface="Calibri" panose="020F0502020204030204" pitchFamily="34" charset="0"/>
            </a:endParaRPr>
          </a:p>
        </p:txBody>
      </p:sp>
    </p:spTree>
    <p:extLst>
      <p:ext uri="{BB962C8B-B14F-4D97-AF65-F5344CB8AC3E}">
        <p14:creationId xmlns:p14="http://schemas.microsoft.com/office/powerpoint/2010/main" val="86079922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Modifiable Risk Factors</a:t>
            </a:r>
            <a:br>
              <a:rPr lang="en-US" b="1" dirty="0">
                <a:latin typeface="Calibri" panose="020F0502020204030204" pitchFamily="34" charset="0"/>
              </a:rPr>
            </a:br>
            <a:endParaRPr lang="en-US" dirty="0"/>
          </a:p>
        </p:txBody>
      </p:sp>
      <p:sp>
        <p:nvSpPr>
          <p:cNvPr id="3" name="Content Placeholder 2"/>
          <p:cNvSpPr>
            <a:spLocks noGrp="1"/>
          </p:cNvSpPr>
          <p:nvPr>
            <p:ph idx="1"/>
          </p:nvPr>
        </p:nvSpPr>
        <p:spPr>
          <a:xfrm>
            <a:off x="1942415" y="1905000"/>
            <a:ext cx="6591985" cy="4006222"/>
          </a:xfrm>
        </p:spPr>
        <p:txBody>
          <a:bodyPr/>
          <a:lstStyle/>
          <a:p>
            <a:pPr lvl="1">
              <a:lnSpc>
                <a:spcPct val="150000"/>
              </a:lnSpc>
              <a:buFont typeface="Courier New" pitchFamily="49" charset="0"/>
              <a:buChar char="o"/>
            </a:pPr>
            <a:r>
              <a:rPr lang="en-US" sz="2800" dirty="0" smtClean="0">
                <a:latin typeface="Calibri" panose="020F0502020204030204" pitchFamily="34" charset="0"/>
              </a:rPr>
              <a:t>Hyperlipidemia</a:t>
            </a:r>
            <a:endParaRPr lang="en-US" sz="2800" dirty="0">
              <a:latin typeface="Calibri" panose="020F0502020204030204" pitchFamily="34" charset="0"/>
            </a:endParaRPr>
          </a:p>
          <a:p>
            <a:pPr lvl="1">
              <a:lnSpc>
                <a:spcPct val="150000"/>
              </a:lnSpc>
              <a:buFont typeface="Courier New" pitchFamily="49" charset="0"/>
              <a:buChar char="o"/>
            </a:pPr>
            <a:r>
              <a:rPr lang="en-US" sz="2800" dirty="0">
                <a:latin typeface="Calibri" panose="020F0502020204030204" pitchFamily="34" charset="0"/>
              </a:rPr>
              <a:t>Cigarette smoking, tobacco use</a:t>
            </a:r>
          </a:p>
          <a:p>
            <a:pPr lvl="1">
              <a:lnSpc>
                <a:spcPct val="150000"/>
              </a:lnSpc>
              <a:buFont typeface="Courier New" pitchFamily="49" charset="0"/>
              <a:buChar char="o"/>
            </a:pPr>
            <a:r>
              <a:rPr lang="en-US" sz="2800" dirty="0">
                <a:latin typeface="Calibri" panose="020F0502020204030204" pitchFamily="34" charset="0"/>
              </a:rPr>
              <a:t>Hypertension, Obesity</a:t>
            </a:r>
          </a:p>
          <a:p>
            <a:pPr lvl="1">
              <a:lnSpc>
                <a:spcPct val="150000"/>
              </a:lnSpc>
              <a:buFont typeface="Courier New" pitchFamily="49" charset="0"/>
              <a:buChar char="o"/>
            </a:pPr>
            <a:r>
              <a:rPr lang="en-US" sz="2800" dirty="0">
                <a:latin typeface="Calibri" panose="020F0502020204030204" pitchFamily="34" charset="0"/>
              </a:rPr>
              <a:t>Diabetes mellitus, Physical inactivity</a:t>
            </a:r>
          </a:p>
          <a:p>
            <a:pPr lvl="1">
              <a:lnSpc>
                <a:spcPct val="150000"/>
              </a:lnSpc>
              <a:buFont typeface="Courier New" pitchFamily="49" charset="0"/>
              <a:buChar char="o"/>
            </a:pPr>
            <a:r>
              <a:rPr lang="en-US" sz="2800" dirty="0">
                <a:latin typeface="Calibri" panose="020F0502020204030204" pitchFamily="34" charset="0"/>
              </a:rPr>
              <a:t>Metabolic syndrome</a:t>
            </a:r>
            <a:endParaRPr lang="en-US" dirty="0"/>
          </a:p>
        </p:txBody>
      </p:sp>
    </p:spTree>
    <p:extLst>
      <p:ext uri="{BB962C8B-B14F-4D97-AF65-F5344CB8AC3E}">
        <p14:creationId xmlns:p14="http://schemas.microsoft.com/office/powerpoint/2010/main" val="288861571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9744"/>
            <a:ext cx="6172200" cy="612952"/>
          </a:xfrm>
        </p:spPr>
        <p:txBody>
          <a:bodyPr>
            <a:normAutofit fontScale="90000"/>
          </a:bodyPr>
          <a:lstStyle/>
          <a:p>
            <a:r>
              <a:rPr lang="en-US" b="1" dirty="0"/>
              <a:t>Metabolic Syndrome</a:t>
            </a:r>
            <a:br>
              <a:rPr lang="en-US" b="1" dirty="0"/>
            </a:br>
            <a:endParaRPr lang="en-US" dirty="0"/>
          </a:p>
        </p:txBody>
      </p:sp>
      <p:sp>
        <p:nvSpPr>
          <p:cNvPr id="3" name="Content Placeholder 2"/>
          <p:cNvSpPr>
            <a:spLocks noGrp="1"/>
          </p:cNvSpPr>
          <p:nvPr>
            <p:ph idx="1"/>
          </p:nvPr>
        </p:nvSpPr>
        <p:spPr>
          <a:xfrm>
            <a:off x="1331640" y="908720"/>
            <a:ext cx="7632848" cy="5949280"/>
          </a:xfrm>
        </p:spPr>
        <p:txBody>
          <a:bodyPr>
            <a:normAutofit fontScale="32500" lnSpcReduction="20000"/>
          </a:bodyPr>
          <a:lstStyle/>
          <a:p>
            <a:pPr>
              <a:buNone/>
            </a:pPr>
            <a:r>
              <a:rPr lang="en-US" sz="8400" b="1" dirty="0"/>
              <a:t>	</a:t>
            </a:r>
            <a:r>
              <a:rPr lang="en-US" sz="8400" dirty="0" smtClean="0">
                <a:latin typeface="Calibri" panose="020F0502020204030204" pitchFamily="34" charset="0"/>
              </a:rPr>
              <a:t>A </a:t>
            </a:r>
            <a:r>
              <a:rPr lang="en-US" sz="8400" dirty="0">
                <a:latin typeface="Calibri" panose="020F0502020204030204" pitchFamily="34" charset="0"/>
              </a:rPr>
              <a:t>cluster of metabolic abnormalities known as metabolic syndrome has emerged as a major risk factor for CVD.</a:t>
            </a:r>
          </a:p>
          <a:p>
            <a:pPr lvl="1">
              <a:buFont typeface="Courier New" pitchFamily="49" charset="0"/>
              <a:buChar char="o"/>
            </a:pPr>
            <a:r>
              <a:rPr lang="en-US" sz="8400" dirty="0">
                <a:latin typeface="Calibri" panose="020F0502020204030204" pitchFamily="34" charset="0"/>
              </a:rPr>
              <a:t>A diagnosis of this syndrome includes 3 of the following conditions:</a:t>
            </a:r>
          </a:p>
          <a:p>
            <a:pPr lvl="2">
              <a:buFont typeface="Wingdings" pitchFamily="2" charset="2"/>
              <a:buChar char="ü"/>
            </a:pPr>
            <a:r>
              <a:rPr lang="en-US" sz="8400" dirty="0">
                <a:latin typeface="Calibri" panose="020F0502020204030204" pitchFamily="34" charset="0"/>
              </a:rPr>
              <a:t>Insulin resistance </a:t>
            </a:r>
          </a:p>
          <a:p>
            <a:pPr lvl="2">
              <a:buFont typeface="Wingdings" pitchFamily="2" charset="2"/>
              <a:buChar char="ü"/>
            </a:pPr>
            <a:r>
              <a:rPr lang="en-US" sz="8400" dirty="0">
                <a:latin typeface="Calibri" panose="020F0502020204030204" pitchFamily="34" charset="0"/>
              </a:rPr>
              <a:t>Central obesity (waist circumference more than 35 inches in women, more than 40 inches in men)</a:t>
            </a:r>
          </a:p>
          <a:p>
            <a:pPr lvl="2">
              <a:buFont typeface="Wingdings" pitchFamily="2" charset="2"/>
              <a:buChar char="ü"/>
            </a:pPr>
            <a:r>
              <a:rPr lang="en-US" sz="8400" dirty="0">
                <a:latin typeface="Calibri" panose="020F0502020204030204" pitchFamily="34" charset="0"/>
              </a:rPr>
              <a:t>Dyslipidemia</a:t>
            </a:r>
          </a:p>
          <a:p>
            <a:pPr lvl="2">
              <a:buFont typeface="Wingdings" pitchFamily="2" charset="2"/>
              <a:buChar char="ü"/>
            </a:pPr>
            <a:r>
              <a:rPr lang="en-US" sz="8400" dirty="0">
                <a:latin typeface="Calibri" panose="020F0502020204030204" pitchFamily="34" charset="0"/>
              </a:rPr>
              <a:t>BP persistently greater than 130/85 mm Hg</a:t>
            </a:r>
          </a:p>
          <a:p>
            <a:pPr lvl="2">
              <a:buFont typeface="Wingdings" pitchFamily="2" charset="2"/>
              <a:buChar char="ü"/>
            </a:pPr>
            <a:r>
              <a:rPr lang="en-US" sz="8400" dirty="0">
                <a:latin typeface="Calibri" panose="020F0502020204030204" pitchFamily="34" charset="0"/>
              </a:rPr>
              <a:t>Proinflammatory state (high levels of C-reactive protein)</a:t>
            </a:r>
          </a:p>
          <a:p>
            <a:pPr lvl="2">
              <a:buFont typeface="Wingdings" pitchFamily="2" charset="2"/>
              <a:buChar char="ü"/>
            </a:pPr>
            <a:r>
              <a:rPr lang="en-US" sz="8400" dirty="0">
                <a:latin typeface="Calibri" panose="020F0502020204030204" pitchFamily="34" charset="0"/>
              </a:rPr>
              <a:t>Prothrombotic state (high fibrinogen level)</a:t>
            </a:r>
          </a:p>
          <a:p>
            <a:pPr>
              <a:buNone/>
            </a:pPr>
            <a:endParaRPr lang="en-US" sz="8400" dirty="0"/>
          </a:p>
        </p:txBody>
      </p:sp>
    </p:spTree>
    <p:extLst>
      <p:ext uri="{BB962C8B-B14F-4D97-AF65-F5344CB8AC3E}">
        <p14:creationId xmlns:p14="http://schemas.microsoft.com/office/powerpoint/2010/main" val="306312321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32656"/>
            <a:ext cx="6172200" cy="34289"/>
          </a:xfrm>
        </p:spPr>
        <p:txBody>
          <a:bodyPr>
            <a:normAutofit fontScale="90000"/>
          </a:bodyPr>
          <a:lstStyle/>
          <a:p>
            <a:endParaRPr lang="en-US" dirty="0"/>
          </a:p>
        </p:txBody>
      </p:sp>
      <p:sp>
        <p:nvSpPr>
          <p:cNvPr id="3" name="Content Placeholder 2"/>
          <p:cNvSpPr>
            <a:spLocks noGrp="1"/>
          </p:cNvSpPr>
          <p:nvPr>
            <p:ph idx="1"/>
          </p:nvPr>
        </p:nvSpPr>
        <p:spPr>
          <a:xfrm>
            <a:off x="971600" y="1143000"/>
            <a:ext cx="7992888" cy="4950296"/>
          </a:xfrm>
        </p:spPr>
        <p:txBody>
          <a:bodyPr>
            <a:noAutofit/>
          </a:bodyPr>
          <a:lstStyle/>
          <a:p>
            <a:pPr>
              <a:lnSpc>
                <a:spcPct val="150000"/>
              </a:lnSpc>
            </a:pPr>
            <a:r>
              <a:rPr lang="en-US" sz="2800" dirty="0">
                <a:latin typeface="Calibri" panose="020F0502020204030204" pitchFamily="34" charset="0"/>
              </a:rPr>
              <a:t>C-reactive protein (CRP) is known to be an </a:t>
            </a:r>
            <a:r>
              <a:rPr lang="en-US" sz="2800" dirty="0" smtClean="0">
                <a:latin typeface="Calibri" panose="020F0502020204030204" pitchFamily="34" charset="0"/>
              </a:rPr>
              <a:t>inflammatory marker </a:t>
            </a:r>
            <a:r>
              <a:rPr lang="en-US" sz="2800" dirty="0">
                <a:latin typeface="Calibri" panose="020F0502020204030204" pitchFamily="34" charset="0"/>
              </a:rPr>
              <a:t>for cardiovascular risk, including acute </a:t>
            </a:r>
            <a:r>
              <a:rPr lang="en-US" sz="2800" dirty="0" smtClean="0">
                <a:latin typeface="Calibri" panose="020F0502020204030204" pitchFamily="34" charset="0"/>
              </a:rPr>
              <a:t>coronary events </a:t>
            </a:r>
            <a:r>
              <a:rPr lang="en-US" sz="2800" dirty="0">
                <a:latin typeface="Calibri" panose="020F0502020204030204" pitchFamily="34" charset="0"/>
              </a:rPr>
              <a:t>and stroke. </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liver produces CRP in response to </a:t>
            </a:r>
            <a:r>
              <a:rPr lang="en-US" sz="2800" dirty="0" smtClean="0">
                <a:latin typeface="Calibri" panose="020F0502020204030204" pitchFamily="34" charset="0"/>
              </a:rPr>
              <a:t>a stimulus </a:t>
            </a:r>
            <a:r>
              <a:rPr lang="en-US" sz="2800" dirty="0">
                <a:latin typeface="Calibri" panose="020F0502020204030204" pitchFamily="34" charset="0"/>
              </a:rPr>
              <a:t>such as tissue injury, and high levels of this </a:t>
            </a:r>
            <a:r>
              <a:rPr lang="en-US" sz="2800" dirty="0" smtClean="0">
                <a:latin typeface="Calibri" panose="020F0502020204030204" pitchFamily="34" charset="0"/>
              </a:rPr>
              <a:t>protein may </a:t>
            </a:r>
            <a:r>
              <a:rPr lang="en-US" sz="2800" dirty="0">
                <a:latin typeface="Calibri" panose="020F0502020204030204" pitchFamily="34" charset="0"/>
              </a:rPr>
              <a:t>occur in people with diabetes and those who are likely </a:t>
            </a:r>
            <a:r>
              <a:rPr lang="en-US" sz="2800" dirty="0" smtClean="0">
                <a:latin typeface="Calibri" panose="020F0502020204030204" pitchFamily="34" charset="0"/>
              </a:rPr>
              <a:t>to have </a:t>
            </a:r>
            <a:r>
              <a:rPr lang="en-US" sz="2800" dirty="0">
                <a:latin typeface="Calibri" panose="020F0502020204030204" pitchFamily="34" charset="0"/>
              </a:rPr>
              <a:t>an acute coronary event </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304019511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64196" y="620688"/>
            <a:ext cx="6172200" cy="536972"/>
          </a:xfrm>
        </p:spPr>
        <p:txBody>
          <a:bodyPr>
            <a:normAutofit/>
          </a:bodyPr>
          <a:lstStyle/>
          <a:p>
            <a:r>
              <a:rPr lang="en-US" sz="2400" b="1" dirty="0"/>
              <a:t>CAD: Prevention</a:t>
            </a:r>
          </a:p>
        </p:txBody>
      </p:sp>
      <p:sp>
        <p:nvSpPr>
          <p:cNvPr id="3" name="Content Placeholder 2"/>
          <p:cNvSpPr>
            <a:spLocks noGrp="1"/>
          </p:cNvSpPr>
          <p:nvPr>
            <p:ph idx="1"/>
          </p:nvPr>
        </p:nvSpPr>
        <p:spPr>
          <a:xfrm>
            <a:off x="1187624" y="1340768"/>
            <a:ext cx="7128792" cy="4968552"/>
          </a:xfrm>
        </p:spPr>
        <p:txBody>
          <a:bodyPr>
            <a:normAutofit/>
          </a:bodyPr>
          <a:lstStyle/>
          <a:p>
            <a:r>
              <a:rPr lang="en-US" sz="2800" dirty="0" smtClean="0">
                <a:latin typeface="Calibri" panose="020F0502020204030204" pitchFamily="34" charset="0"/>
              </a:rPr>
              <a:t>Control cholesterol abnormalities</a:t>
            </a:r>
          </a:p>
          <a:p>
            <a:pPr lvl="1">
              <a:buFont typeface="Courier New" pitchFamily="49" charset="0"/>
              <a:buChar char="o"/>
            </a:pPr>
            <a:r>
              <a:rPr lang="en-US" sz="2800" dirty="0" smtClean="0">
                <a:latin typeface="Calibri" panose="020F0502020204030204" pitchFamily="34" charset="0"/>
              </a:rPr>
              <a:t>Diet</a:t>
            </a:r>
          </a:p>
          <a:p>
            <a:pPr lvl="1">
              <a:buFont typeface="Courier New" pitchFamily="49" charset="0"/>
              <a:buChar char="o"/>
            </a:pPr>
            <a:r>
              <a:rPr lang="en-US" sz="2800" dirty="0" smtClean="0">
                <a:latin typeface="Calibri" panose="020F0502020204030204" pitchFamily="34" charset="0"/>
              </a:rPr>
              <a:t>Physical activity</a:t>
            </a:r>
          </a:p>
          <a:p>
            <a:pPr lvl="1">
              <a:buFont typeface="Courier New" pitchFamily="49" charset="0"/>
              <a:buChar char="o"/>
            </a:pPr>
            <a:r>
              <a:rPr lang="en-US" sz="2800" dirty="0" smtClean="0">
                <a:latin typeface="Calibri" panose="020F0502020204030204" pitchFamily="34" charset="0"/>
              </a:rPr>
              <a:t>Medications</a:t>
            </a:r>
          </a:p>
          <a:p>
            <a:r>
              <a:rPr lang="en-US" sz="2800" dirty="0">
                <a:latin typeface="Calibri" panose="020F0502020204030204" pitchFamily="34" charset="0"/>
              </a:rPr>
              <a:t>Promoting </a:t>
            </a:r>
            <a:r>
              <a:rPr lang="en-US" sz="2800" dirty="0" smtClean="0">
                <a:latin typeface="Calibri" panose="020F0502020204030204" pitchFamily="34" charset="0"/>
              </a:rPr>
              <a:t>cessation </a:t>
            </a:r>
            <a:r>
              <a:rPr lang="en-US" sz="2800" dirty="0">
                <a:latin typeface="Calibri" panose="020F0502020204030204" pitchFamily="34" charset="0"/>
              </a:rPr>
              <a:t>of </a:t>
            </a:r>
            <a:r>
              <a:rPr lang="en-US" sz="2800" dirty="0" smtClean="0">
                <a:latin typeface="Calibri" panose="020F0502020204030204" pitchFamily="34" charset="0"/>
              </a:rPr>
              <a:t>tobacco use</a:t>
            </a:r>
          </a:p>
          <a:p>
            <a:r>
              <a:rPr lang="en-US" sz="2800" dirty="0">
                <a:latin typeface="Calibri" panose="020F0502020204030204" pitchFamily="34" charset="0"/>
              </a:rPr>
              <a:t>Managing </a:t>
            </a:r>
            <a:r>
              <a:rPr lang="en-US" sz="2800" dirty="0" smtClean="0">
                <a:latin typeface="Calibri" panose="020F0502020204030204" pitchFamily="34" charset="0"/>
              </a:rPr>
              <a:t>hypertension</a:t>
            </a:r>
          </a:p>
          <a:p>
            <a:r>
              <a:rPr lang="en-US" sz="2800" dirty="0">
                <a:latin typeface="Calibri" panose="020F0502020204030204" pitchFamily="34" charset="0"/>
              </a:rPr>
              <a:t>Controlling Diabetes Mellitus</a:t>
            </a:r>
          </a:p>
        </p:txBody>
      </p:sp>
    </p:spTree>
    <p:extLst>
      <p:ext uri="{BB962C8B-B14F-4D97-AF65-F5344CB8AC3E}">
        <p14:creationId xmlns:p14="http://schemas.microsoft.com/office/powerpoint/2010/main" val="38471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265"/>
            <a:ext cx="6347713" cy="739439"/>
          </a:xfrm>
        </p:spPr>
        <p:txBody>
          <a:bodyPr>
            <a:normAutofit/>
          </a:bodyPr>
          <a:lstStyle/>
          <a:p>
            <a:r>
              <a:rPr lang="en-US" dirty="0" smtClean="0"/>
              <a:t>Layers of the heart</a:t>
            </a:r>
            <a:endParaRPr lang="en-US" dirty="0"/>
          </a:p>
        </p:txBody>
      </p:sp>
      <p:sp>
        <p:nvSpPr>
          <p:cNvPr id="3" name="Content Placeholder 2"/>
          <p:cNvSpPr>
            <a:spLocks noGrp="1"/>
          </p:cNvSpPr>
          <p:nvPr>
            <p:ph idx="1"/>
          </p:nvPr>
        </p:nvSpPr>
        <p:spPr>
          <a:xfrm>
            <a:off x="17452" y="1124744"/>
            <a:ext cx="9126547" cy="5733256"/>
          </a:xfrm>
        </p:spPr>
        <p:txBody>
          <a:bodyPr>
            <a:noAutofit/>
          </a:bodyPr>
          <a:lstStyle/>
          <a:p>
            <a:pPr>
              <a:lnSpc>
                <a:spcPct val="150000"/>
              </a:lnSpc>
              <a:spcBef>
                <a:spcPct val="20000"/>
              </a:spcBef>
              <a:buFontTx/>
              <a:buChar char="•"/>
            </a:pPr>
            <a:r>
              <a:rPr lang="en-US" sz="2800" dirty="0" err="1">
                <a:solidFill>
                  <a:schemeClr val="tx1"/>
                </a:solidFill>
                <a:latin typeface="Calibri" panose="020F0502020204030204" pitchFamily="34" charset="0"/>
              </a:rPr>
              <a:t>Epicardium</a:t>
            </a:r>
            <a:r>
              <a:rPr lang="en-US" sz="2800" dirty="0">
                <a:solidFill>
                  <a:schemeClr val="tx1"/>
                </a:solidFill>
                <a:latin typeface="Calibri" panose="020F0502020204030204" pitchFamily="34" charset="0"/>
              </a:rPr>
              <a:t> (most superficial)</a:t>
            </a:r>
          </a:p>
          <a:p>
            <a:pPr marL="0" indent="0">
              <a:lnSpc>
                <a:spcPct val="150000"/>
              </a:lnSpc>
              <a:spcBef>
                <a:spcPct val="20000"/>
              </a:spcBef>
              <a:buNone/>
            </a:pPr>
            <a:r>
              <a:rPr lang="en-US" sz="2800" dirty="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 </a:t>
            </a:r>
            <a:r>
              <a:rPr lang="en-US" sz="2800" dirty="0">
                <a:solidFill>
                  <a:schemeClr val="tx1"/>
                </a:solidFill>
                <a:latin typeface="Calibri" panose="020F0502020204030204" pitchFamily="34" charset="0"/>
              </a:rPr>
              <a:t>Visceral pleura</a:t>
            </a:r>
          </a:p>
          <a:p>
            <a:pPr>
              <a:lnSpc>
                <a:spcPct val="150000"/>
              </a:lnSpc>
              <a:spcBef>
                <a:spcPct val="20000"/>
              </a:spcBef>
              <a:buFontTx/>
              <a:buChar char="•"/>
            </a:pPr>
            <a:r>
              <a:rPr lang="en-US" sz="2800" dirty="0">
                <a:solidFill>
                  <a:schemeClr val="tx1"/>
                </a:solidFill>
                <a:latin typeface="Calibri" panose="020F0502020204030204" pitchFamily="34" charset="0"/>
              </a:rPr>
              <a:t>Myocardium (middle layer)</a:t>
            </a:r>
          </a:p>
          <a:p>
            <a:pPr lvl="1">
              <a:lnSpc>
                <a:spcPct val="150000"/>
              </a:lnSpc>
              <a:spcBef>
                <a:spcPct val="20000"/>
              </a:spcBef>
              <a:buFontTx/>
              <a:buChar char="–"/>
            </a:pPr>
            <a:r>
              <a:rPr lang="en-US" sz="2800" dirty="0">
                <a:solidFill>
                  <a:schemeClr val="tx1"/>
                </a:solidFill>
                <a:latin typeface="Calibri" panose="020F0502020204030204" pitchFamily="34" charset="0"/>
              </a:rPr>
              <a:t>Cardiac muscle</a:t>
            </a:r>
          </a:p>
          <a:p>
            <a:pPr lvl="1">
              <a:lnSpc>
                <a:spcPct val="150000"/>
              </a:lnSpc>
              <a:spcBef>
                <a:spcPct val="20000"/>
              </a:spcBef>
              <a:buFontTx/>
              <a:buChar char="–"/>
            </a:pPr>
            <a:r>
              <a:rPr lang="en-US" sz="2800" dirty="0">
                <a:solidFill>
                  <a:schemeClr val="tx1"/>
                </a:solidFill>
                <a:latin typeface="Calibri" panose="020F0502020204030204" pitchFamily="34" charset="0"/>
              </a:rPr>
              <a:t>Contracts </a:t>
            </a:r>
          </a:p>
          <a:p>
            <a:pPr>
              <a:lnSpc>
                <a:spcPct val="150000"/>
              </a:lnSpc>
              <a:spcBef>
                <a:spcPct val="20000"/>
              </a:spcBef>
              <a:buFontTx/>
              <a:buChar char="•"/>
            </a:pPr>
            <a:r>
              <a:rPr lang="en-US" sz="2800" dirty="0">
                <a:solidFill>
                  <a:schemeClr val="tx1"/>
                </a:solidFill>
                <a:latin typeface="Calibri" panose="020F0502020204030204" pitchFamily="34" charset="0"/>
              </a:rPr>
              <a:t>Endocardium (inner)</a:t>
            </a:r>
          </a:p>
          <a:p>
            <a:pPr lvl="1">
              <a:lnSpc>
                <a:spcPct val="150000"/>
              </a:lnSpc>
              <a:spcBef>
                <a:spcPct val="20000"/>
              </a:spcBef>
              <a:buFontTx/>
              <a:buChar char="–"/>
            </a:pPr>
            <a:r>
              <a:rPr lang="en-US" sz="2800" dirty="0">
                <a:solidFill>
                  <a:schemeClr val="tx1"/>
                </a:solidFill>
                <a:latin typeface="Calibri" panose="020F0502020204030204" pitchFamily="34" charset="0"/>
              </a:rPr>
              <a:t>Endothelium on CT</a:t>
            </a:r>
          </a:p>
          <a:p>
            <a:pPr lvl="1">
              <a:lnSpc>
                <a:spcPct val="150000"/>
              </a:lnSpc>
              <a:spcBef>
                <a:spcPct val="20000"/>
              </a:spcBef>
              <a:buFontTx/>
              <a:buChar char="–"/>
            </a:pPr>
            <a:r>
              <a:rPr lang="en-US" sz="2800" dirty="0">
                <a:solidFill>
                  <a:schemeClr val="tx1"/>
                </a:solidFill>
                <a:latin typeface="Calibri" panose="020F0502020204030204" pitchFamily="34" charset="0"/>
              </a:rPr>
              <a:t>Lines the heart </a:t>
            </a:r>
          </a:p>
          <a:p>
            <a:pPr lvl="1">
              <a:lnSpc>
                <a:spcPct val="150000"/>
              </a:lnSpc>
              <a:spcBef>
                <a:spcPct val="20000"/>
              </a:spcBef>
              <a:buFontTx/>
              <a:buChar char="–"/>
            </a:pPr>
            <a:r>
              <a:rPr lang="en-US" sz="2800" dirty="0">
                <a:solidFill>
                  <a:schemeClr val="tx1"/>
                </a:solidFill>
                <a:latin typeface="Helvetica" charset="0"/>
              </a:rPr>
              <a:t>Creates the valves</a:t>
            </a:r>
          </a:p>
          <a:p>
            <a:endParaRPr lang="en-US" sz="2400" dirty="0">
              <a:solidFill>
                <a:schemeClr val="tx1"/>
              </a:solidFill>
            </a:endParaRPr>
          </a:p>
        </p:txBody>
      </p:sp>
    </p:spTree>
    <p:extLst>
      <p:ext uri="{BB962C8B-B14F-4D97-AF65-F5344CB8AC3E}">
        <p14:creationId xmlns:p14="http://schemas.microsoft.com/office/powerpoint/2010/main" val="342163303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7439" y="260648"/>
            <a:ext cx="6589199" cy="1080120"/>
          </a:xfrm>
        </p:spPr>
        <p:txBody>
          <a:bodyPr>
            <a:normAutofit fontScale="90000"/>
          </a:bodyPr>
          <a:lstStyle/>
          <a:p>
            <a:r>
              <a:rPr lang="en-US" b="1" dirty="0" err="1"/>
              <a:t>Ischaemic</a:t>
            </a:r>
            <a:r>
              <a:rPr lang="en-US" b="1" dirty="0"/>
              <a:t> heart disease</a:t>
            </a:r>
            <a:r>
              <a:rPr lang="en-US" dirty="0"/>
              <a:t/>
            </a:r>
            <a:br>
              <a:rPr lang="en-US" dirty="0"/>
            </a:br>
            <a:endParaRPr lang="en-US" dirty="0"/>
          </a:p>
        </p:txBody>
      </p:sp>
      <p:sp>
        <p:nvSpPr>
          <p:cNvPr id="3" name="Content Placeholder 2"/>
          <p:cNvSpPr>
            <a:spLocks noGrp="1"/>
          </p:cNvSpPr>
          <p:nvPr>
            <p:ph idx="1"/>
          </p:nvPr>
        </p:nvSpPr>
        <p:spPr>
          <a:xfrm>
            <a:off x="899592" y="1340768"/>
            <a:ext cx="8244408" cy="5517232"/>
          </a:xfrm>
        </p:spPr>
        <p:txBody>
          <a:bodyPr>
            <a:noAutofit/>
          </a:bodyPr>
          <a:lstStyle/>
          <a:p>
            <a:pPr marL="0" indent="0">
              <a:buNone/>
            </a:pPr>
            <a:r>
              <a:rPr lang="en-US" sz="2800" dirty="0" err="1" smtClean="0">
                <a:latin typeface="Calibri" panose="020F0502020204030204" pitchFamily="34" charset="0"/>
              </a:rPr>
              <a:t>Ischaemic</a:t>
            </a:r>
            <a:r>
              <a:rPr lang="en-US" sz="2800" dirty="0" smtClean="0">
                <a:latin typeface="Calibri" panose="020F0502020204030204" pitchFamily="34" charset="0"/>
              </a:rPr>
              <a:t> </a:t>
            </a:r>
            <a:r>
              <a:rPr lang="en-US" sz="2800" dirty="0">
                <a:latin typeface="Calibri" panose="020F0502020204030204" pitchFamily="34" charset="0"/>
              </a:rPr>
              <a:t>heart disease is due to the effects of atheroma causing narrowing or occlusion of one or more </a:t>
            </a:r>
            <a:r>
              <a:rPr lang="en-US" sz="2800" dirty="0" smtClean="0">
                <a:latin typeface="Calibri" panose="020F0502020204030204" pitchFamily="34" charset="0"/>
              </a:rPr>
              <a:t>branches of </a:t>
            </a:r>
            <a:r>
              <a:rPr lang="en-US" sz="2800" dirty="0">
                <a:latin typeface="Calibri" panose="020F0502020204030204" pitchFamily="34" charset="0"/>
              </a:rPr>
              <a:t>the coronary arteries. The narrowing is caused by </a:t>
            </a:r>
            <a:r>
              <a:rPr lang="en-US" sz="2800" dirty="0" err="1">
                <a:latin typeface="Calibri" panose="020F0502020204030204" pitchFamily="34" charset="0"/>
              </a:rPr>
              <a:t>atheromatous</a:t>
            </a:r>
            <a:r>
              <a:rPr lang="en-US" sz="2800" dirty="0">
                <a:latin typeface="Calibri" panose="020F0502020204030204" pitchFamily="34" charset="0"/>
              </a:rPr>
              <a:t> plaques. Occlusion may be by plaques alone, or plaques complicated by thrombosis.</a:t>
            </a:r>
          </a:p>
          <a:p>
            <a:pPr marL="0" indent="0">
              <a:buNone/>
            </a:pPr>
            <a:r>
              <a:rPr lang="en-US" sz="2800" dirty="0">
                <a:latin typeface="Calibri" panose="020F0502020204030204" pitchFamily="34" charset="0"/>
              </a:rPr>
              <a:t>The overall effect depends on the size of the coronary artery involved and whether it is narrowed or occluded.</a:t>
            </a:r>
          </a:p>
          <a:p>
            <a:pPr marL="0" indent="0">
              <a:buNone/>
            </a:pPr>
            <a:r>
              <a:rPr lang="en-US" sz="2800" dirty="0">
                <a:latin typeface="Calibri" panose="020F0502020204030204" pitchFamily="34" charset="0"/>
              </a:rPr>
              <a:t>Narrowing of an artery leads to </a:t>
            </a:r>
            <a:r>
              <a:rPr lang="en-US" sz="2800" i="1" dirty="0">
                <a:latin typeface="Calibri" panose="020F0502020204030204" pitchFamily="34" charset="0"/>
              </a:rPr>
              <a:t>angina pectoris, </a:t>
            </a:r>
            <a:r>
              <a:rPr lang="en-US" sz="2800" dirty="0">
                <a:latin typeface="Calibri" panose="020F0502020204030204" pitchFamily="34" charset="0"/>
              </a:rPr>
              <a:t>and occlusion to </a:t>
            </a:r>
            <a:r>
              <a:rPr lang="en-US" sz="2800" i="1" dirty="0">
                <a:latin typeface="Calibri" panose="020F0502020204030204" pitchFamily="34" charset="0"/>
              </a:rPr>
              <a:t>myocardial infarction, </a:t>
            </a:r>
            <a:r>
              <a:rPr lang="en-US" sz="2800" dirty="0">
                <a:latin typeface="Calibri" panose="020F0502020204030204" pitchFamily="34" charset="0"/>
              </a:rPr>
              <a:t>i.e. an area of dead</a:t>
            </a:r>
          </a:p>
          <a:p>
            <a:pPr marL="0" indent="0">
              <a:buNone/>
            </a:pPr>
            <a:r>
              <a:rPr lang="en-US" sz="2800" dirty="0">
                <a:latin typeface="Calibri" panose="020F0502020204030204" pitchFamily="34" charset="0"/>
              </a:rPr>
              <a:t>tissue.</a:t>
            </a:r>
          </a:p>
          <a:p>
            <a:pPr marL="0" indent="0">
              <a:buNone/>
            </a:pPr>
            <a:r>
              <a:rPr lang="en-US" sz="2800" dirty="0">
                <a:latin typeface="Calibri" panose="020F0502020204030204" pitchFamily="34" charset="0"/>
              </a:rPr>
              <a:t> </a:t>
            </a:r>
          </a:p>
          <a:p>
            <a:pPr marL="0" indent="0">
              <a:buNone/>
            </a:pPr>
            <a:endParaRPr lang="en-US" sz="2800" dirty="0">
              <a:latin typeface="Calibri" panose="020F0502020204030204" pitchFamily="34" charset="0"/>
            </a:endParaRPr>
          </a:p>
        </p:txBody>
      </p:sp>
    </p:spTree>
    <p:extLst>
      <p:ext uri="{BB962C8B-B14F-4D97-AF65-F5344CB8AC3E}">
        <p14:creationId xmlns:p14="http://schemas.microsoft.com/office/powerpoint/2010/main" val="144781484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60674"/>
          </a:xfrm>
        </p:spPr>
        <p:txBody>
          <a:bodyPr/>
          <a:lstStyle/>
          <a:p>
            <a:endParaRPr lang="en-US"/>
          </a:p>
        </p:txBody>
      </p:sp>
      <p:sp>
        <p:nvSpPr>
          <p:cNvPr id="3" name="Content Placeholder 2"/>
          <p:cNvSpPr>
            <a:spLocks noGrp="1"/>
          </p:cNvSpPr>
          <p:nvPr>
            <p:ph idx="1"/>
          </p:nvPr>
        </p:nvSpPr>
        <p:spPr>
          <a:xfrm>
            <a:off x="1331640" y="1484784"/>
            <a:ext cx="7812359" cy="4896544"/>
          </a:xfrm>
        </p:spPr>
        <p:txBody>
          <a:bodyPr>
            <a:normAutofit/>
          </a:bodyPr>
          <a:lstStyle/>
          <a:p>
            <a:r>
              <a:rPr lang="en-US" sz="2800" dirty="0">
                <a:latin typeface="Calibri" panose="020F0502020204030204" pitchFamily="34" charset="0"/>
              </a:rPr>
              <a:t>When atheroma develops slowly, a </a:t>
            </a:r>
            <a:r>
              <a:rPr lang="en-US" sz="2800" i="1" dirty="0">
                <a:latin typeface="Calibri" panose="020F0502020204030204" pitchFamily="34" charset="0"/>
              </a:rPr>
              <a:t>collateral arterial blood supply </a:t>
            </a:r>
            <a:r>
              <a:rPr lang="en-US" sz="2800" dirty="0">
                <a:latin typeface="Calibri" panose="020F0502020204030204" pitchFamily="34" charset="0"/>
              </a:rPr>
              <a:t>may have time to develop and effectively</a:t>
            </a:r>
            <a:r>
              <a:rPr lang="en-US" sz="2800" i="1" dirty="0">
                <a:latin typeface="Calibri" panose="020F0502020204030204" pitchFamily="34" charset="0"/>
              </a:rPr>
              <a:t> </a:t>
            </a:r>
            <a:r>
              <a:rPr lang="en-US" sz="2800" dirty="0">
                <a:latin typeface="Calibri" panose="020F0502020204030204" pitchFamily="34" charset="0"/>
              </a:rPr>
              <a:t>supplement or replace the original. This consists of the</a:t>
            </a:r>
            <a:r>
              <a:rPr lang="en-US" sz="2800" i="1" dirty="0">
                <a:latin typeface="Calibri" panose="020F0502020204030204" pitchFamily="34" charset="0"/>
              </a:rPr>
              <a:t> </a:t>
            </a:r>
            <a:r>
              <a:rPr lang="en-US" sz="2800" dirty="0">
                <a:latin typeface="Calibri" panose="020F0502020204030204" pitchFamily="34" charset="0"/>
              </a:rPr>
              <a:t>dilatation of normally occurring anastomotic arteries </a:t>
            </a:r>
            <a:r>
              <a:rPr lang="en-US" sz="2800" dirty="0" smtClean="0">
                <a:latin typeface="Calibri" panose="020F0502020204030204" pitchFamily="34" charset="0"/>
              </a:rPr>
              <a:t>joining adjacent </a:t>
            </a:r>
            <a:r>
              <a:rPr lang="en-US" sz="2800" dirty="0">
                <a:latin typeface="Calibri" panose="020F0502020204030204" pitchFamily="34" charset="0"/>
              </a:rPr>
              <a:t>branch arteries. </a:t>
            </a:r>
            <a:endParaRPr lang="en-US" sz="2800" dirty="0" smtClean="0">
              <a:latin typeface="Calibri" panose="020F0502020204030204" pitchFamily="34" charset="0"/>
            </a:endParaRPr>
          </a:p>
          <a:p>
            <a:r>
              <a:rPr lang="en-US" sz="2800" dirty="0" smtClean="0">
                <a:latin typeface="Calibri" panose="020F0502020204030204" pitchFamily="34" charset="0"/>
              </a:rPr>
              <a:t>When </a:t>
            </a:r>
            <a:r>
              <a:rPr lang="en-US" sz="2800" dirty="0">
                <a:latin typeface="Calibri" panose="020F0502020204030204" pitchFamily="34" charset="0"/>
              </a:rPr>
              <a:t>sudden severe narrowing or occlusion of an artery occurs the </a:t>
            </a:r>
            <a:r>
              <a:rPr lang="en-US" sz="2800" dirty="0" smtClean="0">
                <a:latin typeface="Calibri" panose="020F0502020204030204" pitchFamily="34" charset="0"/>
              </a:rPr>
              <a:t>anastomotic arteries </a:t>
            </a:r>
            <a:r>
              <a:rPr lang="en-US" sz="2800" dirty="0">
                <a:latin typeface="Calibri" panose="020F0502020204030204" pitchFamily="34" charset="0"/>
              </a:rPr>
              <a:t>dilate but may not be able to supply </a:t>
            </a:r>
            <a:r>
              <a:rPr lang="en-US" sz="2800" dirty="0" smtClean="0">
                <a:latin typeface="Calibri" panose="020F0502020204030204" pitchFamily="34" charset="0"/>
              </a:rPr>
              <a:t>enough blood </a:t>
            </a:r>
            <a:r>
              <a:rPr lang="en-US" sz="2800" dirty="0">
                <a:latin typeface="Calibri" panose="020F0502020204030204" pitchFamily="34" charset="0"/>
              </a:rPr>
              <a:t>to meet the needs of the myocardium</a:t>
            </a:r>
            <a:r>
              <a:rPr lang="en-US" dirty="0"/>
              <a:t>.</a:t>
            </a:r>
          </a:p>
        </p:txBody>
      </p:sp>
    </p:spTree>
    <p:extLst>
      <p:ext uri="{BB962C8B-B14F-4D97-AF65-F5344CB8AC3E}">
        <p14:creationId xmlns:p14="http://schemas.microsoft.com/office/powerpoint/2010/main" val="5523630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t>MYOCARDIAL INFARCTION</a:t>
            </a:r>
            <a:endParaRPr lang="en-US" b="1" dirty="0"/>
          </a:p>
        </p:txBody>
      </p:sp>
      <p:sp>
        <p:nvSpPr>
          <p:cNvPr id="3" name="Content Placeholder 2"/>
          <p:cNvSpPr>
            <a:spLocks noGrp="1"/>
          </p:cNvSpPr>
          <p:nvPr>
            <p:ph idx="1"/>
          </p:nvPr>
        </p:nvSpPr>
        <p:spPr>
          <a:xfrm>
            <a:off x="0" y="836712"/>
            <a:ext cx="9144000" cy="6480720"/>
          </a:xfrm>
        </p:spPr>
        <p:txBody>
          <a:bodyPr>
            <a:noAutofit/>
          </a:bodyPr>
          <a:lstStyle/>
          <a:p>
            <a:pPr algn="just">
              <a:lnSpc>
                <a:spcPct val="150000"/>
              </a:lnSpc>
            </a:pPr>
            <a:r>
              <a:rPr lang="en-US" sz="2800" dirty="0" smtClean="0">
                <a:latin typeface="Calibri" panose="020F0502020204030204" pitchFamily="34" charset="0"/>
              </a:rPr>
              <a:t>Myocardial </a:t>
            </a:r>
            <a:r>
              <a:rPr lang="en-US" sz="2800" dirty="0">
                <a:latin typeface="Calibri" panose="020F0502020204030204" pitchFamily="34" charset="0"/>
              </a:rPr>
              <a:t>infarction refers to the process by which myocardial tissue is destroyed in regions of the heart that are deprived of an adequate blood supply because of a reduced coronary blood flow (a prolonged lack of myocardial oxygenation leading to necrosis of a portion of the heart muscle). </a:t>
            </a:r>
          </a:p>
          <a:p>
            <a:pPr algn="just">
              <a:lnSpc>
                <a:spcPct val="150000"/>
              </a:lnSpc>
            </a:pPr>
            <a:r>
              <a:rPr lang="en-US" sz="2800" dirty="0">
                <a:latin typeface="Calibri" panose="020F0502020204030204" pitchFamily="34" charset="0"/>
              </a:rPr>
              <a:t>Infarct is an area of tissue that dies due to inadequate oxygenation.</a:t>
            </a:r>
          </a:p>
          <a:p>
            <a:endParaRPr lang="en-US" sz="2800" dirty="0"/>
          </a:p>
        </p:txBody>
      </p:sp>
    </p:spTree>
    <p:extLst>
      <p:ext uri="{BB962C8B-B14F-4D97-AF65-F5344CB8AC3E}">
        <p14:creationId xmlns:p14="http://schemas.microsoft.com/office/powerpoint/2010/main" val="1986021618"/>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15616" y="1"/>
            <a:ext cx="6172200" cy="548680"/>
          </a:xfrm>
        </p:spPr>
        <p:txBody>
          <a:bodyPr>
            <a:normAutofit fontScale="90000"/>
          </a:bodyPr>
          <a:lstStyle/>
          <a:p>
            <a:endParaRPr lang="en-US" dirty="0"/>
          </a:p>
        </p:txBody>
      </p:sp>
      <p:sp>
        <p:nvSpPr>
          <p:cNvPr id="3" name="Content Placeholder 2"/>
          <p:cNvSpPr>
            <a:spLocks noGrp="1"/>
          </p:cNvSpPr>
          <p:nvPr>
            <p:ph idx="1"/>
          </p:nvPr>
        </p:nvSpPr>
        <p:spPr>
          <a:xfrm>
            <a:off x="1295128" y="908720"/>
            <a:ext cx="7848872" cy="5949280"/>
          </a:xfrm>
        </p:spPr>
        <p:txBody>
          <a:bodyPr>
            <a:normAutofit fontScale="92500"/>
          </a:bodyPr>
          <a:lstStyle/>
          <a:p>
            <a:pPr>
              <a:buNone/>
            </a:pPr>
            <a:r>
              <a:rPr lang="en-US" b="1" dirty="0"/>
              <a:t>	</a:t>
            </a:r>
            <a:r>
              <a:rPr lang="en-US" sz="2800" b="1" dirty="0">
                <a:latin typeface="Calibri" panose="020F0502020204030204" pitchFamily="34" charset="0"/>
              </a:rPr>
              <a:t>Myocardial Infarction (MI) – </a:t>
            </a:r>
          </a:p>
          <a:p>
            <a:pPr lvl="1">
              <a:buFont typeface="Courier New" pitchFamily="49" charset="0"/>
              <a:buChar char="o"/>
            </a:pPr>
            <a:r>
              <a:rPr lang="en-US" sz="2800" dirty="0">
                <a:latin typeface="Calibri" panose="020F0502020204030204" pitchFamily="34" charset="0"/>
              </a:rPr>
              <a:t>In an MI, an area of the myocardium is permanently </a:t>
            </a:r>
            <a:r>
              <a:rPr lang="en-US" sz="2800" dirty="0" smtClean="0">
                <a:latin typeface="Calibri" panose="020F0502020204030204" pitchFamily="34" charset="0"/>
              </a:rPr>
              <a:t>destroyed, typically </a:t>
            </a:r>
            <a:r>
              <a:rPr lang="en-US" sz="2800" dirty="0">
                <a:latin typeface="Calibri" panose="020F0502020204030204" pitchFamily="34" charset="0"/>
              </a:rPr>
              <a:t>because plaque rupture and </a:t>
            </a:r>
            <a:r>
              <a:rPr lang="en-US" sz="2800" dirty="0" smtClean="0">
                <a:latin typeface="Calibri" panose="020F0502020204030204" pitchFamily="34" charset="0"/>
              </a:rPr>
              <a:t>subsequent thrombus </a:t>
            </a:r>
            <a:r>
              <a:rPr lang="en-US" sz="2800" dirty="0">
                <a:latin typeface="Calibri" panose="020F0502020204030204" pitchFamily="34" charset="0"/>
              </a:rPr>
              <a:t>formation result in complete occlusion of the artery.</a:t>
            </a:r>
          </a:p>
          <a:p>
            <a:pPr lvl="1">
              <a:buFont typeface="Courier New" pitchFamily="49" charset="0"/>
              <a:buChar char="o"/>
            </a:pPr>
            <a:r>
              <a:rPr lang="en-US" sz="2800" dirty="0" smtClean="0">
                <a:latin typeface="Calibri" panose="020F0502020204030204" pitchFamily="34" charset="0"/>
              </a:rPr>
              <a:t>Causes of an MI include - vasospasm of a coronary </a:t>
            </a:r>
            <a:r>
              <a:rPr lang="en-US" sz="2800" dirty="0">
                <a:latin typeface="Calibri" panose="020F0502020204030204" pitchFamily="34" charset="0"/>
              </a:rPr>
              <a:t>artery, decreased oxygen supply </a:t>
            </a:r>
            <a:r>
              <a:rPr lang="en-US" sz="2800" dirty="0" smtClean="0">
                <a:latin typeface="Calibri" panose="020F0502020204030204" pitchFamily="34" charset="0"/>
              </a:rPr>
              <a:t>and increased demand </a:t>
            </a:r>
            <a:r>
              <a:rPr lang="en-US" sz="2800" dirty="0">
                <a:latin typeface="Calibri" panose="020F0502020204030204" pitchFamily="34" charset="0"/>
              </a:rPr>
              <a:t>for </a:t>
            </a:r>
            <a:r>
              <a:rPr lang="en-US" sz="2800" dirty="0" smtClean="0">
                <a:latin typeface="Calibri" panose="020F0502020204030204" pitchFamily="34" charset="0"/>
              </a:rPr>
              <a:t>oxygen.</a:t>
            </a:r>
          </a:p>
          <a:p>
            <a:pPr lvl="1">
              <a:buFont typeface="Courier New" pitchFamily="49" charset="0"/>
              <a:buChar char="o"/>
            </a:pPr>
            <a:r>
              <a:rPr lang="en-US" sz="2800" dirty="0" smtClean="0">
                <a:latin typeface="Calibri" panose="020F0502020204030204" pitchFamily="34" charset="0"/>
              </a:rPr>
              <a:t>In each </a:t>
            </a:r>
            <a:r>
              <a:rPr lang="en-US" sz="2800" dirty="0">
                <a:latin typeface="Calibri" panose="020F0502020204030204" pitchFamily="34" charset="0"/>
              </a:rPr>
              <a:t>case, a profound imbalance exists between </a:t>
            </a:r>
            <a:r>
              <a:rPr lang="en-US" sz="2800" dirty="0" smtClean="0">
                <a:latin typeface="Calibri" panose="020F0502020204030204" pitchFamily="34" charset="0"/>
              </a:rPr>
              <a:t>myocardial oxygen </a:t>
            </a:r>
            <a:r>
              <a:rPr lang="en-US" sz="2800" dirty="0">
                <a:latin typeface="Calibri" panose="020F0502020204030204" pitchFamily="34" charset="0"/>
              </a:rPr>
              <a:t>supply and demand</a:t>
            </a:r>
            <a:r>
              <a:rPr lang="en-US" sz="2800" dirty="0" smtClean="0">
                <a:latin typeface="Calibri" panose="020F0502020204030204" pitchFamily="34" charset="0"/>
              </a:rPr>
              <a:t>.</a:t>
            </a:r>
          </a:p>
          <a:p>
            <a:pPr lvl="1">
              <a:buFont typeface="Courier New" pitchFamily="49" charset="0"/>
              <a:buChar char="o"/>
            </a:pPr>
            <a:r>
              <a:rPr lang="en-US" sz="2800" dirty="0">
                <a:latin typeface="Calibri" panose="020F0502020204030204" pitchFamily="34" charset="0"/>
              </a:rPr>
              <a:t>The area of infarction develops over minutes to hours.</a:t>
            </a:r>
          </a:p>
        </p:txBody>
      </p:sp>
    </p:spTree>
    <p:extLst>
      <p:ext uri="{BB962C8B-B14F-4D97-AF65-F5344CB8AC3E}">
        <p14:creationId xmlns:p14="http://schemas.microsoft.com/office/powerpoint/2010/main" val="6378492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88640"/>
            <a:ext cx="6172200" cy="34289"/>
          </a:xfrm>
        </p:spPr>
        <p:txBody>
          <a:bodyPr>
            <a:normAutofit fontScale="90000"/>
          </a:bodyPr>
          <a:lstStyle/>
          <a:p>
            <a:endParaRPr lang="en-US" dirty="0"/>
          </a:p>
        </p:txBody>
      </p:sp>
      <p:sp>
        <p:nvSpPr>
          <p:cNvPr id="3" name="Content Placeholder 2"/>
          <p:cNvSpPr>
            <a:spLocks noGrp="1"/>
          </p:cNvSpPr>
          <p:nvPr>
            <p:ph idx="1"/>
          </p:nvPr>
        </p:nvSpPr>
        <p:spPr>
          <a:xfrm>
            <a:off x="179512" y="908720"/>
            <a:ext cx="8964488" cy="5760640"/>
          </a:xfrm>
        </p:spPr>
        <p:txBody>
          <a:bodyPr>
            <a:noAutofit/>
          </a:bodyPr>
          <a:lstStyle/>
          <a:p>
            <a:pPr>
              <a:buFont typeface="Courier New" pitchFamily="49" charset="0"/>
              <a:buChar char="o"/>
            </a:pPr>
            <a:r>
              <a:rPr lang="en-US" sz="2800" dirty="0">
                <a:latin typeface="Calibri" panose="020F0502020204030204" pitchFamily="34" charset="0"/>
              </a:rPr>
              <a:t>As the cells are deprived of oxygen, ischemia develops, </a:t>
            </a:r>
            <a:r>
              <a:rPr lang="en-US" sz="2800" dirty="0" smtClean="0">
                <a:latin typeface="Calibri" panose="020F0502020204030204" pitchFamily="34" charset="0"/>
              </a:rPr>
              <a:t>cellular injury occurs </a:t>
            </a:r>
            <a:r>
              <a:rPr lang="en-US" sz="2800" dirty="0">
                <a:latin typeface="Calibri" panose="020F0502020204030204" pitchFamily="34" charset="0"/>
              </a:rPr>
              <a:t>and the lack of oxygen results in </a:t>
            </a:r>
            <a:r>
              <a:rPr lang="en-US" sz="2800" dirty="0" smtClean="0">
                <a:latin typeface="Calibri" panose="020F0502020204030204" pitchFamily="34" charset="0"/>
              </a:rPr>
              <a:t>infarction or </a:t>
            </a:r>
            <a:r>
              <a:rPr lang="en-US" sz="2800" dirty="0">
                <a:latin typeface="Calibri" panose="020F0502020204030204" pitchFamily="34" charset="0"/>
              </a:rPr>
              <a:t>the death of cells</a:t>
            </a:r>
            <a:r>
              <a:rPr lang="en-US" sz="2800" dirty="0" smtClean="0">
                <a:latin typeface="Calibri" panose="020F0502020204030204" pitchFamily="34" charset="0"/>
              </a:rPr>
              <a:t>.</a:t>
            </a:r>
          </a:p>
          <a:p>
            <a:pPr>
              <a:buFont typeface="Courier New" pitchFamily="49" charset="0"/>
              <a:buChar char="o"/>
            </a:pPr>
            <a:r>
              <a:rPr lang="en-US" sz="2800" dirty="0">
                <a:latin typeface="Calibri" panose="020F0502020204030204" pitchFamily="34" charset="0"/>
              </a:rPr>
              <a:t>Various descriptions are used to further identify an </a:t>
            </a:r>
            <a:r>
              <a:rPr lang="en-US" sz="2800" dirty="0" smtClean="0">
                <a:latin typeface="Calibri" panose="020F0502020204030204" pitchFamily="34" charset="0"/>
              </a:rPr>
              <a:t>MI: </a:t>
            </a:r>
          </a:p>
          <a:p>
            <a:pPr lvl="1">
              <a:buFont typeface="Wingdings" pitchFamily="2" charset="2"/>
              <a:buChar char="ü"/>
            </a:pPr>
            <a:r>
              <a:rPr lang="en-US" sz="2800" dirty="0">
                <a:latin typeface="Calibri" panose="020F0502020204030204" pitchFamily="34" charset="0"/>
              </a:rPr>
              <a:t>The type (NSTEMI, STEMI). </a:t>
            </a:r>
          </a:p>
          <a:p>
            <a:pPr lvl="1">
              <a:buFont typeface="Wingdings" pitchFamily="2" charset="2"/>
              <a:buChar char="ü"/>
            </a:pPr>
            <a:r>
              <a:rPr lang="en-US" sz="2800" dirty="0">
                <a:latin typeface="Calibri" panose="020F0502020204030204" pitchFamily="34" charset="0"/>
              </a:rPr>
              <a:t>The location of the injury to the ventricular wall (anterior, inferior, posterior, or lateral wall). </a:t>
            </a:r>
          </a:p>
          <a:p>
            <a:pPr lvl="1">
              <a:buFont typeface="Wingdings" pitchFamily="2" charset="2"/>
              <a:buChar char="ü"/>
            </a:pPr>
            <a:r>
              <a:rPr lang="en-US" sz="2800" dirty="0">
                <a:latin typeface="Calibri" panose="020F0502020204030204" pitchFamily="34" charset="0"/>
              </a:rPr>
              <a:t>The point in time within the process of infarction (acute, evolving, or old).</a:t>
            </a:r>
          </a:p>
          <a:p>
            <a:pPr>
              <a:buFont typeface="Courier New" pitchFamily="49" charset="0"/>
              <a:buChar char="o"/>
            </a:pPr>
            <a:r>
              <a:rPr lang="en-US" sz="2800" dirty="0">
                <a:latin typeface="Calibri" panose="020F0502020204030204" pitchFamily="34" charset="0"/>
              </a:rPr>
              <a:t>Regardless of the location, </a:t>
            </a:r>
            <a:r>
              <a:rPr lang="en-US" sz="2800" dirty="0" smtClean="0">
                <a:latin typeface="Calibri" panose="020F0502020204030204" pitchFamily="34" charset="0"/>
              </a:rPr>
              <a:t>the goals </a:t>
            </a:r>
            <a:r>
              <a:rPr lang="en-US" sz="2800" dirty="0">
                <a:latin typeface="Calibri" panose="020F0502020204030204" pitchFamily="34" charset="0"/>
              </a:rPr>
              <a:t>of medical therapy are to prevent or minimize </a:t>
            </a:r>
            <a:r>
              <a:rPr lang="en-US" sz="2800" dirty="0" smtClean="0">
                <a:latin typeface="Calibri" panose="020F0502020204030204" pitchFamily="34" charset="0"/>
              </a:rPr>
              <a:t>myocardial tissue </a:t>
            </a:r>
            <a:r>
              <a:rPr lang="en-US" sz="2800" dirty="0">
                <a:latin typeface="Calibri" panose="020F0502020204030204" pitchFamily="34" charset="0"/>
              </a:rPr>
              <a:t>death and prevent complications.</a:t>
            </a:r>
          </a:p>
        </p:txBody>
      </p:sp>
    </p:spTree>
    <p:extLst>
      <p:ext uri="{BB962C8B-B14F-4D97-AF65-F5344CB8AC3E}">
        <p14:creationId xmlns:p14="http://schemas.microsoft.com/office/powerpoint/2010/main" val="278879099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152400"/>
            <a:ext cx="8229600" cy="563562"/>
          </a:xfrm>
        </p:spPr>
        <p:txBody>
          <a:bodyPr>
            <a:normAutofit fontScale="90000"/>
          </a:bodyPr>
          <a:lstStyle/>
          <a:p>
            <a:endParaRPr lang="en-US"/>
          </a:p>
        </p:txBody>
      </p:sp>
      <p:sp>
        <p:nvSpPr>
          <p:cNvPr id="3" name="Content Placeholder 2"/>
          <p:cNvSpPr>
            <a:spLocks noGrp="1"/>
          </p:cNvSpPr>
          <p:nvPr>
            <p:ph idx="1"/>
          </p:nvPr>
        </p:nvSpPr>
        <p:spPr>
          <a:xfrm>
            <a:off x="0" y="1124744"/>
            <a:ext cx="9144000" cy="5504656"/>
          </a:xfrm>
        </p:spPr>
        <p:txBody>
          <a:bodyPr>
            <a:noAutofit/>
          </a:bodyPr>
          <a:lstStyle/>
          <a:p>
            <a:pPr algn="just">
              <a:buNone/>
            </a:pPr>
            <a:r>
              <a:rPr lang="en-US" sz="2800" dirty="0">
                <a:latin typeface="Calibri" panose="020F0502020204030204" pitchFamily="34" charset="0"/>
              </a:rPr>
              <a:t>Causes of reduced blood flow: the most common cause is </a:t>
            </a:r>
            <a:r>
              <a:rPr lang="en-US" sz="2800" dirty="0" smtClean="0">
                <a:latin typeface="Calibri" panose="020F0502020204030204" pitchFamily="34" charset="0"/>
              </a:rPr>
              <a:t>a; </a:t>
            </a:r>
          </a:p>
          <a:p>
            <a:pPr algn="just"/>
            <a:r>
              <a:rPr lang="en-US" sz="2800" dirty="0" smtClean="0">
                <a:latin typeface="Calibri" panose="020F0502020204030204" pitchFamily="34" charset="0"/>
              </a:rPr>
              <a:t>Coronary thrombosis </a:t>
            </a:r>
            <a:r>
              <a:rPr lang="en-US" sz="2800" dirty="0">
                <a:latin typeface="Calibri" panose="020F0502020204030204" pitchFamily="34" charset="0"/>
              </a:rPr>
              <a:t>secondary to </a:t>
            </a:r>
            <a:r>
              <a:rPr lang="en-US" sz="2800" dirty="0" smtClean="0">
                <a:latin typeface="Calibri" panose="020F0502020204030204" pitchFamily="34" charset="0"/>
              </a:rPr>
              <a:t>arteriosclerosis </a:t>
            </a:r>
            <a:r>
              <a:rPr lang="en-US" sz="2800" dirty="0">
                <a:latin typeface="Calibri" panose="020F0502020204030204" pitchFamily="34" charset="0"/>
              </a:rPr>
              <a:t>and </a:t>
            </a:r>
            <a:r>
              <a:rPr lang="en-US" sz="2800" dirty="0" smtClean="0">
                <a:latin typeface="Calibri" panose="020F0502020204030204" pitchFamily="34" charset="0"/>
              </a:rPr>
              <a:t>atherosclerosis.</a:t>
            </a:r>
          </a:p>
          <a:p>
            <a:pPr algn="just"/>
            <a:r>
              <a:rPr lang="en-US" sz="2800" dirty="0" smtClean="0">
                <a:latin typeface="Calibri" panose="020F0502020204030204" pitchFamily="34" charset="0"/>
              </a:rPr>
              <a:t>Narrowing </a:t>
            </a:r>
            <a:r>
              <a:rPr lang="en-US" sz="2800" dirty="0">
                <a:latin typeface="Calibri" panose="020F0502020204030204" pitchFamily="34" charset="0"/>
              </a:rPr>
              <a:t>of a coronary artery owing to atherosclerosis</a:t>
            </a:r>
          </a:p>
          <a:p>
            <a:pPr algn="just"/>
            <a:r>
              <a:rPr lang="en-US" sz="2800" dirty="0" smtClean="0">
                <a:latin typeface="Calibri" panose="020F0502020204030204" pitchFamily="34" charset="0"/>
              </a:rPr>
              <a:t>A </a:t>
            </a:r>
            <a:r>
              <a:rPr lang="en-US" sz="2800" dirty="0">
                <a:latin typeface="Calibri" panose="020F0502020204030204" pitchFamily="34" charset="0"/>
              </a:rPr>
              <a:t>complete occlusion of an artery owing to embolus or a thrombus</a:t>
            </a:r>
          </a:p>
          <a:p>
            <a:pPr algn="just"/>
            <a:r>
              <a:rPr lang="en-US" sz="2800" dirty="0" smtClean="0">
                <a:latin typeface="Calibri" panose="020F0502020204030204" pitchFamily="34" charset="0"/>
              </a:rPr>
              <a:t>Myocardial </a:t>
            </a:r>
            <a:r>
              <a:rPr lang="en-US" sz="2800" dirty="0">
                <a:latin typeface="Calibri" panose="020F0502020204030204" pitchFamily="34" charset="0"/>
              </a:rPr>
              <a:t>necrosis caused by acute </a:t>
            </a:r>
            <a:r>
              <a:rPr lang="en-US" sz="2800" dirty="0" smtClean="0">
                <a:latin typeface="Calibri" panose="020F0502020204030204" pitchFamily="34" charset="0"/>
              </a:rPr>
              <a:t> </a:t>
            </a:r>
            <a:r>
              <a:rPr lang="en-US" sz="2800" dirty="0">
                <a:latin typeface="Calibri" panose="020F0502020204030204" pitchFamily="34" charset="0"/>
              </a:rPr>
              <a:t>occlusion of a coronary artery due to plaque </a:t>
            </a:r>
            <a:r>
              <a:rPr lang="en-US" sz="2800" dirty="0" smtClean="0">
                <a:latin typeface="Calibri" panose="020F0502020204030204" pitchFamily="34" charset="0"/>
              </a:rPr>
              <a:t>rupture </a:t>
            </a:r>
            <a:r>
              <a:rPr lang="en-US" sz="2800" dirty="0">
                <a:latin typeface="Calibri" panose="020F0502020204030204" pitchFamily="34" charset="0"/>
              </a:rPr>
              <a:t>or erosion with imposed thrombosis)</a:t>
            </a:r>
          </a:p>
          <a:p>
            <a:endParaRPr lang="en-US" sz="2800" dirty="0">
              <a:latin typeface="Calibri" panose="020F0502020204030204" pitchFamily="34" charset="0"/>
            </a:endParaRPr>
          </a:p>
        </p:txBody>
      </p:sp>
    </p:spTree>
    <p:extLst>
      <p:ext uri="{BB962C8B-B14F-4D97-AF65-F5344CB8AC3E}">
        <p14:creationId xmlns:p14="http://schemas.microsoft.com/office/powerpoint/2010/main" val="342032480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260648"/>
            <a:ext cx="6589199" cy="644650"/>
          </a:xfrm>
        </p:spPr>
        <p:txBody>
          <a:bodyPr/>
          <a:lstStyle/>
          <a:p>
            <a:endParaRPr lang="en-US" dirty="0"/>
          </a:p>
        </p:txBody>
      </p:sp>
      <p:sp>
        <p:nvSpPr>
          <p:cNvPr id="3" name="Content Placeholder 2"/>
          <p:cNvSpPr>
            <a:spLocks noGrp="1"/>
          </p:cNvSpPr>
          <p:nvPr>
            <p:ph idx="1"/>
          </p:nvPr>
        </p:nvSpPr>
        <p:spPr>
          <a:xfrm>
            <a:off x="971600" y="1124744"/>
            <a:ext cx="8172399" cy="5733256"/>
          </a:xfrm>
        </p:spPr>
        <p:txBody>
          <a:bodyPr>
            <a:normAutofit/>
          </a:bodyPr>
          <a:lstStyle/>
          <a:p>
            <a:pPr marL="0" indent="0">
              <a:buNone/>
            </a:pPr>
            <a:r>
              <a:rPr lang="en-US" sz="2800" dirty="0">
                <a:latin typeface="Calibri" panose="020F0502020204030204" pitchFamily="34" charset="0"/>
              </a:rPr>
              <a:t>The extent of myocardial damage depends on the size of the blood vessel and site of the infarct. The</a:t>
            </a:r>
          </a:p>
          <a:p>
            <a:pPr marL="0" indent="0">
              <a:buNone/>
            </a:pPr>
            <a:r>
              <a:rPr lang="en-US" sz="2800" dirty="0">
                <a:latin typeface="Calibri" panose="020F0502020204030204" pitchFamily="34" charset="0"/>
              </a:rPr>
              <a:t>damage is permanent because cardiac muscle cannot regenerate and the dead tissue is replaced with </a:t>
            </a:r>
            <a:r>
              <a:rPr lang="en-US" sz="2800" dirty="0" smtClean="0">
                <a:latin typeface="Calibri" panose="020F0502020204030204" pitchFamily="34" charset="0"/>
              </a:rPr>
              <a:t>non-functional fibrous </a:t>
            </a:r>
            <a:r>
              <a:rPr lang="en-US" sz="2800" dirty="0">
                <a:latin typeface="Calibri" panose="020F0502020204030204" pitchFamily="34" charset="0"/>
              </a:rPr>
              <a:t>tissue. Speedy restoration of blood flow through the blocked artery using clot-dissolving (</a:t>
            </a:r>
            <a:r>
              <a:rPr lang="en-US" sz="2800" dirty="0" smtClean="0">
                <a:latin typeface="Calibri" panose="020F0502020204030204" pitchFamily="34" charset="0"/>
              </a:rPr>
              <a:t>thrombolytic) drugs </a:t>
            </a:r>
            <a:r>
              <a:rPr lang="en-US" sz="2800" dirty="0">
                <a:latin typeface="Calibri" panose="020F0502020204030204" pitchFamily="34" charset="0"/>
              </a:rPr>
              <a:t>can greatly reduce the extent of the permanent damage and improve prognosis, but treatment must be started within a few hours of the infarction occurring.</a:t>
            </a:r>
          </a:p>
          <a:p>
            <a:pPr marL="0" indent="0">
              <a:buNone/>
            </a:pPr>
            <a:endParaRPr lang="en-US" sz="2800" dirty="0">
              <a:latin typeface="Calibri" panose="020F0502020204030204" pitchFamily="34" charset="0"/>
            </a:endParaRPr>
          </a:p>
        </p:txBody>
      </p:sp>
    </p:spTree>
    <p:extLst>
      <p:ext uri="{BB962C8B-B14F-4D97-AF65-F5344CB8AC3E}">
        <p14:creationId xmlns:p14="http://schemas.microsoft.com/office/powerpoint/2010/main" val="91357411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PATHOPHYSIOLOGY</a:t>
            </a:r>
            <a:endParaRPr lang="en-US" dirty="0"/>
          </a:p>
        </p:txBody>
      </p:sp>
      <p:sp>
        <p:nvSpPr>
          <p:cNvPr id="3" name="Content Placeholder 2"/>
          <p:cNvSpPr>
            <a:spLocks noGrp="1"/>
          </p:cNvSpPr>
          <p:nvPr>
            <p:ph idx="1"/>
          </p:nvPr>
        </p:nvSpPr>
        <p:spPr>
          <a:xfrm>
            <a:off x="152400" y="1245704"/>
            <a:ext cx="8763000" cy="5612296"/>
          </a:xfrm>
        </p:spPr>
        <p:txBody>
          <a:bodyPr/>
          <a:lstStyle/>
          <a:p>
            <a:pPr>
              <a:lnSpc>
                <a:spcPct val="150000"/>
              </a:lnSpc>
            </a:pPr>
            <a:r>
              <a:rPr lang="en-US" sz="2800" dirty="0" smtClean="0">
                <a:latin typeface="Calibri" panose="020F0502020204030204" pitchFamily="34" charset="0"/>
              </a:rPr>
              <a:t>Once an area has been damaged and destroyed the cells in that area lose their function of </a:t>
            </a:r>
            <a:r>
              <a:rPr lang="en-US" sz="2800" dirty="0" err="1" smtClean="0">
                <a:latin typeface="Calibri" panose="020F0502020204030204" pitchFamily="34" charset="0"/>
              </a:rPr>
              <a:t>autonomicity</a:t>
            </a:r>
            <a:r>
              <a:rPr lang="en-US" sz="2800" dirty="0" smtClean="0">
                <a:latin typeface="Calibri" panose="020F0502020204030204" pitchFamily="34" charset="0"/>
              </a:rPr>
              <a:t>, excitability, conductivity, contractility and rhythmicity this causes arrhythmias and heart failure.</a:t>
            </a:r>
          </a:p>
          <a:p>
            <a:pPr>
              <a:lnSpc>
                <a:spcPct val="150000"/>
              </a:lnSpc>
            </a:pPr>
            <a:r>
              <a:rPr lang="en-US" sz="2800" dirty="0" smtClean="0">
                <a:latin typeface="Calibri" panose="020F0502020204030204" pitchFamily="34" charset="0"/>
              </a:rPr>
              <a:t>Injury to the myocardium sets </a:t>
            </a:r>
            <a:r>
              <a:rPr lang="en-US" sz="2800" dirty="0">
                <a:latin typeface="Calibri" panose="020F0502020204030204" pitchFamily="34" charset="0"/>
              </a:rPr>
              <a:t>up </a:t>
            </a:r>
            <a:r>
              <a:rPr lang="en-US" sz="2800" dirty="0" smtClean="0">
                <a:latin typeface="Calibri" panose="020F0502020204030204" pitchFamily="34" charset="0"/>
              </a:rPr>
              <a:t>inflammatory response</a:t>
            </a:r>
          </a:p>
          <a:p>
            <a:endParaRPr lang="en-US" dirty="0"/>
          </a:p>
        </p:txBody>
      </p:sp>
    </p:spTree>
    <p:extLst>
      <p:ext uri="{BB962C8B-B14F-4D97-AF65-F5344CB8AC3E}">
        <p14:creationId xmlns:p14="http://schemas.microsoft.com/office/powerpoint/2010/main" val="33595377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7444" y="26732"/>
            <a:ext cx="8229600" cy="487362"/>
          </a:xfrm>
        </p:spPr>
        <p:txBody>
          <a:bodyPr>
            <a:normAutofit fontScale="90000"/>
          </a:bodyPr>
          <a:lstStyle/>
          <a:p>
            <a:endParaRPr lang="en-US" dirty="0"/>
          </a:p>
        </p:txBody>
      </p:sp>
      <p:sp>
        <p:nvSpPr>
          <p:cNvPr id="3" name="Content Placeholder 2"/>
          <p:cNvSpPr>
            <a:spLocks noGrp="1"/>
          </p:cNvSpPr>
          <p:nvPr>
            <p:ph idx="1"/>
          </p:nvPr>
        </p:nvSpPr>
        <p:spPr>
          <a:xfrm>
            <a:off x="0" y="514094"/>
            <a:ext cx="9144000" cy="7163378"/>
          </a:xfrm>
        </p:spPr>
        <p:txBody>
          <a:bodyPr>
            <a:noAutofit/>
          </a:bodyPr>
          <a:lstStyle/>
          <a:p>
            <a:pPr>
              <a:lnSpc>
                <a:spcPct val="150000"/>
              </a:lnSpc>
            </a:pPr>
            <a:r>
              <a:rPr lang="en-US" sz="2800" dirty="0" smtClean="0">
                <a:latin typeface="Calibri" panose="020F0502020204030204" pitchFamily="34" charset="0"/>
              </a:rPr>
              <a:t>The damaged cells releases intracellular enzymes and electrolytes into the extracellular fluid.</a:t>
            </a:r>
          </a:p>
          <a:p>
            <a:pPr>
              <a:lnSpc>
                <a:spcPct val="150000"/>
              </a:lnSpc>
            </a:pPr>
            <a:r>
              <a:rPr lang="en-US" sz="2800" dirty="0" smtClean="0">
                <a:latin typeface="Calibri" panose="020F0502020204030204" pitchFamily="34" charset="0"/>
              </a:rPr>
              <a:t>Loss of intracellular potassium and accumulation of lactic acid from anaerobic cellular metabolism affect </a:t>
            </a:r>
            <a:r>
              <a:rPr lang="en-US" sz="2800" dirty="0" err="1">
                <a:latin typeface="Calibri" panose="020F0502020204030204" pitchFamily="34" charset="0"/>
              </a:rPr>
              <a:t>deporalization</a:t>
            </a:r>
            <a:r>
              <a:rPr lang="en-US" sz="2800" dirty="0">
                <a:latin typeface="Calibri" panose="020F0502020204030204" pitchFamily="34" charset="0"/>
              </a:rPr>
              <a:t> </a:t>
            </a:r>
            <a:r>
              <a:rPr lang="en-US" sz="2800" dirty="0" smtClean="0">
                <a:latin typeface="Calibri" panose="020F0502020204030204" pitchFamily="34" charset="0"/>
              </a:rPr>
              <a:t>of myocardial cells thus causing arrhythmias.</a:t>
            </a:r>
          </a:p>
          <a:p>
            <a:pPr>
              <a:lnSpc>
                <a:spcPct val="150000"/>
              </a:lnSpc>
            </a:pPr>
            <a:r>
              <a:rPr lang="en-US" sz="2800" dirty="0" smtClean="0">
                <a:latin typeface="Calibri" panose="020F0502020204030204" pitchFamily="34" charset="0"/>
              </a:rPr>
              <a:t>Collagen fibers form around the infarct and a scar is formed which does not stretch and contract.</a:t>
            </a:r>
            <a:endParaRPr lang="en-US" sz="2800" dirty="0">
              <a:latin typeface="Calibri" panose="020F0502020204030204" pitchFamily="34" charset="0"/>
            </a:endParaRPr>
          </a:p>
        </p:txBody>
      </p:sp>
    </p:spTree>
    <p:extLst>
      <p:ext uri="{BB962C8B-B14F-4D97-AF65-F5344CB8AC3E}">
        <p14:creationId xmlns:p14="http://schemas.microsoft.com/office/powerpoint/2010/main" val="180574466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Symptoms</a:t>
            </a:r>
            <a:br>
              <a:rPr lang="en-US" dirty="0"/>
            </a:br>
            <a:endParaRPr lang="en-US" dirty="0"/>
          </a:p>
        </p:txBody>
      </p:sp>
      <p:sp>
        <p:nvSpPr>
          <p:cNvPr id="3" name="Content Placeholder 2"/>
          <p:cNvSpPr>
            <a:spLocks noGrp="1"/>
          </p:cNvSpPr>
          <p:nvPr>
            <p:ph idx="1"/>
          </p:nvPr>
        </p:nvSpPr>
        <p:spPr>
          <a:xfrm>
            <a:off x="335745" y="1412776"/>
            <a:ext cx="8229600" cy="4876800"/>
          </a:xfrm>
        </p:spPr>
        <p:txBody>
          <a:bodyPr>
            <a:normAutofit/>
          </a:bodyPr>
          <a:lstStyle/>
          <a:p>
            <a:pPr algn="just">
              <a:lnSpc>
                <a:spcPct val="160000"/>
              </a:lnSpc>
            </a:pPr>
            <a:r>
              <a:rPr lang="en-US" sz="2800" dirty="0" smtClean="0">
                <a:latin typeface="Calibri" panose="020F0502020204030204" pitchFamily="34" charset="0"/>
              </a:rPr>
              <a:t>Pain </a:t>
            </a:r>
            <a:r>
              <a:rPr lang="en-US" sz="2800" dirty="0">
                <a:latin typeface="Calibri" panose="020F0502020204030204" pitchFamily="34" charset="0"/>
              </a:rPr>
              <a:t>is the cardinal symptom of an MI which is squeezing or </a:t>
            </a:r>
            <a:r>
              <a:rPr lang="en-US" sz="2800" dirty="0" smtClean="0">
                <a:latin typeface="Calibri" panose="020F0502020204030204" pitchFamily="34" charset="0"/>
              </a:rPr>
              <a:t>crushing</a:t>
            </a:r>
          </a:p>
          <a:p>
            <a:pPr algn="just">
              <a:lnSpc>
                <a:spcPct val="160000"/>
              </a:lnSpc>
            </a:pPr>
            <a:r>
              <a:rPr lang="en-US" sz="2800" dirty="0" smtClean="0">
                <a:latin typeface="Calibri" panose="020F0502020204030204" pitchFamily="34" charset="0"/>
              </a:rPr>
              <a:t> </a:t>
            </a:r>
            <a:r>
              <a:rPr lang="en-US" sz="2800" dirty="0">
                <a:latin typeface="Calibri" panose="020F0502020204030204" pitchFamily="34" charset="0"/>
              </a:rPr>
              <a:t>Anxiety and fear of impending </a:t>
            </a:r>
            <a:r>
              <a:rPr lang="en-US" sz="2800" dirty="0" smtClean="0">
                <a:latin typeface="Calibri" panose="020F0502020204030204" pitchFamily="34" charset="0"/>
              </a:rPr>
              <a:t>death</a:t>
            </a:r>
          </a:p>
          <a:p>
            <a:pPr algn="just">
              <a:lnSpc>
                <a:spcPct val="160000"/>
              </a:lnSpc>
            </a:pPr>
            <a:r>
              <a:rPr lang="en-US" sz="2800" dirty="0" smtClean="0">
                <a:latin typeface="Calibri" panose="020F0502020204030204" pitchFamily="34" charset="0"/>
              </a:rPr>
              <a:t>Nausea </a:t>
            </a:r>
            <a:r>
              <a:rPr lang="en-US" sz="2800" dirty="0">
                <a:latin typeface="Calibri" panose="020F0502020204030204" pitchFamily="34" charset="0"/>
              </a:rPr>
              <a:t>and </a:t>
            </a:r>
            <a:r>
              <a:rPr lang="en-US" sz="2800" dirty="0" smtClean="0">
                <a:latin typeface="Calibri" panose="020F0502020204030204" pitchFamily="34" charset="0"/>
              </a:rPr>
              <a:t>vomiting</a:t>
            </a:r>
          </a:p>
          <a:p>
            <a:pPr algn="just">
              <a:lnSpc>
                <a:spcPct val="160000"/>
              </a:lnSpc>
            </a:pPr>
            <a:r>
              <a:rPr lang="en-US" sz="2800" dirty="0" smtClean="0">
                <a:latin typeface="Calibri" panose="020F0502020204030204" pitchFamily="34" charset="0"/>
              </a:rPr>
              <a:t>Breathlessness</a:t>
            </a:r>
          </a:p>
          <a:p>
            <a:pPr algn="just">
              <a:lnSpc>
                <a:spcPct val="160000"/>
              </a:lnSpc>
            </a:pPr>
            <a:r>
              <a:rPr lang="en-US" sz="2800" dirty="0" smtClean="0">
                <a:latin typeface="Calibri" panose="020F0502020204030204" pitchFamily="34" charset="0"/>
              </a:rPr>
              <a:t>Collapse/syncope</a:t>
            </a: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398915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4904" y="275902"/>
            <a:ext cx="6589199" cy="920850"/>
          </a:xfrm>
        </p:spPr>
        <p:txBody>
          <a:bodyPr>
            <a:normAutofit fontScale="90000"/>
          </a:bodyPr>
          <a:lstStyle/>
          <a:p>
            <a:r>
              <a:rPr lang="en-US" b="1" dirty="0"/>
              <a:t>Coronary Arteries</a:t>
            </a:r>
            <a:r>
              <a:rPr lang="en-US" dirty="0"/>
              <a:t/>
            </a:r>
            <a:br>
              <a:rPr lang="en-US" dirty="0"/>
            </a:br>
            <a:endParaRPr lang="en-US" dirty="0"/>
          </a:p>
        </p:txBody>
      </p:sp>
      <p:sp>
        <p:nvSpPr>
          <p:cNvPr id="3" name="Content Placeholder 2"/>
          <p:cNvSpPr>
            <a:spLocks noGrp="1"/>
          </p:cNvSpPr>
          <p:nvPr>
            <p:ph idx="1"/>
          </p:nvPr>
        </p:nvSpPr>
        <p:spPr>
          <a:xfrm>
            <a:off x="27133" y="980728"/>
            <a:ext cx="8928991" cy="5877272"/>
          </a:xfrm>
        </p:spPr>
        <p:txBody>
          <a:bodyPr>
            <a:noAutofit/>
          </a:bodyPr>
          <a:lstStyle/>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left and right coronary arteries and their branches supply arterial blood to the heart. These arteries originate from the aorta just above the aortic valve leaflets. </a:t>
            </a:r>
          </a:p>
          <a:p>
            <a:pPr>
              <a:lnSpc>
                <a:spcPct val="150000"/>
              </a:lnSpc>
            </a:pPr>
            <a:r>
              <a:rPr lang="en-US" sz="2800" dirty="0">
                <a:latin typeface="Calibri" panose="020F0502020204030204" pitchFamily="34" charset="0"/>
              </a:rPr>
              <a:t>Unlike other arteries, the coronary arteries are perfused during diastole. An increase in heart rate shortens diastole and can decrease myocardial perfusion. Patients, particularly those with coronary artery disease (CAD), can develop </a:t>
            </a:r>
            <a:r>
              <a:rPr lang="en-US" sz="2800" b="1" dirty="0">
                <a:latin typeface="Calibri" panose="020F0502020204030204" pitchFamily="34" charset="0"/>
              </a:rPr>
              <a:t>myocardial ischemia</a:t>
            </a:r>
            <a:r>
              <a:rPr lang="en-US" sz="2800" dirty="0">
                <a:latin typeface="Calibri" panose="020F0502020204030204" pitchFamily="34" charset="0"/>
              </a:rPr>
              <a:t> (inadequate oxygen supply) when the heart rate accelerates.</a:t>
            </a:r>
          </a:p>
          <a:p>
            <a:endParaRPr lang="en-US" sz="2800" dirty="0"/>
          </a:p>
        </p:txBody>
      </p:sp>
    </p:spTree>
    <p:extLst>
      <p:ext uri="{BB962C8B-B14F-4D97-AF65-F5344CB8AC3E}">
        <p14:creationId xmlns:p14="http://schemas.microsoft.com/office/powerpoint/2010/main" val="374842159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589199" cy="1280890"/>
          </a:xfrm>
        </p:spPr>
        <p:txBody>
          <a:bodyPr>
            <a:normAutofit/>
          </a:bodyPr>
          <a:lstStyle/>
          <a:p>
            <a:r>
              <a:rPr lang="en-US" dirty="0">
                <a:solidFill>
                  <a:schemeClr val="folHlink"/>
                </a:solidFill>
              </a:rPr>
              <a:t>Physical signs</a:t>
            </a:r>
            <a:br>
              <a:rPr lang="en-US" dirty="0">
                <a:solidFill>
                  <a:schemeClr val="folHlink"/>
                </a:solidFill>
              </a:rPr>
            </a:br>
            <a:endParaRPr lang="en-US" dirty="0"/>
          </a:p>
        </p:txBody>
      </p:sp>
      <p:sp>
        <p:nvSpPr>
          <p:cNvPr id="3" name="Content Placeholder 2"/>
          <p:cNvSpPr>
            <a:spLocks noGrp="1"/>
          </p:cNvSpPr>
          <p:nvPr>
            <p:ph idx="1"/>
          </p:nvPr>
        </p:nvSpPr>
        <p:spPr>
          <a:xfrm>
            <a:off x="457200" y="1143000"/>
            <a:ext cx="8229600" cy="5454352"/>
          </a:xfrm>
        </p:spPr>
        <p:txBody>
          <a:bodyPr>
            <a:normAutofit lnSpcReduction="10000"/>
          </a:bodyPr>
          <a:lstStyle/>
          <a:p>
            <a:pPr algn="just">
              <a:lnSpc>
                <a:spcPct val="150000"/>
              </a:lnSpc>
            </a:pPr>
            <a:r>
              <a:rPr lang="en-US" sz="2800" dirty="0" smtClean="0">
                <a:latin typeface="Calibri" panose="020F0502020204030204" pitchFamily="34" charset="0"/>
              </a:rPr>
              <a:t>Signs </a:t>
            </a:r>
            <a:r>
              <a:rPr lang="en-US" sz="2800" dirty="0">
                <a:latin typeface="Calibri" panose="020F0502020204030204" pitchFamily="34" charset="0"/>
              </a:rPr>
              <a:t>of sympathetic activation: pallor, sweating, tachycardia</a:t>
            </a:r>
          </a:p>
          <a:p>
            <a:pPr algn="just">
              <a:lnSpc>
                <a:spcPct val="150000"/>
              </a:lnSpc>
            </a:pPr>
            <a:r>
              <a:rPr lang="en-US" sz="2800" dirty="0">
                <a:latin typeface="Calibri" panose="020F0502020204030204" pitchFamily="34" charset="0"/>
              </a:rPr>
              <a:t>Signs of vagal activation: nausea</a:t>
            </a:r>
            <a:r>
              <a:rPr lang="en-US" sz="2800" dirty="0" smtClean="0">
                <a:latin typeface="Calibri" panose="020F0502020204030204" pitchFamily="34" charset="0"/>
              </a:rPr>
              <a:t>, vomiting</a:t>
            </a:r>
            <a:r>
              <a:rPr lang="en-US" sz="2800" dirty="0">
                <a:latin typeface="Calibri" panose="020F0502020204030204" pitchFamily="34" charset="0"/>
              </a:rPr>
              <a:t>, bradycardia</a:t>
            </a:r>
          </a:p>
          <a:p>
            <a:pPr algn="just">
              <a:lnSpc>
                <a:spcPct val="150000"/>
              </a:lnSpc>
            </a:pPr>
            <a:r>
              <a:rPr lang="en-US" sz="2800" dirty="0">
                <a:latin typeface="Calibri" panose="020F0502020204030204" pitchFamily="34" charset="0"/>
              </a:rPr>
              <a:t>Signs of impaired myocardial function: hypotension, </a:t>
            </a:r>
            <a:r>
              <a:rPr lang="en-US" sz="2800" dirty="0" smtClean="0">
                <a:latin typeface="Calibri" panose="020F0502020204030204" pitchFamily="34" charset="0"/>
              </a:rPr>
              <a:t>oliguria, </a:t>
            </a:r>
            <a:r>
              <a:rPr lang="en-US" sz="2800" dirty="0">
                <a:latin typeface="Calibri" panose="020F0502020204030204" pitchFamily="34" charset="0"/>
              </a:rPr>
              <a:t>cold peripheries</a:t>
            </a:r>
          </a:p>
          <a:p>
            <a:pPr algn="just">
              <a:lnSpc>
                <a:spcPct val="150000"/>
              </a:lnSpc>
            </a:pPr>
            <a:r>
              <a:rPr lang="en-US" sz="2800" dirty="0">
                <a:latin typeface="Calibri" panose="020F0502020204030204" pitchFamily="34" charset="0"/>
              </a:rPr>
              <a:t>Signs of complications: e.g. mitral regurgitation, pericarditis</a:t>
            </a:r>
          </a:p>
          <a:p>
            <a:endParaRPr lang="en-US" sz="2800" dirty="0"/>
          </a:p>
        </p:txBody>
      </p:sp>
    </p:spTree>
    <p:extLst>
      <p:ext uri="{BB962C8B-B14F-4D97-AF65-F5344CB8AC3E}">
        <p14:creationId xmlns:p14="http://schemas.microsoft.com/office/powerpoint/2010/main" val="370389689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evaluation</a:t>
            </a:r>
            <a:endParaRPr lang="en-US" dirty="0"/>
          </a:p>
        </p:txBody>
      </p:sp>
      <p:sp>
        <p:nvSpPr>
          <p:cNvPr id="3" name="Content Placeholder 2"/>
          <p:cNvSpPr>
            <a:spLocks noGrp="1"/>
          </p:cNvSpPr>
          <p:nvPr>
            <p:ph idx="1"/>
          </p:nvPr>
        </p:nvSpPr>
        <p:spPr>
          <a:xfrm>
            <a:off x="467544" y="1484784"/>
            <a:ext cx="8066857" cy="5112568"/>
          </a:xfrm>
        </p:spPr>
        <p:txBody>
          <a:bodyPr>
            <a:noAutofit/>
          </a:bodyPr>
          <a:lstStyle/>
          <a:p>
            <a:r>
              <a:rPr lang="en-US" sz="2800" dirty="0">
                <a:latin typeface="Calibri" panose="020F0502020204030204" pitchFamily="34" charset="0"/>
              </a:rPr>
              <a:t>Electrocardiogram (ECG) </a:t>
            </a:r>
            <a:endParaRPr lang="en-US" sz="2800" dirty="0">
              <a:latin typeface="Calibri" panose="020F0502020204030204" pitchFamily="34" charset="0"/>
              <a:hlinkClick r:id="rId2"/>
            </a:endParaRPr>
          </a:p>
          <a:p>
            <a:r>
              <a:rPr lang="en-US" sz="2800" dirty="0">
                <a:latin typeface="Calibri" panose="020F0502020204030204" pitchFamily="34" charset="0"/>
              </a:rPr>
              <a:t>Blood test (Cardiac enzymes) are usually elevated</a:t>
            </a:r>
          </a:p>
          <a:p>
            <a:r>
              <a:rPr lang="en-US" sz="2800" dirty="0" smtClean="0">
                <a:latin typeface="Calibri" panose="020F0502020204030204" pitchFamily="34" charset="0"/>
              </a:rPr>
              <a:t>Echocardiogram </a:t>
            </a:r>
            <a:endParaRPr lang="en-US" sz="2800" dirty="0">
              <a:latin typeface="Calibri" panose="020F0502020204030204" pitchFamily="34" charset="0"/>
            </a:endParaRPr>
          </a:p>
          <a:p>
            <a:r>
              <a:rPr lang="en-US" sz="2800" dirty="0">
                <a:latin typeface="Calibri" panose="020F0502020204030204" pitchFamily="34" charset="0"/>
              </a:rPr>
              <a:t>Chest radiographs </a:t>
            </a:r>
          </a:p>
          <a:p>
            <a:r>
              <a:rPr lang="en-US" sz="2800" dirty="0">
                <a:latin typeface="Calibri" panose="020F0502020204030204" pitchFamily="34" charset="0"/>
              </a:rPr>
              <a:t>Coronary angiography </a:t>
            </a:r>
          </a:p>
          <a:p>
            <a:r>
              <a:rPr lang="en-US" sz="2800" dirty="0">
                <a:latin typeface="Calibri" panose="020F0502020204030204" pitchFamily="34" charset="0"/>
              </a:rPr>
              <a:t>Exercise stress test.</a:t>
            </a:r>
          </a:p>
          <a:p>
            <a:r>
              <a:rPr lang="en-US" sz="2800" dirty="0">
                <a:latin typeface="Calibri" panose="020F0502020204030204" pitchFamily="34" charset="0"/>
              </a:rPr>
              <a:t>Cardiac computerized tomography (CT) or magnetic resonance imaging (MRI).</a:t>
            </a:r>
          </a:p>
          <a:p>
            <a:endParaRPr lang="en-US" sz="2800" dirty="0"/>
          </a:p>
        </p:txBody>
      </p:sp>
    </p:spTree>
    <p:extLst>
      <p:ext uri="{BB962C8B-B14F-4D97-AF65-F5344CB8AC3E}">
        <p14:creationId xmlns:p14="http://schemas.microsoft.com/office/powerpoint/2010/main" val="381731777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5781" y="188640"/>
            <a:ext cx="6172200" cy="1008112"/>
          </a:xfrm>
        </p:spPr>
        <p:txBody>
          <a:bodyPr>
            <a:normAutofit/>
          </a:bodyPr>
          <a:lstStyle/>
          <a:p>
            <a:r>
              <a:rPr lang="en-US" sz="2800" b="1" dirty="0"/>
              <a:t>Treatment Guidelines for Acute MI</a:t>
            </a:r>
            <a:endParaRPr lang="en-US" sz="2800" dirty="0"/>
          </a:p>
        </p:txBody>
      </p:sp>
      <p:sp>
        <p:nvSpPr>
          <p:cNvPr id="3" name="Content Placeholder 2"/>
          <p:cNvSpPr>
            <a:spLocks noGrp="1"/>
          </p:cNvSpPr>
          <p:nvPr>
            <p:ph idx="1"/>
          </p:nvPr>
        </p:nvSpPr>
        <p:spPr>
          <a:xfrm>
            <a:off x="169393" y="1196752"/>
            <a:ext cx="8784976" cy="4849284"/>
          </a:xfrm>
        </p:spPr>
        <p:txBody>
          <a:bodyPr>
            <a:noAutofit/>
          </a:bodyPr>
          <a:lstStyle/>
          <a:p>
            <a:pPr>
              <a:lnSpc>
                <a:spcPct val="150000"/>
              </a:lnSpc>
            </a:pPr>
            <a:r>
              <a:rPr lang="en-US" sz="2800" dirty="0" smtClean="0">
                <a:latin typeface="Calibri" panose="020F0502020204030204" pitchFamily="34" charset="0"/>
              </a:rPr>
              <a:t>Use </a:t>
            </a:r>
            <a:r>
              <a:rPr lang="en-US" sz="2800" dirty="0">
                <a:latin typeface="Calibri" panose="020F0502020204030204" pitchFamily="34" charset="0"/>
              </a:rPr>
              <a:t>rapid transit to the hospital.</a:t>
            </a:r>
          </a:p>
          <a:p>
            <a:pPr>
              <a:lnSpc>
                <a:spcPct val="150000"/>
              </a:lnSpc>
            </a:pPr>
            <a:r>
              <a:rPr lang="en-US" sz="2800" dirty="0" smtClean="0">
                <a:latin typeface="Calibri" panose="020F0502020204030204" pitchFamily="34" charset="0"/>
              </a:rPr>
              <a:t>Obtain </a:t>
            </a:r>
            <a:r>
              <a:rPr lang="en-US" sz="2800" dirty="0">
                <a:latin typeface="Calibri" panose="020F0502020204030204" pitchFamily="34" charset="0"/>
              </a:rPr>
              <a:t>12-lead electrocardiogram (ECG) to be read </a:t>
            </a:r>
            <a:r>
              <a:rPr lang="en-US" sz="2800" dirty="0" smtClean="0">
                <a:latin typeface="Calibri" panose="020F0502020204030204" pitchFamily="34" charset="0"/>
              </a:rPr>
              <a:t>within 10 </a:t>
            </a:r>
            <a:r>
              <a:rPr lang="en-US" sz="2800" dirty="0">
                <a:latin typeface="Calibri" panose="020F0502020204030204" pitchFamily="34" charset="0"/>
              </a:rPr>
              <a:t>minutes.</a:t>
            </a:r>
          </a:p>
          <a:p>
            <a:pPr>
              <a:lnSpc>
                <a:spcPct val="150000"/>
              </a:lnSpc>
            </a:pPr>
            <a:r>
              <a:rPr lang="en-US" sz="2800" dirty="0" smtClean="0">
                <a:latin typeface="Calibri" panose="020F0502020204030204" pitchFamily="34" charset="0"/>
              </a:rPr>
              <a:t>Obtain </a:t>
            </a:r>
            <a:r>
              <a:rPr lang="en-US" sz="2800" dirty="0">
                <a:latin typeface="Calibri" panose="020F0502020204030204" pitchFamily="34" charset="0"/>
              </a:rPr>
              <a:t>laboratory blood specimens of cardiac </a:t>
            </a:r>
            <a:r>
              <a:rPr lang="en-US" sz="2800" dirty="0" smtClean="0">
                <a:latin typeface="Calibri" panose="020F0502020204030204" pitchFamily="34" charset="0"/>
              </a:rPr>
              <a:t>biomarkers, including </a:t>
            </a:r>
            <a:r>
              <a:rPr lang="en-US" sz="2800" dirty="0" err="1">
                <a:latin typeface="Calibri" panose="020F0502020204030204" pitchFamily="34" charset="0"/>
              </a:rPr>
              <a:t>troponin</a:t>
            </a:r>
            <a:r>
              <a:rPr lang="en-US" sz="2800" dirty="0">
                <a:latin typeface="Calibri" panose="020F0502020204030204" pitchFamily="34" charset="0"/>
              </a:rPr>
              <a:t>.</a:t>
            </a:r>
          </a:p>
          <a:p>
            <a:pPr>
              <a:lnSpc>
                <a:spcPct val="150000"/>
              </a:lnSpc>
            </a:pPr>
            <a:r>
              <a:rPr lang="en-US" sz="2800" dirty="0" smtClean="0">
                <a:latin typeface="Calibri" panose="020F0502020204030204" pitchFamily="34" charset="0"/>
              </a:rPr>
              <a:t>Obtain </a:t>
            </a:r>
            <a:r>
              <a:rPr lang="en-US" sz="2800" dirty="0">
                <a:latin typeface="Calibri" panose="020F0502020204030204" pitchFamily="34" charset="0"/>
              </a:rPr>
              <a:t>other diagnostics to clarify the diagnosis</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428158535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management</a:t>
            </a:r>
            <a:endParaRPr lang="en-US" dirty="0"/>
          </a:p>
        </p:txBody>
      </p:sp>
      <p:sp>
        <p:nvSpPr>
          <p:cNvPr id="3" name="Content Placeholder 2"/>
          <p:cNvSpPr>
            <a:spLocks noGrp="1"/>
          </p:cNvSpPr>
          <p:nvPr>
            <p:ph idx="1"/>
          </p:nvPr>
        </p:nvSpPr>
        <p:spPr>
          <a:xfrm>
            <a:off x="323528" y="1556792"/>
            <a:ext cx="8210873" cy="4608512"/>
          </a:xfrm>
        </p:spPr>
        <p:txBody>
          <a:bodyPr>
            <a:normAutofit/>
          </a:bodyPr>
          <a:lstStyle/>
          <a:p>
            <a:pPr algn="just">
              <a:lnSpc>
                <a:spcPct val="150000"/>
              </a:lnSpc>
            </a:pPr>
            <a:r>
              <a:rPr lang="en-US" sz="2800" dirty="0">
                <a:latin typeface="Calibri" panose="020F0502020204030204" pitchFamily="34" charset="0"/>
              </a:rPr>
              <a:t>Immediate management: the first 12 </a:t>
            </a:r>
            <a:r>
              <a:rPr lang="en-US" sz="2800" dirty="0" smtClean="0">
                <a:latin typeface="Calibri" panose="020F0502020204030204" pitchFamily="34" charset="0"/>
              </a:rPr>
              <a:t>hours</a:t>
            </a:r>
          </a:p>
          <a:p>
            <a:pPr algn="just">
              <a:lnSpc>
                <a:spcPct val="150000"/>
              </a:lnSpc>
            </a:pPr>
            <a:r>
              <a:rPr lang="en-US" sz="2800" dirty="0" smtClean="0">
                <a:latin typeface="Calibri" panose="020F0502020204030204" pitchFamily="34" charset="0"/>
              </a:rPr>
              <a:t>Antithrombotic </a:t>
            </a:r>
            <a:r>
              <a:rPr lang="en-US" sz="2800" dirty="0">
                <a:latin typeface="Calibri" panose="020F0502020204030204" pitchFamily="34" charset="0"/>
              </a:rPr>
              <a:t>therapy </a:t>
            </a:r>
            <a:r>
              <a:rPr lang="en-US" sz="2800" dirty="0" smtClean="0">
                <a:latin typeface="Calibri" panose="020F0502020204030204" pitchFamily="34" charset="0"/>
              </a:rPr>
              <a:t>(Antiplatelet </a:t>
            </a:r>
            <a:r>
              <a:rPr lang="en-US" sz="2800" dirty="0">
                <a:latin typeface="Calibri" panose="020F0502020204030204" pitchFamily="34" charset="0"/>
              </a:rPr>
              <a:t>therapy, anticoagulants) </a:t>
            </a:r>
            <a:r>
              <a:rPr lang="en-US" sz="2800" dirty="0" smtClean="0">
                <a:latin typeface="Calibri" panose="020F0502020204030204" pitchFamily="34" charset="0"/>
              </a:rPr>
              <a:t>e.g. streptokinase</a:t>
            </a:r>
            <a:endParaRPr lang="en-US" sz="2800" dirty="0">
              <a:latin typeface="Calibri" panose="020F0502020204030204" pitchFamily="34" charset="0"/>
            </a:endParaRPr>
          </a:p>
          <a:p>
            <a:pPr algn="just">
              <a:lnSpc>
                <a:spcPct val="150000"/>
              </a:lnSpc>
            </a:pPr>
            <a:r>
              <a:rPr lang="en-US" sz="2800" dirty="0">
                <a:latin typeface="Calibri" panose="020F0502020204030204" pitchFamily="34" charset="0"/>
              </a:rPr>
              <a:t>Analgesic </a:t>
            </a:r>
            <a:r>
              <a:rPr lang="en-US" sz="2800" dirty="0" smtClean="0">
                <a:latin typeface="Calibri" panose="020F0502020204030204" pitchFamily="34" charset="0"/>
              </a:rPr>
              <a:t>(morphine </a:t>
            </a:r>
            <a:r>
              <a:rPr lang="en-US" sz="2800" dirty="0" err="1">
                <a:latin typeface="Calibri" panose="020F0502020204030204" pitchFamily="34" charset="0"/>
              </a:rPr>
              <a:t>sulphate</a:t>
            </a:r>
            <a:r>
              <a:rPr lang="en-US" sz="2800" dirty="0">
                <a:latin typeface="Calibri" panose="020F0502020204030204" pitchFamily="34" charset="0"/>
              </a:rPr>
              <a:t>) &amp; antiemetic.</a:t>
            </a:r>
          </a:p>
          <a:p>
            <a:pPr algn="just">
              <a:lnSpc>
                <a:spcPct val="150000"/>
              </a:lnSpc>
            </a:pPr>
            <a:r>
              <a:rPr lang="en-US" sz="2800" dirty="0">
                <a:latin typeface="Calibri" panose="020F0502020204030204" pitchFamily="34" charset="0"/>
              </a:rPr>
              <a:t>Anti-</a:t>
            </a:r>
            <a:r>
              <a:rPr lang="en-US" sz="2800" dirty="0" err="1">
                <a:latin typeface="Calibri" panose="020F0502020204030204" pitchFamily="34" charset="0"/>
              </a:rPr>
              <a:t>anginal</a:t>
            </a:r>
            <a:r>
              <a:rPr lang="en-US" sz="2800" dirty="0">
                <a:latin typeface="Calibri" panose="020F0502020204030204" pitchFamily="34" charset="0"/>
              </a:rPr>
              <a:t> </a:t>
            </a:r>
            <a:r>
              <a:rPr lang="en-US" sz="2800" dirty="0" smtClean="0">
                <a:latin typeface="Calibri" panose="020F0502020204030204" pitchFamily="34" charset="0"/>
              </a:rPr>
              <a:t>therapy</a:t>
            </a:r>
          </a:p>
          <a:p>
            <a:pPr algn="just">
              <a:lnSpc>
                <a:spcPct val="150000"/>
              </a:lnSpc>
            </a:pPr>
            <a:r>
              <a:rPr lang="en-US" sz="2800" dirty="0" smtClean="0">
                <a:latin typeface="Calibri" panose="020F0502020204030204" pitchFamily="34" charset="0"/>
              </a:rPr>
              <a:t>Surgical </a:t>
            </a:r>
            <a:r>
              <a:rPr lang="en-US" sz="2800" dirty="0">
                <a:latin typeface="Calibri" panose="020F0502020204030204" pitchFamily="34" charset="0"/>
              </a:rPr>
              <a:t>therapy</a:t>
            </a:r>
          </a:p>
          <a:p>
            <a:pPr algn="just">
              <a:lnSpc>
                <a:spcPct val="150000"/>
              </a:lnSpc>
            </a:pPr>
            <a:endParaRPr lang="en-US" sz="2800" b="1" dirty="0"/>
          </a:p>
          <a:p>
            <a:endParaRPr lang="en-US" dirty="0"/>
          </a:p>
        </p:txBody>
      </p:sp>
    </p:spTree>
    <p:extLst>
      <p:ext uri="{BB962C8B-B14F-4D97-AF65-F5344CB8AC3E}">
        <p14:creationId xmlns:p14="http://schemas.microsoft.com/office/powerpoint/2010/main" val="163277440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347713" cy="875184"/>
          </a:xfrm>
        </p:spPr>
        <p:txBody>
          <a:bodyPr>
            <a:normAutofit fontScale="90000"/>
          </a:bodyPr>
          <a:lstStyle/>
          <a:p>
            <a:r>
              <a:rPr lang="en-US" dirty="0" smtClean="0"/>
              <a:t>Routine medical interventions:</a:t>
            </a:r>
            <a:br>
              <a:rPr lang="en-US" dirty="0" smtClean="0"/>
            </a:br>
            <a:endParaRPr lang="en-US" dirty="0"/>
          </a:p>
        </p:txBody>
      </p:sp>
      <p:sp>
        <p:nvSpPr>
          <p:cNvPr id="3" name="Content Placeholder 2"/>
          <p:cNvSpPr>
            <a:spLocks noGrp="1"/>
          </p:cNvSpPr>
          <p:nvPr>
            <p:ph idx="1"/>
          </p:nvPr>
        </p:nvSpPr>
        <p:spPr>
          <a:xfrm>
            <a:off x="0" y="836712"/>
            <a:ext cx="9144000" cy="5832648"/>
          </a:xfrm>
        </p:spPr>
        <p:txBody>
          <a:bodyPr>
            <a:normAutofit fontScale="92500" lnSpcReduction="10000"/>
          </a:bodyPr>
          <a:lstStyle/>
          <a:p>
            <a:pPr lvl="1">
              <a:lnSpc>
                <a:spcPct val="150000"/>
              </a:lnSpc>
            </a:pPr>
            <a:r>
              <a:rPr lang="en-US" sz="2800" dirty="0" smtClean="0">
                <a:latin typeface="Calibri" panose="020F0502020204030204" pitchFamily="34" charset="0"/>
              </a:rPr>
              <a:t>Supplemental </a:t>
            </a:r>
            <a:r>
              <a:rPr lang="en-US" sz="2800" dirty="0">
                <a:latin typeface="Calibri" panose="020F0502020204030204" pitchFamily="34" charset="0"/>
              </a:rPr>
              <a:t>oxygen</a:t>
            </a:r>
          </a:p>
          <a:p>
            <a:pPr lvl="1">
              <a:lnSpc>
                <a:spcPct val="150000"/>
              </a:lnSpc>
            </a:pPr>
            <a:r>
              <a:rPr lang="en-US" sz="2800" dirty="0">
                <a:latin typeface="Calibri" panose="020F0502020204030204" pitchFamily="34" charset="0"/>
              </a:rPr>
              <a:t>Nitroglycerin</a:t>
            </a:r>
          </a:p>
          <a:p>
            <a:pPr lvl="1">
              <a:lnSpc>
                <a:spcPct val="150000"/>
              </a:lnSpc>
            </a:pPr>
            <a:r>
              <a:rPr lang="en-US" sz="3200" dirty="0">
                <a:latin typeface="Calibri" panose="020F0502020204030204" pitchFamily="34" charset="0"/>
              </a:rPr>
              <a:t>Morphine</a:t>
            </a:r>
          </a:p>
          <a:p>
            <a:pPr lvl="1">
              <a:lnSpc>
                <a:spcPct val="150000"/>
              </a:lnSpc>
            </a:pPr>
            <a:r>
              <a:rPr lang="en-US" sz="3200" dirty="0">
                <a:latin typeface="Calibri" panose="020F0502020204030204" pitchFamily="34" charset="0"/>
              </a:rPr>
              <a:t>Aspirin 162 to 325 mg</a:t>
            </a:r>
          </a:p>
          <a:p>
            <a:pPr lvl="1">
              <a:lnSpc>
                <a:spcPct val="150000"/>
              </a:lnSpc>
            </a:pPr>
            <a:r>
              <a:rPr lang="en-US" sz="3200" dirty="0">
                <a:latin typeface="Calibri" panose="020F0502020204030204" pitchFamily="34" charset="0"/>
              </a:rPr>
              <a:t>Beta-blocker</a:t>
            </a:r>
          </a:p>
          <a:p>
            <a:pPr lvl="1">
              <a:lnSpc>
                <a:spcPct val="150000"/>
              </a:lnSpc>
            </a:pPr>
            <a:r>
              <a:rPr lang="en-US" sz="3200" dirty="0">
                <a:latin typeface="Calibri" panose="020F0502020204030204" pitchFamily="34" charset="0"/>
              </a:rPr>
              <a:t>Angiotensin-converting enzyme inhibitor within 24 hours</a:t>
            </a:r>
          </a:p>
          <a:p>
            <a:pPr lvl="1">
              <a:lnSpc>
                <a:spcPct val="150000"/>
              </a:lnSpc>
            </a:pPr>
            <a:r>
              <a:rPr lang="en-US" sz="3200" dirty="0">
                <a:latin typeface="Calibri" panose="020F0502020204030204" pitchFamily="34" charset="0"/>
              </a:rPr>
              <a:t>Anticoagulation with heparin and platelet inhibitors</a:t>
            </a:r>
          </a:p>
          <a:p>
            <a:endParaRPr lang="en-US" sz="2400" dirty="0"/>
          </a:p>
        </p:txBody>
      </p:sp>
    </p:spTree>
    <p:extLst>
      <p:ext uri="{BB962C8B-B14F-4D97-AF65-F5344CB8AC3E}">
        <p14:creationId xmlns:p14="http://schemas.microsoft.com/office/powerpoint/2010/main" val="141976719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9251"/>
            <a:ext cx="6172200" cy="367421"/>
          </a:xfrm>
        </p:spPr>
        <p:txBody>
          <a:bodyPr>
            <a:normAutofit fontScale="90000"/>
          </a:bodyPr>
          <a:lstStyle/>
          <a:p>
            <a:endParaRPr lang="en-US" dirty="0"/>
          </a:p>
        </p:txBody>
      </p:sp>
      <p:sp>
        <p:nvSpPr>
          <p:cNvPr id="3" name="Content Placeholder 2"/>
          <p:cNvSpPr>
            <a:spLocks noGrp="1"/>
          </p:cNvSpPr>
          <p:nvPr>
            <p:ph idx="1"/>
          </p:nvPr>
        </p:nvSpPr>
        <p:spPr>
          <a:xfrm>
            <a:off x="0" y="484044"/>
            <a:ext cx="9144000" cy="6021288"/>
          </a:xfrm>
        </p:spPr>
        <p:txBody>
          <a:bodyPr>
            <a:noAutofit/>
          </a:bodyPr>
          <a:lstStyle/>
          <a:p>
            <a:pPr>
              <a:lnSpc>
                <a:spcPct val="150000"/>
              </a:lnSpc>
            </a:pPr>
            <a:r>
              <a:rPr lang="en-US" sz="2400" dirty="0" smtClean="0">
                <a:latin typeface="Calibri" panose="020F0502020204030204" pitchFamily="34" charset="0"/>
              </a:rPr>
              <a:t>Evaluate </a:t>
            </a:r>
            <a:r>
              <a:rPr lang="en-US" sz="2400" dirty="0">
                <a:latin typeface="Calibri" panose="020F0502020204030204" pitchFamily="34" charset="0"/>
              </a:rPr>
              <a:t>for indications for reperfusion therapy:</a:t>
            </a:r>
          </a:p>
          <a:p>
            <a:pPr lvl="1">
              <a:lnSpc>
                <a:spcPct val="150000"/>
              </a:lnSpc>
              <a:buFont typeface="Wingdings" pitchFamily="2" charset="2"/>
              <a:buChar char="ü"/>
            </a:pPr>
            <a:r>
              <a:rPr lang="en-US" sz="2400" dirty="0" smtClean="0">
                <a:latin typeface="Calibri" panose="020F0502020204030204" pitchFamily="34" charset="0"/>
              </a:rPr>
              <a:t>Percutaneous </a:t>
            </a:r>
            <a:r>
              <a:rPr lang="en-US" sz="2400" dirty="0">
                <a:latin typeface="Calibri" panose="020F0502020204030204" pitchFamily="34" charset="0"/>
              </a:rPr>
              <a:t>coronary intervention</a:t>
            </a:r>
          </a:p>
          <a:p>
            <a:pPr lvl="1">
              <a:lnSpc>
                <a:spcPct val="150000"/>
              </a:lnSpc>
              <a:buFont typeface="Wingdings" pitchFamily="2" charset="2"/>
              <a:buChar char="ü"/>
            </a:pPr>
            <a:r>
              <a:rPr lang="en-US" sz="2400" dirty="0" smtClean="0">
                <a:latin typeface="Calibri" panose="020F0502020204030204" pitchFamily="34" charset="0"/>
              </a:rPr>
              <a:t>Thrombolytic </a:t>
            </a:r>
            <a:r>
              <a:rPr lang="en-US" sz="2400" dirty="0">
                <a:latin typeface="Calibri" panose="020F0502020204030204" pitchFamily="34" charset="0"/>
              </a:rPr>
              <a:t>therapy</a:t>
            </a:r>
          </a:p>
          <a:p>
            <a:pPr>
              <a:lnSpc>
                <a:spcPct val="150000"/>
              </a:lnSpc>
            </a:pPr>
            <a:r>
              <a:rPr lang="en-US" sz="2400" dirty="0" smtClean="0">
                <a:latin typeface="Calibri" panose="020F0502020204030204" pitchFamily="34" charset="0"/>
              </a:rPr>
              <a:t>Continue </a:t>
            </a:r>
            <a:r>
              <a:rPr lang="en-US" sz="2400" dirty="0">
                <a:latin typeface="Calibri" panose="020F0502020204030204" pitchFamily="34" charset="0"/>
              </a:rPr>
              <a:t>therapy as indicated:</a:t>
            </a:r>
          </a:p>
          <a:p>
            <a:pPr lvl="1">
              <a:lnSpc>
                <a:spcPct val="150000"/>
              </a:lnSpc>
              <a:buFont typeface="Wingdings" pitchFamily="2" charset="2"/>
              <a:buChar char="ü"/>
            </a:pPr>
            <a:r>
              <a:rPr lang="en-US" sz="2400" dirty="0" smtClean="0">
                <a:latin typeface="Calibri" panose="020F0502020204030204" pitchFamily="34" charset="0"/>
              </a:rPr>
              <a:t>Intravenous </a:t>
            </a:r>
            <a:r>
              <a:rPr lang="en-US" sz="2400" dirty="0">
                <a:latin typeface="Calibri" panose="020F0502020204030204" pitchFamily="34" charset="0"/>
              </a:rPr>
              <a:t>heparin, low-molecular-weight heparin, </a:t>
            </a:r>
            <a:r>
              <a:rPr lang="en-US" sz="2400" dirty="0" err="1" smtClean="0">
                <a:latin typeface="Calibri" panose="020F0502020204030204" pitchFamily="34" charset="0"/>
              </a:rPr>
              <a:t>bivalirudin</a:t>
            </a:r>
            <a:r>
              <a:rPr lang="en-US" sz="2400" dirty="0" smtClean="0">
                <a:latin typeface="Calibri" panose="020F0502020204030204" pitchFamily="34" charset="0"/>
              </a:rPr>
              <a:t>, or </a:t>
            </a:r>
            <a:r>
              <a:rPr lang="en-US" sz="2400" dirty="0" err="1">
                <a:latin typeface="Calibri" panose="020F0502020204030204" pitchFamily="34" charset="0"/>
              </a:rPr>
              <a:t>fondaparinux</a:t>
            </a:r>
            <a:endParaRPr lang="en-US" sz="2400" dirty="0">
              <a:latin typeface="Calibri" panose="020F0502020204030204" pitchFamily="34" charset="0"/>
            </a:endParaRPr>
          </a:p>
          <a:p>
            <a:pPr lvl="1">
              <a:lnSpc>
                <a:spcPct val="150000"/>
              </a:lnSpc>
              <a:buFont typeface="Wingdings" pitchFamily="2" charset="2"/>
              <a:buChar char="ü"/>
            </a:pPr>
            <a:r>
              <a:rPr lang="en-US" sz="2400" dirty="0" err="1" smtClean="0">
                <a:latin typeface="Calibri" panose="020F0502020204030204" pitchFamily="34" charset="0"/>
              </a:rPr>
              <a:t>Clopidogrel</a:t>
            </a:r>
            <a:r>
              <a:rPr lang="en-US" sz="2400" dirty="0" smtClean="0">
                <a:latin typeface="Calibri" panose="020F0502020204030204" pitchFamily="34" charset="0"/>
              </a:rPr>
              <a:t> </a:t>
            </a:r>
            <a:r>
              <a:rPr lang="en-US" sz="2400" dirty="0">
                <a:latin typeface="Calibri" panose="020F0502020204030204" pitchFamily="34" charset="0"/>
              </a:rPr>
              <a:t>(</a:t>
            </a:r>
            <a:r>
              <a:rPr lang="en-US" sz="2400" dirty="0" err="1">
                <a:latin typeface="Calibri" panose="020F0502020204030204" pitchFamily="34" charset="0"/>
              </a:rPr>
              <a:t>Plavix</a:t>
            </a:r>
            <a:r>
              <a:rPr lang="en-US" sz="2400" dirty="0">
                <a:latin typeface="Calibri" panose="020F0502020204030204" pitchFamily="34" charset="0"/>
              </a:rPr>
              <a:t>)</a:t>
            </a:r>
          </a:p>
          <a:p>
            <a:pPr lvl="1">
              <a:lnSpc>
                <a:spcPct val="150000"/>
              </a:lnSpc>
              <a:buFont typeface="Wingdings" pitchFamily="2" charset="2"/>
              <a:buChar char="ü"/>
            </a:pPr>
            <a:r>
              <a:rPr lang="en-US" sz="2400" dirty="0" smtClean="0">
                <a:latin typeface="Calibri" panose="020F0502020204030204" pitchFamily="34" charset="0"/>
              </a:rPr>
              <a:t>Glycoprotein </a:t>
            </a:r>
            <a:r>
              <a:rPr lang="en-US" sz="2400" dirty="0" err="1">
                <a:latin typeface="Calibri" panose="020F0502020204030204" pitchFamily="34" charset="0"/>
              </a:rPr>
              <a:t>IIb</a:t>
            </a:r>
            <a:r>
              <a:rPr lang="en-US" sz="2400" dirty="0">
                <a:latin typeface="Calibri" panose="020F0502020204030204" pitchFamily="34" charset="0"/>
              </a:rPr>
              <a:t>/</a:t>
            </a:r>
            <a:r>
              <a:rPr lang="en-US" sz="2400" dirty="0" err="1">
                <a:latin typeface="Calibri" panose="020F0502020204030204" pitchFamily="34" charset="0"/>
              </a:rPr>
              <a:t>IIIa</a:t>
            </a:r>
            <a:r>
              <a:rPr lang="en-US" sz="2400" dirty="0">
                <a:latin typeface="Calibri" panose="020F0502020204030204" pitchFamily="34" charset="0"/>
              </a:rPr>
              <a:t> inhibitor</a:t>
            </a:r>
          </a:p>
          <a:p>
            <a:pPr lvl="1">
              <a:lnSpc>
                <a:spcPct val="150000"/>
              </a:lnSpc>
              <a:buFont typeface="Wingdings" pitchFamily="2" charset="2"/>
              <a:buChar char="ü"/>
            </a:pPr>
            <a:r>
              <a:rPr lang="en-US" sz="2400" dirty="0" smtClean="0">
                <a:latin typeface="Calibri" panose="020F0502020204030204" pitchFamily="34" charset="0"/>
              </a:rPr>
              <a:t>Bed </a:t>
            </a:r>
            <a:r>
              <a:rPr lang="en-US" sz="2400" dirty="0">
                <a:latin typeface="Calibri" panose="020F0502020204030204" pitchFamily="34" charset="0"/>
              </a:rPr>
              <a:t>rest for a minimum of 12 to 24 hours</a:t>
            </a:r>
          </a:p>
        </p:txBody>
      </p:sp>
    </p:spTree>
    <p:extLst>
      <p:ext uri="{BB962C8B-B14F-4D97-AF65-F5344CB8AC3E}">
        <p14:creationId xmlns:p14="http://schemas.microsoft.com/office/powerpoint/2010/main" val="39693944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332656"/>
            <a:ext cx="6589199" cy="1280890"/>
          </a:xfrm>
        </p:spPr>
        <p:txBody>
          <a:bodyPr/>
          <a:lstStyle/>
          <a:p>
            <a:r>
              <a:rPr lang="en-US" dirty="0" smtClean="0"/>
              <a:t>Others</a:t>
            </a:r>
            <a:endParaRPr lang="en-US" dirty="0"/>
          </a:p>
        </p:txBody>
      </p:sp>
      <p:sp>
        <p:nvSpPr>
          <p:cNvPr id="3" name="Content Placeholder 2"/>
          <p:cNvSpPr>
            <a:spLocks noGrp="1"/>
          </p:cNvSpPr>
          <p:nvPr>
            <p:ph idx="1"/>
          </p:nvPr>
        </p:nvSpPr>
        <p:spPr>
          <a:xfrm>
            <a:off x="611560" y="1412776"/>
            <a:ext cx="7922841" cy="4498446"/>
          </a:xfrm>
        </p:spPr>
        <p:txBody>
          <a:bodyPr>
            <a:normAutofit/>
          </a:bodyPr>
          <a:lstStyle/>
          <a:p>
            <a:pPr>
              <a:lnSpc>
                <a:spcPct val="150000"/>
              </a:lnSpc>
            </a:pPr>
            <a:r>
              <a:rPr lang="en-US" sz="2800" dirty="0" smtClean="0">
                <a:latin typeface="Calibri" panose="020F0502020204030204" pitchFamily="34" charset="0"/>
              </a:rPr>
              <a:t>Oxygen therapy</a:t>
            </a:r>
          </a:p>
          <a:p>
            <a:pPr>
              <a:lnSpc>
                <a:spcPct val="150000"/>
              </a:lnSpc>
            </a:pPr>
            <a:r>
              <a:rPr lang="en-US" sz="2800" dirty="0" smtClean="0">
                <a:latin typeface="Calibri" panose="020F0502020204030204" pitchFamily="34" charset="0"/>
              </a:rPr>
              <a:t>Bed rest</a:t>
            </a:r>
          </a:p>
          <a:p>
            <a:pPr>
              <a:lnSpc>
                <a:spcPct val="150000"/>
              </a:lnSpc>
            </a:pPr>
            <a:r>
              <a:rPr lang="en-US" sz="2800" dirty="0" smtClean="0">
                <a:latin typeface="Calibri" panose="020F0502020204030204" pitchFamily="34" charset="0"/>
              </a:rPr>
              <a:t>Smoking is forbidden</a:t>
            </a:r>
          </a:p>
          <a:p>
            <a:pPr>
              <a:lnSpc>
                <a:spcPct val="150000"/>
              </a:lnSpc>
            </a:pPr>
            <a:r>
              <a:rPr lang="en-US" sz="2800" dirty="0" smtClean="0">
                <a:latin typeface="Calibri" panose="020F0502020204030204" pitchFamily="34" charset="0"/>
              </a:rPr>
              <a:t>Reduce caffeine, fat diet and sodium</a:t>
            </a:r>
            <a:endParaRPr lang="en-US" sz="2800" dirty="0">
              <a:latin typeface="Calibri" panose="020F0502020204030204" pitchFamily="34" charset="0"/>
            </a:endParaRPr>
          </a:p>
        </p:txBody>
      </p:sp>
    </p:spTree>
    <p:extLst>
      <p:ext uri="{BB962C8B-B14F-4D97-AF65-F5344CB8AC3E}">
        <p14:creationId xmlns:p14="http://schemas.microsoft.com/office/powerpoint/2010/main" val="24580599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6589199" cy="1280890"/>
          </a:xfrm>
        </p:spPr>
        <p:txBody>
          <a:bodyPr>
            <a:normAutofit/>
          </a:bodyPr>
          <a:lstStyle/>
          <a:p>
            <a:r>
              <a:rPr lang="en-US" dirty="0"/>
              <a:t>Nursing diagnosis</a:t>
            </a:r>
            <a:br>
              <a:rPr lang="en-US" dirty="0"/>
            </a:br>
            <a:endParaRPr lang="en-US" dirty="0"/>
          </a:p>
        </p:txBody>
      </p:sp>
      <p:sp>
        <p:nvSpPr>
          <p:cNvPr id="3" name="Content Placeholder 2"/>
          <p:cNvSpPr>
            <a:spLocks noGrp="1"/>
          </p:cNvSpPr>
          <p:nvPr>
            <p:ph idx="1"/>
          </p:nvPr>
        </p:nvSpPr>
        <p:spPr>
          <a:xfrm>
            <a:off x="0" y="1066800"/>
            <a:ext cx="8892480" cy="5791200"/>
          </a:xfrm>
        </p:spPr>
        <p:txBody>
          <a:bodyPr>
            <a:noAutofit/>
          </a:bodyPr>
          <a:lstStyle/>
          <a:p>
            <a:pPr lvl="1" algn="just">
              <a:lnSpc>
                <a:spcPct val="170000"/>
              </a:lnSpc>
            </a:pPr>
            <a:r>
              <a:rPr lang="en-US" sz="2400" dirty="0" smtClean="0">
                <a:latin typeface="Calibri" panose="020F0502020204030204" pitchFamily="34" charset="0"/>
              </a:rPr>
              <a:t>Chest </a:t>
            </a:r>
            <a:r>
              <a:rPr lang="en-US" sz="2400" dirty="0">
                <a:latin typeface="Calibri" panose="020F0502020204030204" pitchFamily="34" charset="0"/>
              </a:rPr>
              <a:t>pain related to reduced coronary blood flow</a:t>
            </a:r>
            <a:r>
              <a:rPr lang="en-US" sz="2400" dirty="0" smtClean="0">
                <a:latin typeface="Calibri" panose="020F0502020204030204" pitchFamily="34" charset="0"/>
              </a:rPr>
              <a:t>.</a:t>
            </a:r>
            <a:endParaRPr lang="en-US" sz="2400" dirty="0">
              <a:latin typeface="Calibri" panose="020F0502020204030204" pitchFamily="34" charset="0"/>
            </a:endParaRPr>
          </a:p>
          <a:p>
            <a:pPr lvl="1" algn="just">
              <a:lnSpc>
                <a:spcPct val="170000"/>
              </a:lnSpc>
            </a:pPr>
            <a:r>
              <a:rPr lang="en-US" sz="2400" dirty="0">
                <a:latin typeface="Calibri" panose="020F0502020204030204" pitchFamily="34" charset="0"/>
              </a:rPr>
              <a:t>Anxiety related to fear from </a:t>
            </a:r>
            <a:r>
              <a:rPr lang="en-US" sz="2400" dirty="0" smtClean="0">
                <a:latin typeface="Calibri" panose="020F0502020204030204" pitchFamily="34" charset="0"/>
              </a:rPr>
              <a:t>death.</a:t>
            </a:r>
            <a:endParaRPr lang="en-US" sz="2400" dirty="0">
              <a:latin typeface="Calibri" panose="020F0502020204030204" pitchFamily="34" charset="0"/>
            </a:endParaRPr>
          </a:p>
          <a:p>
            <a:pPr lvl="1" algn="just">
              <a:lnSpc>
                <a:spcPct val="170000"/>
              </a:lnSpc>
            </a:pPr>
            <a:r>
              <a:rPr lang="en-US" sz="2400" dirty="0" smtClean="0">
                <a:latin typeface="Calibri" panose="020F0502020204030204" pitchFamily="34" charset="0"/>
              </a:rPr>
              <a:t>High </a:t>
            </a:r>
            <a:r>
              <a:rPr lang="en-US" sz="2400" dirty="0">
                <a:latin typeface="Calibri" panose="020F0502020204030204" pitchFamily="34" charset="0"/>
              </a:rPr>
              <a:t>risk for breathing pattern ineffective related to fluid </a:t>
            </a:r>
            <a:r>
              <a:rPr lang="en-US" sz="2400" dirty="0" smtClean="0">
                <a:latin typeface="Calibri" panose="020F0502020204030204" pitchFamily="34" charset="0"/>
              </a:rPr>
              <a:t>overload.</a:t>
            </a:r>
            <a:endParaRPr lang="en-US" sz="2400" dirty="0">
              <a:latin typeface="Calibri" panose="020F0502020204030204" pitchFamily="34" charset="0"/>
            </a:endParaRPr>
          </a:p>
          <a:p>
            <a:pPr lvl="1" algn="just">
              <a:lnSpc>
                <a:spcPct val="170000"/>
              </a:lnSpc>
            </a:pPr>
            <a:r>
              <a:rPr lang="en-US" sz="2400" dirty="0" smtClean="0">
                <a:latin typeface="Calibri" panose="020F0502020204030204" pitchFamily="34" charset="0"/>
              </a:rPr>
              <a:t>High </a:t>
            </a:r>
            <a:r>
              <a:rPr lang="en-US" sz="2400" dirty="0">
                <a:latin typeface="Calibri" panose="020F0502020204030204" pitchFamily="34" charset="0"/>
              </a:rPr>
              <a:t>risk for tissue perfusion alteration related to decreased cardiac </a:t>
            </a:r>
            <a:r>
              <a:rPr lang="en-US" sz="2400" dirty="0" smtClean="0">
                <a:latin typeface="Calibri" panose="020F0502020204030204" pitchFamily="34" charset="0"/>
              </a:rPr>
              <a:t>output.</a:t>
            </a:r>
            <a:endParaRPr lang="en-US" sz="2400" dirty="0">
              <a:latin typeface="Calibri" panose="020F0502020204030204" pitchFamily="34" charset="0"/>
            </a:endParaRPr>
          </a:p>
          <a:p>
            <a:pPr lvl="1" algn="just">
              <a:lnSpc>
                <a:spcPct val="170000"/>
              </a:lnSpc>
            </a:pPr>
            <a:r>
              <a:rPr lang="en-US" sz="2400" dirty="0">
                <a:latin typeface="Calibri" panose="020F0502020204030204" pitchFamily="34" charset="0"/>
              </a:rPr>
              <a:t>Health maintenance alteration related to no adherence to therapeutic </a:t>
            </a:r>
            <a:r>
              <a:rPr lang="en-US" sz="2400" dirty="0" smtClean="0">
                <a:latin typeface="Calibri" panose="020F0502020204030204" pitchFamily="34" charset="0"/>
              </a:rPr>
              <a:t>regimen. </a:t>
            </a:r>
            <a:endParaRPr lang="en-US" sz="2400" dirty="0">
              <a:latin typeface="Calibri" panose="020F0502020204030204" pitchFamily="34" charset="0"/>
            </a:endParaRPr>
          </a:p>
          <a:p>
            <a:endParaRPr lang="en-US" sz="2800" dirty="0"/>
          </a:p>
        </p:txBody>
      </p:sp>
    </p:spTree>
    <p:extLst>
      <p:ext uri="{BB962C8B-B14F-4D97-AF65-F5344CB8AC3E}">
        <p14:creationId xmlns:p14="http://schemas.microsoft.com/office/powerpoint/2010/main" val="25041536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Patient's goals</a:t>
            </a:r>
            <a:br>
              <a:rPr lang="en-US" dirty="0"/>
            </a:br>
            <a:endParaRPr lang="en-US" dirty="0"/>
          </a:p>
        </p:txBody>
      </p:sp>
      <p:sp>
        <p:nvSpPr>
          <p:cNvPr id="3" name="Content Placeholder 2"/>
          <p:cNvSpPr>
            <a:spLocks noGrp="1"/>
          </p:cNvSpPr>
          <p:nvPr>
            <p:ph idx="1"/>
          </p:nvPr>
        </p:nvSpPr>
        <p:spPr>
          <a:xfrm>
            <a:off x="683569" y="1556792"/>
            <a:ext cx="7850832" cy="4354430"/>
          </a:xfrm>
        </p:spPr>
        <p:txBody>
          <a:bodyPr>
            <a:normAutofit/>
          </a:bodyPr>
          <a:lstStyle/>
          <a:p>
            <a:pPr algn="just">
              <a:lnSpc>
                <a:spcPct val="150000"/>
              </a:lnSpc>
            </a:pPr>
            <a:r>
              <a:rPr lang="en-US" sz="2800" dirty="0" smtClean="0">
                <a:latin typeface="Calibri" panose="020F0502020204030204" pitchFamily="34" charset="0"/>
              </a:rPr>
              <a:t>Report </a:t>
            </a:r>
            <a:r>
              <a:rPr lang="en-US" sz="2800" dirty="0">
                <a:latin typeface="Calibri" panose="020F0502020204030204" pitchFamily="34" charset="0"/>
              </a:rPr>
              <a:t>that pain is decreased</a:t>
            </a:r>
          </a:p>
          <a:p>
            <a:pPr algn="just">
              <a:lnSpc>
                <a:spcPct val="150000"/>
              </a:lnSpc>
            </a:pPr>
            <a:r>
              <a:rPr lang="en-US" sz="2800" dirty="0">
                <a:latin typeface="Calibri" panose="020F0502020204030204" pitchFamily="34" charset="0"/>
              </a:rPr>
              <a:t>Breath effectively</a:t>
            </a:r>
          </a:p>
          <a:p>
            <a:pPr algn="just">
              <a:lnSpc>
                <a:spcPct val="150000"/>
              </a:lnSpc>
            </a:pPr>
            <a:r>
              <a:rPr lang="en-US" sz="2800" dirty="0">
                <a:latin typeface="Calibri" panose="020F0502020204030204" pitchFamily="34" charset="0"/>
              </a:rPr>
              <a:t>Experience less anxiety level</a:t>
            </a:r>
          </a:p>
          <a:p>
            <a:pPr algn="just">
              <a:lnSpc>
                <a:spcPct val="150000"/>
              </a:lnSpc>
            </a:pPr>
            <a:r>
              <a:rPr lang="en-US" sz="2800" dirty="0">
                <a:latin typeface="Calibri" panose="020F0502020204030204" pitchFamily="34" charset="0"/>
              </a:rPr>
              <a:t>Have improved tissue perfusion</a:t>
            </a:r>
          </a:p>
          <a:p>
            <a:pPr algn="just">
              <a:lnSpc>
                <a:spcPct val="150000"/>
              </a:lnSpc>
            </a:pPr>
            <a:r>
              <a:rPr lang="en-US" sz="2800" dirty="0">
                <a:latin typeface="Calibri" panose="020F0502020204030204" pitchFamily="34" charset="0"/>
              </a:rPr>
              <a:t>Adhere to the self care program </a:t>
            </a:r>
          </a:p>
          <a:p>
            <a:pPr>
              <a:lnSpc>
                <a:spcPct val="150000"/>
              </a:lnSpc>
            </a:pPr>
            <a:endParaRPr lang="en-US" sz="2800" dirty="0"/>
          </a:p>
        </p:txBody>
      </p:sp>
    </p:spTree>
    <p:extLst>
      <p:ext uri="{BB962C8B-B14F-4D97-AF65-F5344CB8AC3E}">
        <p14:creationId xmlns:p14="http://schemas.microsoft.com/office/powerpoint/2010/main" val="114595593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Nursing intervention</a:t>
            </a:r>
            <a:br>
              <a:rPr lang="en-US" dirty="0"/>
            </a:br>
            <a:endParaRPr lang="en-US" dirty="0"/>
          </a:p>
        </p:txBody>
      </p:sp>
      <p:sp>
        <p:nvSpPr>
          <p:cNvPr id="3" name="Content Placeholder 2"/>
          <p:cNvSpPr>
            <a:spLocks noGrp="1"/>
          </p:cNvSpPr>
          <p:nvPr>
            <p:ph idx="1"/>
          </p:nvPr>
        </p:nvSpPr>
        <p:spPr>
          <a:xfrm>
            <a:off x="395537" y="1700808"/>
            <a:ext cx="8138864" cy="4210414"/>
          </a:xfrm>
        </p:spPr>
        <p:txBody>
          <a:bodyPr>
            <a:normAutofit/>
          </a:bodyPr>
          <a:lstStyle/>
          <a:p>
            <a:pPr algn="just">
              <a:lnSpc>
                <a:spcPct val="150000"/>
              </a:lnSpc>
            </a:pPr>
            <a:r>
              <a:rPr lang="en-US" sz="2800" dirty="0" smtClean="0">
                <a:latin typeface="Calibri" panose="020F0502020204030204" pitchFamily="34" charset="0"/>
              </a:rPr>
              <a:t>Relief </a:t>
            </a:r>
            <a:r>
              <a:rPr lang="en-US" sz="2800" dirty="0">
                <a:latin typeface="Calibri" panose="020F0502020204030204" pitchFamily="34" charset="0"/>
              </a:rPr>
              <a:t>or control of chest pain</a:t>
            </a:r>
          </a:p>
          <a:p>
            <a:pPr algn="just">
              <a:lnSpc>
                <a:spcPct val="150000"/>
              </a:lnSpc>
            </a:pPr>
            <a:r>
              <a:rPr lang="en-US" sz="2800" dirty="0">
                <a:latin typeface="Calibri" panose="020F0502020204030204" pitchFamily="34" charset="0"/>
              </a:rPr>
              <a:t>Alleviate respiratory difficulties</a:t>
            </a:r>
          </a:p>
          <a:p>
            <a:pPr algn="just">
              <a:lnSpc>
                <a:spcPct val="150000"/>
              </a:lnSpc>
            </a:pPr>
            <a:r>
              <a:rPr lang="en-US" sz="2800" dirty="0">
                <a:latin typeface="Calibri" panose="020F0502020204030204" pitchFamily="34" charset="0"/>
              </a:rPr>
              <a:t>Reduce the anxiety level </a:t>
            </a:r>
          </a:p>
          <a:p>
            <a:pPr algn="just">
              <a:lnSpc>
                <a:spcPct val="150000"/>
              </a:lnSpc>
            </a:pPr>
            <a:r>
              <a:rPr lang="en-US" sz="2800" dirty="0">
                <a:latin typeface="Calibri" panose="020F0502020204030204" pitchFamily="34" charset="0"/>
              </a:rPr>
              <a:t>Maintain adequate tissue perfusion</a:t>
            </a:r>
          </a:p>
          <a:p>
            <a:pPr algn="just">
              <a:lnSpc>
                <a:spcPct val="150000"/>
              </a:lnSpc>
            </a:pPr>
            <a:r>
              <a:rPr lang="en-US" sz="2800" dirty="0">
                <a:latin typeface="Calibri" panose="020F0502020204030204" pitchFamily="34" charset="0"/>
              </a:rPr>
              <a:t>Help the patient to adhere to the self care program</a:t>
            </a:r>
          </a:p>
          <a:p>
            <a:pPr>
              <a:lnSpc>
                <a:spcPct val="150000"/>
              </a:lnSpc>
            </a:pPr>
            <a:endParaRPr lang="en-US" sz="2800" dirty="0"/>
          </a:p>
        </p:txBody>
      </p:sp>
    </p:spTree>
    <p:extLst>
      <p:ext uri="{BB962C8B-B14F-4D97-AF65-F5344CB8AC3E}">
        <p14:creationId xmlns:p14="http://schemas.microsoft.com/office/powerpoint/2010/main" val="138610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888" y="476672"/>
            <a:ext cx="7467600" cy="576064"/>
          </a:xfrm>
        </p:spPr>
        <p:txBody>
          <a:bodyPr>
            <a:normAutofit fontScale="90000"/>
          </a:bodyPr>
          <a:lstStyle/>
          <a:p>
            <a:r>
              <a:rPr lang="en-US" dirty="0" smtClean="0"/>
              <a:t>Left coronary artery </a:t>
            </a:r>
            <a:endParaRPr lang="en-US" dirty="0"/>
          </a:p>
        </p:txBody>
      </p:sp>
      <p:sp>
        <p:nvSpPr>
          <p:cNvPr id="3" name="Content Placeholder 2"/>
          <p:cNvSpPr>
            <a:spLocks noGrp="1"/>
          </p:cNvSpPr>
          <p:nvPr>
            <p:ph idx="1"/>
          </p:nvPr>
        </p:nvSpPr>
        <p:spPr>
          <a:xfrm>
            <a:off x="178308" y="1340768"/>
            <a:ext cx="8965692" cy="5328592"/>
          </a:xfrm>
        </p:spPr>
        <p:txBody>
          <a:bodyPr>
            <a:normAutofit fontScale="92500" lnSpcReduction="10000"/>
          </a:bodyPr>
          <a:lstStyle/>
          <a:p>
            <a:pPr>
              <a:lnSpc>
                <a:spcPct val="150000"/>
              </a:lnSpc>
            </a:pPr>
            <a:r>
              <a:rPr lang="en-US" sz="3000" dirty="0">
                <a:latin typeface="Calibri" panose="020F0502020204030204" pitchFamily="34" charset="0"/>
              </a:rPr>
              <a:t>It has three branches. The artery from the point of origin to the first major branch is called the left main coronary artery. Two bifurcations arise off the left main coronary artery. These are the left anterior descending artery, which courses down the anterior wall of the heart, and the circumflex artery, which circles around to the lateral left wall of the heart.</a:t>
            </a:r>
          </a:p>
          <a:p>
            <a:pPr marL="0" indent="0">
              <a:lnSpc>
                <a:spcPct val="150000"/>
              </a:lnSpc>
              <a:buNone/>
            </a:pPr>
            <a:r>
              <a:rPr lang="en-US" sz="3300" b="1" dirty="0"/>
              <a:t> </a:t>
            </a:r>
            <a:endParaRPr lang="en-US" sz="3300" dirty="0"/>
          </a:p>
          <a:p>
            <a:endParaRPr lang="en-US" dirty="0"/>
          </a:p>
        </p:txBody>
      </p:sp>
    </p:spTree>
    <p:extLst>
      <p:ext uri="{BB962C8B-B14F-4D97-AF65-F5344CB8AC3E}">
        <p14:creationId xmlns:p14="http://schemas.microsoft.com/office/powerpoint/2010/main" val="380451991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57608"/>
            <a:ext cx="6589199" cy="1280890"/>
          </a:xfrm>
        </p:spPr>
        <p:txBody>
          <a:bodyPr/>
          <a:lstStyle/>
          <a:p>
            <a:r>
              <a:rPr lang="en-US" dirty="0" smtClean="0"/>
              <a:t>COMPLICATIONS</a:t>
            </a:r>
            <a:endParaRPr lang="en-US" dirty="0"/>
          </a:p>
        </p:txBody>
      </p:sp>
      <p:sp>
        <p:nvSpPr>
          <p:cNvPr id="3" name="Content Placeholder 2"/>
          <p:cNvSpPr>
            <a:spLocks noGrp="1"/>
          </p:cNvSpPr>
          <p:nvPr>
            <p:ph idx="1"/>
          </p:nvPr>
        </p:nvSpPr>
        <p:spPr>
          <a:xfrm>
            <a:off x="395537" y="1196752"/>
            <a:ext cx="8138864" cy="5661248"/>
          </a:xfrm>
        </p:spPr>
        <p:txBody>
          <a:bodyPr>
            <a:noAutofit/>
          </a:bodyPr>
          <a:lstStyle/>
          <a:p>
            <a:r>
              <a:rPr lang="en-US" sz="2800" dirty="0" err="1" smtClean="0">
                <a:latin typeface="Calibri" panose="020F0502020204030204" pitchFamily="34" charset="0"/>
              </a:rPr>
              <a:t>Arrythmias</a:t>
            </a:r>
            <a:endParaRPr lang="en-US" sz="2800" dirty="0" smtClean="0">
              <a:latin typeface="Calibri" panose="020F0502020204030204" pitchFamily="34" charset="0"/>
            </a:endParaRPr>
          </a:p>
          <a:p>
            <a:r>
              <a:rPr lang="en-US" sz="2800" dirty="0" smtClean="0">
                <a:latin typeface="Calibri" panose="020F0502020204030204" pitchFamily="34" charset="0"/>
              </a:rPr>
              <a:t>Cardiogenic shock</a:t>
            </a:r>
          </a:p>
          <a:p>
            <a:r>
              <a:rPr lang="en-US" sz="2800" dirty="0" smtClean="0">
                <a:latin typeface="Calibri" panose="020F0502020204030204" pitchFamily="34" charset="0"/>
              </a:rPr>
              <a:t>Ventricular rupture</a:t>
            </a:r>
          </a:p>
          <a:p>
            <a:r>
              <a:rPr lang="en-US" sz="2800" dirty="0" smtClean="0">
                <a:latin typeface="Calibri" panose="020F0502020204030204" pitchFamily="34" charset="0"/>
              </a:rPr>
              <a:t>Ventricular aneurysm</a:t>
            </a:r>
          </a:p>
          <a:p>
            <a:r>
              <a:rPr lang="en-US" sz="2800" dirty="0" smtClean="0">
                <a:latin typeface="Calibri" panose="020F0502020204030204" pitchFamily="34" charset="0"/>
              </a:rPr>
              <a:t>Arterial embolism </a:t>
            </a:r>
          </a:p>
          <a:p>
            <a:r>
              <a:rPr lang="en-US" sz="2800" dirty="0" smtClean="0">
                <a:latin typeface="Calibri" panose="020F0502020204030204" pitchFamily="34" charset="0"/>
              </a:rPr>
              <a:t>Venous thrombosis</a:t>
            </a:r>
          </a:p>
          <a:p>
            <a:r>
              <a:rPr lang="en-US" sz="2800" dirty="0" smtClean="0">
                <a:latin typeface="Calibri" panose="020F0502020204030204" pitchFamily="34" charset="0"/>
              </a:rPr>
              <a:t>Pulmonary embolism</a:t>
            </a:r>
          </a:p>
          <a:p>
            <a:r>
              <a:rPr lang="en-US" sz="2800" dirty="0" smtClean="0">
                <a:latin typeface="Calibri" panose="020F0502020204030204" pitchFamily="34" charset="0"/>
              </a:rPr>
              <a:t>Pericarditis</a:t>
            </a:r>
          </a:p>
          <a:p>
            <a:r>
              <a:rPr lang="en-US" sz="2800" dirty="0" smtClean="0">
                <a:latin typeface="Calibri" panose="020F0502020204030204" pitchFamily="34" charset="0"/>
              </a:rPr>
              <a:t>Mitral insufficient</a:t>
            </a:r>
            <a:endParaRPr lang="en-US" sz="2800" dirty="0">
              <a:latin typeface="Calibri" panose="020F0502020204030204" pitchFamily="34" charset="0"/>
            </a:endParaRPr>
          </a:p>
        </p:txBody>
      </p:sp>
    </p:spTree>
    <p:extLst>
      <p:ext uri="{BB962C8B-B14F-4D97-AF65-F5344CB8AC3E}">
        <p14:creationId xmlns:p14="http://schemas.microsoft.com/office/powerpoint/2010/main" val="256690685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03894"/>
            <a:ext cx="6589199" cy="1064866"/>
          </a:xfrm>
        </p:spPr>
        <p:txBody>
          <a:bodyPr/>
          <a:lstStyle/>
          <a:p>
            <a:r>
              <a:rPr lang="en-US" b="1" dirty="0" smtClean="0"/>
              <a:t>ANGINA PECTORIS </a:t>
            </a:r>
            <a:endParaRPr lang="en-US" b="1" dirty="0"/>
          </a:p>
        </p:txBody>
      </p:sp>
      <p:sp>
        <p:nvSpPr>
          <p:cNvPr id="3" name="Content Placeholder 2"/>
          <p:cNvSpPr>
            <a:spLocks noGrp="1"/>
          </p:cNvSpPr>
          <p:nvPr>
            <p:ph idx="1"/>
          </p:nvPr>
        </p:nvSpPr>
        <p:spPr>
          <a:xfrm>
            <a:off x="0" y="1268760"/>
            <a:ext cx="9144000" cy="5184576"/>
          </a:xfrm>
        </p:spPr>
        <p:txBody>
          <a:bodyPr>
            <a:normAutofit/>
          </a:bodyPr>
          <a:lstStyle/>
          <a:p>
            <a:pPr>
              <a:lnSpc>
                <a:spcPct val="150000"/>
              </a:lnSpc>
            </a:pPr>
            <a:r>
              <a:rPr lang="en-US" sz="2800" dirty="0" smtClean="0">
                <a:latin typeface="Calibri" panose="020F0502020204030204" pitchFamily="34" charset="0"/>
              </a:rPr>
              <a:t>This is a clinical syndrome produced by a reduction in the blood supply in the muscle of the heart caused by narrowing or partial occlusion of the coronary arteries.</a:t>
            </a:r>
            <a:r>
              <a:rPr lang="en-US" sz="2800" dirty="0">
                <a:latin typeface="Calibri" panose="020F0502020204030204" pitchFamily="34" charset="0"/>
              </a:rPr>
              <a:t> This is sometimes called </a:t>
            </a:r>
            <a:r>
              <a:rPr lang="en-US" sz="2800" i="1" dirty="0">
                <a:latin typeface="Calibri" panose="020F0502020204030204" pitchFamily="34" charset="0"/>
              </a:rPr>
              <a:t>angina of effort </a:t>
            </a:r>
            <a:r>
              <a:rPr lang="en-US" sz="2800" dirty="0">
                <a:latin typeface="Calibri" panose="020F0502020204030204" pitchFamily="34" charset="0"/>
              </a:rPr>
              <a:t>because increased cardiac output required during extra physical </a:t>
            </a:r>
            <a:r>
              <a:rPr lang="en-US" sz="2800" dirty="0" smtClean="0">
                <a:latin typeface="Calibri" panose="020F0502020204030204" pitchFamily="34" charset="0"/>
              </a:rPr>
              <a:t>effort causes </a:t>
            </a:r>
            <a:r>
              <a:rPr lang="en-US" sz="2800" dirty="0">
                <a:latin typeface="Calibri" panose="020F0502020204030204" pitchFamily="34" charset="0"/>
              </a:rPr>
              <a:t>severe </a:t>
            </a:r>
            <a:r>
              <a:rPr lang="en-US" sz="2800" dirty="0" err="1">
                <a:latin typeface="Calibri" panose="020F0502020204030204" pitchFamily="34" charset="0"/>
              </a:rPr>
              <a:t>ischaemic</a:t>
            </a:r>
            <a:r>
              <a:rPr lang="en-US" sz="2800" dirty="0">
                <a:latin typeface="Calibri" panose="020F0502020204030204" pitchFamily="34" charset="0"/>
              </a:rPr>
              <a:t> pain in the chest.</a:t>
            </a:r>
            <a:endParaRPr lang="en-US" sz="2800" dirty="0" smtClean="0">
              <a:latin typeface="Calibri" panose="020F0502020204030204" pitchFamily="34" charset="0"/>
            </a:endParaRP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1871052604"/>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br>
              <a:rPr lang="en-US" b="1" dirty="0"/>
            </a:br>
            <a:endParaRPr lang="en-US" dirty="0"/>
          </a:p>
        </p:txBody>
      </p:sp>
      <p:sp>
        <p:nvSpPr>
          <p:cNvPr id="3" name="Content Placeholder 2"/>
          <p:cNvSpPr>
            <a:spLocks noGrp="1"/>
          </p:cNvSpPr>
          <p:nvPr>
            <p:ph idx="1"/>
          </p:nvPr>
        </p:nvSpPr>
        <p:spPr>
          <a:xfrm>
            <a:off x="1403648" y="2133600"/>
            <a:ext cx="7344815" cy="3777622"/>
          </a:xfrm>
        </p:spPr>
        <p:txBody>
          <a:bodyPr>
            <a:noAutofit/>
          </a:bodyPr>
          <a:lstStyle/>
          <a:p>
            <a:pPr>
              <a:lnSpc>
                <a:spcPct val="150000"/>
              </a:lnSpc>
            </a:pPr>
            <a:r>
              <a:rPr lang="en-US" sz="2800" dirty="0" smtClean="0">
                <a:latin typeface="Calibri" panose="020F0502020204030204" pitchFamily="34" charset="0"/>
              </a:rPr>
              <a:t>When </a:t>
            </a:r>
            <a:r>
              <a:rPr lang="en-US" sz="2800" dirty="0">
                <a:latin typeface="Calibri" panose="020F0502020204030204" pitchFamily="34" charset="0"/>
              </a:rPr>
              <a:t>a muscle has to work with deficient oxygen a severe cramping pain occurs. This pain is due oxygen deficiency and is common to all the muscles (intermittent claudication).</a:t>
            </a:r>
          </a:p>
          <a:p>
            <a:endParaRPr lang="en-US" sz="2800" dirty="0">
              <a:latin typeface="Calibri" panose="020F0502020204030204" pitchFamily="34" charset="0"/>
            </a:endParaRPr>
          </a:p>
        </p:txBody>
      </p:sp>
    </p:spTree>
    <p:extLst>
      <p:ext uri="{BB962C8B-B14F-4D97-AF65-F5344CB8AC3E}">
        <p14:creationId xmlns:p14="http://schemas.microsoft.com/office/powerpoint/2010/main" val="24959110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0182" y="0"/>
            <a:ext cx="6172200" cy="764704"/>
          </a:xfrm>
        </p:spPr>
        <p:txBody>
          <a:bodyPr>
            <a:normAutofit/>
          </a:bodyPr>
          <a:lstStyle/>
          <a:p>
            <a:r>
              <a:rPr lang="en-US" sz="2800" b="1" dirty="0"/>
              <a:t>Types of Angina</a:t>
            </a:r>
            <a:endParaRPr lang="en-US" sz="2800" dirty="0"/>
          </a:p>
        </p:txBody>
      </p:sp>
      <p:sp>
        <p:nvSpPr>
          <p:cNvPr id="3" name="Content Placeholder 2"/>
          <p:cNvSpPr>
            <a:spLocks noGrp="1"/>
          </p:cNvSpPr>
          <p:nvPr>
            <p:ph idx="1"/>
          </p:nvPr>
        </p:nvSpPr>
        <p:spPr>
          <a:xfrm>
            <a:off x="1043608" y="548680"/>
            <a:ext cx="7915162" cy="6309320"/>
          </a:xfrm>
        </p:spPr>
        <p:txBody>
          <a:bodyPr>
            <a:noAutofit/>
          </a:bodyPr>
          <a:lstStyle/>
          <a:p>
            <a:pPr>
              <a:lnSpc>
                <a:spcPct val="150000"/>
              </a:lnSpc>
            </a:pPr>
            <a:r>
              <a:rPr lang="en-US" sz="2800" b="1" dirty="0">
                <a:latin typeface="Calibri" panose="020F0502020204030204" pitchFamily="34" charset="0"/>
              </a:rPr>
              <a:t>Stable angina: </a:t>
            </a:r>
            <a:r>
              <a:rPr lang="en-US" sz="2800" dirty="0">
                <a:latin typeface="Calibri" panose="020F0502020204030204" pitchFamily="34" charset="0"/>
              </a:rPr>
              <a:t>predictable and consistent pain that occurs on exertion and is relieved by rest and/or nitroglycerin.</a:t>
            </a:r>
          </a:p>
          <a:p>
            <a:pPr>
              <a:lnSpc>
                <a:spcPct val="150000"/>
              </a:lnSpc>
            </a:pPr>
            <a:r>
              <a:rPr lang="en-US" sz="2800" b="1" dirty="0">
                <a:latin typeface="Calibri" panose="020F0502020204030204" pitchFamily="34" charset="0"/>
              </a:rPr>
              <a:t>Unstable angina (</a:t>
            </a:r>
            <a:r>
              <a:rPr lang="en-US" sz="2800" b="1" dirty="0" err="1">
                <a:latin typeface="Calibri" panose="020F0502020204030204" pitchFamily="34" charset="0"/>
              </a:rPr>
              <a:t>preinfarction</a:t>
            </a:r>
            <a:r>
              <a:rPr lang="en-US" sz="2800" b="1" dirty="0">
                <a:latin typeface="Calibri" panose="020F0502020204030204" pitchFamily="34" charset="0"/>
              </a:rPr>
              <a:t>/crescendo angina): </a:t>
            </a:r>
            <a:r>
              <a:rPr lang="en-US" sz="2800" dirty="0">
                <a:latin typeface="Calibri" panose="020F0502020204030204" pitchFamily="34" charset="0"/>
              </a:rPr>
              <a:t>symptoms increase in frequency and severity; may not be relieved with rest or nitroglycerin.</a:t>
            </a:r>
          </a:p>
          <a:p>
            <a:pPr>
              <a:lnSpc>
                <a:spcPct val="150000"/>
              </a:lnSpc>
            </a:pPr>
            <a:r>
              <a:rPr lang="en-US" sz="2800" b="1" dirty="0">
                <a:latin typeface="Calibri" panose="020F0502020204030204" pitchFamily="34" charset="0"/>
              </a:rPr>
              <a:t>Intractable/refractory angina: </a:t>
            </a:r>
            <a:r>
              <a:rPr lang="en-US" sz="2800" dirty="0">
                <a:latin typeface="Calibri" panose="020F0502020204030204" pitchFamily="34" charset="0"/>
              </a:rPr>
              <a:t>severe incapacitating chest pain</a:t>
            </a:r>
            <a:r>
              <a:rPr lang="en-US" sz="2800" dirty="0" smtClean="0">
                <a:latin typeface="Calibri" panose="020F0502020204030204" pitchFamily="34" charset="0"/>
              </a:rPr>
              <a:t>.</a:t>
            </a:r>
            <a:endParaRPr lang="en-US" sz="2800" b="1" dirty="0">
              <a:latin typeface="Calibri" panose="020F0502020204030204" pitchFamily="34" charset="0"/>
            </a:endParaRPr>
          </a:p>
        </p:txBody>
      </p:sp>
    </p:spTree>
    <p:extLst>
      <p:ext uri="{BB962C8B-B14F-4D97-AF65-F5344CB8AC3E}">
        <p14:creationId xmlns:p14="http://schemas.microsoft.com/office/powerpoint/2010/main" val="85085903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16658"/>
          </a:xfrm>
        </p:spPr>
        <p:txBody>
          <a:bodyPr/>
          <a:lstStyle/>
          <a:p>
            <a:r>
              <a:rPr lang="en-US" b="1" dirty="0"/>
              <a:t>Types of </a:t>
            </a:r>
            <a:r>
              <a:rPr lang="en-US" b="1" dirty="0" smtClean="0"/>
              <a:t>Angina ….</a:t>
            </a:r>
            <a:r>
              <a:rPr lang="en-US" b="1" dirty="0" err="1" smtClean="0"/>
              <a:t>contd</a:t>
            </a:r>
            <a:endParaRPr lang="en-US" dirty="0"/>
          </a:p>
        </p:txBody>
      </p:sp>
      <p:sp>
        <p:nvSpPr>
          <p:cNvPr id="3" name="Content Placeholder 2"/>
          <p:cNvSpPr>
            <a:spLocks noGrp="1"/>
          </p:cNvSpPr>
          <p:nvPr>
            <p:ph idx="1"/>
          </p:nvPr>
        </p:nvSpPr>
        <p:spPr>
          <a:xfrm>
            <a:off x="539552" y="1340768"/>
            <a:ext cx="7994849" cy="4896544"/>
          </a:xfrm>
        </p:spPr>
        <p:txBody>
          <a:bodyPr>
            <a:normAutofit/>
          </a:bodyPr>
          <a:lstStyle/>
          <a:p>
            <a:pPr>
              <a:lnSpc>
                <a:spcPct val="150000"/>
              </a:lnSpc>
            </a:pPr>
            <a:r>
              <a:rPr lang="en-US" sz="2800" b="1" dirty="0">
                <a:latin typeface="Calibri" panose="020F0502020204030204" pitchFamily="34" charset="0"/>
              </a:rPr>
              <a:t>Variant angina/</a:t>
            </a:r>
            <a:r>
              <a:rPr lang="en-US" sz="2800" b="1" dirty="0" err="1">
                <a:latin typeface="Calibri" panose="020F0502020204030204" pitchFamily="34" charset="0"/>
              </a:rPr>
              <a:t>Prinzmetal’s</a:t>
            </a:r>
            <a:r>
              <a:rPr lang="en-US" sz="2800" b="1" dirty="0">
                <a:latin typeface="Calibri" panose="020F0502020204030204" pitchFamily="34" charset="0"/>
              </a:rPr>
              <a:t> angina: </a:t>
            </a:r>
            <a:r>
              <a:rPr lang="en-US" sz="2800" dirty="0">
                <a:latin typeface="Calibri" panose="020F0502020204030204" pitchFamily="34" charset="0"/>
              </a:rPr>
              <a:t>pain at rest with reversible ST-segment elevation; thought to be caused by coronary artery vasospasm.</a:t>
            </a:r>
          </a:p>
          <a:p>
            <a:pPr>
              <a:lnSpc>
                <a:spcPct val="150000"/>
              </a:lnSpc>
            </a:pPr>
            <a:r>
              <a:rPr lang="en-US" sz="2800" b="1" dirty="0">
                <a:latin typeface="Calibri" panose="020F0502020204030204" pitchFamily="34" charset="0"/>
              </a:rPr>
              <a:t>Silent ischemia: </a:t>
            </a:r>
            <a:r>
              <a:rPr lang="en-US" sz="2800" dirty="0">
                <a:latin typeface="Calibri" panose="020F0502020204030204" pitchFamily="34" charset="0"/>
              </a:rPr>
              <a:t>objective evidence of ischemia (e.g. ECG changes with a stress test), but patient reports no pain.</a:t>
            </a:r>
          </a:p>
          <a:p>
            <a:pPr>
              <a:lnSpc>
                <a:spcPct val="150000"/>
              </a:lnSpc>
            </a:pPr>
            <a:endParaRPr lang="en-US" sz="2800" dirty="0"/>
          </a:p>
        </p:txBody>
      </p:sp>
    </p:spTree>
    <p:extLst>
      <p:ext uri="{BB962C8B-B14F-4D97-AF65-F5344CB8AC3E}">
        <p14:creationId xmlns:p14="http://schemas.microsoft.com/office/powerpoint/2010/main" val="367923081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748463" cy="864096"/>
          </a:xfrm>
        </p:spPr>
        <p:txBody>
          <a:bodyPr>
            <a:normAutofit/>
          </a:bodyPr>
          <a:lstStyle/>
          <a:p>
            <a:r>
              <a:rPr lang="en-US" sz="3100" dirty="0"/>
              <a:t>Factors are associated with typical </a:t>
            </a:r>
            <a:r>
              <a:rPr lang="en-US" sz="3100" dirty="0" err="1"/>
              <a:t>anginal</a:t>
            </a:r>
            <a:r>
              <a:rPr lang="en-US" sz="3100" dirty="0"/>
              <a:t> pain</a:t>
            </a:r>
            <a:endParaRPr lang="en-US" dirty="0"/>
          </a:p>
        </p:txBody>
      </p:sp>
      <p:sp>
        <p:nvSpPr>
          <p:cNvPr id="3" name="Content Placeholder 2"/>
          <p:cNvSpPr>
            <a:spLocks noGrp="1"/>
          </p:cNvSpPr>
          <p:nvPr>
            <p:ph idx="1"/>
          </p:nvPr>
        </p:nvSpPr>
        <p:spPr>
          <a:xfrm>
            <a:off x="11147" y="1196752"/>
            <a:ext cx="9132853" cy="5653474"/>
          </a:xfrm>
        </p:spPr>
        <p:txBody>
          <a:bodyPr>
            <a:noAutofit/>
          </a:bodyPr>
          <a:lstStyle/>
          <a:p>
            <a:pPr lvl="1">
              <a:lnSpc>
                <a:spcPct val="150000"/>
              </a:lnSpc>
              <a:buFont typeface="Courier New" pitchFamily="49" charset="0"/>
              <a:buChar char="o"/>
            </a:pPr>
            <a:r>
              <a:rPr lang="en-US" sz="2400" dirty="0" smtClean="0">
                <a:latin typeface="Calibri" panose="020F0502020204030204" pitchFamily="34" charset="0"/>
              </a:rPr>
              <a:t>Physical exertion (increases </a:t>
            </a:r>
            <a:r>
              <a:rPr lang="en-US" sz="2400" dirty="0">
                <a:latin typeface="Calibri" panose="020F0502020204030204" pitchFamily="34" charset="0"/>
              </a:rPr>
              <a:t>myocardial oxygen </a:t>
            </a:r>
            <a:r>
              <a:rPr lang="en-US" sz="2400" dirty="0" smtClean="0">
                <a:latin typeface="Calibri" panose="020F0502020204030204" pitchFamily="34" charset="0"/>
              </a:rPr>
              <a:t>demand)</a:t>
            </a:r>
            <a:endParaRPr lang="en-US" sz="2400" dirty="0">
              <a:latin typeface="Calibri" panose="020F0502020204030204" pitchFamily="34" charset="0"/>
            </a:endParaRPr>
          </a:p>
          <a:p>
            <a:pPr lvl="1">
              <a:lnSpc>
                <a:spcPct val="150000"/>
              </a:lnSpc>
              <a:buFont typeface="Courier New" pitchFamily="49" charset="0"/>
              <a:buChar char="o"/>
            </a:pPr>
            <a:r>
              <a:rPr lang="en-US" sz="2400" dirty="0" smtClean="0">
                <a:latin typeface="Calibri" panose="020F0502020204030204" pitchFamily="34" charset="0"/>
              </a:rPr>
              <a:t>Exposure </a:t>
            </a:r>
            <a:r>
              <a:rPr lang="en-US" sz="2400" dirty="0">
                <a:latin typeface="Calibri" panose="020F0502020204030204" pitchFamily="34" charset="0"/>
              </a:rPr>
              <a:t>to </a:t>
            </a:r>
            <a:r>
              <a:rPr lang="en-US" sz="2400" dirty="0" smtClean="0">
                <a:latin typeface="Calibri" panose="020F0502020204030204" pitchFamily="34" charset="0"/>
              </a:rPr>
              <a:t>cold (causes vasoconstriction and </a:t>
            </a:r>
            <a:r>
              <a:rPr lang="en-US" sz="2400" dirty="0">
                <a:latin typeface="Calibri" panose="020F0502020204030204" pitchFamily="34" charset="0"/>
              </a:rPr>
              <a:t>elevated </a:t>
            </a:r>
            <a:r>
              <a:rPr lang="en-US" sz="2400" dirty="0" smtClean="0">
                <a:latin typeface="Calibri" panose="020F0502020204030204" pitchFamily="34" charset="0"/>
              </a:rPr>
              <a:t>BP, </a:t>
            </a:r>
            <a:r>
              <a:rPr lang="en-US" sz="2400" dirty="0">
                <a:latin typeface="Calibri" panose="020F0502020204030204" pitchFamily="34" charset="0"/>
              </a:rPr>
              <a:t>with increased </a:t>
            </a:r>
            <a:r>
              <a:rPr lang="en-US" sz="2400" dirty="0" smtClean="0">
                <a:latin typeface="Calibri" panose="020F0502020204030204" pitchFamily="34" charset="0"/>
              </a:rPr>
              <a:t>oxygen demand)</a:t>
            </a:r>
            <a:endParaRPr lang="en-US" sz="2400" dirty="0">
              <a:latin typeface="Calibri" panose="020F0502020204030204" pitchFamily="34" charset="0"/>
            </a:endParaRPr>
          </a:p>
          <a:p>
            <a:pPr lvl="1">
              <a:lnSpc>
                <a:spcPct val="150000"/>
              </a:lnSpc>
              <a:buFont typeface="Courier New" pitchFamily="49" charset="0"/>
              <a:buChar char="o"/>
            </a:pPr>
            <a:r>
              <a:rPr lang="en-US" sz="2400" dirty="0" smtClean="0">
                <a:latin typeface="Calibri" panose="020F0502020204030204" pitchFamily="34" charset="0"/>
              </a:rPr>
              <a:t>Eating </a:t>
            </a:r>
            <a:r>
              <a:rPr lang="en-US" sz="2400" dirty="0">
                <a:latin typeface="Calibri" panose="020F0502020204030204" pitchFamily="34" charset="0"/>
              </a:rPr>
              <a:t>a heavy </a:t>
            </a:r>
            <a:r>
              <a:rPr lang="en-US" sz="2400" dirty="0" smtClean="0">
                <a:latin typeface="Calibri" panose="020F0502020204030204" pitchFamily="34" charset="0"/>
              </a:rPr>
              <a:t>meal (increases </a:t>
            </a:r>
            <a:r>
              <a:rPr lang="en-US" sz="2400" dirty="0">
                <a:latin typeface="Calibri" panose="020F0502020204030204" pitchFamily="34" charset="0"/>
              </a:rPr>
              <a:t>the blood </a:t>
            </a:r>
            <a:r>
              <a:rPr lang="en-US" sz="2400" dirty="0" smtClean="0">
                <a:latin typeface="Calibri" panose="020F0502020204030204" pitchFamily="34" charset="0"/>
              </a:rPr>
              <a:t>flow to </a:t>
            </a:r>
            <a:r>
              <a:rPr lang="en-US" sz="2400" dirty="0">
                <a:latin typeface="Calibri" panose="020F0502020204030204" pitchFamily="34" charset="0"/>
              </a:rPr>
              <a:t>the mesenteric area for digestion, thereby </a:t>
            </a:r>
            <a:r>
              <a:rPr lang="en-US" sz="2400" dirty="0" smtClean="0">
                <a:latin typeface="Calibri" panose="020F0502020204030204" pitchFamily="34" charset="0"/>
              </a:rPr>
              <a:t>reducing the </a:t>
            </a:r>
            <a:r>
              <a:rPr lang="en-US" sz="2400" dirty="0">
                <a:latin typeface="Calibri" panose="020F0502020204030204" pitchFamily="34" charset="0"/>
              </a:rPr>
              <a:t>blood supply available to the heart muscle; in a </a:t>
            </a:r>
            <a:r>
              <a:rPr lang="en-US" sz="2400" dirty="0" smtClean="0">
                <a:latin typeface="Calibri" panose="020F0502020204030204" pitchFamily="34" charset="0"/>
              </a:rPr>
              <a:t>severely compromised </a:t>
            </a:r>
            <a:r>
              <a:rPr lang="en-US" sz="2400" dirty="0">
                <a:latin typeface="Calibri" panose="020F0502020204030204" pitchFamily="34" charset="0"/>
              </a:rPr>
              <a:t>heart, shunting of blood for </a:t>
            </a:r>
            <a:r>
              <a:rPr lang="en-US" sz="2400" dirty="0" smtClean="0">
                <a:latin typeface="Calibri" panose="020F0502020204030204" pitchFamily="34" charset="0"/>
              </a:rPr>
              <a:t>digestion can </a:t>
            </a:r>
            <a:r>
              <a:rPr lang="en-US" sz="2400" dirty="0">
                <a:latin typeface="Calibri" panose="020F0502020204030204" pitchFamily="34" charset="0"/>
              </a:rPr>
              <a:t>be sufficient to induce anginal </a:t>
            </a:r>
            <a:r>
              <a:rPr lang="en-US" sz="2400" dirty="0" smtClean="0">
                <a:latin typeface="Calibri" panose="020F0502020204030204" pitchFamily="34" charset="0"/>
              </a:rPr>
              <a:t>pain)</a:t>
            </a:r>
            <a:endParaRPr lang="en-US" sz="2400" dirty="0">
              <a:latin typeface="Calibri" panose="020F0502020204030204" pitchFamily="34" charset="0"/>
            </a:endParaRPr>
          </a:p>
          <a:p>
            <a:pPr lvl="1">
              <a:lnSpc>
                <a:spcPct val="150000"/>
              </a:lnSpc>
              <a:buFont typeface="Courier New" pitchFamily="49" charset="0"/>
              <a:buChar char="o"/>
            </a:pPr>
            <a:r>
              <a:rPr lang="en-US" sz="2400" dirty="0" smtClean="0">
                <a:latin typeface="Calibri" panose="020F0502020204030204" pitchFamily="34" charset="0"/>
              </a:rPr>
              <a:t>Stress </a:t>
            </a:r>
            <a:r>
              <a:rPr lang="en-US" sz="2400" dirty="0">
                <a:latin typeface="Calibri" panose="020F0502020204030204" pitchFamily="34" charset="0"/>
              </a:rPr>
              <a:t>or any emotion-provoking </a:t>
            </a:r>
            <a:r>
              <a:rPr lang="en-US" sz="2400" dirty="0" smtClean="0">
                <a:latin typeface="Calibri" panose="020F0502020204030204" pitchFamily="34" charset="0"/>
              </a:rPr>
              <a:t>situation (causing the </a:t>
            </a:r>
            <a:r>
              <a:rPr lang="en-US" sz="2400" dirty="0">
                <a:latin typeface="Calibri" panose="020F0502020204030204" pitchFamily="34" charset="0"/>
              </a:rPr>
              <a:t>release of catecholamines, which increases </a:t>
            </a:r>
            <a:r>
              <a:rPr lang="en-US" sz="2400" dirty="0" smtClean="0">
                <a:latin typeface="Calibri" panose="020F0502020204030204" pitchFamily="34" charset="0"/>
              </a:rPr>
              <a:t>BP, HR </a:t>
            </a:r>
            <a:r>
              <a:rPr lang="en-US" sz="2400" dirty="0">
                <a:latin typeface="Calibri" panose="020F0502020204030204" pitchFamily="34" charset="0"/>
              </a:rPr>
              <a:t>and myocardial </a:t>
            </a:r>
            <a:r>
              <a:rPr lang="en-US" sz="2400" dirty="0" smtClean="0">
                <a:latin typeface="Calibri" panose="020F0502020204030204" pitchFamily="34" charset="0"/>
              </a:rPr>
              <a:t>workload)</a:t>
            </a:r>
            <a:endParaRPr lang="en-US" sz="2400" dirty="0">
              <a:latin typeface="Calibri" panose="020F0502020204030204" pitchFamily="34" charset="0"/>
            </a:endParaRPr>
          </a:p>
        </p:txBody>
      </p:sp>
    </p:spTree>
    <p:extLst>
      <p:ext uri="{BB962C8B-B14F-4D97-AF65-F5344CB8AC3E}">
        <p14:creationId xmlns:p14="http://schemas.microsoft.com/office/powerpoint/2010/main" val="152066297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602"/>
          </a:xfrm>
        </p:spPr>
        <p:txBody>
          <a:bodyPr>
            <a:normAutofit fontScale="90000"/>
          </a:bodyPr>
          <a:lstStyle/>
          <a:p>
            <a:r>
              <a:rPr lang="en-US" b="1" dirty="0" smtClean="0"/>
              <a:t>Clinical features.</a:t>
            </a:r>
            <a:endParaRPr lang="en-US" b="1" dirty="0"/>
          </a:p>
        </p:txBody>
      </p:sp>
      <p:sp>
        <p:nvSpPr>
          <p:cNvPr id="3" name="Content Placeholder 2"/>
          <p:cNvSpPr>
            <a:spLocks noGrp="1"/>
          </p:cNvSpPr>
          <p:nvPr>
            <p:ph idx="1"/>
          </p:nvPr>
        </p:nvSpPr>
        <p:spPr>
          <a:xfrm>
            <a:off x="899592" y="961998"/>
            <a:ext cx="8244408" cy="5850100"/>
          </a:xfrm>
        </p:spPr>
        <p:txBody>
          <a:bodyPr>
            <a:noAutofit/>
          </a:bodyPr>
          <a:lstStyle/>
          <a:p>
            <a:pPr>
              <a:lnSpc>
                <a:spcPct val="150000"/>
              </a:lnSpc>
            </a:pPr>
            <a:r>
              <a:rPr lang="en-US" sz="2800" dirty="0" smtClean="0">
                <a:latin typeface="Calibri" panose="020F0502020204030204" pitchFamily="34" charset="0"/>
              </a:rPr>
              <a:t>Severe cramping pain which radiates down the left arm, jaw, neck and sometime upper abdomen. It may be triggered by bending or climbing stairs especially during cold weather the pain disappears after rest.</a:t>
            </a:r>
          </a:p>
          <a:p>
            <a:pPr>
              <a:lnSpc>
                <a:spcPct val="150000"/>
              </a:lnSpc>
            </a:pPr>
            <a:r>
              <a:rPr lang="en-US" sz="2800" dirty="0" smtClean="0">
                <a:latin typeface="Calibri" panose="020F0502020204030204" pitchFamily="34" charset="0"/>
              </a:rPr>
              <a:t>Tightness in the chest.</a:t>
            </a:r>
          </a:p>
          <a:p>
            <a:r>
              <a:rPr lang="en-US" sz="2800" dirty="0" smtClean="0">
                <a:latin typeface="Calibri" panose="020F0502020204030204" pitchFamily="34" charset="0"/>
              </a:rPr>
              <a:t>Profuse perspiration(diaphoresis.) Pallor and flashing of the face.</a:t>
            </a:r>
          </a:p>
          <a:p>
            <a:r>
              <a:rPr lang="en-US" sz="2800" dirty="0" smtClean="0">
                <a:latin typeface="Calibri" panose="020F0502020204030204" pitchFamily="34" charset="0"/>
              </a:rPr>
              <a:t>Dyspnoea</a:t>
            </a:r>
            <a:endParaRPr lang="en-US" sz="2800" dirty="0">
              <a:latin typeface="Calibri" panose="020F0502020204030204" pitchFamily="34" charset="0"/>
            </a:endParaRPr>
          </a:p>
        </p:txBody>
      </p:sp>
    </p:spTree>
    <p:extLst>
      <p:ext uri="{BB962C8B-B14F-4D97-AF65-F5344CB8AC3E}">
        <p14:creationId xmlns:p14="http://schemas.microsoft.com/office/powerpoint/2010/main" val="647301941"/>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60648"/>
            <a:ext cx="6172200" cy="720080"/>
          </a:xfrm>
        </p:spPr>
        <p:txBody>
          <a:bodyPr>
            <a:normAutofit/>
          </a:bodyPr>
          <a:lstStyle/>
          <a:p>
            <a:r>
              <a:rPr lang="en-US" sz="2800" b="1" dirty="0"/>
              <a:t>Clinical Manifestations</a:t>
            </a:r>
            <a:endParaRPr lang="en-US" sz="2800" dirty="0"/>
          </a:p>
        </p:txBody>
      </p:sp>
      <p:sp>
        <p:nvSpPr>
          <p:cNvPr id="3" name="Content Placeholder 2"/>
          <p:cNvSpPr>
            <a:spLocks noGrp="1"/>
          </p:cNvSpPr>
          <p:nvPr>
            <p:ph idx="1"/>
          </p:nvPr>
        </p:nvSpPr>
        <p:spPr>
          <a:xfrm>
            <a:off x="683568" y="980728"/>
            <a:ext cx="8280920" cy="5877272"/>
          </a:xfrm>
        </p:spPr>
        <p:txBody>
          <a:bodyPr>
            <a:noAutofit/>
          </a:bodyPr>
          <a:lstStyle/>
          <a:p>
            <a:pPr>
              <a:lnSpc>
                <a:spcPct val="150000"/>
              </a:lnSpc>
            </a:pPr>
            <a:r>
              <a:rPr lang="en-US" sz="2800" dirty="0" smtClean="0">
                <a:latin typeface="Calibri" panose="020F0502020204030204" pitchFamily="34" charset="0"/>
              </a:rPr>
              <a:t>Mild indigestion </a:t>
            </a:r>
            <a:r>
              <a:rPr lang="en-US" sz="2800" dirty="0">
                <a:latin typeface="Calibri" panose="020F0502020204030204" pitchFamily="34" charset="0"/>
              </a:rPr>
              <a:t>to a choking or heavy sensation in the upper chest that ranges from discomfort to agonizing pain accompanied by severe apprehension and a feeling of impending death</a:t>
            </a:r>
            <a:r>
              <a:rPr lang="en-US" sz="2800" dirty="0" smtClean="0">
                <a:latin typeface="Calibri" panose="020F0502020204030204" pitchFamily="34" charset="0"/>
              </a:rPr>
              <a:t>.</a:t>
            </a:r>
          </a:p>
          <a:p>
            <a:pPr>
              <a:lnSpc>
                <a:spcPct val="150000"/>
              </a:lnSpc>
            </a:pPr>
            <a:r>
              <a:rPr lang="en-US" sz="2800" dirty="0">
                <a:latin typeface="Calibri" panose="020F0502020204030204" pitchFamily="34" charset="0"/>
              </a:rPr>
              <a:t>A feeling of weakness or numbness in the arms, wrists and hands, as well as shortness of breath, pallor, diaphoresis, dizziness or lightheadedness, and nausea and vomiting may accompany the pain. </a:t>
            </a:r>
          </a:p>
          <a:p>
            <a:pPr>
              <a:lnSpc>
                <a:spcPct val="150000"/>
              </a:lnSpc>
            </a:pPr>
            <a:endParaRPr lang="en-US" sz="2400" dirty="0">
              <a:latin typeface="Calibri" panose="020F0502020204030204" pitchFamily="34" charset="0"/>
            </a:endParaRPr>
          </a:p>
        </p:txBody>
      </p:sp>
    </p:spTree>
    <p:extLst>
      <p:ext uri="{BB962C8B-B14F-4D97-AF65-F5344CB8AC3E}">
        <p14:creationId xmlns:p14="http://schemas.microsoft.com/office/powerpoint/2010/main" val="116946209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466"/>
            <a:ext cx="6172200" cy="687229"/>
          </a:xfrm>
        </p:spPr>
        <p:txBody>
          <a:bodyPr>
            <a:normAutofit/>
          </a:bodyPr>
          <a:lstStyle/>
          <a:p>
            <a:endParaRPr lang="en-US" dirty="0"/>
          </a:p>
        </p:txBody>
      </p:sp>
      <p:sp>
        <p:nvSpPr>
          <p:cNvPr id="3" name="Content Placeholder 2"/>
          <p:cNvSpPr>
            <a:spLocks noGrp="1"/>
          </p:cNvSpPr>
          <p:nvPr>
            <p:ph idx="1"/>
          </p:nvPr>
        </p:nvSpPr>
        <p:spPr>
          <a:xfrm>
            <a:off x="1481938" y="1124744"/>
            <a:ext cx="7482550" cy="5472608"/>
          </a:xfrm>
        </p:spPr>
        <p:txBody>
          <a:bodyPr>
            <a:normAutofit/>
          </a:bodyPr>
          <a:lstStyle/>
          <a:p>
            <a:pPr>
              <a:lnSpc>
                <a:spcPct val="150000"/>
              </a:lnSpc>
            </a:pPr>
            <a:r>
              <a:rPr lang="en-US" sz="2800" dirty="0" smtClean="0">
                <a:latin typeface="Calibri" panose="020F0502020204030204" pitchFamily="34" charset="0"/>
              </a:rPr>
              <a:t>Anxiety </a:t>
            </a:r>
            <a:r>
              <a:rPr lang="en-US" sz="2800" dirty="0">
                <a:latin typeface="Calibri" panose="020F0502020204030204" pitchFamily="34" charset="0"/>
              </a:rPr>
              <a:t>may occur with angina.</a:t>
            </a:r>
          </a:p>
          <a:p>
            <a:pPr>
              <a:lnSpc>
                <a:spcPct val="150000"/>
              </a:lnSpc>
            </a:pPr>
            <a:r>
              <a:rPr lang="en-US" sz="2800" dirty="0">
                <a:latin typeface="Calibri" panose="020F0502020204030204" pitchFamily="34" charset="0"/>
              </a:rPr>
              <a:t>An important characteristic of angina is that it </a:t>
            </a:r>
            <a:r>
              <a:rPr lang="en-US" sz="2800" dirty="0" smtClean="0">
                <a:latin typeface="Calibri" panose="020F0502020204030204" pitchFamily="34" charset="0"/>
              </a:rPr>
              <a:t>subsides with </a:t>
            </a:r>
            <a:r>
              <a:rPr lang="en-US" sz="2800" dirty="0">
                <a:latin typeface="Calibri" panose="020F0502020204030204" pitchFamily="34" charset="0"/>
              </a:rPr>
              <a:t>rest or administering nitroglycerin. </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In </a:t>
            </a:r>
            <a:r>
              <a:rPr lang="en-US" sz="2800" dirty="0">
                <a:latin typeface="Calibri" panose="020F0502020204030204" pitchFamily="34" charset="0"/>
              </a:rPr>
              <a:t>many </a:t>
            </a:r>
            <a:r>
              <a:rPr lang="en-US" sz="2800" dirty="0" smtClean="0">
                <a:latin typeface="Calibri" panose="020F0502020204030204" pitchFamily="34" charset="0"/>
              </a:rPr>
              <a:t>patients, anginal </a:t>
            </a:r>
            <a:r>
              <a:rPr lang="en-US" sz="2800" dirty="0">
                <a:latin typeface="Calibri" panose="020F0502020204030204" pitchFamily="34" charset="0"/>
              </a:rPr>
              <a:t>symptoms follow a stable, predictable pattern.</a:t>
            </a:r>
          </a:p>
        </p:txBody>
      </p:sp>
    </p:spTree>
    <p:extLst>
      <p:ext uri="{BB962C8B-B14F-4D97-AF65-F5344CB8AC3E}">
        <p14:creationId xmlns:p14="http://schemas.microsoft.com/office/powerpoint/2010/main" val="275426888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172200" cy="792088"/>
          </a:xfrm>
        </p:spPr>
        <p:txBody>
          <a:bodyPr>
            <a:normAutofit/>
          </a:bodyPr>
          <a:lstStyle/>
          <a:p>
            <a:endParaRPr lang="en-US" dirty="0"/>
          </a:p>
        </p:txBody>
      </p:sp>
      <p:sp>
        <p:nvSpPr>
          <p:cNvPr id="3" name="Content Placeholder 2"/>
          <p:cNvSpPr>
            <a:spLocks noGrp="1"/>
          </p:cNvSpPr>
          <p:nvPr>
            <p:ph idx="1"/>
          </p:nvPr>
        </p:nvSpPr>
        <p:spPr>
          <a:xfrm>
            <a:off x="1187624" y="1268760"/>
            <a:ext cx="7560840" cy="4446240"/>
          </a:xfrm>
        </p:spPr>
        <p:txBody>
          <a:bodyPr>
            <a:normAutofit/>
          </a:bodyPr>
          <a:lstStyle/>
          <a:p>
            <a:pPr>
              <a:lnSpc>
                <a:spcPct val="150000"/>
              </a:lnSpc>
            </a:pPr>
            <a:r>
              <a:rPr lang="en-US" sz="2800" dirty="0">
                <a:latin typeface="Calibri" panose="020F0502020204030204" pitchFamily="34" charset="0"/>
              </a:rPr>
              <a:t>Unstable angina is characterized by attacks that </a:t>
            </a:r>
            <a:r>
              <a:rPr lang="en-US" sz="2800" dirty="0" smtClean="0">
                <a:latin typeface="Calibri" panose="020F0502020204030204" pitchFamily="34" charset="0"/>
              </a:rPr>
              <a:t>increase in </a:t>
            </a:r>
            <a:r>
              <a:rPr lang="en-US" sz="2800" dirty="0">
                <a:latin typeface="Calibri" panose="020F0502020204030204" pitchFamily="34" charset="0"/>
              </a:rPr>
              <a:t>frequency and severity and are not relieved by rest </a:t>
            </a:r>
            <a:r>
              <a:rPr lang="en-US" sz="2800" dirty="0" smtClean="0">
                <a:latin typeface="Calibri" panose="020F0502020204030204" pitchFamily="34" charset="0"/>
              </a:rPr>
              <a:t>and administering </a:t>
            </a:r>
            <a:r>
              <a:rPr lang="en-US" sz="2800" dirty="0">
                <a:latin typeface="Calibri" panose="020F0502020204030204" pitchFamily="34" charset="0"/>
              </a:rPr>
              <a:t>nitroglycerin. </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Patients </a:t>
            </a:r>
            <a:r>
              <a:rPr lang="en-US" sz="2800" dirty="0">
                <a:latin typeface="Calibri" panose="020F0502020204030204" pitchFamily="34" charset="0"/>
              </a:rPr>
              <a:t>with unstable </a:t>
            </a:r>
            <a:r>
              <a:rPr lang="en-US" sz="2800" dirty="0" smtClean="0">
                <a:latin typeface="Calibri" panose="020F0502020204030204" pitchFamily="34" charset="0"/>
              </a:rPr>
              <a:t>angina require </a:t>
            </a:r>
            <a:r>
              <a:rPr lang="en-US" sz="2800" dirty="0">
                <a:latin typeface="Calibri" panose="020F0502020204030204" pitchFamily="34" charset="0"/>
              </a:rPr>
              <a:t>medical intervention.</a:t>
            </a:r>
          </a:p>
        </p:txBody>
      </p:sp>
    </p:spTree>
    <p:extLst>
      <p:ext uri="{BB962C8B-B14F-4D97-AF65-F5344CB8AC3E}">
        <p14:creationId xmlns:p14="http://schemas.microsoft.com/office/powerpoint/2010/main" val="24338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644650"/>
          </a:xfrm>
        </p:spPr>
        <p:txBody>
          <a:bodyPr>
            <a:normAutofit fontScale="90000"/>
          </a:bodyPr>
          <a:lstStyle/>
          <a:p>
            <a:r>
              <a:rPr lang="en-US" dirty="0"/>
              <a:t>RIGHT CORONARY ARTERY</a:t>
            </a:r>
            <a:br>
              <a:rPr lang="en-US" dirty="0"/>
            </a:br>
            <a:endParaRPr lang="en-US" dirty="0"/>
          </a:p>
        </p:txBody>
      </p:sp>
      <p:sp>
        <p:nvSpPr>
          <p:cNvPr id="3" name="Content Placeholder 2"/>
          <p:cNvSpPr>
            <a:spLocks noGrp="1"/>
          </p:cNvSpPr>
          <p:nvPr>
            <p:ph idx="1"/>
          </p:nvPr>
        </p:nvSpPr>
        <p:spPr>
          <a:xfrm>
            <a:off x="179512" y="1268760"/>
            <a:ext cx="8712967" cy="5040560"/>
          </a:xfrm>
        </p:spPr>
        <p:txBody>
          <a:bodyPr>
            <a:noAutofit/>
          </a:bodyPr>
          <a:lstStyle/>
          <a:p>
            <a:pPr marL="0" indent="0">
              <a:buNone/>
            </a:pPr>
            <a:r>
              <a:rPr lang="en-US" sz="2800" dirty="0" smtClean="0">
                <a:latin typeface="Calibri" panose="020F0502020204030204" pitchFamily="34" charset="0"/>
              </a:rPr>
              <a:t>It </a:t>
            </a:r>
            <a:r>
              <a:rPr lang="en-US" sz="2800" dirty="0">
                <a:latin typeface="Calibri" panose="020F0502020204030204" pitchFamily="34" charset="0"/>
              </a:rPr>
              <a:t>supplies the right side of the heart  which progresses around to the bottom or inferior wall of the heart. The posterior wall of the heart receives its blood supply by an additional branch from the right coronary artery called the posterior descending artery.</a:t>
            </a:r>
          </a:p>
          <a:p>
            <a:r>
              <a:rPr lang="en-US" sz="2800" dirty="0">
                <a:latin typeface="Calibri" panose="020F0502020204030204" pitchFamily="34" charset="0"/>
              </a:rPr>
              <a:t>Superficial to the coronary arteries are the coronary veins.</a:t>
            </a:r>
          </a:p>
          <a:p>
            <a:r>
              <a:rPr lang="en-US" sz="2800" dirty="0">
                <a:latin typeface="Calibri" panose="020F0502020204030204" pitchFamily="34" charset="0"/>
              </a:rPr>
              <a:t>Venous blood from these veins returns to the heart primarily through the coronary sinus, which is located posteriorly in the right atrium.</a:t>
            </a:r>
          </a:p>
          <a:p>
            <a:endParaRPr lang="en-US" sz="2800" dirty="0">
              <a:latin typeface="Calibri" panose="020F0502020204030204" pitchFamily="34" charset="0"/>
            </a:endParaRPr>
          </a:p>
        </p:txBody>
      </p:sp>
    </p:spTree>
    <p:extLst>
      <p:ext uri="{BB962C8B-B14F-4D97-AF65-F5344CB8AC3E}">
        <p14:creationId xmlns:p14="http://schemas.microsoft.com/office/powerpoint/2010/main" val="100796008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a:t>
            </a:r>
            <a:br>
              <a:rPr lang="en-US" dirty="0" smtClean="0"/>
            </a:br>
            <a:endParaRPr lang="en-US" dirty="0"/>
          </a:p>
        </p:txBody>
      </p:sp>
      <p:sp>
        <p:nvSpPr>
          <p:cNvPr id="3" name="Content Placeholder 2"/>
          <p:cNvSpPr>
            <a:spLocks noGrp="1"/>
          </p:cNvSpPr>
          <p:nvPr>
            <p:ph idx="1"/>
          </p:nvPr>
        </p:nvSpPr>
        <p:spPr>
          <a:xfrm>
            <a:off x="539552" y="1484784"/>
            <a:ext cx="7994848" cy="5373216"/>
          </a:xfrm>
        </p:spPr>
        <p:txBody>
          <a:bodyPr>
            <a:normAutofit/>
          </a:bodyPr>
          <a:lstStyle/>
          <a:p>
            <a:pPr>
              <a:lnSpc>
                <a:spcPct val="150000"/>
              </a:lnSpc>
              <a:buNone/>
            </a:pPr>
            <a:r>
              <a:rPr lang="en-US" dirty="0" smtClean="0"/>
              <a:t> </a:t>
            </a:r>
            <a:r>
              <a:rPr lang="en-US" sz="2800" dirty="0" smtClean="0">
                <a:latin typeface="Calibri" panose="020F0502020204030204" pitchFamily="34" charset="0"/>
              </a:rPr>
              <a:t>1.Arteriosclerosis of coronary artery i.e. become to narrow to provide blood supply to the myocardium </a:t>
            </a:r>
          </a:p>
          <a:p>
            <a:pPr>
              <a:lnSpc>
                <a:spcPct val="150000"/>
              </a:lnSpc>
              <a:buNone/>
            </a:pPr>
            <a:r>
              <a:rPr lang="en-US" sz="2800" dirty="0" smtClean="0">
                <a:latin typeface="Calibri" panose="020F0502020204030204" pitchFamily="34" charset="0"/>
              </a:rPr>
              <a:t>2.Hypertension leading to enlargement of the heart (cardiomegally.) and greater oxygen requirement.</a:t>
            </a:r>
          </a:p>
          <a:p>
            <a:pPr>
              <a:lnSpc>
                <a:spcPct val="150000"/>
              </a:lnSpc>
              <a:buNone/>
            </a:pPr>
            <a:r>
              <a:rPr lang="en-US" sz="2800" dirty="0" smtClean="0">
                <a:latin typeface="Calibri" panose="020F0502020204030204" pitchFamily="34" charset="0"/>
              </a:rPr>
              <a:t>3.Aortic Aneurisms or stenosis</a:t>
            </a:r>
          </a:p>
          <a:p>
            <a:pPr>
              <a:lnSpc>
                <a:spcPct val="150000"/>
              </a:lnSpc>
              <a:buNone/>
            </a:pPr>
            <a:r>
              <a:rPr lang="en-US" sz="2800" dirty="0" smtClean="0">
                <a:latin typeface="Calibri" panose="020F0502020204030204" pitchFamily="34" charset="0"/>
              </a:rPr>
              <a:t>4.Severe anemia</a:t>
            </a:r>
            <a:endParaRPr lang="en-US" sz="2800" dirty="0">
              <a:latin typeface="Calibri" panose="020F0502020204030204" pitchFamily="34" charset="0"/>
            </a:endParaRPr>
          </a:p>
        </p:txBody>
      </p:sp>
    </p:spTree>
    <p:extLst>
      <p:ext uri="{BB962C8B-B14F-4D97-AF65-F5344CB8AC3E}">
        <p14:creationId xmlns:p14="http://schemas.microsoft.com/office/powerpoint/2010/main" val="3574470610"/>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6172200" cy="692696"/>
          </a:xfrm>
        </p:spPr>
        <p:txBody>
          <a:bodyPr>
            <a:normAutofit/>
          </a:bodyPr>
          <a:lstStyle/>
          <a:p>
            <a:r>
              <a:rPr lang="en-US" sz="3200" b="1" dirty="0"/>
              <a:t>Management of Angina</a:t>
            </a:r>
          </a:p>
        </p:txBody>
      </p:sp>
      <p:sp>
        <p:nvSpPr>
          <p:cNvPr id="3" name="Content Placeholder 2"/>
          <p:cNvSpPr>
            <a:spLocks noGrp="1"/>
          </p:cNvSpPr>
          <p:nvPr>
            <p:ph idx="1"/>
          </p:nvPr>
        </p:nvSpPr>
        <p:spPr>
          <a:xfrm>
            <a:off x="0" y="692697"/>
            <a:ext cx="9144000" cy="6165304"/>
          </a:xfrm>
        </p:spPr>
        <p:txBody>
          <a:bodyPr>
            <a:noAutofit/>
          </a:bodyPr>
          <a:lstStyle/>
          <a:p>
            <a:pPr>
              <a:lnSpc>
                <a:spcPct val="150000"/>
              </a:lnSpc>
            </a:pPr>
            <a:r>
              <a:rPr lang="en-US" sz="2800" dirty="0">
                <a:latin typeface="Calibri" panose="020F0502020204030204" pitchFamily="34" charset="0"/>
              </a:rPr>
              <a:t>O</a:t>
            </a:r>
            <a:r>
              <a:rPr lang="en-US" sz="2800" dirty="0" smtClean="0">
                <a:latin typeface="Calibri" panose="020F0502020204030204" pitchFamily="34" charset="0"/>
              </a:rPr>
              <a:t>bjectives </a:t>
            </a:r>
            <a:r>
              <a:rPr lang="en-US" sz="2800" dirty="0">
                <a:latin typeface="Calibri" panose="020F0502020204030204" pitchFamily="34" charset="0"/>
              </a:rPr>
              <a:t>of the medical management of angina </a:t>
            </a:r>
          </a:p>
          <a:p>
            <a:pPr lvl="1">
              <a:lnSpc>
                <a:spcPct val="150000"/>
              </a:lnSpc>
              <a:buFont typeface="Courier New" pitchFamily="49" charset="0"/>
              <a:buChar char="o"/>
            </a:pPr>
            <a:r>
              <a:rPr lang="en-US" sz="2800" dirty="0">
                <a:latin typeface="Calibri" panose="020F0502020204030204" pitchFamily="34" charset="0"/>
              </a:rPr>
              <a:t>T</a:t>
            </a:r>
            <a:r>
              <a:rPr lang="en-US" sz="2800" dirty="0" smtClean="0">
                <a:latin typeface="Calibri" panose="020F0502020204030204" pitchFamily="34" charset="0"/>
              </a:rPr>
              <a:t>o decrease </a:t>
            </a:r>
            <a:r>
              <a:rPr lang="en-US" sz="2800" dirty="0">
                <a:latin typeface="Calibri" panose="020F0502020204030204" pitchFamily="34" charset="0"/>
              </a:rPr>
              <a:t>the oxygen demand of </a:t>
            </a:r>
            <a:r>
              <a:rPr lang="en-US" sz="2800" dirty="0" smtClean="0">
                <a:latin typeface="Calibri" panose="020F0502020204030204" pitchFamily="34" charset="0"/>
              </a:rPr>
              <a:t>the myocardium.</a:t>
            </a:r>
          </a:p>
          <a:p>
            <a:pPr lvl="1">
              <a:lnSpc>
                <a:spcPct val="150000"/>
              </a:lnSpc>
              <a:buFont typeface="Courier New" pitchFamily="49" charset="0"/>
              <a:buChar char="o"/>
            </a:pPr>
            <a:r>
              <a:rPr lang="en-US" sz="2800" dirty="0">
                <a:latin typeface="Calibri" panose="020F0502020204030204" pitchFamily="34" charset="0"/>
              </a:rPr>
              <a:t>T</a:t>
            </a:r>
            <a:r>
              <a:rPr lang="en-US" sz="2800" dirty="0" smtClean="0">
                <a:latin typeface="Calibri" panose="020F0502020204030204" pitchFamily="34" charset="0"/>
              </a:rPr>
              <a:t>o increase the </a:t>
            </a:r>
            <a:r>
              <a:rPr lang="en-US" sz="2800" dirty="0">
                <a:latin typeface="Calibri" panose="020F0502020204030204" pitchFamily="34" charset="0"/>
              </a:rPr>
              <a:t>oxygen supply. </a:t>
            </a:r>
            <a:endParaRPr lang="en-US" sz="2800" dirty="0" smtClean="0">
              <a:latin typeface="Calibri" panose="020F0502020204030204" pitchFamily="34" charset="0"/>
            </a:endParaRPr>
          </a:p>
          <a:p>
            <a:pPr>
              <a:lnSpc>
                <a:spcPct val="150000"/>
              </a:lnSpc>
            </a:pPr>
            <a:r>
              <a:rPr lang="en-US" sz="2800" dirty="0">
                <a:latin typeface="Calibri" panose="020F0502020204030204" pitchFamily="34" charset="0"/>
              </a:rPr>
              <a:t>R</a:t>
            </a:r>
            <a:r>
              <a:rPr lang="en-US" sz="2800" dirty="0" smtClean="0">
                <a:latin typeface="Calibri" panose="020F0502020204030204" pitchFamily="34" charset="0"/>
              </a:rPr>
              <a:t>eperfusion </a:t>
            </a:r>
            <a:r>
              <a:rPr lang="en-US" sz="2800" dirty="0">
                <a:latin typeface="Calibri" panose="020F0502020204030204" pitchFamily="34" charset="0"/>
              </a:rPr>
              <a:t>procedures may be used </a:t>
            </a:r>
            <a:r>
              <a:rPr lang="en-US" sz="2800" dirty="0" smtClean="0">
                <a:latin typeface="Calibri" panose="020F0502020204030204" pitchFamily="34" charset="0"/>
              </a:rPr>
              <a:t>to restore </a:t>
            </a:r>
            <a:r>
              <a:rPr lang="en-US" sz="2800" dirty="0">
                <a:latin typeface="Calibri" panose="020F0502020204030204" pitchFamily="34" charset="0"/>
              </a:rPr>
              <a:t>the blood supply to the myocardium. </a:t>
            </a:r>
            <a:r>
              <a:rPr lang="en-US" sz="2800" dirty="0" smtClean="0">
                <a:latin typeface="Calibri" panose="020F0502020204030204" pitchFamily="34" charset="0"/>
              </a:rPr>
              <a:t>These include – </a:t>
            </a:r>
          </a:p>
          <a:p>
            <a:pPr>
              <a:lnSpc>
                <a:spcPct val="150000"/>
              </a:lnSpc>
              <a:buFont typeface="Courier New" pitchFamily="49" charset="0"/>
              <a:buChar char="o"/>
            </a:pPr>
            <a:r>
              <a:rPr lang="en-US" sz="2800" dirty="0" smtClean="0">
                <a:latin typeface="Calibri" panose="020F0502020204030204" pitchFamily="34" charset="0"/>
              </a:rPr>
              <a:t>PCI </a:t>
            </a:r>
            <a:r>
              <a:rPr lang="en-US" sz="2800" dirty="0">
                <a:latin typeface="Calibri" panose="020F0502020204030204" pitchFamily="34" charset="0"/>
              </a:rPr>
              <a:t>procedures (</a:t>
            </a:r>
            <a:r>
              <a:rPr lang="en-US" sz="2800" dirty="0" err="1">
                <a:latin typeface="Calibri" panose="020F0502020204030204" pitchFamily="34" charset="0"/>
              </a:rPr>
              <a:t>eg</a:t>
            </a:r>
            <a:r>
              <a:rPr lang="en-US" sz="2800" dirty="0">
                <a:latin typeface="Calibri" panose="020F0502020204030204" pitchFamily="34" charset="0"/>
              </a:rPr>
              <a:t>, percutaneous </a:t>
            </a:r>
            <a:r>
              <a:rPr lang="en-US" sz="2800" dirty="0" err="1">
                <a:latin typeface="Calibri" panose="020F0502020204030204" pitchFamily="34" charset="0"/>
              </a:rPr>
              <a:t>transluminal</a:t>
            </a:r>
            <a:r>
              <a:rPr lang="en-US" sz="2800" dirty="0">
                <a:latin typeface="Calibri" panose="020F0502020204030204" pitchFamily="34" charset="0"/>
              </a:rPr>
              <a:t> </a:t>
            </a:r>
            <a:r>
              <a:rPr lang="en-US" sz="2800" dirty="0" smtClean="0">
                <a:latin typeface="Calibri" panose="020F0502020204030204" pitchFamily="34" charset="0"/>
              </a:rPr>
              <a:t>coronary angioplasty </a:t>
            </a:r>
            <a:r>
              <a:rPr lang="en-US" sz="2800" dirty="0">
                <a:latin typeface="Calibri" panose="020F0502020204030204" pitchFamily="34" charset="0"/>
              </a:rPr>
              <a:t>[PTCA], intracoronary </a:t>
            </a:r>
            <a:r>
              <a:rPr lang="en-US" sz="2800" dirty="0" smtClean="0">
                <a:latin typeface="Calibri" panose="020F0502020204030204" pitchFamily="34" charset="0"/>
              </a:rPr>
              <a:t>stents and </a:t>
            </a:r>
            <a:r>
              <a:rPr lang="en-US" sz="2800" dirty="0" err="1" smtClean="0">
                <a:latin typeface="Calibri" panose="020F0502020204030204" pitchFamily="34" charset="0"/>
              </a:rPr>
              <a:t>atherectomy</a:t>
            </a:r>
            <a:r>
              <a:rPr lang="en-US" sz="2800" dirty="0" smtClean="0">
                <a:latin typeface="Calibri" panose="020F0502020204030204" pitchFamily="34" charset="0"/>
              </a:rPr>
              <a:t>).</a:t>
            </a:r>
            <a:endParaRPr lang="en-US" sz="2800" dirty="0">
              <a:latin typeface="Calibri" panose="020F0502020204030204" pitchFamily="34" charset="0"/>
            </a:endParaRPr>
          </a:p>
          <a:p>
            <a:pPr lvl="1">
              <a:lnSpc>
                <a:spcPct val="150000"/>
              </a:lnSpc>
              <a:buFont typeface="Courier New" pitchFamily="49" charset="0"/>
              <a:buChar char="o"/>
            </a:pPr>
            <a:r>
              <a:rPr lang="en-US" sz="2800" dirty="0" smtClean="0">
                <a:latin typeface="Calibri" panose="020F0502020204030204" pitchFamily="34" charset="0"/>
              </a:rPr>
              <a:t>CABG.</a:t>
            </a:r>
            <a:endParaRPr lang="en-US" sz="2800" dirty="0">
              <a:latin typeface="Calibri" panose="020F0502020204030204" pitchFamily="34" charset="0"/>
            </a:endParaRPr>
          </a:p>
        </p:txBody>
      </p:sp>
    </p:spTree>
    <p:extLst>
      <p:ext uri="{BB962C8B-B14F-4D97-AF65-F5344CB8AC3E}">
        <p14:creationId xmlns:p14="http://schemas.microsoft.com/office/powerpoint/2010/main" val="287612529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7156" y="260648"/>
            <a:ext cx="6589199" cy="648072"/>
          </a:xfrm>
        </p:spPr>
        <p:txBody>
          <a:bodyPr>
            <a:normAutofit fontScale="90000"/>
          </a:bodyPr>
          <a:lstStyle/>
          <a:p>
            <a:r>
              <a:rPr lang="en-US" dirty="0" smtClean="0">
                <a:latin typeface="Calibri" panose="020F0502020204030204" pitchFamily="34" charset="0"/>
              </a:rPr>
              <a:t>Management…. </a:t>
            </a:r>
            <a:r>
              <a:rPr lang="en-US" dirty="0" err="1" smtClean="0">
                <a:latin typeface="Calibri" panose="020F0502020204030204" pitchFamily="34" charset="0"/>
              </a:rPr>
              <a:t>contd</a:t>
            </a:r>
            <a:r>
              <a:rPr lang="en-US" dirty="0" smtClean="0"/>
              <a:t/>
            </a:r>
            <a:br>
              <a:rPr lang="en-US" dirty="0" smtClean="0"/>
            </a:br>
            <a:endParaRPr lang="en-US" dirty="0"/>
          </a:p>
        </p:txBody>
      </p:sp>
      <p:sp>
        <p:nvSpPr>
          <p:cNvPr id="3" name="Content Placeholder 2"/>
          <p:cNvSpPr>
            <a:spLocks noGrp="1"/>
          </p:cNvSpPr>
          <p:nvPr>
            <p:ph idx="1"/>
          </p:nvPr>
        </p:nvSpPr>
        <p:spPr>
          <a:xfrm>
            <a:off x="179512" y="1340768"/>
            <a:ext cx="8964488" cy="4824536"/>
          </a:xfrm>
        </p:spPr>
        <p:txBody>
          <a:bodyPr>
            <a:noAutofit/>
          </a:bodyPr>
          <a:lstStyle/>
          <a:p>
            <a:pPr>
              <a:lnSpc>
                <a:spcPct val="150000"/>
              </a:lnSpc>
            </a:pPr>
            <a:r>
              <a:rPr lang="en-US" sz="2800" dirty="0" smtClean="0">
                <a:latin typeface="Calibri" panose="020F0502020204030204" pitchFamily="34" charset="0"/>
              </a:rPr>
              <a:t>Avoidance of sudden physical exertion, emotional upsets.</a:t>
            </a:r>
          </a:p>
          <a:p>
            <a:pPr>
              <a:lnSpc>
                <a:spcPct val="150000"/>
              </a:lnSpc>
              <a:buNone/>
            </a:pPr>
            <a:r>
              <a:rPr lang="en-US" sz="2800" u="sng" dirty="0" smtClean="0">
                <a:solidFill>
                  <a:schemeClr val="accent1"/>
                </a:solidFill>
                <a:latin typeface="Calibri" panose="020F0502020204030204" pitchFamily="34" charset="0"/>
              </a:rPr>
              <a:t>Diet</a:t>
            </a:r>
            <a:r>
              <a:rPr lang="en-US" sz="2800" dirty="0" smtClean="0">
                <a:latin typeface="Calibri" panose="020F0502020204030204" pitchFamily="34" charset="0"/>
              </a:rPr>
              <a:t>.</a:t>
            </a:r>
          </a:p>
          <a:p>
            <a:pPr>
              <a:lnSpc>
                <a:spcPct val="150000"/>
              </a:lnSpc>
            </a:pPr>
            <a:r>
              <a:rPr lang="en-US" sz="2800" dirty="0" smtClean="0">
                <a:latin typeface="Calibri" panose="020F0502020204030204" pitchFamily="34" charset="0"/>
              </a:rPr>
              <a:t>Low calorie diet for the obese to reduce the weight and strain the heart</a:t>
            </a:r>
          </a:p>
          <a:p>
            <a:pPr>
              <a:lnSpc>
                <a:spcPct val="150000"/>
              </a:lnSpc>
            </a:pPr>
            <a:r>
              <a:rPr lang="en-US" sz="2800" dirty="0" smtClean="0">
                <a:latin typeface="Calibri" panose="020F0502020204030204" pitchFamily="34" charset="0"/>
              </a:rPr>
              <a:t>Treatment of hypertension</a:t>
            </a:r>
            <a:endParaRPr lang="en-US" sz="2800" dirty="0">
              <a:latin typeface="Calibri" panose="020F0502020204030204" pitchFamily="34" charset="0"/>
            </a:endParaRPr>
          </a:p>
        </p:txBody>
      </p:sp>
    </p:spTree>
    <p:extLst>
      <p:ext uri="{BB962C8B-B14F-4D97-AF65-F5344CB8AC3E}">
        <p14:creationId xmlns:p14="http://schemas.microsoft.com/office/powerpoint/2010/main" val="3646277214"/>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5976"/>
            <a:ext cx="6347713" cy="884752"/>
          </a:xfrm>
        </p:spPr>
        <p:txBody>
          <a:bodyPr/>
          <a:lstStyle/>
          <a:p>
            <a:r>
              <a:rPr lang="en-US" dirty="0" smtClean="0"/>
              <a:t>Surgical management</a:t>
            </a:r>
            <a:endParaRPr lang="en-US" dirty="0"/>
          </a:p>
        </p:txBody>
      </p:sp>
      <p:sp>
        <p:nvSpPr>
          <p:cNvPr id="3" name="Content Placeholder 2"/>
          <p:cNvSpPr>
            <a:spLocks noGrp="1"/>
          </p:cNvSpPr>
          <p:nvPr>
            <p:ph idx="1"/>
          </p:nvPr>
        </p:nvSpPr>
        <p:spPr>
          <a:xfrm>
            <a:off x="683568" y="692696"/>
            <a:ext cx="8460431" cy="6165304"/>
          </a:xfrm>
        </p:spPr>
        <p:txBody>
          <a:bodyPr>
            <a:noAutofit/>
          </a:bodyPr>
          <a:lstStyle/>
          <a:p>
            <a:pPr>
              <a:lnSpc>
                <a:spcPct val="150000"/>
              </a:lnSpc>
            </a:pPr>
            <a:r>
              <a:rPr lang="en-GB" sz="2800" dirty="0" smtClean="0">
                <a:latin typeface="Calibri" panose="020F0502020204030204" pitchFamily="34" charset="0"/>
              </a:rPr>
              <a:t>Angioplasty, a procedure in which a tube with a balloon is inserted to reopen the artery.</a:t>
            </a:r>
          </a:p>
          <a:p>
            <a:pPr>
              <a:lnSpc>
                <a:spcPct val="150000"/>
              </a:lnSpc>
            </a:pPr>
            <a:r>
              <a:rPr lang="en-GB" sz="2800" dirty="0" smtClean="0">
                <a:latin typeface="Calibri" panose="020F0502020204030204" pitchFamily="34" charset="0"/>
              </a:rPr>
              <a:t> </a:t>
            </a:r>
            <a:r>
              <a:rPr lang="en-GB" sz="2800" dirty="0" err="1" smtClean="0">
                <a:latin typeface="Calibri" panose="020F0502020204030204" pitchFamily="34" charset="0"/>
              </a:rPr>
              <a:t>Atherectomy</a:t>
            </a:r>
            <a:r>
              <a:rPr lang="en-GB" sz="2800" dirty="0" smtClean="0">
                <a:latin typeface="Calibri" panose="020F0502020204030204" pitchFamily="34" charset="0"/>
              </a:rPr>
              <a:t>, which involves removing plaques that cause narrowing of a blood vessel. </a:t>
            </a:r>
          </a:p>
          <a:p>
            <a:pPr>
              <a:lnSpc>
                <a:spcPct val="150000"/>
              </a:lnSpc>
            </a:pPr>
            <a:r>
              <a:rPr lang="en-GB" sz="2800" dirty="0" smtClean="0">
                <a:latin typeface="Calibri" panose="020F0502020204030204" pitchFamily="34" charset="0"/>
              </a:rPr>
              <a:t>Laser surgery, which uses light waves to dissolve plaques.</a:t>
            </a:r>
          </a:p>
          <a:p>
            <a:pPr>
              <a:lnSpc>
                <a:spcPct val="150000"/>
              </a:lnSpc>
            </a:pPr>
            <a:r>
              <a:rPr lang="en-GB" sz="2800" dirty="0" smtClean="0">
                <a:latin typeface="Calibri" panose="020F0502020204030204" pitchFamily="34" charset="0"/>
              </a:rPr>
              <a:t> Placement of a stent, a rigid tube, into the artery at the reopened area to keep it from narrowing again.</a:t>
            </a:r>
            <a:endParaRPr lang="en-US" sz="2800" dirty="0">
              <a:latin typeface="Calibri" panose="020F0502020204030204" pitchFamily="34" charset="0"/>
            </a:endParaRPr>
          </a:p>
        </p:txBody>
      </p:sp>
    </p:spTree>
    <p:extLst>
      <p:ext uri="{BB962C8B-B14F-4D97-AF65-F5344CB8AC3E}">
        <p14:creationId xmlns:p14="http://schemas.microsoft.com/office/powerpoint/2010/main" val="295364688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886700" cy="1325563"/>
          </a:xfrm>
        </p:spPr>
        <p:txBody>
          <a:bodyPr/>
          <a:lstStyle/>
          <a:p>
            <a:r>
              <a:rPr lang="en-US" dirty="0" smtClean="0"/>
              <a:t>Medical management</a:t>
            </a:r>
            <a:endParaRPr lang="en-US" dirty="0"/>
          </a:p>
        </p:txBody>
      </p:sp>
      <p:sp>
        <p:nvSpPr>
          <p:cNvPr id="3" name="Content Placeholder 2"/>
          <p:cNvSpPr>
            <a:spLocks noGrp="1"/>
          </p:cNvSpPr>
          <p:nvPr>
            <p:ph idx="1"/>
          </p:nvPr>
        </p:nvSpPr>
        <p:spPr>
          <a:xfrm>
            <a:off x="395536" y="1325563"/>
            <a:ext cx="7528089" cy="4197838"/>
          </a:xfrm>
        </p:spPr>
        <p:txBody>
          <a:bodyPr>
            <a:normAutofit lnSpcReduction="10000"/>
          </a:bodyPr>
          <a:lstStyle/>
          <a:p>
            <a:pPr>
              <a:lnSpc>
                <a:spcPct val="150000"/>
              </a:lnSpc>
              <a:buNone/>
            </a:pPr>
            <a:r>
              <a:rPr lang="en-US" sz="2800" b="1" dirty="0">
                <a:latin typeface="Calibri" panose="020F0502020204030204" pitchFamily="34" charset="0"/>
              </a:rPr>
              <a:t>DRUGS.</a:t>
            </a:r>
          </a:p>
          <a:p>
            <a:pPr>
              <a:lnSpc>
                <a:spcPct val="150000"/>
              </a:lnSpc>
            </a:pPr>
            <a:r>
              <a:rPr lang="en-US" sz="2800" dirty="0">
                <a:latin typeface="Calibri" panose="020F0502020204030204" pitchFamily="34" charset="0"/>
              </a:rPr>
              <a:t>Vasodilators; </a:t>
            </a:r>
          </a:p>
          <a:p>
            <a:pPr>
              <a:lnSpc>
                <a:spcPct val="150000"/>
              </a:lnSpc>
            </a:pPr>
            <a:r>
              <a:rPr lang="en-US" sz="2800" dirty="0">
                <a:latin typeface="Calibri" panose="020F0502020204030204" pitchFamily="34" charset="0"/>
              </a:rPr>
              <a:t>Beta blockers; e.g. propranolol</a:t>
            </a:r>
          </a:p>
          <a:p>
            <a:pPr>
              <a:lnSpc>
                <a:spcPct val="150000"/>
              </a:lnSpc>
            </a:pPr>
            <a:r>
              <a:rPr lang="en-US" sz="2800" dirty="0">
                <a:latin typeface="Calibri" panose="020F0502020204030204" pitchFamily="34" charset="0"/>
              </a:rPr>
              <a:t>Sedatives; diazepam.</a:t>
            </a:r>
          </a:p>
          <a:p>
            <a:pPr>
              <a:lnSpc>
                <a:spcPct val="150000"/>
              </a:lnSpc>
            </a:pPr>
            <a:r>
              <a:rPr lang="en-US" sz="2800" dirty="0">
                <a:latin typeface="Calibri" panose="020F0502020204030204" pitchFamily="34" charset="0"/>
              </a:rPr>
              <a:t>calcium channel </a:t>
            </a:r>
            <a:r>
              <a:rPr lang="en-US" sz="2800" dirty="0" smtClean="0">
                <a:latin typeface="Calibri" panose="020F0502020204030204" pitchFamily="34" charset="0"/>
              </a:rPr>
              <a:t>blockers </a:t>
            </a:r>
            <a:r>
              <a:rPr lang="en-US" sz="2800" dirty="0">
                <a:latin typeface="Calibri" panose="020F0502020204030204" pitchFamily="34" charset="0"/>
              </a:rPr>
              <a:t>and antiplatelet agents</a:t>
            </a:r>
            <a:r>
              <a:rPr lang="en-US" sz="2800" dirty="0"/>
              <a:t>.</a:t>
            </a:r>
          </a:p>
          <a:p>
            <a:pPr>
              <a:lnSpc>
                <a:spcPct val="150000"/>
              </a:lnSpc>
            </a:pPr>
            <a:endParaRPr lang="en-US" sz="2800" dirty="0"/>
          </a:p>
        </p:txBody>
      </p:sp>
    </p:spTree>
    <p:extLst>
      <p:ext uri="{BB962C8B-B14F-4D97-AF65-F5344CB8AC3E}">
        <p14:creationId xmlns:p14="http://schemas.microsoft.com/office/powerpoint/2010/main" val="205467477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0942" y="0"/>
            <a:ext cx="6172200" cy="536972"/>
          </a:xfrm>
        </p:spPr>
        <p:txBody>
          <a:bodyPr>
            <a:normAutofit/>
          </a:bodyPr>
          <a:lstStyle/>
          <a:p>
            <a:r>
              <a:rPr lang="en-US" sz="2800" b="1" dirty="0"/>
              <a:t>Pharmacologic Therapy</a:t>
            </a:r>
            <a:endParaRPr lang="en-US" sz="2800" dirty="0"/>
          </a:p>
        </p:txBody>
      </p:sp>
      <p:sp>
        <p:nvSpPr>
          <p:cNvPr id="3" name="Content Placeholder 2"/>
          <p:cNvSpPr>
            <a:spLocks noGrp="1"/>
          </p:cNvSpPr>
          <p:nvPr>
            <p:ph idx="1"/>
          </p:nvPr>
        </p:nvSpPr>
        <p:spPr>
          <a:xfrm>
            <a:off x="0" y="692696"/>
            <a:ext cx="9144000" cy="6165304"/>
          </a:xfrm>
        </p:spPr>
        <p:txBody>
          <a:bodyPr>
            <a:noAutofit/>
          </a:bodyPr>
          <a:lstStyle/>
          <a:p>
            <a:pPr>
              <a:buNone/>
            </a:pPr>
            <a:r>
              <a:rPr lang="en-US" sz="2800" b="1" dirty="0" smtClean="0"/>
              <a:t>	</a:t>
            </a:r>
            <a:r>
              <a:rPr lang="en-US" sz="2800" b="1" dirty="0" smtClean="0">
                <a:latin typeface="Calibri" panose="020F0502020204030204" pitchFamily="34" charset="0"/>
              </a:rPr>
              <a:t>Nitroglycerin</a:t>
            </a:r>
            <a:endParaRPr lang="en-US" sz="2800" b="1" dirty="0">
              <a:latin typeface="Calibri" panose="020F0502020204030204" pitchFamily="34" charset="0"/>
            </a:endParaRPr>
          </a:p>
          <a:p>
            <a:pPr lvl="1">
              <a:buFont typeface="Courier New" pitchFamily="49" charset="0"/>
              <a:buChar char="o"/>
            </a:pPr>
            <a:r>
              <a:rPr lang="en-US" sz="2800" dirty="0">
                <a:latin typeface="Calibri" panose="020F0502020204030204" pitchFamily="34" charset="0"/>
              </a:rPr>
              <a:t>A</a:t>
            </a:r>
            <a:r>
              <a:rPr lang="en-US" sz="2800" dirty="0" smtClean="0">
                <a:latin typeface="Calibri" panose="020F0502020204030204" pitchFamily="34" charset="0"/>
              </a:rPr>
              <a:t>dministered </a:t>
            </a:r>
            <a:r>
              <a:rPr lang="en-US" sz="2800" dirty="0">
                <a:latin typeface="Calibri" panose="020F0502020204030204" pitchFamily="34" charset="0"/>
              </a:rPr>
              <a:t>to </a:t>
            </a:r>
            <a:r>
              <a:rPr lang="en-US" sz="2800" dirty="0" smtClean="0">
                <a:latin typeface="Calibri" panose="020F0502020204030204" pitchFamily="34" charset="0"/>
              </a:rPr>
              <a:t>reduce myocardial </a:t>
            </a:r>
            <a:r>
              <a:rPr lang="en-US" sz="2800" dirty="0">
                <a:latin typeface="Calibri" panose="020F0502020204030204" pitchFamily="34" charset="0"/>
              </a:rPr>
              <a:t>oxygen consumption, which decreases </a:t>
            </a:r>
            <a:r>
              <a:rPr lang="en-US" sz="2800" dirty="0" smtClean="0">
                <a:latin typeface="Calibri" panose="020F0502020204030204" pitchFamily="34" charset="0"/>
              </a:rPr>
              <a:t>ischemia and </a:t>
            </a:r>
            <a:r>
              <a:rPr lang="en-US" sz="2800" dirty="0">
                <a:latin typeface="Calibri" panose="020F0502020204030204" pitchFamily="34" charset="0"/>
              </a:rPr>
              <a:t>relieves pain. </a:t>
            </a:r>
            <a:endParaRPr lang="en-US" sz="2800" dirty="0" smtClean="0">
              <a:latin typeface="Calibri" panose="020F0502020204030204" pitchFamily="34" charset="0"/>
            </a:endParaRPr>
          </a:p>
          <a:p>
            <a:pPr lvl="1">
              <a:buFont typeface="Courier New" pitchFamily="49" charset="0"/>
              <a:buChar char="o"/>
            </a:pPr>
            <a:r>
              <a:rPr lang="en-US" sz="2800" dirty="0" smtClean="0">
                <a:latin typeface="Calibri" panose="020F0502020204030204" pitchFamily="34" charset="0"/>
              </a:rPr>
              <a:t>Nitroglycerin </a:t>
            </a:r>
            <a:r>
              <a:rPr lang="en-US" sz="2800" dirty="0">
                <a:latin typeface="Calibri" panose="020F0502020204030204" pitchFamily="34" charset="0"/>
              </a:rPr>
              <a:t>dilates primarily the </a:t>
            </a:r>
            <a:r>
              <a:rPr lang="en-US" sz="2800" dirty="0" smtClean="0">
                <a:latin typeface="Calibri" panose="020F0502020204030204" pitchFamily="34" charset="0"/>
              </a:rPr>
              <a:t>veins and </a:t>
            </a:r>
            <a:r>
              <a:rPr lang="en-US" sz="2800" dirty="0">
                <a:latin typeface="Calibri" panose="020F0502020204030204" pitchFamily="34" charset="0"/>
              </a:rPr>
              <a:t>in higher </a:t>
            </a:r>
            <a:r>
              <a:rPr lang="en-US" sz="2800" dirty="0" smtClean="0">
                <a:latin typeface="Calibri" panose="020F0502020204030204" pitchFamily="34" charset="0"/>
              </a:rPr>
              <a:t>doses </a:t>
            </a:r>
            <a:r>
              <a:rPr lang="en-US" sz="2800" dirty="0">
                <a:latin typeface="Calibri" panose="020F0502020204030204" pitchFamily="34" charset="0"/>
              </a:rPr>
              <a:t>the arteries. </a:t>
            </a:r>
            <a:endParaRPr lang="en-US" sz="2800" dirty="0" smtClean="0">
              <a:latin typeface="Calibri" panose="020F0502020204030204" pitchFamily="34" charset="0"/>
            </a:endParaRPr>
          </a:p>
          <a:p>
            <a:pPr lvl="1">
              <a:buFont typeface="Courier New" pitchFamily="49" charset="0"/>
              <a:buChar char="o"/>
            </a:pPr>
            <a:r>
              <a:rPr lang="en-US" sz="2800" dirty="0" smtClean="0">
                <a:latin typeface="Calibri" panose="020F0502020204030204" pitchFamily="34" charset="0"/>
              </a:rPr>
              <a:t>Dilation </a:t>
            </a:r>
            <a:r>
              <a:rPr lang="en-US" sz="2800" dirty="0">
                <a:latin typeface="Calibri" panose="020F0502020204030204" pitchFamily="34" charset="0"/>
              </a:rPr>
              <a:t>of the </a:t>
            </a:r>
            <a:r>
              <a:rPr lang="en-US" sz="2800" dirty="0" smtClean="0">
                <a:latin typeface="Calibri" panose="020F0502020204030204" pitchFamily="34" charset="0"/>
              </a:rPr>
              <a:t>veins causes </a:t>
            </a:r>
            <a:r>
              <a:rPr lang="en-US" sz="2800" dirty="0">
                <a:latin typeface="Calibri" panose="020F0502020204030204" pitchFamily="34" charset="0"/>
              </a:rPr>
              <a:t>venous pooling of blood throughout the body. </a:t>
            </a:r>
            <a:endParaRPr lang="en-US" sz="2800" dirty="0" smtClean="0">
              <a:latin typeface="Calibri" panose="020F0502020204030204" pitchFamily="34" charset="0"/>
            </a:endParaRPr>
          </a:p>
          <a:p>
            <a:pPr lvl="1">
              <a:buFont typeface="Courier New" pitchFamily="49" charset="0"/>
              <a:buChar char="o"/>
            </a:pPr>
            <a:r>
              <a:rPr lang="en-US" sz="2800" dirty="0" smtClean="0">
                <a:latin typeface="Calibri" panose="020F0502020204030204" pitchFamily="34" charset="0"/>
              </a:rPr>
              <a:t>As a result</a:t>
            </a:r>
            <a:r>
              <a:rPr lang="en-US" sz="2800" dirty="0">
                <a:latin typeface="Calibri" panose="020F0502020204030204" pitchFamily="34" charset="0"/>
              </a:rPr>
              <a:t>, less blood returns to the heart, and filling </a:t>
            </a:r>
            <a:r>
              <a:rPr lang="en-US" sz="2800" dirty="0" smtClean="0">
                <a:latin typeface="Calibri" panose="020F0502020204030204" pitchFamily="34" charset="0"/>
              </a:rPr>
              <a:t>pressure (preload</a:t>
            </a:r>
            <a:r>
              <a:rPr lang="en-US" sz="2800" dirty="0">
                <a:latin typeface="Calibri" panose="020F0502020204030204" pitchFamily="34" charset="0"/>
              </a:rPr>
              <a:t>) is </a:t>
            </a:r>
            <a:r>
              <a:rPr lang="en-US" sz="2800" dirty="0" smtClean="0">
                <a:latin typeface="Calibri" panose="020F0502020204030204" pitchFamily="34" charset="0"/>
              </a:rPr>
              <a:t>reduced.</a:t>
            </a:r>
          </a:p>
          <a:p>
            <a:r>
              <a:rPr lang="en-US" sz="2800" dirty="0" smtClean="0">
                <a:latin typeface="Calibri" panose="020F0502020204030204" pitchFamily="34" charset="0"/>
              </a:rPr>
              <a:t>Nitroglycerin may be given by several routes: sublingual tablet </a:t>
            </a:r>
            <a:r>
              <a:rPr lang="en-US" sz="2800" dirty="0">
                <a:latin typeface="Calibri" panose="020F0502020204030204" pitchFamily="34" charset="0"/>
              </a:rPr>
              <a:t>or spray, oral capsule, topical </a:t>
            </a:r>
            <a:r>
              <a:rPr lang="en-US" sz="2800" dirty="0" smtClean="0">
                <a:latin typeface="Calibri" panose="020F0502020204030204" pitchFamily="34" charset="0"/>
              </a:rPr>
              <a:t>agent </a:t>
            </a:r>
            <a:r>
              <a:rPr lang="en-US" sz="2800" dirty="0">
                <a:latin typeface="Calibri" panose="020F0502020204030204" pitchFamily="34" charset="0"/>
              </a:rPr>
              <a:t>and </a:t>
            </a:r>
            <a:r>
              <a:rPr lang="en-US" sz="2800" dirty="0" smtClean="0">
                <a:latin typeface="Calibri" panose="020F0502020204030204" pitchFamily="34" charset="0"/>
              </a:rPr>
              <a:t>IV administration</a:t>
            </a:r>
            <a:r>
              <a:rPr lang="en-US" sz="2800" dirty="0"/>
              <a:t>.</a:t>
            </a:r>
          </a:p>
        </p:txBody>
      </p:sp>
    </p:spTree>
    <p:extLst>
      <p:ext uri="{BB962C8B-B14F-4D97-AF65-F5344CB8AC3E}">
        <p14:creationId xmlns:p14="http://schemas.microsoft.com/office/powerpoint/2010/main" val="122124186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068683" cy="720080"/>
          </a:xfrm>
        </p:spPr>
        <p:txBody>
          <a:bodyPr>
            <a:normAutofit fontScale="90000"/>
          </a:bodyPr>
          <a:lstStyle/>
          <a:p>
            <a:r>
              <a:rPr lang="en-US" b="1" dirty="0"/>
              <a:t>Calcium Channel Blocking Agents</a:t>
            </a:r>
            <a:br>
              <a:rPr lang="en-US" b="1" dirty="0"/>
            </a:br>
            <a:endParaRPr lang="en-US" dirty="0"/>
          </a:p>
        </p:txBody>
      </p:sp>
      <p:sp>
        <p:nvSpPr>
          <p:cNvPr id="3" name="Content Placeholder 2"/>
          <p:cNvSpPr>
            <a:spLocks noGrp="1"/>
          </p:cNvSpPr>
          <p:nvPr>
            <p:ph idx="1"/>
          </p:nvPr>
        </p:nvSpPr>
        <p:spPr>
          <a:xfrm>
            <a:off x="1547665" y="881336"/>
            <a:ext cx="7416824" cy="5976664"/>
          </a:xfrm>
        </p:spPr>
        <p:txBody>
          <a:bodyPr>
            <a:noAutofit/>
          </a:bodyPr>
          <a:lstStyle/>
          <a:p>
            <a:pPr>
              <a:lnSpc>
                <a:spcPct val="150000"/>
              </a:lnSpc>
              <a:buNone/>
            </a:pPr>
            <a:r>
              <a:rPr lang="en-US" sz="2800" dirty="0" smtClean="0">
                <a:latin typeface="Calibri" panose="020F0502020204030204" pitchFamily="34" charset="0"/>
              </a:rPr>
              <a:t>Decrease </a:t>
            </a:r>
            <a:r>
              <a:rPr lang="en-US" sz="2800" dirty="0">
                <a:latin typeface="Calibri" panose="020F0502020204030204" pitchFamily="34" charset="0"/>
              </a:rPr>
              <a:t>sinoatrial node automaticity and AVN </a:t>
            </a:r>
            <a:r>
              <a:rPr lang="en-US" sz="2800" dirty="0" smtClean="0">
                <a:latin typeface="Calibri" panose="020F0502020204030204" pitchFamily="34" charset="0"/>
              </a:rPr>
              <a:t>conduction, resulting </a:t>
            </a:r>
            <a:r>
              <a:rPr lang="en-US" sz="2800" dirty="0">
                <a:latin typeface="Calibri" panose="020F0502020204030204" pitchFamily="34" charset="0"/>
              </a:rPr>
              <a:t>in a slower HR and a decrease in the strength of myocardial contraction (negative inotropic effect). </a:t>
            </a:r>
          </a:p>
          <a:p>
            <a:pPr lvl="1">
              <a:lnSpc>
                <a:spcPct val="150000"/>
              </a:lnSpc>
              <a:buFont typeface="Courier New" pitchFamily="49" charset="0"/>
              <a:buChar char="o"/>
            </a:pPr>
            <a:r>
              <a:rPr lang="en-US" sz="2800" dirty="0">
                <a:latin typeface="Calibri" panose="020F0502020204030204" pitchFamily="34" charset="0"/>
              </a:rPr>
              <a:t>These effects decrease the workload of the heart. </a:t>
            </a:r>
          </a:p>
          <a:p>
            <a:pPr lvl="1">
              <a:lnSpc>
                <a:spcPct val="150000"/>
              </a:lnSpc>
              <a:buFont typeface="Courier New" pitchFamily="49" charset="0"/>
              <a:buChar char="o"/>
            </a:pPr>
            <a:r>
              <a:rPr lang="en-US" sz="2800" dirty="0">
                <a:latin typeface="Calibri" panose="020F0502020204030204" pitchFamily="34" charset="0"/>
              </a:rPr>
              <a:t>Relax the blood vessels, causing a decrease in BP and an increase in coronary artery perfusion. </a:t>
            </a:r>
          </a:p>
          <a:p>
            <a:pPr lvl="1">
              <a:lnSpc>
                <a:spcPct val="150000"/>
              </a:lnSpc>
              <a:buFont typeface="Courier New" pitchFamily="49" charset="0"/>
              <a:buChar char="o"/>
            </a:pPr>
            <a:endParaRPr lang="en-US" sz="2400" dirty="0"/>
          </a:p>
        </p:txBody>
      </p:sp>
    </p:spTree>
    <p:extLst>
      <p:ext uri="{BB962C8B-B14F-4D97-AF65-F5344CB8AC3E}">
        <p14:creationId xmlns:p14="http://schemas.microsoft.com/office/powerpoint/2010/main" val="178722196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5"/>
          </a:xfrm>
        </p:spPr>
        <p:txBody>
          <a:bodyPr/>
          <a:lstStyle/>
          <a:p>
            <a:endParaRPr lang="en-US" dirty="0"/>
          </a:p>
        </p:txBody>
      </p:sp>
      <p:sp>
        <p:nvSpPr>
          <p:cNvPr id="3" name="Content Placeholder 2"/>
          <p:cNvSpPr>
            <a:spLocks noGrp="1"/>
          </p:cNvSpPr>
          <p:nvPr>
            <p:ph idx="1"/>
          </p:nvPr>
        </p:nvSpPr>
        <p:spPr>
          <a:xfrm>
            <a:off x="395536" y="1196752"/>
            <a:ext cx="8748464" cy="5472608"/>
          </a:xfrm>
        </p:spPr>
        <p:txBody>
          <a:bodyPr>
            <a:normAutofit fontScale="92500" lnSpcReduction="20000"/>
          </a:bodyPr>
          <a:lstStyle/>
          <a:p>
            <a:pPr>
              <a:lnSpc>
                <a:spcPct val="150000"/>
              </a:lnSpc>
              <a:buFont typeface="Courier New" pitchFamily="49" charset="0"/>
              <a:buChar char="o"/>
            </a:pPr>
            <a:r>
              <a:rPr lang="en-US" sz="3000" dirty="0" smtClean="0">
                <a:latin typeface="Calibri" panose="020F0502020204030204" pitchFamily="34" charset="0"/>
              </a:rPr>
              <a:t>Increase myocardial oxygen supply by dilating the smooth muscle wall of the coronary arterioles; they decrease myocardial oxygen demand by reducing systemic arterial pressure and the workload of the left ventricle.</a:t>
            </a:r>
          </a:p>
          <a:p>
            <a:pPr>
              <a:lnSpc>
                <a:spcPct val="150000"/>
              </a:lnSpc>
              <a:buFont typeface="Courier New" pitchFamily="49" charset="0"/>
              <a:buChar char="o"/>
            </a:pPr>
            <a:r>
              <a:rPr lang="en-US" sz="3000" dirty="0">
                <a:latin typeface="Calibri" panose="020F0502020204030204" pitchFamily="34" charset="0"/>
              </a:rPr>
              <a:t> </a:t>
            </a:r>
            <a:r>
              <a:rPr lang="en-US" sz="3000" dirty="0" smtClean="0">
                <a:latin typeface="Calibri" panose="020F0502020204030204" pitchFamily="34" charset="0"/>
              </a:rPr>
              <a:t>The calcium channel blockers most commonly used are amlodipine (Norvasc) and </a:t>
            </a:r>
            <a:r>
              <a:rPr lang="en-US" sz="3000" dirty="0" err="1" smtClean="0">
                <a:latin typeface="Calibri" panose="020F0502020204030204" pitchFamily="34" charset="0"/>
              </a:rPr>
              <a:t>diltiazem</a:t>
            </a:r>
            <a:r>
              <a:rPr lang="en-US" sz="3000" dirty="0" smtClean="0">
                <a:latin typeface="Calibri" panose="020F0502020204030204" pitchFamily="34" charset="0"/>
              </a:rPr>
              <a:t> (Cardizem, </a:t>
            </a:r>
            <a:r>
              <a:rPr lang="en-US" sz="3000" dirty="0" err="1" smtClean="0">
                <a:latin typeface="Calibri" panose="020F0502020204030204" pitchFamily="34" charset="0"/>
              </a:rPr>
              <a:t>Tiazac</a:t>
            </a:r>
            <a:r>
              <a:rPr lang="en-US" sz="3000" dirty="0" smtClean="0">
                <a:latin typeface="Calibri" panose="020F0502020204030204" pitchFamily="34" charset="0"/>
              </a:rPr>
              <a:t>).</a:t>
            </a:r>
          </a:p>
          <a:p>
            <a:pPr>
              <a:lnSpc>
                <a:spcPct val="150000"/>
              </a:lnSpc>
              <a:buFont typeface="Courier New" pitchFamily="49" charset="0"/>
              <a:buChar char="o"/>
            </a:pPr>
            <a:r>
              <a:rPr lang="en-US" sz="3000" dirty="0" smtClean="0">
                <a:latin typeface="Calibri" panose="020F0502020204030204" pitchFamily="34" charset="0"/>
              </a:rPr>
              <a:t>Calcium channel blockers are also used to prevent and treat vasospasm, which may occur after a PCI.</a:t>
            </a:r>
          </a:p>
          <a:p>
            <a:endParaRPr lang="en-US" dirty="0">
              <a:latin typeface="Calibri" panose="020F0502020204030204" pitchFamily="34" charset="0"/>
            </a:endParaRPr>
          </a:p>
        </p:txBody>
      </p:sp>
    </p:spTree>
    <p:extLst>
      <p:ext uri="{BB962C8B-B14F-4D97-AF65-F5344CB8AC3E}">
        <p14:creationId xmlns:p14="http://schemas.microsoft.com/office/powerpoint/2010/main" val="399885371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3" y="624110"/>
            <a:ext cx="7274768" cy="1280890"/>
          </a:xfrm>
        </p:spPr>
        <p:txBody>
          <a:bodyPr>
            <a:normAutofit/>
          </a:bodyPr>
          <a:lstStyle/>
          <a:p>
            <a:r>
              <a:rPr lang="en-US" b="1" dirty="0"/>
              <a:t>Beta-Adrenergic Blocking Agents</a:t>
            </a:r>
            <a:br>
              <a:rPr lang="en-US" b="1" dirty="0"/>
            </a:br>
            <a:endParaRPr lang="en-US" dirty="0"/>
          </a:p>
        </p:txBody>
      </p:sp>
      <p:sp>
        <p:nvSpPr>
          <p:cNvPr id="3" name="Content Placeholder 2"/>
          <p:cNvSpPr>
            <a:spLocks noGrp="1"/>
          </p:cNvSpPr>
          <p:nvPr>
            <p:ph idx="1"/>
          </p:nvPr>
        </p:nvSpPr>
        <p:spPr>
          <a:xfrm>
            <a:off x="1691680" y="1700808"/>
            <a:ext cx="7292755" cy="4110963"/>
          </a:xfrm>
        </p:spPr>
        <p:txBody>
          <a:bodyPr>
            <a:normAutofit/>
          </a:bodyPr>
          <a:lstStyle/>
          <a:p>
            <a:pPr lvl="1">
              <a:lnSpc>
                <a:spcPct val="150000"/>
              </a:lnSpc>
              <a:buFont typeface="Courier New" pitchFamily="49" charset="0"/>
              <a:buChar char="o"/>
            </a:pPr>
            <a:r>
              <a:rPr lang="en-US" sz="2800" dirty="0" smtClean="0">
                <a:latin typeface="Calibri" panose="020F0502020204030204" pitchFamily="34" charset="0"/>
              </a:rPr>
              <a:t>Beta-blockers </a:t>
            </a:r>
            <a:r>
              <a:rPr lang="en-US" sz="2800" dirty="0">
                <a:latin typeface="Calibri" panose="020F0502020204030204" pitchFamily="34" charset="0"/>
              </a:rPr>
              <a:t>such as </a:t>
            </a:r>
            <a:r>
              <a:rPr lang="en-US" sz="2800" dirty="0" err="1">
                <a:latin typeface="Calibri" panose="020F0502020204030204" pitchFamily="34" charset="0"/>
              </a:rPr>
              <a:t>metoprolol</a:t>
            </a:r>
            <a:r>
              <a:rPr lang="en-US" sz="2800" dirty="0">
                <a:latin typeface="Calibri" panose="020F0502020204030204" pitchFamily="34" charset="0"/>
              </a:rPr>
              <a:t> and atenolol (reduce myocardial oxygen consumption by blocking beta-adrenergic sympathetic stimulation to the heart.</a:t>
            </a:r>
          </a:p>
          <a:p>
            <a:pPr>
              <a:lnSpc>
                <a:spcPct val="150000"/>
              </a:lnSpc>
            </a:pPr>
            <a:endParaRPr lang="en-US" sz="3200" dirty="0">
              <a:latin typeface="Calibri" panose="020F0502020204030204" pitchFamily="34" charset="0"/>
            </a:endParaRPr>
          </a:p>
        </p:txBody>
      </p:sp>
    </p:spTree>
    <p:extLst>
      <p:ext uri="{BB962C8B-B14F-4D97-AF65-F5344CB8AC3E}">
        <p14:creationId xmlns:p14="http://schemas.microsoft.com/office/powerpoint/2010/main" val="228594326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txBody>
          <a:bodyPr>
            <a:normAutofit fontScale="90000"/>
          </a:bodyPr>
          <a:lstStyle/>
          <a:p>
            <a:r>
              <a:rPr lang="en-US" b="1" dirty="0"/>
              <a:t>Antiplatelet and Anticoagulant Medications</a:t>
            </a:r>
            <a:br>
              <a:rPr lang="en-US" b="1" dirty="0"/>
            </a:br>
            <a:endParaRPr lang="en-US" dirty="0"/>
          </a:p>
        </p:txBody>
      </p:sp>
      <p:sp>
        <p:nvSpPr>
          <p:cNvPr id="3" name="Content Placeholder 2"/>
          <p:cNvSpPr>
            <a:spLocks noGrp="1"/>
          </p:cNvSpPr>
          <p:nvPr>
            <p:ph idx="1"/>
          </p:nvPr>
        </p:nvSpPr>
        <p:spPr>
          <a:xfrm>
            <a:off x="0" y="692696"/>
            <a:ext cx="9144000" cy="5976664"/>
          </a:xfrm>
        </p:spPr>
        <p:txBody>
          <a:bodyPr>
            <a:normAutofit lnSpcReduction="10000"/>
          </a:bodyPr>
          <a:lstStyle/>
          <a:p>
            <a:pPr>
              <a:lnSpc>
                <a:spcPct val="150000"/>
              </a:lnSpc>
              <a:buNone/>
            </a:pPr>
            <a:r>
              <a:rPr lang="en-US" sz="2000" b="1" dirty="0"/>
              <a:t>	</a:t>
            </a:r>
            <a:r>
              <a:rPr lang="en-US" sz="2800" dirty="0" smtClean="0">
                <a:latin typeface="Calibri" panose="020F0502020204030204" pitchFamily="34" charset="0"/>
              </a:rPr>
              <a:t>Antiplatelet </a:t>
            </a:r>
            <a:r>
              <a:rPr lang="en-US" sz="2800" dirty="0">
                <a:latin typeface="Calibri" panose="020F0502020204030204" pitchFamily="34" charset="0"/>
              </a:rPr>
              <a:t>medications are administered to prevent platelet aggregation and subsequent thrombosis, which impedes blood flow.</a:t>
            </a:r>
          </a:p>
          <a:p>
            <a:pPr lvl="1">
              <a:lnSpc>
                <a:spcPct val="150000"/>
              </a:lnSpc>
              <a:buFont typeface="Courier New" pitchFamily="49" charset="0"/>
              <a:buChar char="o"/>
            </a:pPr>
            <a:r>
              <a:rPr lang="en-US" sz="2800" dirty="0" smtClean="0">
                <a:latin typeface="Calibri" panose="020F0502020204030204" pitchFamily="34" charset="0"/>
              </a:rPr>
              <a:t> </a:t>
            </a:r>
            <a:r>
              <a:rPr lang="en-US" sz="2800" dirty="0">
                <a:latin typeface="Calibri" panose="020F0502020204030204" pitchFamily="34" charset="0"/>
              </a:rPr>
              <a:t>Aspirin prevents platelet aggregation and reduces the incidence of MI and death in patients with CAD.</a:t>
            </a:r>
          </a:p>
          <a:p>
            <a:pPr lvl="1">
              <a:lnSpc>
                <a:spcPct val="150000"/>
              </a:lnSpc>
              <a:buFont typeface="Courier New" pitchFamily="49" charset="0"/>
              <a:buChar char="o"/>
            </a:pPr>
            <a:r>
              <a:rPr lang="en-US" sz="2800" dirty="0" smtClean="0">
                <a:latin typeface="Calibri" panose="020F0502020204030204" pitchFamily="34" charset="0"/>
              </a:rPr>
              <a:t>IV </a:t>
            </a:r>
            <a:r>
              <a:rPr lang="en-US" sz="2800" dirty="0">
                <a:latin typeface="Calibri" panose="020F0502020204030204" pitchFamily="34" charset="0"/>
              </a:rPr>
              <a:t>unfractionated heparin prevents the </a:t>
            </a:r>
            <a:r>
              <a:rPr lang="en-US" sz="2800" dirty="0" smtClean="0">
                <a:latin typeface="Calibri" panose="020F0502020204030204" pitchFamily="34" charset="0"/>
              </a:rPr>
              <a:t>formation of </a:t>
            </a:r>
            <a:r>
              <a:rPr lang="en-US" sz="2800" dirty="0">
                <a:latin typeface="Calibri" panose="020F0502020204030204" pitchFamily="34" charset="0"/>
              </a:rPr>
              <a:t>new blood clots. </a:t>
            </a:r>
            <a:endParaRPr lang="en-US" sz="2800" dirty="0" smtClean="0">
              <a:latin typeface="Calibri" panose="020F0502020204030204" pitchFamily="34" charset="0"/>
            </a:endParaRPr>
          </a:p>
          <a:p>
            <a:pPr lvl="1">
              <a:lnSpc>
                <a:spcPct val="150000"/>
              </a:lnSpc>
              <a:buFont typeface="Courier New" pitchFamily="49" charset="0"/>
              <a:buChar char="o"/>
            </a:pPr>
            <a:r>
              <a:rPr lang="en-US" sz="2800" dirty="0" smtClean="0">
                <a:latin typeface="Calibri" panose="020F0502020204030204" pitchFamily="34" charset="0"/>
              </a:rPr>
              <a:t>Treating </a:t>
            </a:r>
            <a:r>
              <a:rPr lang="en-US" sz="2800" dirty="0">
                <a:latin typeface="Calibri" panose="020F0502020204030204" pitchFamily="34" charset="0"/>
              </a:rPr>
              <a:t>patients with unstable </a:t>
            </a:r>
            <a:r>
              <a:rPr lang="en-US" sz="2800" dirty="0" smtClean="0">
                <a:latin typeface="Calibri" panose="020F0502020204030204" pitchFamily="34" charset="0"/>
              </a:rPr>
              <a:t>angina with </a:t>
            </a:r>
            <a:r>
              <a:rPr lang="en-US" sz="2800" dirty="0">
                <a:latin typeface="Calibri" panose="020F0502020204030204" pitchFamily="34" charset="0"/>
              </a:rPr>
              <a:t>heparin reduces the occurrence of MI.</a:t>
            </a:r>
          </a:p>
        </p:txBody>
      </p:sp>
    </p:spTree>
    <p:extLst>
      <p:ext uri="{BB962C8B-B14F-4D97-AF65-F5344CB8AC3E}">
        <p14:creationId xmlns:p14="http://schemas.microsoft.com/office/powerpoint/2010/main" val="540768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576064"/>
          </a:xfrm>
        </p:spPr>
        <p:txBody>
          <a:bodyPr>
            <a:normAutofit fontScale="90000"/>
          </a:bodyPr>
          <a:lstStyle/>
          <a:p>
            <a:r>
              <a:rPr lang="en-US" dirty="0"/>
              <a:t>Heart </a:t>
            </a:r>
            <a:r>
              <a:rPr lang="en-US" dirty="0" smtClean="0"/>
              <a:t>innervation</a:t>
            </a:r>
            <a:br>
              <a:rPr lang="en-US" dirty="0" smtClean="0"/>
            </a:br>
            <a:r>
              <a:rPr lang="en-US" dirty="0"/>
              <a:t>	</a:t>
            </a:r>
          </a:p>
        </p:txBody>
      </p:sp>
      <p:pic>
        <p:nvPicPr>
          <p:cNvPr id="4" name="Picture 4"/>
          <p:cNvPicPr>
            <a:picLocks noGrp="1" noChangeAspect="1" noChangeArrowheads="1"/>
          </p:cNvPicPr>
          <p:nvPr>
            <p:ph idx="1"/>
          </p:nvPr>
        </p:nvPicPr>
        <p:blipFill>
          <a:blip r:embed="rId2" cstate="print"/>
          <a:stretch>
            <a:fillRect/>
          </a:stretch>
        </p:blipFill>
        <p:spPr bwMode="auto">
          <a:xfrm>
            <a:off x="5238748" y="4022722"/>
            <a:ext cx="3" cy="6"/>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0" y="2154893"/>
            <a:ext cx="4038600" cy="4703107"/>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4038600" y="2154893"/>
            <a:ext cx="5105400" cy="4703107"/>
          </a:xfrm>
          <a:prstGeom prst="rect">
            <a:avLst/>
          </a:prstGeom>
          <a:noFill/>
          <a:ln w="9525">
            <a:noFill/>
            <a:miter lim="800000"/>
            <a:headEnd/>
            <a:tailEnd/>
          </a:ln>
          <a:effectLst/>
        </p:spPr>
      </p:pic>
      <p:sp>
        <p:nvSpPr>
          <p:cNvPr id="7" name="Rectangle 6"/>
          <p:cNvSpPr/>
          <p:nvPr/>
        </p:nvSpPr>
        <p:spPr>
          <a:xfrm>
            <a:off x="0" y="836712"/>
            <a:ext cx="9144000" cy="1318181"/>
          </a:xfrm>
          <a:prstGeom prst="rect">
            <a:avLst/>
          </a:prstGeom>
        </p:spPr>
        <p:txBody>
          <a:bodyPr wrap="square">
            <a:spAutoFit/>
          </a:bodyPr>
          <a:lstStyle/>
          <a:p>
            <a:pPr>
              <a:lnSpc>
                <a:spcPct val="150000"/>
              </a:lnSpc>
            </a:pPr>
            <a:r>
              <a:rPr lang="en-US" sz="2800" dirty="0" smtClean="0">
                <a:latin typeface="Calibri" panose="020F0502020204030204" pitchFamily="34" charset="0"/>
              </a:rPr>
              <a:t>Sympathetic </a:t>
            </a:r>
            <a:r>
              <a:rPr lang="en-US" sz="2800" dirty="0">
                <a:latin typeface="Calibri" panose="020F0502020204030204" pitchFamily="34" charset="0"/>
              </a:rPr>
              <a:t>(speeds up)</a:t>
            </a:r>
            <a:br>
              <a:rPr lang="en-US" sz="2800" dirty="0">
                <a:latin typeface="Calibri" panose="020F0502020204030204" pitchFamily="34" charset="0"/>
              </a:rPr>
            </a:br>
            <a:r>
              <a:rPr lang="en-US" sz="2800" dirty="0">
                <a:latin typeface="Calibri" panose="020F0502020204030204" pitchFamily="34" charset="0"/>
              </a:rPr>
              <a:t>Parasympathetic (slows down</a:t>
            </a:r>
            <a:endParaRPr lang="en-US" sz="2400" dirty="0">
              <a:latin typeface="Calibri" panose="020F0502020204030204" pitchFamily="34" charset="0"/>
            </a:endParaRPr>
          </a:p>
        </p:txBody>
      </p:sp>
    </p:spTree>
    <p:extLst>
      <p:ext uri="{BB962C8B-B14F-4D97-AF65-F5344CB8AC3E}">
        <p14:creationId xmlns:p14="http://schemas.microsoft.com/office/powerpoint/2010/main" val="168260419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628" y="332656"/>
            <a:ext cx="6172200" cy="748981"/>
          </a:xfrm>
        </p:spPr>
        <p:txBody>
          <a:bodyPr>
            <a:normAutofit fontScale="90000"/>
          </a:bodyPr>
          <a:lstStyle/>
          <a:p>
            <a:r>
              <a:rPr lang="en-US" sz="3100" b="1" dirty="0"/>
              <a:t>Oxygen</a:t>
            </a:r>
            <a:r>
              <a:rPr lang="en-US" sz="2400" b="1" dirty="0"/>
              <a:t> </a:t>
            </a:r>
            <a:r>
              <a:rPr lang="en-US" sz="3600" b="1" dirty="0"/>
              <a:t>Administration</a:t>
            </a:r>
            <a:r>
              <a:rPr lang="en-US" sz="2400" dirty="0"/>
              <a:t/>
            </a:r>
            <a:br>
              <a:rPr lang="en-US" sz="2400" dirty="0"/>
            </a:br>
            <a:endParaRPr lang="en-US" sz="2400" dirty="0"/>
          </a:p>
        </p:txBody>
      </p:sp>
      <p:sp>
        <p:nvSpPr>
          <p:cNvPr id="3" name="Content Placeholder 2"/>
          <p:cNvSpPr>
            <a:spLocks noGrp="1"/>
          </p:cNvSpPr>
          <p:nvPr>
            <p:ph idx="1"/>
          </p:nvPr>
        </p:nvSpPr>
        <p:spPr>
          <a:xfrm>
            <a:off x="0" y="1085850"/>
            <a:ext cx="9144000" cy="5007446"/>
          </a:xfrm>
        </p:spPr>
        <p:txBody>
          <a:bodyPr>
            <a:normAutofit/>
          </a:bodyPr>
          <a:lstStyle/>
          <a:p>
            <a:pPr>
              <a:lnSpc>
                <a:spcPct val="150000"/>
              </a:lnSpc>
              <a:buNone/>
            </a:pPr>
            <a:r>
              <a:rPr lang="en-US" b="1" dirty="0" smtClean="0"/>
              <a:t>	</a:t>
            </a:r>
            <a:r>
              <a:rPr lang="en-US" sz="2800" dirty="0" smtClean="0">
                <a:latin typeface="Calibri" panose="020F0502020204030204" pitchFamily="34" charset="0"/>
              </a:rPr>
              <a:t>Oxygen </a:t>
            </a:r>
            <a:r>
              <a:rPr lang="en-US" sz="2800" dirty="0">
                <a:latin typeface="Calibri" panose="020F0502020204030204" pitchFamily="34" charset="0"/>
              </a:rPr>
              <a:t>therapy is usually initiated at the onset of chest </a:t>
            </a:r>
            <a:r>
              <a:rPr lang="en-US" sz="2800" dirty="0" smtClean="0">
                <a:latin typeface="Calibri" panose="020F0502020204030204" pitchFamily="34" charset="0"/>
              </a:rPr>
              <a:t>pain in </a:t>
            </a:r>
            <a:r>
              <a:rPr lang="en-US" sz="2800" dirty="0">
                <a:latin typeface="Calibri" panose="020F0502020204030204" pitchFamily="34" charset="0"/>
              </a:rPr>
              <a:t>an attempt to increase the amount of oxygen </a:t>
            </a:r>
            <a:r>
              <a:rPr lang="en-US" sz="2800" dirty="0" smtClean="0">
                <a:latin typeface="Calibri" panose="020F0502020204030204" pitchFamily="34" charset="0"/>
              </a:rPr>
              <a:t>delivered to </a:t>
            </a:r>
            <a:r>
              <a:rPr lang="en-US" sz="2800" dirty="0">
                <a:latin typeface="Calibri" panose="020F0502020204030204" pitchFamily="34" charset="0"/>
              </a:rPr>
              <a:t>the myocardium and to decrease pain</a:t>
            </a:r>
            <a:r>
              <a:rPr lang="en-US" sz="2800" dirty="0" smtClean="0">
                <a:latin typeface="Calibri" panose="020F0502020204030204" pitchFamily="34" charset="0"/>
              </a:rPr>
              <a:t>.</a:t>
            </a:r>
          </a:p>
          <a:p>
            <a:pPr lvl="1">
              <a:lnSpc>
                <a:spcPct val="150000"/>
              </a:lnSpc>
              <a:buFont typeface="Courier New" pitchFamily="49" charset="0"/>
              <a:buChar char="o"/>
            </a:pPr>
            <a:r>
              <a:rPr lang="en-US" sz="2800" dirty="0">
                <a:latin typeface="Calibri" panose="020F0502020204030204" pitchFamily="34" charset="0"/>
              </a:rPr>
              <a:t>Blood oxygen saturation </a:t>
            </a:r>
            <a:r>
              <a:rPr lang="en-US" sz="2800" dirty="0" smtClean="0">
                <a:latin typeface="Calibri" panose="020F0502020204030204" pitchFamily="34" charset="0"/>
              </a:rPr>
              <a:t>is monitored </a:t>
            </a:r>
            <a:r>
              <a:rPr lang="en-US" sz="2800" dirty="0">
                <a:latin typeface="Calibri" panose="020F0502020204030204" pitchFamily="34" charset="0"/>
              </a:rPr>
              <a:t>by pulse oximetry; the normal oxygen </a:t>
            </a:r>
            <a:r>
              <a:rPr lang="en-US" sz="2800" dirty="0" smtClean="0">
                <a:latin typeface="Calibri" panose="020F0502020204030204" pitchFamily="34" charset="0"/>
              </a:rPr>
              <a:t>saturation (SpO2</a:t>
            </a:r>
            <a:r>
              <a:rPr lang="en-US" sz="2800" dirty="0">
                <a:latin typeface="Calibri" panose="020F0502020204030204" pitchFamily="34" charset="0"/>
              </a:rPr>
              <a:t>) level is greater than 93%.</a:t>
            </a:r>
          </a:p>
        </p:txBody>
      </p:sp>
    </p:spTree>
    <p:extLst>
      <p:ext uri="{BB962C8B-B14F-4D97-AF65-F5344CB8AC3E}">
        <p14:creationId xmlns:p14="http://schemas.microsoft.com/office/powerpoint/2010/main" val="244614517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1100510"/>
          </a:xfrm>
        </p:spPr>
        <p:txBody>
          <a:bodyPr>
            <a:normAutofit/>
          </a:bodyPr>
          <a:lstStyle/>
          <a:p>
            <a:r>
              <a:rPr lang="en-US" sz="3200" b="1" dirty="0"/>
              <a:t>Nursing Diagnoses</a:t>
            </a:r>
            <a:endParaRPr lang="en-US" sz="3200" dirty="0"/>
          </a:p>
        </p:txBody>
      </p:sp>
      <p:sp>
        <p:nvSpPr>
          <p:cNvPr id="3" name="Content Placeholder 2"/>
          <p:cNvSpPr>
            <a:spLocks noGrp="1"/>
          </p:cNvSpPr>
          <p:nvPr>
            <p:ph idx="1"/>
          </p:nvPr>
        </p:nvSpPr>
        <p:spPr>
          <a:xfrm>
            <a:off x="-27422" y="908720"/>
            <a:ext cx="9171422" cy="5256584"/>
          </a:xfrm>
        </p:spPr>
        <p:txBody>
          <a:bodyPr>
            <a:normAutofit lnSpcReduction="10000"/>
          </a:bodyPr>
          <a:lstStyle/>
          <a:p>
            <a:pPr>
              <a:lnSpc>
                <a:spcPct val="150000"/>
              </a:lnSpc>
            </a:pPr>
            <a:r>
              <a:rPr lang="en-US" sz="2800" dirty="0" smtClean="0">
                <a:latin typeface="Calibri" panose="020F0502020204030204" pitchFamily="34" charset="0"/>
              </a:rPr>
              <a:t>Ineffective </a:t>
            </a:r>
            <a:r>
              <a:rPr lang="en-US" sz="2800" dirty="0">
                <a:latin typeface="Calibri" panose="020F0502020204030204" pitchFamily="34" charset="0"/>
              </a:rPr>
              <a:t>cardiac tissue perfusion secondary to </a:t>
            </a:r>
            <a:r>
              <a:rPr lang="en-US" sz="2800" dirty="0" smtClean="0">
                <a:latin typeface="Calibri" panose="020F0502020204030204" pitchFamily="34" charset="0"/>
              </a:rPr>
              <a:t>CAD as </a:t>
            </a:r>
            <a:r>
              <a:rPr lang="en-US" sz="2800" dirty="0">
                <a:latin typeface="Calibri" panose="020F0502020204030204" pitchFamily="34" charset="0"/>
              </a:rPr>
              <a:t>evidenced by chest pain or other prodromal </a:t>
            </a:r>
            <a:r>
              <a:rPr lang="en-US" sz="2800" dirty="0" smtClean="0">
                <a:latin typeface="Calibri" panose="020F0502020204030204" pitchFamily="34" charset="0"/>
              </a:rPr>
              <a:t>symptoms.</a:t>
            </a:r>
            <a:endParaRPr lang="en-US" sz="2800" dirty="0">
              <a:latin typeface="Calibri" panose="020F0502020204030204" pitchFamily="34" charset="0"/>
            </a:endParaRPr>
          </a:p>
          <a:p>
            <a:pPr>
              <a:lnSpc>
                <a:spcPct val="150000"/>
              </a:lnSpc>
            </a:pPr>
            <a:r>
              <a:rPr lang="en-US" sz="2800" dirty="0" smtClean="0">
                <a:latin typeface="Calibri" panose="020F0502020204030204" pitchFamily="34" charset="0"/>
              </a:rPr>
              <a:t>Death </a:t>
            </a:r>
            <a:r>
              <a:rPr lang="en-US" sz="2800" dirty="0">
                <a:latin typeface="Calibri" panose="020F0502020204030204" pitchFamily="34" charset="0"/>
              </a:rPr>
              <a:t>anxiety related to cardiac </a:t>
            </a:r>
            <a:r>
              <a:rPr lang="en-US" sz="2800" dirty="0" smtClean="0">
                <a:latin typeface="Calibri" panose="020F0502020204030204" pitchFamily="34" charset="0"/>
              </a:rPr>
              <a:t>symptoms.</a:t>
            </a:r>
            <a:endParaRPr lang="en-US" sz="2800" dirty="0">
              <a:latin typeface="Calibri" panose="020F0502020204030204" pitchFamily="34" charset="0"/>
            </a:endParaRPr>
          </a:p>
          <a:p>
            <a:pPr>
              <a:lnSpc>
                <a:spcPct val="150000"/>
              </a:lnSpc>
            </a:pPr>
            <a:r>
              <a:rPr lang="en-US" sz="2800" dirty="0" smtClean="0">
                <a:latin typeface="Calibri" panose="020F0502020204030204" pitchFamily="34" charset="0"/>
              </a:rPr>
              <a:t>Deficient </a:t>
            </a:r>
            <a:r>
              <a:rPr lang="en-US" sz="2800" dirty="0">
                <a:latin typeface="Calibri" panose="020F0502020204030204" pitchFamily="34" charset="0"/>
              </a:rPr>
              <a:t>knowledge about the underlying disease </a:t>
            </a:r>
            <a:r>
              <a:rPr lang="en-US" sz="2800" dirty="0" smtClean="0">
                <a:latin typeface="Calibri" panose="020F0502020204030204" pitchFamily="34" charset="0"/>
              </a:rPr>
              <a:t>and methods </a:t>
            </a:r>
            <a:r>
              <a:rPr lang="en-US" sz="2800" dirty="0">
                <a:latin typeface="Calibri" panose="020F0502020204030204" pitchFamily="34" charset="0"/>
              </a:rPr>
              <a:t>for avoiding </a:t>
            </a:r>
            <a:r>
              <a:rPr lang="en-US" sz="2800" dirty="0" smtClean="0">
                <a:latin typeface="Calibri" panose="020F0502020204030204" pitchFamily="34" charset="0"/>
              </a:rPr>
              <a:t>complications.</a:t>
            </a:r>
            <a:endParaRPr lang="en-US" sz="2800" dirty="0">
              <a:latin typeface="Calibri" panose="020F0502020204030204" pitchFamily="34" charset="0"/>
            </a:endParaRPr>
          </a:p>
          <a:p>
            <a:pPr>
              <a:lnSpc>
                <a:spcPct val="150000"/>
              </a:lnSpc>
            </a:pPr>
            <a:r>
              <a:rPr lang="en-US" sz="2800" dirty="0" smtClean="0">
                <a:latin typeface="Calibri" panose="020F0502020204030204" pitchFamily="34" charset="0"/>
              </a:rPr>
              <a:t>Noncompliance</a:t>
            </a:r>
            <a:r>
              <a:rPr lang="en-US" sz="2800" dirty="0">
                <a:latin typeface="Calibri" panose="020F0502020204030204" pitchFamily="34" charset="0"/>
              </a:rPr>
              <a:t>, ineffective management of </a:t>
            </a:r>
            <a:r>
              <a:rPr lang="en-US" sz="2800" dirty="0" smtClean="0">
                <a:latin typeface="Calibri" panose="020F0502020204030204" pitchFamily="34" charset="0"/>
              </a:rPr>
              <a:t>therapeutic regimen </a:t>
            </a:r>
            <a:r>
              <a:rPr lang="en-US" sz="2800" dirty="0">
                <a:latin typeface="Calibri" panose="020F0502020204030204" pitchFamily="34" charset="0"/>
              </a:rPr>
              <a:t>related to failure to accept </a:t>
            </a:r>
            <a:r>
              <a:rPr lang="en-US" sz="2800" dirty="0" smtClean="0">
                <a:latin typeface="Calibri" panose="020F0502020204030204" pitchFamily="34" charset="0"/>
              </a:rPr>
              <a:t>necessary lifestyle changes.</a:t>
            </a:r>
            <a:endParaRPr lang="en-US" sz="2800" dirty="0">
              <a:latin typeface="Calibri" panose="020F0502020204030204" pitchFamily="34" charset="0"/>
            </a:endParaRPr>
          </a:p>
        </p:txBody>
      </p:sp>
    </p:spTree>
    <p:extLst>
      <p:ext uri="{BB962C8B-B14F-4D97-AF65-F5344CB8AC3E}">
        <p14:creationId xmlns:p14="http://schemas.microsoft.com/office/powerpoint/2010/main" val="240961495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Infectious diseases of the heart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527659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9299" y="0"/>
            <a:ext cx="6589199" cy="792088"/>
          </a:xfrm>
        </p:spPr>
        <p:txBody>
          <a:bodyPr>
            <a:normAutofit fontScale="90000"/>
          </a:bodyPr>
          <a:lstStyle/>
          <a:p>
            <a:r>
              <a:rPr lang="en-US" b="1" dirty="0" smtClean="0"/>
              <a:t>Rheumatic fever</a:t>
            </a:r>
            <a:br>
              <a:rPr lang="en-US" b="1" dirty="0" smtClean="0"/>
            </a:br>
            <a:endParaRPr lang="en-US" dirty="0"/>
          </a:p>
        </p:txBody>
      </p:sp>
      <p:sp>
        <p:nvSpPr>
          <p:cNvPr id="3" name="Content Placeholder 2"/>
          <p:cNvSpPr>
            <a:spLocks noGrp="1"/>
          </p:cNvSpPr>
          <p:nvPr>
            <p:ph idx="1"/>
          </p:nvPr>
        </p:nvSpPr>
        <p:spPr>
          <a:xfrm>
            <a:off x="0" y="620688"/>
            <a:ext cx="9144000" cy="6237312"/>
          </a:xfrm>
        </p:spPr>
        <p:txBody>
          <a:bodyPr>
            <a:normAutofit fontScale="77500" lnSpcReduction="20000"/>
          </a:bodyPr>
          <a:lstStyle/>
          <a:p>
            <a:pPr>
              <a:lnSpc>
                <a:spcPct val="150000"/>
              </a:lnSpc>
            </a:pPr>
            <a:r>
              <a:rPr lang="en-GB" sz="3100" dirty="0" smtClean="0">
                <a:solidFill>
                  <a:schemeClr val="tx1">
                    <a:lumMod val="95000"/>
                    <a:lumOff val="5000"/>
                  </a:schemeClr>
                </a:solidFill>
                <a:latin typeface="Calibri" panose="020F0502020204030204" pitchFamily="34" charset="0"/>
              </a:rPr>
              <a:t>Its an inflammatory disease </a:t>
            </a:r>
            <a:r>
              <a:rPr lang="en-GB" sz="3100" dirty="0" smtClean="0">
                <a:latin typeface="Calibri" panose="020F0502020204030204" pitchFamily="34" charset="0"/>
              </a:rPr>
              <a:t>that occurs following a group A streptococcal infection, (such as strep throat or scarlet fever) caused by antibody cross-reactivity that can involve the heart, joints, skin and brain. The illness typically develops two to three weeks after a streptococcal infection. </a:t>
            </a:r>
            <a:r>
              <a:rPr lang="en-US" sz="3100" dirty="0" smtClean="0">
                <a:latin typeface="Calibri" panose="020F0502020204030204" pitchFamily="34" charset="0"/>
              </a:rPr>
              <a:t> </a:t>
            </a:r>
            <a:r>
              <a:rPr lang="en-US" sz="3100" dirty="0">
                <a:latin typeface="Calibri" panose="020F0502020204030204" pitchFamily="34" charset="0"/>
              </a:rPr>
              <a:t>Rheumatic heart disease refers to the cardiac manifestations of rheumatic fever either in acute or chronic phase. </a:t>
            </a:r>
          </a:p>
          <a:p>
            <a:pPr>
              <a:lnSpc>
                <a:spcPct val="150000"/>
              </a:lnSpc>
            </a:pPr>
            <a:r>
              <a:rPr lang="en-GB" sz="3100" dirty="0" smtClean="0">
                <a:latin typeface="Calibri" panose="020F0502020204030204" pitchFamily="34" charset="0"/>
              </a:rPr>
              <a:t>Acute rheumatic fever commonly appears in children between the ages of 5 and 15, with only 20% of first-time attacks occurring in adults.</a:t>
            </a:r>
          </a:p>
          <a:p>
            <a:pPr>
              <a:lnSpc>
                <a:spcPct val="150000"/>
              </a:lnSpc>
            </a:pPr>
            <a:r>
              <a:rPr lang="en-US" sz="3100" dirty="0">
                <a:latin typeface="Calibri" panose="020F0502020204030204" pitchFamily="34" charset="0"/>
              </a:rPr>
              <a:t>The </a:t>
            </a:r>
            <a:r>
              <a:rPr lang="en-US" sz="3100" i="1" dirty="0">
                <a:latin typeface="Calibri" panose="020F0502020204030204" pitchFamily="34" charset="0"/>
              </a:rPr>
              <a:t>Streptococcus </a:t>
            </a:r>
            <a:r>
              <a:rPr lang="en-US" sz="3100" dirty="0">
                <a:latin typeface="Calibri" panose="020F0502020204030204" pitchFamily="34" charset="0"/>
              </a:rPr>
              <a:t>is spread by direct contact with oral or respiratory secretions. </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406421799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US" b="1" dirty="0" smtClean="0"/>
              <a:t>Pathophysiology</a:t>
            </a:r>
            <a:r>
              <a:rPr lang="en-US" dirty="0" smtClean="0"/>
              <a:t/>
            </a:r>
            <a:br>
              <a:rPr lang="en-US" dirty="0" smtClean="0"/>
            </a:br>
            <a:r>
              <a:rPr lang="en-US" sz="3600"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1556792"/>
            <a:ext cx="8229600" cy="4996408"/>
          </a:xfrm>
        </p:spPr>
        <p:txBody>
          <a:bodyPr>
            <a:normAutofit/>
          </a:bodyPr>
          <a:lstStyle/>
          <a:p>
            <a:pPr marL="0" indent="0">
              <a:buNone/>
            </a:pPr>
            <a:endParaRPr lang="en-US" b="1" dirty="0" smtClean="0"/>
          </a:p>
          <a:p>
            <a:pPr lvl="1">
              <a:buFont typeface="Courier New" pitchFamily="49" charset="0"/>
              <a:buChar char="o"/>
            </a:pPr>
            <a:r>
              <a:rPr lang="en-US" sz="2800" dirty="0" smtClean="0"/>
              <a:t>Most initial attacks of ARF occur 1 to 5 wks (average 3 wks) after a streptococcal infection of the throat or of the upper respiratory tract.</a:t>
            </a:r>
          </a:p>
          <a:p>
            <a:pPr lvl="1">
              <a:buFont typeface="Courier New" pitchFamily="49" charset="0"/>
              <a:buChar char="o"/>
            </a:pPr>
            <a:r>
              <a:rPr lang="en-US" sz="2800" dirty="0" smtClean="0"/>
              <a:t>Peak incidence occurs in children ages 6 to 15. </a:t>
            </a:r>
          </a:p>
          <a:p>
            <a:pPr lvl="1">
              <a:buFont typeface="Courier New" pitchFamily="49" charset="0"/>
              <a:buChar char="o"/>
            </a:pPr>
            <a:r>
              <a:rPr lang="en-US" sz="2800" dirty="0" smtClean="0"/>
              <a:t>Incidence after a mild streptococcal pharyngeal infection is 0.3%; after a severe streptococcal infection, 1% to 3%.</a:t>
            </a:r>
          </a:p>
          <a:p>
            <a:pPr lvl="1">
              <a:buFont typeface="Courier New" pitchFamily="49" charset="0"/>
              <a:buChar char="o"/>
            </a:pPr>
            <a:r>
              <a:rPr lang="en-US" sz="2800" dirty="0" smtClean="0"/>
              <a:t>Family history of rheumatic fever is usually positive.</a:t>
            </a:r>
          </a:p>
          <a:p>
            <a:endParaRPr lang="en-US" sz="3200" dirty="0" smtClean="0"/>
          </a:p>
          <a:p>
            <a:endParaRPr lang="en-US" sz="3200" dirty="0"/>
          </a:p>
        </p:txBody>
      </p:sp>
    </p:spTree>
    <p:extLst>
      <p:ext uri="{BB962C8B-B14F-4D97-AF65-F5344CB8AC3E}">
        <p14:creationId xmlns:p14="http://schemas.microsoft.com/office/powerpoint/2010/main" val="308656015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347713" cy="731168"/>
          </a:xfrm>
        </p:spPr>
        <p:txBody>
          <a:bodyPr>
            <a:normAutofit fontScale="90000"/>
          </a:bodyPr>
          <a:lstStyle/>
          <a:p>
            <a:r>
              <a:rPr lang="en-US" b="1" dirty="0"/>
              <a:t>Pathophysiology</a:t>
            </a:r>
            <a:r>
              <a:rPr lang="en-US" dirty="0"/>
              <a:t/>
            </a:r>
            <a:br>
              <a:rPr lang="en-US" dirty="0"/>
            </a:br>
            <a:endParaRPr lang="en-US" dirty="0"/>
          </a:p>
        </p:txBody>
      </p:sp>
      <p:sp>
        <p:nvSpPr>
          <p:cNvPr id="3" name="Content Placeholder 2"/>
          <p:cNvSpPr>
            <a:spLocks noGrp="1"/>
          </p:cNvSpPr>
          <p:nvPr>
            <p:ph idx="1"/>
          </p:nvPr>
        </p:nvSpPr>
        <p:spPr>
          <a:xfrm>
            <a:off x="0" y="955630"/>
            <a:ext cx="9144000" cy="5902370"/>
          </a:xfrm>
        </p:spPr>
        <p:txBody>
          <a:bodyPr>
            <a:normAutofit fontScale="92500"/>
          </a:bodyPr>
          <a:lstStyle/>
          <a:p>
            <a:pPr marL="0" indent="0">
              <a:lnSpc>
                <a:spcPct val="150000"/>
              </a:lnSpc>
              <a:buNone/>
            </a:pPr>
            <a:r>
              <a:rPr lang="en-US" sz="2800" dirty="0" smtClean="0">
                <a:latin typeface="Calibri" panose="020F0502020204030204" pitchFamily="34" charset="0"/>
              </a:rPr>
              <a:t>Rheumatic heart disease is a complication of infections such as pharyngitis caused by group A streptococci. The heart and other organs become damaged by the toxins released by </a:t>
            </a:r>
            <a:r>
              <a:rPr lang="en-US" sz="2800" dirty="0">
                <a:latin typeface="Calibri" panose="020F0502020204030204" pitchFamily="34" charset="0"/>
              </a:rPr>
              <a:t>the microorganism. In some patients, the inflamed margins of the valve leaflets become adherent, resulting in </a:t>
            </a:r>
            <a:r>
              <a:rPr lang="en-US" sz="2800" dirty="0" err="1">
                <a:latin typeface="Calibri" panose="020F0502020204030204" pitchFamily="34" charset="0"/>
              </a:rPr>
              <a:t>valvular</a:t>
            </a:r>
            <a:r>
              <a:rPr lang="en-US" sz="2800" dirty="0">
                <a:latin typeface="Calibri" panose="020F0502020204030204" pitchFamily="34" charset="0"/>
              </a:rPr>
              <a:t> stenosis, a narrowed or </a:t>
            </a:r>
            <a:r>
              <a:rPr lang="en-US" sz="2800" dirty="0" err="1">
                <a:latin typeface="Calibri" panose="020F0502020204030204" pitchFamily="34" charset="0"/>
              </a:rPr>
              <a:t>stenotic</a:t>
            </a:r>
            <a:r>
              <a:rPr lang="en-US" sz="2800" dirty="0">
                <a:latin typeface="Calibri" panose="020F0502020204030204" pitchFamily="34" charset="0"/>
              </a:rPr>
              <a:t> </a:t>
            </a:r>
            <a:r>
              <a:rPr lang="en-US" sz="2800" dirty="0" err="1">
                <a:latin typeface="Calibri" panose="020F0502020204030204" pitchFamily="34" charset="0"/>
              </a:rPr>
              <a:t>valvular</a:t>
            </a:r>
            <a:r>
              <a:rPr lang="en-US" sz="2800" dirty="0">
                <a:latin typeface="Calibri" panose="020F0502020204030204" pitchFamily="34" charset="0"/>
              </a:rPr>
              <a:t> orifice. Regurgitation and stenosis may occur in the same valve.</a:t>
            </a:r>
          </a:p>
          <a:p>
            <a:pPr marL="0" indent="0">
              <a:lnSpc>
                <a:spcPct val="150000"/>
              </a:lnSpc>
              <a:buNone/>
            </a:pPr>
            <a:r>
              <a:rPr lang="en-US" sz="2800" dirty="0">
                <a:latin typeface="Calibri" panose="020F0502020204030204" pitchFamily="34" charset="0"/>
              </a:rPr>
              <a:t>A few patients with rheumatic fever become critically ill with intractable heart failure, serious dysrhythmias, and pneumonia.</a:t>
            </a:r>
          </a:p>
          <a:p>
            <a:pPr marL="0" indent="0">
              <a:lnSpc>
                <a:spcPct val="150000"/>
              </a:lnSpc>
              <a:buNone/>
            </a:pPr>
            <a:endParaRPr lang="en-US" sz="2800" dirty="0">
              <a:latin typeface="Calibri" panose="020F0502020204030204" pitchFamily="34" charset="0"/>
            </a:endParaRPr>
          </a:p>
          <a:p>
            <a:pPr>
              <a:lnSpc>
                <a:spcPct val="150000"/>
              </a:lnSpc>
            </a:pPr>
            <a:endParaRPr lang="en-US" sz="2800" dirty="0"/>
          </a:p>
        </p:txBody>
      </p:sp>
    </p:spTree>
    <p:extLst>
      <p:ext uri="{BB962C8B-B14F-4D97-AF65-F5344CB8AC3E}">
        <p14:creationId xmlns:p14="http://schemas.microsoft.com/office/powerpoint/2010/main" val="91398253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179512" y="1412776"/>
            <a:ext cx="8712968" cy="5072608"/>
          </a:xfrm>
        </p:spPr>
        <p:txBody>
          <a:bodyPr>
            <a:normAutofit/>
          </a:bodyPr>
          <a:lstStyle/>
          <a:p>
            <a:r>
              <a:rPr lang="en-US" sz="2400" dirty="0" smtClean="0"/>
              <a:t>Streptococcal infection abates with or without treatment; however, autoantibodies attack the myocardium, pericardium, and cardiac valves.</a:t>
            </a:r>
          </a:p>
          <a:p>
            <a:pPr lvl="1"/>
            <a:r>
              <a:rPr lang="en-US" sz="2000" dirty="0" smtClean="0"/>
              <a:t>Aschoff's bodies (fibrin deposits) develop on the valves, possibly leading to permanent valve dysfunction, especially of the mitral and aortic valves.</a:t>
            </a:r>
          </a:p>
          <a:p>
            <a:pPr lvl="1"/>
            <a:r>
              <a:rPr lang="en-US" sz="2000" dirty="0" smtClean="0"/>
              <a:t>Severe myocarditis may cause dilation of the heart and CHF.</a:t>
            </a:r>
          </a:p>
          <a:p>
            <a:r>
              <a:rPr lang="en-US" sz="2400" dirty="0" smtClean="0"/>
              <a:t>Inflammation of the large joints causes a painful arthritis that may last 6 to 8 wks.</a:t>
            </a:r>
          </a:p>
          <a:p>
            <a:r>
              <a:rPr lang="en-US" sz="2400" dirty="0" smtClean="0"/>
              <a:t>Involvement of the nervous system causes chorea (sudden involuntary movements).</a:t>
            </a:r>
          </a:p>
          <a:p>
            <a:endParaRPr lang="en-US" sz="2400" dirty="0"/>
          </a:p>
        </p:txBody>
      </p:sp>
    </p:spTree>
    <p:extLst>
      <p:ext uri="{BB962C8B-B14F-4D97-AF65-F5344CB8AC3E}">
        <p14:creationId xmlns:p14="http://schemas.microsoft.com/office/powerpoint/2010/main" val="264071511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6589199" cy="428626"/>
          </a:xfrm>
        </p:spPr>
        <p:txBody>
          <a:bodyPr>
            <a:normAutofit fontScale="90000"/>
          </a:bodyPr>
          <a:lstStyle/>
          <a:p>
            <a:endParaRPr lang="en-US" dirty="0"/>
          </a:p>
        </p:txBody>
      </p:sp>
      <p:sp>
        <p:nvSpPr>
          <p:cNvPr id="3" name="Content Placeholder 2"/>
          <p:cNvSpPr>
            <a:spLocks noGrp="1"/>
          </p:cNvSpPr>
          <p:nvPr>
            <p:ph idx="1"/>
          </p:nvPr>
        </p:nvSpPr>
        <p:spPr>
          <a:xfrm>
            <a:off x="396023" y="1124744"/>
            <a:ext cx="8748464" cy="5733256"/>
          </a:xfrm>
        </p:spPr>
        <p:txBody>
          <a:bodyPr>
            <a:noAutofit/>
          </a:bodyPr>
          <a:lstStyle/>
          <a:p>
            <a:r>
              <a:rPr lang="en-US" sz="2800" dirty="0">
                <a:latin typeface="Calibri" panose="020F0502020204030204" pitchFamily="34" charset="0"/>
              </a:rPr>
              <a:t>These patients are treated in an intensive care unit. Most </a:t>
            </a:r>
            <a:r>
              <a:rPr lang="en-US" sz="2800" dirty="0" smtClean="0">
                <a:latin typeface="Calibri" panose="020F0502020204030204" pitchFamily="34" charset="0"/>
              </a:rPr>
              <a:t>patients recover </a:t>
            </a:r>
            <a:r>
              <a:rPr lang="en-US" sz="2800" dirty="0">
                <a:latin typeface="Calibri" panose="020F0502020204030204" pitchFamily="34" charset="0"/>
              </a:rPr>
              <a:t>quickly. However, although the patient is free of </a:t>
            </a:r>
            <a:r>
              <a:rPr lang="en-US" sz="2800" dirty="0" smtClean="0">
                <a:latin typeface="Calibri" panose="020F0502020204030204" pitchFamily="34" charset="0"/>
              </a:rPr>
              <a:t>symptoms certain </a:t>
            </a:r>
            <a:r>
              <a:rPr lang="en-US" sz="2800" dirty="0">
                <a:latin typeface="Calibri" panose="020F0502020204030204" pitchFamily="34" charset="0"/>
              </a:rPr>
              <a:t>permanent residual effects remain that often lead </a:t>
            </a:r>
            <a:r>
              <a:rPr lang="en-US" sz="2800" dirty="0" smtClean="0">
                <a:latin typeface="Calibri" panose="020F0502020204030204" pitchFamily="34" charset="0"/>
              </a:rPr>
              <a:t>to progressive </a:t>
            </a:r>
            <a:r>
              <a:rPr lang="en-US" sz="2800" dirty="0" err="1">
                <a:latin typeface="Calibri" panose="020F0502020204030204" pitchFamily="34" charset="0"/>
              </a:rPr>
              <a:t>valvular</a:t>
            </a:r>
            <a:r>
              <a:rPr lang="en-US" sz="2800" dirty="0">
                <a:latin typeface="Calibri" panose="020F0502020204030204" pitchFamily="34" charset="0"/>
              </a:rPr>
              <a:t> deformities. The extent of cardiac damage, </a:t>
            </a:r>
            <a:r>
              <a:rPr lang="en-US" sz="2800" dirty="0" smtClean="0">
                <a:latin typeface="Calibri" panose="020F0502020204030204" pitchFamily="34" charset="0"/>
              </a:rPr>
              <a:t>or even </a:t>
            </a:r>
            <a:r>
              <a:rPr lang="en-US" sz="2800" dirty="0">
                <a:latin typeface="Calibri" panose="020F0502020204030204" pitchFamily="34" charset="0"/>
              </a:rPr>
              <a:t>its existence, might not have been apparent in clinical </a:t>
            </a:r>
            <a:r>
              <a:rPr lang="en-US" sz="2800" dirty="0" smtClean="0">
                <a:latin typeface="Calibri" panose="020F0502020204030204" pitchFamily="34" charset="0"/>
              </a:rPr>
              <a:t>examinations during </a:t>
            </a:r>
            <a:r>
              <a:rPr lang="en-US" sz="2800" dirty="0">
                <a:latin typeface="Calibri" panose="020F0502020204030204" pitchFamily="34" charset="0"/>
              </a:rPr>
              <a:t>the acute phase of the disease. </a:t>
            </a:r>
            <a:r>
              <a:rPr lang="en-US" sz="2800" dirty="0" smtClean="0">
                <a:latin typeface="Calibri" panose="020F0502020204030204" pitchFamily="34" charset="0"/>
              </a:rPr>
              <a:t>Eventually, however</a:t>
            </a:r>
            <a:r>
              <a:rPr lang="en-US" sz="2800" dirty="0">
                <a:latin typeface="Calibri" panose="020F0502020204030204" pitchFamily="34" charset="0"/>
              </a:rPr>
              <a:t>, the heart murmurs that are characteristic of </a:t>
            </a:r>
            <a:r>
              <a:rPr lang="en-US" sz="2800" dirty="0" err="1" smtClean="0">
                <a:latin typeface="Calibri" panose="020F0502020204030204" pitchFamily="34" charset="0"/>
              </a:rPr>
              <a:t>valvular</a:t>
            </a:r>
            <a:r>
              <a:rPr lang="en-US" sz="2800" dirty="0">
                <a:latin typeface="Calibri" panose="020F0502020204030204" pitchFamily="34" charset="0"/>
              </a:rPr>
              <a:t> </a:t>
            </a:r>
            <a:r>
              <a:rPr lang="en-US" sz="2800" dirty="0" smtClean="0">
                <a:latin typeface="Calibri" panose="020F0502020204030204" pitchFamily="34" charset="0"/>
              </a:rPr>
              <a:t>stenosis</a:t>
            </a:r>
            <a:r>
              <a:rPr lang="en-US" sz="2800" dirty="0">
                <a:latin typeface="Calibri" panose="020F0502020204030204" pitchFamily="34" charset="0"/>
              </a:rPr>
              <a:t>, regurgitation, or both become audible on </a:t>
            </a:r>
            <a:r>
              <a:rPr lang="en-US" sz="2800" dirty="0" smtClean="0">
                <a:latin typeface="Calibri" panose="020F0502020204030204" pitchFamily="34" charset="0"/>
              </a:rPr>
              <a:t>auscultation and</a:t>
            </a:r>
            <a:r>
              <a:rPr lang="en-US" sz="2800" dirty="0">
                <a:latin typeface="Calibri" panose="020F0502020204030204" pitchFamily="34" charset="0"/>
              </a:rPr>
              <a:t>, in some patients, even detectable as thrills on palpation.</a:t>
            </a:r>
          </a:p>
          <a:p>
            <a:endParaRPr lang="en-US" sz="2800" dirty="0">
              <a:latin typeface="Calibri" panose="020F0502020204030204" pitchFamily="34" charset="0"/>
            </a:endParaRPr>
          </a:p>
        </p:txBody>
      </p:sp>
    </p:spTree>
    <p:extLst>
      <p:ext uri="{BB962C8B-B14F-4D97-AF65-F5344CB8AC3E}">
        <p14:creationId xmlns:p14="http://schemas.microsoft.com/office/powerpoint/2010/main" val="10335362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820472" cy="6552728"/>
          </a:xfrm>
        </p:spPr>
        <p:txBody>
          <a:bodyPr>
            <a:noAutofit/>
          </a:bodyPr>
          <a:lstStyle/>
          <a:p>
            <a:pPr>
              <a:lnSpc>
                <a:spcPct val="150000"/>
              </a:lnSpc>
            </a:pPr>
            <a:r>
              <a:rPr lang="en-US" sz="2400" dirty="0">
                <a:latin typeface="Calibri" panose="020F0502020204030204" pitchFamily="34" charset="0"/>
              </a:rPr>
              <a:t>There are 2 main effects: </a:t>
            </a:r>
          </a:p>
          <a:p>
            <a:pPr>
              <a:lnSpc>
                <a:spcPct val="150000"/>
              </a:lnSpc>
              <a:buNone/>
            </a:pPr>
            <a:r>
              <a:rPr lang="en-US" sz="2400" dirty="0">
                <a:latin typeface="Calibri" panose="020F0502020204030204" pitchFamily="34" charset="0"/>
              </a:rPr>
              <a:t>1.Valves adhere to each other causing stenosis and obstruction of blood flow</a:t>
            </a:r>
          </a:p>
          <a:p>
            <a:pPr>
              <a:lnSpc>
                <a:spcPct val="150000"/>
              </a:lnSpc>
              <a:buNone/>
            </a:pPr>
            <a:r>
              <a:rPr lang="en-US" sz="2400" dirty="0">
                <a:latin typeface="Calibri" panose="020F0502020204030204" pitchFamily="34" charset="0"/>
              </a:rPr>
              <a:t>2.Loss of elasticity and distortion leading to valve incompetence</a:t>
            </a:r>
          </a:p>
          <a:p>
            <a:pPr>
              <a:lnSpc>
                <a:spcPct val="150000"/>
              </a:lnSpc>
              <a:buNone/>
            </a:pPr>
            <a:r>
              <a:rPr lang="en-US" sz="2400" dirty="0">
                <a:latin typeface="Calibri" panose="020F0502020204030204" pitchFamily="34" charset="0"/>
              </a:rPr>
              <a:t>All the heart valves may be affected but the most common damaged are</a:t>
            </a:r>
            <a:r>
              <a:rPr lang="en-US" sz="2400" dirty="0" smtClean="0">
                <a:latin typeface="Calibri" panose="020F0502020204030204" pitchFamily="34" charset="0"/>
              </a:rPr>
              <a:t>;- the </a:t>
            </a:r>
            <a:r>
              <a:rPr lang="en-US" sz="2400" dirty="0">
                <a:latin typeface="Calibri" panose="020F0502020204030204" pitchFamily="34" charset="0"/>
              </a:rPr>
              <a:t>mitral valve;-mitral stenosis, mitral </a:t>
            </a:r>
            <a:r>
              <a:rPr lang="en-US" sz="2400" dirty="0" smtClean="0">
                <a:latin typeface="Calibri" panose="020F0502020204030204" pitchFamily="34" charset="0"/>
              </a:rPr>
              <a:t>incompetence aortic </a:t>
            </a:r>
            <a:r>
              <a:rPr lang="en-US" sz="2400" dirty="0">
                <a:latin typeface="Calibri" panose="020F0502020204030204" pitchFamily="34" charset="0"/>
              </a:rPr>
              <a:t>valve;- aortic stenosis, aortic incompetence</a:t>
            </a:r>
          </a:p>
          <a:p>
            <a:pPr>
              <a:lnSpc>
                <a:spcPct val="150000"/>
              </a:lnSpc>
              <a:buNone/>
            </a:pPr>
            <a:r>
              <a:rPr lang="en-US" sz="2400" dirty="0">
                <a:latin typeface="Calibri" panose="020F0502020204030204" pitchFamily="34" charset="0"/>
              </a:rPr>
              <a:t>They may cause few symptoms till the heart fails.</a:t>
            </a:r>
          </a:p>
        </p:txBody>
      </p:sp>
    </p:spTree>
    <p:extLst>
      <p:ext uri="{BB962C8B-B14F-4D97-AF65-F5344CB8AC3E}">
        <p14:creationId xmlns:p14="http://schemas.microsoft.com/office/powerpoint/2010/main" val="123248504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875184"/>
          </a:xfrm>
        </p:spPr>
        <p:txBody>
          <a:bodyPr>
            <a:normAutofit fontScale="90000"/>
          </a:bodyPr>
          <a:lstStyle/>
          <a:p>
            <a:r>
              <a:rPr lang="en-US" b="1" dirty="0"/>
              <a:t>Clinical Manifestations</a:t>
            </a:r>
            <a:r>
              <a:rPr lang="en-US" dirty="0"/>
              <a:t/>
            </a:r>
            <a:br>
              <a:rPr lang="en-US" dirty="0"/>
            </a:br>
            <a:endParaRPr lang="en-US" dirty="0"/>
          </a:p>
        </p:txBody>
      </p:sp>
      <p:sp>
        <p:nvSpPr>
          <p:cNvPr id="3" name="Content Placeholder 2"/>
          <p:cNvSpPr>
            <a:spLocks noGrp="1"/>
          </p:cNvSpPr>
          <p:nvPr>
            <p:ph idx="1"/>
          </p:nvPr>
        </p:nvSpPr>
        <p:spPr>
          <a:xfrm>
            <a:off x="0" y="875184"/>
            <a:ext cx="9144000" cy="5982816"/>
          </a:xfrm>
        </p:spPr>
        <p:txBody>
          <a:bodyPr>
            <a:normAutofit/>
          </a:bodyPr>
          <a:lstStyle/>
          <a:p>
            <a:pPr>
              <a:lnSpc>
                <a:spcPct val="150000"/>
              </a:lnSpc>
            </a:pPr>
            <a:r>
              <a:rPr lang="en-US" sz="2800" dirty="0" smtClean="0">
                <a:latin typeface="Calibri" panose="020F0502020204030204" pitchFamily="34" charset="0"/>
              </a:rPr>
              <a:t>It can involve several body systems such as the heart, joints and nervous system.</a:t>
            </a:r>
          </a:p>
          <a:p>
            <a:pPr>
              <a:lnSpc>
                <a:spcPct val="150000"/>
              </a:lnSpc>
            </a:pPr>
            <a:r>
              <a:rPr lang="en-US" sz="2800" dirty="0" err="1" smtClean="0">
                <a:latin typeface="Calibri" panose="020F0502020204030204" pitchFamily="34" charset="0"/>
              </a:rPr>
              <a:t>Carditis</a:t>
            </a:r>
            <a:r>
              <a:rPr lang="en-US" sz="2800" dirty="0" smtClean="0">
                <a:latin typeface="Calibri" panose="020F0502020204030204" pitchFamily="34" charset="0"/>
              </a:rPr>
              <a:t>; inflammation of the heart layers</a:t>
            </a:r>
          </a:p>
          <a:p>
            <a:pPr>
              <a:lnSpc>
                <a:spcPct val="150000"/>
              </a:lnSpc>
            </a:pPr>
            <a:r>
              <a:rPr lang="en-US" sz="2800" dirty="0" smtClean="0">
                <a:latin typeface="Calibri" panose="020F0502020204030204" pitchFamily="34" charset="0"/>
              </a:rPr>
              <a:t>Polyarthritis; inflammation of more than one joint</a:t>
            </a:r>
          </a:p>
          <a:p>
            <a:pPr>
              <a:lnSpc>
                <a:spcPct val="150000"/>
              </a:lnSpc>
            </a:pPr>
            <a:r>
              <a:rPr lang="en-US" sz="2800" dirty="0" smtClean="0">
                <a:latin typeface="Calibri" panose="020F0502020204030204" pitchFamily="34" charset="0"/>
              </a:rPr>
              <a:t>Rash</a:t>
            </a:r>
          </a:p>
          <a:p>
            <a:pPr>
              <a:lnSpc>
                <a:spcPct val="150000"/>
              </a:lnSpc>
            </a:pPr>
            <a:r>
              <a:rPr lang="en-US" sz="2800" dirty="0" smtClean="0">
                <a:latin typeface="Calibri" panose="020F0502020204030204" pitchFamily="34" charset="0"/>
              </a:rPr>
              <a:t>Subcutaneous nodules</a:t>
            </a:r>
          </a:p>
          <a:p>
            <a:pPr>
              <a:lnSpc>
                <a:spcPct val="150000"/>
              </a:lnSpc>
            </a:pPr>
            <a:r>
              <a:rPr lang="en-US" sz="2800" dirty="0" smtClean="0">
                <a:latin typeface="Calibri" panose="020F0502020204030204" pitchFamily="34" charset="0"/>
              </a:rPr>
              <a:t>Chorea; involuntary muscle twitching</a:t>
            </a:r>
          </a:p>
          <a:p>
            <a:pPr>
              <a:lnSpc>
                <a:spcPct val="150000"/>
              </a:lnSpc>
            </a:pPr>
            <a:r>
              <a:rPr lang="en-US" sz="2800" dirty="0" smtClean="0">
                <a:latin typeface="Calibri" panose="020F0502020204030204" pitchFamily="34" charset="0"/>
              </a:rPr>
              <a:t>Heart murmur</a:t>
            </a:r>
            <a:endParaRPr lang="en-US" sz="2800" dirty="0">
              <a:latin typeface="Calibri" panose="020F0502020204030204" pitchFamily="34" charset="0"/>
            </a:endParaRPr>
          </a:p>
        </p:txBody>
      </p:sp>
    </p:spTree>
    <p:extLst>
      <p:ext uri="{BB962C8B-B14F-4D97-AF65-F5344CB8AC3E}">
        <p14:creationId xmlns:p14="http://schemas.microsoft.com/office/powerpoint/2010/main" val="22005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676456" cy="936104"/>
          </a:xfrm>
        </p:spPr>
        <p:txBody>
          <a:bodyPr>
            <a:normAutofit/>
          </a:bodyPr>
          <a:lstStyle/>
          <a:p>
            <a:r>
              <a:rPr lang="en-US" sz="2800" dirty="0" smtClean="0"/>
              <a:t>Physical</a:t>
            </a:r>
            <a:r>
              <a:rPr lang="en-US" sz="3200" dirty="0" smtClean="0"/>
              <a:t> examination of a cardiac patient.</a:t>
            </a:r>
            <a:endParaRPr lang="en-US" sz="3200" dirty="0"/>
          </a:p>
        </p:txBody>
      </p:sp>
      <p:sp>
        <p:nvSpPr>
          <p:cNvPr id="3" name="Content Placeholder 2"/>
          <p:cNvSpPr>
            <a:spLocks noGrp="1"/>
          </p:cNvSpPr>
          <p:nvPr>
            <p:ph idx="1"/>
          </p:nvPr>
        </p:nvSpPr>
        <p:spPr>
          <a:xfrm>
            <a:off x="0" y="1556792"/>
            <a:ext cx="9144000" cy="5760640"/>
          </a:xfrm>
        </p:spPr>
        <p:txBody>
          <a:bodyPr>
            <a:noAutofit/>
          </a:bodyPr>
          <a:lstStyle/>
          <a:p>
            <a:pPr>
              <a:buNone/>
            </a:pPr>
            <a:r>
              <a:rPr lang="en-US" sz="2800" b="1" dirty="0">
                <a:latin typeface="Calibri" panose="020F0502020204030204" pitchFamily="34" charset="0"/>
              </a:rPr>
              <a:t>General Appearance and Cognition</a:t>
            </a:r>
          </a:p>
          <a:p>
            <a:pPr>
              <a:lnSpc>
                <a:spcPct val="150000"/>
              </a:lnSpc>
            </a:pPr>
            <a:r>
              <a:rPr lang="en-US" sz="2800" dirty="0">
                <a:latin typeface="Calibri" panose="020F0502020204030204" pitchFamily="34" charset="0"/>
              </a:rPr>
              <a:t>The nurse observes the patient’s level of distress, level of </a:t>
            </a:r>
            <a:r>
              <a:rPr lang="en-US" sz="2800" dirty="0" smtClean="0">
                <a:latin typeface="Calibri" panose="020F0502020204030204" pitchFamily="34" charset="0"/>
              </a:rPr>
              <a:t>consciousness </a:t>
            </a:r>
            <a:r>
              <a:rPr lang="en-US" sz="2800" dirty="0">
                <a:latin typeface="Calibri" panose="020F0502020204030204" pitchFamily="34" charset="0"/>
              </a:rPr>
              <a:t>and thought processes as an indication of the heart’s ability to propel oxygen to the brain (cerebral perfusion). The nurse also observes for evidence of anxiety, along with any effects emotional factors may have on cardiovascular status.</a:t>
            </a:r>
          </a:p>
          <a:p>
            <a:endParaRPr lang="en-US" sz="28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150966419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6267" y="260648"/>
            <a:ext cx="4354991" cy="720080"/>
          </a:xfrm>
        </p:spPr>
        <p:txBody>
          <a:bodyPr>
            <a:normAutofit/>
          </a:bodyPr>
          <a:lstStyle/>
          <a:p>
            <a:r>
              <a:rPr lang="en-US" sz="4000" dirty="0" smtClean="0"/>
              <a:t>Others</a:t>
            </a:r>
            <a:endParaRPr lang="en-US" dirty="0"/>
          </a:p>
        </p:txBody>
      </p:sp>
      <p:sp>
        <p:nvSpPr>
          <p:cNvPr id="3" name="Content Placeholder 2"/>
          <p:cNvSpPr>
            <a:spLocks noGrp="1"/>
          </p:cNvSpPr>
          <p:nvPr>
            <p:ph idx="1"/>
          </p:nvPr>
        </p:nvSpPr>
        <p:spPr>
          <a:xfrm>
            <a:off x="251521" y="1340768"/>
            <a:ext cx="8282880" cy="4570454"/>
          </a:xfrm>
        </p:spPr>
        <p:txBody>
          <a:bodyPr>
            <a:normAutofit/>
          </a:bodyPr>
          <a:lstStyle/>
          <a:p>
            <a:pPr>
              <a:lnSpc>
                <a:spcPct val="150000"/>
              </a:lnSpc>
            </a:pPr>
            <a:r>
              <a:rPr lang="en-US" sz="2800" dirty="0" smtClean="0"/>
              <a:t>Fever</a:t>
            </a:r>
          </a:p>
          <a:p>
            <a:pPr>
              <a:lnSpc>
                <a:spcPct val="150000"/>
              </a:lnSpc>
            </a:pPr>
            <a:r>
              <a:rPr lang="en-US" sz="2800" dirty="0" smtClean="0"/>
              <a:t>Tachycardia</a:t>
            </a:r>
          </a:p>
          <a:p>
            <a:pPr>
              <a:lnSpc>
                <a:spcPct val="150000"/>
              </a:lnSpc>
            </a:pPr>
            <a:r>
              <a:rPr lang="en-US" sz="2800" dirty="0" smtClean="0"/>
              <a:t>Red spotty rash on the trunk but disap</a:t>
            </a:r>
            <a:r>
              <a:rPr lang="en-US" sz="2800" dirty="0"/>
              <a:t>p</a:t>
            </a:r>
            <a:r>
              <a:rPr lang="en-US" sz="2800" dirty="0" smtClean="0"/>
              <a:t>ears leaving circles on the skin</a:t>
            </a:r>
            <a:endParaRPr lang="en-US" sz="2800" dirty="0"/>
          </a:p>
        </p:txBody>
      </p:sp>
    </p:spTree>
    <p:extLst>
      <p:ext uri="{BB962C8B-B14F-4D97-AF65-F5344CB8AC3E}">
        <p14:creationId xmlns:p14="http://schemas.microsoft.com/office/powerpoint/2010/main" val="408483210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886"/>
            <a:ext cx="6589199" cy="920850"/>
          </a:xfrm>
        </p:spPr>
        <p:txBody>
          <a:bodyPr>
            <a:normAutofit fontScale="90000"/>
          </a:bodyPr>
          <a:lstStyle/>
          <a:p>
            <a:r>
              <a:rPr lang="en-US" b="1" dirty="0" smtClean="0"/>
              <a:t>Diagnosis</a:t>
            </a:r>
            <a:br>
              <a:rPr lang="en-US" b="1" dirty="0" smtClean="0"/>
            </a:br>
            <a:endParaRPr lang="en-US" dirty="0"/>
          </a:p>
        </p:txBody>
      </p:sp>
      <p:sp>
        <p:nvSpPr>
          <p:cNvPr id="3" name="Content Placeholder 2"/>
          <p:cNvSpPr>
            <a:spLocks noGrp="1"/>
          </p:cNvSpPr>
          <p:nvPr>
            <p:ph idx="1"/>
          </p:nvPr>
        </p:nvSpPr>
        <p:spPr>
          <a:xfrm>
            <a:off x="0" y="1412776"/>
            <a:ext cx="8964488" cy="5184576"/>
          </a:xfrm>
        </p:spPr>
        <p:txBody>
          <a:bodyPr>
            <a:normAutofit fontScale="92500" lnSpcReduction="10000"/>
          </a:bodyPr>
          <a:lstStyle/>
          <a:p>
            <a:pPr>
              <a:lnSpc>
                <a:spcPct val="150000"/>
              </a:lnSpc>
            </a:pPr>
            <a:r>
              <a:rPr lang="en-GB" sz="2800" dirty="0" smtClean="0">
                <a:latin typeface="Calibri" panose="020F0502020204030204" pitchFamily="34" charset="0"/>
              </a:rPr>
              <a:t>Laboratory tests like </a:t>
            </a:r>
            <a:r>
              <a:rPr lang="en-GB" sz="2800" dirty="0" err="1" smtClean="0">
                <a:latin typeface="Calibri" panose="020F0502020204030204" pitchFamily="34" charset="0"/>
              </a:rPr>
              <a:t>antistretolysin</a:t>
            </a:r>
            <a:r>
              <a:rPr lang="en-GB" sz="2800" dirty="0" smtClean="0">
                <a:latin typeface="Calibri" panose="020F0502020204030204" pitchFamily="34" charset="0"/>
              </a:rPr>
              <a:t> O </a:t>
            </a:r>
            <a:r>
              <a:rPr lang="en-GB" sz="2800" dirty="0" err="1" smtClean="0">
                <a:latin typeface="Calibri" panose="020F0502020204030204" pitchFamily="34" charset="0"/>
              </a:rPr>
              <a:t>titer,ESR</a:t>
            </a:r>
            <a:r>
              <a:rPr lang="en-GB" sz="2800" dirty="0" smtClean="0">
                <a:latin typeface="Calibri" panose="020F0502020204030204" pitchFamily="34" charset="0"/>
              </a:rPr>
              <a:t> and </a:t>
            </a:r>
            <a:r>
              <a:rPr lang="en-GB" sz="2800" dirty="0" err="1" smtClean="0">
                <a:latin typeface="Calibri" panose="020F0502020204030204" pitchFamily="34" charset="0"/>
              </a:rPr>
              <a:t>creactive</a:t>
            </a:r>
            <a:r>
              <a:rPr lang="en-GB" sz="2800" dirty="0" smtClean="0">
                <a:latin typeface="Calibri" panose="020F0502020204030204" pitchFamily="34" charset="0"/>
              </a:rPr>
              <a:t> </a:t>
            </a:r>
            <a:r>
              <a:rPr lang="en-GB" sz="2800" dirty="0" err="1" smtClean="0">
                <a:latin typeface="Calibri" panose="020F0502020204030204" pitchFamily="34" charset="0"/>
              </a:rPr>
              <a:t>rotein</a:t>
            </a:r>
            <a:r>
              <a:rPr lang="en-GB" sz="2800" dirty="0" smtClean="0">
                <a:latin typeface="Calibri" panose="020F0502020204030204" pitchFamily="34" charset="0"/>
              </a:rPr>
              <a:t> are elevated. Indicating inflammation.</a:t>
            </a:r>
          </a:p>
          <a:p>
            <a:pPr>
              <a:lnSpc>
                <a:spcPct val="150000"/>
              </a:lnSpc>
            </a:pPr>
            <a:r>
              <a:rPr lang="en-GB" sz="2800" dirty="0" smtClean="0">
                <a:latin typeface="Calibri" panose="020F0502020204030204" pitchFamily="34" charset="0"/>
              </a:rPr>
              <a:t>ECG</a:t>
            </a:r>
          </a:p>
          <a:p>
            <a:pPr>
              <a:lnSpc>
                <a:spcPct val="150000"/>
              </a:lnSpc>
            </a:pPr>
            <a:r>
              <a:rPr lang="en-GB" sz="2800" dirty="0" smtClean="0">
                <a:latin typeface="Calibri" panose="020F0502020204030204" pitchFamily="34" charset="0"/>
              </a:rPr>
              <a:t>ECHOCARDIOGRAHY</a:t>
            </a:r>
          </a:p>
          <a:p>
            <a:pPr>
              <a:lnSpc>
                <a:spcPct val="150000"/>
              </a:lnSpc>
            </a:pPr>
            <a:r>
              <a:rPr lang="en-GB" sz="2800" dirty="0" smtClean="0">
                <a:latin typeface="Calibri" panose="020F0502020204030204" pitchFamily="34" charset="0"/>
              </a:rPr>
              <a:t>It can be made through history when two of the major criteria, or one major criterion plus two minor criteria, are present along with evidence of streptococcal infection. </a:t>
            </a:r>
          </a:p>
          <a:p>
            <a:pPr>
              <a:lnSpc>
                <a:spcPct val="150000"/>
              </a:lnSpc>
            </a:pPr>
            <a:r>
              <a:rPr lang="en-GB" sz="2800" dirty="0" smtClean="0">
                <a:latin typeface="Calibri" panose="020F0502020204030204" pitchFamily="34" charset="0"/>
              </a:rPr>
              <a:t>Chorea and carditis are indicative of rheumatic fever.</a:t>
            </a:r>
            <a:endParaRPr lang="en-US" sz="2800" dirty="0">
              <a:latin typeface="Calibri" panose="020F0502020204030204" pitchFamily="34" charset="0"/>
            </a:endParaRPr>
          </a:p>
        </p:txBody>
      </p:sp>
    </p:spTree>
    <p:extLst>
      <p:ext uri="{BB962C8B-B14F-4D97-AF65-F5344CB8AC3E}">
        <p14:creationId xmlns:p14="http://schemas.microsoft.com/office/powerpoint/2010/main" val="264797803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31886"/>
            <a:ext cx="6589199" cy="776834"/>
          </a:xfrm>
        </p:spPr>
        <p:txBody>
          <a:bodyPr>
            <a:normAutofit fontScale="90000"/>
          </a:bodyPr>
          <a:lstStyle/>
          <a:p>
            <a:r>
              <a:rPr lang="en-GB" b="1" dirty="0" smtClean="0"/>
              <a:t>Major criteria</a:t>
            </a:r>
            <a:br>
              <a:rPr lang="en-GB" b="1" dirty="0" smtClean="0"/>
            </a:br>
            <a:endParaRPr lang="en-US" dirty="0"/>
          </a:p>
        </p:txBody>
      </p:sp>
      <p:sp>
        <p:nvSpPr>
          <p:cNvPr id="3" name="Content Placeholder 2"/>
          <p:cNvSpPr>
            <a:spLocks noGrp="1"/>
          </p:cNvSpPr>
          <p:nvPr>
            <p:ph idx="1"/>
          </p:nvPr>
        </p:nvSpPr>
        <p:spPr>
          <a:xfrm>
            <a:off x="0" y="908720"/>
            <a:ext cx="9119362" cy="5949280"/>
          </a:xfrm>
        </p:spPr>
        <p:txBody>
          <a:bodyPr>
            <a:normAutofit fontScale="92500" lnSpcReduction="10000"/>
          </a:bodyPr>
          <a:lstStyle/>
          <a:p>
            <a:r>
              <a:rPr lang="en-GB" sz="2550" dirty="0">
                <a:latin typeface="Calibri" panose="020F0502020204030204" pitchFamily="34" charset="0"/>
              </a:rPr>
              <a:t>Migratory polyarthritis: a temporary migrating inflammation of the large joints, usually starting in the legs and migrating upwards.</a:t>
            </a:r>
          </a:p>
          <a:p>
            <a:r>
              <a:rPr lang="en-GB" sz="2550" dirty="0">
                <a:latin typeface="Calibri" panose="020F0502020204030204" pitchFamily="34" charset="0"/>
              </a:rPr>
              <a:t>Carditis: inflammation of the heart muscle which can manifest as congestive heart failure with shortness of breath, pericarditis with a rub, or a new heart murmur.</a:t>
            </a:r>
          </a:p>
          <a:p>
            <a:r>
              <a:rPr lang="en-GB" sz="2550" dirty="0">
                <a:latin typeface="Calibri" panose="020F0502020204030204" pitchFamily="34" charset="0"/>
              </a:rPr>
              <a:t>Subcutaneous nodules: painless, firm collections of collagen fibers over bones or tendons. They commonly appear on the back of the wrist, the outside </a:t>
            </a:r>
            <a:r>
              <a:rPr lang="en-GB" sz="2550" dirty="0" smtClean="0">
                <a:latin typeface="Calibri" panose="020F0502020204030204" pitchFamily="34" charset="0"/>
              </a:rPr>
              <a:t>elbow </a:t>
            </a:r>
            <a:r>
              <a:rPr lang="en-GB" sz="2550" dirty="0">
                <a:latin typeface="Calibri" panose="020F0502020204030204" pitchFamily="34" charset="0"/>
              </a:rPr>
              <a:t>and the front of the knees.</a:t>
            </a:r>
          </a:p>
          <a:p>
            <a:r>
              <a:rPr lang="en-GB" sz="2550" dirty="0">
                <a:latin typeface="Calibri" panose="020F0502020204030204" pitchFamily="34" charset="0"/>
              </a:rPr>
              <a:t>Erythema marginatum: a long lasting rash that begins on the trunk or arms as macules and spreads outward to form a snake like ring while clearing in the middle. This rash never starts on the face and it is made worse with heat.</a:t>
            </a:r>
          </a:p>
          <a:p>
            <a:r>
              <a:rPr lang="en-GB" sz="2550" dirty="0">
                <a:latin typeface="Calibri" panose="020F0502020204030204" pitchFamily="34" charset="0"/>
              </a:rPr>
              <a:t>Sydenham's chorea (St. Vitus' dance): a characteristic series of rapid movements without purpose of the face and arms. This can occur very late in the disease.</a:t>
            </a:r>
          </a:p>
          <a:p>
            <a:endParaRPr lang="en-US" dirty="0">
              <a:latin typeface="Calibri" panose="020F0502020204030204" pitchFamily="34" charset="0"/>
            </a:endParaRPr>
          </a:p>
        </p:txBody>
      </p:sp>
    </p:spTree>
    <p:extLst>
      <p:ext uri="{BB962C8B-B14F-4D97-AF65-F5344CB8AC3E}">
        <p14:creationId xmlns:p14="http://schemas.microsoft.com/office/powerpoint/2010/main" val="794602677"/>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6589199" cy="1080120"/>
          </a:xfrm>
        </p:spPr>
        <p:txBody>
          <a:bodyPr>
            <a:normAutofit fontScale="90000"/>
          </a:bodyPr>
          <a:lstStyle/>
          <a:p>
            <a:r>
              <a:rPr lang="en-US" b="1" dirty="0" smtClean="0"/>
              <a:t>Minor criteria</a:t>
            </a:r>
            <a:br>
              <a:rPr lang="en-US" b="1" dirty="0" smtClean="0"/>
            </a:br>
            <a:endParaRPr lang="en-US" dirty="0"/>
          </a:p>
        </p:txBody>
      </p:sp>
      <p:sp>
        <p:nvSpPr>
          <p:cNvPr id="3" name="Content Placeholder 2"/>
          <p:cNvSpPr>
            <a:spLocks noGrp="1"/>
          </p:cNvSpPr>
          <p:nvPr>
            <p:ph idx="1"/>
          </p:nvPr>
        </p:nvSpPr>
        <p:spPr>
          <a:xfrm>
            <a:off x="0" y="1124744"/>
            <a:ext cx="8892479" cy="5544616"/>
          </a:xfrm>
        </p:spPr>
        <p:txBody>
          <a:bodyPr>
            <a:noAutofit/>
          </a:bodyPr>
          <a:lstStyle/>
          <a:p>
            <a:r>
              <a:rPr lang="en-US" sz="2800" dirty="0" smtClean="0">
                <a:latin typeface="Calibri" panose="020F0502020204030204" pitchFamily="34" charset="0"/>
              </a:rPr>
              <a:t>Fever</a:t>
            </a:r>
          </a:p>
          <a:p>
            <a:r>
              <a:rPr lang="en-US" sz="2800" dirty="0" smtClean="0">
                <a:latin typeface="Calibri" panose="020F0502020204030204" pitchFamily="34" charset="0"/>
              </a:rPr>
              <a:t>Arthralgia: Joint pain without swelling</a:t>
            </a:r>
          </a:p>
          <a:p>
            <a:r>
              <a:rPr lang="en-US" sz="2800" dirty="0" smtClean="0">
                <a:latin typeface="Calibri" panose="020F0502020204030204" pitchFamily="34" charset="0"/>
              </a:rPr>
              <a:t>Raised Erythrocyte sedimentation rate.</a:t>
            </a:r>
          </a:p>
          <a:p>
            <a:r>
              <a:rPr lang="en-US" sz="2800" dirty="0" smtClean="0">
                <a:latin typeface="Calibri" panose="020F0502020204030204" pitchFamily="34" charset="0"/>
              </a:rPr>
              <a:t>Leukocytosis</a:t>
            </a:r>
          </a:p>
          <a:p>
            <a:r>
              <a:rPr lang="en-US" sz="2800" dirty="0" smtClean="0">
                <a:latin typeface="Calibri" panose="020F0502020204030204" pitchFamily="34" charset="0"/>
              </a:rPr>
              <a:t>ECG showing features of heart block, such as a prolonged PR interval</a:t>
            </a:r>
          </a:p>
          <a:p>
            <a:r>
              <a:rPr lang="en-US" sz="2800" dirty="0" smtClean="0">
                <a:latin typeface="Calibri" panose="020F0502020204030204" pitchFamily="34" charset="0"/>
              </a:rPr>
              <a:t>Supporting evidence of Streptococcal infection: elevated or rising Antistreptolysin O titre.</a:t>
            </a:r>
          </a:p>
          <a:p>
            <a:r>
              <a:rPr lang="en-US" sz="2800" dirty="0" smtClean="0">
                <a:latin typeface="Calibri" panose="020F0502020204030204" pitchFamily="34" charset="0"/>
              </a:rPr>
              <a:t>Previous episode of rheumatic fever or inactive heart disease</a:t>
            </a:r>
          </a:p>
          <a:p>
            <a:endParaRPr lang="en-US" sz="2800" dirty="0">
              <a:latin typeface="Calibri" panose="020F0502020204030204" pitchFamily="34" charset="0"/>
            </a:endParaRPr>
          </a:p>
        </p:txBody>
      </p:sp>
    </p:spTree>
    <p:extLst>
      <p:ext uri="{BB962C8B-B14F-4D97-AF65-F5344CB8AC3E}">
        <p14:creationId xmlns:p14="http://schemas.microsoft.com/office/powerpoint/2010/main" val="148140666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3789" y="140430"/>
            <a:ext cx="6589199" cy="720080"/>
          </a:xfrm>
        </p:spPr>
        <p:txBody>
          <a:bodyPr>
            <a:normAutofit fontScale="90000"/>
          </a:bodyPr>
          <a:lstStyle/>
          <a:p>
            <a:r>
              <a:rPr lang="en-US" b="1" dirty="0" smtClean="0"/>
              <a:t>Management</a:t>
            </a:r>
            <a:r>
              <a:rPr lang="en-US" dirty="0"/>
              <a:t/>
            </a:r>
            <a:br>
              <a:rPr lang="en-US" dirty="0"/>
            </a:br>
            <a:endParaRPr lang="en-US" dirty="0"/>
          </a:p>
        </p:txBody>
      </p:sp>
      <p:sp>
        <p:nvSpPr>
          <p:cNvPr id="3" name="Content Placeholder 2"/>
          <p:cNvSpPr>
            <a:spLocks noGrp="1"/>
          </p:cNvSpPr>
          <p:nvPr>
            <p:ph idx="1"/>
          </p:nvPr>
        </p:nvSpPr>
        <p:spPr>
          <a:xfrm>
            <a:off x="0" y="692696"/>
            <a:ext cx="9143999" cy="6165304"/>
          </a:xfrm>
        </p:spPr>
        <p:txBody>
          <a:bodyPr>
            <a:noAutofit/>
          </a:bodyPr>
          <a:lstStyle/>
          <a:p>
            <a:pPr>
              <a:lnSpc>
                <a:spcPct val="150000"/>
              </a:lnSpc>
            </a:pPr>
            <a:r>
              <a:rPr lang="en-US" sz="2400" dirty="0" smtClean="0"/>
              <a:t>The </a:t>
            </a:r>
            <a:r>
              <a:rPr lang="en-US" sz="2400" dirty="0"/>
              <a:t>objectives of medical management are to eradicate the causative organism and prevent additional complications, such as a thromboembolic event. Long-term antibiotic therapy is the recommended treatment and penicillin administered </a:t>
            </a:r>
            <a:r>
              <a:rPr lang="en-US" sz="2400" dirty="0" err="1"/>
              <a:t>parenterally</a:t>
            </a:r>
            <a:r>
              <a:rPr lang="en-US" sz="2400" dirty="0"/>
              <a:t> remains the medication of choice.</a:t>
            </a:r>
          </a:p>
          <a:p>
            <a:pPr>
              <a:lnSpc>
                <a:spcPct val="150000"/>
              </a:lnSpc>
            </a:pPr>
            <a:r>
              <a:rPr lang="en-US" sz="2400" dirty="0"/>
              <a:t>The patient who has rheumatic endocarditis and whose </a:t>
            </a:r>
            <a:r>
              <a:rPr lang="en-US" sz="2400" dirty="0" err="1" smtClean="0"/>
              <a:t>valvular</a:t>
            </a:r>
            <a:r>
              <a:rPr lang="en-US" sz="2400" dirty="0"/>
              <a:t> </a:t>
            </a:r>
            <a:r>
              <a:rPr lang="en-US" sz="2400" dirty="0" smtClean="0"/>
              <a:t>dysfunction </a:t>
            </a:r>
            <a:r>
              <a:rPr lang="en-US" sz="2400" dirty="0"/>
              <a:t>is mild may require no further treatment. </a:t>
            </a:r>
            <a:r>
              <a:rPr lang="en-US" sz="2400" dirty="0" smtClean="0"/>
              <a:t>Nevertheless the </a:t>
            </a:r>
            <a:r>
              <a:rPr lang="en-US" sz="2400" dirty="0"/>
              <a:t>danger exists for recurrent attacks of acute rheumatic fever, bacterial endocarditis, embolism from </a:t>
            </a:r>
            <a:r>
              <a:rPr lang="en-US" sz="2400" dirty="0" err="1"/>
              <a:t>vegetations</a:t>
            </a:r>
            <a:r>
              <a:rPr lang="en-US" sz="2400" dirty="0"/>
              <a:t> or mural thrombi in the heart, and eventual cardiac failure.</a:t>
            </a:r>
          </a:p>
          <a:p>
            <a:endParaRPr lang="en-US" sz="3200" dirty="0"/>
          </a:p>
        </p:txBody>
      </p:sp>
    </p:spTree>
    <p:extLst>
      <p:ext uri="{BB962C8B-B14F-4D97-AF65-F5344CB8AC3E}">
        <p14:creationId xmlns:p14="http://schemas.microsoft.com/office/powerpoint/2010/main" val="39856728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6589199" cy="836712"/>
          </a:xfrm>
        </p:spPr>
        <p:txBody>
          <a:bodyPr>
            <a:normAutofit fontScale="90000"/>
          </a:bodyPr>
          <a:lstStyle/>
          <a:p>
            <a:r>
              <a:rPr lang="en-US" b="1" dirty="0"/>
              <a:t>Nursing Management</a:t>
            </a:r>
            <a:r>
              <a:rPr lang="en-US" dirty="0"/>
              <a:t/>
            </a:r>
            <a:br>
              <a:rPr lang="en-US" dirty="0"/>
            </a:br>
            <a:endParaRPr lang="en-US" dirty="0"/>
          </a:p>
        </p:txBody>
      </p:sp>
      <p:sp>
        <p:nvSpPr>
          <p:cNvPr id="3" name="Content Placeholder 2"/>
          <p:cNvSpPr>
            <a:spLocks noGrp="1"/>
          </p:cNvSpPr>
          <p:nvPr>
            <p:ph idx="1"/>
          </p:nvPr>
        </p:nvSpPr>
        <p:spPr>
          <a:xfrm>
            <a:off x="755576" y="1124744"/>
            <a:ext cx="8208912" cy="4824536"/>
          </a:xfrm>
        </p:spPr>
        <p:txBody>
          <a:bodyPr>
            <a:normAutofit/>
          </a:bodyPr>
          <a:lstStyle/>
          <a:p>
            <a:pPr>
              <a:lnSpc>
                <a:spcPct val="150000"/>
              </a:lnSpc>
            </a:pPr>
            <a:r>
              <a:rPr lang="en-US" sz="2800" dirty="0" smtClean="0">
                <a:latin typeface="Calibri" panose="020F0502020204030204" pitchFamily="34" charset="0"/>
              </a:rPr>
              <a:t>Teaching patients about the disease, its treatment, and the preventive steps needed to avoid potential complications. After acute treatment with antibiotics.</a:t>
            </a:r>
          </a:p>
          <a:p>
            <a:pPr>
              <a:lnSpc>
                <a:spcPct val="150000"/>
              </a:lnSpc>
            </a:pPr>
            <a:r>
              <a:rPr lang="en-US" sz="2800" dirty="0" smtClean="0">
                <a:latin typeface="Calibri" panose="020F0502020204030204" pitchFamily="34" charset="0"/>
              </a:rPr>
              <a:t>Patients need to learn about the need to take prophylactic antibiotics before invasive procedures.</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402566072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31886"/>
            <a:ext cx="6589199" cy="848842"/>
          </a:xfrm>
        </p:spPr>
        <p:txBody>
          <a:bodyPr>
            <a:normAutofit fontScale="90000"/>
          </a:bodyPr>
          <a:lstStyle/>
          <a:p>
            <a:r>
              <a:rPr lang="en-US" b="1" dirty="0" smtClean="0"/>
              <a:t>Medical management</a:t>
            </a:r>
            <a:br>
              <a:rPr lang="en-US" b="1" dirty="0" smtClean="0"/>
            </a:br>
            <a:endParaRPr lang="en-US" dirty="0"/>
          </a:p>
        </p:txBody>
      </p:sp>
      <p:sp>
        <p:nvSpPr>
          <p:cNvPr id="3" name="Content Placeholder 2"/>
          <p:cNvSpPr>
            <a:spLocks noGrp="1"/>
          </p:cNvSpPr>
          <p:nvPr>
            <p:ph idx="1"/>
          </p:nvPr>
        </p:nvSpPr>
        <p:spPr>
          <a:xfrm>
            <a:off x="0" y="764704"/>
            <a:ext cx="9143999" cy="6138359"/>
          </a:xfrm>
        </p:spPr>
        <p:txBody>
          <a:bodyPr>
            <a:normAutofit/>
          </a:bodyPr>
          <a:lstStyle/>
          <a:p>
            <a:pPr>
              <a:lnSpc>
                <a:spcPct val="150000"/>
              </a:lnSpc>
            </a:pPr>
            <a:r>
              <a:rPr lang="en-GB" sz="2800" dirty="0" smtClean="0">
                <a:latin typeface="Calibri" panose="020F0502020204030204" pitchFamily="34" charset="0"/>
              </a:rPr>
              <a:t>Anti-inflammatory medications such as aspirin or corticosteroids. Aspirin is the drug of choice and should be given at high doses of 100 mg/kg/day. One should watch for side effects like gastritis and salicylate poisoning. In children and teenagers, the use of aspirin and aspirin-containing products can be associated with Reye's syndrome, a serious and potentially deadly condition.</a:t>
            </a:r>
            <a:endParaRPr lang="en-US" sz="2800" dirty="0">
              <a:latin typeface="Calibri" panose="020F0502020204030204" pitchFamily="34" charset="0"/>
            </a:endParaRPr>
          </a:p>
        </p:txBody>
      </p:sp>
    </p:spTree>
    <p:extLst>
      <p:ext uri="{BB962C8B-B14F-4D97-AF65-F5344CB8AC3E}">
        <p14:creationId xmlns:p14="http://schemas.microsoft.com/office/powerpoint/2010/main" val="130822798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640959" cy="6120680"/>
          </a:xfrm>
        </p:spPr>
        <p:txBody>
          <a:bodyPr>
            <a:normAutofit/>
          </a:bodyPr>
          <a:lstStyle/>
          <a:p>
            <a:pPr>
              <a:lnSpc>
                <a:spcPct val="150000"/>
              </a:lnSpc>
            </a:pPr>
            <a:r>
              <a:rPr lang="en-GB" sz="2800" dirty="0" smtClean="0">
                <a:latin typeface="Calibri" panose="020F0502020204030204" pitchFamily="34" charset="0"/>
              </a:rPr>
              <a:t>Monthly injections of long acting penicillin must be given for a period of five years in patients having one attack of rheumatic fever. If there is evidence of carditis, the length of Penidure therapy may be up to 40 years. Another important cornerstone in treating rheumatic fever includes the continual use of low-dose antibiotics (such as penicillin, sulfadiazine, or erythromycin) to prevent recurrence.</a:t>
            </a:r>
          </a:p>
          <a:p>
            <a:pPr>
              <a:lnSpc>
                <a:spcPct val="150000"/>
              </a:lnSpc>
              <a:buNone/>
            </a:pPr>
            <a:endParaRPr lang="en-GB" sz="2800" b="1" dirty="0" smtClean="0"/>
          </a:p>
          <a:p>
            <a:endParaRPr lang="en-US" dirty="0"/>
          </a:p>
        </p:txBody>
      </p:sp>
    </p:spTree>
    <p:extLst>
      <p:ext uri="{BB962C8B-B14F-4D97-AF65-F5344CB8AC3E}">
        <p14:creationId xmlns:p14="http://schemas.microsoft.com/office/powerpoint/2010/main" val="19463428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r>
              <a:rPr lang="en-US" dirty="0" err="1" smtClean="0"/>
              <a:t>contd</a:t>
            </a:r>
            <a:endParaRPr lang="en-US" dirty="0"/>
          </a:p>
        </p:txBody>
      </p:sp>
      <p:sp>
        <p:nvSpPr>
          <p:cNvPr id="3" name="Content Placeholder 2"/>
          <p:cNvSpPr>
            <a:spLocks noGrp="1"/>
          </p:cNvSpPr>
          <p:nvPr>
            <p:ph idx="1"/>
          </p:nvPr>
        </p:nvSpPr>
        <p:spPr>
          <a:xfrm>
            <a:off x="1187625" y="1556792"/>
            <a:ext cx="7346776" cy="4354430"/>
          </a:xfrm>
        </p:spPr>
        <p:txBody>
          <a:bodyPr>
            <a:normAutofit/>
          </a:bodyPr>
          <a:lstStyle/>
          <a:p>
            <a:pPr>
              <a:lnSpc>
                <a:spcPct val="150000"/>
              </a:lnSpc>
            </a:pPr>
            <a:r>
              <a:rPr lang="en-US" sz="2800" dirty="0" smtClean="0">
                <a:latin typeface="Calibri" panose="020F0502020204030204" pitchFamily="34" charset="0"/>
              </a:rPr>
              <a:t>Patient is advised to avoid undue exertion which might strain the heart precipitating heart failure.</a:t>
            </a:r>
          </a:p>
          <a:p>
            <a:pPr>
              <a:lnSpc>
                <a:spcPct val="150000"/>
              </a:lnSpc>
            </a:pPr>
            <a:r>
              <a:rPr lang="en-US" sz="2800" dirty="0" smtClean="0">
                <a:latin typeface="Calibri" panose="020F0502020204030204" pitchFamily="34" charset="0"/>
              </a:rPr>
              <a:t>Surgical</a:t>
            </a:r>
          </a:p>
          <a:p>
            <a:pPr lvl="1">
              <a:lnSpc>
                <a:spcPct val="150000"/>
              </a:lnSpc>
            </a:pPr>
            <a:r>
              <a:rPr lang="en-US" sz="2800" dirty="0" smtClean="0">
                <a:latin typeface="Calibri" panose="020F0502020204030204" pitchFamily="34" charset="0"/>
              </a:rPr>
              <a:t>Mitral valvotomy</a:t>
            </a:r>
          </a:p>
          <a:p>
            <a:pPr lvl="1">
              <a:lnSpc>
                <a:spcPct val="150000"/>
              </a:lnSpc>
            </a:pPr>
            <a:r>
              <a:rPr lang="en-US" sz="2800" dirty="0" smtClean="0">
                <a:latin typeface="Calibri" panose="020F0502020204030204" pitchFamily="34" charset="0"/>
              </a:rPr>
              <a:t>Mitral valvectomy</a:t>
            </a:r>
          </a:p>
          <a:p>
            <a:pPr lvl="1">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30493376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pPr>
              <a:lnSpc>
                <a:spcPct val="150000"/>
              </a:lnSpc>
            </a:pPr>
            <a:r>
              <a:rPr lang="en-US" sz="2800" dirty="0">
                <a:latin typeface="Calibri" panose="020F0502020204030204" pitchFamily="34" charset="0"/>
              </a:rPr>
              <a:t>Cardiac failure</a:t>
            </a:r>
          </a:p>
          <a:p>
            <a:pPr>
              <a:lnSpc>
                <a:spcPct val="150000"/>
              </a:lnSpc>
            </a:pPr>
            <a:r>
              <a:rPr lang="en-US" sz="2800" dirty="0">
                <a:latin typeface="Calibri" panose="020F0502020204030204" pitchFamily="34" charset="0"/>
              </a:rPr>
              <a:t>Embolism</a:t>
            </a:r>
          </a:p>
          <a:p>
            <a:endParaRPr lang="en-US" dirty="0"/>
          </a:p>
        </p:txBody>
      </p:sp>
    </p:spTree>
    <p:extLst>
      <p:ext uri="{BB962C8B-B14F-4D97-AF65-F5344CB8AC3E}">
        <p14:creationId xmlns:p14="http://schemas.microsoft.com/office/powerpoint/2010/main" val="2367111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544" y="188640"/>
            <a:ext cx="8139856" cy="936104"/>
          </a:xfrm>
        </p:spPr>
        <p:txBody>
          <a:bodyPr>
            <a:normAutofit fontScale="90000"/>
          </a:bodyPr>
          <a:lstStyle/>
          <a:p>
            <a:r>
              <a:rPr lang="en-US" b="1" dirty="0" smtClean="0"/>
              <a:t>Cardiovascular History and Examination</a:t>
            </a:r>
            <a:r>
              <a:rPr lang="en-US" dirty="0" smtClean="0"/>
              <a:t/>
            </a:r>
            <a:br>
              <a:rPr lang="en-US" dirty="0" smtClean="0"/>
            </a:br>
            <a:endParaRPr lang="en-US" dirty="0"/>
          </a:p>
        </p:txBody>
      </p:sp>
      <p:sp>
        <p:nvSpPr>
          <p:cNvPr id="3" name="Content Placeholder 2"/>
          <p:cNvSpPr>
            <a:spLocks noGrp="1"/>
          </p:cNvSpPr>
          <p:nvPr>
            <p:ph idx="1"/>
          </p:nvPr>
        </p:nvSpPr>
        <p:spPr>
          <a:xfrm>
            <a:off x="32544" y="1124744"/>
            <a:ext cx="9111456" cy="5733256"/>
          </a:xfrm>
        </p:spPr>
        <p:txBody>
          <a:bodyPr>
            <a:noAutofit/>
          </a:bodyPr>
          <a:lstStyle/>
          <a:p>
            <a:pPr>
              <a:lnSpc>
                <a:spcPct val="150000"/>
              </a:lnSpc>
            </a:pPr>
            <a:r>
              <a:rPr lang="en-US" sz="2800" dirty="0" smtClean="0">
                <a:latin typeface="Calibri" panose="020F0502020204030204" pitchFamily="34" charset="0"/>
              </a:rPr>
              <a:t>A </a:t>
            </a:r>
            <a:r>
              <a:rPr lang="en-US" sz="2800" dirty="0">
                <a:latin typeface="Calibri" panose="020F0502020204030204" pitchFamily="34" charset="0"/>
              </a:rPr>
              <a:t>careful and detailed clinical assessment is essential in order to assess the likely cause and severity of symptoms, arrange appropriate investigations and referral, avoid unnecessary </a:t>
            </a:r>
            <a:r>
              <a:rPr lang="en-US" sz="2800" dirty="0" smtClean="0">
                <a:latin typeface="Calibri" panose="020F0502020204030204" pitchFamily="34" charset="0"/>
              </a:rPr>
              <a:t>investigations </a:t>
            </a:r>
            <a:r>
              <a:rPr lang="en-US" sz="2800" dirty="0">
                <a:latin typeface="Calibri" panose="020F0502020204030204" pitchFamily="34" charset="0"/>
              </a:rPr>
              <a:t>and to assess individual risk of cardiovascular disease or cardiomyopathy</a:t>
            </a:r>
            <a:r>
              <a:rPr lang="en-US" sz="2800" dirty="0"/>
              <a:t>.</a:t>
            </a:r>
          </a:p>
          <a:p>
            <a:pPr>
              <a:lnSpc>
                <a:spcPct val="150000"/>
              </a:lnSpc>
            </a:pPr>
            <a:endParaRPr lang="en-US" sz="2800" dirty="0"/>
          </a:p>
        </p:txBody>
      </p:sp>
    </p:spTree>
    <p:extLst>
      <p:ext uri="{BB962C8B-B14F-4D97-AF65-F5344CB8AC3E}">
        <p14:creationId xmlns:p14="http://schemas.microsoft.com/office/powerpoint/2010/main" val="247020091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695000"/>
          </a:xfrm>
        </p:spPr>
        <p:txBody>
          <a:bodyPr/>
          <a:lstStyle/>
          <a:p>
            <a:r>
              <a:rPr lang="en-US" dirty="0" smtClean="0"/>
              <a:t>Infective Endocarditis</a:t>
            </a:r>
            <a:endParaRPr lang="en-US" dirty="0"/>
          </a:p>
        </p:txBody>
      </p:sp>
      <p:sp>
        <p:nvSpPr>
          <p:cNvPr id="3" name="Content Placeholder 2"/>
          <p:cNvSpPr>
            <a:spLocks noGrp="1"/>
          </p:cNvSpPr>
          <p:nvPr>
            <p:ph idx="1"/>
          </p:nvPr>
        </p:nvSpPr>
        <p:spPr>
          <a:xfrm>
            <a:off x="-6424" y="684270"/>
            <a:ext cx="9150424" cy="6192688"/>
          </a:xfrm>
        </p:spPr>
        <p:txBody>
          <a:bodyPr>
            <a:normAutofit lnSpcReduction="10000"/>
          </a:bodyPr>
          <a:lstStyle/>
          <a:p>
            <a:pPr>
              <a:lnSpc>
                <a:spcPct val="150000"/>
              </a:lnSpc>
            </a:pPr>
            <a:r>
              <a:rPr lang="en-US" sz="2800" dirty="0" smtClean="0"/>
              <a:t>Infection of the endocardium, </a:t>
            </a:r>
            <a:r>
              <a:rPr lang="en-GB" sz="2800" dirty="0" smtClean="0"/>
              <a:t>(commonly, streptococci and staphylococci) or fungi.</a:t>
            </a:r>
          </a:p>
          <a:p>
            <a:pPr>
              <a:lnSpc>
                <a:spcPct val="150000"/>
              </a:lnSpc>
            </a:pPr>
            <a:r>
              <a:rPr lang="en-US" sz="2800" dirty="0" smtClean="0"/>
              <a:t>It causes fever, heart murmurs, petechiae, anemia, embolic phenomena and </a:t>
            </a:r>
            <a:r>
              <a:rPr lang="en-US" sz="2800" dirty="0" err="1" smtClean="0"/>
              <a:t>endocardial</a:t>
            </a:r>
            <a:r>
              <a:rPr lang="en-US" sz="2800" dirty="0" smtClean="0"/>
              <a:t> </a:t>
            </a:r>
            <a:r>
              <a:rPr lang="en-US" sz="2800" dirty="0" err="1" smtClean="0"/>
              <a:t>vegetations</a:t>
            </a:r>
            <a:r>
              <a:rPr lang="en-US" sz="2800" dirty="0" smtClean="0"/>
              <a:t>.</a:t>
            </a:r>
          </a:p>
          <a:p>
            <a:pPr>
              <a:lnSpc>
                <a:spcPct val="150000"/>
              </a:lnSpc>
            </a:pPr>
            <a:r>
              <a:rPr lang="en-GB" sz="2800" dirty="0" smtClean="0"/>
              <a:t>Vegetations may result in valvular incompetence or obstruction, myocardial abscess, or </a:t>
            </a:r>
            <a:r>
              <a:rPr lang="en-GB" sz="2800" dirty="0" err="1" smtClean="0"/>
              <a:t>mycotic</a:t>
            </a:r>
            <a:r>
              <a:rPr lang="en-GB" sz="2800" dirty="0" smtClean="0"/>
              <a:t> aneurysm</a:t>
            </a:r>
          </a:p>
          <a:p>
            <a:pPr>
              <a:lnSpc>
                <a:spcPct val="150000"/>
              </a:lnSpc>
            </a:pPr>
            <a:r>
              <a:rPr lang="en-US" sz="2800" dirty="0">
                <a:latin typeface="Calibri" panose="020F0502020204030204" pitchFamily="34" charset="0"/>
              </a:rPr>
              <a:t>There is a high incidence of staphylococcal endocarditis among IV/injection drug users who most commonly have infections of the right heart valves.</a:t>
            </a:r>
          </a:p>
          <a:p>
            <a:pPr>
              <a:lnSpc>
                <a:spcPct val="150000"/>
              </a:lnSpc>
            </a:pPr>
            <a:endParaRPr lang="en-US" sz="2800" dirty="0"/>
          </a:p>
        </p:txBody>
      </p:sp>
    </p:spTree>
    <p:extLst>
      <p:ext uri="{BB962C8B-B14F-4D97-AF65-F5344CB8AC3E}">
        <p14:creationId xmlns:p14="http://schemas.microsoft.com/office/powerpoint/2010/main" val="20431748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a:xfrm>
            <a:off x="467544" y="1772816"/>
            <a:ext cx="8496943" cy="4608512"/>
          </a:xfrm>
        </p:spPr>
        <p:txBody>
          <a:bodyPr>
            <a:normAutofit/>
          </a:bodyPr>
          <a:lstStyle/>
          <a:p>
            <a:r>
              <a:rPr lang="en-GB" sz="2800" dirty="0" smtClean="0"/>
              <a:t>The normal heart is relatively resistant to infection</a:t>
            </a:r>
          </a:p>
          <a:p>
            <a:r>
              <a:rPr lang="en-GB" sz="2800" dirty="0" smtClean="0"/>
              <a:t>2 factors are generally required for endocarditis: </a:t>
            </a:r>
          </a:p>
          <a:p>
            <a:pPr lvl="1"/>
            <a:r>
              <a:rPr lang="en-GB" sz="2800" dirty="0" smtClean="0"/>
              <a:t>a predisposing abnormality of the endocardium. </a:t>
            </a:r>
          </a:p>
          <a:p>
            <a:pPr lvl="1"/>
            <a:r>
              <a:rPr lang="en-GB" sz="2800" dirty="0" smtClean="0"/>
              <a:t>microorganisms in the bloodstream (bacteremia). </a:t>
            </a:r>
            <a:endParaRPr lang="en-US" sz="2800" dirty="0"/>
          </a:p>
        </p:txBody>
      </p:sp>
    </p:spTree>
    <p:extLst>
      <p:ext uri="{BB962C8B-B14F-4D97-AF65-F5344CB8AC3E}">
        <p14:creationId xmlns:p14="http://schemas.microsoft.com/office/powerpoint/2010/main" val="186586712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rmAutofit/>
          </a:bodyPr>
          <a:lstStyle/>
          <a:p>
            <a:pPr>
              <a:lnSpc>
                <a:spcPct val="150000"/>
              </a:lnSpc>
            </a:pPr>
            <a:r>
              <a:rPr lang="en-GB" sz="2800" dirty="0" smtClean="0"/>
              <a:t>Microorganisms that infect the endocardium may originate from distant infected sites (e.g., cutaneous abscess, inflamed or infected gums, UTI) or have obvious portals of entry such as a central venous catheter or a drug injection site. Almost any implanted foreign material (eg, prosthetic device) is at risk of bacterial colonization, thus becoming a source of bacteremia and hence endocarditis. </a:t>
            </a:r>
          </a:p>
          <a:p>
            <a:pPr>
              <a:lnSpc>
                <a:spcPct val="150000"/>
              </a:lnSpc>
            </a:pPr>
            <a:r>
              <a:rPr lang="en-GB" sz="2800" dirty="0" smtClean="0"/>
              <a:t>Endocarditis also may result from asymptomatic bacteremia, such as typically occurs during invasive dental, medical or surgical procedures.</a:t>
            </a:r>
            <a:endParaRPr lang="en-US" sz="2800" dirty="0"/>
          </a:p>
        </p:txBody>
      </p:sp>
    </p:spTree>
    <p:extLst>
      <p:ext uri="{BB962C8B-B14F-4D97-AF65-F5344CB8AC3E}">
        <p14:creationId xmlns:p14="http://schemas.microsoft.com/office/powerpoint/2010/main" val="192716949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47917"/>
            <a:ext cx="6347713" cy="515144"/>
          </a:xfrm>
        </p:spPr>
        <p:txBody>
          <a:bodyPr>
            <a:normAutofit fontScale="90000"/>
          </a:bodyPr>
          <a:lstStyle/>
          <a:p>
            <a:pPr algn="ctr"/>
            <a:r>
              <a:rPr lang="en-US" dirty="0" smtClean="0"/>
              <a:t>PATHOPHYSIOLOGY</a:t>
            </a:r>
            <a:endParaRPr lang="en-US" dirty="0"/>
          </a:p>
        </p:txBody>
      </p:sp>
      <p:sp>
        <p:nvSpPr>
          <p:cNvPr id="3" name="Content Placeholder 2"/>
          <p:cNvSpPr>
            <a:spLocks noGrp="1"/>
          </p:cNvSpPr>
          <p:nvPr>
            <p:ph idx="1"/>
          </p:nvPr>
        </p:nvSpPr>
        <p:spPr>
          <a:xfrm>
            <a:off x="1043608" y="1196752"/>
            <a:ext cx="8100391" cy="5661248"/>
          </a:xfrm>
        </p:spPr>
        <p:txBody>
          <a:bodyPr>
            <a:noAutofit/>
          </a:bodyPr>
          <a:lstStyle/>
          <a:p>
            <a:pPr>
              <a:lnSpc>
                <a:spcPct val="150000"/>
              </a:lnSpc>
            </a:pPr>
            <a:r>
              <a:rPr lang="en-US" sz="2800" dirty="0" smtClean="0">
                <a:latin typeface="Calibri" panose="020F0502020204030204" pitchFamily="34" charset="0"/>
              </a:rPr>
              <a:t>Microorganisms that cause infective endocarditis include bacteria, fungi and rickettsia especially streptococcus </a:t>
            </a:r>
            <a:r>
              <a:rPr lang="en-US" sz="2800" dirty="0" err="1" smtClean="0">
                <a:latin typeface="Calibri" panose="020F0502020204030204" pitchFamily="34" charset="0"/>
              </a:rPr>
              <a:t>viridans</a:t>
            </a:r>
            <a:r>
              <a:rPr lang="en-US" sz="2800" dirty="0" smtClean="0">
                <a:latin typeface="Calibri" panose="020F0502020204030204" pitchFamily="34" charset="0"/>
              </a:rPr>
              <a:t> and </a:t>
            </a:r>
            <a:r>
              <a:rPr lang="en-US" sz="2800" dirty="0" err="1" smtClean="0">
                <a:latin typeface="Calibri" panose="020F0502020204030204" pitchFamily="34" charset="0"/>
              </a:rPr>
              <a:t>stahylococus</a:t>
            </a:r>
            <a:r>
              <a:rPr lang="en-US" sz="2800" dirty="0" smtClean="0">
                <a:latin typeface="Calibri" panose="020F0502020204030204" pitchFamily="34" charset="0"/>
              </a:rPr>
              <a:t> </a:t>
            </a:r>
            <a:r>
              <a:rPr lang="en-US" sz="2800" dirty="0" err="1" smtClean="0">
                <a:latin typeface="Calibri" panose="020F0502020204030204" pitchFamily="34" charset="0"/>
              </a:rPr>
              <a:t>aureaus</a:t>
            </a:r>
            <a:r>
              <a:rPr lang="en-US" sz="2800" dirty="0" smtClean="0">
                <a:latin typeface="Calibri" panose="020F0502020204030204" pitchFamily="34" charset="0"/>
              </a:rPr>
              <a:t>. They are found abundantly on the skin and mucus  membrane of mouth, nose, throat and other cavities. Most pathogens find their way through a cut or mucus membrane</a:t>
            </a:r>
          </a:p>
        </p:txBody>
      </p:sp>
    </p:spTree>
    <p:extLst>
      <p:ext uri="{BB962C8B-B14F-4D97-AF65-F5344CB8AC3E}">
        <p14:creationId xmlns:p14="http://schemas.microsoft.com/office/powerpoint/2010/main" val="1362133943"/>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lstStyle/>
          <a:p>
            <a:r>
              <a:rPr lang="en-US" dirty="0" smtClean="0"/>
              <a:t>Pathophysiology … </a:t>
            </a:r>
            <a:r>
              <a:rPr lang="en-US" dirty="0" err="1" smtClean="0"/>
              <a:t>contd</a:t>
            </a:r>
            <a:endParaRPr lang="en-US" dirty="0"/>
          </a:p>
        </p:txBody>
      </p:sp>
      <p:sp>
        <p:nvSpPr>
          <p:cNvPr id="3" name="Content Placeholder 2"/>
          <p:cNvSpPr>
            <a:spLocks noGrp="1"/>
          </p:cNvSpPr>
          <p:nvPr>
            <p:ph idx="1"/>
          </p:nvPr>
        </p:nvSpPr>
        <p:spPr>
          <a:xfrm>
            <a:off x="0" y="980728"/>
            <a:ext cx="9144000" cy="5877272"/>
          </a:xfrm>
        </p:spPr>
        <p:txBody>
          <a:bodyPr>
            <a:noAutofit/>
          </a:bodyPr>
          <a:lstStyle/>
          <a:p>
            <a:pPr>
              <a:lnSpc>
                <a:spcPct val="150000"/>
              </a:lnSpc>
            </a:pPr>
            <a:r>
              <a:rPr lang="en-US" sz="2800" dirty="0" smtClean="0">
                <a:latin typeface="Calibri" panose="020F0502020204030204" pitchFamily="34" charset="0"/>
              </a:rPr>
              <a:t>Once in the heart the microorganism invade the endocardium and congregate around the heart valves, chordae </a:t>
            </a:r>
            <a:r>
              <a:rPr lang="en-US" sz="2800" dirty="0" err="1" smtClean="0">
                <a:latin typeface="Calibri" panose="020F0502020204030204" pitchFamily="34" charset="0"/>
              </a:rPr>
              <a:t>tendinae</a:t>
            </a:r>
            <a:r>
              <a:rPr lang="en-US" sz="2800" dirty="0" smtClean="0">
                <a:latin typeface="Calibri" panose="020F0502020204030204" pitchFamily="34" charset="0"/>
              </a:rPr>
              <a:t> and papillary muscles</a:t>
            </a:r>
          </a:p>
          <a:p>
            <a:pPr>
              <a:lnSpc>
                <a:spcPct val="150000"/>
              </a:lnSpc>
            </a:pPr>
            <a:r>
              <a:rPr lang="en-US" sz="2800" dirty="0" smtClean="0">
                <a:latin typeface="Calibri" panose="020F0502020204030204" pitchFamily="34" charset="0"/>
              </a:rPr>
              <a:t>Fibrin, platelets and blood cells adhere to the injured endothelium forming vegetation's.</a:t>
            </a:r>
          </a:p>
          <a:p>
            <a:pPr>
              <a:lnSpc>
                <a:spcPct val="150000"/>
              </a:lnSpc>
            </a:pPr>
            <a:r>
              <a:rPr lang="en-US" sz="2800" dirty="0" smtClean="0">
                <a:latin typeface="Calibri" panose="020F0502020204030204" pitchFamily="34" charset="0"/>
              </a:rPr>
              <a:t>The microorganisms bury themselves within the vegetative mass making it difficult to destroy them with antibiotic.</a:t>
            </a:r>
          </a:p>
          <a:p>
            <a:pPr>
              <a:lnSpc>
                <a:spcPct val="150000"/>
              </a:lnSpc>
            </a:pPr>
            <a:r>
              <a:rPr lang="en-US" sz="2800" dirty="0" smtClean="0">
                <a:latin typeface="Calibri" panose="020F0502020204030204" pitchFamily="34" charset="0"/>
              </a:rPr>
              <a:t>Its most common in the mitral valve </a:t>
            </a:r>
          </a:p>
          <a:p>
            <a:endParaRPr lang="en-US" dirty="0"/>
          </a:p>
        </p:txBody>
      </p:sp>
    </p:spTree>
    <p:extLst>
      <p:ext uri="{BB962C8B-B14F-4D97-AF65-F5344CB8AC3E}">
        <p14:creationId xmlns:p14="http://schemas.microsoft.com/office/powerpoint/2010/main" val="2261576692"/>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Classification</a:t>
            </a:r>
            <a:br>
              <a:rPr lang="en-US" dirty="0" smtClean="0"/>
            </a:br>
            <a:endParaRPr lang="en-US" dirty="0"/>
          </a:p>
        </p:txBody>
      </p:sp>
      <p:sp>
        <p:nvSpPr>
          <p:cNvPr id="3" name="Content Placeholder 2"/>
          <p:cNvSpPr>
            <a:spLocks noGrp="1"/>
          </p:cNvSpPr>
          <p:nvPr>
            <p:ph idx="1"/>
          </p:nvPr>
        </p:nvSpPr>
        <p:spPr>
          <a:xfrm>
            <a:off x="827585" y="1700808"/>
            <a:ext cx="7706816" cy="4210414"/>
          </a:xfrm>
        </p:spPr>
        <p:txBody>
          <a:bodyPr>
            <a:normAutofit/>
          </a:bodyPr>
          <a:lstStyle/>
          <a:p>
            <a:r>
              <a:rPr lang="en-US" sz="2800" b="1" dirty="0" smtClean="0"/>
              <a:t>Subacute bacterial endocarditis (SBE)</a:t>
            </a:r>
          </a:p>
          <a:p>
            <a:endParaRPr lang="en-US" sz="2800" b="1" dirty="0" smtClean="0"/>
          </a:p>
          <a:p>
            <a:r>
              <a:rPr lang="en-US" sz="2800" b="1" dirty="0" smtClean="0"/>
              <a:t> Acute bacterial endocarditis (ABE)</a:t>
            </a:r>
          </a:p>
          <a:p>
            <a:endParaRPr lang="en-US" sz="2800" b="1" dirty="0" smtClean="0"/>
          </a:p>
          <a:p>
            <a:r>
              <a:rPr lang="en-US" sz="2800" b="1" dirty="0" smtClean="0"/>
              <a:t> Prosthetic valvular endocarditis (PVE)</a:t>
            </a:r>
            <a:r>
              <a:rPr lang="en-US" sz="2800" dirty="0" smtClean="0"/>
              <a:t> </a:t>
            </a:r>
            <a:endParaRPr lang="en-US" sz="2800" b="1" dirty="0" smtClean="0"/>
          </a:p>
          <a:p>
            <a:endParaRPr lang="en-US" sz="2800" b="1" dirty="0" smtClean="0"/>
          </a:p>
          <a:p>
            <a:endParaRPr lang="en-US" sz="2800" dirty="0"/>
          </a:p>
        </p:txBody>
      </p:sp>
    </p:spTree>
    <p:extLst>
      <p:ext uri="{BB962C8B-B14F-4D97-AF65-F5344CB8AC3E}">
        <p14:creationId xmlns:p14="http://schemas.microsoft.com/office/powerpoint/2010/main" val="1347024097"/>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624110"/>
            <a:ext cx="8066856" cy="1280890"/>
          </a:xfrm>
        </p:spPr>
        <p:txBody>
          <a:bodyPr>
            <a:normAutofit/>
          </a:bodyPr>
          <a:lstStyle/>
          <a:p>
            <a:r>
              <a:rPr lang="en-US" b="1" dirty="0" smtClean="0"/>
              <a:t>Subacute bacterial endocarditis (SBE)</a:t>
            </a:r>
            <a:endParaRPr lang="en-US" dirty="0"/>
          </a:p>
        </p:txBody>
      </p:sp>
      <p:sp>
        <p:nvSpPr>
          <p:cNvPr id="3" name="Content Placeholder 2"/>
          <p:cNvSpPr>
            <a:spLocks noGrp="1"/>
          </p:cNvSpPr>
          <p:nvPr>
            <p:ph idx="1"/>
          </p:nvPr>
        </p:nvSpPr>
        <p:spPr>
          <a:xfrm>
            <a:off x="179512" y="1700808"/>
            <a:ext cx="8712967" cy="4752528"/>
          </a:xfrm>
        </p:spPr>
        <p:txBody>
          <a:bodyPr>
            <a:normAutofit/>
          </a:bodyPr>
          <a:lstStyle/>
          <a:p>
            <a:pPr>
              <a:lnSpc>
                <a:spcPct val="150000"/>
              </a:lnSpc>
              <a:buNone/>
            </a:pPr>
            <a:r>
              <a:rPr lang="en-US" sz="2800" dirty="0"/>
              <a:t>U</a:t>
            </a:r>
            <a:r>
              <a:rPr lang="en-US" sz="2800" dirty="0" smtClean="0"/>
              <a:t>sually develops insidiously and progresses slowly. Often, no source of infection or portal of entry is evident. SBE is caused most commonly by streptococci.</a:t>
            </a:r>
          </a:p>
          <a:p>
            <a:pPr>
              <a:lnSpc>
                <a:spcPct val="150000"/>
              </a:lnSpc>
              <a:buNone/>
            </a:pPr>
            <a:r>
              <a:rPr lang="en-US" sz="2800" dirty="0" smtClean="0"/>
              <a:t> SBE often develops on abnormal valves after asymptomatic bacteremia due to periodontal, GI, or GU infections.</a:t>
            </a:r>
          </a:p>
          <a:p>
            <a:pPr>
              <a:lnSpc>
                <a:spcPct val="150000"/>
              </a:lnSpc>
            </a:pPr>
            <a:endParaRPr lang="en-US" sz="2800" dirty="0"/>
          </a:p>
        </p:txBody>
      </p:sp>
    </p:spTree>
    <p:extLst>
      <p:ext uri="{BB962C8B-B14F-4D97-AF65-F5344CB8AC3E}">
        <p14:creationId xmlns:p14="http://schemas.microsoft.com/office/powerpoint/2010/main" val="387377318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624110"/>
            <a:ext cx="7706816" cy="1280890"/>
          </a:xfrm>
        </p:spPr>
        <p:txBody>
          <a:bodyPr/>
          <a:lstStyle/>
          <a:p>
            <a:r>
              <a:rPr lang="en-GB" b="1" dirty="0" smtClean="0"/>
              <a:t>Acute bacterial endocarditis (ABE)</a:t>
            </a:r>
            <a:endParaRPr lang="en-US" dirty="0"/>
          </a:p>
        </p:txBody>
      </p:sp>
      <p:sp>
        <p:nvSpPr>
          <p:cNvPr id="3" name="Content Placeholder 2"/>
          <p:cNvSpPr>
            <a:spLocks noGrp="1"/>
          </p:cNvSpPr>
          <p:nvPr>
            <p:ph idx="1"/>
          </p:nvPr>
        </p:nvSpPr>
        <p:spPr>
          <a:xfrm>
            <a:off x="539552" y="1556792"/>
            <a:ext cx="8280919" cy="4608512"/>
          </a:xfrm>
        </p:spPr>
        <p:txBody>
          <a:bodyPr>
            <a:normAutofit lnSpcReduction="10000"/>
          </a:bodyPr>
          <a:lstStyle/>
          <a:p>
            <a:pPr>
              <a:lnSpc>
                <a:spcPct val="150000"/>
              </a:lnSpc>
            </a:pPr>
            <a:r>
              <a:rPr lang="en-GB" sz="2800" dirty="0"/>
              <a:t>U</a:t>
            </a:r>
            <a:r>
              <a:rPr lang="en-GB" sz="2800" dirty="0" smtClean="0"/>
              <a:t>sually develops abruptly and progresses rapidly (i.e., over days). </a:t>
            </a:r>
          </a:p>
          <a:p>
            <a:pPr>
              <a:lnSpc>
                <a:spcPct val="150000"/>
              </a:lnSpc>
            </a:pPr>
            <a:r>
              <a:rPr lang="en-GB" sz="2800" dirty="0" smtClean="0"/>
              <a:t>A source of infection or portal of entry is often evident. When bacteria are virulent or bacterial exposure is massive, ABE can affect normal valves. It is usually caused by S. aureus, group A hemolytic streptococci, pneumococci, or gonococci</a:t>
            </a:r>
            <a:endParaRPr lang="en-US" sz="2800" dirty="0"/>
          </a:p>
        </p:txBody>
      </p:sp>
    </p:spTree>
    <p:extLst>
      <p:ext uri="{BB962C8B-B14F-4D97-AF65-F5344CB8AC3E}">
        <p14:creationId xmlns:p14="http://schemas.microsoft.com/office/powerpoint/2010/main" val="1862590883"/>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134" y="476672"/>
            <a:ext cx="7778824" cy="932682"/>
          </a:xfrm>
        </p:spPr>
        <p:txBody>
          <a:bodyPr>
            <a:normAutofit/>
          </a:bodyPr>
          <a:lstStyle/>
          <a:p>
            <a:r>
              <a:rPr lang="en-US" b="1" dirty="0" smtClean="0"/>
              <a:t>Prosthetic valvular endocarditis (PVE)</a:t>
            </a:r>
            <a:endParaRPr lang="en-US" dirty="0"/>
          </a:p>
        </p:txBody>
      </p:sp>
      <p:sp>
        <p:nvSpPr>
          <p:cNvPr id="3" name="Content Placeholder 2"/>
          <p:cNvSpPr>
            <a:spLocks noGrp="1"/>
          </p:cNvSpPr>
          <p:nvPr>
            <p:ph idx="1"/>
          </p:nvPr>
        </p:nvSpPr>
        <p:spPr>
          <a:xfrm>
            <a:off x="0" y="1409354"/>
            <a:ext cx="9144000" cy="5187998"/>
          </a:xfrm>
        </p:spPr>
        <p:txBody>
          <a:bodyPr>
            <a:normAutofit/>
          </a:bodyPr>
          <a:lstStyle/>
          <a:p>
            <a:pPr>
              <a:lnSpc>
                <a:spcPct val="150000"/>
              </a:lnSpc>
            </a:pPr>
            <a:r>
              <a:rPr lang="en-US" sz="2800" dirty="0" smtClean="0"/>
              <a:t>Develops after valve replacement. It is more common after aortic than after mitral valve replacement and affects mechanical and bioprosthetic valves equally.</a:t>
            </a:r>
          </a:p>
          <a:p>
            <a:pPr>
              <a:lnSpc>
                <a:spcPct val="150000"/>
              </a:lnSpc>
            </a:pPr>
            <a:r>
              <a:rPr lang="en-US" sz="2800" dirty="0" smtClean="0"/>
              <a:t> Caused mainly by contamination during surgery with antimicrobial-resistant bacteria (eg, s. Epidermidis, diphtheroids, coliform bacilli, candida sp, aspergillus sp). </a:t>
            </a:r>
            <a:endParaRPr lang="en-US" sz="2800" dirty="0"/>
          </a:p>
        </p:txBody>
      </p:sp>
    </p:spTree>
    <p:extLst>
      <p:ext uri="{BB962C8B-B14F-4D97-AF65-F5344CB8AC3E}">
        <p14:creationId xmlns:p14="http://schemas.microsoft.com/office/powerpoint/2010/main" val="1363154869"/>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23850" y="188913"/>
            <a:ext cx="358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algn="ctr" eaLnBrk="1" hangingPunct="1">
              <a:lnSpc>
                <a:spcPct val="100000"/>
              </a:lnSpc>
              <a:spcBef>
                <a:spcPct val="50000"/>
              </a:spcBef>
              <a:buClrTx/>
              <a:buFontTx/>
              <a:buNone/>
            </a:pPr>
            <a:r>
              <a:rPr lang="en-US" altLang="zh-CN" sz="2800" dirty="0">
                <a:solidFill>
                  <a:schemeClr val="tx1"/>
                </a:solidFill>
                <a:latin typeface="Times New Roman" panose="02020603050405020304" pitchFamily="18" charset="0"/>
              </a:rPr>
              <a:t>Pathological change</a:t>
            </a:r>
            <a:endParaRPr lang="zh-CN" altLang="en-US" sz="2800" dirty="0">
              <a:solidFill>
                <a:schemeClr val="tx1"/>
              </a:solidFill>
              <a:latin typeface="Times New Roman" panose="02020603050405020304" pitchFamily="18" charset="0"/>
            </a:endParaRPr>
          </a:p>
        </p:txBody>
      </p:sp>
      <p:sp>
        <p:nvSpPr>
          <p:cNvPr id="52227" name="Text Box 4"/>
          <p:cNvSpPr txBox="1">
            <a:spLocks noChangeArrowheads="1"/>
          </p:cNvSpPr>
          <p:nvPr/>
        </p:nvSpPr>
        <p:spPr bwMode="auto">
          <a:xfrm>
            <a:off x="1" y="90805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lnSpc>
                <a:spcPct val="100000"/>
              </a:lnSpc>
              <a:buClrTx/>
              <a:buFontTx/>
              <a:buNone/>
            </a:pPr>
            <a:r>
              <a:rPr kumimoji="1" lang="en-US" altLang="zh-CN" sz="2800" b="0" dirty="0">
                <a:solidFill>
                  <a:schemeClr val="tx1"/>
                </a:solidFill>
                <a:latin typeface="+mj-lt"/>
              </a:rPr>
              <a:t>In both the </a:t>
            </a:r>
            <a:r>
              <a:rPr kumimoji="1" lang="en-US" altLang="zh-CN" sz="2800" b="0" dirty="0" err="1">
                <a:solidFill>
                  <a:schemeClr val="tx1"/>
                </a:solidFill>
                <a:latin typeface="+mj-lt"/>
              </a:rPr>
              <a:t>subacute</a:t>
            </a:r>
            <a:r>
              <a:rPr kumimoji="1" lang="en-US" altLang="zh-CN" sz="2800" b="0" dirty="0">
                <a:solidFill>
                  <a:schemeClr val="tx1"/>
                </a:solidFill>
                <a:latin typeface="+mj-lt"/>
              </a:rPr>
              <a:t> and acute forms of the disease, friable, </a:t>
            </a:r>
            <a:r>
              <a:rPr kumimoji="1" lang="en-US" altLang="zh-CN" sz="2800" b="0" dirty="0" smtClean="0">
                <a:solidFill>
                  <a:schemeClr val="tx1"/>
                </a:solidFill>
                <a:latin typeface="+mj-lt"/>
              </a:rPr>
              <a:t>bulky </a:t>
            </a:r>
            <a:r>
              <a:rPr kumimoji="1" lang="en-US" altLang="zh-CN" sz="2800" b="0" dirty="0">
                <a:solidFill>
                  <a:schemeClr val="tx1"/>
                </a:solidFill>
                <a:latin typeface="+mj-lt"/>
              </a:rPr>
              <a:t>and potentially destructive </a:t>
            </a:r>
            <a:r>
              <a:rPr kumimoji="1" lang="en-US" altLang="zh-CN" sz="2800" b="0" dirty="0" err="1">
                <a:solidFill>
                  <a:schemeClr val="tx1"/>
                </a:solidFill>
                <a:latin typeface="+mj-lt"/>
              </a:rPr>
              <a:t>vegetations</a:t>
            </a:r>
            <a:r>
              <a:rPr kumimoji="1" lang="en-US" altLang="zh-CN" sz="2800" b="0" dirty="0">
                <a:solidFill>
                  <a:schemeClr val="tx1"/>
                </a:solidFill>
                <a:latin typeface="+mj-lt"/>
              </a:rPr>
              <a:t> containing fibrin, inflammatory </a:t>
            </a:r>
            <a:r>
              <a:rPr kumimoji="1" lang="en-US" altLang="zh-CN" sz="2800" b="0" dirty="0" smtClean="0">
                <a:solidFill>
                  <a:schemeClr val="tx1"/>
                </a:solidFill>
                <a:latin typeface="+mj-lt"/>
              </a:rPr>
              <a:t>cells </a:t>
            </a:r>
            <a:r>
              <a:rPr kumimoji="1" lang="en-US" altLang="zh-CN" sz="2800" b="0" dirty="0">
                <a:solidFill>
                  <a:schemeClr val="tx1"/>
                </a:solidFill>
                <a:latin typeface="+mj-lt"/>
              </a:rPr>
              <a:t>and bacteria or other organisms are present on the heart valves.</a:t>
            </a:r>
            <a:r>
              <a:rPr kumimoji="1" lang="en-US" altLang="zh-CN" b="0" dirty="0">
                <a:solidFill>
                  <a:schemeClr val="tx1"/>
                </a:solidFill>
                <a:latin typeface="+mj-lt"/>
              </a:rPr>
              <a:t> </a:t>
            </a:r>
            <a:endParaRPr kumimoji="1" lang="zh-CN" altLang="en-US" b="0" dirty="0">
              <a:solidFill>
                <a:schemeClr val="tx1"/>
              </a:solidFill>
              <a:latin typeface="+mj-lt"/>
            </a:endParaRPr>
          </a:p>
        </p:txBody>
      </p:sp>
      <p:pic>
        <p:nvPicPr>
          <p:cNvPr id="52228" name="Picture 5"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12976"/>
            <a:ext cx="9143999" cy="3645024"/>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841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952328" cy="692696"/>
          </a:xfrm>
        </p:spPr>
        <p:txBody>
          <a:bodyPr>
            <a:normAutofit fontScale="90000"/>
          </a:bodyPr>
          <a:lstStyle/>
          <a:p>
            <a:pPr algn="ctr"/>
            <a:r>
              <a:rPr lang="en-US" b="1" dirty="0">
                <a:solidFill>
                  <a:schemeClr val="tx1"/>
                </a:solidFill>
              </a:rPr>
              <a:t>History</a:t>
            </a:r>
            <a:r>
              <a:rPr lang="en-US" dirty="0"/>
              <a:t/>
            </a:r>
            <a:br>
              <a:rPr lang="en-US" dirty="0"/>
            </a:br>
            <a:endParaRPr lang="en-US" dirty="0"/>
          </a:p>
        </p:txBody>
      </p:sp>
      <p:sp>
        <p:nvSpPr>
          <p:cNvPr id="3" name="Content Placeholder 2"/>
          <p:cNvSpPr>
            <a:spLocks noGrp="1"/>
          </p:cNvSpPr>
          <p:nvPr>
            <p:ph idx="1"/>
          </p:nvPr>
        </p:nvSpPr>
        <p:spPr>
          <a:xfrm>
            <a:off x="-62767" y="548680"/>
            <a:ext cx="9144000" cy="6309320"/>
          </a:xfrm>
        </p:spPr>
        <p:txBody>
          <a:bodyPr>
            <a:noAutofit/>
          </a:bodyPr>
          <a:lstStyle/>
          <a:p>
            <a:pPr marL="0" indent="0">
              <a:lnSpc>
                <a:spcPct val="150000"/>
              </a:lnSpc>
              <a:buNone/>
            </a:pPr>
            <a:r>
              <a:rPr lang="en-US" sz="2800" dirty="0">
                <a:latin typeface="Calibri" panose="020F0502020204030204" pitchFamily="34" charset="0"/>
              </a:rPr>
              <a:t>The most common and most important cardiac symptoms and history are:</a:t>
            </a:r>
          </a:p>
          <a:p>
            <a:pPr lvl="1">
              <a:lnSpc>
                <a:spcPct val="150000"/>
              </a:lnSpc>
            </a:pPr>
            <a:r>
              <a:rPr lang="en-US" sz="2800" dirty="0">
                <a:latin typeface="Calibri" panose="020F0502020204030204" pitchFamily="34" charset="0"/>
              </a:rPr>
              <a:t>Chest pain, tightness or discomfort.</a:t>
            </a:r>
          </a:p>
          <a:p>
            <a:pPr lvl="1">
              <a:lnSpc>
                <a:spcPct val="150000"/>
              </a:lnSpc>
            </a:pPr>
            <a:r>
              <a:rPr lang="en-US" sz="2800" dirty="0">
                <a:latin typeface="Calibri" panose="020F0502020204030204" pitchFamily="34" charset="0"/>
              </a:rPr>
              <a:t>Shortness of breath.</a:t>
            </a:r>
          </a:p>
          <a:p>
            <a:pPr lvl="1">
              <a:lnSpc>
                <a:spcPct val="150000"/>
              </a:lnSpc>
            </a:pPr>
            <a:r>
              <a:rPr lang="en-US" sz="2800" dirty="0">
                <a:latin typeface="Calibri" panose="020F0502020204030204" pitchFamily="34" charset="0"/>
              </a:rPr>
              <a:t>Palpitations.</a:t>
            </a:r>
          </a:p>
          <a:p>
            <a:pPr lvl="1">
              <a:lnSpc>
                <a:spcPct val="150000"/>
              </a:lnSpc>
            </a:pPr>
            <a:r>
              <a:rPr lang="en-US" sz="2800" dirty="0">
                <a:latin typeface="Calibri" panose="020F0502020204030204" pitchFamily="34" charset="0"/>
              </a:rPr>
              <a:t>Syncope ('blackouts', 'faints', 'collapse') or dizziness.</a:t>
            </a:r>
          </a:p>
          <a:p>
            <a:pPr lvl="1">
              <a:lnSpc>
                <a:spcPct val="150000"/>
              </a:lnSpc>
            </a:pPr>
            <a:r>
              <a:rPr lang="en-US" sz="2800" dirty="0">
                <a:latin typeface="Calibri" panose="020F0502020204030204" pitchFamily="34" charset="0"/>
              </a:rPr>
              <a:t>Related cardiovascular history, including transient </a:t>
            </a:r>
            <a:r>
              <a:rPr lang="en-US" sz="2800" dirty="0" err="1">
                <a:latin typeface="Calibri" panose="020F0502020204030204" pitchFamily="34" charset="0"/>
              </a:rPr>
              <a:t>ischaemic</a:t>
            </a:r>
            <a:r>
              <a:rPr lang="en-US" sz="2800" dirty="0">
                <a:latin typeface="Calibri" panose="020F0502020204030204" pitchFamily="34" charset="0"/>
              </a:rPr>
              <a:t> attacks, stroke, peripheral vascular disease and peripheral </a:t>
            </a:r>
            <a:r>
              <a:rPr lang="en-US" sz="2800" dirty="0" err="1">
                <a:latin typeface="Calibri" panose="020F0502020204030204" pitchFamily="34" charset="0"/>
              </a:rPr>
              <a:t>oedema</a:t>
            </a:r>
            <a:r>
              <a:rPr lang="en-US" sz="2800" dirty="0">
                <a:latin typeface="Calibri" panose="020F0502020204030204" pitchFamily="34" charset="0"/>
              </a:rPr>
              <a:t>.</a:t>
            </a:r>
          </a:p>
          <a:p>
            <a:pPr>
              <a:lnSpc>
                <a:spcPct val="150000"/>
              </a:lnSpc>
            </a:pPr>
            <a:endParaRPr lang="en-US" sz="2400" dirty="0"/>
          </a:p>
        </p:txBody>
      </p:sp>
    </p:spTree>
    <p:extLst>
      <p:ext uri="{BB962C8B-B14F-4D97-AF65-F5344CB8AC3E}">
        <p14:creationId xmlns:p14="http://schemas.microsoft.com/office/powerpoint/2010/main" val="1166778515"/>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S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027738"/>
          </a:xfrm>
          <a:prstGeom prst="rect">
            <a:avLst/>
          </a:prstGeom>
          <a:noFill/>
          <a:ln w="7620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54275" name="Oval 3"/>
          <p:cNvSpPr>
            <a:spLocks noChangeArrowheads="1"/>
          </p:cNvSpPr>
          <p:nvPr/>
        </p:nvSpPr>
        <p:spPr bwMode="auto">
          <a:xfrm>
            <a:off x="2057400" y="1143000"/>
            <a:ext cx="1600200" cy="15240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endParaRPr lang="en-US"/>
          </a:p>
        </p:txBody>
      </p:sp>
      <p:sp>
        <p:nvSpPr>
          <p:cNvPr id="54276" name="Text Box 4"/>
          <p:cNvSpPr txBox="1">
            <a:spLocks noChangeArrowheads="1"/>
          </p:cNvSpPr>
          <p:nvPr/>
        </p:nvSpPr>
        <p:spPr bwMode="auto">
          <a:xfrm>
            <a:off x="304800" y="6035675"/>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lnSpc>
                <a:spcPct val="100000"/>
              </a:lnSpc>
              <a:spcBef>
                <a:spcPct val="50000"/>
              </a:spcBef>
              <a:buClrTx/>
              <a:buFontTx/>
              <a:buNone/>
            </a:pPr>
            <a:r>
              <a:rPr lang="en-US" altLang="zh-CN" dirty="0">
                <a:solidFill>
                  <a:schemeClr val="tx1"/>
                </a:solidFill>
                <a:latin typeface="Times New Roman" panose="02020603050405020304" pitchFamily="18" charset="0"/>
              </a:rPr>
              <a:t>In the aortic opening a larger, irregular red </a:t>
            </a:r>
            <a:r>
              <a:rPr lang="en-US" altLang="zh-CN" dirty="0" err="1">
                <a:solidFill>
                  <a:schemeClr val="tx1"/>
                </a:solidFill>
                <a:latin typeface="Times New Roman" panose="02020603050405020304" pitchFamily="18" charset="0"/>
              </a:rPr>
              <a:t>vegetations</a:t>
            </a:r>
            <a:r>
              <a:rPr lang="en-US" altLang="zh-CN" dirty="0">
                <a:solidFill>
                  <a:schemeClr val="tx1"/>
                </a:solidFill>
                <a:latin typeface="Times New Roman" panose="02020603050405020304" pitchFamily="18" charset="0"/>
              </a:rPr>
              <a:t>, this mostly by Staphylococcus </a:t>
            </a:r>
            <a:r>
              <a:rPr lang="en-US" altLang="zh-CN" dirty="0" err="1">
                <a:solidFill>
                  <a:schemeClr val="tx1"/>
                </a:solidFill>
                <a:latin typeface="Times New Roman" panose="02020603050405020304" pitchFamily="18" charset="0"/>
              </a:rPr>
              <a:t>aureus</a:t>
            </a:r>
            <a:r>
              <a:rPr lang="en-US" altLang="zh-CN" dirty="0">
                <a:solidFill>
                  <a:schemeClr val="tx1"/>
                </a:solidFill>
                <a:latin typeface="Times New Roman" panose="02020603050405020304" pitchFamily="18" charset="0"/>
              </a:rPr>
              <a:t> infection.</a:t>
            </a:r>
            <a:endParaRPr lang="zh-CN" altLang="en-US"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5468121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A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620000" cy="4876800"/>
          </a:xfrm>
          <a:prstGeom prst="rect">
            <a:avLst/>
          </a:prstGeom>
          <a:noFill/>
          <a:ln w="7620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55299" name="Text Box 3"/>
          <p:cNvSpPr txBox="1">
            <a:spLocks noChangeArrowheads="1"/>
          </p:cNvSpPr>
          <p:nvPr/>
        </p:nvSpPr>
        <p:spPr bwMode="auto">
          <a:xfrm>
            <a:off x="323850" y="188913"/>
            <a:ext cx="8820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lnSpc>
                <a:spcPct val="100000"/>
              </a:lnSpc>
              <a:buClrTx/>
              <a:buFontTx/>
              <a:buNone/>
            </a:pPr>
            <a:r>
              <a:rPr kumimoji="1" lang="en-US" altLang="zh-CN" dirty="0">
                <a:solidFill>
                  <a:schemeClr val="tx1"/>
                </a:solidFill>
                <a:latin typeface="Times New Roman" panose="02020603050405020304" pitchFamily="18" charset="0"/>
              </a:rPr>
              <a:t>Acute IE :Caused the distant organ septic infarction and abscess. Valve rupture, perforation, rupture of chordae </a:t>
            </a:r>
            <a:r>
              <a:rPr kumimoji="1" lang="en-US" altLang="zh-CN" dirty="0" err="1">
                <a:solidFill>
                  <a:schemeClr val="tx1"/>
                </a:solidFill>
                <a:latin typeface="Times New Roman" panose="02020603050405020304" pitchFamily="18" charset="0"/>
              </a:rPr>
              <a:t>tendineae</a:t>
            </a:r>
            <a:r>
              <a:rPr kumimoji="1" lang="en-US" altLang="zh-CN" dirty="0">
                <a:solidFill>
                  <a:schemeClr val="tx1"/>
                </a:solidFill>
                <a:latin typeface="Times New Roman" panose="02020603050405020304" pitchFamily="18" charset="0"/>
              </a:rPr>
              <a:t>, leading to chronic </a:t>
            </a:r>
            <a:r>
              <a:rPr kumimoji="1" lang="en-US" altLang="zh-CN" dirty="0" err="1">
                <a:solidFill>
                  <a:schemeClr val="tx1"/>
                </a:solidFill>
                <a:latin typeface="Times New Roman" panose="02020603050405020304" pitchFamily="18" charset="0"/>
              </a:rPr>
              <a:t>valvular</a:t>
            </a:r>
            <a:r>
              <a:rPr kumimoji="1" lang="en-US" altLang="zh-CN" dirty="0">
                <a:solidFill>
                  <a:schemeClr val="tx1"/>
                </a:solidFill>
                <a:latin typeface="Times New Roman" panose="02020603050405020304" pitchFamily="18" charset="0"/>
              </a:rPr>
              <a:t> heart disease. 50% died in days or weeks.</a:t>
            </a:r>
            <a:endParaRPr kumimoji="1" lang="zh-CN" altLang="en-US" dirty="0">
              <a:solidFill>
                <a:schemeClr val="tx1"/>
              </a:solidFill>
              <a:latin typeface="Times New Roman" panose="02020603050405020304" pitchFamily="18" charset="0"/>
            </a:endParaRPr>
          </a:p>
        </p:txBody>
      </p:sp>
      <p:sp>
        <p:nvSpPr>
          <p:cNvPr id="55300" name="Oval 10"/>
          <p:cNvSpPr>
            <a:spLocks noChangeArrowheads="1"/>
          </p:cNvSpPr>
          <p:nvPr/>
        </p:nvSpPr>
        <p:spPr bwMode="auto">
          <a:xfrm>
            <a:off x="1828800" y="2895600"/>
            <a:ext cx="4572000" cy="23622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endParaRPr lang="en-US"/>
          </a:p>
        </p:txBody>
      </p:sp>
    </p:spTree>
    <p:extLst>
      <p:ext uri="{BB962C8B-B14F-4D97-AF65-F5344CB8AC3E}">
        <p14:creationId xmlns:p14="http://schemas.microsoft.com/office/powerpoint/2010/main" val="19469933"/>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b080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382000" cy="4648200"/>
          </a:xfrm>
          <a:prstGeom prst="rect">
            <a:avLst/>
          </a:prstGeom>
          <a:noFill/>
          <a:ln w="7620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56323" name="Oval 3"/>
          <p:cNvSpPr>
            <a:spLocks noChangeArrowheads="1"/>
          </p:cNvSpPr>
          <p:nvPr/>
        </p:nvSpPr>
        <p:spPr bwMode="auto">
          <a:xfrm>
            <a:off x="1447800" y="2819400"/>
            <a:ext cx="2209800" cy="15240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endParaRPr lang="en-US"/>
          </a:p>
        </p:txBody>
      </p:sp>
      <p:sp>
        <p:nvSpPr>
          <p:cNvPr id="56324" name="Text Box 4"/>
          <p:cNvSpPr txBox="1">
            <a:spLocks noChangeArrowheads="1"/>
          </p:cNvSpPr>
          <p:nvPr/>
        </p:nvSpPr>
        <p:spPr bwMode="auto">
          <a:xfrm>
            <a:off x="2268538" y="333375"/>
            <a:ext cx="403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sz="3600" dirty="0" err="1">
                <a:solidFill>
                  <a:schemeClr val="tx1"/>
                </a:solidFill>
                <a:latin typeface="Times New Roman" panose="02020603050405020304" pitchFamily="18" charset="0"/>
              </a:rPr>
              <a:t>Subacute</a:t>
            </a:r>
            <a:r>
              <a:rPr lang="en-US" altLang="zh-CN" sz="3600" dirty="0">
                <a:solidFill>
                  <a:schemeClr val="tx1"/>
                </a:solidFill>
                <a:latin typeface="Times New Roman" panose="02020603050405020304" pitchFamily="18" charset="0"/>
              </a:rPr>
              <a:t> IE</a:t>
            </a:r>
          </a:p>
        </p:txBody>
      </p:sp>
    </p:spTree>
    <p:extLst>
      <p:ext uri="{BB962C8B-B14F-4D97-AF65-F5344CB8AC3E}">
        <p14:creationId xmlns:p14="http://schemas.microsoft.com/office/powerpoint/2010/main" val="3046129775"/>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6347713" cy="720080"/>
          </a:xfrm>
        </p:spPr>
        <p:txBody>
          <a:bodyPr/>
          <a:lstStyle/>
          <a:p>
            <a:r>
              <a:rPr lang="en-US" dirty="0" smtClean="0"/>
              <a:t>Diagnostic factors</a:t>
            </a:r>
            <a:endParaRPr lang="en-US" dirty="0"/>
          </a:p>
        </p:txBody>
      </p:sp>
      <p:sp>
        <p:nvSpPr>
          <p:cNvPr id="3" name="Content Placeholder 2"/>
          <p:cNvSpPr>
            <a:spLocks noGrp="1"/>
          </p:cNvSpPr>
          <p:nvPr>
            <p:ph idx="1"/>
          </p:nvPr>
        </p:nvSpPr>
        <p:spPr>
          <a:xfrm>
            <a:off x="-9529" y="720080"/>
            <a:ext cx="9153529" cy="6137920"/>
          </a:xfrm>
        </p:spPr>
        <p:txBody>
          <a:bodyPr>
            <a:noAutofit/>
          </a:bodyPr>
          <a:lstStyle/>
          <a:p>
            <a:pPr>
              <a:lnSpc>
                <a:spcPct val="150000"/>
              </a:lnSpc>
            </a:pPr>
            <a:r>
              <a:rPr lang="en-US" sz="2800" dirty="0">
                <a:latin typeface="Calibri" panose="020F0502020204030204" pitchFamily="34" charset="0"/>
              </a:rPr>
              <a:t>A diagnosis of acute infective endocarditis is made when the onset of infection and resulting </a:t>
            </a:r>
            <a:r>
              <a:rPr lang="en-US" sz="2800" dirty="0" err="1">
                <a:latin typeface="Calibri" panose="020F0502020204030204" pitchFamily="34" charset="0"/>
              </a:rPr>
              <a:t>valvular</a:t>
            </a:r>
            <a:r>
              <a:rPr lang="en-US" sz="2800" dirty="0">
                <a:latin typeface="Calibri" panose="020F0502020204030204" pitchFamily="34" charset="0"/>
              </a:rPr>
              <a:t> destruction is rapid, occurring within days to weeks. The onset of infection may take 2 weeks to months, diagnosed as </a:t>
            </a:r>
            <a:r>
              <a:rPr lang="en-US" sz="2800" dirty="0" err="1">
                <a:latin typeface="Calibri" panose="020F0502020204030204" pitchFamily="34" charset="0"/>
              </a:rPr>
              <a:t>subacute</a:t>
            </a:r>
            <a:r>
              <a:rPr lang="en-US" sz="2800" dirty="0">
                <a:latin typeface="Calibri" panose="020F0502020204030204" pitchFamily="34" charset="0"/>
              </a:rPr>
              <a:t> infective endocarditis</a:t>
            </a:r>
            <a:r>
              <a:rPr lang="en-US" sz="2800" dirty="0" smtClean="0">
                <a:latin typeface="Calibri" panose="020F0502020204030204" pitchFamily="34" charset="0"/>
              </a:rPr>
              <a:t>.</a:t>
            </a:r>
          </a:p>
          <a:p>
            <a:r>
              <a:rPr lang="en-US" sz="2800" dirty="0" smtClean="0">
                <a:latin typeface="Calibri" panose="020F0502020204030204" pitchFamily="34" charset="0"/>
              </a:rPr>
              <a:t>It is </a:t>
            </a:r>
            <a:r>
              <a:rPr lang="en-US" sz="2800" dirty="0">
                <a:latin typeface="Calibri" panose="020F0502020204030204" pitchFamily="34" charset="0"/>
              </a:rPr>
              <a:t>made when a microorganism is found in two separate blood cultures, in a vegetation, or in an abscess.</a:t>
            </a:r>
          </a:p>
          <a:p>
            <a:r>
              <a:rPr lang="en-US" sz="2800" dirty="0">
                <a:latin typeface="Calibri" panose="020F0502020204030204" pitchFamily="34" charset="0"/>
              </a:rPr>
              <a:t>Three sets of blood cultures (with each set including one aerobic and one anaerobic culture) should be obtained before administration of any antimicrobial agents. </a:t>
            </a:r>
          </a:p>
          <a:p>
            <a:endParaRPr lang="en-US" sz="2800" dirty="0">
              <a:latin typeface="Calibri" panose="020F0502020204030204" pitchFamily="34" charset="0"/>
            </a:endParaRPr>
          </a:p>
          <a:p>
            <a:pPr>
              <a:lnSpc>
                <a:spcPct val="150000"/>
              </a:lnSpc>
            </a:pPr>
            <a:endParaRPr lang="en-US" sz="2800" dirty="0"/>
          </a:p>
          <a:p>
            <a:pPr>
              <a:lnSpc>
                <a:spcPct val="150000"/>
              </a:lnSpc>
            </a:pPr>
            <a:endParaRPr lang="en-US" sz="2800" dirty="0"/>
          </a:p>
        </p:txBody>
      </p:sp>
    </p:spTree>
    <p:extLst>
      <p:ext uri="{BB962C8B-B14F-4D97-AF65-F5344CB8AC3E}">
        <p14:creationId xmlns:p14="http://schemas.microsoft.com/office/powerpoint/2010/main" val="79340988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5265"/>
            <a:ext cx="6347713" cy="667431"/>
          </a:xfrm>
        </p:spPr>
        <p:txBody>
          <a:bodyPr/>
          <a:lstStyle/>
          <a:p>
            <a:endParaRPr lang="en-US" dirty="0"/>
          </a:p>
        </p:txBody>
      </p:sp>
      <p:sp>
        <p:nvSpPr>
          <p:cNvPr id="3" name="Content Placeholder 2"/>
          <p:cNvSpPr>
            <a:spLocks noGrp="1"/>
          </p:cNvSpPr>
          <p:nvPr>
            <p:ph idx="1"/>
          </p:nvPr>
        </p:nvSpPr>
        <p:spPr>
          <a:xfrm>
            <a:off x="0" y="1124744"/>
            <a:ext cx="9144000" cy="5733256"/>
          </a:xfrm>
        </p:spPr>
        <p:txBody>
          <a:bodyPr>
            <a:noAutofit/>
          </a:bodyPr>
          <a:lstStyle/>
          <a:p>
            <a:pPr>
              <a:lnSpc>
                <a:spcPct val="150000"/>
              </a:lnSpc>
            </a:pPr>
            <a:r>
              <a:rPr lang="en-US" sz="2800" dirty="0">
                <a:latin typeface="Calibri" panose="020F0502020204030204" pitchFamily="34" charset="0"/>
              </a:rPr>
              <a:t>Negative blood cultures do not totally rule out the diagnosis of infective endocarditis. </a:t>
            </a:r>
          </a:p>
          <a:p>
            <a:pPr>
              <a:lnSpc>
                <a:spcPct val="150000"/>
              </a:lnSpc>
            </a:pPr>
            <a:r>
              <a:rPr lang="en-US" sz="2800" dirty="0">
                <a:latin typeface="Calibri" panose="020F0502020204030204" pitchFamily="34" charset="0"/>
              </a:rPr>
              <a:t>An echocardiogram may assist in the diagnosis by demonstrating </a:t>
            </a:r>
            <a:r>
              <a:rPr lang="en-US" sz="2800" dirty="0" smtClean="0">
                <a:latin typeface="Calibri" panose="020F0502020204030204" pitchFamily="34" charset="0"/>
              </a:rPr>
              <a:t>a moving </a:t>
            </a:r>
            <a:r>
              <a:rPr lang="en-US" sz="2800" dirty="0">
                <a:latin typeface="Calibri" panose="020F0502020204030204" pitchFamily="34" charset="0"/>
              </a:rPr>
              <a:t>mass on the valve, prosthetic valve, or supporting </a:t>
            </a:r>
            <a:r>
              <a:rPr lang="en-US" sz="2800" dirty="0" smtClean="0">
                <a:latin typeface="Calibri" panose="020F0502020204030204" pitchFamily="34" charset="0"/>
              </a:rPr>
              <a:t>structures and </a:t>
            </a:r>
            <a:r>
              <a:rPr lang="en-US" sz="2800" dirty="0">
                <a:latin typeface="Calibri" panose="020F0502020204030204" pitchFamily="34" charset="0"/>
              </a:rPr>
              <a:t>by identification of </a:t>
            </a:r>
            <a:r>
              <a:rPr lang="en-US" sz="2800" dirty="0" err="1">
                <a:latin typeface="Calibri" panose="020F0502020204030204" pitchFamily="34" charset="0"/>
              </a:rPr>
              <a:t>vegetations</a:t>
            </a:r>
            <a:r>
              <a:rPr lang="en-US" sz="2800" dirty="0">
                <a:latin typeface="Calibri" panose="020F0502020204030204" pitchFamily="34" charset="0"/>
              </a:rPr>
              <a:t>, abscesses, new </a:t>
            </a:r>
            <a:r>
              <a:rPr lang="en-US" sz="2800" dirty="0" smtClean="0">
                <a:latin typeface="Calibri" panose="020F0502020204030204" pitchFamily="34" charset="0"/>
              </a:rPr>
              <a:t>prosthetic valve </a:t>
            </a:r>
            <a:r>
              <a:rPr lang="en-US" sz="2800" dirty="0">
                <a:latin typeface="Calibri" panose="020F0502020204030204" pitchFamily="34" charset="0"/>
              </a:rPr>
              <a:t>dehiscence, or new regurgitation. An echocardiogram may also demonstrate the </a:t>
            </a:r>
            <a:r>
              <a:rPr lang="en-US" sz="2800" dirty="0" smtClean="0">
                <a:latin typeface="Calibri" panose="020F0502020204030204" pitchFamily="34" charset="0"/>
              </a:rPr>
              <a:t>development of </a:t>
            </a:r>
            <a:r>
              <a:rPr lang="en-US" sz="2800" dirty="0">
                <a:latin typeface="Calibri" panose="020F0502020204030204" pitchFamily="34" charset="0"/>
              </a:rPr>
              <a:t>heart failure.</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81168211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0559" y="0"/>
            <a:ext cx="8282881" cy="823020"/>
          </a:xfrm>
        </p:spPr>
        <p:txBody>
          <a:bodyPr>
            <a:normAutofit fontScale="90000"/>
          </a:bodyPr>
          <a:lstStyle/>
          <a:p>
            <a:r>
              <a:rPr lang="en-US" b="1" dirty="0" smtClean="0"/>
              <a:t>Signs and symptoms </a:t>
            </a:r>
            <a:r>
              <a:rPr lang="en-US" dirty="0"/>
              <a:t/>
            </a:r>
            <a:br>
              <a:rPr lang="en-US" dirty="0"/>
            </a:br>
            <a:endParaRPr lang="en-US" dirty="0"/>
          </a:p>
        </p:txBody>
      </p:sp>
      <p:sp>
        <p:nvSpPr>
          <p:cNvPr id="3" name="Content Placeholder 2"/>
          <p:cNvSpPr>
            <a:spLocks noGrp="1"/>
          </p:cNvSpPr>
          <p:nvPr>
            <p:ph idx="1"/>
          </p:nvPr>
        </p:nvSpPr>
        <p:spPr>
          <a:xfrm>
            <a:off x="0" y="823020"/>
            <a:ext cx="9144001" cy="6480720"/>
          </a:xfrm>
        </p:spPr>
        <p:txBody>
          <a:bodyPr>
            <a:noAutofit/>
          </a:bodyPr>
          <a:lstStyle/>
          <a:p>
            <a:pPr marL="0" indent="0">
              <a:buNone/>
            </a:pPr>
            <a:r>
              <a:rPr lang="en-US" sz="2400" dirty="0" smtClean="0">
                <a:latin typeface="Calibri" panose="020F0502020204030204" pitchFamily="34" charset="0"/>
              </a:rPr>
              <a:t>The </a:t>
            </a:r>
            <a:r>
              <a:rPr lang="en-US" sz="2400" dirty="0">
                <a:latin typeface="Calibri" panose="020F0502020204030204" pitchFamily="34" charset="0"/>
              </a:rPr>
              <a:t>general manifestations, which may be mistaken for </a:t>
            </a:r>
            <a:r>
              <a:rPr lang="en-US" sz="2400" dirty="0" smtClean="0">
                <a:latin typeface="Calibri" panose="020F0502020204030204" pitchFamily="34" charset="0"/>
              </a:rPr>
              <a:t>influenza include </a:t>
            </a:r>
            <a:r>
              <a:rPr lang="en-US" sz="2400" dirty="0">
                <a:latin typeface="Calibri" panose="020F0502020204030204" pitchFamily="34" charset="0"/>
              </a:rPr>
              <a:t>vague complaints of malaise, anorexia, weight loss, </a:t>
            </a:r>
            <a:r>
              <a:rPr lang="en-US" sz="2400" dirty="0" smtClean="0">
                <a:latin typeface="Calibri" panose="020F0502020204030204" pitchFamily="34" charset="0"/>
              </a:rPr>
              <a:t>cough and </a:t>
            </a:r>
            <a:r>
              <a:rPr lang="en-US" sz="2400" dirty="0">
                <a:latin typeface="Calibri" panose="020F0502020204030204" pitchFamily="34" charset="0"/>
              </a:rPr>
              <a:t>back and joint pain. Fever is intermittent and may be </a:t>
            </a:r>
            <a:r>
              <a:rPr lang="en-US" sz="2400" dirty="0" smtClean="0">
                <a:latin typeface="Calibri" panose="020F0502020204030204" pitchFamily="34" charset="0"/>
              </a:rPr>
              <a:t>absent in </a:t>
            </a:r>
            <a:r>
              <a:rPr lang="en-US" sz="2400" dirty="0">
                <a:latin typeface="Calibri" panose="020F0502020204030204" pitchFamily="34" charset="0"/>
              </a:rPr>
              <a:t>patients who are receiving antibiotics or corticosteroids or in those who are elderly or have heart failure or renal failure. </a:t>
            </a:r>
          </a:p>
          <a:p>
            <a:r>
              <a:rPr lang="en-US" sz="2400" dirty="0">
                <a:latin typeface="Calibri" panose="020F0502020204030204" pitchFamily="34" charset="0"/>
              </a:rPr>
              <a:t>Splinter hemorrhages (</a:t>
            </a:r>
            <a:r>
              <a:rPr lang="en-US" sz="2400" dirty="0" smtClean="0">
                <a:latin typeface="Calibri" panose="020F0502020204030204" pitchFamily="34" charset="0"/>
              </a:rPr>
              <a:t>i.e. reddish-brown </a:t>
            </a:r>
            <a:r>
              <a:rPr lang="en-US" sz="2400" dirty="0">
                <a:latin typeface="Calibri" panose="020F0502020204030204" pitchFamily="34" charset="0"/>
              </a:rPr>
              <a:t>lines and streaks) may be </a:t>
            </a:r>
            <a:r>
              <a:rPr lang="en-US" sz="2400" dirty="0" smtClean="0">
                <a:latin typeface="Calibri" panose="020F0502020204030204" pitchFamily="34" charset="0"/>
              </a:rPr>
              <a:t>seen under </a:t>
            </a:r>
            <a:r>
              <a:rPr lang="en-US" sz="2400" dirty="0">
                <a:latin typeface="Calibri" panose="020F0502020204030204" pitchFamily="34" charset="0"/>
              </a:rPr>
              <a:t>the fingernails and toenails.</a:t>
            </a:r>
          </a:p>
          <a:p>
            <a:r>
              <a:rPr lang="en-US" sz="2400" dirty="0" err="1" smtClean="0">
                <a:latin typeface="Calibri" panose="020F0502020204030204" pitchFamily="34" charset="0"/>
              </a:rPr>
              <a:t>Petechiae</a:t>
            </a:r>
            <a:r>
              <a:rPr lang="en-US" sz="2400" dirty="0" smtClean="0">
                <a:latin typeface="Calibri" panose="020F0502020204030204" pitchFamily="34" charset="0"/>
              </a:rPr>
              <a:t> may </a:t>
            </a:r>
            <a:r>
              <a:rPr lang="en-US" sz="2400" dirty="0">
                <a:latin typeface="Calibri" panose="020F0502020204030204" pitchFamily="34" charset="0"/>
              </a:rPr>
              <a:t>appear in the conjunctiva and mucous membranes. </a:t>
            </a:r>
          </a:p>
          <a:p>
            <a:r>
              <a:rPr lang="en-US" sz="2400" dirty="0">
                <a:latin typeface="Calibri" panose="020F0502020204030204" pitchFamily="34" charset="0"/>
              </a:rPr>
              <a:t>Small, painful nodules (Osler’s nodes) may be present in the pads of fingers or toes.</a:t>
            </a:r>
          </a:p>
          <a:p>
            <a:r>
              <a:rPr lang="en-US" sz="2400" dirty="0">
                <a:latin typeface="Calibri" panose="020F0502020204030204" pitchFamily="34" charset="0"/>
              </a:rPr>
              <a:t>Hemorrhages with pale centers (Roth’s spots) that may be seen in the fundi of the eyes are caused by emboli in the nerve fiber layer of the eye</a:t>
            </a:r>
            <a:r>
              <a:rPr lang="en-US" sz="2400" dirty="0" smtClean="0">
                <a:latin typeface="Calibri" panose="020F0502020204030204" pitchFamily="34" charset="0"/>
              </a:rPr>
              <a:t>.</a:t>
            </a:r>
            <a:endParaRPr lang="en-US" sz="2400" dirty="0">
              <a:latin typeface="Calibri" panose="020F0502020204030204" pitchFamily="34" charset="0"/>
            </a:endParaRPr>
          </a:p>
        </p:txBody>
      </p:sp>
    </p:spTree>
    <p:extLst>
      <p:ext uri="{BB962C8B-B14F-4D97-AF65-F5344CB8AC3E}">
        <p14:creationId xmlns:p14="http://schemas.microsoft.com/office/powerpoint/2010/main" val="44077534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4" descr="7-8-03-StaphendoFig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0350"/>
            <a:ext cx="7129462" cy="5307013"/>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9395" name="Rectangle 5"/>
          <p:cNvSpPr>
            <a:spLocks noChangeArrowheads="1"/>
          </p:cNvSpPr>
          <p:nvPr/>
        </p:nvSpPr>
        <p:spPr bwMode="auto">
          <a:xfrm>
            <a:off x="323850" y="5876925"/>
            <a:ext cx="85693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r>
              <a:rPr lang="en-US" altLang="zh-CN">
                <a:solidFill>
                  <a:srgbClr val="080808"/>
                </a:solidFill>
                <a:latin typeface="Times New Roman" panose="02020603050405020304" pitchFamily="18" charset="0"/>
              </a:rPr>
              <a:t>splinter or subungual Hemorrhages:petechiae, red, linear, or flame-shaped streaks in the nail bed of the digits </a:t>
            </a:r>
            <a:endParaRPr lang="zh-CN" altLang="en-US">
              <a:solidFill>
                <a:srgbClr val="080808"/>
              </a:solidFill>
              <a:latin typeface="Times New Roman" panose="02020603050405020304" pitchFamily="18" charset="0"/>
            </a:endParaRPr>
          </a:p>
        </p:txBody>
      </p:sp>
    </p:spTree>
    <p:extLst>
      <p:ext uri="{BB962C8B-B14F-4D97-AF65-F5344CB8AC3E}">
        <p14:creationId xmlns:p14="http://schemas.microsoft.com/office/powerpoint/2010/main" val="4293051279"/>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684213" y="304800"/>
            <a:ext cx="79263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lnSpc>
                <a:spcPct val="100000"/>
              </a:lnSpc>
              <a:spcBef>
                <a:spcPct val="0"/>
              </a:spcBef>
              <a:buClrTx/>
              <a:buFontTx/>
              <a:buNone/>
            </a:pPr>
            <a:endParaRPr lang="zh-CN" altLang="en-US"/>
          </a:p>
        </p:txBody>
      </p:sp>
      <p:graphicFrame>
        <p:nvGraphicFramePr>
          <p:cNvPr id="2050" name="Object 5"/>
          <p:cNvGraphicFramePr>
            <a:graphicFrameLocks noChangeAspect="1"/>
          </p:cNvGraphicFramePr>
          <p:nvPr>
            <p:extLst/>
          </p:nvPr>
        </p:nvGraphicFramePr>
        <p:xfrm>
          <a:off x="2952" y="-48578"/>
          <a:ext cx="5367039" cy="6906577"/>
        </p:xfrm>
        <a:graphic>
          <a:graphicData uri="http://schemas.openxmlformats.org/presentationml/2006/ole">
            <mc:AlternateContent xmlns:mc="http://schemas.openxmlformats.org/markup-compatibility/2006">
              <mc:Choice xmlns:v="urn:schemas-microsoft-com:vml" Requires="v">
                <p:oleObj spid="_x0000_s2061" name="Photo Editor 照片" r:id="rId3" imgW="7621064" imgH="5714286" progId="MSPhotoEd.3">
                  <p:embed/>
                </p:oleObj>
              </mc:Choice>
              <mc:Fallback>
                <p:oleObj name="Photo Editor 照片" r:id="rId3" imgW="7621064" imgH="57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8418" t="31674" r="7608" b="22801"/>
                      <a:stretch>
                        <a:fillRect/>
                      </a:stretch>
                    </p:blipFill>
                    <p:spPr bwMode="auto">
                      <a:xfrm>
                        <a:off x="2952" y="-48578"/>
                        <a:ext cx="5367039" cy="6906577"/>
                      </a:xfrm>
                      <a:prstGeom prst="rect">
                        <a:avLst/>
                      </a:prstGeom>
                      <a:noFill/>
                      <a:ln>
                        <a:noFill/>
                      </a:ln>
                    </p:spPr>
                  </p:pic>
                </p:oleObj>
              </mc:Fallback>
            </mc:AlternateContent>
          </a:graphicData>
        </a:graphic>
      </p:graphicFrame>
      <p:sp>
        <p:nvSpPr>
          <p:cNvPr id="112647" name="Text Box 7"/>
          <p:cNvSpPr txBox="1">
            <a:spLocks noChangeArrowheads="1"/>
          </p:cNvSpPr>
          <p:nvPr/>
        </p:nvSpPr>
        <p:spPr bwMode="auto">
          <a:xfrm>
            <a:off x="5369992" y="1823683"/>
            <a:ext cx="3672408" cy="4278094"/>
          </a:xfrm>
          <a:prstGeom prst="rect">
            <a:avLst/>
          </a:prstGeom>
          <a:solidFill>
            <a:schemeClr val="bg2"/>
          </a:solidFill>
          <a:ln w="9525">
            <a:noFill/>
            <a:miter lim="800000"/>
            <a:headEnd/>
            <a:tailEnd/>
          </a:ln>
          <a:effectLst/>
        </p:spPr>
        <p:txBody>
          <a:bodyPr wrap="square">
            <a:spAutoFit/>
          </a:bodyPr>
          <a:lstStyle/>
          <a:p>
            <a:pPr marL="342900" indent="-342900">
              <a:spcBef>
                <a:spcPct val="50000"/>
              </a:spcBef>
              <a:defRPr/>
            </a:pPr>
            <a:r>
              <a:rPr lang="en-US" altLang="zh-CN" sz="3200" dirty="0">
                <a:solidFill>
                  <a:schemeClr val="tx1"/>
                </a:solidFill>
                <a:effectLst>
                  <a:outerShdw blurRad="38100" dist="38100" dir="2700000" algn="tl">
                    <a:srgbClr val="000000"/>
                  </a:outerShdw>
                </a:effectLst>
                <a:latin typeface="Times New Roman" pitchFamily="18" charset="0"/>
              </a:rPr>
              <a:t>Osler nodes</a:t>
            </a:r>
            <a:r>
              <a:rPr lang="en-US" altLang="zh-CN" sz="3200" b="0" dirty="0">
                <a:solidFill>
                  <a:schemeClr val="tx1"/>
                </a:solidFill>
                <a:latin typeface="Times New Roman" pitchFamily="18" charset="0"/>
              </a:rPr>
              <a:t> </a:t>
            </a:r>
            <a:r>
              <a:rPr lang="en-US" altLang="zh-CN" sz="3200" dirty="0">
                <a:solidFill>
                  <a:schemeClr val="tx1"/>
                </a:solidFill>
                <a:latin typeface="Times New Roman" pitchFamily="18" charset="0"/>
              </a:rPr>
              <a:t>:</a:t>
            </a:r>
          </a:p>
          <a:p>
            <a:pPr marL="342900" indent="-342900">
              <a:spcBef>
                <a:spcPct val="50000"/>
              </a:spcBef>
              <a:defRPr/>
            </a:pPr>
            <a:r>
              <a:rPr lang="en-US" altLang="zh-CN" sz="3200" dirty="0">
                <a:solidFill>
                  <a:schemeClr val="tx1"/>
                </a:solidFill>
                <a:latin typeface="Times New Roman" pitchFamily="18" charset="0"/>
              </a:rPr>
              <a:t>retinal hemorrhages</a:t>
            </a:r>
          </a:p>
          <a:p>
            <a:pPr marL="342900" indent="-342900">
              <a:spcBef>
                <a:spcPct val="50000"/>
              </a:spcBef>
              <a:defRPr/>
            </a:pPr>
            <a:endParaRPr lang="zh-CN" altLang="en-US" sz="3200" dirty="0">
              <a:solidFill>
                <a:srgbClr val="080808"/>
              </a:solidFill>
              <a:latin typeface="Times New Roman" pitchFamily="18" charset="0"/>
            </a:endParaRPr>
          </a:p>
          <a:p>
            <a:pPr marL="342900" indent="-342900">
              <a:spcBef>
                <a:spcPct val="50000"/>
              </a:spcBef>
              <a:defRPr/>
            </a:pPr>
            <a:endParaRPr lang="zh-CN" altLang="en-US" sz="3200" dirty="0">
              <a:solidFill>
                <a:srgbClr val="080808"/>
              </a:solidFill>
              <a:latin typeface="Times New Roman" pitchFamily="18" charset="0"/>
            </a:endParaRPr>
          </a:p>
          <a:p>
            <a:pPr marL="342900" indent="-342900">
              <a:spcBef>
                <a:spcPct val="50000"/>
              </a:spcBef>
              <a:defRPr/>
            </a:pPr>
            <a:endParaRPr lang="zh-CN" altLang="en-US" sz="3200" dirty="0">
              <a:solidFill>
                <a:srgbClr val="080808"/>
              </a:solidFill>
              <a:latin typeface="Times New Roman" pitchFamily="18" charset="0"/>
            </a:endParaRPr>
          </a:p>
          <a:p>
            <a:pPr marL="342900" indent="-342900">
              <a:spcBef>
                <a:spcPct val="50000"/>
              </a:spcBef>
              <a:defRPr/>
            </a:pPr>
            <a:endParaRPr lang="zh-CN" altLang="en-US" sz="3200" dirty="0">
              <a:solidFill>
                <a:srgbClr val="080808"/>
              </a:solidFill>
              <a:latin typeface="Times New Roman" pitchFamily="18" charset="0"/>
            </a:endParaRPr>
          </a:p>
        </p:txBody>
      </p:sp>
    </p:spTree>
    <p:extLst>
      <p:ext uri="{BB962C8B-B14F-4D97-AF65-F5344CB8AC3E}">
        <p14:creationId xmlns:p14="http://schemas.microsoft.com/office/powerpoint/2010/main" val="1932564803"/>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0" y="111701"/>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400" b="1">
                <a:solidFill>
                  <a:schemeClr val="bg2"/>
                </a:solidFill>
                <a:latin typeface="宋体" panose="02010600030101010101" pitchFamily="2" charset="-122"/>
                <a:ea typeface="宋体" panose="02010600030101010101" pitchFamily="2" charset="-122"/>
              </a:defRPr>
            </a:lvl1pPr>
            <a:lvl2pPr marL="742950" indent="-285750" eaLnBrk="0" hangingPunct="0">
              <a:defRPr sz="2400" b="1">
                <a:solidFill>
                  <a:schemeClr val="bg2"/>
                </a:solidFill>
                <a:latin typeface="宋体" panose="02010600030101010101" pitchFamily="2" charset="-122"/>
                <a:ea typeface="宋体" panose="02010600030101010101" pitchFamily="2" charset="-122"/>
              </a:defRPr>
            </a:lvl2pPr>
            <a:lvl3pPr marL="1143000" indent="-228600" eaLnBrk="0" hangingPunct="0">
              <a:defRPr sz="2400" b="1">
                <a:solidFill>
                  <a:schemeClr val="bg2"/>
                </a:solidFill>
                <a:latin typeface="宋体" panose="02010600030101010101" pitchFamily="2" charset="-122"/>
                <a:ea typeface="宋体" panose="02010600030101010101" pitchFamily="2" charset="-122"/>
              </a:defRPr>
            </a:lvl3pPr>
            <a:lvl4pPr marL="1600200" indent="-228600" eaLnBrk="0" hangingPunct="0">
              <a:defRPr sz="2400" b="1">
                <a:solidFill>
                  <a:schemeClr val="bg2"/>
                </a:solidFill>
                <a:latin typeface="宋体" panose="02010600030101010101" pitchFamily="2" charset="-122"/>
                <a:ea typeface="宋体" panose="02010600030101010101" pitchFamily="2" charset="-122"/>
              </a:defRPr>
            </a:lvl4pPr>
            <a:lvl5pPr marL="2057400" indent="-228600" eaLnBrk="0" hangingPunct="0">
              <a:defRPr sz="2400" b="1">
                <a:solidFill>
                  <a:schemeClr val="bg2"/>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ct val="20000"/>
              </a:spcBef>
              <a:spcAft>
                <a:spcPct val="0"/>
              </a:spcAft>
              <a:buClr>
                <a:srgbClr val="FFFF66"/>
              </a:buClr>
              <a:buFont typeface="Wingdings" panose="05000000000000000000" pitchFamily="2" charset="2"/>
              <a:defRPr sz="2400" b="1">
                <a:solidFill>
                  <a:schemeClr val="bg2"/>
                </a:solidFill>
                <a:latin typeface="宋体" panose="02010600030101010101" pitchFamily="2" charset="-122"/>
                <a:ea typeface="宋体" panose="02010600030101010101" pitchFamily="2" charset="-122"/>
              </a:defRPr>
            </a:lvl9pPr>
          </a:lstStyle>
          <a:p>
            <a:pPr eaLnBrk="1" hangingPunct="1"/>
            <a:r>
              <a:rPr lang="en-US" altLang="zh-CN" sz="3200" dirty="0" err="1">
                <a:solidFill>
                  <a:schemeClr val="tx1"/>
                </a:solidFill>
                <a:latin typeface="+mj-lt"/>
              </a:rPr>
              <a:t>Janeway</a:t>
            </a:r>
            <a:r>
              <a:rPr lang="en-US" altLang="zh-CN" sz="3200" dirty="0">
                <a:solidFill>
                  <a:schemeClr val="tx1"/>
                </a:solidFill>
                <a:latin typeface="+mj-lt"/>
              </a:rPr>
              <a:t> lesions: </a:t>
            </a:r>
            <a:r>
              <a:rPr lang="en-US" altLang="zh-CN" sz="2800" dirty="0">
                <a:solidFill>
                  <a:schemeClr val="tx1"/>
                </a:solidFill>
                <a:latin typeface="+mj-lt"/>
              </a:rPr>
              <a:t>are small erythematous or hemorrhagic, </a:t>
            </a:r>
          </a:p>
          <a:p>
            <a:pPr eaLnBrk="1" hangingPunct="1"/>
            <a:r>
              <a:rPr lang="en-US" altLang="zh-CN" sz="2800" dirty="0">
                <a:solidFill>
                  <a:schemeClr val="tx1"/>
                </a:solidFill>
                <a:latin typeface="+mj-lt"/>
              </a:rPr>
              <a:t>macular, </a:t>
            </a:r>
            <a:r>
              <a:rPr lang="en-US" altLang="zh-CN" sz="2800" dirty="0" smtClean="0">
                <a:solidFill>
                  <a:schemeClr val="tx1"/>
                </a:solidFill>
                <a:latin typeface="+mj-lt"/>
              </a:rPr>
              <a:t>non tender </a:t>
            </a:r>
            <a:r>
              <a:rPr lang="en-US" altLang="zh-CN" sz="2800" dirty="0">
                <a:solidFill>
                  <a:schemeClr val="tx1"/>
                </a:solidFill>
                <a:latin typeface="+mj-lt"/>
              </a:rPr>
              <a:t>lesions on the palms and soles and are the </a:t>
            </a:r>
            <a:r>
              <a:rPr lang="en-US" altLang="zh-CN" sz="2800" dirty="0" smtClean="0">
                <a:solidFill>
                  <a:schemeClr val="tx1"/>
                </a:solidFill>
                <a:latin typeface="+mj-lt"/>
              </a:rPr>
              <a:t>consequence </a:t>
            </a:r>
            <a:r>
              <a:rPr lang="en-US" altLang="zh-CN" sz="2800" dirty="0">
                <a:solidFill>
                  <a:schemeClr val="tx1"/>
                </a:solidFill>
                <a:latin typeface="+mj-lt"/>
              </a:rPr>
              <a:t>of septic embolic events.</a:t>
            </a:r>
            <a:endParaRPr lang="zh-CN" altLang="en-US" sz="2800" dirty="0">
              <a:solidFill>
                <a:schemeClr val="tx1"/>
              </a:solidFill>
              <a:latin typeface="+mj-lt"/>
            </a:endParaRPr>
          </a:p>
        </p:txBody>
      </p:sp>
      <p:pic>
        <p:nvPicPr>
          <p:cNvPr id="60419" name="Picture 5" descr="jane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9143999"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085817"/>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0"/>
            <a:ext cx="9143999" cy="1569660"/>
          </a:xfrm>
          <a:prstGeom prst="rect">
            <a:avLst/>
          </a:prstGeom>
          <a:noFill/>
          <a:ln w="9525">
            <a:noFill/>
            <a:miter lim="800000"/>
            <a:headEnd/>
            <a:tailEnd/>
          </a:ln>
          <a:effectLst/>
        </p:spPr>
        <p:txBody>
          <a:bodyPr wrap="square">
            <a:spAutoFit/>
          </a:bodyPr>
          <a:lstStyle/>
          <a:p>
            <a:pPr>
              <a:lnSpc>
                <a:spcPct val="100000"/>
              </a:lnSpc>
              <a:spcBef>
                <a:spcPct val="50000"/>
              </a:spcBef>
              <a:buClrTx/>
              <a:buFontTx/>
              <a:buNone/>
              <a:defRPr/>
            </a:pPr>
            <a:r>
              <a:rPr lang="en-US" altLang="zh-CN" sz="4000" dirty="0">
                <a:solidFill>
                  <a:srgbClr val="FF0000"/>
                </a:solidFill>
                <a:effectLst>
                  <a:outerShdw blurRad="38100" dist="38100" dir="2700000" algn="tl">
                    <a:srgbClr val="000000"/>
                  </a:outerShdw>
                </a:effectLst>
                <a:latin typeface="+mj-lt"/>
              </a:rPr>
              <a:t>Osler nodes</a:t>
            </a:r>
            <a:r>
              <a:rPr lang="en-US" altLang="zh-CN" sz="4000" dirty="0">
                <a:latin typeface="+mj-lt"/>
              </a:rPr>
              <a:t>: </a:t>
            </a:r>
            <a:r>
              <a:rPr lang="en-US" altLang="zh-CN" sz="2800" dirty="0">
                <a:latin typeface="+mj-lt"/>
              </a:rPr>
              <a:t>are small, tender subcutaneous nodules that develop in the pulp of the digits or occasionally more proximally in the fingers and persist for hours to several days.</a:t>
            </a:r>
            <a:endParaRPr lang="zh-CN" altLang="en-US" sz="2800" dirty="0">
              <a:latin typeface="+mj-lt"/>
            </a:endParaRPr>
          </a:p>
        </p:txBody>
      </p:sp>
      <p:pic>
        <p:nvPicPr>
          <p:cNvPr id="61443" name="Picture 3" descr="preview1182846565833_328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6263"/>
            <a:ext cx="9143999"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104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90" y="0"/>
            <a:ext cx="6347713" cy="1320800"/>
          </a:xfrm>
        </p:spPr>
        <p:txBody>
          <a:bodyPr/>
          <a:lstStyle/>
          <a:p>
            <a:r>
              <a:rPr lang="en-US" b="1" dirty="0" smtClean="0"/>
              <a:t>Specific Objectives</a:t>
            </a:r>
            <a:endParaRPr lang="en-US" dirty="0"/>
          </a:p>
        </p:txBody>
      </p:sp>
      <p:sp>
        <p:nvSpPr>
          <p:cNvPr id="3" name="Content Placeholder 2"/>
          <p:cNvSpPr>
            <a:spLocks noGrp="1"/>
          </p:cNvSpPr>
          <p:nvPr>
            <p:ph idx="1"/>
          </p:nvPr>
        </p:nvSpPr>
        <p:spPr>
          <a:xfrm>
            <a:off x="-27860" y="790353"/>
            <a:ext cx="9144000" cy="4911741"/>
          </a:xfrm>
        </p:spPr>
        <p:txBody>
          <a:bodyPr>
            <a:noAutofit/>
          </a:bodyPr>
          <a:lstStyle/>
          <a:p>
            <a:pPr lvl="0">
              <a:lnSpc>
                <a:spcPct val="150000"/>
              </a:lnSpc>
            </a:pPr>
            <a:r>
              <a:rPr lang="en-US" sz="2800" dirty="0" smtClean="0">
                <a:latin typeface="Calibri" panose="020F0502020204030204" pitchFamily="34" charset="0"/>
              </a:rPr>
              <a:t>Review anatomy and physiology</a:t>
            </a:r>
          </a:p>
          <a:p>
            <a:pPr lvl="0">
              <a:lnSpc>
                <a:spcPct val="150000"/>
              </a:lnSpc>
            </a:pPr>
            <a:r>
              <a:rPr lang="en-US" sz="2800" dirty="0" smtClean="0">
                <a:latin typeface="Calibri" panose="020F0502020204030204" pitchFamily="34" charset="0"/>
              </a:rPr>
              <a:t>Define concepts in cardiovascular system</a:t>
            </a:r>
          </a:p>
          <a:p>
            <a:pPr lvl="0">
              <a:lnSpc>
                <a:spcPct val="150000"/>
              </a:lnSpc>
            </a:pPr>
            <a:r>
              <a:rPr lang="en-US" sz="2800" dirty="0" smtClean="0">
                <a:latin typeface="Calibri" panose="020F0502020204030204" pitchFamily="34" charset="0"/>
              </a:rPr>
              <a:t>Recognize individuals with disorders of the cardiovascular system</a:t>
            </a:r>
          </a:p>
          <a:p>
            <a:pPr lvl="0">
              <a:lnSpc>
                <a:spcPct val="150000"/>
              </a:lnSpc>
            </a:pPr>
            <a:r>
              <a:rPr lang="en-US" sz="2800" dirty="0" smtClean="0">
                <a:latin typeface="Calibri" panose="020F0502020204030204" pitchFamily="34" charset="0"/>
              </a:rPr>
              <a:t>Describe common disorders of the cardiovascular system</a:t>
            </a:r>
          </a:p>
          <a:p>
            <a:pPr lvl="0">
              <a:lnSpc>
                <a:spcPct val="150000"/>
              </a:lnSpc>
            </a:pPr>
            <a:r>
              <a:rPr lang="en-US" sz="2800" dirty="0" smtClean="0">
                <a:latin typeface="Calibri" panose="020F0502020204030204" pitchFamily="34" charset="0"/>
              </a:rPr>
              <a:t>Demonstrate ability to care for individuals with common disorders of the cardiovascular system </a:t>
            </a:r>
          </a:p>
          <a:p>
            <a:pPr>
              <a:lnSpc>
                <a:spcPct val="150000"/>
              </a:lnSpc>
            </a:pPr>
            <a:endParaRPr lang="en-US" sz="2800" dirty="0"/>
          </a:p>
        </p:txBody>
      </p:sp>
    </p:spTree>
    <p:extLst>
      <p:ext uri="{BB962C8B-B14F-4D97-AF65-F5344CB8AC3E}">
        <p14:creationId xmlns:p14="http://schemas.microsoft.com/office/powerpoint/2010/main" val="894930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052"/>
            <a:ext cx="6347713" cy="1107692"/>
          </a:xfrm>
        </p:spPr>
        <p:txBody>
          <a:bodyPr>
            <a:normAutofit fontScale="90000"/>
          </a:bodyPr>
          <a:lstStyle/>
          <a:p>
            <a:r>
              <a:rPr lang="en-US" b="1" u="sng" dirty="0">
                <a:solidFill>
                  <a:schemeClr val="tx1"/>
                </a:solidFill>
                <a:hlinkClick r:id="rId2"/>
              </a:rPr>
              <a:t>Chest pain</a:t>
            </a:r>
            <a:r>
              <a:rPr lang="en-US" dirty="0"/>
              <a:t/>
            </a:r>
            <a:br>
              <a:rPr lang="en-US" dirty="0"/>
            </a:br>
            <a:endParaRPr lang="en-US" dirty="0"/>
          </a:p>
        </p:txBody>
      </p:sp>
      <p:sp>
        <p:nvSpPr>
          <p:cNvPr id="3" name="Content Placeholder 2"/>
          <p:cNvSpPr>
            <a:spLocks noGrp="1"/>
          </p:cNvSpPr>
          <p:nvPr>
            <p:ph idx="1"/>
          </p:nvPr>
        </p:nvSpPr>
        <p:spPr>
          <a:xfrm>
            <a:off x="-439" y="685737"/>
            <a:ext cx="9144000" cy="6192688"/>
          </a:xfrm>
        </p:spPr>
        <p:txBody>
          <a:bodyPr>
            <a:noAutofit/>
          </a:bodyPr>
          <a:lstStyle/>
          <a:p>
            <a:pPr marL="0" indent="0">
              <a:lnSpc>
                <a:spcPct val="150000"/>
              </a:lnSpc>
              <a:buNone/>
            </a:pPr>
            <a:r>
              <a:rPr lang="en-US" sz="2800" dirty="0">
                <a:latin typeface="Calibri" panose="020F0502020204030204" pitchFamily="34" charset="0"/>
              </a:rPr>
              <a:t>Chest pain is very important as a symptom of heart disease, but is sometimes difficult to evaluate.</a:t>
            </a:r>
          </a:p>
          <a:p>
            <a:pPr lvl="0">
              <a:lnSpc>
                <a:spcPct val="150000"/>
              </a:lnSpc>
            </a:pPr>
            <a:r>
              <a:rPr lang="en-US" sz="2800" dirty="0">
                <a:latin typeface="Calibri" panose="020F0502020204030204" pitchFamily="34" charset="0"/>
              </a:rPr>
              <a:t>Location: usually in the front of the chest (retrosternal) but can also be in the upper abdomen, neck, jaw, left arm or left shoulder.</a:t>
            </a:r>
          </a:p>
          <a:p>
            <a:pPr lvl="0">
              <a:lnSpc>
                <a:spcPct val="150000"/>
              </a:lnSpc>
            </a:pPr>
            <a:r>
              <a:rPr lang="en-US" sz="2800" dirty="0">
                <a:latin typeface="Calibri" panose="020F0502020204030204" pitchFamily="34" charset="0"/>
              </a:rPr>
              <a:t>Radiation: may spread to the neck, jaw, back, left or right arm.</a:t>
            </a:r>
          </a:p>
          <a:p>
            <a:pPr lvl="0">
              <a:lnSpc>
                <a:spcPct val="150000"/>
              </a:lnSpc>
            </a:pPr>
            <a:r>
              <a:rPr lang="en-US" sz="2800" dirty="0">
                <a:latin typeface="Calibri" panose="020F0502020204030204" pitchFamily="34" charset="0"/>
              </a:rPr>
              <a:t>Nature: chest pain due to cardiac </a:t>
            </a:r>
            <a:r>
              <a:rPr lang="en-US" sz="2800" dirty="0" err="1">
                <a:latin typeface="Calibri" panose="020F0502020204030204" pitchFamily="34" charset="0"/>
              </a:rPr>
              <a:t>ischaemia</a:t>
            </a:r>
            <a:r>
              <a:rPr lang="en-US" sz="2800" dirty="0">
                <a:latin typeface="Calibri" panose="020F0502020204030204" pitchFamily="34" charset="0"/>
              </a:rPr>
              <a:t> is typically tight and crushing in quality</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2939227027"/>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4" descr="026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4813"/>
            <a:ext cx="7559675" cy="53530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4693" name="Rectangle 5"/>
          <p:cNvSpPr>
            <a:spLocks noChangeArrowheads="1"/>
          </p:cNvSpPr>
          <p:nvPr/>
        </p:nvSpPr>
        <p:spPr bwMode="auto">
          <a:xfrm>
            <a:off x="3563938" y="6092825"/>
            <a:ext cx="3045385" cy="646331"/>
          </a:xfrm>
          <a:prstGeom prst="rect">
            <a:avLst/>
          </a:prstGeom>
          <a:noFill/>
          <a:ln w="9525">
            <a:noFill/>
            <a:miter lim="800000"/>
            <a:headEnd/>
            <a:tailEnd/>
          </a:ln>
          <a:effectLst/>
        </p:spPr>
        <p:txBody>
          <a:bodyPr wrap="none">
            <a:spAutoFit/>
          </a:bodyPr>
          <a:lstStyle/>
          <a:p>
            <a:pPr marL="342900" indent="-342900">
              <a:defRPr/>
            </a:pPr>
            <a:r>
              <a:rPr lang="en-US" altLang="zh-CN" sz="3600" dirty="0" smtClean="0">
                <a:effectLst>
                  <a:outerShdw blurRad="38100" dist="38100" dir="2700000" algn="tl">
                    <a:srgbClr val="000000"/>
                  </a:outerShdw>
                </a:effectLst>
              </a:rPr>
              <a:t>Finger clubbing</a:t>
            </a:r>
            <a:endParaRPr lang="zh-CN" altLang="en-US" sz="3600" dirty="0">
              <a:effectLst>
                <a:outerShdw blurRad="38100" dist="38100" dir="2700000" algn="tl">
                  <a:srgbClr val="000000"/>
                </a:outerShdw>
              </a:effectLst>
            </a:endParaRPr>
          </a:p>
        </p:txBody>
      </p:sp>
    </p:spTree>
    <p:extLst>
      <p:ext uri="{BB962C8B-B14F-4D97-AF65-F5344CB8AC3E}">
        <p14:creationId xmlns:p14="http://schemas.microsoft.com/office/powerpoint/2010/main" val="329519049"/>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799"/>
            <a:ext cx="6347713" cy="432048"/>
          </a:xfrm>
        </p:spPr>
        <p:txBody>
          <a:bodyPr>
            <a:normAutofit fontScale="90000"/>
          </a:bodyPr>
          <a:lstStyle/>
          <a:p>
            <a:endParaRPr lang="en-US" dirty="0"/>
          </a:p>
        </p:txBody>
      </p:sp>
      <p:sp>
        <p:nvSpPr>
          <p:cNvPr id="3" name="Content Placeholder 2"/>
          <p:cNvSpPr>
            <a:spLocks noGrp="1"/>
          </p:cNvSpPr>
          <p:nvPr>
            <p:ph idx="1"/>
          </p:nvPr>
        </p:nvSpPr>
        <p:spPr>
          <a:xfrm>
            <a:off x="323528" y="692696"/>
            <a:ext cx="8820472" cy="6165304"/>
          </a:xfrm>
        </p:spPr>
        <p:txBody>
          <a:bodyPr>
            <a:normAutofit/>
          </a:bodyPr>
          <a:lstStyle/>
          <a:p>
            <a:pPr marL="0" indent="0">
              <a:buNone/>
            </a:pPr>
            <a:r>
              <a:rPr lang="en-US" sz="2800" dirty="0">
                <a:latin typeface="Calibri" panose="020F0502020204030204" pitchFamily="34" charset="0"/>
              </a:rPr>
              <a:t>The cardiac manifestations include heart murmurs, which may be absent initially. Progressive changes in murmurs over time may be encountered and indicate </a:t>
            </a:r>
            <a:r>
              <a:rPr lang="en-US" sz="2800" dirty="0" err="1">
                <a:latin typeface="Calibri" panose="020F0502020204030204" pitchFamily="34" charset="0"/>
              </a:rPr>
              <a:t>valvular</a:t>
            </a:r>
            <a:r>
              <a:rPr lang="en-US" sz="2800" dirty="0">
                <a:latin typeface="Calibri" panose="020F0502020204030204" pitchFamily="34" charset="0"/>
              </a:rPr>
              <a:t> damage from </a:t>
            </a:r>
            <a:r>
              <a:rPr lang="en-US" sz="2800" dirty="0" err="1">
                <a:latin typeface="Calibri" panose="020F0502020204030204" pitchFamily="34" charset="0"/>
              </a:rPr>
              <a:t>vegetations</a:t>
            </a:r>
            <a:r>
              <a:rPr lang="en-US" sz="2800" dirty="0">
                <a:latin typeface="Calibri" panose="020F0502020204030204" pitchFamily="34" charset="0"/>
              </a:rPr>
              <a:t> or perforation of the valve or the chordae </a:t>
            </a:r>
            <a:r>
              <a:rPr lang="en-US" sz="2800" dirty="0" err="1">
                <a:latin typeface="Calibri" panose="020F0502020204030204" pitchFamily="34" charset="0"/>
              </a:rPr>
              <a:t>tendineae</a:t>
            </a:r>
            <a:r>
              <a:rPr lang="en-US" sz="2800" dirty="0">
                <a:latin typeface="Calibri" panose="020F0502020204030204" pitchFamily="34" charset="0"/>
              </a:rPr>
              <a:t>.</a:t>
            </a:r>
          </a:p>
          <a:p>
            <a:r>
              <a:rPr lang="en-US" sz="2800" dirty="0" smtClean="0">
                <a:latin typeface="Calibri" panose="020F0502020204030204" pitchFamily="34" charset="0"/>
              </a:rPr>
              <a:t>Enlargement </a:t>
            </a:r>
            <a:r>
              <a:rPr lang="en-US" sz="2800" dirty="0">
                <a:latin typeface="Calibri" panose="020F0502020204030204" pitchFamily="34" charset="0"/>
              </a:rPr>
              <a:t>of the heart or evidence of heart failure is also found.</a:t>
            </a:r>
          </a:p>
          <a:p>
            <a:r>
              <a:rPr lang="en-US" sz="2800" dirty="0">
                <a:latin typeface="Calibri" panose="020F0502020204030204" pitchFamily="34" charset="0"/>
              </a:rPr>
              <a:t>The central nervous system manifestations include </a:t>
            </a:r>
            <a:r>
              <a:rPr lang="en-US" sz="2800" dirty="0" smtClean="0">
                <a:latin typeface="Calibri" panose="020F0502020204030204" pitchFamily="34" charset="0"/>
              </a:rPr>
              <a:t>headache, temporary </a:t>
            </a:r>
            <a:r>
              <a:rPr lang="en-US" sz="2800" dirty="0">
                <a:latin typeface="Calibri" panose="020F0502020204030204" pitchFamily="34" charset="0"/>
              </a:rPr>
              <a:t>or transient cerebral ischemia and strokes, which may be caused by emboli to the cerebral arteries. Embolization may be a presenting symptom; it may occur at any time and may involve other organ systems.</a:t>
            </a:r>
          </a:p>
          <a:p>
            <a:endParaRPr lang="en-US" sz="2400" dirty="0"/>
          </a:p>
        </p:txBody>
      </p:sp>
    </p:spTree>
    <p:extLst>
      <p:ext uri="{BB962C8B-B14F-4D97-AF65-F5344CB8AC3E}">
        <p14:creationId xmlns:p14="http://schemas.microsoft.com/office/powerpoint/2010/main" val="221925111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4843" y="260648"/>
            <a:ext cx="8066857" cy="1320800"/>
          </a:xfrm>
        </p:spPr>
        <p:txBody>
          <a:bodyPr>
            <a:normAutofit fontScale="90000"/>
          </a:bodyPr>
          <a:lstStyle/>
          <a:p>
            <a:r>
              <a:rPr lang="en-US" b="1" u="sng" dirty="0"/>
              <a:t>Risk Factors for Infective Endocarditis</a:t>
            </a:r>
            <a:r>
              <a:rPr lang="en-US" dirty="0"/>
              <a:t/>
            </a:r>
            <a:br>
              <a:rPr lang="en-US" dirty="0"/>
            </a:br>
            <a:r>
              <a:rPr lang="en-US" dirty="0" err="1" smtClean="0"/>
              <a:t>i</a:t>
            </a:r>
            <a:r>
              <a:rPr lang="en-US" dirty="0" smtClean="0"/>
              <a:t>. </a:t>
            </a:r>
            <a:r>
              <a:rPr lang="en-US" b="1" dirty="0" smtClean="0">
                <a:solidFill>
                  <a:srgbClr val="FF0000"/>
                </a:solidFill>
              </a:rPr>
              <a:t>High Risk</a:t>
            </a:r>
            <a:r>
              <a:rPr lang="en-US" dirty="0"/>
              <a:t/>
            </a:r>
            <a:br>
              <a:rPr lang="en-US" dirty="0"/>
            </a:br>
            <a:endParaRPr lang="en-US" dirty="0"/>
          </a:p>
        </p:txBody>
      </p:sp>
      <p:sp>
        <p:nvSpPr>
          <p:cNvPr id="3" name="Content Placeholder 2"/>
          <p:cNvSpPr>
            <a:spLocks noGrp="1"/>
          </p:cNvSpPr>
          <p:nvPr>
            <p:ph idx="1"/>
          </p:nvPr>
        </p:nvSpPr>
        <p:spPr>
          <a:xfrm>
            <a:off x="395536" y="1581448"/>
            <a:ext cx="8748464" cy="4871888"/>
          </a:xfrm>
        </p:spPr>
        <p:txBody>
          <a:bodyPr>
            <a:normAutofit/>
          </a:bodyPr>
          <a:lstStyle/>
          <a:p>
            <a:pPr lvl="0">
              <a:lnSpc>
                <a:spcPct val="150000"/>
              </a:lnSpc>
            </a:pPr>
            <a:r>
              <a:rPr lang="en-US" sz="2800" dirty="0" smtClean="0">
                <a:latin typeface="Calibri" panose="020F0502020204030204" pitchFamily="34" charset="0"/>
              </a:rPr>
              <a:t>Prosthetic </a:t>
            </a:r>
            <a:r>
              <a:rPr lang="en-US" sz="2800" dirty="0">
                <a:latin typeface="Calibri" panose="020F0502020204030204" pitchFamily="34" charset="0"/>
              </a:rPr>
              <a:t>cardiac valves</a:t>
            </a:r>
          </a:p>
          <a:p>
            <a:pPr lvl="0">
              <a:lnSpc>
                <a:spcPct val="150000"/>
              </a:lnSpc>
            </a:pPr>
            <a:r>
              <a:rPr lang="en-US" sz="2800" dirty="0">
                <a:latin typeface="Calibri" panose="020F0502020204030204" pitchFamily="34" charset="0"/>
              </a:rPr>
              <a:t>History of bacterial endocarditis (even without heart disease)</a:t>
            </a:r>
          </a:p>
          <a:p>
            <a:pPr lvl="0">
              <a:lnSpc>
                <a:spcPct val="150000"/>
              </a:lnSpc>
            </a:pPr>
            <a:r>
              <a:rPr lang="en-US" sz="2800" dirty="0">
                <a:latin typeface="Calibri" panose="020F0502020204030204" pitchFamily="34" charset="0"/>
              </a:rPr>
              <a:t>Complex cyanotic congenital malformations</a:t>
            </a:r>
          </a:p>
          <a:p>
            <a:pPr lvl="0">
              <a:lnSpc>
                <a:spcPct val="150000"/>
              </a:lnSpc>
            </a:pPr>
            <a:r>
              <a:rPr lang="en-US" sz="2800" dirty="0">
                <a:latin typeface="Calibri" panose="020F0502020204030204" pitchFamily="34" charset="0"/>
              </a:rPr>
              <a:t>Surgically constructed systemic or pulmonary shunts or conduits</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27719425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6347713" cy="1135832"/>
          </a:xfrm>
        </p:spPr>
        <p:txBody>
          <a:bodyPr>
            <a:normAutofit fontScale="90000"/>
          </a:bodyPr>
          <a:lstStyle/>
          <a:p>
            <a:r>
              <a:rPr lang="en-US" b="1" dirty="0" smtClean="0">
                <a:solidFill>
                  <a:srgbClr val="FF0000"/>
                </a:solidFill>
              </a:rPr>
              <a:t>ii. Moderate </a:t>
            </a:r>
            <a:r>
              <a:rPr lang="en-US" b="1" dirty="0">
                <a:solidFill>
                  <a:srgbClr val="FF0000"/>
                </a:solidFill>
              </a:rPr>
              <a:t>Risk</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043608" y="764704"/>
            <a:ext cx="8100392" cy="6093296"/>
          </a:xfrm>
        </p:spPr>
        <p:txBody>
          <a:bodyPr>
            <a:noAutofit/>
          </a:bodyPr>
          <a:lstStyle/>
          <a:p>
            <a:pPr>
              <a:lnSpc>
                <a:spcPct val="150000"/>
              </a:lnSpc>
            </a:pPr>
            <a:r>
              <a:rPr lang="en-US" sz="2800" dirty="0" smtClean="0">
                <a:latin typeface="Calibri" panose="020F0502020204030204" pitchFamily="34" charset="0"/>
              </a:rPr>
              <a:t>Mitral </a:t>
            </a:r>
            <a:r>
              <a:rPr lang="en-US" sz="2800" dirty="0">
                <a:latin typeface="Calibri" panose="020F0502020204030204" pitchFamily="34" charset="0"/>
              </a:rPr>
              <a:t>valve prolapse with </a:t>
            </a:r>
            <a:r>
              <a:rPr lang="en-US" sz="2800" dirty="0" err="1">
                <a:latin typeface="Calibri" panose="020F0502020204030204" pitchFamily="34" charset="0"/>
              </a:rPr>
              <a:t>valvular</a:t>
            </a:r>
            <a:r>
              <a:rPr lang="en-US" sz="2800" dirty="0">
                <a:latin typeface="Calibri" panose="020F0502020204030204" pitchFamily="34" charset="0"/>
              </a:rPr>
              <a:t> regurgitation or thickened leaflets</a:t>
            </a:r>
          </a:p>
          <a:p>
            <a:pPr>
              <a:lnSpc>
                <a:spcPct val="150000"/>
              </a:lnSpc>
            </a:pPr>
            <a:r>
              <a:rPr lang="en-US" sz="2800" dirty="0">
                <a:latin typeface="Calibri" panose="020F0502020204030204" pitchFamily="34" charset="0"/>
              </a:rPr>
              <a:t>Hypertrophic cardiomyopathy</a:t>
            </a:r>
          </a:p>
          <a:p>
            <a:pPr>
              <a:lnSpc>
                <a:spcPct val="150000"/>
              </a:lnSpc>
            </a:pPr>
            <a:r>
              <a:rPr lang="en-US" sz="2800" dirty="0">
                <a:latin typeface="Calibri" panose="020F0502020204030204" pitchFamily="34" charset="0"/>
              </a:rPr>
              <a:t>Acquired </a:t>
            </a:r>
            <a:r>
              <a:rPr lang="en-US" sz="2800" dirty="0" err="1">
                <a:latin typeface="Calibri" panose="020F0502020204030204" pitchFamily="34" charset="0"/>
              </a:rPr>
              <a:t>valvular</a:t>
            </a:r>
            <a:r>
              <a:rPr lang="en-US" sz="2800" dirty="0">
                <a:latin typeface="Calibri" panose="020F0502020204030204" pitchFamily="34" charset="0"/>
              </a:rPr>
              <a:t> dysfunction</a:t>
            </a:r>
          </a:p>
          <a:p>
            <a:pPr>
              <a:lnSpc>
                <a:spcPct val="150000"/>
              </a:lnSpc>
            </a:pPr>
            <a:r>
              <a:rPr lang="en-US" sz="2800" dirty="0">
                <a:latin typeface="Calibri" panose="020F0502020204030204" pitchFamily="34" charset="0"/>
              </a:rPr>
              <a:t>Most congenital cardiac malformations (other than those listed above and surgical repair of atrial and ventricular septal defect, or patent </a:t>
            </a:r>
            <a:r>
              <a:rPr lang="en-US" sz="2800" dirty="0" err="1">
                <a:latin typeface="Calibri" panose="020F0502020204030204" pitchFamily="34" charset="0"/>
              </a:rPr>
              <a:t>ductus</a:t>
            </a:r>
            <a:r>
              <a:rPr lang="en-US" sz="2800" dirty="0">
                <a:latin typeface="Calibri" panose="020F0502020204030204" pitchFamily="34" charset="0"/>
              </a:rPr>
              <a:t> </a:t>
            </a:r>
            <a:r>
              <a:rPr lang="en-US" sz="2800" dirty="0" err="1">
                <a:latin typeface="Calibri" panose="020F0502020204030204" pitchFamily="34" charset="0"/>
              </a:rPr>
              <a:t>arteriosus</a:t>
            </a:r>
            <a:r>
              <a:rPr lang="en-US" sz="2800" dirty="0">
                <a:latin typeface="Calibri" panose="020F0502020204030204" pitchFamily="34" charset="0"/>
              </a:rPr>
              <a:t>)as well.</a:t>
            </a:r>
          </a:p>
          <a:p>
            <a:pPr marL="0" indent="0">
              <a:lnSpc>
                <a:spcPct val="150000"/>
              </a:lnSpc>
              <a:buNone/>
            </a:pPr>
            <a:r>
              <a:rPr lang="en-US" sz="2800" dirty="0">
                <a:latin typeface="Calibri" panose="020F0502020204030204" pitchFamily="34" charset="0"/>
              </a:rPr>
              <a:t> </a:t>
            </a:r>
          </a:p>
        </p:txBody>
      </p:sp>
    </p:spTree>
    <p:extLst>
      <p:ext uri="{BB962C8B-B14F-4D97-AF65-F5344CB8AC3E}">
        <p14:creationId xmlns:p14="http://schemas.microsoft.com/office/powerpoint/2010/main" val="131944672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6347713" cy="731168"/>
          </a:xfrm>
        </p:spPr>
        <p:txBody>
          <a:bodyPr>
            <a:noAutofit/>
          </a:bodyPr>
          <a:lstStyle/>
          <a:p>
            <a:r>
              <a:rPr lang="en-US" b="1" dirty="0" smtClean="0"/>
              <a:t>Prevention</a:t>
            </a:r>
            <a:r>
              <a:rPr lang="en-US" dirty="0" smtClean="0"/>
              <a:t/>
            </a:r>
            <a:br>
              <a:rPr lang="en-US" dirty="0" smtClean="0"/>
            </a:br>
            <a:endParaRPr lang="en-US" dirty="0"/>
          </a:p>
        </p:txBody>
      </p:sp>
      <p:sp>
        <p:nvSpPr>
          <p:cNvPr id="3" name="Content Placeholder 2"/>
          <p:cNvSpPr>
            <a:spLocks noGrp="1"/>
          </p:cNvSpPr>
          <p:nvPr>
            <p:ph idx="1"/>
          </p:nvPr>
        </p:nvSpPr>
        <p:spPr>
          <a:xfrm>
            <a:off x="0" y="731168"/>
            <a:ext cx="9131386" cy="6126832"/>
          </a:xfrm>
        </p:spPr>
        <p:txBody>
          <a:bodyPr>
            <a:noAutofit/>
          </a:bodyPr>
          <a:lstStyle/>
          <a:p>
            <a:pPr marL="0" indent="0">
              <a:lnSpc>
                <a:spcPct val="100000"/>
              </a:lnSpc>
              <a:buNone/>
            </a:pPr>
            <a:r>
              <a:rPr lang="en-US" sz="2800" dirty="0" smtClean="0">
                <a:latin typeface="Calibri" panose="020F0502020204030204" pitchFamily="34" charset="0"/>
              </a:rPr>
              <a:t>A</a:t>
            </a:r>
            <a:r>
              <a:rPr lang="en-US" sz="2800" dirty="0">
                <a:latin typeface="Calibri" panose="020F0502020204030204" pitchFamily="34" charset="0"/>
              </a:rPr>
              <a:t> </a:t>
            </a:r>
            <a:r>
              <a:rPr lang="en-US" sz="2800" dirty="0" smtClean="0">
                <a:latin typeface="Calibri" panose="020F0502020204030204" pitchFamily="34" charset="0"/>
              </a:rPr>
              <a:t>key </a:t>
            </a:r>
            <a:r>
              <a:rPr lang="en-US" sz="2800" dirty="0">
                <a:latin typeface="Calibri" panose="020F0502020204030204" pitchFamily="34" charset="0"/>
              </a:rPr>
              <a:t>strategy is primary prevention in high-risk patients (</a:t>
            </a:r>
            <a:r>
              <a:rPr lang="en-US" sz="2800" dirty="0" err="1">
                <a:latin typeface="Calibri" panose="020F0502020204030204" pitchFamily="34" charset="0"/>
              </a:rPr>
              <a:t>ie</a:t>
            </a:r>
            <a:r>
              <a:rPr lang="en-US" sz="2800" dirty="0">
                <a:latin typeface="Calibri" panose="020F0502020204030204" pitchFamily="34" charset="0"/>
              </a:rPr>
              <a:t>, </a:t>
            </a:r>
            <a:r>
              <a:rPr lang="en-US" sz="2800" dirty="0" smtClean="0">
                <a:latin typeface="Calibri" panose="020F0502020204030204" pitchFamily="34" charset="0"/>
              </a:rPr>
              <a:t>those with </a:t>
            </a:r>
            <a:r>
              <a:rPr lang="en-US" sz="2800" dirty="0">
                <a:latin typeface="Calibri" panose="020F0502020204030204" pitchFamily="34" charset="0"/>
              </a:rPr>
              <a:t>rheumatic heart disease, mitral valve prolapse, or </a:t>
            </a:r>
            <a:r>
              <a:rPr lang="en-US" sz="2800" dirty="0" smtClean="0">
                <a:latin typeface="Calibri" panose="020F0502020204030204" pitchFamily="34" charset="0"/>
              </a:rPr>
              <a:t>prosthetic heart </a:t>
            </a:r>
            <a:r>
              <a:rPr lang="en-US" sz="2800" dirty="0">
                <a:latin typeface="Calibri" panose="020F0502020204030204" pitchFamily="34" charset="0"/>
              </a:rPr>
              <a:t>valves). </a:t>
            </a:r>
          </a:p>
          <a:p>
            <a:pPr marL="0" indent="0">
              <a:lnSpc>
                <a:spcPct val="100000"/>
              </a:lnSpc>
              <a:buNone/>
            </a:pPr>
            <a:r>
              <a:rPr lang="en-US" sz="2800" dirty="0">
                <a:latin typeface="Calibri" panose="020F0502020204030204" pitchFamily="34" charset="0"/>
              </a:rPr>
              <a:t>Antibiotic prophylaxis is recommended for </a:t>
            </a:r>
            <a:r>
              <a:rPr lang="en-US" sz="2800" dirty="0" smtClean="0">
                <a:latin typeface="Calibri" panose="020F0502020204030204" pitchFamily="34" charset="0"/>
              </a:rPr>
              <a:t>high risk </a:t>
            </a:r>
            <a:r>
              <a:rPr lang="en-US" sz="2800" dirty="0">
                <a:latin typeface="Calibri" panose="020F0502020204030204" pitchFamily="34" charset="0"/>
              </a:rPr>
              <a:t>patients immediately before and sometimes after the following</a:t>
            </a:r>
          </a:p>
          <a:p>
            <a:pPr marL="0" indent="0">
              <a:lnSpc>
                <a:spcPct val="100000"/>
              </a:lnSpc>
              <a:buNone/>
            </a:pPr>
            <a:r>
              <a:rPr lang="en-US" sz="2800" dirty="0">
                <a:latin typeface="Calibri" panose="020F0502020204030204" pitchFamily="34" charset="0"/>
              </a:rPr>
              <a:t>procedures:</a:t>
            </a:r>
          </a:p>
          <a:p>
            <a:pPr marL="0" indent="0">
              <a:lnSpc>
                <a:spcPct val="100000"/>
              </a:lnSpc>
              <a:buNone/>
            </a:pPr>
            <a:r>
              <a:rPr lang="en-US" sz="2800" dirty="0">
                <a:latin typeface="Calibri" panose="020F0502020204030204" pitchFamily="34" charset="0"/>
              </a:rPr>
              <a:t>• Dental procedures that induce gingival or mucosal bleeding</a:t>
            </a:r>
            <a:r>
              <a:rPr lang="en-US" sz="2800" dirty="0" smtClean="0">
                <a:latin typeface="Calibri" panose="020F0502020204030204" pitchFamily="34" charset="0"/>
              </a:rPr>
              <a:t>, including </a:t>
            </a:r>
            <a:r>
              <a:rPr lang="en-US" sz="2800" dirty="0">
                <a:latin typeface="Calibri" panose="020F0502020204030204" pitchFamily="34" charset="0"/>
              </a:rPr>
              <a:t>professional cleaning and placement </a:t>
            </a:r>
            <a:r>
              <a:rPr lang="en-US" sz="2800" dirty="0" smtClean="0">
                <a:latin typeface="Calibri" panose="020F0502020204030204" pitchFamily="34" charset="0"/>
              </a:rPr>
              <a:t>of orthodontic </a:t>
            </a:r>
            <a:r>
              <a:rPr lang="en-US" sz="2800" dirty="0">
                <a:latin typeface="Calibri" panose="020F0502020204030204" pitchFamily="34" charset="0"/>
              </a:rPr>
              <a:t>bands (not brackets)</a:t>
            </a:r>
          </a:p>
          <a:p>
            <a:pPr marL="0" indent="0">
              <a:lnSpc>
                <a:spcPct val="100000"/>
              </a:lnSpc>
              <a:buNone/>
            </a:pPr>
            <a:r>
              <a:rPr lang="en-US" sz="2800" dirty="0">
                <a:latin typeface="Calibri" panose="020F0502020204030204" pitchFamily="34" charset="0"/>
              </a:rPr>
              <a:t>• Tonsillectomy or adenoidectomy</a:t>
            </a:r>
          </a:p>
          <a:p>
            <a:pPr marL="0" indent="0">
              <a:lnSpc>
                <a:spcPct val="100000"/>
              </a:lnSpc>
              <a:buNone/>
            </a:pPr>
            <a:r>
              <a:rPr lang="en-US" sz="2800" dirty="0">
                <a:latin typeface="Calibri" panose="020F0502020204030204" pitchFamily="34" charset="0"/>
              </a:rPr>
              <a:t>• Surgical procedures that involve intestinal or respiratory </a:t>
            </a:r>
            <a:r>
              <a:rPr lang="en-US" sz="2800" dirty="0" smtClean="0">
                <a:latin typeface="Calibri" panose="020F0502020204030204" pitchFamily="34" charset="0"/>
              </a:rPr>
              <a:t>mucosa</a:t>
            </a:r>
            <a:endParaRPr lang="en-US" sz="2800" dirty="0">
              <a:latin typeface="Calibri" panose="020F0502020204030204" pitchFamily="34" charset="0"/>
            </a:endParaRPr>
          </a:p>
        </p:txBody>
      </p:sp>
    </p:spTree>
    <p:extLst>
      <p:ext uri="{BB962C8B-B14F-4D97-AF65-F5344CB8AC3E}">
        <p14:creationId xmlns:p14="http://schemas.microsoft.com/office/powerpoint/2010/main" val="276744541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84"/>
            <a:ext cx="8964488" cy="6842416"/>
          </a:xfrm>
        </p:spPr>
        <p:txBody>
          <a:bodyPr>
            <a:noAutofit/>
          </a:bodyPr>
          <a:lstStyle/>
          <a:p>
            <a:pPr>
              <a:lnSpc>
                <a:spcPct val="150000"/>
              </a:lnSpc>
            </a:pPr>
            <a:r>
              <a:rPr lang="en-US" sz="2400" dirty="0"/>
              <a:t>The severity of oral inflammation and infection is a significant factor in the incidence and degree of bacteremia. Poor dental hygiene can lead to bacteremia, particularly in the setting of a dental procedure. </a:t>
            </a:r>
          </a:p>
          <a:p>
            <a:pPr>
              <a:lnSpc>
                <a:spcPct val="150000"/>
              </a:lnSpc>
            </a:pPr>
            <a:r>
              <a:rPr lang="en-US" sz="2400" dirty="0"/>
              <a:t>Regular personal and professional oral health care and rinsing with an antiseptic mouthwash for 30 seconds before dental procedures may assist in reducing the risk of bacteremia.</a:t>
            </a:r>
          </a:p>
          <a:p>
            <a:pPr>
              <a:lnSpc>
                <a:spcPct val="150000"/>
              </a:lnSpc>
            </a:pPr>
            <a:r>
              <a:rPr lang="en-US" sz="2400" dirty="0"/>
              <a:t>Increased vigilance is also needed in patients with intravenous catheters. To minimize the risk of infection, nurses must ensure that meticulous hand hygiene, site preparation and the use </a:t>
            </a:r>
            <a:r>
              <a:rPr lang="en-US" sz="2400" dirty="0" smtClean="0"/>
              <a:t>of aseptic </a:t>
            </a:r>
            <a:r>
              <a:rPr lang="en-US" sz="2400" dirty="0"/>
              <a:t>technique occur during the insertion and </a:t>
            </a:r>
            <a:r>
              <a:rPr lang="en-US" sz="2400" dirty="0" smtClean="0"/>
              <a:t>maintenance procedures . </a:t>
            </a:r>
            <a:r>
              <a:rPr lang="en-US" sz="2400" dirty="0"/>
              <a:t>All catheters are removed as soon as they are no longer needed or no longer function.</a:t>
            </a:r>
          </a:p>
          <a:p>
            <a:pPr>
              <a:lnSpc>
                <a:spcPct val="150000"/>
              </a:lnSpc>
            </a:pPr>
            <a:endParaRPr lang="en-US" sz="2400" dirty="0"/>
          </a:p>
        </p:txBody>
      </p:sp>
    </p:spTree>
    <p:extLst>
      <p:ext uri="{BB962C8B-B14F-4D97-AF65-F5344CB8AC3E}">
        <p14:creationId xmlns:p14="http://schemas.microsoft.com/office/powerpoint/2010/main" val="14217661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347713" cy="803176"/>
          </a:xfrm>
        </p:spPr>
        <p:txBody>
          <a:bodyPr>
            <a:normAutofit fontScale="90000"/>
          </a:bodyPr>
          <a:lstStyle/>
          <a:p>
            <a:r>
              <a:rPr lang="en-US" b="1" dirty="0"/>
              <a:t>Medical Management</a:t>
            </a:r>
            <a:r>
              <a:rPr lang="en-US" dirty="0"/>
              <a:t/>
            </a:r>
            <a:br>
              <a:rPr lang="en-US" dirty="0"/>
            </a:br>
            <a:endParaRPr lang="en-US" dirty="0"/>
          </a:p>
        </p:txBody>
      </p:sp>
      <p:sp>
        <p:nvSpPr>
          <p:cNvPr id="3" name="Content Placeholder 2"/>
          <p:cNvSpPr>
            <a:spLocks noGrp="1"/>
          </p:cNvSpPr>
          <p:nvPr>
            <p:ph idx="1"/>
          </p:nvPr>
        </p:nvSpPr>
        <p:spPr>
          <a:xfrm>
            <a:off x="179512" y="991816"/>
            <a:ext cx="8964488" cy="5893568"/>
          </a:xfrm>
        </p:spPr>
        <p:txBody>
          <a:bodyPr>
            <a:normAutofit/>
          </a:bodyPr>
          <a:lstStyle/>
          <a:p>
            <a:r>
              <a:rPr lang="en-US" sz="2800" dirty="0" smtClean="0">
                <a:latin typeface="Calibri" panose="020F0502020204030204" pitchFamily="34" charset="0"/>
              </a:rPr>
              <a:t>The </a:t>
            </a:r>
            <a:r>
              <a:rPr lang="en-US" sz="2800" dirty="0">
                <a:latin typeface="Calibri" panose="020F0502020204030204" pitchFamily="34" charset="0"/>
              </a:rPr>
              <a:t>causative organism may be identified by serial blood cultures.</a:t>
            </a:r>
          </a:p>
          <a:p>
            <a:r>
              <a:rPr lang="en-US" sz="2800" dirty="0">
                <a:latin typeface="Calibri" panose="020F0502020204030204" pitchFamily="34" charset="0"/>
              </a:rPr>
              <a:t>The objective of treatment is to eradicate the invading </a:t>
            </a:r>
            <a:r>
              <a:rPr lang="en-US" sz="2800" dirty="0" smtClean="0">
                <a:latin typeface="Calibri" panose="020F0502020204030204" pitchFamily="34" charset="0"/>
              </a:rPr>
              <a:t>organism through </a:t>
            </a:r>
            <a:r>
              <a:rPr lang="en-US" sz="2800" dirty="0">
                <a:latin typeface="Calibri" panose="020F0502020204030204" pitchFamily="34" charset="0"/>
              </a:rPr>
              <a:t>adequate doses of an appropriate antimicrobial agent.</a:t>
            </a:r>
          </a:p>
          <a:p>
            <a:pPr marL="0" indent="0">
              <a:buNone/>
            </a:pPr>
            <a:r>
              <a:rPr lang="en-US" sz="2800" dirty="0">
                <a:latin typeface="Calibri" panose="020F0502020204030204" pitchFamily="34" charset="0"/>
              </a:rPr>
              <a:t>PHARMACOLOGIC THERAPY</a:t>
            </a:r>
          </a:p>
          <a:p>
            <a:r>
              <a:rPr lang="en-US" sz="2800" dirty="0">
                <a:latin typeface="Calibri" panose="020F0502020204030204" pitchFamily="34" charset="0"/>
              </a:rPr>
              <a:t>Antibiotic therapy is usually administered </a:t>
            </a:r>
            <a:r>
              <a:rPr lang="en-US" sz="2800" dirty="0" err="1">
                <a:latin typeface="Calibri" panose="020F0502020204030204" pitchFamily="34" charset="0"/>
              </a:rPr>
              <a:t>parenterally</a:t>
            </a:r>
            <a:r>
              <a:rPr lang="en-US" sz="2800" dirty="0">
                <a:latin typeface="Calibri" panose="020F0502020204030204" pitchFamily="34" charset="0"/>
              </a:rPr>
              <a:t> in a continuous intravenous infusion for 2 to 6 weeks. Parenteral </a:t>
            </a:r>
            <a:r>
              <a:rPr lang="en-US" sz="2800" dirty="0" smtClean="0">
                <a:latin typeface="Calibri" panose="020F0502020204030204" pitchFamily="34" charset="0"/>
              </a:rPr>
              <a:t>therapy is </a:t>
            </a:r>
            <a:r>
              <a:rPr lang="en-US" sz="2800" dirty="0">
                <a:latin typeface="Calibri" panose="020F0502020204030204" pitchFamily="34" charset="0"/>
              </a:rPr>
              <a:t>administered in doses that achieve a high serum concentration and for a significant duration to ensure eradication of the </a:t>
            </a:r>
            <a:r>
              <a:rPr lang="en-US" sz="2800" dirty="0" smtClean="0">
                <a:latin typeface="Calibri" panose="020F0502020204030204" pitchFamily="34" charset="0"/>
              </a:rPr>
              <a:t>dormant bacteria </a:t>
            </a:r>
            <a:r>
              <a:rPr lang="en-US" sz="2800" dirty="0">
                <a:latin typeface="Calibri" panose="020F0502020204030204" pitchFamily="34" charset="0"/>
              </a:rPr>
              <a:t>within the dense </a:t>
            </a:r>
            <a:r>
              <a:rPr lang="en-US" sz="2800" dirty="0" err="1">
                <a:latin typeface="Calibri" panose="020F0502020204030204" pitchFamily="34" charset="0"/>
              </a:rPr>
              <a:t>vegetations</a:t>
            </a:r>
            <a:r>
              <a:rPr lang="en-US" dirty="0"/>
              <a:t>. </a:t>
            </a:r>
          </a:p>
        </p:txBody>
      </p:sp>
    </p:spTree>
    <p:extLst>
      <p:ext uri="{BB962C8B-B14F-4D97-AF65-F5344CB8AC3E}">
        <p14:creationId xmlns:p14="http://schemas.microsoft.com/office/powerpoint/2010/main" val="228622938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09599" y="0"/>
            <a:ext cx="6347713" cy="609600"/>
          </a:xfrm>
        </p:spPr>
        <p:txBody>
          <a:bodyPr>
            <a:normAutofit fontScale="90000"/>
          </a:bodyPr>
          <a:lstStyle/>
          <a:p>
            <a:r>
              <a:rPr lang="en-US" dirty="0" smtClean="0"/>
              <a:t>Management</a:t>
            </a:r>
            <a:br>
              <a:rPr lang="en-US" dirty="0" smtClean="0"/>
            </a:br>
            <a:endParaRPr lang="en-US" dirty="0"/>
          </a:p>
        </p:txBody>
      </p:sp>
      <p:sp>
        <p:nvSpPr>
          <p:cNvPr id="3" name="Content Placeholder 2"/>
          <p:cNvSpPr>
            <a:spLocks noGrp="1"/>
          </p:cNvSpPr>
          <p:nvPr>
            <p:ph idx="1"/>
          </p:nvPr>
        </p:nvSpPr>
        <p:spPr>
          <a:xfrm>
            <a:off x="0" y="764704"/>
            <a:ext cx="9144000" cy="6093296"/>
          </a:xfrm>
        </p:spPr>
        <p:txBody>
          <a:bodyPr>
            <a:noAutofit/>
          </a:bodyPr>
          <a:lstStyle/>
          <a:p>
            <a:r>
              <a:rPr lang="en-US" sz="2800" dirty="0">
                <a:latin typeface="Calibri" panose="020F0502020204030204" pitchFamily="34" charset="0"/>
              </a:rPr>
              <a:t>The type of antibiotic used for prophylaxis varies with the </a:t>
            </a:r>
            <a:r>
              <a:rPr lang="en-US" sz="2800" dirty="0" smtClean="0">
                <a:latin typeface="Calibri" panose="020F0502020204030204" pitchFamily="34" charset="0"/>
              </a:rPr>
              <a:t>type of </a:t>
            </a:r>
            <a:r>
              <a:rPr lang="en-US" sz="2800" dirty="0">
                <a:latin typeface="Calibri" panose="020F0502020204030204" pitchFamily="34" charset="0"/>
              </a:rPr>
              <a:t>procedure and the degree of risk. The patient is usually instructed to take </a:t>
            </a:r>
            <a:r>
              <a:rPr lang="en-US" sz="2800" dirty="0" smtClean="0">
                <a:latin typeface="Calibri" panose="020F0502020204030204" pitchFamily="34" charset="0"/>
              </a:rPr>
              <a:t>penicillin 1 </a:t>
            </a:r>
            <a:r>
              <a:rPr lang="en-US" sz="2800" dirty="0">
                <a:latin typeface="Calibri" panose="020F0502020204030204" pitchFamily="34" charset="0"/>
              </a:rPr>
              <a:t>hour before dental</a:t>
            </a:r>
            <a:r>
              <a:rPr lang="en-US" sz="2800" dirty="0" smtClean="0">
                <a:latin typeface="Calibri" panose="020F0502020204030204" pitchFamily="34" charset="0"/>
              </a:rPr>
              <a:t>, oral</a:t>
            </a:r>
            <a:r>
              <a:rPr lang="en-US" sz="2800" dirty="0">
                <a:latin typeface="Calibri" panose="020F0502020204030204" pitchFamily="34" charset="0"/>
              </a:rPr>
              <a:t>, respiratory, or esophageal procedures. </a:t>
            </a:r>
          </a:p>
          <a:p>
            <a:r>
              <a:rPr lang="en-US" sz="2800" dirty="0">
                <a:latin typeface="Calibri" panose="020F0502020204030204" pitchFamily="34" charset="0"/>
              </a:rPr>
              <a:t>If the patient is allergic to penicillin </a:t>
            </a:r>
            <a:r>
              <a:rPr lang="en-US" sz="2800" dirty="0" smtClean="0">
                <a:latin typeface="Calibri" panose="020F0502020204030204" pitchFamily="34" charset="0"/>
              </a:rPr>
              <a:t>azithromycin </a:t>
            </a:r>
            <a:r>
              <a:rPr lang="en-US" sz="2800" dirty="0">
                <a:latin typeface="Calibri" panose="020F0502020204030204" pitchFamily="34" charset="0"/>
              </a:rPr>
              <a:t>(</a:t>
            </a:r>
            <a:r>
              <a:rPr lang="en-US" sz="2800" dirty="0" smtClean="0">
                <a:latin typeface="Calibri" panose="020F0502020204030204" pitchFamily="34" charset="0"/>
              </a:rPr>
              <a:t>Zithromax) or </a:t>
            </a:r>
            <a:r>
              <a:rPr lang="en-US" sz="2800" dirty="0">
                <a:latin typeface="Calibri" panose="020F0502020204030204" pitchFamily="34" charset="0"/>
              </a:rPr>
              <a:t>clarithromycin (</a:t>
            </a:r>
            <a:r>
              <a:rPr lang="en-US" sz="2800" dirty="0" err="1">
                <a:latin typeface="Calibri" panose="020F0502020204030204" pitchFamily="34" charset="0"/>
              </a:rPr>
              <a:t>Biaxin</a:t>
            </a:r>
            <a:r>
              <a:rPr lang="en-US" sz="2800" dirty="0">
                <a:latin typeface="Calibri" panose="020F0502020204030204" pitchFamily="34" charset="0"/>
              </a:rPr>
              <a:t>) may be used. </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Recommendations </a:t>
            </a:r>
            <a:r>
              <a:rPr lang="en-US" sz="2800" dirty="0">
                <a:latin typeface="Calibri" panose="020F0502020204030204" pitchFamily="34" charset="0"/>
              </a:rPr>
              <a:t>for gastrointestinal or genitourinary procedures are ampicillin and gentamicin (</a:t>
            </a:r>
            <a:r>
              <a:rPr lang="en-US" sz="2800" dirty="0" err="1">
                <a:latin typeface="Calibri" panose="020F0502020204030204" pitchFamily="34" charset="0"/>
              </a:rPr>
              <a:t>Garamycin</a:t>
            </a:r>
            <a:r>
              <a:rPr lang="en-US" sz="2800" dirty="0">
                <a:latin typeface="Calibri" panose="020F0502020204030204" pitchFamily="34" charset="0"/>
              </a:rPr>
              <a:t>) for high-risk patients, amoxicillin or </a:t>
            </a:r>
            <a:r>
              <a:rPr lang="en-US" sz="2800" dirty="0" smtClean="0">
                <a:latin typeface="Calibri" panose="020F0502020204030204" pitchFamily="34" charset="0"/>
              </a:rPr>
              <a:t>ampicillin for </a:t>
            </a:r>
            <a:r>
              <a:rPr lang="en-US" sz="2800" dirty="0">
                <a:latin typeface="Calibri" panose="020F0502020204030204" pitchFamily="34" charset="0"/>
              </a:rPr>
              <a:t>moderate-risk patients and substituting </a:t>
            </a:r>
            <a:r>
              <a:rPr lang="en-US" sz="2800" dirty="0" err="1" smtClean="0">
                <a:latin typeface="Calibri" panose="020F0502020204030204" pitchFamily="34" charset="0"/>
              </a:rPr>
              <a:t>vancomycin</a:t>
            </a:r>
            <a:r>
              <a:rPr lang="en-US" sz="2800" dirty="0">
                <a:latin typeface="Calibri" panose="020F0502020204030204" pitchFamily="34" charset="0"/>
              </a:rPr>
              <a:t> </a:t>
            </a:r>
            <a:r>
              <a:rPr lang="en-US" sz="2800" dirty="0" smtClean="0">
                <a:latin typeface="Calibri" panose="020F0502020204030204" pitchFamily="34" charset="0"/>
              </a:rPr>
              <a:t>(</a:t>
            </a:r>
            <a:r>
              <a:rPr lang="en-US" sz="2800" dirty="0" err="1" smtClean="0">
                <a:latin typeface="Calibri" panose="020F0502020204030204" pitchFamily="34" charset="0"/>
              </a:rPr>
              <a:t>Vancocin</a:t>
            </a:r>
            <a:r>
              <a:rPr lang="en-US" sz="2800" dirty="0">
                <a:latin typeface="Calibri" panose="020F0502020204030204" pitchFamily="34" charset="0"/>
              </a:rPr>
              <a:t>) only for patients allergic to ampicillin or amoxicillin.</a:t>
            </a:r>
          </a:p>
          <a:p>
            <a:endParaRPr lang="en-US" sz="2800" dirty="0">
              <a:latin typeface="Calibri" panose="020F0502020204030204" pitchFamily="34" charset="0"/>
            </a:endParaRPr>
          </a:p>
        </p:txBody>
      </p:sp>
    </p:spTree>
    <p:extLst>
      <p:ext uri="{BB962C8B-B14F-4D97-AF65-F5344CB8AC3E}">
        <p14:creationId xmlns:p14="http://schemas.microsoft.com/office/powerpoint/2010/main" val="313207192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6347713" cy="443136"/>
          </a:xfrm>
        </p:spPr>
        <p:txBody>
          <a:bodyPr>
            <a:normAutofit fontScale="90000"/>
          </a:bodyPr>
          <a:lstStyle/>
          <a:p>
            <a:endParaRPr lang="en-US" dirty="0"/>
          </a:p>
        </p:txBody>
      </p:sp>
      <p:sp>
        <p:nvSpPr>
          <p:cNvPr id="3" name="Content Placeholder 2"/>
          <p:cNvSpPr>
            <a:spLocks noGrp="1"/>
          </p:cNvSpPr>
          <p:nvPr>
            <p:ph idx="1"/>
          </p:nvPr>
        </p:nvSpPr>
        <p:spPr>
          <a:xfrm>
            <a:off x="0" y="908720"/>
            <a:ext cx="9144000" cy="5949280"/>
          </a:xfrm>
        </p:spPr>
        <p:txBody>
          <a:bodyPr>
            <a:noAutofit/>
          </a:bodyPr>
          <a:lstStyle/>
          <a:p>
            <a:pPr>
              <a:lnSpc>
                <a:spcPct val="150000"/>
              </a:lnSpc>
            </a:pPr>
            <a:r>
              <a:rPr lang="en-US" sz="2800" dirty="0" smtClean="0">
                <a:latin typeface="Calibri" panose="020F0502020204030204" pitchFamily="34" charset="0"/>
              </a:rPr>
              <a:t>Numerous antimicrobial regimens are in use, but penicillin is usually the medication of choice. Blood cultures are taken periodically to monitor the effect of therapy. </a:t>
            </a:r>
          </a:p>
          <a:p>
            <a:pPr>
              <a:lnSpc>
                <a:spcPct val="150000"/>
              </a:lnSpc>
            </a:pPr>
            <a:r>
              <a:rPr lang="en-US" sz="2800" dirty="0" smtClean="0">
                <a:latin typeface="Calibri" panose="020F0502020204030204" pitchFamily="34" charset="0"/>
              </a:rPr>
              <a:t>In </a:t>
            </a:r>
            <a:r>
              <a:rPr lang="en-US" sz="2800" dirty="0">
                <a:latin typeface="Calibri" panose="020F0502020204030204" pitchFamily="34" charset="0"/>
              </a:rPr>
              <a:t>fungal </a:t>
            </a:r>
            <a:r>
              <a:rPr lang="en-US" sz="2800" dirty="0" smtClean="0">
                <a:latin typeface="Calibri" panose="020F0502020204030204" pitchFamily="34" charset="0"/>
              </a:rPr>
              <a:t>endocarditis an </a:t>
            </a:r>
            <a:r>
              <a:rPr lang="en-US" sz="2800" dirty="0">
                <a:latin typeface="Calibri" panose="020F0502020204030204" pitchFamily="34" charset="0"/>
              </a:rPr>
              <a:t>antifungal agent, such as amphotericin B (</a:t>
            </a:r>
            <a:r>
              <a:rPr lang="en-US" sz="2800" dirty="0" err="1">
                <a:latin typeface="Calibri" panose="020F0502020204030204" pitchFamily="34" charset="0"/>
              </a:rPr>
              <a:t>Abelect,Amphocin</a:t>
            </a:r>
            <a:r>
              <a:rPr lang="en-US" sz="2800" dirty="0">
                <a:latin typeface="Calibri" panose="020F0502020204030204" pitchFamily="34" charset="0"/>
              </a:rPr>
              <a:t>, </a:t>
            </a:r>
            <a:r>
              <a:rPr lang="en-US" sz="2800" dirty="0" err="1">
                <a:latin typeface="Calibri" panose="020F0502020204030204" pitchFamily="34" charset="0"/>
              </a:rPr>
              <a:t>Fungizone</a:t>
            </a:r>
            <a:r>
              <a:rPr lang="en-US" sz="2800" dirty="0">
                <a:latin typeface="Calibri" panose="020F0502020204030204" pitchFamily="34" charset="0"/>
              </a:rPr>
              <a:t>), is the usual treatment.</a:t>
            </a:r>
          </a:p>
        </p:txBody>
      </p:sp>
    </p:spTree>
    <p:extLst>
      <p:ext uri="{BB962C8B-B14F-4D97-AF65-F5344CB8AC3E}">
        <p14:creationId xmlns:p14="http://schemas.microsoft.com/office/powerpoint/2010/main" val="155744842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3681" y="30543"/>
            <a:ext cx="6347713" cy="803176"/>
          </a:xfrm>
        </p:spPr>
        <p:txBody>
          <a:bodyPr>
            <a:normAutofit fontScale="90000"/>
          </a:bodyPr>
          <a:lstStyle/>
          <a:p>
            <a:r>
              <a:rPr lang="en-US" b="1" dirty="0"/>
              <a:t>Nursing Management</a:t>
            </a:r>
            <a:r>
              <a:rPr lang="en-US" dirty="0"/>
              <a:t/>
            </a:r>
            <a:br>
              <a:rPr lang="en-US" dirty="0"/>
            </a:br>
            <a:endParaRPr lang="en-US" dirty="0"/>
          </a:p>
        </p:txBody>
      </p:sp>
      <p:sp>
        <p:nvSpPr>
          <p:cNvPr id="3" name="Content Placeholder 2"/>
          <p:cNvSpPr>
            <a:spLocks noGrp="1"/>
          </p:cNvSpPr>
          <p:nvPr>
            <p:ph idx="1"/>
          </p:nvPr>
        </p:nvSpPr>
        <p:spPr>
          <a:xfrm>
            <a:off x="0" y="980728"/>
            <a:ext cx="9144000" cy="6192688"/>
          </a:xfrm>
        </p:spPr>
        <p:txBody>
          <a:bodyPr>
            <a:normAutofit/>
          </a:bodyPr>
          <a:lstStyle/>
          <a:p>
            <a:r>
              <a:rPr lang="en-US" sz="2400" dirty="0" smtClean="0">
                <a:latin typeface="Calibri" panose="020F0502020204030204" pitchFamily="34" charset="0"/>
              </a:rPr>
              <a:t>Heart </a:t>
            </a:r>
            <a:r>
              <a:rPr lang="en-US" sz="2400" dirty="0">
                <a:latin typeface="Calibri" panose="020F0502020204030204" pitchFamily="34" charset="0"/>
              </a:rPr>
              <a:t>sounds are assessed; a new murmur may indicate involvement of the valve leaflets.</a:t>
            </a:r>
          </a:p>
          <a:p>
            <a:r>
              <a:rPr lang="en-US" sz="2400" dirty="0">
                <a:latin typeface="Calibri" panose="020F0502020204030204" pitchFamily="34" charset="0"/>
              </a:rPr>
              <a:t> The nurse monitors for signs and symptoms of systemic embolization, or for patients with right heart endocarditis, the nurse monitors for signs and symptoms of pulmonary infarction and infiltrates. The nurse assesses signs and symptoms of organ damage such as stroke (</a:t>
            </a:r>
            <a:r>
              <a:rPr lang="en-US" sz="2400" dirty="0" err="1">
                <a:latin typeface="Calibri" panose="020F0502020204030204" pitchFamily="34" charset="0"/>
              </a:rPr>
              <a:t>ie</a:t>
            </a:r>
            <a:r>
              <a:rPr lang="en-US" sz="2400" dirty="0">
                <a:latin typeface="Calibri" panose="020F0502020204030204" pitchFamily="34" charset="0"/>
              </a:rPr>
              <a:t> cerebrovascular accident or brain attack), meningitis, heart </a:t>
            </a:r>
            <a:r>
              <a:rPr lang="en-US" sz="2400" dirty="0" smtClean="0">
                <a:latin typeface="Calibri" panose="020F0502020204030204" pitchFamily="34" charset="0"/>
              </a:rPr>
              <a:t>failure, myocardial </a:t>
            </a:r>
            <a:r>
              <a:rPr lang="en-US" sz="2400" dirty="0">
                <a:latin typeface="Calibri" panose="020F0502020204030204" pitchFamily="34" charset="0"/>
              </a:rPr>
              <a:t>infarction, glomerulonephritis and splenomegaly.</a:t>
            </a:r>
          </a:p>
          <a:p>
            <a:r>
              <a:rPr lang="en-US" sz="2400" dirty="0">
                <a:latin typeface="Calibri" panose="020F0502020204030204" pitchFamily="34" charset="0"/>
              </a:rPr>
              <a:t>Patient care is directed toward management of infection. The patient is started on antibiotics as soon as blood cultures have been obtained. </a:t>
            </a:r>
          </a:p>
        </p:txBody>
      </p:sp>
    </p:spTree>
    <p:extLst>
      <p:ext uri="{BB962C8B-B14F-4D97-AF65-F5344CB8AC3E}">
        <p14:creationId xmlns:p14="http://schemas.microsoft.com/office/powerpoint/2010/main" val="199365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732"/>
            <a:ext cx="6347713" cy="1026004"/>
          </a:xfrm>
        </p:spPr>
        <p:txBody>
          <a:bodyPr/>
          <a:lstStyle/>
          <a:p>
            <a:r>
              <a:rPr lang="en-US" b="1" u="sng" dirty="0">
                <a:solidFill>
                  <a:schemeClr val="tx1"/>
                </a:solidFill>
                <a:hlinkClick r:id="rId3"/>
              </a:rPr>
              <a:t>Chest pain</a:t>
            </a:r>
            <a:endParaRPr lang="en-US" dirty="0">
              <a:solidFill>
                <a:schemeClr val="tx1"/>
              </a:solidFill>
            </a:endParaRPr>
          </a:p>
        </p:txBody>
      </p:sp>
      <p:sp>
        <p:nvSpPr>
          <p:cNvPr id="3" name="Content Placeholder 2"/>
          <p:cNvSpPr>
            <a:spLocks noGrp="1"/>
          </p:cNvSpPr>
          <p:nvPr>
            <p:ph idx="1"/>
          </p:nvPr>
        </p:nvSpPr>
        <p:spPr>
          <a:xfrm>
            <a:off x="0" y="908720"/>
            <a:ext cx="9144000" cy="5949280"/>
          </a:xfrm>
        </p:spPr>
        <p:txBody>
          <a:bodyPr>
            <a:normAutofit fontScale="92500" lnSpcReduction="10000"/>
          </a:bodyPr>
          <a:lstStyle/>
          <a:p>
            <a:pPr>
              <a:lnSpc>
                <a:spcPct val="150000"/>
              </a:lnSpc>
            </a:pPr>
            <a:r>
              <a:rPr lang="en-US" sz="3000" dirty="0">
                <a:latin typeface="Calibri" panose="020F0502020204030204" pitchFamily="34" charset="0"/>
              </a:rPr>
              <a:t>Patients tend to describe the angina pains with the flat of their hand horizontally across the middle of their chest; they tend to describe </a:t>
            </a:r>
            <a:r>
              <a:rPr lang="en-US" sz="3000" dirty="0" err="1">
                <a:latin typeface="Calibri" panose="020F0502020204030204" pitchFamily="34" charset="0"/>
              </a:rPr>
              <a:t>oesophageal</a:t>
            </a:r>
            <a:r>
              <a:rPr lang="en-US" sz="3000" dirty="0">
                <a:latin typeface="Calibri" panose="020F0502020204030204" pitchFamily="34" charset="0"/>
              </a:rPr>
              <a:t> spasms with a clenched fist at the upper </a:t>
            </a:r>
            <a:r>
              <a:rPr lang="en-US" sz="3000" dirty="0" err="1">
                <a:latin typeface="Calibri" panose="020F0502020204030204" pitchFamily="34" charset="0"/>
              </a:rPr>
              <a:t>xiphisternum</a:t>
            </a:r>
            <a:r>
              <a:rPr lang="en-US" sz="3000" dirty="0">
                <a:latin typeface="Calibri" panose="020F0502020204030204" pitchFamily="34" charset="0"/>
              </a:rPr>
              <a:t> edge, moving in a vertical manner.</a:t>
            </a:r>
          </a:p>
          <a:p>
            <a:pPr>
              <a:lnSpc>
                <a:spcPct val="150000"/>
              </a:lnSpc>
            </a:pPr>
            <a:r>
              <a:rPr lang="en-US" sz="3000" dirty="0">
                <a:latin typeface="Calibri" panose="020F0502020204030204" pitchFamily="34" charset="0"/>
              </a:rPr>
              <a:t>Patients may refer to </a:t>
            </a:r>
            <a:r>
              <a:rPr lang="en-US" sz="3000" dirty="0" err="1">
                <a:latin typeface="Calibri" panose="020F0502020204030204" pitchFamily="34" charset="0"/>
              </a:rPr>
              <a:t>anginal</a:t>
            </a:r>
            <a:r>
              <a:rPr lang="en-US" sz="3000" dirty="0">
                <a:latin typeface="Calibri" panose="020F0502020204030204" pitchFamily="34" charset="0"/>
              </a:rPr>
              <a:t> pain as indigestion.</a:t>
            </a:r>
          </a:p>
          <a:p>
            <a:pPr lvl="0">
              <a:lnSpc>
                <a:spcPct val="150000"/>
              </a:lnSpc>
            </a:pPr>
            <a:r>
              <a:rPr lang="en-US" sz="3000" dirty="0">
                <a:latin typeface="Calibri" panose="020F0502020204030204" pitchFamily="34" charset="0"/>
              </a:rPr>
              <a:t>Other features include duration, aggravating and relieving factors, and associated symptoms </a:t>
            </a:r>
            <a:r>
              <a:rPr lang="en-US" sz="3000" dirty="0" err="1">
                <a:latin typeface="Calibri" panose="020F0502020204030204" pitchFamily="34" charset="0"/>
              </a:rPr>
              <a:t>eg</a:t>
            </a:r>
            <a:r>
              <a:rPr lang="en-US" sz="3000" dirty="0">
                <a:latin typeface="Calibri" panose="020F0502020204030204" pitchFamily="34" charset="0"/>
              </a:rPr>
              <a:t> nausea and/or vomiting, sweating, dizziness, and palpitations.</a:t>
            </a:r>
          </a:p>
          <a:p>
            <a:pPr marL="0" indent="0">
              <a:lnSpc>
                <a:spcPct val="150000"/>
              </a:lnSpc>
              <a:buNone/>
            </a:pPr>
            <a:endParaRPr lang="en-US" sz="3000" dirty="0">
              <a:latin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4289674058"/>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745"/>
            <a:ext cx="6347713" cy="443136"/>
          </a:xfrm>
        </p:spPr>
        <p:txBody>
          <a:bodyPr>
            <a:normAutofit fontScale="90000"/>
          </a:bodyPr>
          <a:lstStyle/>
          <a:p>
            <a:endParaRPr lang="en-US"/>
          </a:p>
        </p:txBody>
      </p:sp>
      <p:sp>
        <p:nvSpPr>
          <p:cNvPr id="3" name="Content Placeholder 2"/>
          <p:cNvSpPr>
            <a:spLocks noGrp="1"/>
          </p:cNvSpPr>
          <p:nvPr>
            <p:ph idx="1"/>
          </p:nvPr>
        </p:nvSpPr>
        <p:spPr>
          <a:xfrm>
            <a:off x="0" y="692696"/>
            <a:ext cx="9144000" cy="6165304"/>
          </a:xfrm>
        </p:spPr>
        <p:txBody>
          <a:bodyPr>
            <a:normAutofit/>
          </a:bodyPr>
          <a:lstStyle/>
          <a:p>
            <a:r>
              <a:rPr lang="en-US" sz="2800" dirty="0">
                <a:latin typeface="Calibri" panose="020F0502020204030204" pitchFamily="34" charset="0"/>
              </a:rPr>
              <a:t>The patient’s temperature is monitored at regular intervals because the course of the fever is one indication of the effectiveness of treatment. </a:t>
            </a:r>
          </a:p>
          <a:p>
            <a:r>
              <a:rPr lang="en-US" sz="2800" dirty="0">
                <a:latin typeface="Calibri" panose="020F0502020204030204" pitchFamily="34" charset="0"/>
              </a:rPr>
              <a:t>However, febrile reactions also may occur as a result of medication. After adequate antimicrobial therapy is initiated</a:t>
            </a:r>
            <a:r>
              <a:rPr lang="en-US" sz="2800" dirty="0" smtClean="0">
                <a:latin typeface="Calibri" panose="020F0502020204030204" pitchFamily="34" charset="0"/>
              </a:rPr>
              <a:t>, the </a:t>
            </a:r>
            <a:r>
              <a:rPr lang="en-US" sz="2800" dirty="0">
                <a:latin typeface="Calibri" panose="020F0502020204030204" pitchFamily="34" charset="0"/>
              </a:rPr>
              <a:t>infective organism usually disappears. The patient should begin to feel better, regain an </a:t>
            </a:r>
            <a:r>
              <a:rPr lang="en-US" sz="2800" dirty="0" smtClean="0">
                <a:latin typeface="Calibri" panose="020F0502020204030204" pitchFamily="34" charset="0"/>
              </a:rPr>
              <a:t>appetite </a:t>
            </a:r>
            <a:r>
              <a:rPr lang="en-US" sz="2800" dirty="0">
                <a:latin typeface="Calibri" panose="020F0502020204030204" pitchFamily="34" charset="0"/>
              </a:rPr>
              <a:t>and have less fatigue.</a:t>
            </a:r>
          </a:p>
          <a:p>
            <a:r>
              <a:rPr lang="en-US" sz="2800" dirty="0">
                <a:latin typeface="Calibri" panose="020F0502020204030204" pitchFamily="34" charset="0"/>
              </a:rPr>
              <a:t>During this time, patients require psychosocial support </a:t>
            </a:r>
            <a:r>
              <a:rPr lang="en-US" sz="2800" dirty="0" smtClean="0">
                <a:latin typeface="Calibri" panose="020F0502020204030204" pitchFamily="34" charset="0"/>
              </a:rPr>
              <a:t>because although </a:t>
            </a:r>
            <a:r>
              <a:rPr lang="en-US" sz="2800" dirty="0">
                <a:latin typeface="Calibri" panose="020F0502020204030204" pitchFamily="34" charset="0"/>
              </a:rPr>
              <a:t>they feel well, they may find themselves confined to the hospital or home with restrictive intravenous therapy.</a:t>
            </a:r>
          </a:p>
          <a:p>
            <a:endParaRPr lang="en-US" sz="2400" dirty="0">
              <a:latin typeface="Calibri" panose="020F0502020204030204" pitchFamily="34" charset="0"/>
            </a:endParaRPr>
          </a:p>
        </p:txBody>
      </p:sp>
    </p:spTree>
    <p:extLst>
      <p:ext uri="{BB962C8B-B14F-4D97-AF65-F5344CB8AC3E}">
        <p14:creationId xmlns:p14="http://schemas.microsoft.com/office/powerpoint/2010/main" val="142193345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947192"/>
          </a:xfrm>
        </p:spPr>
        <p:txBody>
          <a:bodyPr>
            <a:normAutofit fontScale="90000"/>
          </a:bodyPr>
          <a:lstStyle/>
          <a:p>
            <a:r>
              <a:rPr lang="en-US" dirty="0"/>
              <a:t>SURGICAL MANAGEMENT</a:t>
            </a:r>
            <a:br>
              <a:rPr lang="en-US" dirty="0"/>
            </a:br>
            <a:endParaRPr lang="en-US" dirty="0"/>
          </a:p>
        </p:txBody>
      </p:sp>
      <p:sp>
        <p:nvSpPr>
          <p:cNvPr id="3" name="Content Placeholder 2"/>
          <p:cNvSpPr>
            <a:spLocks noGrp="1"/>
          </p:cNvSpPr>
          <p:nvPr>
            <p:ph idx="1"/>
          </p:nvPr>
        </p:nvSpPr>
        <p:spPr>
          <a:xfrm>
            <a:off x="0" y="908720"/>
            <a:ext cx="9144000" cy="5949280"/>
          </a:xfrm>
        </p:spPr>
        <p:txBody>
          <a:bodyPr>
            <a:noAutofit/>
          </a:bodyPr>
          <a:lstStyle/>
          <a:p>
            <a:r>
              <a:rPr lang="en-US" sz="2800" dirty="0" smtClean="0">
                <a:latin typeface="Calibri" panose="020F0502020204030204" pitchFamily="34" charset="0"/>
              </a:rPr>
              <a:t>Surgical </a:t>
            </a:r>
            <a:r>
              <a:rPr lang="en-US" sz="2800" dirty="0">
                <a:latin typeface="Calibri" panose="020F0502020204030204" pitchFamily="34" charset="0"/>
              </a:rPr>
              <a:t>valve replacement greatly improves the prognosis for patients with severe symptoms from damaged heart valves</a:t>
            </a:r>
            <a:r>
              <a:rPr lang="en-US" sz="2800" dirty="0" smtClean="0">
                <a:latin typeface="Calibri" panose="020F0502020204030204" pitchFamily="34" charset="0"/>
              </a:rPr>
              <a:t>.</a:t>
            </a:r>
          </a:p>
          <a:p>
            <a:r>
              <a:rPr lang="en-US" sz="2800" dirty="0" smtClean="0">
                <a:latin typeface="Calibri" panose="020F0502020204030204" pitchFamily="34" charset="0"/>
              </a:rPr>
              <a:t> </a:t>
            </a:r>
            <a:r>
              <a:rPr lang="en-US" sz="2800" dirty="0">
                <a:latin typeface="Calibri" panose="020F0502020204030204" pitchFamily="34" charset="0"/>
              </a:rPr>
              <a:t>Aortic or mitral valve excision and replacement are required for patients who develop congestive heart failure despite adequate medical treatment, patients who have more than one serious systemic embolic </a:t>
            </a:r>
            <a:r>
              <a:rPr lang="en-US" sz="2800" dirty="0" smtClean="0">
                <a:latin typeface="Calibri" panose="020F0502020204030204" pitchFamily="34" charset="0"/>
              </a:rPr>
              <a:t>episode and </a:t>
            </a:r>
            <a:r>
              <a:rPr lang="en-US" sz="2800" dirty="0">
                <a:latin typeface="Calibri" panose="020F0502020204030204" pitchFamily="34" charset="0"/>
              </a:rPr>
              <a:t>patients with uncontrolled infection, recurrent infection, or fungal endocarditis. </a:t>
            </a:r>
            <a:endParaRPr lang="en-US" sz="2800" dirty="0" smtClean="0">
              <a:latin typeface="Calibri" panose="020F0502020204030204" pitchFamily="34" charset="0"/>
            </a:endParaRPr>
          </a:p>
          <a:p>
            <a:r>
              <a:rPr lang="en-US" sz="2800" dirty="0" smtClean="0">
                <a:latin typeface="Calibri" panose="020F0502020204030204" pitchFamily="34" charset="0"/>
              </a:rPr>
              <a:t>Many </a:t>
            </a:r>
            <a:r>
              <a:rPr lang="en-US" sz="2800" dirty="0">
                <a:latin typeface="Calibri" panose="020F0502020204030204" pitchFamily="34" charset="0"/>
              </a:rPr>
              <a:t>patients who have prosthetic valve endocarditis</a:t>
            </a:r>
          </a:p>
          <a:p>
            <a:pPr marL="0" indent="0">
              <a:buNone/>
            </a:pPr>
            <a:r>
              <a:rPr lang="en-US" sz="2800" dirty="0">
                <a:latin typeface="Calibri" panose="020F0502020204030204" pitchFamily="34" charset="0"/>
              </a:rPr>
              <a:t>(</a:t>
            </a:r>
            <a:r>
              <a:rPr lang="en-US" sz="2800" dirty="0" err="1">
                <a:latin typeface="Calibri" panose="020F0502020204030204" pitchFamily="34" charset="0"/>
              </a:rPr>
              <a:t>ie</a:t>
            </a:r>
            <a:r>
              <a:rPr lang="en-US" sz="2800" dirty="0">
                <a:latin typeface="Calibri" panose="020F0502020204030204" pitchFamily="34" charset="0"/>
              </a:rPr>
              <a:t>, infected prostheses) require valve replacement.</a:t>
            </a:r>
          </a:p>
          <a:p>
            <a:endParaRPr lang="en-US" sz="2800" dirty="0">
              <a:latin typeface="Calibri" panose="020F0502020204030204" pitchFamily="34" charset="0"/>
            </a:endParaRPr>
          </a:p>
        </p:txBody>
      </p:sp>
    </p:spTree>
    <p:extLst>
      <p:ext uri="{BB962C8B-B14F-4D97-AF65-F5344CB8AC3E}">
        <p14:creationId xmlns:p14="http://schemas.microsoft.com/office/powerpoint/2010/main" val="126625590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875184"/>
          </a:xfrm>
        </p:spPr>
        <p:txBody>
          <a:bodyPr/>
          <a:lstStyle/>
          <a:p>
            <a:r>
              <a:rPr lang="en-US" b="1" dirty="0"/>
              <a:t>Complications</a:t>
            </a:r>
            <a:endParaRPr lang="en-US" dirty="0"/>
          </a:p>
        </p:txBody>
      </p:sp>
      <p:sp>
        <p:nvSpPr>
          <p:cNvPr id="3" name="Content Placeholder 2"/>
          <p:cNvSpPr>
            <a:spLocks noGrp="1"/>
          </p:cNvSpPr>
          <p:nvPr>
            <p:ph idx="1"/>
          </p:nvPr>
        </p:nvSpPr>
        <p:spPr>
          <a:xfrm>
            <a:off x="0" y="548680"/>
            <a:ext cx="9144000" cy="6309320"/>
          </a:xfrm>
        </p:spPr>
        <p:txBody>
          <a:bodyPr>
            <a:noAutofit/>
          </a:bodyPr>
          <a:lstStyle/>
          <a:p>
            <a:r>
              <a:rPr lang="en-US" sz="2400" dirty="0" smtClean="0">
                <a:latin typeface="Calibri" panose="020F0502020204030204" pitchFamily="34" charset="0"/>
              </a:rPr>
              <a:t> </a:t>
            </a:r>
            <a:r>
              <a:rPr lang="en-US" sz="2800" dirty="0" smtClean="0">
                <a:latin typeface="Calibri" panose="020F0502020204030204" pitchFamily="34" charset="0"/>
              </a:rPr>
              <a:t>Heart </a:t>
            </a:r>
            <a:r>
              <a:rPr lang="en-US" sz="2800" dirty="0">
                <a:latin typeface="Calibri" panose="020F0502020204030204" pitchFamily="34" charset="0"/>
              </a:rPr>
              <a:t>failure </a:t>
            </a:r>
          </a:p>
          <a:p>
            <a:r>
              <a:rPr lang="en-US" sz="2800" dirty="0">
                <a:latin typeface="Calibri" panose="020F0502020204030204" pitchFamily="34" charset="0"/>
              </a:rPr>
              <a:t>Cerebral vascular complications, such as stroke, may occur before, </a:t>
            </a:r>
            <a:r>
              <a:rPr lang="en-US" sz="2800" dirty="0" smtClean="0">
                <a:latin typeface="Calibri" panose="020F0502020204030204" pitchFamily="34" charset="0"/>
              </a:rPr>
              <a:t>during or </a:t>
            </a:r>
            <a:r>
              <a:rPr lang="en-US" sz="2800" dirty="0">
                <a:latin typeface="Calibri" panose="020F0502020204030204" pitchFamily="34" charset="0"/>
              </a:rPr>
              <a:t>after therapy. </a:t>
            </a:r>
          </a:p>
          <a:p>
            <a:r>
              <a:rPr lang="en-US" sz="2800" dirty="0">
                <a:latin typeface="Calibri" panose="020F0502020204030204" pitchFamily="34" charset="0"/>
              </a:rPr>
              <a:t>The development of heart failure, which may result from perforation of a valve leaflet, rupture of chordae, </a:t>
            </a:r>
            <a:r>
              <a:rPr lang="en-US" sz="2800" dirty="0" smtClean="0">
                <a:latin typeface="Calibri" panose="020F0502020204030204" pitchFamily="34" charset="0"/>
              </a:rPr>
              <a:t>blood flow </a:t>
            </a:r>
            <a:r>
              <a:rPr lang="en-US" sz="2800" dirty="0">
                <a:latin typeface="Calibri" panose="020F0502020204030204" pitchFamily="34" charset="0"/>
              </a:rPr>
              <a:t>obstruction due to </a:t>
            </a:r>
            <a:r>
              <a:rPr lang="en-US" sz="2800" dirty="0" err="1">
                <a:latin typeface="Calibri" panose="020F0502020204030204" pitchFamily="34" charset="0"/>
              </a:rPr>
              <a:t>vegetations</a:t>
            </a:r>
            <a:r>
              <a:rPr lang="en-US" sz="2800" dirty="0">
                <a:latin typeface="Calibri" panose="020F0502020204030204" pitchFamily="34" charset="0"/>
              </a:rPr>
              <a:t>, or </a:t>
            </a:r>
            <a:r>
              <a:rPr lang="en-US" sz="2800" dirty="0" err="1">
                <a:latin typeface="Calibri" panose="020F0502020204030204" pitchFamily="34" charset="0"/>
              </a:rPr>
              <a:t>intracardiac</a:t>
            </a:r>
            <a:r>
              <a:rPr lang="en-US" sz="2800" dirty="0">
                <a:latin typeface="Calibri" panose="020F0502020204030204" pitchFamily="34" charset="0"/>
              </a:rPr>
              <a:t> shunts from dehiscence of prosthetic valves, indicates a poor prognosis with medical therapy alone and a higher surgical risk. </a:t>
            </a:r>
            <a:r>
              <a:rPr lang="en-US" sz="2800" dirty="0" err="1">
                <a:latin typeface="Calibri" panose="020F0502020204030204" pitchFamily="34" charset="0"/>
              </a:rPr>
              <a:t>Valvular</a:t>
            </a:r>
            <a:r>
              <a:rPr lang="en-US" sz="2800" dirty="0">
                <a:latin typeface="Calibri" panose="020F0502020204030204" pitchFamily="34" charset="0"/>
              </a:rPr>
              <a:t> stenosis or regurgitation, myocardial damage and </a:t>
            </a:r>
            <a:r>
              <a:rPr lang="en-US" sz="2800" dirty="0" err="1">
                <a:latin typeface="Calibri" panose="020F0502020204030204" pitchFamily="34" charset="0"/>
              </a:rPr>
              <a:t>mycotic</a:t>
            </a:r>
            <a:r>
              <a:rPr lang="en-US" sz="2800" dirty="0">
                <a:latin typeface="Calibri" panose="020F0502020204030204" pitchFamily="34" charset="0"/>
              </a:rPr>
              <a:t> (fungal) aneurysms are potential heart complications.</a:t>
            </a:r>
          </a:p>
          <a:p>
            <a:r>
              <a:rPr lang="en-US" sz="2800" dirty="0">
                <a:latin typeface="Calibri" panose="020F0502020204030204" pitchFamily="34" charset="0"/>
              </a:rPr>
              <a:t>Many other organ complications can result from septic or </a:t>
            </a:r>
            <a:r>
              <a:rPr lang="en-US" sz="2800" dirty="0" err="1" smtClean="0">
                <a:latin typeface="Calibri" panose="020F0502020204030204" pitchFamily="34" charset="0"/>
              </a:rPr>
              <a:t>nonseptic</a:t>
            </a:r>
            <a:r>
              <a:rPr lang="en-US" sz="2800" dirty="0">
                <a:latin typeface="Calibri" panose="020F0502020204030204" pitchFamily="34" charset="0"/>
              </a:rPr>
              <a:t> </a:t>
            </a:r>
            <a:r>
              <a:rPr lang="en-US" sz="2800" dirty="0" smtClean="0">
                <a:latin typeface="Calibri" panose="020F0502020204030204" pitchFamily="34" charset="0"/>
              </a:rPr>
              <a:t>emboli</a:t>
            </a:r>
            <a:r>
              <a:rPr lang="en-US" sz="2800" dirty="0">
                <a:latin typeface="Calibri" panose="020F0502020204030204" pitchFamily="34" charset="0"/>
              </a:rPr>
              <a:t>, immunologic responses, abscess of the </a:t>
            </a:r>
            <a:r>
              <a:rPr lang="en-US" sz="2800" dirty="0" err="1">
                <a:latin typeface="Calibri" panose="020F0502020204030204" pitchFamily="34" charset="0"/>
              </a:rPr>
              <a:t>spleen,mycotic</a:t>
            </a:r>
            <a:r>
              <a:rPr lang="en-US" sz="2800" dirty="0">
                <a:latin typeface="Calibri" panose="020F0502020204030204" pitchFamily="34" charset="0"/>
              </a:rPr>
              <a:t> aneurysms and hemodynamic deterioration.</a:t>
            </a:r>
          </a:p>
          <a:p>
            <a:endParaRPr lang="en-US" sz="3600" dirty="0"/>
          </a:p>
        </p:txBody>
      </p:sp>
    </p:spTree>
    <p:extLst>
      <p:ext uri="{BB962C8B-B14F-4D97-AF65-F5344CB8AC3E}">
        <p14:creationId xmlns:p14="http://schemas.microsoft.com/office/powerpoint/2010/main" val="223787225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6347713" cy="803176"/>
          </a:xfrm>
        </p:spPr>
        <p:txBody>
          <a:bodyPr/>
          <a:lstStyle/>
          <a:p>
            <a:r>
              <a:rPr lang="en-US" b="1" dirty="0"/>
              <a:t>MYOCARDITIS</a:t>
            </a:r>
            <a:endParaRPr lang="en-US" dirty="0"/>
          </a:p>
        </p:txBody>
      </p:sp>
      <p:sp>
        <p:nvSpPr>
          <p:cNvPr id="3" name="Content Placeholder 2"/>
          <p:cNvSpPr>
            <a:spLocks noGrp="1"/>
          </p:cNvSpPr>
          <p:nvPr>
            <p:ph idx="1"/>
          </p:nvPr>
        </p:nvSpPr>
        <p:spPr>
          <a:xfrm>
            <a:off x="539552" y="803176"/>
            <a:ext cx="8604448" cy="6054824"/>
          </a:xfrm>
        </p:spPr>
        <p:txBody>
          <a:bodyPr>
            <a:normAutofit/>
          </a:bodyPr>
          <a:lstStyle/>
          <a:p>
            <a:pPr marL="0" indent="0">
              <a:lnSpc>
                <a:spcPct val="160000"/>
              </a:lnSpc>
              <a:buNone/>
            </a:pPr>
            <a:r>
              <a:rPr lang="en-US" sz="2800" dirty="0" smtClean="0">
                <a:latin typeface="Calibri" panose="020F0502020204030204" pitchFamily="34" charset="0"/>
              </a:rPr>
              <a:t>Myocarditis </a:t>
            </a:r>
            <a:r>
              <a:rPr lang="en-US" sz="2800" dirty="0">
                <a:latin typeface="Calibri" panose="020F0502020204030204" pitchFamily="34" charset="0"/>
              </a:rPr>
              <a:t>is an inflammatory process involving the myocardium</a:t>
            </a:r>
            <a:r>
              <a:rPr lang="en-US" sz="2800" dirty="0" smtClean="0">
                <a:latin typeface="Calibri" panose="020F0502020204030204" pitchFamily="34" charset="0"/>
              </a:rPr>
              <a:t>.</a:t>
            </a:r>
          </a:p>
          <a:p>
            <a:pPr marL="0" indent="0">
              <a:lnSpc>
                <a:spcPct val="160000"/>
              </a:lnSpc>
              <a:buNone/>
            </a:pPr>
            <a:r>
              <a:rPr lang="en-US" sz="2800" dirty="0" smtClean="0">
                <a:latin typeface="Calibri" panose="020F0502020204030204" pitchFamily="34" charset="0"/>
              </a:rPr>
              <a:t>Myocardium is the muscle layer of the heart.</a:t>
            </a:r>
            <a:endParaRPr lang="en-US" sz="2800" dirty="0">
              <a:latin typeface="Calibri" panose="020F0502020204030204" pitchFamily="34" charset="0"/>
            </a:endParaRPr>
          </a:p>
          <a:p>
            <a:pPr marL="0" indent="0">
              <a:lnSpc>
                <a:spcPct val="160000"/>
              </a:lnSpc>
              <a:buNone/>
            </a:pPr>
            <a:r>
              <a:rPr lang="en-US" sz="2800" dirty="0">
                <a:latin typeface="Calibri" panose="020F0502020204030204" pitchFamily="34" charset="0"/>
              </a:rPr>
              <a:t>Myocarditis can cause heart dilation, thrombi on the heart wall (mural thrombi), infiltration of circulating blood cells around the coronary vessels and between the muscle fibers, and degeneration of the muscle fibers themselves. </a:t>
            </a:r>
            <a:endParaRPr lang="en-US" sz="2800" dirty="0" smtClean="0">
              <a:latin typeface="Calibri" panose="020F0502020204030204" pitchFamily="34" charset="0"/>
            </a:endParaRPr>
          </a:p>
          <a:p>
            <a:pPr marL="0" indent="0">
              <a:lnSpc>
                <a:spcPct val="160000"/>
              </a:lnSpc>
              <a:buNone/>
            </a:pPr>
            <a:r>
              <a:rPr lang="en-US" sz="2800" dirty="0">
                <a:latin typeface="Calibri" panose="020F0502020204030204" pitchFamily="34" charset="0"/>
              </a:rPr>
              <a:t> </a:t>
            </a:r>
          </a:p>
          <a:p>
            <a:pPr marL="0" indent="0">
              <a:buNone/>
            </a:pPr>
            <a:endParaRPr lang="en-US" sz="2800" dirty="0"/>
          </a:p>
        </p:txBody>
      </p:sp>
    </p:spTree>
    <p:extLst>
      <p:ext uri="{BB962C8B-B14F-4D97-AF65-F5344CB8AC3E}">
        <p14:creationId xmlns:p14="http://schemas.microsoft.com/office/powerpoint/2010/main" val="325961370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947192"/>
          </a:xfrm>
        </p:spPr>
        <p:txBody>
          <a:bodyPr>
            <a:normAutofit fontScale="90000"/>
          </a:bodyPr>
          <a:lstStyle/>
          <a:p>
            <a:r>
              <a:rPr lang="en-US" b="1" dirty="0"/>
              <a:t>Pathophysiology</a:t>
            </a:r>
            <a:r>
              <a:rPr lang="en-US" dirty="0"/>
              <a:t/>
            </a:r>
            <a:br>
              <a:rPr lang="en-US" dirty="0"/>
            </a:br>
            <a:endParaRPr lang="en-US" dirty="0"/>
          </a:p>
        </p:txBody>
      </p:sp>
      <p:sp>
        <p:nvSpPr>
          <p:cNvPr id="3" name="Content Placeholder 2"/>
          <p:cNvSpPr>
            <a:spLocks noGrp="1"/>
          </p:cNvSpPr>
          <p:nvPr>
            <p:ph idx="1"/>
          </p:nvPr>
        </p:nvSpPr>
        <p:spPr>
          <a:xfrm>
            <a:off x="0" y="956930"/>
            <a:ext cx="9144000" cy="5630386"/>
          </a:xfrm>
        </p:spPr>
        <p:txBody>
          <a:bodyPr>
            <a:noAutofit/>
          </a:bodyPr>
          <a:lstStyle/>
          <a:p>
            <a:pPr marL="0" indent="0">
              <a:lnSpc>
                <a:spcPct val="150000"/>
              </a:lnSpc>
              <a:buNone/>
            </a:pPr>
            <a:r>
              <a:rPr lang="en-US" sz="2800" dirty="0" smtClean="0">
                <a:latin typeface="Calibri" panose="020F0502020204030204" pitchFamily="34" charset="0"/>
              </a:rPr>
              <a:t>Myocarditis </a:t>
            </a:r>
            <a:r>
              <a:rPr lang="en-US" sz="2800" dirty="0">
                <a:latin typeface="Calibri" panose="020F0502020204030204" pitchFamily="34" charset="0"/>
              </a:rPr>
              <a:t>usually results from a viral, bacterial, </a:t>
            </a:r>
            <a:r>
              <a:rPr lang="en-US" sz="2800" dirty="0" err="1">
                <a:latin typeface="Calibri" panose="020F0502020204030204" pitchFamily="34" charset="0"/>
              </a:rPr>
              <a:t>mycotic</a:t>
            </a:r>
            <a:r>
              <a:rPr lang="en-US" sz="2800" dirty="0">
                <a:latin typeface="Calibri" panose="020F0502020204030204" pitchFamily="34" charset="0"/>
              </a:rPr>
              <a:t>, parasitic, </a:t>
            </a:r>
            <a:r>
              <a:rPr lang="en-US" sz="2800" dirty="0" err="1" smtClean="0">
                <a:latin typeface="Calibri" panose="020F0502020204030204" pitchFamily="34" charset="0"/>
              </a:rPr>
              <a:t>protozoal</a:t>
            </a:r>
            <a:r>
              <a:rPr lang="en-US" sz="2800" dirty="0" smtClean="0">
                <a:latin typeface="Calibri" panose="020F0502020204030204" pitchFamily="34" charset="0"/>
              </a:rPr>
              <a:t> </a:t>
            </a:r>
            <a:r>
              <a:rPr lang="en-US" sz="2800" dirty="0">
                <a:latin typeface="Calibri" panose="020F0502020204030204" pitchFamily="34" charset="0"/>
              </a:rPr>
              <a:t>or </a:t>
            </a:r>
            <a:r>
              <a:rPr lang="en-US" sz="2800" dirty="0" smtClean="0">
                <a:latin typeface="Calibri" panose="020F0502020204030204" pitchFamily="34" charset="0"/>
              </a:rPr>
              <a:t>spirochete </a:t>
            </a:r>
            <a:r>
              <a:rPr lang="en-US" sz="2800" dirty="0">
                <a:latin typeface="Calibri" panose="020F0502020204030204" pitchFamily="34" charset="0"/>
              </a:rPr>
              <a:t>infection. It also may occur in patients after acute systemic infections such as rheumatic fever, </a:t>
            </a:r>
            <a:r>
              <a:rPr lang="en-US" sz="2800" dirty="0" smtClean="0">
                <a:latin typeface="Calibri" panose="020F0502020204030204" pitchFamily="34" charset="0"/>
              </a:rPr>
              <a:t>in those </a:t>
            </a:r>
            <a:r>
              <a:rPr lang="en-US" sz="2800" dirty="0">
                <a:latin typeface="Calibri" panose="020F0502020204030204" pitchFamily="34" charset="0"/>
              </a:rPr>
              <a:t>receiving immunosuppressive therapy, or in those with </a:t>
            </a:r>
            <a:r>
              <a:rPr lang="en-US" sz="2800" dirty="0" smtClean="0">
                <a:latin typeface="Calibri" panose="020F0502020204030204" pitchFamily="34" charset="0"/>
              </a:rPr>
              <a:t>infective endocarditis</a:t>
            </a:r>
            <a:r>
              <a:rPr lang="en-US" sz="2800" dirty="0">
                <a:latin typeface="Calibri" panose="020F0502020204030204" pitchFamily="34" charset="0"/>
              </a:rPr>
              <a:t>. </a:t>
            </a:r>
            <a:r>
              <a:rPr lang="en-US" sz="2800" dirty="0" smtClean="0">
                <a:latin typeface="Calibri" panose="020F0502020204030204" pitchFamily="34" charset="0"/>
              </a:rPr>
              <a:t>Myocarditis </a:t>
            </a:r>
            <a:r>
              <a:rPr lang="en-US" sz="2800" dirty="0">
                <a:latin typeface="Calibri" panose="020F0502020204030204" pitchFamily="34" charset="0"/>
              </a:rPr>
              <a:t>may result from an allergic reaction </a:t>
            </a:r>
            <a:r>
              <a:rPr lang="en-US" sz="2800" dirty="0" smtClean="0">
                <a:latin typeface="Calibri" panose="020F0502020204030204" pitchFamily="34" charset="0"/>
              </a:rPr>
              <a:t>to pharmacologic </a:t>
            </a:r>
            <a:r>
              <a:rPr lang="en-US" sz="2800" dirty="0">
                <a:latin typeface="Calibri" panose="020F0502020204030204" pitchFamily="34" charset="0"/>
              </a:rPr>
              <a:t>agents used in the treatment of other diseases. </a:t>
            </a:r>
          </a:p>
        </p:txBody>
      </p:sp>
    </p:spTree>
    <p:extLst>
      <p:ext uri="{BB962C8B-B14F-4D97-AF65-F5344CB8AC3E}">
        <p14:creationId xmlns:p14="http://schemas.microsoft.com/office/powerpoint/2010/main" val="89205131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589199" cy="644650"/>
          </a:xfrm>
        </p:spPr>
        <p:txBody>
          <a:bodyPr/>
          <a:lstStyle/>
          <a:p>
            <a:endParaRPr lang="en-US" dirty="0"/>
          </a:p>
        </p:txBody>
      </p:sp>
      <p:sp>
        <p:nvSpPr>
          <p:cNvPr id="3" name="Content Placeholder 2"/>
          <p:cNvSpPr>
            <a:spLocks noGrp="1"/>
          </p:cNvSpPr>
          <p:nvPr>
            <p:ph idx="1"/>
          </p:nvPr>
        </p:nvSpPr>
        <p:spPr>
          <a:xfrm>
            <a:off x="179512" y="1412776"/>
            <a:ext cx="8354889" cy="4968552"/>
          </a:xfrm>
        </p:spPr>
        <p:txBody>
          <a:bodyPr>
            <a:noAutofit/>
          </a:bodyPr>
          <a:lstStyle/>
          <a:p>
            <a:pPr marL="0" indent="0">
              <a:buNone/>
            </a:pPr>
            <a:r>
              <a:rPr lang="en-US" sz="2800" dirty="0">
                <a:latin typeface="Calibri" panose="020F0502020204030204" pitchFamily="34" charset="0"/>
              </a:rPr>
              <a:t>An inflammatory response occurs causing the tissue to swell. this swelling interferes with the myocardium ability to stretch and recoil. Blood circulation is impaired and cardiac output reduced. The myocardium becomes </a:t>
            </a:r>
            <a:r>
              <a:rPr lang="en-US" sz="2800" dirty="0" err="1">
                <a:latin typeface="Calibri" panose="020F0502020204030204" pitchFamily="34" charset="0"/>
              </a:rPr>
              <a:t>ischaemic</a:t>
            </a:r>
            <a:r>
              <a:rPr lang="en-US" sz="2800" dirty="0">
                <a:latin typeface="Calibri" panose="020F0502020204030204" pitchFamily="34" charset="0"/>
              </a:rPr>
              <a:t> causing tachycardia and arrhythmias.</a:t>
            </a:r>
          </a:p>
          <a:p>
            <a:pPr marL="0" indent="0">
              <a:buNone/>
            </a:pPr>
            <a:r>
              <a:rPr lang="en-US" sz="2800" dirty="0">
                <a:latin typeface="Calibri" panose="020F0502020204030204" pitchFamily="34" charset="0"/>
              </a:rPr>
              <a:t>Viral infections are thought alter the growth pattern of some cells that they infect. The infected cells grow at a faster rate than they would in an uninfected state. The accelerated growth, referred to as hypertrophy.</a:t>
            </a:r>
          </a:p>
          <a:p>
            <a:endParaRPr lang="en-US" sz="2800" dirty="0"/>
          </a:p>
        </p:txBody>
      </p:sp>
    </p:spTree>
    <p:extLst>
      <p:ext uri="{BB962C8B-B14F-4D97-AF65-F5344CB8AC3E}">
        <p14:creationId xmlns:p14="http://schemas.microsoft.com/office/powerpoint/2010/main" val="84788280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745"/>
            <a:ext cx="6347713" cy="947192"/>
          </a:xfrm>
        </p:spPr>
        <p:txBody>
          <a:bodyPr>
            <a:normAutofit fontScale="90000"/>
          </a:bodyPr>
          <a:lstStyle/>
          <a:p>
            <a:r>
              <a:rPr lang="en-US" b="1" dirty="0"/>
              <a:t>Clinical Manifestations</a:t>
            </a:r>
            <a:r>
              <a:rPr lang="en-US" dirty="0"/>
              <a:t/>
            </a:r>
            <a:br>
              <a:rPr lang="en-US" dirty="0"/>
            </a:br>
            <a:endParaRPr lang="en-US" dirty="0"/>
          </a:p>
        </p:txBody>
      </p:sp>
      <p:sp>
        <p:nvSpPr>
          <p:cNvPr id="3" name="Content Placeholder 2"/>
          <p:cNvSpPr>
            <a:spLocks noGrp="1"/>
          </p:cNvSpPr>
          <p:nvPr>
            <p:ph idx="1"/>
          </p:nvPr>
        </p:nvSpPr>
        <p:spPr>
          <a:xfrm>
            <a:off x="539552" y="1268760"/>
            <a:ext cx="8604448" cy="5589240"/>
          </a:xfrm>
        </p:spPr>
        <p:txBody>
          <a:bodyPr>
            <a:normAutofit/>
          </a:bodyPr>
          <a:lstStyle/>
          <a:p>
            <a:pPr marL="0" indent="0">
              <a:buNone/>
            </a:pPr>
            <a:r>
              <a:rPr lang="en-US" sz="2800" dirty="0" smtClean="0">
                <a:latin typeface="Calibri" panose="020F0502020204030204" pitchFamily="34" charset="0"/>
              </a:rPr>
              <a:t>They are usually vague</a:t>
            </a:r>
            <a:r>
              <a:rPr lang="en-US" sz="2800" dirty="0">
                <a:latin typeface="Calibri" panose="020F0502020204030204" pitchFamily="34" charset="0"/>
              </a:rPr>
              <a:t> </a:t>
            </a:r>
            <a:r>
              <a:rPr lang="en-US" sz="2800" dirty="0" smtClean="0">
                <a:latin typeface="Calibri" panose="020F0502020204030204" pitchFamily="34" charset="0"/>
              </a:rPr>
              <a:t>but include;</a:t>
            </a:r>
          </a:p>
          <a:p>
            <a:r>
              <a:rPr lang="en-US" sz="2800" dirty="0" smtClean="0">
                <a:latin typeface="Calibri" panose="020F0502020204030204" pitchFamily="34" charset="0"/>
              </a:rPr>
              <a:t>Chest discomfort</a:t>
            </a:r>
          </a:p>
          <a:p>
            <a:r>
              <a:rPr lang="en-US" sz="2800" dirty="0" smtClean="0">
                <a:latin typeface="Calibri" panose="020F0502020204030204" pitchFamily="34" charset="0"/>
              </a:rPr>
              <a:t>Dyspnea and anorexia</a:t>
            </a:r>
          </a:p>
          <a:p>
            <a:r>
              <a:rPr lang="en-US" sz="2800" dirty="0" smtClean="0">
                <a:latin typeface="Calibri" panose="020F0502020204030204" pitchFamily="34" charset="0"/>
              </a:rPr>
              <a:t>High temperatures</a:t>
            </a:r>
          </a:p>
          <a:p>
            <a:r>
              <a:rPr lang="en-US" sz="2800" dirty="0" smtClean="0">
                <a:latin typeface="Calibri" panose="020F0502020204030204" pitchFamily="34" charset="0"/>
              </a:rPr>
              <a:t>Chest </a:t>
            </a:r>
            <a:r>
              <a:rPr lang="en-US" sz="2800" dirty="0">
                <a:latin typeface="Calibri" panose="020F0502020204030204" pitchFamily="34" charset="0"/>
              </a:rPr>
              <a:t>pain</a:t>
            </a:r>
            <a:r>
              <a:rPr lang="en-US" sz="2800" dirty="0" smtClean="0">
                <a:latin typeface="Calibri" panose="020F0502020204030204" pitchFamily="34" charset="0"/>
              </a:rPr>
              <a:t>, tachycardia, arrhythmias if myocardium is ischemic</a:t>
            </a:r>
          </a:p>
          <a:p>
            <a:r>
              <a:rPr lang="en-US" sz="2800" dirty="0" smtClean="0">
                <a:latin typeface="Calibri" panose="020F0502020204030204" pitchFamily="34" charset="0"/>
              </a:rPr>
              <a:t>Excessive fatigue and refer sitting down</a:t>
            </a:r>
          </a:p>
          <a:p>
            <a:r>
              <a:rPr lang="en-US" sz="2800" dirty="0" smtClean="0">
                <a:latin typeface="Calibri" panose="020F0502020204030204" pitchFamily="34" charset="0"/>
              </a:rPr>
              <a:t>In severe cases they resent with signs of cardiac failure.</a:t>
            </a:r>
          </a:p>
        </p:txBody>
      </p:sp>
    </p:spTree>
    <p:extLst>
      <p:ext uri="{BB962C8B-B14F-4D97-AF65-F5344CB8AC3E}">
        <p14:creationId xmlns:p14="http://schemas.microsoft.com/office/powerpoint/2010/main" val="7395036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000"/>
            <a:ext cx="7130753" cy="904720"/>
          </a:xfrm>
        </p:spPr>
        <p:txBody>
          <a:bodyPr>
            <a:normAutofit fontScale="90000"/>
          </a:bodyPr>
          <a:lstStyle/>
          <a:p>
            <a:r>
              <a:rPr lang="en-US" b="1" dirty="0"/>
              <a:t>Assessment and Diagnostic Findings</a:t>
            </a:r>
            <a:r>
              <a:rPr lang="en-US" dirty="0"/>
              <a:t/>
            </a:r>
            <a:br>
              <a:rPr lang="en-US" dirty="0"/>
            </a:br>
            <a:endParaRPr lang="en-US" dirty="0"/>
          </a:p>
        </p:txBody>
      </p:sp>
      <p:sp>
        <p:nvSpPr>
          <p:cNvPr id="3" name="Content Placeholder 2"/>
          <p:cNvSpPr>
            <a:spLocks noGrp="1"/>
          </p:cNvSpPr>
          <p:nvPr>
            <p:ph idx="1"/>
          </p:nvPr>
        </p:nvSpPr>
        <p:spPr>
          <a:xfrm>
            <a:off x="755576" y="1484784"/>
            <a:ext cx="8388424" cy="4556579"/>
          </a:xfrm>
        </p:spPr>
        <p:txBody>
          <a:bodyPr>
            <a:normAutofit/>
          </a:bodyPr>
          <a:lstStyle/>
          <a:p>
            <a:r>
              <a:rPr lang="en-US" sz="2800" dirty="0" smtClean="0">
                <a:latin typeface="Calibri" panose="020F0502020204030204" pitchFamily="34" charset="0"/>
              </a:rPr>
              <a:t>Blood culture which will show microbial growth.</a:t>
            </a:r>
          </a:p>
          <a:p>
            <a:r>
              <a:rPr lang="en-US" sz="2800" dirty="0" smtClean="0">
                <a:latin typeface="Calibri" panose="020F0502020204030204" pitchFamily="34" charset="0"/>
              </a:rPr>
              <a:t>Serum electrolyte and thyroid studies help rule out other causes.</a:t>
            </a:r>
          </a:p>
          <a:p>
            <a:r>
              <a:rPr lang="en-US" sz="2800" dirty="0" smtClean="0">
                <a:latin typeface="Calibri" panose="020F0502020204030204" pitchFamily="34" charset="0"/>
              </a:rPr>
              <a:t>C reactive protein is elevated in inflammatory conditions</a:t>
            </a:r>
          </a:p>
          <a:p>
            <a:r>
              <a:rPr lang="en-US" sz="2800" dirty="0" smtClean="0">
                <a:latin typeface="Calibri" panose="020F0502020204030204" pitchFamily="34" charset="0"/>
              </a:rPr>
              <a:t>Cardiac enzymes are elevated</a:t>
            </a:r>
          </a:p>
          <a:p>
            <a:r>
              <a:rPr lang="en-US" sz="2800" dirty="0" smtClean="0">
                <a:latin typeface="Calibri" panose="020F0502020204030204" pitchFamily="34" charset="0"/>
              </a:rPr>
              <a:t>ECG shows disturbed cardiac rhythms</a:t>
            </a:r>
          </a:p>
          <a:p>
            <a:r>
              <a:rPr lang="en-US" sz="2800" dirty="0" smtClean="0">
                <a:latin typeface="Calibri" panose="020F0502020204030204" pitchFamily="34" charset="0"/>
              </a:rPr>
              <a:t>Chest </a:t>
            </a:r>
            <a:r>
              <a:rPr lang="en-US" sz="2800" dirty="0" err="1" smtClean="0">
                <a:latin typeface="Calibri" panose="020F0502020204030204" pitchFamily="34" charset="0"/>
              </a:rPr>
              <a:t>xray</a:t>
            </a:r>
            <a:r>
              <a:rPr lang="en-US" sz="2800" dirty="0" smtClean="0">
                <a:latin typeface="Calibri" panose="020F0502020204030204" pitchFamily="34" charset="0"/>
              </a:rPr>
              <a:t> shows cardiomegaly.</a:t>
            </a:r>
            <a:endParaRPr lang="en-US" sz="28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4703615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6347713" cy="620688"/>
          </a:xfrm>
        </p:spPr>
        <p:txBody>
          <a:bodyPr>
            <a:normAutofit fontScale="90000"/>
          </a:bodyPr>
          <a:lstStyle/>
          <a:p>
            <a:r>
              <a:rPr lang="en-US" b="1" dirty="0"/>
              <a:t>Medical Management</a:t>
            </a:r>
            <a:r>
              <a:rPr lang="en-US" dirty="0"/>
              <a:t/>
            </a:r>
            <a:br>
              <a:rPr lang="en-US" dirty="0"/>
            </a:br>
            <a:endParaRPr lang="en-US" dirty="0"/>
          </a:p>
        </p:txBody>
      </p:sp>
      <p:sp>
        <p:nvSpPr>
          <p:cNvPr id="3" name="Content Placeholder 2"/>
          <p:cNvSpPr>
            <a:spLocks noGrp="1"/>
          </p:cNvSpPr>
          <p:nvPr>
            <p:ph idx="1"/>
          </p:nvPr>
        </p:nvSpPr>
        <p:spPr>
          <a:xfrm>
            <a:off x="0" y="606795"/>
            <a:ext cx="9144000" cy="6480720"/>
          </a:xfrm>
        </p:spPr>
        <p:txBody>
          <a:bodyPr>
            <a:normAutofit/>
          </a:bodyPr>
          <a:lstStyle/>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patient receives specific treatment for the underlying cause if it is known (</a:t>
            </a:r>
            <a:r>
              <a:rPr lang="en-US" sz="2800" dirty="0" err="1">
                <a:latin typeface="Calibri" panose="020F0502020204030204" pitchFamily="34" charset="0"/>
              </a:rPr>
              <a:t>eg</a:t>
            </a:r>
            <a:r>
              <a:rPr lang="en-US" sz="2800" dirty="0">
                <a:latin typeface="Calibri" panose="020F0502020204030204" pitchFamily="34" charset="0"/>
              </a:rPr>
              <a:t>, penicillin for hemolytic streptococci) and is placed on bed rest to decrease the cardiac workload. </a:t>
            </a:r>
          </a:p>
          <a:p>
            <a:pPr>
              <a:lnSpc>
                <a:spcPct val="150000"/>
              </a:lnSpc>
            </a:pPr>
            <a:r>
              <a:rPr lang="en-US" sz="2800" dirty="0">
                <a:latin typeface="Calibri" panose="020F0502020204030204" pitchFamily="34" charset="0"/>
              </a:rPr>
              <a:t>Bed rest also helps to decrease myocardial damage and the complications of myocarditis. </a:t>
            </a:r>
          </a:p>
          <a:p>
            <a:pPr>
              <a:lnSpc>
                <a:spcPct val="150000"/>
              </a:lnSpc>
            </a:pPr>
            <a:r>
              <a:rPr lang="en-US" sz="2800" dirty="0">
                <a:latin typeface="Calibri" panose="020F0502020204030204" pitchFamily="34" charset="0"/>
              </a:rPr>
              <a:t>Activities, especially sports in young patients with myocarditis, should be limited for a 6-month period or at </a:t>
            </a:r>
            <a:r>
              <a:rPr lang="en-US" sz="2800" dirty="0" smtClean="0">
                <a:latin typeface="Calibri" panose="020F0502020204030204" pitchFamily="34" charset="0"/>
              </a:rPr>
              <a:t>least until </a:t>
            </a:r>
            <a:r>
              <a:rPr lang="en-US" sz="2800" dirty="0">
                <a:latin typeface="Calibri" panose="020F0502020204030204" pitchFamily="34" charset="0"/>
              </a:rPr>
              <a:t>heart size and function have returned to normal. </a:t>
            </a:r>
          </a:p>
        </p:txBody>
      </p:sp>
    </p:spTree>
    <p:extLst>
      <p:ext uri="{BB962C8B-B14F-4D97-AF65-F5344CB8AC3E}">
        <p14:creationId xmlns:p14="http://schemas.microsoft.com/office/powerpoint/2010/main" val="244052208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37"/>
            <a:ext cx="6347713" cy="524443"/>
          </a:xfrm>
        </p:spPr>
        <p:txBody>
          <a:bodyPr>
            <a:normAutofit fontScale="90000"/>
          </a:bodyPr>
          <a:lstStyle/>
          <a:p>
            <a:endParaRPr lang="en-US" dirty="0"/>
          </a:p>
        </p:txBody>
      </p:sp>
      <p:sp>
        <p:nvSpPr>
          <p:cNvPr id="3" name="Content Placeholder 2"/>
          <p:cNvSpPr>
            <a:spLocks noGrp="1"/>
          </p:cNvSpPr>
          <p:nvPr>
            <p:ph idx="1"/>
          </p:nvPr>
        </p:nvSpPr>
        <p:spPr>
          <a:xfrm>
            <a:off x="0" y="692696"/>
            <a:ext cx="9144000" cy="6165304"/>
          </a:xfrm>
        </p:spPr>
        <p:txBody>
          <a:bodyPr>
            <a:noAutofit/>
          </a:bodyPr>
          <a:lstStyle/>
          <a:p>
            <a:r>
              <a:rPr lang="en-US" sz="2800" dirty="0" smtClean="0">
                <a:latin typeface="Calibri" panose="020F0502020204030204" pitchFamily="34" charset="0"/>
              </a:rPr>
              <a:t>Physical activity </a:t>
            </a:r>
            <a:r>
              <a:rPr lang="en-US" sz="2800" dirty="0">
                <a:latin typeface="Calibri" panose="020F0502020204030204" pitchFamily="34" charset="0"/>
              </a:rPr>
              <a:t>is increased slowly, and the patient is instructed to </a:t>
            </a:r>
            <a:r>
              <a:rPr lang="en-US" sz="2800" dirty="0" smtClean="0">
                <a:latin typeface="Calibri" panose="020F0502020204030204" pitchFamily="34" charset="0"/>
              </a:rPr>
              <a:t>report any </a:t>
            </a:r>
            <a:r>
              <a:rPr lang="en-US" sz="2800" dirty="0">
                <a:latin typeface="Calibri" panose="020F0502020204030204" pitchFamily="34" charset="0"/>
              </a:rPr>
              <a:t>symptoms that occur with increasing activity, such as a rapidly beating heart. </a:t>
            </a:r>
            <a:endParaRPr lang="en-US" sz="2800" dirty="0" smtClean="0">
              <a:latin typeface="Calibri" panose="020F0502020204030204" pitchFamily="34" charset="0"/>
            </a:endParaRPr>
          </a:p>
          <a:p>
            <a:r>
              <a:rPr lang="en-US" sz="2800" dirty="0" smtClean="0">
                <a:latin typeface="Calibri" panose="020F0502020204030204" pitchFamily="34" charset="0"/>
              </a:rPr>
              <a:t>The </a:t>
            </a:r>
            <a:r>
              <a:rPr lang="en-US" sz="2800" dirty="0">
                <a:latin typeface="Calibri" panose="020F0502020204030204" pitchFamily="34" charset="0"/>
              </a:rPr>
              <a:t>use of corticosteroids in treating myocarditis remains controversial. </a:t>
            </a:r>
            <a:endParaRPr lang="en-US" sz="2800" dirty="0" smtClean="0">
              <a:latin typeface="Calibri" panose="020F0502020204030204" pitchFamily="34" charset="0"/>
            </a:endParaRPr>
          </a:p>
          <a:p>
            <a:r>
              <a:rPr lang="en-US" sz="2800" dirty="0" err="1" smtClean="0">
                <a:latin typeface="Calibri" panose="020F0502020204030204" pitchFamily="34" charset="0"/>
              </a:rPr>
              <a:t>Nonsteroidal</a:t>
            </a:r>
            <a:r>
              <a:rPr lang="en-US" sz="2800" dirty="0" smtClean="0">
                <a:latin typeface="Calibri" panose="020F0502020204030204" pitchFamily="34" charset="0"/>
              </a:rPr>
              <a:t> </a:t>
            </a:r>
            <a:r>
              <a:rPr lang="en-US" sz="2800" dirty="0">
                <a:latin typeface="Calibri" panose="020F0502020204030204" pitchFamily="34" charset="0"/>
              </a:rPr>
              <a:t>anti-inflammatory drugs (NSAIDs) such as aspirin </a:t>
            </a:r>
            <a:r>
              <a:rPr lang="en-US" sz="2800" dirty="0" smtClean="0">
                <a:latin typeface="Calibri" panose="020F0502020204030204" pitchFamily="34" charset="0"/>
              </a:rPr>
              <a:t>and ibuprofen </a:t>
            </a:r>
            <a:r>
              <a:rPr lang="en-US" sz="2800" dirty="0">
                <a:latin typeface="Calibri" panose="020F0502020204030204" pitchFamily="34" charset="0"/>
              </a:rPr>
              <a:t>are not to be used during the acute phase or if the </a:t>
            </a:r>
            <a:r>
              <a:rPr lang="en-US" sz="2800" dirty="0" smtClean="0">
                <a:latin typeface="Calibri" panose="020F0502020204030204" pitchFamily="34" charset="0"/>
              </a:rPr>
              <a:t>patient develops </a:t>
            </a:r>
            <a:r>
              <a:rPr lang="en-US" sz="2800" dirty="0">
                <a:latin typeface="Calibri" panose="020F0502020204030204" pitchFamily="34" charset="0"/>
              </a:rPr>
              <a:t>heart failure, because these medications can cause further myocardial damage. If the patient develops heart </a:t>
            </a:r>
            <a:r>
              <a:rPr lang="en-US" sz="2800" dirty="0" smtClean="0">
                <a:latin typeface="Calibri" panose="020F0502020204030204" pitchFamily="34" charset="0"/>
              </a:rPr>
              <a:t>failure, management </a:t>
            </a:r>
            <a:r>
              <a:rPr lang="en-US" sz="2800" dirty="0">
                <a:latin typeface="Calibri" panose="020F0502020204030204" pitchFamily="34" charset="0"/>
              </a:rPr>
              <a:t>is essentially the same as for all causes of heart failure.</a:t>
            </a:r>
          </a:p>
          <a:p>
            <a:endParaRPr lang="en-US" sz="2800" dirty="0">
              <a:latin typeface="Calibri" panose="020F0502020204030204" pitchFamily="34" charset="0"/>
            </a:endParaRPr>
          </a:p>
        </p:txBody>
      </p:sp>
    </p:spTree>
    <p:extLst>
      <p:ext uri="{BB962C8B-B14F-4D97-AF65-F5344CB8AC3E}">
        <p14:creationId xmlns:p14="http://schemas.microsoft.com/office/powerpoint/2010/main" val="370320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85"/>
            <a:ext cx="7886700" cy="587431"/>
          </a:xfrm>
        </p:spPr>
        <p:txBody>
          <a:bodyPr>
            <a:normAutofit fontScale="90000"/>
          </a:bodyPr>
          <a:lstStyle/>
          <a:p>
            <a:r>
              <a:rPr lang="en-US" b="1" u="sng" dirty="0">
                <a:hlinkClick r:id="rId2"/>
              </a:rPr>
              <a:t>Breathlessness</a:t>
            </a:r>
            <a:r>
              <a:rPr lang="en-US" dirty="0"/>
              <a:t/>
            </a:r>
            <a:br>
              <a:rPr lang="en-US" dirty="0"/>
            </a:br>
            <a:endParaRPr lang="en-US" dirty="0"/>
          </a:p>
        </p:txBody>
      </p:sp>
      <p:sp>
        <p:nvSpPr>
          <p:cNvPr id="3" name="Content Placeholder 2"/>
          <p:cNvSpPr>
            <a:spLocks noGrp="1"/>
          </p:cNvSpPr>
          <p:nvPr>
            <p:ph idx="1"/>
          </p:nvPr>
        </p:nvSpPr>
        <p:spPr>
          <a:xfrm>
            <a:off x="-33289" y="836712"/>
            <a:ext cx="9132570" cy="6021288"/>
          </a:xfrm>
        </p:spPr>
        <p:txBody>
          <a:bodyPr>
            <a:noAutofit/>
          </a:bodyPr>
          <a:lstStyle/>
          <a:p>
            <a:pPr lvl="0">
              <a:lnSpc>
                <a:spcPct val="150000"/>
              </a:lnSpc>
            </a:pPr>
            <a:r>
              <a:rPr lang="en-US" sz="2800" dirty="0">
                <a:latin typeface="Calibri" panose="020F0502020204030204" pitchFamily="34" charset="0"/>
              </a:rPr>
              <a:t>Cardiac causes include severe pulmonary </a:t>
            </a:r>
            <a:r>
              <a:rPr lang="en-US" sz="2800" dirty="0" err="1">
                <a:latin typeface="Calibri" panose="020F0502020204030204" pitchFamily="34" charset="0"/>
              </a:rPr>
              <a:t>oedema</a:t>
            </a:r>
            <a:r>
              <a:rPr lang="en-US" sz="2800" dirty="0">
                <a:latin typeface="Calibri" panose="020F0502020204030204" pitchFamily="34" charset="0"/>
              </a:rPr>
              <a:t>, acute myocardial infarction, cardiac arrhythmia, pericarditis and pericardial effusion.</a:t>
            </a:r>
          </a:p>
          <a:p>
            <a:pPr lvl="0">
              <a:lnSpc>
                <a:spcPct val="150000"/>
              </a:lnSpc>
            </a:pPr>
            <a:r>
              <a:rPr lang="en-US" sz="2800" dirty="0">
                <a:latin typeface="Calibri" panose="020F0502020204030204" pitchFamily="34" charset="0"/>
              </a:rPr>
              <a:t>Dyspnoea on exertion is the most common type of </a:t>
            </a:r>
            <a:r>
              <a:rPr lang="en-US" sz="2800" dirty="0" err="1">
                <a:latin typeface="Calibri" panose="020F0502020204030204" pitchFamily="34" charset="0"/>
              </a:rPr>
              <a:t>dyspnoea</a:t>
            </a:r>
            <a:r>
              <a:rPr lang="en-US" sz="2800" dirty="0">
                <a:latin typeface="Calibri" panose="020F0502020204030204" pitchFamily="34" charset="0"/>
              </a:rPr>
              <a:t> and may precede other evidence of heart failure.</a:t>
            </a:r>
          </a:p>
          <a:p>
            <a:pPr lvl="0">
              <a:lnSpc>
                <a:spcPct val="150000"/>
              </a:lnSpc>
            </a:pPr>
            <a:r>
              <a:rPr lang="en-US" sz="2800" dirty="0" err="1">
                <a:latin typeface="Calibri" panose="020F0502020204030204" pitchFamily="34" charset="0"/>
              </a:rPr>
              <a:t>Orthopnoea</a:t>
            </a:r>
            <a:r>
              <a:rPr lang="en-US" sz="2800" dirty="0">
                <a:latin typeface="Calibri" panose="020F0502020204030204" pitchFamily="34" charset="0"/>
              </a:rPr>
              <a:t>: does the patient have to sleep propped up at </a:t>
            </a:r>
            <a:r>
              <a:rPr lang="en-US" sz="2800" dirty="0" smtClean="0">
                <a:latin typeface="Calibri" panose="020F0502020204030204" pitchFamily="34" charset="0"/>
              </a:rPr>
              <a:t>night </a:t>
            </a:r>
            <a:r>
              <a:rPr lang="en-US" sz="2800" dirty="0">
                <a:latin typeface="Calibri" panose="020F0502020204030204" pitchFamily="34" charset="0"/>
              </a:rPr>
              <a:t>and if so with how may pillows?</a:t>
            </a:r>
          </a:p>
          <a:p>
            <a:pPr>
              <a:lnSpc>
                <a:spcPct val="170000"/>
              </a:lnSpc>
            </a:pPr>
            <a:endParaRPr lang="en-US" sz="2400" dirty="0">
              <a:latin typeface="Calibri" panose="020F0502020204030204" pitchFamily="34" charset="0"/>
            </a:endParaRPr>
          </a:p>
        </p:txBody>
      </p:sp>
    </p:spTree>
    <p:extLst>
      <p:ext uri="{BB962C8B-B14F-4D97-AF65-F5344CB8AC3E}">
        <p14:creationId xmlns:p14="http://schemas.microsoft.com/office/powerpoint/2010/main" val="1960948642"/>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5468" y="188640"/>
            <a:ext cx="6347713" cy="875184"/>
          </a:xfrm>
        </p:spPr>
        <p:txBody>
          <a:bodyPr>
            <a:normAutofit fontScale="90000"/>
          </a:bodyPr>
          <a:lstStyle/>
          <a:p>
            <a:r>
              <a:rPr lang="en-US" b="1" dirty="0"/>
              <a:t>Nursing Management</a:t>
            </a:r>
            <a:r>
              <a:rPr lang="en-US" dirty="0"/>
              <a:t/>
            </a:r>
            <a:br>
              <a:rPr lang="en-US" dirty="0"/>
            </a:br>
            <a:endParaRPr lang="en-US" dirty="0"/>
          </a:p>
        </p:txBody>
      </p:sp>
      <p:sp>
        <p:nvSpPr>
          <p:cNvPr id="3" name="Content Placeholder 2"/>
          <p:cNvSpPr>
            <a:spLocks noGrp="1"/>
          </p:cNvSpPr>
          <p:nvPr>
            <p:ph idx="1"/>
          </p:nvPr>
        </p:nvSpPr>
        <p:spPr>
          <a:xfrm>
            <a:off x="0" y="1063824"/>
            <a:ext cx="9144000" cy="5605536"/>
          </a:xfrm>
        </p:spPr>
        <p:txBody>
          <a:bodyPr>
            <a:noAutofit/>
          </a:bodyPr>
          <a:lstStyle/>
          <a:p>
            <a:r>
              <a:rPr lang="en-US" sz="2800" dirty="0" smtClean="0">
                <a:latin typeface="Calibri" panose="020F0502020204030204" pitchFamily="34" charset="0"/>
              </a:rPr>
              <a:t>The </a:t>
            </a:r>
            <a:r>
              <a:rPr lang="en-US" sz="2800" dirty="0">
                <a:latin typeface="Calibri" panose="020F0502020204030204" pitchFamily="34" charset="0"/>
              </a:rPr>
              <a:t>nurse assesses the patient’s temperature to determine </a:t>
            </a:r>
            <a:r>
              <a:rPr lang="en-US" sz="2800" dirty="0" smtClean="0">
                <a:latin typeface="Calibri" panose="020F0502020204030204" pitchFamily="34" charset="0"/>
              </a:rPr>
              <a:t>whether the </a:t>
            </a:r>
            <a:r>
              <a:rPr lang="en-US" sz="2800" dirty="0">
                <a:latin typeface="Calibri" panose="020F0502020204030204" pitchFamily="34" charset="0"/>
              </a:rPr>
              <a:t>disease is subsiding. </a:t>
            </a:r>
          </a:p>
          <a:p>
            <a:r>
              <a:rPr lang="en-US" sz="2800" dirty="0">
                <a:latin typeface="Calibri" panose="020F0502020204030204" pitchFamily="34" charset="0"/>
              </a:rPr>
              <a:t>The cardiovascular assessment focuses on signs and symptoms of heart failure and dysrhythmia. </a:t>
            </a:r>
          </a:p>
          <a:p>
            <a:r>
              <a:rPr lang="en-US" sz="2800" dirty="0">
                <a:latin typeface="Calibri" panose="020F0502020204030204" pitchFamily="34" charset="0"/>
              </a:rPr>
              <a:t>The patient experiencing dysrhythmias should receive continuous </a:t>
            </a:r>
            <a:r>
              <a:rPr lang="en-US" sz="2800" dirty="0" smtClean="0">
                <a:latin typeface="Calibri" panose="020F0502020204030204" pitchFamily="34" charset="0"/>
              </a:rPr>
              <a:t>cardiac monitoring </a:t>
            </a:r>
            <a:r>
              <a:rPr lang="en-US" sz="2800" dirty="0">
                <a:latin typeface="Calibri" panose="020F0502020204030204" pitchFamily="34" charset="0"/>
              </a:rPr>
              <a:t>with personnel and equipment readily available </a:t>
            </a:r>
            <a:r>
              <a:rPr lang="en-US" sz="2800" dirty="0" smtClean="0">
                <a:latin typeface="Calibri" panose="020F0502020204030204" pitchFamily="34" charset="0"/>
              </a:rPr>
              <a:t>to treat </a:t>
            </a:r>
            <a:r>
              <a:rPr lang="en-US" sz="2800" dirty="0">
                <a:latin typeface="Calibri" panose="020F0502020204030204" pitchFamily="34" charset="0"/>
              </a:rPr>
              <a:t>life-threatening dysrhythmias.</a:t>
            </a:r>
          </a:p>
          <a:p>
            <a:r>
              <a:rPr lang="en-US" sz="2800" dirty="0">
                <a:latin typeface="Calibri" panose="020F0502020204030204" pitchFamily="34" charset="0"/>
              </a:rPr>
              <a:t>Elastic compression stockings and passive and active exercises should be used, because embolization from venous thrombosis and mural thrombi can occur.</a:t>
            </a:r>
          </a:p>
          <a:p>
            <a:endParaRPr lang="en-US" sz="2800" dirty="0"/>
          </a:p>
        </p:txBody>
      </p:sp>
    </p:spTree>
    <p:extLst>
      <p:ext uri="{BB962C8B-B14F-4D97-AF65-F5344CB8AC3E}">
        <p14:creationId xmlns:p14="http://schemas.microsoft.com/office/powerpoint/2010/main" val="368538427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47713" cy="659160"/>
          </a:xfrm>
        </p:spPr>
        <p:txBody>
          <a:bodyPr/>
          <a:lstStyle/>
          <a:p>
            <a:endParaRPr lang="en-US" dirty="0"/>
          </a:p>
        </p:txBody>
      </p:sp>
      <p:sp>
        <p:nvSpPr>
          <p:cNvPr id="3" name="Content Placeholder 2"/>
          <p:cNvSpPr>
            <a:spLocks noGrp="1"/>
          </p:cNvSpPr>
          <p:nvPr>
            <p:ph idx="1"/>
          </p:nvPr>
        </p:nvSpPr>
        <p:spPr>
          <a:xfrm>
            <a:off x="0" y="1628800"/>
            <a:ext cx="9144000" cy="4412563"/>
          </a:xfrm>
        </p:spPr>
        <p:txBody>
          <a:bodyPr>
            <a:normAutofit/>
          </a:bodyPr>
          <a:lstStyle/>
          <a:p>
            <a:r>
              <a:rPr lang="en-US" sz="2800" b="1" dirty="0" smtClean="0">
                <a:latin typeface="Calibri" panose="020F0502020204030204" pitchFamily="34" charset="0"/>
              </a:rPr>
              <a:t>NB; </a:t>
            </a:r>
            <a:r>
              <a:rPr lang="en-US" sz="2800" dirty="0" smtClean="0">
                <a:latin typeface="Calibri" panose="020F0502020204030204" pitchFamily="34" charset="0"/>
              </a:rPr>
              <a:t>Patients </a:t>
            </a:r>
            <a:r>
              <a:rPr lang="en-US" sz="2800" dirty="0">
                <a:latin typeface="Calibri" panose="020F0502020204030204" pitchFamily="34" charset="0"/>
              </a:rPr>
              <a:t>with myocarditis are sensitive to digitalis.</a:t>
            </a:r>
          </a:p>
          <a:p>
            <a:r>
              <a:rPr lang="en-US" sz="2800" dirty="0">
                <a:latin typeface="Calibri" panose="020F0502020204030204" pitchFamily="34" charset="0"/>
              </a:rPr>
              <a:t>They must be closely monitored for digitalis toxicity, which is evidenced by dysrhythmia, anorexia, nausea, vomiting, headache and malaise. </a:t>
            </a:r>
          </a:p>
          <a:p>
            <a:r>
              <a:rPr lang="en-US" sz="2800" dirty="0">
                <a:latin typeface="Calibri" panose="020F0502020204030204" pitchFamily="34" charset="0"/>
              </a:rPr>
              <a:t>Prevention of infectious diseases </a:t>
            </a:r>
            <a:r>
              <a:rPr lang="en-US" sz="2800" dirty="0" smtClean="0">
                <a:latin typeface="Calibri" panose="020F0502020204030204" pitchFamily="34" charset="0"/>
              </a:rPr>
              <a:t>is by </a:t>
            </a:r>
            <a:r>
              <a:rPr lang="en-US" sz="2800" dirty="0">
                <a:latin typeface="Calibri" panose="020F0502020204030204" pitchFamily="34" charset="0"/>
              </a:rPr>
              <a:t>means of appropriate </a:t>
            </a:r>
            <a:r>
              <a:rPr lang="en-US" sz="2800" dirty="0" smtClean="0">
                <a:latin typeface="Calibri" panose="020F0502020204030204" pitchFamily="34" charset="0"/>
              </a:rPr>
              <a:t>immunizations (</a:t>
            </a:r>
            <a:r>
              <a:rPr lang="en-US" sz="2800" dirty="0" err="1" smtClean="0">
                <a:latin typeface="Calibri" panose="020F0502020204030204" pitchFamily="34" charset="0"/>
              </a:rPr>
              <a:t>eg</a:t>
            </a:r>
            <a:r>
              <a:rPr lang="en-US" sz="2800" dirty="0">
                <a:latin typeface="Calibri" panose="020F0502020204030204" pitchFamily="34" charset="0"/>
              </a:rPr>
              <a:t>, influenza, hepatitis) and early treatment appears to be important in decreasing the incidence of myocarditis.</a:t>
            </a:r>
          </a:p>
          <a:p>
            <a:endParaRPr lang="en-US" sz="2800" dirty="0"/>
          </a:p>
        </p:txBody>
      </p:sp>
    </p:spTree>
    <p:extLst>
      <p:ext uri="{BB962C8B-B14F-4D97-AF65-F5344CB8AC3E}">
        <p14:creationId xmlns:p14="http://schemas.microsoft.com/office/powerpoint/2010/main" val="403865491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6347713" cy="947192"/>
          </a:xfrm>
        </p:spPr>
        <p:txBody>
          <a:bodyPr>
            <a:normAutofit fontScale="90000"/>
          </a:bodyPr>
          <a:lstStyle/>
          <a:p>
            <a:r>
              <a:rPr lang="en-US" b="1" dirty="0"/>
              <a:t>PERICARDITIS</a:t>
            </a:r>
            <a:r>
              <a:rPr lang="en-US" dirty="0"/>
              <a:t/>
            </a:r>
            <a:br>
              <a:rPr lang="en-US" dirty="0"/>
            </a:br>
            <a:endParaRPr lang="en-US" dirty="0"/>
          </a:p>
        </p:txBody>
      </p:sp>
      <p:sp>
        <p:nvSpPr>
          <p:cNvPr id="3" name="Content Placeholder 2"/>
          <p:cNvSpPr>
            <a:spLocks noGrp="1"/>
          </p:cNvSpPr>
          <p:nvPr>
            <p:ph idx="1"/>
          </p:nvPr>
        </p:nvSpPr>
        <p:spPr>
          <a:xfrm>
            <a:off x="0" y="764704"/>
            <a:ext cx="9144000" cy="5904656"/>
          </a:xfrm>
        </p:spPr>
        <p:txBody>
          <a:bodyPr>
            <a:normAutofit/>
          </a:bodyPr>
          <a:lstStyle/>
          <a:p>
            <a:pPr>
              <a:lnSpc>
                <a:spcPct val="150000"/>
              </a:lnSpc>
            </a:pPr>
            <a:r>
              <a:rPr lang="en-US" sz="2400" dirty="0" smtClean="0">
                <a:latin typeface="Calibri" panose="020F0502020204030204" pitchFamily="34" charset="0"/>
              </a:rPr>
              <a:t>Pericarditis </a:t>
            </a:r>
            <a:r>
              <a:rPr lang="en-US" sz="2400" dirty="0">
                <a:latin typeface="Calibri" panose="020F0502020204030204" pitchFamily="34" charset="0"/>
              </a:rPr>
              <a:t>refers to an inflammation of the pericardium, the membranous sac enveloping the heart. It may be a primary illness or it may develop in the course of a variety of medical </a:t>
            </a:r>
            <a:r>
              <a:rPr lang="en-US" sz="2400" dirty="0" smtClean="0">
                <a:latin typeface="Calibri" panose="020F0502020204030204" pitchFamily="34" charset="0"/>
              </a:rPr>
              <a:t>and surgical </a:t>
            </a:r>
            <a:r>
              <a:rPr lang="en-US" sz="2400" dirty="0">
                <a:latin typeface="Calibri" panose="020F0502020204030204" pitchFamily="34" charset="0"/>
              </a:rPr>
              <a:t>disorders. </a:t>
            </a:r>
          </a:p>
          <a:p>
            <a:pPr>
              <a:lnSpc>
                <a:spcPct val="150000"/>
              </a:lnSpc>
            </a:pPr>
            <a:r>
              <a:rPr lang="en-US" sz="2400" dirty="0">
                <a:latin typeface="Calibri" panose="020F0502020204030204" pitchFamily="34" charset="0"/>
              </a:rPr>
              <a:t>Pericarditis may be acute or chronic. It may be classified by the layers of the pericardium becoming attached to each other (adhesive) or by what accumulates in the pericardial sac: serum (serous), pus (purulent), calcium deposits (calcific), clotting </a:t>
            </a:r>
            <a:r>
              <a:rPr lang="en-US" sz="2400" dirty="0" smtClean="0">
                <a:latin typeface="Calibri" panose="020F0502020204030204" pitchFamily="34" charset="0"/>
              </a:rPr>
              <a:t>proteins(</a:t>
            </a:r>
            <a:r>
              <a:rPr lang="en-US" sz="2400" dirty="0" err="1" smtClean="0">
                <a:latin typeface="Calibri" panose="020F0502020204030204" pitchFamily="34" charset="0"/>
              </a:rPr>
              <a:t>fibrinous</a:t>
            </a:r>
            <a:r>
              <a:rPr lang="en-US" sz="2400" dirty="0">
                <a:latin typeface="Calibri" panose="020F0502020204030204" pitchFamily="34" charset="0"/>
              </a:rPr>
              <a:t>), or blood (</a:t>
            </a:r>
            <a:r>
              <a:rPr lang="en-US" sz="2400" dirty="0" err="1">
                <a:latin typeface="Calibri" panose="020F0502020204030204" pitchFamily="34" charset="0"/>
              </a:rPr>
              <a:t>sanguinous</a:t>
            </a:r>
            <a:r>
              <a:rPr lang="en-US" sz="2400" dirty="0">
                <a:latin typeface="Calibri" panose="020F0502020204030204" pitchFamily="34" charset="0"/>
              </a:rPr>
              <a:t>).</a:t>
            </a:r>
          </a:p>
          <a:p>
            <a:pPr>
              <a:lnSpc>
                <a:spcPct val="150000"/>
              </a:lnSpc>
            </a:pPr>
            <a:endParaRPr lang="en-US" sz="2400" dirty="0"/>
          </a:p>
        </p:txBody>
      </p:sp>
    </p:spTree>
    <p:extLst>
      <p:ext uri="{BB962C8B-B14F-4D97-AF65-F5344CB8AC3E}">
        <p14:creationId xmlns:p14="http://schemas.microsoft.com/office/powerpoint/2010/main" val="387395936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589199" cy="504056"/>
          </a:xfrm>
        </p:spPr>
        <p:txBody>
          <a:bodyPr>
            <a:normAutofit fontScale="90000"/>
          </a:bodyPr>
          <a:lstStyle/>
          <a:p>
            <a:r>
              <a:rPr lang="en-US" dirty="0" smtClean="0"/>
              <a:t>PATHOPHYSIOLOGY</a:t>
            </a:r>
            <a:endParaRPr lang="en-US" dirty="0"/>
          </a:p>
        </p:txBody>
      </p:sp>
      <p:sp>
        <p:nvSpPr>
          <p:cNvPr id="3" name="Content Placeholder 2"/>
          <p:cNvSpPr>
            <a:spLocks noGrp="1"/>
          </p:cNvSpPr>
          <p:nvPr>
            <p:ph idx="1"/>
          </p:nvPr>
        </p:nvSpPr>
        <p:spPr>
          <a:xfrm>
            <a:off x="0" y="1249187"/>
            <a:ext cx="9144000" cy="5616624"/>
          </a:xfrm>
        </p:spPr>
        <p:txBody>
          <a:bodyPr>
            <a:normAutofit lnSpcReduction="10000"/>
          </a:bodyPr>
          <a:lstStyle/>
          <a:p>
            <a:pPr>
              <a:lnSpc>
                <a:spcPct val="150000"/>
              </a:lnSpc>
            </a:pPr>
            <a:r>
              <a:rPr lang="en-US" sz="2800" dirty="0" smtClean="0"/>
              <a:t>It occurs secondary to endocarditis, myocarditis, chest trauma or myocardial infarction. When the pericardial cells become inflamed their membranes become more permeable and allow intracellular fluid to leak out and overfill the </a:t>
            </a:r>
            <a:r>
              <a:rPr lang="en-US" sz="2800" dirty="0" err="1" smtClean="0"/>
              <a:t>interstial</a:t>
            </a:r>
            <a:r>
              <a:rPr lang="en-US" sz="2800" dirty="0" smtClean="0"/>
              <a:t> spaces. Pericardial fluid accumulation  compress the heart causing a condition known as cardiac </a:t>
            </a:r>
            <a:r>
              <a:rPr lang="en-US" sz="2800" dirty="0" err="1" smtClean="0"/>
              <a:t>tamponade</a:t>
            </a:r>
            <a:r>
              <a:rPr lang="en-US" sz="2800" dirty="0" smtClean="0"/>
              <a:t> where fluid takes u</a:t>
            </a:r>
            <a:r>
              <a:rPr lang="en-US" sz="2800" dirty="0"/>
              <a:t>p</a:t>
            </a:r>
            <a:r>
              <a:rPr lang="en-US" sz="2800" dirty="0" smtClean="0"/>
              <a:t> the space required by the heart for expanding as it fills. The smaller capacity reduces the volume of blood within the heart chambers</a:t>
            </a:r>
            <a:endParaRPr lang="en-US" sz="2800" dirty="0"/>
          </a:p>
        </p:txBody>
      </p:sp>
    </p:spTree>
    <p:extLst>
      <p:ext uri="{BB962C8B-B14F-4D97-AF65-F5344CB8AC3E}">
        <p14:creationId xmlns:p14="http://schemas.microsoft.com/office/powerpoint/2010/main" val="11288033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18"/>
            <a:ext cx="6347713" cy="822594"/>
          </a:xfrm>
        </p:spPr>
        <p:txBody>
          <a:bodyPr>
            <a:normAutofit fontScale="90000"/>
          </a:bodyPr>
          <a:lstStyle/>
          <a:p>
            <a:r>
              <a:rPr lang="en-US" b="1" dirty="0" smtClean="0"/>
              <a:t>CAUSES</a:t>
            </a:r>
            <a:r>
              <a:rPr lang="en-US" dirty="0"/>
              <a:t/>
            </a:r>
            <a:br>
              <a:rPr lang="en-US" dirty="0"/>
            </a:br>
            <a:endParaRPr lang="en-US" dirty="0"/>
          </a:p>
        </p:txBody>
      </p:sp>
      <p:sp>
        <p:nvSpPr>
          <p:cNvPr id="3" name="Content Placeholder 2"/>
          <p:cNvSpPr>
            <a:spLocks noGrp="1"/>
          </p:cNvSpPr>
          <p:nvPr>
            <p:ph idx="1"/>
          </p:nvPr>
        </p:nvSpPr>
        <p:spPr>
          <a:xfrm>
            <a:off x="-13491" y="836712"/>
            <a:ext cx="9144000" cy="5595145"/>
          </a:xfrm>
        </p:spPr>
        <p:txBody>
          <a:bodyPr>
            <a:noAutofit/>
          </a:bodyPr>
          <a:lstStyle/>
          <a:p>
            <a:pPr marL="0" indent="0">
              <a:buNone/>
            </a:pPr>
            <a:r>
              <a:rPr lang="en-US" sz="2800" dirty="0" smtClean="0">
                <a:latin typeface="Calibri" panose="020F0502020204030204" pitchFamily="34" charset="0"/>
              </a:rPr>
              <a:t>The </a:t>
            </a:r>
            <a:r>
              <a:rPr lang="en-US" sz="2800" dirty="0">
                <a:latin typeface="Calibri" panose="020F0502020204030204" pitchFamily="34" charset="0"/>
              </a:rPr>
              <a:t>following are some of the causes underlying or associated with pericarditis:</a:t>
            </a:r>
          </a:p>
          <a:p>
            <a:pPr marL="0" indent="0">
              <a:buNone/>
            </a:pPr>
            <a:r>
              <a:rPr lang="en-US" sz="2800" dirty="0">
                <a:latin typeface="Calibri" panose="020F0502020204030204" pitchFamily="34" charset="0"/>
              </a:rPr>
              <a:t>• Idiopathic or nonspecific causes</a:t>
            </a:r>
          </a:p>
          <a:p>
            <a:pPr marL="0" indent="0">
              <a:buNone/>
            </a:pPr>
            <a:r>
              <a:rPr lang="en-US" sz="2800" dirty="0">
                <a:latin typeface="Calibri" panose="020F0502020204030204" pitchFamily="34" charset="0"/>
              </a:rPr>
              <a:t>• Infection: usually viral (</a:t>
            </a:r>
            <a:r>
              <a:rPr lang="en-US" sz="2800" dirty="0" err="1">
                <a:latin typeface="Calibri" panose="020F0502020204030204" pitchFamily="34" charset="0"/>
              </a:rPr>
              <a:t>eg</a:t>
            </a:r>
            <a:r>
              <a:rPr lang="en-US" sz="2800" dirty="0">
                <a:latin typeface="Calibri" panose="020F0502020204030204" pitchFamily="34" charset="0"/>
              </a:rPr>
              <a:t>, Coxsackie, influenza); rarely bacterial (</a:t>
            </a:r>
            <a:r>
              <a:rPr lang="en-US" sz="2800" dirty="0" err="1">
                <a:latin typeface="Calibri" panose="020F0502020204030204" pitchFamily="34" charset="0"/>
              </a:rPr>
              <a:t>eg</a:t>
            </a:r>
            <a:r>
              <a:rPr lang="en-US" sz="2800" dirty="0">
                <a:latin typeface="Calibri" panose="020F0502020204030204" pitchFamily="34" charset="0"/>
              </a:rPr>
              <a:t>, streptococci, staphylococci, </a:t>
            </a:r>
            <a:r>
              <a:rPr lang="en-US" sz="2800" dirty="0" err="1">
                <a:latin typeface="Calibri" panose="020F0502020204030204" pitchFamily="34" charset="0"/>
              </a:rPr>
              <a:t>meningococci</a:t>
            </a:r>
            <a:r>
              <a:rPr lang="en-US" sz="2800" dirty="0">
                <a:latin typeface="Calibri" panose="020F0502020204030204" pitchFamily="34" charset="0"/>
              </a:rPr>
              <a:t>, gonococci); and </a:t>
            </a:r>
            <a:r>
              <a:rPr lang="en-US" sz="2800" dirty="0" err="1">
                <a:latin typeface="Calibri" panose="020F0502020204030204" pitchFamily="34" charset="0"/>
              </a:rPr>
              <a:t>mycotic</a:t>
            </a:r>
            <a:r>
              <a:rPr lang="en-US" sz="2800" dirty="0">
                <a:latin typeface="Calibri" panose="020F0502020204030204" pitchFamily="34" charset="0"/>
              </a:rPr>
              <a:t> (fungal)</a:t>
            </a:r>
          </a:p>
          <a:p>
            <a:pPr marL="0" indent="0">
              <a:buNone/>
            </a:pPr>
            <a:r>
              <a:rPr lang="en-US" sz="2800" dirty="0">
                <a:latin typeface="Calibri" panose="020F0502020204030204" pitchFamily="34" charset="0"/>
              </a:rPr>
              <a:t>• Disorders of connective tissue: systemic lupus </a:t>
            </a:r>
            <a:r>
              <a:rPr lang="en-US" sz="2800" dirty="0" err="1" smtClean="0">
                <a:latin typeface="Calibri" panose="020F0502020204030204" pitchFamily="34" charset="0"/>
              </a:rPr>
              <a:t>erythematosus</a:t>
            </a:r>
            <a:r>
              <a:rPr lang="en-US" sz="2800" dirty="0" smtClean="0">
                <a:latin typeface="Calibri" panose="020F0502020204030204" pitchFamily="34" charset="0"/>
              </a:rPr>
              <a:t>, rheumatic </a:t>
            </a:r>
            <a:r>
              <a:rPr lang="en-US" sz="2800" dirty="0">
                <a:latin typeface="Calibri" panose="020F0502020204030204" pitchFamily="34" charset="0"/>
              </a:rPr>
              <a:t>fever, rheumatoid arthritis, </a:t>
            </a:r>
            <a:r>
              <a:rPr lang="en-US" sz="2800" dirty="0" err="1">
                <a:latin typeface="Calibri" panose="020F0502020204030204" pitchFamily="34" charset="0"/>
              </a:rPr>
              <a:t>polyarteritis</a:t>
            </a:r>
            <a:endParaRPr lang="en-US" sz="2800" dirty="0">
              <a:latin typeface="Calibri" panose="020F0502020204030204" pitchFamily="34" charset="0"/>
            </a:endParaRPr>
          </a:p>
          <a:p>
            <a:pPr marL="0" indent="0">
              <a:buNone/>
            </a:pPr>
            <a:r>
              <a:rPr lang="en-US" sz="2800" dirty="0">
                <a:latin typeface="Calibri" panose="020F0502020204030204" pitchFamily="34" charset="0"/>
              </a:rPr>
              <a:t>• Hypersensitivity states: immune reactions, medication </a:t>
            </a:r>
            <a:r>
              <a:rPr lang="en-US" sz="2800" dirty="0" err="1" smtClean="0">
                <a:latin typeface="Calibri" panose="020F0502020204030204" pitchFamily="34" charset="0"/>
              </a:rPr>
              <a:t>reactions,serum</a:t>
            </a:r>
            <a:r>
              <a:rPr lang="en-US" sz="2800" dirty="0" smtClean="0">
                <a:latin typeface="Calibri" panose="020F0502020204030204" pitchFamily="34" charset="0"/>
              </a:rPr>
              <a:t> </a:t>
            </a:r>
            <a:r>
              <a:rPr lang="en-US" sz="2800" dirty="0">
                <a:latin typeface="Calibri" panose="020F0502020204030204" pitchFamily="34" charset="0"/>
              </a:rPr>
              <a:t>sickness</a:t>
            </a:r>
          </a:p>
          <a:p>
            <a:pPr marL="0" indent="0">
              <a:buNone/>
            </a:pPr>
            <a:endParaRPr lang="en-US" sz="2800" dirty="0"/>
          </a:p>
        </p:txBody>
      </p:sp>
    </p:spTree>
    <p:extLst>
      <p:ext uri="{BB962C8B-B14F-4D97-AF65-F5344CB8AC3E}">
        <p14:creationId xmlns:p14="http://schemas.microsoft.com/office/powerpoint/2010/main" val="402167770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792088"/>
          </a:xfrm>
        </p:spPr>
        <p:txBody>
          <a:bodyPr>
            <a:normAutofit/>
          </a:bodyPr>
          <a:lstStyle/>
          <a:p>
            <a:r>
              <a:rPr lang="en-US" dirty="0" smtClean="0"/>
              <a:t>Causes… </a:t>
            </a:r>
            <a:r>
              <a:rPr lang="en-US" dirty="0" err="1" smtClean="0"/>
              <a:t>contd</a:t>
            </a:r>
            <a:endParaRPr lang="en-US" dirty="0"/>
          </a:p>
        </p:txBody>
      </p:sp>
      <p:sp>
        <p:nvSpPr>
          <p:cNvPr id="3" name="Content Placeholder 2"/>
          <p:cNvSpPr>
            <a:spLocks noGrp="1"/>
          </p:cNvSpPr>
          <p:nvPr>
            <p:ph idx="1"/>
          </p:nvPr>
        </p:nvSpPr>
        <p:spPr>
          <a:xfrm>
            <a:off x="0" y="908720"/>
            <a:ext cx="9144000" cy="5949280"/>
          </a:xfrm>
        </p:spPr>
        <p:txBody>
          <a:bodyPr>
            <a:noAutofit/>
          </a:bodyPr>
          <a:lstStyle/>
          <a:p>
            <a:pPr marL="0" indent="0">
              <a:buNone/>
            </a:pPr>
            <a:r>
              <a:rPr lang="en-US" sz="2800" dirty="0">
                <a:latin typeface="Calibri" panose="020F0502020204030204" pitchFamily="34" charset="0"/>
              </a:rPr>
              <a:t>Disorders of adjacent structures: myocardial infarction</a:t>
            </a:r>
            <a:r>
              <a:rPr lang="en-US" sz="2800" dirty="0" smtClean="0">
                <a:latin typeface="Calibri" panose="020F0502020204030204" pitchFamily="34" charset="0"/>
              </a:rPr>
              <a:t>, dissecting </a:t>
            </a:r>
            <a:r>
              <a:rPr lang="en-US" sz="2800" dirty="0">
                <a:latin typeface="Calibri" panose="020F0502020204030204" pitchFamily="34" charset="0"/>
              </a:rPr>
              <a:t>aneurysm, pleural and pulmonary disease (pneumonia)</a:t>
            </a:r>
          </a:p>
          <a:p>
            <a:pPr marL="0" indent="0">
              <a:buNone/>
            </a:pPr>
            <a:r>
              <a:rPr lang="en-US" sz="2800" dirty="0">
                <a:latin typeface="Calibri" panose="020F0502020204030204" pitchFamily="34" charset="0"/>
              </a:rPr>
              <a:t>• Neoplastic disease: caused by metastasis from lung cancer</a:t>
            </a:r>
          </a:p>
          <a:p>
            <a:pPr marL="0" indent="0">
              <a:buNone/>
            </a:pPr>
            <a:r>
              <a:rPr lang="en-US" sz="2800" dirty="0">
                <a:latin typeface="Calibri" panose="020F0502020204030204" pitchFamily="34" charset="0"/>
              </a:rPr>
              <a:t>or breast cancer, leukemia, and </a:t>
            </a:r>
            <a:r>
              <a:rPr lang="en-US" sz="2800" dirty="0" smtClean="0">
                <a:latin typeface="Calibri" panose="020F0502020204030204" pitchFamily="34" charset="0"/>
              </a:rPr>
              <a:t>primary (mesothelioma</a:t>
            </a:r>
            <a:r>
              <a:rPr lang="en-US" sz="2800" dirty="0">
                <a:latin typeface="Calibri" panose="020F0502020204030204" pitchFamily="34" charset="0"/>
              </a:rPr>
              <a:t>) neoplasms</a:t>
            </a:r>
          </a:p>
          <a:p>
            <a:pPr marL="0" indent="0">
              <a:buNone/>
            </a:pPr>
            <a:r>
              <a:rPr lang="en-US" sz="2800" dirty="0">
                <a:latin typeface="Calibri" panose="020F0502020204030204" pitchFamily="34" charset="0"/>
              </a:rPr>
              <a:t>• Radiation therapy</a:t>
            </a:r>
          </a:p>
          <a:p>
            <a:pPr marL="0" indent="0">
              <a:buNone/>
            </a:pPr>
            <a:r>
              <a:rPr lang="en-US" sz="2800" dirty="0">
                <a:latin typeface="Calibri" panose="020F0502020204030204" pitchFamily="34" charset="0"/>
              </a:rPr>
              <a:t>• Trauma: chest injury, cardiac surgery, cardiac catheterization, pacemaker implantation</a:t>
            </a:r>
          </a:p>
          <a:p>
            <a:pPr marL="0" indent="0">
              <a:buNone/>
            </a:pPr>
            <a:r>
              <a:rPr lang="en-US" sz="2800" dirty="0">
                <a:latin typeface="Calibri" panose="020F0502020204030204" pitchFamily="34" charset="0"/>
              </a:rPr>
              <a:t>• Renal failure and uremia</a:t>
            </a:r>
          </a:p>
          <a:p>
            <a:pPr marL="0" indent="0">
              <a:buNone/>
            </a:pPr>
            <a:r>
              <a:rPr lang="en-US" sz="2800" dirty="0">
                <a:latin typeface="Calibri" panose="020F0502020204030204" pitchFamily="34" charset="0"/>
              </a:rPr>
              <a:t>• Tuberculosis</a:t>
            </a:r>
          </a:p>
          <a:p>
            <a:pPr marL="0" indent="0">
              <a:buNone/>
            </a:pPr>
            <a:endParaRPr lang="en-US" sz="2800" dirty="0"/>
          </a:p>
        </p:txBody>
      </p:sp>
    </p:spTree>
    <p:extLst>
      <p:ext uri="{BB962C8B-B14F-4D97-AF65-F5344CB8AC3E}">
        <p14:creationId xmlns:p14="http://schemas.microsoft.com/office/powerpoint/2010/main" val="168601611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347713" cy="803176"/>
          </a:xfrm>
        </p:spPr>
        <p:txBody>
          <a:bodyPr>
            <a:normAutofit fontScale="90000"/>
          </a:bodyPr>
          <a:lstStyle/>
          <a:p>
            <a:r>
              <a:rPr lang="en-US" b="1" dirty="0"/>
              <a:t>Clinical Manifestations</a:t>
            </a:r>
            <a:r>
              <a:rPr lang="en-US" dirty="0"/>
              <a:t/>
            </a:r>
            <a:br>
              <a:rPr lang="en-US" dirty="0"/>
            </a:br>
            <a:endParaRPr lang="en-US" dirty="0"/>
          </a:p>
        </p:txBody>
      </p:sp>
      <p:sp>
        <p:nvSpPr>
          <p:cNvPr id="3" name="Content Placeholder 2"/>
          <p:cNvSpPr>
            <a:spLocks noGrp="1"/>
          </p:cNvSpPr>
          <p:nvPr>
            <p:ph idx="1"/>
          </p:nvPr>
        </p:nvSpPr>
        <p:spPr>
          <a:xfrm>
            <a:off x="0" y="620688"/>
            <a:ext cx="9144000" cy="6237312"/>
          </a:xfrm>
        </p:spPr>
        <p:txBody>
          <a:bodyPr>
            <a:noAutofit/>
          </a:bodyPr>
          <a:lstStyle/>
          <a:p>
            <a:r>
              <a:rPr lang="en-US" sz="2800" dirty="0" smtClean="0">
                <a:latin typeface="Calibri" panose="020F0502020204030204" pitchFamily="34" charset="0"/>
              </a:rPr>
              <a:t>The </a:t>
            </a:r>
            <a:r>
              <a:rPr lang="en-US" sz="2800" dirty="0">
                <a:latin typeface="Calibri" panose="020F0502020204030204" pitchFamily="34" charset="0"/>
              </a:rPr>
              <a:t>most characteristic symptom of pericarditis is chest pain, </a:t>
            </a:r>
            <a:r>
              <a:rPr lang="en-US" sz="2800" dirty="0" smtClean="0">
                <a:latin typeface="Calibri" panose="020F0502020204030204" pitchFamily="34" charset="0"/>
              </a:rPr>
              <a:t>although pain </a:t>
            </a:r>
            <a:r>
              <a:rPr lang="en-US" sz="2800" dirty="0">
                <a:latin typeface="Calibri" panose="020F0502020204030204" pitchFamily="34" charset="0"/>
              </a:rPr>
              <a:t>also may be located beneath the clavicle, in the neck or in the left scapula region.  </a:t>
            </a:r>
            <a:r>
              <a:rPr lang="en-US" sz="2800" dirty="0" smtClean="0">
                <a:latin typeface="Calibri" panose="020F0502020204030204" pitchFamily="34" charset="0"/>
              </a:rPr>
              <a:t>The </a:t>
            </a:r>
            <a:r>
              <a:rPr lang="en-US" sz="2800" dirty="0">
                <a:latin typeface="Calibri" panose="020F0502020204030204" pitchFamily="34" charset="0"/>
              </a:rPr>
              <a:t>pain or discomfort usually remains fairly constant, but it may worsen with deep </a:t>
            </a:r>
            <a:r>
              <a:rPr lang="en-US" sz="2800" dirty="0" smtClean="0">
                <a:latin typeface="Calibri" panose="020F0502020204030204" pitchFamily="34" charset="0"/>
              </a:rPr>
              <a:t>inspiration and </a:t>
            </a:r>
            <a:r>
              <a:rPr lang="en-US" sz="2800" dirty="0">
                <a:latin typeface="Calibri" panose="020F0502020204030204" pitchFamily="34" charset="0"/>
              </a:rPr>
              <a:t>when lying down or turning. </a:t>
            </a:r>
            <a:endParaRPr lang="en-US" sz="2800" dirty="0" smtClean="0">
              <a:latin typeface="Calibri" panose="020F0502020204030204" pitchFamily="34" charset="0"/>
            </a:endParaRPr>
          </a:p>
          <a:p>
            <a:r>
              <a:rPr lang="en-US" sz="2800" dirty="0" smtClean="0">
                <a:latin typeface="Calibri" panose="020F0502020204030204" pitchFamily="34" charset="0"/>
              </a:rPr>
              <a:t>It </a:t>
            </a:r>
            <a:r>
              <a:rPr lang="en-US" sz="2800" dirty="0">
                <a:latin typeface="Calibri" panose="020F0502020204030204" pitchFamily="34" charset="0"/>
              </a:rPr>
              <a:t>may be relieved with a forward </a:t>
            </a:r>
            <a:r>
              <a:rPr lang="en-US" sz="2800" dirty="0" smtClean="0">
                <a:latin typeface="Calibri" panose="020F0502020204030204" pitchFamily="34" charset="0"/>
              </a:rPr>
              <a:t>leaning or </a:t>
            </a:r>
            <a:r>
              <a:rPr lang="en-US" sz="2800" dirty="0">
                <a:latin typeface="Calibri" panose="020F0502020204030204" pitchFamily="34" charset="0"/>
              </a:rPr>
              <a:t>sitting position. The most characteristic sign of </a:t>
            </a:r>
            <a:r>
              <a:rPr lang="en-US" sz="2800" dirty="0" smtClean="0">
                <a:latin typeface="Calibri" panose="020F0502020204030204" pitchFamily="34" charset="0"/>
              </a:rPr>
              <a:t>pericarditis is </a:t>
            </a:r>
            <a:r>
              <a:rPr lang="en-US" sz="2800" dirty="0">
                <a:latin typeface="Calibri" panose="020F0502020204030204" pitchFamily="34" charset="0"/>
              </a:rPr>
              <a:t>a friction rub. Other signs may include mild fever</a:t>
            </a:r>
            <a:r>
              <a:rPr lang="en-US" sz="2800" dirty="0" smtClean="0">
                <a:latin typeface="Calibri" panose="020F0502020204030204" pitchFamily="34" charset="0"/>
              </a:rPr>
              <a:t>, increased </a:t>
            </a:r>
            <a:r>
              <a:rPr lang="en-US" sz="2800" dirty="0">
                <a:latin typeface="Calibri" panose="020F0502020204030204" pitchFamily="34" charset="0"/>
              </a:rPr>
              <a:t>white blood cell count and increased erythrocyte sedimentation rate (ESR). </a:t>
            </a:r>
          </a:p>
          <a:p>
            <a:r>
              <a:rPr lang="en-US" sz="2800" dirty="0">
                <a:latin typeface="Calibri" panose="020F0502020204030204" pitchFamily="34" charset="0"/>
              </a:rPr>
              <a:t>Dyspnea and other signs and symptoms of heart failure may occur as the result of pericardial compression due to constrictive pericarditis or cardiac </a:t>
            </a:r>
            <a:r>
              <a:rPr lang="en-US" sz="2800" dirty="0" err="1">
                <a:latin typeface="Calibri" panose="020F0502020204030204" pitchFamily="34" charset="0"/>
              </a:rPr>
              <a:t>tamponade</a:t>
            </a:r>
            <a:r>
              <a:rPr lang="en-US" sz="2800" dirty="0">
                <a:latin typeface="Calibri" panose="020F0502020204030204" pitchFamily="34" charset="0"/>
              </a:rPr>
              <a:t>.</a:t>
            </a:r>
          </a:p>
          <a:p>
            <a:endParaRPr lang="en-US" sz="2400" dirty="0"/>
          </a:p>
        </p:txBody>
      </p:sp>
    </p:spTree>
    <p:extLst>
      <p:ext uri="{BB962C8B-B14F-4D97-AF65-F5344CB8AC3E}">
        <p14:creationId xmlns:p14="http://schemas.microsoft.com/office/powerpoint/2010/main" val="99154411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346777" cy="792088"/>
          </a:xfrm>
        </p:spPr>
        <p:txBody>
          <a:bodyPr>
            <a:normAutofit fontScale="90000"/>
          </a:bodyPr>
          <a:lstStyle/>
          <a:p>
            <a:r>
              <a:rPr lang="en-US" b="1" dirty="0"/>
              <a:t>Assessment and Diagnostic Findings</a:t>
            </a:r>
            <a:r>
              <a:rPr lang="en-US" dirty="0"/>
              <a:t/>
            </a:r>
            <a:br>
              <a:rPr lang="en-US" dirty="0"/>
            </a:br>
            <a:endParaRPr lang="en-US" dirty="0"/>
          </a:p>
        </p:txBody>
      </p:sp>
      <p:sp>
        <p:nvSpPr>
          <p:cNvPr id="3" name="Content Placeholder 2"/>
          <p:cNvSpPr>
            <a:spLocks noGrp="1"/>
          </p:cNvSpPr>
          <p:nvPr>
            <p:ph idx="1"/>
          </p:nvPr>
        </p:nvSpPr>
        <p:spPr>
          <a:xfrm>
            <a:off x="0" y="1124744"/>
            <a:ext cx="8964488" cy="5400600"/>
          </a:xfrm>
        </p:spPr>
        <p:txBody>
          <a:bodyPr>
            <a:normAutofit/>
          </a:bodyPr>
          <a:lstStyle/>
          <a:p>
            <a:r>
              <a:rPr lang="en-US" sz="2800" dirty="0" smtClean="0">
                <a:latin typeface="Calibri" panose="020F0502020204030204" pitchFamily="34" charset="0"/>
              </a:rPr>
              <a:t>Diagnosis </a:t>
            </a:r>
            <a:r>
              <a:rPr lang="en-US" sz="2800" dirty="0">
                <a:latin typeface="Calibri" panose="020F0502020204030204" pitchFamily="34" charset="0"/>
              </a:rPr>
              <a:t>is most often made on the basis of the </a:t>
            </a:r>
            <a:r>
              <a:rPr lang="en-US" sz="2800" dirty="0" smtClean="0">
                <a:latin typeface="Calibri" panose="020F0502020204030204" pitchFamily="34" charset="0"/>
              </a:rPr>
              <a:t>patient’s history, signs </a:t>
            </a:r>
            <a:r>
              <a:rPr lang="en-US" sz="2800" dirty="0">
                <a:latin typeface="Calibri" panose="020F0502020204030204" pitchFamily="34" charset="0"/>
              </a:rPr>
              <a:t>and symptoms. </a:t>
            </a:r>
          </a:p>
          <a:p>
            <a:r>
              <a:rPr lang="en-US" sz="2800" dirty="0">
                <a:latin typeface="Calibri" panose="020F0502020204030204" pitchFamily="34" charset="0"/>
              </a:rPr>
              <a:t>An echocardiogram may detect inflammation and fluid build-up, as well as indications of heart </a:t>
            </a:r>
            <a:r>
              <a:rPr lang="en-US" sz="2800" dirty="0" smtClean="0">
                <a:latin typeface="Calibri" panose="020F0502020204030204" pitchFamily="34" charset="0"/>
              </a:rPr>
              <a:t>failure and help </a:t>
            </a:r>
            <a:r>
              <a:rPr lang="en-US" sz="2800" dirty="0">
                <a:latin typeface="Calibri" panose="020F0502020204030204" pitchFamily="34" charset="0"/>
              </a:rPr>
              <a:t>to confirm the diagnosis. Because the pericardial sac </a:t>
            </a:r>
            <a:r>
              <a:rPr lang="en-US" sz="2800" dirty="0" smtClean="0">
                <a:latin typeface="Calibri" panose="020F0502020204030204" pitchFamily="34" charset="0"/>
              </a:rPr>
              <a:t>surrounds the </a:t>
            </a:r>
            <a:r>
              <a:rPr lang="en-US" sz="2800" dirty="0">
                <a:latin typeface="Calibri" panose="020F0502020204030204" pitchFamily="34" charset="0"/>
              </a:rPr>
              <a:t>heart, a 12-lead ECG detects ST changes in many, if not all, leads</a:t>
            </a:r>
            <a:r>
              <a:rPr lang="en-US" sz="2800" dirty="0" smtClean="0">
                <a:latin typeface="Calibri" panose="020F0502020204030204" pitchFamily="34" charset="0"/>
              </a:rPr>
              <a:t>.</a:t>
            </a:r>
          </a:p>
          <a:p>
            <a:r>
              <a:rPr lang="en-US" sz="2800" dirty="0" smtClean="0">
                <a:latin typeface="Calibri" panose="020F0502020204030204" pitchFamily="34" charset="0"/>
              </a:rPr>
              <a:t>Chest x-ray shows cardiomegaly.</a:t>
            </a:r>
          </a:p>
          <a:p>
            <a:r>
              <a:rPr lang="en-US" sz="2800" dirty="0" smtClean="0">
                <a:latin typeface="Calibri" panose="020F0502020204030204" pitchFamily="34" charset="0"/>
              </a:rPr>
              <a:t>Echocardiogram shows a wide gap between the pericardium and the </a:t>
            </a:r>
            <a:r>
              <a:rPr lang="en-US" sz="2800" dirty="0" err="1" smtClean="0">
                <a:latin typeface="Calibri" panose="020F0502020204030204" pitchFamily="34" charset="0"/>
              </a:rPr>
              <a:t>epicardium</a:t>
            </a:r>
            <a:r>
              <a:rPr lang="en-US" sz="2800" dirty="0" smtClean="0">
                <a:latin typeface="Calibri" panose="020F0502020204030204" pitchFamily="34" charset="0"/>
              </a:rPr>
              <a:t> which indicates that the </a:t>
            </a:r>
            <a:r>
              <a:rPr lang="en-US" sz="2800" dirty="0" err="1" smtClean="0">
                <a:latin typeface="Calibri" panose="020F0502020204030204" pitchFamily="34" charset="0"/>
              </a:rPr>
              <a:t>sace</a:t>
            </a:r>
            <a:r>
              <a:rPr lang="en-US" sz="2800" dirty="0" smtClean="0">
                <a:latin typeface="Calibri" panose="020F0502020204030204" pitchFamily="34" charset="0"/>
              </a:rPr>
              <a:t> has fluid.</a:t>
            </a: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363376941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6347713" cy="947192"/>
          </a:xfrm>
        </p:spPr>
        <p:txBody>
          <a:bodyPr>
            <a:normAutofit fontScale="90000"/>
          </a:bodyPr>
          <a:lstStyle/>
          <a:p>
            <a:r>
              <a:rPr lang="en-US" b="1" dirty="0"/>
              <a:t>Medical Management</a:t>
            </a:r>
            <a:r>
              <a:rPr lang="en-US" dirty="0"/>
              <a:t/>
            </a:r>
            <a:br>
              <a:rPr lang="en-US" dirty="0"/>
            </a:br>
            <a:endParaRPr lang="en-US" dirty="0"/>
          </a:p>
        </p:txBody>
      </p:sp>
      <p:sp>
        <p:nvSpPr>
          <p:cNvPr id="3" name="Content Placeholder 2"/>
          <p:cNvSpPr>
            <a:spLocks noGrp="1"/>
          </p:cNvSpPr>
          <p:nvPr>
            <p:ph idx="1"/>
          </p:nvPr>
        </p:nvSpPr>
        <p:spPr>
          <a:xfrm>
            <a:off x="0" y="908720"/>
            <a:ext cx="9144000" cy="5949280"/>
          </a:xfrm>
        </p:spPr>
        <p:txBody>
          <a:bodyPr>
            <a:normAutofit/>
          </a:bodyPr>
          <a:lstStyle/>
          <a:p>
            <a:pPr marL="0" indent="0">
              <a:buNone/>
            </a:pPr>
            <a:r>
              <a:rPr lang="en-US" sz="2800" dirty="0" smtClean="0">
                <a:latin typeface="Calibri" panose="020F0502020204030204" pitchFamily="34" charset="0"/>
              </a:rPr>
              <a:t>The </a:t>
            </a:r>
            <a:r>
              <a:rPr lang="en-US" sz="2800" dirty="0">
                <a:latin typeface="Calibri" panose="020F0502020204030204" pitchFamily="34" charset="0"/>
              </a:rPr>
              <a:t>objectives of management are to determine the cause, </a:t>
            </a:r>
            <a:r>
              <a:rPr lang="en-US" sz="2800" dirty="0" smtClean="0">
                <a:latin typeface="Calibri" panose="020F0502020204030204" pitchFamily="34" charset="0"/>
              </a:rPr>
              <a:t>administer therapy </a:t>
            </a:r>
            <a:r>
              <a:rPr lang="en-US" sz="2800" dirty="0">
                <a:latin typeface="Calibri" panose="020F0502020204030204" pitchFamily="34" charset="0"/>
              </a:rPr>
              <a:t>and be alert for cardiac </a:t>
            </a:r>
            <a:r>
              <a:rPr lang="en-US" sz="2800" dirty="0" err="1">
                <a:latin typeface="Calibri" panose="020F0502020204030204" pitchFamily="34" charset="0"/>
              </a:rPr>
              <a:t>tamponade</a:t>
            </a:r>
            <a:r>
              <a:rPr lang="en-US" dirty="0">
                <a:latin typeface="Calibri" panose="020F0502020204030204" pitchFamily="34" charset="0"/>
              </a:rPr>
              <a:t>. </a:t>
            </a:r>
            <a:endParaRPr lang="en-US" dirty="0" smtClean="0">
              <a:latin typeface="Calibri" panose="020F0502020204030204" pitchFamily="34" charset="0"/>
            </a:endParaRPr>
          </a:p>
          <a:p>
            <a:r>
              <a:rPr lang="en-US" sz="2800" dirty="0" smtClean="0">
                <a:latin typeface="Calibri" panose="020F0502020204030204" pitchFamily="34" charset="0"/>
              </a:rPr>
              <a:t>When </a:t>
            </a:r>
            <a:r>
              <a:rPr lang="en-US" sz="2800" dirty="0">
                <a:latin typeface="Calibri" panose="020F0502020204030204" pitchFamily="34" charset="0"/>
              </a:rPr>
              <a:t>cardiac output is impaired, the patient is placed on bed rest until the fever, chest </a:t>
            </a:r>
            <a:r>
              <a:rPr lang="en-US" sz="2800" dirty="0" smtClean="0">
                <a:latin typeface="Calibri" panose="020F0502020204030204" pitchFamily="34" charset="0"/>
              </a:rPr>
              <a:t>pain </a:t>
            </a:r>
            <a:r>
              <a:rPr lang="en-US" sz="2800" dirty="0">
                <a:latin typeface="Calibri" panose="020F0502020204030204" pitchFamily="34" charset="0"/>
              </a:rPr>
              <a:t>and friction rub have subsided.</a:t>
            </a:r>
          </a:p>
          <a:p>
            <a:r>
              <a:rPr lang="en-US" sz="2800" dirty="0">
                <a:latin typeface="Calibri" panose="020F0502020204030204" pitchFamily="34" charset="0"/>
              </a:rPr>
              <a:t>Analgesics and NSAIDs such as aspirin or ibuprofen may be prescribed for pain relief during the acute phase. They </a:t>
            </a:r>
            <a:r>
              <a:rPr lang="en-US" sz="2800" dirty="0" smtClean="0">
                <a:latin typeface="Calibri" panose="020F0502020204030204" pitchFamily="34" charset="0"/>
              </a:rPr>
              <a:t>also hasten </a:t>
            </a:r>
            <a:r>
              <a:rPr lang="en-US" sz="2800" dirty="0">
                <a:latin typeface="Calibri" panose="020F0502020204030204" pitchFamily="34" charset="0"/>
              </a:rPr>
              <a:t>the reabsorption of fluid in the patient with rheumatic pericarditis</a:t>
            </a:r>
            <a:r>
              <a:rPr lang="en-US" sz="2800" dirty="0" smtClean="0">
                <a:latin typeface="Calibri" panose="020F0502020204030204" pitchFamily="34" charset="0"/>
              </a:rPr>
              <a:t>.</a:t>
            </a:r>
          </a:p>
          <a:p>
            <a:r>
              <a:rPr lang="en-US" sz="2800" dirty="0" smtClean="0">
                <a:latin typeface="Calibri" panose="020F0502020204030204" pitchFamily="34" charset="0"/>
              </a:rPr>
              <a:t> </a:t>
            </a:r>
            <a:r>
              <a:rPr lang="en-US" sz="2800" dirty="0">
                <a:latin typeface="Calibri" panose="020F0502020204030204" pitchFamily="34" charset="0"/>
              </a:rPr>
              <a:t>Corticosteroids (</a:t>
            </a:r>
            <a:r>
              <a:rPr lang="en-US" sz="2800" dirty="0" smtClean="0">
                <a:latin typeface="Calibri" panose="020F0502020204030204" pitchFamily="34" charset="0"/>
              </a:rPr>
              <a:t>e.g</a:t>
            </a:r>
            <a:r>
              <a:rPr lang="en-US" sz="2800" dirty="0">
                <a:latin typeface="Calibri" panose="020F0502020204030204" pitchFamily="34" charset="0"/>
              </a:rPr>
              <a:t>.</a:t>
            </a:r>
            <a:r>
              <a:rPr lang="en-US" sz="2800" dirty="0" smtClean="0">
                <a:latin typeface="Calibri" panose="020F0502020204030204" pitchFamily="34" charset="0"/>
              </a:rPr>
              <a:t> </a:t>
            </a:r>
            <a:r>
              <a:rPr lang="en-US" sz="2800" dirty="0">
                <a:latin typeface="Calibri" panose="020F0502020204030204" pitchFamily="34" charset="0"/>
              </a:rPr>
              <a:t>prednisone) may be prescribed if the pericarditis is severe or if the patient does not respond to NSAIDs. </a:t>
            </a:r>
          </a:p>
          <a:p>
            <a:endParaRPr lang="en-US" sz="2800" dirty="0">
              <a:latin typeface="Calibri" panose="020F0502020204030204" pitchFamily="34" charset="0"/>
            </a:endParaRPr>
          </a:p>
        </p:txBody>
      </p:sp>
    </p:spTree>
    <p:extLst>
      <p:ext uri="{BB962C8B-B14F-4D97-AF65-F5344CB8AC3E}">
        <p14:creationId xmlns:p14="http://schemas.microsoft.com/office/powerpoint/2010/main" val="290419410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347713" cy="515144"/>
          </a:xfrm>
        </p:spPr>
        <p:txBody>
          <a:bodyPr>
            <a:normAutofit fontScale="90000"/>
          </a:bodyPr>
          <a:lstStyle/>
          <a:p>
            <a:r>
              <a:rPr lang="en-US" b="1" dirty="0"/>
              <a:t>Nursing Management</a:t>
            </a:r>
            <a:r>
              <a:rPr lang="en-US" dirty="0"/>
              <a:t/>
            </a:r>
            <a:br>
              <a:rPr lang="en-US" dirty="0"/>
            </a:br>
            <a:endParaRPr lang="en-US" dirty="0"/>
          </a:p>
        </p:txBody>
      </p:sp>
      <p:sp>
        <p:nvSpPr>
          <p:cNvPr id="3" name="Content Placeholder 2"/>
          <p:cNvSpPr>
            <a:spLocks noGrp="1"/>
          </p:cNvSpPr>
          <p:nvPr>
            <p:ph idx="1"/>
          </p:nvPr>
        </p:nvSpPr>
        <p:spPr>
          <a:xfrm>
            <a:off x="0" y="980728"/>
            <a:ext cx="8964488" cy="5877272"/>
          </a:xfrm>
        </p:spPr>
        <p:txBody>
          <a:bodyPr>
            <a:noAutofit/>
          </a:bodyPr>
          <a:lstStyle/>
          <a:p>
            <a:r>
              <a:rPr lang="en-US" sz="2800" dirty="0" smtClean="0">
                <a:latin typeface="Calibri" panose="020F0502020204030204" pitchFamily="34" charset="0"/>
              </a:rPr>
              <a:t>The </a:t>
            </a:r>
            <a:r>
              <a:rPr lang="en-US" sz="2800" dirty="0">
                <a:latin typeface="Calibri" panose="020F0502020204030204" pitchFamily="34" charset="0"/>
              </a:rPr>
              <a:t>nurse caring for the patient with pericarditis must be alert to the possibility of cardiac </a:t>
            </a:r>
            <a:r>
              <a:rPr lang="en-US" sz="2800" dirty="0" err="1">
                <a:latin typeface="Calibri" panose="020F0502020204030204" pitchFamily="34" charset="0"/>
              </a:rPr>
              <a:t>tamponade</a:t>
            </a:r>
            <a:r>
              <a:rPr lang="en-US" sz="2800" dirty="0">
                <a:latin typeface="Calibri" panose="020F0502020204030204" pitchFamily="34" charset="0"/>
              </a:rPr>
              <a:t>.</a:t>
            </a:r>
          </a:p>
          <a:p>
            <a:r>
              <a:rPr lang="en-US" sz="2800" dirty="0">
                <a:latin typeface="Calibri" panose="020F0502020204030204" pitchFamily="34" charset="0"/>
              </a:rPr>
              <a:t>Patients with acute pericarditis require pain management with analgesics, </a:t>
            </a:r>
            <a:r>
              <a:rPr lang="en-US" sz="2800" dirty="0" smtClean="0">
                <a:latin typeface="Calibri" panose="020F0502020204030204" pitchFamily="34" charset="0"/>
              </a:rPr>
              <a:t>positioning </a:t>
            </a:r>
            <a:r>
              <a:rPr lang="en-US" sz="2800" dirty="0">
                <a:latin typeface="Calibri" panose="020F0502020204030204" pitchFamily="34" charset="0"/>
              </a:rPr>
              <a:t>and psychological support. Patients experiencing chest pain often benefit from education and </a:t>
            </a:r>
            <a:r>
              <a:rPr lang="en-US" sz="2800" dirty="0" smtClean="0">
                <a:latin typeface="Calibri" panose="020F0502020204030204" pitchFamily="34" charset="0"/>
              </a:rPr>
              <a:t>reassurance that </a:t>
            </a:r>
            <a:r>
              <a:rPr lang="en-US" sz="2800" dirty="0">
                <a:latin typeface="Calibri" panose="020F0502020204030204" pitchFamily="34" charset="0"/>
              </a:rPr>
              <a:t>the pain is not a heart attack. </a:t>
            </a:r>
          </a:p>
          <a:p>
            <a:r>
              <a:rPr lang="en-US" sz="2800" dirty="0">
                <a:latin typeface="Calibri" panose="020F0502020204030204" pitchFamily="34" charset="0"/>
              </a:rPr>
              <a:t>To minimize </a:t>
            </a:r>
            <a:r>
              <a:rPr lang="en-US" sz="2800" dirty="0" smtClean="0">
                <a:latin typeface="Calibri" panose="020F0502020204030204" pitchFamily="34" charset="0"/>
              </a:rPr>
              <a:t>complications the </a:t>
            </a:r>
            <a:r>
              <a:rPr lang="en-US" sz="2800" dirty="0">
                <a:latin typeface="Calibri" panose="020F0502020204030204" pitchFamily="34" charset="0"/>
              </a:rPr>
              <a:t>nurse educates and assists the patient with activity restrictions until the pain and fever subside. As the patient’s </a:t>
            </a:r>
            <a:r>
              <a:rPr lang="en-US" sz="2800" dirty="0" smtClean="0">
                <a:latin typeface="Calibri" panose="020F0502020204030204" pitchFamily="34" charset="0"/>
              </a:rPr>
              <a:t>condition improves</a:t>
            </a:r>
            <a:r>
              <a:rPr lang="en-US" sz="2800" dirty="0">
                <a:latin typeface="Calibri" panose="020F0502020204030204" pitchFamily="34" charset="0"/>
              </a:rPr>
              <a:t>, the nurse encourages gradual increases of activity.</a:t>
            </a:r>
          </a:p>
          <a:p>
            <a:endParaRPr lang="en-US" sz="2800" dirty="0">
              <a:latin typeface="Calibri" panose="020F0502020204030204" pitchFamily="34" charset="0"/>
            </a:endParaRPr>
          </a:p>
        </p:txBody>
      </p:sp>
    </p:spTree>
    <p:extLst>
      <p:ext uri="{BB962C8B-B14F-4D97-AF65-F5344CB8AC3E}">
        <p14:creationId xmlns:p14="http://schemas.microsoft.com/office/powerpoint/2010/main" val="196237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85"/>
            <a:ext cx="7886700" cy="587431"/>
          </a:xfrm>
        </p:spPr>
        <p:txBody>
          <a:bodyPr>
            <a:normAutofit fontScale="90000"/>
          </a:bodyPr>
          <a:lstStyle/>
          <a:p>
            <a:r>
              <a:rPr lang="en-US" b="1" u="sng" dirty="0" smtClean="0">
                <a:solidFill>
                  <a:schemeClr val="tx1"/>
                </a:solidFill>
                <a:hlinkClick r:id="rId2"/>
              </a:rPr>
              <a:t>Breathlessness</a:t>
            </a:r>
            <a:r>
              <a:rPr lang="en-US" b="1" u="sng" dirty="0" smtClean="0"/>
              <a:t>……</a:t>
            </a:r>
            <a:r>
              <a:rPr lang="en-US" b="1" u="sng" dirty="0" err="1" smtClean="0"/>
              <a:t>contd</a:t>
            </a:r>
            <a:r>
              <a:rPr lang="en-US" dirty="0"/>
              <a:t/>
            </a:r>
            <a:br>
              <a:rPr lang="en-US" dirty="0"/>
            </a:br>
            <a:endParaRPr lang="en-US" dirty="0"/>
          </a:p>
        </p:txBody>
      </p:sp>
      <p:sp>
        <p:nvSpPr>
          <p:cNvPr id="3" name="Content Placeholder 2"/>
          <p:cNvSpPr>
            <a:spLocks noGrp="1"/>
          </p:cNvSpPr>
          <p:nvPr>
            <p:ph idx="1"/>
          </p:nvPr>
        </p:nvSpPr>
        <p:spPr>
          <a:xfrm>
            <a:off x="-33289" y="836712"/>
            <a:ext cx="9132570" cy="6021288"/>
          </a:xfrm>
        </p:spPr>
        <p:txBody>
          <a:bodyPr>
            <a:noAutofit/>
          </a:bodyPr>
          <a:lstStyle/>
          <a:p>
            <a:pPr lvl="0">
              <a:lnSpc>
                <a:spcPct val="150000"/>
              </a:lnSpc>
            </a:pPr>
            <a:r>
              <a:rPr lang="en-US" sz="2800" dirty="0" smtClean="0">
                <a:latin typeface="Calibri" panose="020F0502020204030204" pitchFamily="34" charset="0"/>
              </a:rPr>
              <a:t>Any </a:t>
            </a:r>
            <a:r>
              <a:rPr lang="en-US" sz="2800" dirty="0">
                <a:latin typeface="Calibri" panose="020F0502020204030204" pitchFamily="34" charset="0"/>
              </a:rPr>
              <a:t>paroxysmal nocturnal </a:t>
            </a:r>
            <a:r>
              <a:rPr lang="en-US" sz="2800" dirty="0" err="1">
                <a:latin typeface="Calibri" panose="020F0502020204030204" pitchFamily="34" charset="0"/>
              </a:rPr>
              <a:t>dyspnoea</a:t>
            </a:r>
            <a:r>
              <a:rPr lang="en-US" sz="2800" dirty="0">
                <a:latin typeface="Calibri" panose="020F0502020204030204" pitchFamily="34" charset="0"/>
              </a:rPr>
              <a:t> or breathlessness at rest? These may last from minutes to hours and be accompanied by wheezing, sweating, </a:t>
            </a:r>
            <a:r>
              <a:rPr lang="en-US" sz="2800" dirty="0" smtClean="0">
                <a:latin typeface="Calibri" panose="020F0502020204030204" pitchFamily="34" charset="0"/>
              </a:rPr>
              <a:t>distress </a:t>
            </a:r>
            <a:r>
              <a:rPr lang="en-US" sz="2800" dirty="0">
                <a:latin typeface="Calibri" panose="020F0502020204030204" pitchFamily="34" charset="0"/>
              </a:rPr>
              <a:t>and cough with frothy or bloodstained sputum. This is commonly termed 'cardiac asthma', although </a:t>
            </a:r>
            <a:r>
              <a:rPr lang="en-US" sz="2800" dirty="0" err="1">
                <a:latin typeface="Calibri" panose="020F0502020204030204" pitchFamily="34" charset="0"/>
              </a:rPr>
              <a:t>uraemia</a:t>
            </a:r>
            <a:r>
              <a:rPr lang="en-US" sz="2800" dirty="0">
                <a:latin typeface="Calibri" panose="020F0502020204030204" pitchFamily="34" charset="0"/>
              </a:rPr>
              <a:t> may cause similar symptoms.</a:t>
            </a:r>
          </a:p>
          <a:p>
            <a:pPr lvl="0">
              <a:lnSpc>
                <a:spcPct val="150000"/>
              </a:lnSpc>
            </a:pPr>
            <a:r>
              <a:rPr lang="en-US" sz="2800" dirty="0" err="1">
                <a:latin typeface="Calibri" panose="020F0502020204030204" pitchFamily="34" charset="0"/>
              </a:rPr>
              <a:t>Cheyne</a:t>
            </a:r>
            <a:r>
              <a:rPr lang="en-US" sz="2800" dirty="0">
                <a:latin typeface="Calibri" panose="020F0502020204030204" pitchFamily="34" charset="0"/>
              </a:rPr>
              <a:t>-Stokes or periodic breathing: this often occurs during sleep, with a long cycle time, and may be found in chronic pulmonary </a:t>
            </a:r>
            <a:r>
              <a:rPr lang="en-US" sz="2800" dirty="0" err="1">
                <a:latin typeface="Calibri" panose="020F0502020204030204" pitchFamily="34" charset="0"/>
              </a:rPr>
              <a:t>oedema</a:t>
            </a:r>
            <a:r>
              <a:rPr lang="en-US" sz="2800" dirty="0">
                <a:latin typeface="Calibri" panose="020F0502020204030204" pitchFamily="34" charset="0"/>
              </a:rPr>
              <a:t> or poor cardiac output.</a:t>
            </a:r>
          </a:p>
          <a:p>
            <a:pPr>
              <a:lnSpc>
                <a:spcPct val="150000"/>
              </a:lnSpc>
            </a:pPr>
            <a:endParaRPr lang="en-US" sz="2800" dirty="0"/>
          </a:p>
        </p:txBody>
      </p:sp>
    </p:spTree>
    <p:extLst>
      <p:ext uri="{BB962C8B-B14F-4D97-AF65-F5344CB8AC3E}">
        <p14:creationId xmlns:p14="http://schemas.microsoft.com/office/powerpoint/2010/main" val="783709689"/>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8841" y="-15360"/>
            <a:ext cx="6347713" cy="587152"/>
          </a:xfrm>
        </p:spPr>
        <p:txBody>
          <a:bodyPr>
            <a:normAutofit fontScale="90000"/>
          </a:bodyPr>
          <a:lstStyle/>
          <a:p>
            <a:endParaRPr lang="en-US" dirty="0"/>
          </a:p>
        </p:txBody>
      </p:sp>
      <p:sp>
        <p:nvSpPr>
          <p:cNvPr id="3" name="Content Placeholder 2"/>
          <p:cNvSpPr>
            <a:spLocks noGrp="1"/>
          </p:cNvSpPr>
          <p:nvPr>
            <p:ph idx="1"/>
          </p:nvPr>
        </p:nvSpPr>
        <p:spPr>
          <a:xfrm>
            <a:off x="0" y="764704"/>
            <a:ext cx="9144000" cy="5733256"/>
          </a:xfrm>
        </p:spPr>
        <p:txBody>
          <a:bodyPr>
            <a:noAutofit/>
          </a:bodyPr>
          <a:lstStyle/>
          <a:p>
            <a:r>
              <a:rPr lang="en-US" sz="2800" dirty="0">
                <a:latin typeface="Calibri" panose="020F0502020204030204" pitchFamily="34" charset="0"/>
              </a:rPr>
              <a:t>If pain, fever, or friction rub reappear, however, activity restrictions must be resumed. The nurse educates the patient and family about a healthy lifestyle to enhance the patient’s immune system.</a:t>
            </a:r>
          </a:p>
          <a:p>
            <a:r>
              <a:rPr lang="en-US" sz="2800" dirty="0">
                <a:latin typeface="Calibri" panose="020F0502020204030204" pitchFamily="34" charset="0"/>
              </a:rPr>
              <a:t>The nurse monitors the patient for heart failure. </a:t>
            </a:r>
          </a:p>
          <a:p>
            <a:r>
              <a:rPr lang="en-US" sz="2800" dirty="0">
                <a:latin typeface="Calibri" panose="020F0502020204030204" pitchFamily="34" charset="0"/>
              </a:rPr>
              <a:t>A patient who is </a:t>
            </a:r>
            <a:r>
              <a:rPr lang="en-US" sz="2800" dirty="0" err="1">
                <a:latin typeface="Calibri" panose="020F0502020204030204" pitchFamily="34" charset="0"/>
              </a:rPr>
              <a:t>hemodynamically</a:t>
            </a:r>
            <a:r>
              <a:rPr lang="en-US" sz="2800" dirty="0">
                <a:latin typeface="Calibri" panose="020F0502020204030204" pitchFamily="34" charset="0"/>
              </a:rPr>
              <a:t> unstable or experiencing </a:t>
            </a:r>
            <a:r>
              <a:rPr lang="en-US" sz="2800" dirty="0" smtClean="0">
                <a:latin typeface="Calibri" panose="020F0502020204030204" pitchFamily="34" charset="0"/>
              </a:rPr>
              <a:t>congestion is </a:t>
            </a:r>
            <a:r>
              <a:rPr lang="en-US" sz="2800" dirty="0">
                <a:latin typeface="Calibri" panose="020F0502020204030204" pitchFamily="34" charset="0"/>
              </a:rPr>
              <a:t>treated the same as a patient with acute heart failure.</a:t>
            </a:r>
          </a:p>
          <a:p>
            <a:pPr marL="0" indent="0">
              <a:buNone/>
            </a:pPr>
            <a:r>
              <a:rPr lang="en-US" sz="2800" b="1" dirty="0">
                <a:latin typeface="Calibri" panose="020F0502020204030204" pitchFamily="34" charset="0"/>
              </a:rPr>
              <a:t>NURSING ALERT </a:t>
            </a:r>
            <a:r>
              <a:rPr lang="en-US" sz="2800" dirty="0">
                <a:latin typeface="Calibri" panose="020F0502020204030204" pitchFamily="34" charset="0"/>
              </a:rPr>
              <a:t>Nursing assessment skills are key to anticipating and identifying the triad of symptoms of cardiac </a:t>
            </a:r>
            <a:r>
              <a:rPr lang="en-US" sz="2800" dirty="0" err="1" smtClean="0">
                <a:latin typeface="Calibri" panose="020F0502020204030204" pitchFamily="34" charset="0"/>
              </a:rPr>
              <a:t>tamponade</a:t>
            </a:r>
            <a:r>
              <a:rPr lang="en-US" sz="2800" dirty="0" smtClean="0">
                <a:latin typeface="Calibri" panose="020F0502020204030204" pitchFamily="34" charset="0"/>
              </a:rPr>
              <a:t> to include falling </a:t>
            </a:r>
            <a:r>
              <a:rPr lang="en-US" sz="2800" dirty="0">
                <a:latin typeface="Calibri" panose="020F0502020204030204" pitchFamily="34" charset="0"/>
              </a:rPr>
              <a:t>arterial pressure, rising venous </a:t>
            </a:r>
            <a:r>
              <a:rPr lang="en-US" sz="2800" dirty="0" smtClean="0">
                <a:latin typeface="Calibri" panose="020F0502020204030204" pitchFamily="34" charset="0"/>
              </a:rPr>
              <a:t>pressure </a:t>
            </a:r>
            <a:r>
              <a:rPr lang="en-US" sz="2800" dirty="0">
                <a:latin typeface="Calibri" panose="020F0502020204030204" pitchFamily="34" charset="0"/>
              </a:rPr>
              <a:t>and distant heart sounds. </a:t>
            </a:r>
          </a:p>
        </p:txBody>
      </p:sp>
    </p:spTree>
    <p:extLst>
      <p:ext uri="{BB962C8B-B14F-4D97-AF65-F5344CB8AC3E}">
        <p14:creationId xmlns:p14="http://schemas.microsoft.com/office/powerpoint/2010/main" val="306541874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589199" cy="1008112"/>
          </a:xfrm>
        </p:spPr>
        <p:txBody>
          <a:bodyPr>
            <a:normAutofit fontScale="90000"/>
          </a:bodyPr>
          <a:lstStyle/>
          <a:p>
            <a:r>
              <a:rPr lang="en-US" dirty="0"/>
              <a:t>POTENTIAL COMPLICATIONS</a:t>
            </a:r>
            <a:br>
              <a:rPr lang="en-US" dirty="0"/>
            </a:br>
            <a:endParaRPr lang="en-US" dirty="0"/>
          </a:p>
        </p:txBody>
      </p:sp>
      <p:sp>
        <p:nvSpPr>
          <p:cNvPr id="3" name="Content Placeholder 2"/>
          <p:cNvSpPr>
            <a:spLocks noGrp="1"/>
          </p:cNvSpPr>
          <p:nvPr>
            <p:ph idx="1"/>
          </p:nvPr>
        </p:nvSpPr>
        <p:spPr>
          <a:xfrm>
            <a:off x="0" y="1340768"/>
            <a:ext cx="9144000" cy="5517232"/>
          </a:xfrm>
        </p:spPr>
        <p:txBody>
          <a:bodyPr>
            <a:normAutofit lnSpcReduction="10000"/>
          </a:bodyPr>
          <a:lstStyle/>
          <a:p>
            <a:pPr marL="0" indent="0">
              <a:lnSpc>
                <a:spcPct val="150000"/>
              </a:lnSpc>
              <a:buNone/>
            </a:pPr>
            <a:r>
              <a:rPr lang="en-US" sz="2800" b="1" dirty="0" smtClean="0">
                <a:latin typeface="Calibri" panose="020F0502020204030204" pitchFamily="34" charset="0"/>
              </a:rPr>
              <a:t>Pericardial </a:t>
            </a:r>
            <a:r>
              <a:rPr lang="en-US" sz="2800" b="1" dirty="0">
                <a:latin typeface="Calibri" panose="020F0502020204030204" pitchFamily="34" charset="0"/>
              </a:rPr>
              <a:t>Effusion. </a:t>
            </a:r>
            <a:r>
              <a:rPr lang="en-US" sz="2800" dirty="0">
                <a:latin typeface="Calibri" panose="020F0502020204030204" pitchFamily="34" charset="0"/>
              </a:rPr>
              <a:t>If the patient does not respond to medical management, fluid may accumulate between the pericardial linings or in the sac. This condition is called </a:t>
            </a:r>
            <a:r>
              <a:rPr lang="en-US" sz="2800" i="1" dirty="0">
                <a:latin typeface="Calibri" panose="020F0502020204030204" pitchFamily="34" charset="0"/>
              </a:rPr>
              <a:t>pericardial effusion</a:t>
            </a:r>
            <a:r>
              <a:rPr lang="en-US" sz="2800" dirty="0">
                <a:latin typeface="Calibri" panose="020F0502020204030204" pitchFamily="34" charset="0"/>
              </a:rPr>
              <a:t>. Fluid in the pericardial sac can constrict the myocardium and interrupt its ability to pump. Cardiac output </a:t>
            </a:r>
            <a:r>
              <a:rPr lang="en-US" sz="2800" dirty="0" smtClean="0">
                <a:latin typeface="Calibri" panose="020F0502020204030204" pitchFamily="34" charset="0"/>
              </a:rPr>
              <a:t>declines with </a:t>
            </a:r>
            <a:r>
              <a:rPr lang="en-US" sz="2800" dirty="0">
                <a:latin typeface="Calibri" panose="020F0502020204030204" pitchFamily="34" charset="0"/>
              </a:rPr>
              <a:t>each contraction. Failure to identify and treat this problem can lead to the development of cardiac </a:t>
            </a:r>
            <a:r>
              <a:rPr lang="en-US" sz="2800" dirty="0" err="1">
                <a:latin typeface="Calibri" panose="020F0502020204030204" pitchFamily="34" charset="0"/>
              </a:rPr>
              <a:t>tamponade</a:t>
            </a:r>
            <a:r>
              <a:rPr lang="en-US" sz="2800" dirty="0">
                <a:latin typeface="Calibri" panose="020F0502020204030204" pitchFamily="34" charset="0"/>
              </a:rPr>
              <a:t> </a:t>
            </a:r>
            <a:r>
              <a:rPr lang="en-US" sz="2800" dirty="0" smtClean="0">
                <a:latin typeface="Calibri" panose="020F0502020204030204" pitchFamily="34" charset="0"/>
              </a:rPr>
              <a:t>and the </a:t>
            </a:r>
            <a:r>
              <a:rPr lang="en-US" sz="2800" dirty="0">
                <a:latin typeface="Calibri" panose="020F0502020204030204" pitchFamily="34" charset="0"/>
              </a:rPr>
              <a:t>possibility of sudden death.</a:t>
            </a:r>
          </a:p>
          <a:p>
            <a:pPr>
              <a:lnSpc>
                <a:spcPct val="150000"/>
              </a:lnSpc>
            </a:pPr>
            <a:r>
              <a:rPr lang="en-US"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66174793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7455"/>
            <a:ext cx="5040560" cy="803176"/>
          </a:xfrm>
        </p:spPr>
        <p:txBody>
          <a:bodyPr>
            <a:normAutofit/>
          </a:bodyPr>
          <a:lstStyle/>
          <a:p>
            <a:r>
              <a:rPr lang="en-US" b="1" u="sng" dirty="0" smtClean="0"/>
              <a:t>Complications… </a:t>
            </a:r>
            <a:r>
              <a:rPr lang="en-US" b="1" u="sng" dirty="0" err="1" smtClean="0"/>
              <a:t>contd</a:t>
            </a:r>
            <a:endParaRPr lang="en-US" b="1" u="sng" dirty="0"/>
          </a:p>
        </p:txBody>
      </p:sp>
      <p:sp>
        <p:nvSpPr>
          <p:cNvPr id="3" name="Content Placeholder 2"/>
          <p:cNvSpPr>
            <a:spLocks noGrp="1"/>
          </p:cNvSpPr>
          <p:nvPr>
            <p:ph idx="1"/>
          </p:nvPr>
        </p:nvSpPr>
        <p:spPr>
          <a:xfrm>
            <a:off x="-22142" y="1052736"/>
            <a:ext cx="9143999" cy="4570040"/>
          </a:xfrm>
        </p:spPr>
        <p:txBody>
          <a:bodyPr>
            <a:noAutofit/>
          </a:bodyPr>
          <a:lstStyle/>
          <a:p>
            <a:pPr>
              <a:lnSpc>
                <a:spcPct val="150000"/>
              </a:lnSpc>
            </a:pPr>
            <a:r>
              <a:rPr lang="en-US" sz="2800" dirty="0">
                <a:latin typeface="Calibri" panose="020F0502020204030204" pitchFamily="34" charset="0"/>
              </a:rPr>
              <a:t>Pericarditis can lead to an accumulation of fluid in the pericardial sac (pericardial effusion) and increased pressure on </a:t>
            </a:r>
            <a:r>
              <a:rPr lang="en-US" sz="2800" dirty="0" smtClean="0">
                <a:latin typeface="Calibri" panose="020F0502020204030204" pitchFamily="34" charset="0"/>
              </a:rPr>
              <a:t>the heart </a:t>
            </a:r>
            <a:r>
              <a:rPr lang="en-US" sz="2800" dirty="0">
                <a:latin typeface="Calibri" panose="020F0502020204030204" pitchFamily="34" charset="0"/>
              </a:rPr>
              <a:t>leading to cardiac </a:t>
            </a:r>
            <a:r>
              <a:rPr lang="en-US" sz="2800" dirty="0" err="1">
                <a:latin typeface="Calibri" panose="020F0502020204030204" pitchFamily="34" charset="0"/>
              </a:rPr>
              <a:t>tamponade</a:t>
            </a:r>
            <a:r>
              <a:rPr lang="en-US" sz="2800" dirty="0" smtClean="0">
                <a:latin typeface="Calibri" panose="020F0502020204030204" pitchFamily="34" charset="0"/>
              </a:rPr>
              <a:t>.</a:t>
            </a:r>
          </a:p>
          <a:p>
            <a:pPr>
              <a:lnSpc>
                <a:spcPct val="150000"/>
              </a:lnSpc>
            </a:pPr>
            <a:r>
              <a:rPr lang="en-US" sz="2800" dirty="0" smtClean="0">
                <a:latin typeface="Calibri" panose="020F0502020204030204" pitchFamily="34" charset="0"/>
              </a:rPr>
              <a:t> </a:t>
            </a:r>
            <a:r>
              <a:rPr lang="en-US" sz="2800" dirty="0">
                <a:latin typeface="Calibri" panose="020F0502020204030204" pitchFamily="34" charset="0"/>
              </a:rPr>
              <a:t>Frequent or prolonged episodes of pericarditis may also lead to thickening and decreased elasticity that restrict the heart’s ability to fill properly with blood (constrictive pericarditis). </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393957585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2601" y="188640"/>
            <a:ext cx="6589199" cy="572642"/>
          </a:xfrm>
        </p:spPr>
        <p:txBody>
          <a:bodyPr>
            <a:normAutofit fontScale="90000"/>
          </a:bodyPr>
          <a:lstStyle/>
          <a:p>
            <a:r>
              <a:rPr lang="en-US" dirty="0" smtClean="0"/>
              <a:t>Complications….</a:t>
            </a:r>
            <a:r>
              <a:rPr lang="en-US" dirty="0" err="1" smtClean="0"/>
              <a:t>contd</a:t>
            </a:r>
            <a:r>
              <a:rPr lang="en-US" dirty="0" smtClean="0"/>
              <a:t> </a:t>
            </a:r>
            <a:endParaRPr lang="en-US" dirty="0"/>
          </a:p>
        </p:txBody>
      </p:sp>
      <p:sp>
        <p:nvSpPr>
          <p:cNvPr id="3" name="Content Placeholder 2"/>
          <p:cNvSpPr>
            <a:spLocks noGrp="1"/>
          </p:cNvSpPr>
          <p:nvPr>
            <p:ph idx="1"/>
          </p:nvPr>
        </p:nvSpPr>
        <p:spPr>
          <a:xfrm>
            <a:off x="29189" y="1484784"/>
            <a:ext cx="8534400" cy="4968552"/>
          </a:xfrm>
        </p:spPr>
        <p:txBody>
          <a:bodyPr>
            <a:normAutofit fontScale="92500" lnSpcReduction="10000"/>
          </a:bodyPr>
          <a:lstStyle/>
          <a:p>
            <a:pPr>
              <a:lnSpc>
                <a:spcPct val="150000"/>
              </a:lnSpc>
            </a:pPr>
            <a:r>
              <a:rPr lang="en-US" sz="2800" dirty="0">
                <a:latin typeface="Calibri" panose="020F0502020204030204" pitchFamily="34" charset="0"/>
              </a:rPr>
              <a:t>The pericardium may become calcified, further restricting ventricular expansion during ventricular filling (diastole). With less filling, the ventricles pump out less blood, leading to decreased cardiac output and signs and symptoms of heart failure. </a:t>
            </a:r>
          </a:p>
          <a:p>
            <a:pPr>
              <a:lnSpc>
                <a:spcPct val="150000"/>
              </a:lnSpc>
            </a:pPr>
            <a:r>
              <a:rPr lang="en-US" sz="2800" dirty="0">
                <a:latin typeface="Calibri" panose="020F0502020204030204" pitchFamily="34" charset="0"/>
              </a:rPr>
              <a:t>Restricted diastolic filling may result in increased systemic venous pressure, causing peripheral edema and hepatic failure.</a:t>
            </a:r>
          </a:p>
          <a:p>
            <a:pPr>
              <a:lnSpc>
                <a:spcPct val="150000"/>
              </a:lnSpc>
            </a:pPr>
            <a:endParaRPr lang="en-US" sz="2800" dirty="0"/>
          </a:p>
          <a:p>
            <a:endParaRPr lang="en-US" dirty="0"/>
          </a:p>
        </p:txBody>
      </p:sp>
    </p:spTree>
    <p:extLst>
      <p:ext uri="{BB962C8B-B14F-4D97-AF65-F5344CB8AC3E}">
        <p14:creationId xmlns:p14="http://schemas.microsoft.com/office/powerpoint/2010/main" val="233156409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77"/>
            <a:ext cx="6347713" cy="515144"/>
          </a:xfrm>
        </p:spPr>
        <p:txBody>
          <a:bodyPr>
            <a:normAutofit fontScale="90000"/>
          </a:bodyPr>
          <a:lstStyle/>
          <a:p>
            <a:endParaRPr lang="en-US"/>
          </a:p>
        </p:txBody>
      </p:sp>
      <p:sp>
        <p:nvSpPr>
          <p:cNvPr id="3" name="Content Placeholder 2"/>
          <p:cNvSpPr>
            <a:spLocks noGrp="1"/>
          </p:cNvSpPr>
          <p:nvPr>
            <p:ph idx="1"/>
          </p:nvPr>
        </p:nvSpPr>
        <p:spPr>
          <a:xfrm>
            <a:off x="538716" y="836712"/>
            <a:ext cx="8066856" cy="5540971"/>
          </a:xfrm>
        </p:spPr>
        <p:txBody>
          <a:bodyPr>
            <a:noAutofit/>
          </a:bodyPr>
          <a:lstStyle/>
          <a:p>
            <a:pPr marL="0" indent="0">
              <a:lnSpc>
                <a:spcPct val="150000"/>
              </a:lnSpc>
              <a:buNone/>
            </a:pPr>
            <a:r>
              <a:rPr lang="en-US" sz="2800" b="1" dirty="0">
                <a:latin typeface="Calibri" panose="020F0502020204030204" pitchFamily="34" charset="0"/>
              </a:rPr>
              <a:t>Cardiac </a:t>
            </a:r>
            <a:r>
              <a:rPr lang="en-US" sz="2800" b="1" dirty="0" err="1">
                <a:latin typeface="Calibri" panose="020F0502020204030204" pitchFamily="34" charset="0"/>
              </a:rPr>
              <a:t>Tamponade</a:t>
            </a:r>
            <a:r>
              <a:rPr lang="en-US" sz="2800" b="1" dirty="0">
                <a:latin typeface="Calibri" panose="020F0502020204030204" pitchFamily="34" charset="0"/>
              </a:rPr>
              <a:t>. </a:t>
            </a:r>
            <a:r>
              <a:rPr lang="en-US" sz="2800" dirty="0">
                <a:latin typeface="Calibri" panose="020F0502020204030204" pitchFamily="34" charset="0"/>
              </a:rPr>
              <a:t>The signs and symptoms of cardiac </a:t>
            </a:r>
            <a:r>
              <a:rPr lang="en-US" sz="2800" dirty="0" err="1" smtClean="0">
                <a:latin typeface="Calibri" panose="020F0502020204030204" pitchFamily="34" charset="0"/>
              </a:rPr>
              <a:t>tamponade</a:t>
            </a:r>
            <a:r>
              <a:rPr lang="en-US" sz="2800" dirty="0">
                <a:latin typeface="Calibri" panose="020F0502020204030204" pitchFamily="34" charset="0"/>
              </a:rPr>
              <a:t> </a:t>
            </a:r>
            <a:r>
              <a:rPr lang="en-US" sz="2800" dirty="0" smtClean="0">
                <a:latin typeface="Calibri" panose="020F0502020204030204" pitchFamily="34" charset="0"/>
              </a:rPr>
              <a:t>begin </a:t>
            </a:r>
            <a:r>
              <a:rPr lang="en-US" sz="2800" dirty="0">
                <a:latin typeface="Calibri" panose="020F0502020204030204" pitchFamily="34" charset="0"/>
              </a:rPr>
              <a:t>with falling arterial pressure. Usually, the systolic pressure falls while the diastolic pressure remains stable; hence</a:t>
            </a:r>
            <a:r>
              <a:rPr lang="en-US" sz="2800" dirty="0" smtClean="0">
                <a:latin typeface="Calibri" panose="020F0502020204030204" pitchFamily="34" charset="0"/>
              </a:rPr>
              <a:t>, the </a:t>
            </a:r>
            <a:r>
              <a:rPr lang="en-US" sz="2800" dirty="0">
                <a:latin typeface="Calibri" panose="020F0502020204030204" pitchFamily="34" charset="0"/>
              </a:rPr>
              <a:t>pulse pressure narrows. Heart sounds may progress from sounding distant to being imperceptible. Neck vein distention and other signs of rising central venous pressure are observed.</a:t>
            </a:r>
          </a:p>
          <a:p>
            <a:pPr marL="0" indent="0">
              <a:lnSpc>
                <a:spcPct val="150000"/>
              </a:lnSpc>
              <a:buNone/>
            </a:pPr>
            <a:endParaRPr lang="en-US" sz="2000" dirty="0"/>
          </a:p>
        </p:txBody>
      </p:sp>
    </p:spTree>
    <p:extLst>
      <p:ext uri="{BB962C8B-B14F-4D97-AF65-F5344CB8AC3E}">
        <p14:creationId xmlns:p14="http://schemas.microsoft.com/office/powerpoint/2010/main" val="161688721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6589199" cy="716658"/>
          </a:xfrm>
        </p:spPr>
        <p:txBody>
          <a:bodyPr/>
          <a:lstStyle/>
          <a:p>
            <a:endParaRPr lang="en-US" dirty="0"/>
          </a:p>
        </p:txBody>
      </p:sp>
      <p:sp>
        <p:nvSpPr>
          <p:cNvPr id="3" name="Content Placeholder 2"/>
          <p:cNvSpPr>
            <a:spLocks noGrp="1"/>
          </p:cNvSpPr>
          <p:nvPr>
            <p:ph idx="1"/>
          </p:nvPr>
        </p:nvSpPr>
        <p:spPr>
          <a:xfrm>
            <a:off x="611560" y="1049314"/>
            <a:ext cx="8208911" cy="5260006"/>
          </a:xfrm>
        </p:spPr>
        <p:txBody>
          <a:bodyPr>
            <a:normAutofit/>
          </a:bodyPr>
          <a:lstStyle/>
          <a:p>
            <a:pPr marL="0" indent="0">
              <a:buNone/>
            </a:pPr>
            <a:r>
              <a:rPr lang="en-US" sz="2800" dirty="0">
                <a:latin typeface="Calibri" panose="020F0502020204030204" pitchFamily="34" charset="0"/>
              </a:rPr>
              <a:t>These signs and symptoms occur because, as the fluid-filled pericardial sac compresses the myocardium, blood continues to return to the heart from the periphery but cannot flow into the heart to be pumped back into the circulation.</a:t>
            </a:r>
          </a:p>
          <a:p>
            <a:pPr marL="0" indent="0">
              <a:buNone/>
            </a:pPr>
            <a:r>
              <a:rPr lang="en-US" sz="2800" dirty="0">
                <a:latin typeface="Calibri" panose="020F0502020204030204" pitchFamily="34" charset="0"/>
              </a:rPr>
              <a:t>In such situations, the nurse notifies the physician immediately and prepares to assist with </a:t>
            </a:r>
            <a:r>
              <a:rPr lang="en-US" sz="2800" dirty="0" err="1">
                <a:latin typeface="Calibri" panose="020F0502020204030204" pitchFamily="34" charset="0"/>
              </a:rPr>
              <a:t>pericardiocentesis</a:t>
            </a:r>
            <a:r>
              <a:rPr lang="en-US" sz="2800" dirty="0">
                <a:latin typeface="Calibri" panose="020F0502020204030204" pitchFamily="34" charset="0"/>
              </a:rPr>
              <a:t>. The nurse stays with the patient and continues to assess and record signs and symptoms while intervening to decrease the patient’s anxiety.</a:t>
            </a:r>
          </a:p>
          <a:p>
            <a:endParaRPr lang="en-US" sz="2800" dirty="0"/>
          </a:p>
        </p:txBody>
      </p:sp>
    </p:spTree>
    <p:extLst>
      <p:ext uri="{BB962C8B-B14F-4D97-AF65-F5344CB8AC3E}">
        <p14:creationId xmlns:p14="http://schemas.microsoft.com/office/powerpoint/2010/main" val="125767379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347713" cy="659160"/>
          </a:xfrm>
        </p:spPr>
        <p:txBody>
          <a:bodyPr/>
          <a:lstStyle/>
          <a:p>
            <a:endParaRPr lang="en-US" dirty="0"/>
          </a:p>
        </p:txBody>
      </p:sp>
      <p:sp>
        <p:nvSpPr>
          <p:cNvPr id="3" name="Content Placeholder 2"/>
          <p:cNvSpPr>
            <a:spLocks noGrp="1"/>
          </p:cNvSpPr>
          <p:nvPr>
            <p:ph idx="1"/>
          </p:nvPr>
        </p:nvSpPr>
        <p:spPr>
          <a:xfrm>
            <a:off x="0" y="1268760"/>
            <a:ext cx="9144000" cy="5589240"/>
          </a:xfrm>
        </p:spPr>
        <p:txBody>
          <a:bodyPr>
            <a:noAutofit/>
          </a:bodyPr>
          <a:lstStyle/>
          <a:p>
            <a:r>
              <a:rPr lang="en-US" sz="2800" b="1" dirty="0">
                <a:latin typeface="Calibri" panose="020F0502020204030204" pitchFamily="34" charset="0"/>
              </a:rPr>
              <a:t>NURSING ALERT </a:t>
            </a:r>
            <a:r>
              <a:rPr lang="en-US" sz="2800" dirty="0">
                <a:latin typeface="Calibri" panose="020F0502020204030204" pitchFamily="34" charset="0"/>
              </a:rPr>
              <a:t>A pericardial friction rub is diagnostic of pericarditis.</a:t>
            </a:r>
          </a:p>
          <a:p>
            <a:r>
              <a:rPr lang="en-US" sz="2800" dirty="0">
                <a:latin typeface="Calibri" panose="020F0502020204030204" pitchFamily="34" charset="0"/>
              </a:rPr>
              <a:t>The nurse should search diligently for the rub by placing the diaphragm of the stethoscope tightly against the thorax and auscultating the left sternal edge in the fourth intercostal space, </a:t>
            </a:r>
            <a:r>
              <a:rPr lang="en-US" sz="2800" dirty="0" smtClean="0">
                <a:latin typeface="Calibri" panose="020F0502020204030204" pitchFamily="34" charset="0"/>
              </a:rPr>
              <a:t>the site </a:t>
            </a:r>
            <a:r>
              <a:rPr lang="en-US" sz="2800" dirty="0">
                <a:latin typeface="Calibri" panose="020F0502020204030204" pitchFamily="34" charset="0"/>
              </a:rPr>
              <a:t>where the pericardium comes into contact with the left chest wall. A pericardial friction rub has a scratching or leathery sound.</a:t>
            </a:r>
          </a:p>
          <a:p>
            <a:r>
              <a:rPr lang="en-US" sz="2800" dirty="0">
                <a:latin typeface="Calibri" panose="020F0502020204030204" pitchFamily="34" charset="0"/>
              </a:rPr>
              <a:t>The rub is louder at the end of exhalation and may be heard </a:t>
            </a:r>
            <a:r>
              <a:rPr lang="en-US" sz="2800" dirty="0" smtClean="0">
                <a:latin typeface="Calibri" panose="020F0502020204030204" pitchFamily="34" charset="0"/>
              </a:rPr>
              <a:t>best with </a:t>
            </a:r>
            <a:r>
              <a:rPr lang="en-US" sz="2800" dirty="0">
                <a:latin typeface="Calibri" panose="020F0502020204030204" pitchFamily="34" charset="0"/>
              </a:rPr>
              <a:t>the patient sitting and leaning forward.</a:t>
            </a:r>
          </a:p>
          <a:p>
            <a:endParaRPr lang="en-US" sz="2800" dirty="0"/>
          </a:p>
        </p:txBody>
      </p:sp>
    </p:spTree>
    <p:extLst>
      <p:ext uri="{BB962C8B-B14F-4D97-AF65-F5344CB8AC3E}">
        <p14:creationId xmlns:p14="http://schemas.microsoft.com/office/powerpoint/2010/main" val="131791198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14" y="2200942"/>
            <a:ext cx="7886700" cy="994172"/>
          </a:xfrm>
        </p:spPr>
        <p:txBody>
          <a:bodyPr/>
          <a:lstStyle/>
          <a:p>
            <a:pPr algn="ctr"/>
            <a:r>
              <a:rPr lang="en-US" b="1" dirty="0" smtClean="0"/>
              <a:t>CARDIAC ARRYTHMIAS</a:t>
            </a:r>
            <a:endParaRPr lang="en-US" b="1" dirty="0"/>
          </a:p>
        </p:txBody>
      </p:sp>
    </p:spTree>
    <p:extLst>
      <p:ext uri="{BB962C8B-B14F-4D97-AF65-F5344CB8AC3E}">
        <p14:creationId xmlns:p14="http://schemas.microsoft.com/office/powerpoint/2010/main" val="3480860239"/>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arrhythmias</a:t>
            </a:r>
            <a:r>
              <a:rPr lang="en-US" dirty="0"/>
              <a:t/>
            </a:r>
            <a:br>
              <a:rPr lang="en-US" dirty="0"/>
            </a:br>
            <a:endParaRPr lang="en-US" dirty="0"/>
          </a:p>
        </p:txBody>
      </p:sp>
      <p:sp>
        <p:nvSpPr>
          <p:cNvPr id="3" name="Content Placeholder 2"/>
          <p:cNvSpPr>
            <a:spLocks noGrp="1"/>
          </p:cNvSpPr>
          <p:nvPr>
            <p:ph idx="1"/>
          </p:nvPr>
        </p:nvSpPr>
        <p:spPr>
          <a:xfrm>
            <a:off x="0" y="1858518"/>
            <a:ext cx="9144000" cy="3991356"/>
          </a:xfrm>
        </p:spPr>
        <p:txBody>
          <a:bodyPr>
            <a:normAutofit/>
          </a:bodyPr>
          <a:lstStyle/>
          <a:p>
            <a:pPr>
              <a:lnSpc>
                <a:spcPct val="150000"/>
              </a:lnSpc>
            </a:pPr>
            <a:r>
              <a:rPr lang="en-US" dirty="0"/>
              <a:t>The heart rate is normally initiated by intrinsic impulses generated in the SA node. The rhythm is determined </a:t>
            </a:r>
            <a:r>
              <a:rPr lang="en-US" dirty="0" smtClean="0"/>
              <a:t>by the </a:t>
            </a:r>
            <a:r>
              <a:rPr lang="en-US" dirty="0"/>
              <a:t>route of impulse transmission through the conducting system. The heart rate is usually measured as </a:t>
            </a:r>
            <a:r>
              <a:rPr lang="en-US" dirty="0" smtClean="0"/>
              <a:t>the pulse</a:t>
            </a:r>
            <a:r>
              <a:rPr lang="en-US" dirty="0"/>
              <a:t>, but to determine the rhythm, </a:t>
            </a:r>
            <a:r>
              <a:rPr lang="en-US" dirty="0" smtClean="0"/>
              <a:t>an electrocardiogram (ECG</a:t>
            </a:r>
            <a:r>
              <a:rPr lang="en-US" dirty="0"/>
              <a:t>) is required. </a:t>
            </a:r>
          </a:p>
          <a:p>
            <a:pPr>
              <a:lnSpc>
                <a:spcPct val="150000"/>
              </a:lnSpc>
            </a:pPr>
            <a:r>
              <a:rPr lang="en-US" dirty="0"/>
              <a:t>A </a:t>
            </a:r>
            <a:r>
              <a:rPr lang="en-US" i="1" dirty="0"/>
              <a:t>cardiac arrhythmia </a:t>
            </a:r>
            <a:r>
              <a:rPr lang="en-US" dirty="0"/>
              <a:t>is any disorder of heart rate or rhythm, and is the result </a:t>
            </a:r>
            <a:r>
              <a:rPr lang="en-US" dirty="0" smtClean="0"/>
              <a:t>of abnormal </a:t>
            </a:r>
            <a:r>
              <a:rPr lang="en-US" dirty="0"/>
              <a:t>generation or conduction of impulses. The normal cardiac cycle gives rise to </a:t>
            </a:r>
            <a:r>
              <a:rPr lang="en-US" i="1" dirty="0"/>
              <a:t>normal sinus rhythm</a:t>
            </a:r>
            <a:r>
              <a:rPr lang="en-US" dirty="0"/>
              <a:t> which has a rate between 60 and 100 beats per minute.</a:t>
            </a:r>
          </a:p>
          <a:p>
            <a:pPr>
              <a:lnSpc>
                <a:spcPct val="150000"/>
              </a:lnSpc>
            </a:pPr>
            <a:endParaRPr lang="en-US" dirty="0"/>
          </a:p>
        </p:txBody>
      </p:sp>
    </p:spTree>
    <p:extLst>
      <p:ext uri="{BB962C8B-B14F-4D97-AF65-F5344CB8AC3E}">
        <p14:creationId xmlns:p14="http://schemas.microsoft.com/office/powerpoint/2010/main" val="3252260458"/>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43250" y="1085850"/>
            <a:ext cx="4644629" cy="628650"/>
          </a:xfrm>
          <a:solidFill>
            <a:srgbClr val="F85E7B">
              <a:alpha val="50000"/>
            </a:srgbClr>
          </a:solidFill>
        </p:spPr>
        <p:txBody>
          <a:bodyPr>
            <a:normAutofit fontScale="90000"/>
          </a:bodyPr>
          <a:lstStyle/>
          <a:p>
            <a:r>
              <a:rPr lang="en-US">
                <a:latin typeface="Arial Unicode MS" pitchFamily="34" charset="-128"/>
              </a:rPr>
              <a:t>Anatomy &amp; Physiology</a:t>
            </a:r>
          </a:p>
        </p:txBody>
      </p:sp>
      <p:pic>
        <p:nvPicPr>
          <p:cNvPr id="20486" name="Picture 6" descr="msotw9_temp0"/>
          <p:cNvPicPr>
            <a:picLocks noChangeAspect="1" noChangeArrowheads="1"/>
          </p:cNvPicPr>
          <p:nvPr/>
        </p:nvPicPr>
        <p:blipFill>
          <a:blip r:embed="rId2" cstate="print"/>
          <a:srcRect/>
          <a:stretch>
            <a:fillRect/>
          </a:stretch>
        </p:blipFill>
        <p:spPr bwMode="auto">
          <a:xfrm>
            <a:off x="3921844" y="1943100"/>
            <a:ext cx="5222156" cy="3943350"/>
          </a:xfrm>
          <a:prstGeom prst="rect">
            <a:avLst/>
          </a:prstGeom>
          <a:noFill/>
          <a:ln w="9525">
            <a:noFill/>
            <a:miter lim="800000"/>
            <a:headEnd/>
            <a:tailEnd/>
          </a:ln>
          <a:effectLst/>
        </p:spPr>
      </p:pic>
      <p:sp>
        <p:nvSpPr>
          <p:cNvPr id="20487" name="Rectangle 7"/>
          <p:cNvSpPr>
            <a:spLocks noGrp="1" noChangeArrowheads="1"/>
          </p:cNvSpPr>
          <p:nvPr>
            <p:ph type="body" idx="1"/>
          </p:nvPr>
        </p:nvSpPr>
        <p:spPr>
          <a:xfrm>
            <a:off x="0" y="1943100"/>
            <a:ext cx="3143250" cy="3829050"/>
          </a:xfrm>
          <a:noFill/>
          <a:ln/>
        </p:spPr>
        <p:txBody>
          <a:bodyPr/>
          <a:lstStyle/>
          <a:p>
            <a:pPr>
              <a:lnSpc>
                <a:spcPct val="90000"/>
              </a:lnSpc>
            </a:pPr>
            <a:r>
              <a:rPr lang="en-US" sz="1500" dirty="0">
                <a:latin typeface="Arial Unicode MS" pitchFamily="34" charset="-128"/>
              </a:rPr>
              <a:t>Blood Flow through heart</a:t>
            </a:r>
          </a:p>
          <a:p>
            <a:pPr lvl="1">
              <a:lnSpc>
                <a:spcPct val="90000"/>
              </a:lnSpc>
            </a:pPr>
            <a:r>
              <a:rPr lang="en-US" sz="1350" dirty="0">
                <a:latin typeface="Arial Unicode MS" pitchFamily="34" charset="-128"/>
              </a:rPr>
              <a:t>Superior and Inferior Vena Cava</a:t>
            </a:r>
          </a:p>
          <a:p>
            <a:pPr lvl="1">
              <a:lnSpc>
                <a:spcPct val="90000"/>
              </a:lnSpc>
            </a:pPr>
            <a:r>
              <a:rPr lang="en-US" sz="1350" dirty="0">
                <a:latin typeface="Arial Unicode MS" pitchFamily="34" charset="-128"/>
              </a:rPr>
              <a:t>Right Atrium</a:t>
            </a:r>
          </a:p>
          <a:p>
            <a:pPr lvl="1">
              <a:lnSpc>
                <a:spcPct val="90000"/>
              </a:lnSpc>
            </a:pPr>
            <a:r>
              <a:rPr lang="en-US" sz="1350" dirty="0">
                <a:latin typeface="Arial Unicode MS" pitchFamily="34" charset="-128"/>
              </a:rPr>
              <a:t>Right Ventricle</a:t>
            </a:r>
          </a:p>
          <a:p>
            <a:pPr lvl="1">
              <a:lnSpc>
                <a:spcPct val="90000"/>
              </a:lnSpc>
            </a:pPr>
            <a:r>
              <a:rPr lang="en-US" sz="1350" dirty="0">
                <a:latin typeface="Arial Unicode MS" pitchFamily="34" charset="-128"/>
              </a:rPr>
              <a:t>Pulmonary Artery</a:t>
            </a:r>
          </a:p>
          <a:p>
            <a:pPr lvl="1">
              <a:lnSpc>
                <a:spcPct val="90000"/>
              </a:lnSpc>
            </a:pPr>
            <a:r>
              <a:rPr lang="en-US" sz="1350" dirty="0">
                <a:latin typeface="Arial Unicode MS" pitchFamily="34" charset="-128"/>
              </a:rPr>
              <a:t>Lungs</a:t>
            </a:r>
          </a:p>
          <a:p>
            <a:pPr lvl="1">
              <a:lnSpc>
                <a:spcPct val="90000"/>
              </a:lnSpc>
            </a:pPr>
            <a:r>
              <a:rPr lang="en-US" sz="1350" dirty="0">
                <a:latin typeface="Arial Unicode MS" pitchFamily="34" charset="-128"/>
              </a:rPr>
              <a:t>Pulmonary Vein</a:t>
            </a:r>
          </a:p>
          <a:p>
            <a:pPr lvl="1">
              <a:lnSpc>
                <a:spcPct val="90000"/>
              </a:lnSpc>
            </a:pPr>
            <a:r>
              <a:rPr lang="en-US" sz="1350" dirty="0">
                <a:latin typeface="Arial Unicode MS" pitchFamily="34" charset="-128"/>
              </a:rPr>
              <a:t>Left Atrium</a:t>
            </a:r>
          </a:p>
          <a:p>
            <a:pPr lvl="1">
              <a:lnSpc>
                <a:spcPct val="90000"/>
              </a:lnSpc>
            </a:pPr>
            <a:r>
              <a:rPr lang="en-US" sz="1350" dirty="0">
                <a:latin typeface="Arial Unicode MS" pitchFamily="34" charset="-128"/>
              </a:rPr>
              <a:t>Left Ventricle</a:t>
            </a:r>
          </a:p>
          <a:p>
            <a:pPr lvl="1">
              <a:lnSpc>
                <a:spcPct val="90000"/>
              </a:lnSpc>
            </a:pPr>
            <a:r>
              <a:rPr lang="en-US" sz="1350" dirty="0">
                <a:latin typeface="Arial Unicode MS" pitchFamily="34" charset="-128"/>
              </a:rPr>
              <a:t>Aorta</a:t>
            </a:r>
          </a:p>
          <a:p>
            <a:pPr lvl="1">
              <a:lnSpc>
                <a:spcPct val="90000"/>
              </a:lnSpc>
            </a:pPr>
            <a:r>
              <a:rPr lang="en-US" sz="1350" dirty="0">
                <a:latin typeface="Arial Unicode MS" pitchFamily="34" charset="-128"/>
              </a:rPr>
              <a:t>Body</a:t>
            </a:r>
          </a:p>
        </p:txBody>
      </p:sp>
    </p:spTree>
    <p:extLst>
      <p:ext uri="{BB962C8B-B14F-4D97-AF65-F5344CB8AC3E}">
        <p14:creationId xmlns:p14="http://schemas.microsoft.com/office/powerpoint/2010/main" val="3429733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679"/>
            <a:ext cx="6347713" cy="823033"/>
          </a:xfrm>
        </p:spPr>
        <p:txBody>
          <a:bodyPr>
            <a:normAutofit fontScale="90000"/>
          </a:bodyPr>
          <a:lstStyle/>
          <a:p>
            <a:r>
              <a:rPr lang="en-US" b="1" dirty="0"/>
              <a:t>Palpitations</a:t>
            </a:r>
            <a:r>
              <a:rPr lang="en-US" dirty="0"/>
              <a:t/>
            </a:r>
            <a:br>
              <a:rPr lang="en-US" dirty="0"/>
            </a:br>
            <a:endParaRPr lang="en-US" dirty="0"/>
          </a:p>
        </p:txBody>
      </p:sp>
      <p:sp>
        <p:nvSpPr>
          <p:cNvPr id="3" name="Content Placeholder 2"/>
          <p:cNvSpPr>
            <a:spLocks noGrp="1"/>
          </p:cNvSpPr>
          <p:nvPr>
            <p:ph idx="1"/>
          </p:nvPr>
        </p:nvSpPr>
        <p:spPr>
          <a:xfrm>
            <a:off x="0" y="620688"/>
            <a:ext cx="9144000" cy="6237312"/>
          </a:xfrm>
        </p:spPr>
        <p:txBody>
          <a:bodyPr>
            <a:noAutofit/>
          </a:bodyPr>
          <a:lstStyle/>
          <a:p>
            <a:pPr lvl="0"/>
            <a:r>
              <a:rPr lang="en-US" sz="2800" dirty="0">
                <a:latin typeface="Calibri" panose="020F0502020204030204" pitchFamily="34" charset="0"/>
              </a:rPr>
              <a:t>Palpitations do not necessarily indicate any underlying cardiac pathology but may be presentation of a cardiac arrhythmia.</a:t>
            </a:r>
          </a:p>
          <a:p>
            <a:pPr lvl="0"/>
            <a:r>
              <a:rPr lang="en-US" sz="2800" dirty="0">
                <a:latin typeface="Calibri" panose="020F0502020204030204" pitchFamily="34" charset="0"/>
              </a:rPr>
              <a:t>Description may be bumping, throbbing or thumping.</a:t>
            </a:r>
          </a:p>
          <a:p>
            <a:pPr lvl="0"/>
            <a:r>
              <a:rPr lang="en-US" sz="2800" dirty="0">
                <a:latin typeface="Calibri" panose="020F0502020204030204" pitchFamily="34" charset="0"/>
              </a:rPr>
              <a:t>Rhythm: ask the patient to tap out the rate and regularity; a missed beat or an extra large bump suggests </a:t>
            </a:r>
            <a:r>
              <a:rPr lang="en-US" sz="2800" dirty="0" err="1">
                <a:latin typeface="Calibri" panose="020F0502020204030204" pitchFamily="34" charset="0"/>
              </a:rPr>
              <a:t>extrasystoles</a:t>
            </a:r>
            <a:r>
              <a:rPr lang="en-US" sz="2800" dirty="0">
                <a:latin typeface="Calibri" panose="020F0502020204030204" pitchFamily="34" charset="0"/>
              </a:rPr>
              <a:t>.</a:t>
            </a:r>
          </a:p>
          <a:p>
            <a:pPr lvl="0"/>
            <a:r>
              <a:rPr lang="en-US" sz="2800" dirty="0">
                <a:latin typeface="Calibri" panose="020F0502020204030204" pitchFamily="34" charset="0"/>
              </a:rPr>
              <a:t>Duration: sudden short episodes suggest paroxysmal tachycardia; longer duration with irregularities suggests atrial dysrhythmia.</a:t>
            </a:r>
          </a:p>
          <a:p>
            <a:pPr lvl="0"/>
            <a:r>
              <a:rPr lang="en-US" sz="2800" dirty="0">
                <a:latin typeface="Calibri" panose="020F0502020204030204" pitchFamily="34" charset="0"/>
              </a:rPr>
              <a:t>Associated symptoms: pain, </a:t>
            </a:r>
            <a:r>
              <a:rPr lang="en-US" sz="2800" dirty="0" err="1">
                <a:latin typeface="Calibri" panose="020F0502020204030204" pitchFamily="34" charset="0"/>
              </a:rPr>
              <a:t>dyspnoea</a:t>
            </a:r>
            <a:r>
              <a:rPr lang="en-US" sz="2800" dirty="0">
                <a:latin typeface="Calibri" panose="020F0502020204030204" pitchFamily="34" charset="0"/>
              </a:rPr>
              <a:t>, feeling faint or syncope.</a:t>
            </a:r>
          </a:p>
          <a:p>
            <a:endParaRPr lang="en-US" sz="900" dirty="0"/>
          </a:p>
        </p:txBody>
      </p:sp>
    </p:spTree>
    <p:extLst>
      <p:ext uri="{BB962C8B-B14F-4D97-AF65-F5344CB8AC3E}">
        <p14:creationId xmlns:p14="http://schemas.microsoft.com/office/powerpoint/2010/main" val="2105207984"/>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3200400" y="1028700"/>
            <a:ext cx="4286250" cy="685800"/>
          </a:xfrm>
          <a:solidFill>
            <a:srgbClr val="F85E7B"/>
          </a:solidFill>
        </p:spPr>
        <p:txBody>
          <a:bodyPr/>
          <a:lstStyle/>
          <a:p>
            <a:r>
              <a:rPr lang="en-US" sz="3000">
                <a:latin typeface="Arial Unicode MS" pitchFamily="34" charset="-128"/>
              </a:rPr>
              <a:t>Conduction System</a:t>
            </a:r>
          </a:p>
        </p:txBody>
      </p:sp>
      <p:sp>
        <p:nvSpPr>
          <p:cNvPr id="1027" name="Rectangle 3"/>
          <p:cNvSpPr>
            <a:spLocks noGrp="1" noChangeArrowheads="1"/>
          </p:cNvSpPr>
          <p:nvPr>
            <p:ph type="body" idx="1"/>
          </p:nvPr>
        </p:nvSpPr>
        <p:spPr>
          <a:xfrm>
            <a:off x="0" y="1828800"/>
            <a:ext cx="3943350" cy="4171950"/>
          </a:xfrm>
        </p:spPr>
        <p:txBody>
          <a:bodyPr/>
          <a:lstStyle/>
          <a:p>
            <a:r>
              <a:rPr lang="en-US" dirty="0">
                <a:latin typeface="Arial Unicode MS" pitchFamily="34" charset="-128"/>
              </a:rPr>
              <a:t>The heart has a conduction system separate from any other system</a:t>
            </a:r>
          </a:p>
          <a:p>
            <a:r>
              <a:rPr lang="en-US" dirty="0">
                <a:latin typeface="Arial Unicode MS" pitchFamily="34" charset="-128"/>
              </a:rPr>
              <a:t>The conduction system makes up the PQRST complex we see on paper</a:t>
            </a:r>
          </a:p>
          <a:p>
            <a:r>
              <a:rPr lang="en-US" dirty="0">
                <a:latin typeface="Arial Unicode MS" pitchFamily="34" charset="-128"/>
              </a:rPr>
              <a:t>An arrhythmia is a disruption of the conduction system</a:t>
            </a:r>
          </a:p>
          <a:p>
            <a:r>
              <a:rPr lang="en-US" dirty="0">
                <a:latin typeface="Arial Unicode MS" pitchFamily="34" charset="-128"/>
              </a:rPr>
              <a:t>Understanding how the</a:t>
            </a:r>
          </a:p>
          <a:p>
            <a:pPr>
              <a:buFontTx/>
              <a:buNone/>
            </a:pPr>
            <a:r>
              <a:rPr lang="en-US" dirty="0">
                <a:latin typeface="Arial Unicode MS" pitchFamily="34" charset="-128"/>
              </a:rPr>
              <a:t> heart conducts normally is</a:t>
            </a:r>
          </a:p>
          <a:p>
            <a:pPr>
              <a:buFontTx/>
              <a:buNone/>
            </a:pPr>
            <a:r>
              <a:rPr lang="en-US" dirty="0">
                <a:latin typeface="Arial Unicode MS" pitchFamily="34" charset="-128"/>
              </a:rPr>
              <a:t> essential in understanding</a:t>
            </a:r>
          </a:p>
          <a:p>
            <a:pPr lvl="1">
              <a:buFontTx/>
              <a:buNone/>
            </a:pPr>
            <a:r>
              <a:rPr lang="en-US" dirty="0">
                <a:latin typeface="Arial Unicode MS" pitchFamily="34" charset="-128"/>
              </a:rPr>
              <a:t> and identifying arrhythmias</a:t>
            </a:r>
          </a:p>
        </p:txBody>
      </p:sp>
      <p:pic>
        <p:nvPicPr>
          <p:cNvPr id="1031" name="Picture 7" descr="ecg_533"/>
          <p:cNvPicPr>
            <a:picLocks noChangeAspect="1" noChangeArrowheads="1"/>
          </p:cNvPicPr>
          <p:nvPr/>
        </p:nvPicPr>
        <p:blipFill>
          <a:blip r:embed="rId2" cstate="print"/>
          <a:srcRect l="24074" t="26190" r="9491"/>
          <a:stretch>
            <a:fillRect/>
          </a:stretch>
        </p:blipFill>
        <p:spPr bwMode="auto">
          <a:xfrm>
            <a:off x="4293108" y="1828800"/>
            <a:ext cx="4850892" cy="4171950"/>
          </a:xfrm>
          <a:prstGeom prst="rect">
            <a:avLst/>
          </a:prstGeom>
          <a:noFill/>
        </p:spPr>
      </p:pic>
    </p:spTree>
    <p:extLst>
      <p:ext uri="{BB962C8B-B14F-4D97-AF65-F5344CB8AC3E}">
        <p14:creationId xmlns:p14="http://schemas.microsoft.com/office/powerpoint/2010/main" val="3919994928"/>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657350"/>
            <a:ext cx="3429000" cy="4329113"/>
          </a:xfrm>
        </p:spPr>
        <p:txBody>
          <a:bodyPr/>
          <a:lstStyle/>
          <a:p>
            <a:r>
              <a:rPr lang="en-US" dirty="0">
                <a:latin typeface="Arial Unicode MS" pitchFamily="34" charset="-128"/>
              </a:rPr>
              <a:t>SA Node</a:t>
            </a:r>
          </a:p>
          <a:p>
            <a:r>
              <a:rPr lang="en-US" dirty="0">
                <a:latin typeface="Arial Unicode MS" pitchFamily="34" charset="-128"/>
              </a:rPr>
              <a:t>Inter-nodal and</a:t>
            </a:r>
          </a:p>
          <a:p>
            <a:pPr>
              <a:buFontTx/>
              <a:buNone/>
            </a:pPr>
            <a:r>
              <a:rPr lang="en-US" dirty="0">
                <a:latin typeface="Arial Unicode MS" pitchFamily="34" charset="-128"/>
              </a:rPr>
              <a:t>     inter-atrial pathways</a:t>
            </a:r>
          </a:p>
          <a:p>
            <a:r>
              <a:rPr lang="en-US" dirty="0">
                <a:latin typeface="Arial Unicode MS" pitchFamily="34" charset="-128"/>
              </a:rPr>
              <a:t>A-V Node</a:t>
            </a:r>
          </a:p>
          <a:p>
            <a:r>
              <a:rPr lang="en-US" dirty="0">
                <a:latin typeface="Arial Unicode MS" pitchFamily="34" charset="-128"/>
              </a:rPr>
              <a:t>Bundle of His</a:t>
            </a:r>
          </a:p>
          <a:p>
            <a:r>
              <a:rPr lang="en-US" dirty="0">
                <a:latin typeface="Arial Unicode MS" pitchFamily="34" charset="-128"/>
              </a:rPr>
              <a:t>Purkinje Fibers</a:t>
            </a:r>
          </a:p>
        </p:txBody>
      </p:sp>
      <p:sp>
        <p:nvSpPr>
          <p:cNvPr id="24593" name="Rectangle 17"/>
          <p:cNvSpPr>
            <a:spLocks noGrp="1" noChangeArrowheads="1"/>
          </p:cNvSpPr>
          <p:nvPr>
            <p:ph type="title"/>
          </p:nvPr>
        </p:nvSpPr>
        <p:spPr>
          <a:xfrm>
            <a:off x="3143250" y="1085850"/>
            <a:ext cx="4343400" cy="571500"/>
          </a:xfrm>
          <a:solidFill>
            <a:srgbClr val="F85E7B"/>
          </a:solidFill>
        </p:spPr>
        <p:txBody>
          <a:bodyPr>
            <a:normAutofit fontScale="90000"/>
          </a:bodyPr>
          <a:lstStyle/>
          <a:p>
            <a:r>
              <a:rPr lang="en-US" dirty="0"/>
              <a:t>Conduction System</a:t>
            </a:r>
            <a:endParaRPr lang="es-CL" dirty="0"/>
          </a:p>
        </p:txBody>
      </p:sp>
      <p:pic>
        <p:nvPicPr>
          <p:cNvPr id="24594" name="Picture 18" descr="ecg_ccs"/>
          <p:cNvPicPr>
            <a:picLocks noChangeAspect="1" noChangeArrowheads="1"/>
          </p:cNvPicPr>
          <p:nvPr/>
        </p:nvPicPr>
        <p:blipFill>
          <a:blip r:embed="rId2" cstate="print"/>
          <a:srcRect/>
          <a:stretch>
            <a:fillRect/>
          </a:stretch>
        </p:blipFill>
        <p:spPr bwMode="auto">
          <a:xfrm>
            <a:off x="3429000" y="1657350"/>
            <a:ext cx="5715000" cy="4343400"/>
          </a:xfrm>
          <a:prstGeom prst="rect">
            <a:avLst/>
          </a:prstGeom>
          <a:noFill/>
        </p:spPr>
      </p:pic>
    </p:spTree>
    <p:extLst>
      <p:ext uri="{BB962C8B-B14F-4D97-AF65-F5344CB8AC3E}">
        <p14:creationId xmlns:p14="http://schemas.microsoft.com/office/powerpoint/2010/main" val="251344807"/>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314700" y="1028700"/>
            <a:ext cx="4171950" cy="628650"/>
          </a:xfrm>
          <a:solidFill>
            <a:srgbClr val="F85E7B"/>
          </a:solidFill>
        </p:spPr>
        <p:txBody>
          <a:bodyPr/>
          <a:lstStyle/>
          <a:p>
            <a:r>
              <a:rPr lang="en-US" sz="3000">
                <a:latin typeface="Arial Unicode MS" pitchFamily="34" charset="-128"/>
              </a:rPr>
              <a:t>SA Node</a:t>
            </a:r>
          </a:p>
        </p:txBody>
      </p:sp>
      <p:sp>
        <p:nvSpPr>
          <p:cNvPr id="25606" name="Rectangle 6"/>
          <p:cNvSpPr>
            <a:spLocks noChangeArrowheads="1"/>
          </p:cNvSpPr>
          <p:nvPr/>
        </p:nvSpPr>
        <p:spPr bwMode="auto">
          <a:xfrm>
            <a:off x="228600" y="1657350"/>
            <a:ext cx="4057650" cy="2971800"/>
          </a:xfrm>
          <a:prstGeom prst="rect">
            <a:avLst/>
          </a:prstGeom>
          <a:noFill/>
          <a:ln w="9525">
            <a:noFill/>
            <a:miter lim="800000"/>
            <a:headEnd/>
            <a:tailEnd/>
          </a:ln>
          <a:effectLst/>
        </p:spPr>
        <p:txBody>
          <a:bodyPr/>
          <a:lstStyle/>
          <a:p>
            <a:pPr marL="214313" indent="-214313">
              <a:lnSpc>
                <a:spcPct val="150000"/>
              </a:lnSpc>
              <a:spcBef>
                <a:spcPct val="20000"/>
              </a:spcBef>
              <a:buClr>
                <a:schemeClr val="hlink"/>
              </a:buClr>
              <a:buSzPct val="55000"/>
              <a:buFont typeface="Wingdings" pitchFamily="2" charset="2"/>
              <a:buChar char="n"/>
            </a:pPr>
            <a:r>
              <a:rPr lang="en-US" sz="1500" dirty="0">
                <a:latin typeface="Tahoma" pitchFamily="34" charset="0"/>
              </a:rPr>
              <a:t> The primary pacemaker of the heart</a:t>
            </a:r>
          </a:p>
          <a:p>
            <a:pPr marL="214313" indent="-214313">
              <a:lnSpc>
                <a:spcPct val="150000"/>
              </a:lnSpc>
              <a:spcBef>
                <a:spcPct val="20000"/>
              </a:spcBef>
              <a:buClr>
                <a:schemeClr val="hlink"/>
              </a:buClr>
              <a:buSzPct val="55000"/>
              <a:buFont typeface="Wingdings" pitchFamily="2" charset="2"/>
              <a:buChar char="n"/>
            </a:pPr>
            <a:r>
              <a:rPr lang="en-US" sz="1500" dirty="0">
                <a:latin typeface="Tahoma" pitchFamily="34" charset="0"/>
              </a:rPr>
              <a:t>Each normal beat is initiated by the SA node</a:t>
            </a:r>
          </a:p>
          <a:p>
            <a:pPr marL="214313" indent="-214313">
              <a:lnSpc>
                <a:spcPct val="150000"/>
              </a:lnSpc>
              <a:spcBef>
                <a:spcPct val="20000"/>
              </a:spcBef>
              <a:buClr>
                <a:schemeClr val="hlink"/>
              </a:buClr>
              <a:buSzPct val="55000"/>
              <a:buFont typeface="Wingdings" pitchFamily="2" charset="2"/>
              <a:buChar char="n"/>
            </a:pPr>
            <a:r>
              <a:rPr lang="en-US" sz="1500" dirty="0">
                <a:latin typeface="Tahoma" pitchFamily="34" charset="0"/>
              </a:rPr>
              <a:t>Inherent rate of 60-100 beats per minute</a:t>
            </a:r>
          </a:p>
          <a:p>
            <a:pPr marL="214313" indent="-214313">
              <a:lnSpc>
                <a:spcPct val="150000"/>
              </a:lnSpc>
              <a:spcBef>
                <a:spcPct val="20000"/>
              </a:spcBef>
              <a:buClr>
                <a:schemeClr val="hlink"/>
              </a:buClr>
              <a:buSzPct val="55000"/>
              <a:buFont typeface="Wingdings" pitchFamily="2" charset="2"/>
              <a:buChar char="n"/>
            </a:pPr>
            <a:r>
              <a:rPr lang="en-US" sz="1500" dirty="0">
                <a:latin typeface="Tahoma" pitchFamily="34" charset="0"/>
              </a:rPr>
              <a:t>Represents the P-wave in the QRS complex or atrial depolarization (firing</a:t>
            </a:r>
            <a:r>
              <a:rPr lang="en-US" sz="1350" dirty="0">
                <a:latin typeface="Tahoma" pitchFamily="34" charset="0"/>
              </a:rPr>
              <a:t>)</a:t>
            </a:r>
          </a:p>
        </p:txBody>
      </p:sp>
      <p:pic>
        <p:nvPicPr>
          <p:cNvPr id="25610" name="Picture 10" descr="ecg_ccs"/>
          <p:cNvPicPr>
            <a:picLocks noChangeAspect="1" noChangeArrowheads="1"/>
          </p:cNvPicPr>
          <p:nvPr/>
        </p:nvPicPr>
        <p:blipFill>
          <a:blip r:embed="rId2" cstate="print"/>
          <a:srcRect/>
          <a:stretch>
            <a:fillRect/>
          </a:stretch>
        </p:blipFill>
        <p:spPr bwMode="auto">
          <a:xfrm>
            <a:off x="4286250" y="1657350"/>
            <a:ext cx="4857750" cy="4343400"/>
          </a:xfrm>
          <a:prstGeom prst="rect">
            <a:avLst/>
          </a:prstGeom>
          <a:noFill/>
        </p:spPr>
      </p:pic>
      <p:pic>
        <p:nvPicPr>
          <p:cNvPr id="25613" name="Picture 13" descr="ecg_normal"/>
          <p:cNvPicPr>
            <a:picLocks noChangeAspect="1" noChangeArrowheads="1"/>
          </p:cNvPicPr>
          <p:nvPr/>
        </p:nvPicPr>
        <p:blipFill>
          <a:blip r:embed="rId3" cstate="print"/>
          <a:srcRect l="40666" t="9322" r="40668" b="54520"/>
          <a:stretch>
            <a:fillRect/>
          </a:stretch>
        </p:blipFill>
        <p:spPr bwMode="auto">
          <a:xfrm>
            <a:off x="-50292" y="4800600"/>
            <a:ext cx="4336542" cy="914400"/>
          </a:xfrm>
          <a:prstGeom prst="rect">
            <a:avLst/>
          </a:prstGeom>
          <a:noFill/>
        </p:spPr>
      </p:pic>
      <p:sp>
        <p:nvSpPr>
          <p:cNvPr id="25615" name="Rectangle 15"/>
          <p:cNvSpPr>
            <a:spLocks noChangeArrowheads="1"/>
          </p:cNvSpPr>
          <p:nvPr/>
        </p:nvSpPr>
        <p:spPr bwMode="auto">
          <a:xfrm>
            <a:off x="333756" y="5257800"/>
            <a:ext cx="228600" cy="342900"/>
          </a:xfrm>
          <a:prstGeom prst="rect">
            <a:avLst/>
          </a:prstGeom>
          <a:solidFill>
            <a:srgbClr val="FF99FF">
              <a:alpha val="50000"/>
            </a:srgbClr>
          </a:solidFill>
          <a:ln w="9525">
            <a:solidFill>
              <a:schemeClr val="tx1"/>
            </a:solidFill>
            <a:miter lim="800000"/>
            <a:headEnd/>
            <a:tailEnd/>
          </a:ln>
          <a:effectLst/>
        </p:spPr>
        <p:txBody>
          <a:bodyPr wrap="none" anchor="ctr"/>
          <a:lstStyle/>
          <a:p>
            <a:endParaRPr lang="en-US" sz="1350"/>
          </a:p>
        </p:txBody>
      </p:sp>
    </p:spTree>
    <p:extLst>
      <p:ext uri="{BB962C8B-B14F-4D97-AF65-F5344CB8AC3E}">
        <p14:creationId xmlns:p14="http://schemas.microsoft.com/office/powerpoint/2010/main" val="352969245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00400" y="1085850"/>
            <a:ext cx="4286250" cy="628650"/>
          </a:xfrm>
          <a:solidFill>
            <a:srgbClr val="F85E7B"/>
          </a:solidFill>
        </p:spPr>
        <p:txBody>
          <a:bodyPr>
            <a:normAutofit fontScale="90000"/>
          </a:bodyPr>
          <a:lstStyle/>
          <a:p>
            <a:r>
              <a:rPr lang="en-US">
                <a:latin typeface="Arial Unicode MS" pitchFamily="34" charset="-128"/>
              </a:rPr>
              <a:t>AV Node</a:t>
            </a:r>
          </a:p>
        </p:txBody>
      </p:sp>
      <p:sp>
        <p:nvSpPr>
          <p:cNvPr id="26627" name="Rectangle 3"/>
          <p:cNvSpPr>
            <a:spLocks noGrp="1" noChangeArrowheads="1"/>
          </p:cNvSpPr>
          <p:nvPr>
            <p:ph type="body" idx="1"/>
          </p:nvPr>
        </p:nvSpPr>
        <p:spPr>
          <a:xfrm>
            <a:off x="0" y="2021967"/>
            <a:ext cx="4114800" cy="3785616"/>
          </a:xfrm>
        </p:spPr>
        <p:txBody>
          <a:bodyPr>
            <a:normAutofit/>
          </a:bodyPr>
          <a:lstStyle/>
          <a:p>
            <a:pPr>
              <a:lnSpc>
                <a:spcPct val="150000"/>
              </a:lnSpc>
            </a:pPr>
            <a:r>
              <a:rPr lang="en-US" dirty="0">
                <a:latin typeface="Arial Unicode MS" pitchFamily="34" charset="-128"/>
              </a:rPr>
              <a:t>Located in the septum of the heart</a:t>
            </a:r>
          </a:p>
          <a:p>
            <a:pPr>
              <a:lnSpc>
                <a:spcPct val="150000"/>
              </a:lnSpc>
            </a:pPr>
            <a:r>
              <a:rPr lang="en-US" dirty="0">
                <a:latin typeface="Arial Unicode MS" pitchFamily="34" charset="-128"/>
              </a:rPr>
              <a:t>Receives impulse from inter-nodal pathways and holds the signal before sending on to the Bundle of His</a:t>
            </a:r>
          </a:p>
          <a:p>
            <a:pPr>
              <a:lnSpc>
                <a:spcPct val="150000"/>
              </a:lnSpc>
            </a:pPr>
            <a:r>
              <a:rPr lang="en-US" dirty="0">
                <a:latin typeface="Arial Unicode MS" pitchFamily="34" charset="-128"/>
              </a:rPr>
              <a:t>Represents the PR segment of the QRS complex</a:t>
            </a:r>
          </a:p>
        </p:txBody>
      </p:sp>
      <p:pic>
        <p:nvPicPr>
          <p:cNvPr id="26632" name="Picture 8" descr="ecg_ccs"/>
          <p:cNvPicPr>
            <a:picLocks noChangeAspect="1" noChangeArrowheads="1"/>
          </p:cNvPicPr>
          <p:nvPr/>
        </p:nvPicPr>
        <p:blipFill>
          <a:blip r:embed="rId2" cstate="print"/>
          <a:srcRect/>
          <a:stretch>
            <a:fillRect/>
          </a:stretch>
        </p:blipFill>
        <p:spPr bwMode="auto">
          <a:xfrm>
            <a:off x="4800600" y="1828800"/>
            <a:ext cx="4343400" cy="4171950"/>
          </a:xfrm>
          <a:prstGeom prst="rect">
            <a:avLst/>
          </a:prstGeom>
          <a:noFill/>
        </p:spPr>
      </p:pic>
    </p:spTree>
    <p:extLst>
      <p:ext uri="{BB962C8B-B14F-4D97-AF65-F5344CB8AC3E}">
        <p14:creationId xmlns:p14="http://schemas.microsoft.com/office/powerpoint/2010/main" val="3472955314"/>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43250" y="1143000"/>
            <a:ext cx="4343400" cy="514350"/>
          </a:xfrm>
          <a:solidFill>
            <a:srgbClr val="F85E7B"/>
          </a:solidFill>
        </p:spPr>
        <p:txBody>
          <a:bodyPr>
            <a:normAutofit fontScale="90000"/>
          </a:bodyPr>
          <a:lstStyle/>
          <a:p>
            <a:r>
              <a:rPr lang="en-US">
                <a:latin typeface="Arial Unicode MS" pitchFamily="34" charset="-128"/>
              </a:rPr>
              <a:t>AV Node</a:t>
            </a:r>
          </a:p>
        </p:txBody>
      </p:sp>
      <p:sp>
        <p:nvSpPr>
          <p:cNvPr id="28675" name="Rectangle 3"/>
          <p:cNvSpPr>
            <a:spLocks noGrp="1" noChangeArrowheads="1"/>
          </p:cNvSpPr>
          <p:nvPr>
            <p:ph type="body" idx="1"/>
          </p:nvPr>
        </p:nvSpPr>
        <p:spPr>
          <a:xfrm>
            <a:off x="0" y="1885950"/>
            <a:ext cx="9144000" cy="2400300"/>
          </a:xfrm>
        </p:spPr>
        <p:txBody>
          <a:bodyPr/>
          <a:lstStyle/>
          <a:p>
            <a:pPr lvl="1">
              <a:lnSpc>
                <a:spcPct val="150000"/>
              </a:lnSpc>
              <a:buFont typeface="Arial" panose="020B0604020202020204" pitchFamily="34" charset="0"/>
              <a:buChar char="•"/>
            </a:pPr>
            <a:r>
              <a:rPr lang="en-US" dirty="0">
                <a:latin typeface="Arial Unicode MS" pitchFamily="34" charset="-128"/>
              </a:rPr>
              <a:t>Represents the PR segment of the cardiac cycle</a:t>
            </a:r>
          </a:p>
          <a:p>
            <a:pPr lvl="1">
              <a:lnSpc>
                <a:spcPct val="150000"/>
              </a:lnSpc>
              <a:buFont typeface="Arial" panose="020B0604020202020204" pitchFamily="34" charset="0"/>
              <a:buChar char="•"/>
            </a:pPr>
            <a:r>
              <a:rPr lang="en-US" dirty="0">
                <a:latin typeface="Arial Unicode MS" pitchFamily="34" charset="-128"/>
              </a:rPr>
              <a:t>Has an inherent rate of 40-60 beats per minute</a:t>
            </a:r>
          </a:p>
          <a:p>
            <a:pPr lvl="1">
              <a:lnSpc>
                <a:spcPct val="150000"/>
              </a:lnSpc>
              <a:buFont typeface="Arial" panose="020B0604020202020204" pitchFamily="34" charset="0"/>
              <a:buChar char="•"/>
            </a:pPr>
            <a:r>
              <a:rPr lang="en-US" dirty="0">
                <a:latin typeface="Arial Unicode MS" pitchFamily="34" charset="-128"/>
              </a:rPr>
              <a:t>Acts as a back up when the SA node fails</a:t>
            </a:r>
          </a:p>
          <a:p>
            <a:pPr lvl="1">
              <a:lnSpc>
                <a:spcPct val="150000"/>
              </a:lnSpc>
              <a:buFont typeface="Arial" panose="020B0604020202020204" pitchFamily="34" charset="0"/>
              <a:buChar char="•"/>
            </a:pPr>
            <a:r>
              <a:rPr lang="en-US" dirty="0">
                <a:latin typeface="Arial Unicode MS" pitchFamily="34" charset="-128"/>
              </a:rPr>
              <a:t>Where all </a:t>
            </a:r>
            <a:r>
              <a:rPr lang="en-US" dirty="0" err="1">
                <a:latin typeface="Arial Unicode MS" pitchFamily="34" charset="-128"/>
              </a:rPr>
              <a:t>junctional</a:t>
            </a:r>
            <a:r>
              <a:rPr lang="en-US" dirty="0">
                <a:latin typeface="Arial Unicode MS" pitchFamily="34" charset="-128"/>
              </a:rPr>
              <a:t> rhythms originate</a:t>
            </a:r>
          </a:p>
        </p:txBody>
      </p:sp>
      <p:pic>
        <p:nvPicPr>
          <p:cNvPr id="28679" name="Picture 7" descr="ecg_normal"/>
          <p:cNvPicPr>
            <a:picLocks noChangeAspect="1" noChangeArrowheads="1"/>
          </p:cNvPicPr>
          <p:nvPr/>
        </p:nvPicPr>
        <p:blipFill>
          <a:blip r:embed="rId2" cstate="print"/>
          <a:srcRect l="40666" t="9322" r="40668" b="54520"/>
          <a:stretch>
            <a:fillRect/>
          </a:stretch>
        </p:blipFill>
        <p:spPr bwMode="auto">
          <a:xfrm>
            <a:off x="2686050" y="4457701"/>
            <a:ext cx="2343150" cy="1250156"/>
          </a:xfrm>
          <a:prstGeom prst="rect">
            <a:avLst/>
          </a:prstGeom>
          <a:noFill/>
        </p:spPr>
      </p:pic>
      <p:sp>
        <p:nvSpPr>
          <p:cNvPr id="28680" name="Rectangle 8"/>
          <p:cNvSpPr>
            <a:spLocks noChangeArrowheads="1"/>
          </p:cNvSpPr>
          <p:nvPr/>
        </p:nvSpPr>
        <p:spPr bwMode="auto">
          <a:xfrm>
            <a:off x="3314700" y="5029200"/>
            <a:ext cx="342900" cy="571500"/>
          </a:xfrm>
          <a:prstGeom prst="rect">
            <a:avLst/>
          </a:prstGeom>
          <a:solidFill>
            <a:srgbClr val="FF99FF">
              <a:alpha val="50000"/>
            </a:srgbClr>
          </a:solidFill>
          <a:ln w="9525">
            <a:solidFill>
              <a:schemeClr val="tx1"/>
            </a:solidFill>
            <a:miter lim="800000"/>
            <a:headEnd/>
            <a:tailEnd/>
          </a:ln>
          <a:effectLst/>
        </p:spPr>
        <p:txBody>
          <a:bodyPr wrap="none" anchor="ctr"/>
          <a:lstStyle/>
          <a:p>
            <a:endParaRPr lang="en-US" sz="1350"/>
          </a:p>
        </p:txBody>
      </p:sp>
    </p:spTree>
    <p:extLst>
      <p:ext uri="{BB962C8B-B14F-4D97-AF65-F5344CB8AC3E}">
        <p14:creationId xmlns:p14="http://schemas.microsoft.com/office/powerpoint/2010/main" val="389962183"/>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43250" y="1085850"/>
            <a:ext cx="4343400" cy="685800"/>
          </a:xfrm>
          <a:solidFill>
            <a:srgbClr val="F85E7B"/>
          </a:solidFill>
        </p:spPr>
        <p:txBody>
          <a:bodyPr/>
          <a:lstStyle/>
          <a:p>
            <a:r>
              <a:rPr lang="en-US">
                <a:latin typeface="Arial Unicode MS" pitchFamily="34" charset="-128"/>
              </a:rPr>
              <a:t>QRS Complex</a:t>
            </a:r>
          </a:p>
        </p:txBody>
      </p:sp>
      <p:sp>
        <p:nvSpPr>
          <p:cNvPr id="27651" name="Rectangle 3"/>
          <p:cNvSpPr>
            <a:spLocks noGrp="1" noChangeArrowheads="1"/>
          </p:cNvSpPr>
          <p:nvPr>
            <p:ph type="body" idx="1"/>
          </p:nvPr>
        </p:nvSpPr>
        <p:spPr>
          <a:xfrm>
            <a:off x="71437" y="1785938"/>
            <a:ext cx="4614863" cy="2900363"/>
          </a:xfrm>
        </p:spPr>
        <p:txBody>
          <a:bodyPr>
            <a:normAutofit/>
          </a:bodyPr>
          <a:lstStyle/>
          <a:p>
            <a:pPr>
              <a:lnSpc>
                <a:spcPct val="150000"/>
              </a:lnSpc>
            </a:pPr>
            <a:r>
              <a:rPr lang="en-US" dirty="0">
                <a:latin typeface="Arial Unicode MS" pitchFamily="34" charset="-128"/>
              </a:rPr>
              <a:t>Represents the ventricles depolarizing (firing) collectively. (Bundle of His and Purkinje fibers)</a:t>
            </a:r>
          </a:p>
          <a:p>
            <a:pPr>
              <a:lnSpc>
                <a:spcPct val="150000"/>
              </a:lnSpc>
            </a:pPr>
            <a:r>
              <a:rPr lang="en-US" dirty="0">
                <a:latin typeface="Arial Unicode MS" pitchFamily="34" charset="-128"/>
              </a:rPr>
              <a:t>Origin of all ventricular rhythms</a:t>
            </a:r>
          </a:p>
          <a:p>
            <a:pPr>
              <a:lnSpc>
                <a:spcPct val="150000"/>
              </a:lnSpc>
            </a:pPr>
            <a:r>
              <a:rPr lang="en-US" dirty="0">
                <a:latin typeface="Arial Unicode MS" pitchFamily="34" charset="-128"/>
              </a:rPr>
              <a:t>Has an inherent rate of 20-40 beats per minute</a:t>
            </a:r>
          </a:p>
        </p:txBody>
      </p:sp>
      <p:pic>
        <p:nvPicPr>
          <p:cNvPr id="27656" name="Picture 8" descr="ecg_ccs"/>
          <p:cNvPicPr>
            <a:picLocks noChangeAspect="1" noChangeArrowheads="1"/>
          </p:cNvPicPr>
          <p:nvPr/>
        </p:nvPicPr>
        <p:blipFill>
          <a:blip r:embed="rId2" cstate="print"/>
          <a:srcRect/>
          <a:stretch>
            <a:fillRect/>
          </a:stretch>
        </p:blipFill>
        <p:spPr bwMode="auto">
          <a:xfrm>
            <a:off x="4686300" y="1771650"/>
            <a:ext cx="4457700" cy="4229100"/>
          </a:xfrm>
          <a:prstGeom prst="rect">
            <a:avLst/>
          </a:prstGeom>
          <a:noFill/>
        </p:spPr>
      </p:pic>
      <p:pic>
        <p:nvPicPr>
          <p:cNvPr id="27657" name="Picture 9" descr="ecg_normal"/>
          <p:cNvPicPr>
            <a:picLocks noChangeAspect="1" noChangeArrowheads="1"/>
          </p:cNvPicPr>
          <p:nvPr/>
        </p:nvPicPr>
        <p:blipFill>
          <a:blip r:embed="rId3" cstate="print"/>
          <a:srcRect l="40666" t="9322" r="40668" b="54520"/>
          <a:stretch>
            <a:fillRect/>
          </a:stretch>
        </p:blipFill>
        <p:spPr bwMode="auto">
          <a:xfrm>
            <a:off x="0" y="4679158"/>
            <a:ext cx="4686300" cy="1250156"/>
          </a:xfrm>
          <a:prstGeom prst="rect">
            <a:avLst/>
          </a:prstGeom>
          <a:noFill/>
        </p:spPr>
      </p:pic>
      <p:sp>
        <p:nvSpPr>
          <p:cNvPr id="27658" name="Rectangle 10"/>
          <p:cNvSpPr>
            <a:spLocks noChangeArrowheads="1"/>
          </p:cNvSpPr>
          <p:nvPr/>
        </p:nvSpPr>
        <p:spPr bwMode="auto">
          <a:xfrm>
            <a:off x="2428875" y="4664869"/>
            <a:ext cx="400050" cy="1200150"/>
          </a:xfrm>
          <a:prstGeom prst="rect">
            <a:avLst/>
          </a:prstGeom>
          <a:solidFill>
            <a:srgbClr val="FF99FF">
              <a:alpha val="50000"/>
            </a:srgbClr>
          </a:solidFill>
          <a:ln w="9525">
            <a:solidFill>
              <a:schemeClr val="tx1"/>
            </a:solidFill>
            <a:miter lim="800000"/>
            <a:headEnd/>
            <a:tailEnd/>
          </a:ln>
          <a:effectLst/>
        </p:spPr>
        <p:txBody>
          <a:bodyPr wrap="none" anchor="ctr"/>
          <a:lstStyle/>
          <a:p>
            <a:endParaRPr lang="en-US" sz="1350"/>
          </a:p>
        </p:txBody>
      </p:sp>
    </p:spTree>
    <p:extLst>
      <p:ext uri="{BB962C8B-B14F-4D97-AF65-F5344CB8AC3E}">
        <p14:creationId xmlns:p14="http://schemas.microsoft.com/office/powerpoint/2010/main" val="1025766097"/>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86100" y="1028700"/>
            <a:ext cx="4343400" cy="742950"/>
          </a:xfrm>
          <a:solidFill>
            <a:srgbClr val="F85E7B"/>
          </a:solidFill>
        </p:spPr>
        <p:txBody>
          <a:bodyPr/>
          <a:lstStyle/>
          <a:p>
            <a:r>
              <a:rPr lang="en-US">
                <a:latin typeface="Arial Unicode MS" pitchFamily="34" charset="-128"/>
              </a:rPr>
              <a:t>EKG Trace</a:t>
            </a:r>
          </a:p>
        </p:txBody>
      </p:sp>
      <p:sp>
        <p:nvSpPr>
          <p:cNvPr id="98307" name="Rectangle 3"/>
          <p:cNvSpPr>
            <a:spLocks noGrp="1" noChangeArrowheads="1"/>
          </p:cNvSpPr>
          <p:nvPr>
            <p:ph type="body" idx="1"/>
          </p:nvPr>
        </p:nvSpPr>
        <p:spPr>
          <a:xfrm>
            <a:off x="0" y="1771650"/>
            <a:ext cx="3714750" cy="2999184"/>
          </a:xfrm>
        </p:spPr>
        <p:txBody>
          <a:bodyPr/>
          <a:lstStyle/>
          <a:p>
            <a:pPr>
              <a:lnSpc>
                <a:spcPct val="150000"/>
              </a:lnSpc>
            </a:pPr>
            <a:r>
              <a:rPr lang="en-US" dirty="0">
                <a:latin typeface="Arial Unicode MS" pitchFamily="34" charset="-128"/>
              </a:rPr>
              <a:t>Isoelectric line (baseline) </a:t>
            </a:r>
          </a:p>
          <a:p>
            <a:pPr>
              <a:lnSpc>
                <a:spcPct val="150000"/>
              </a:lnSpc>
            </a:pPr>
            <a:r>
              <a:rPr lang="en-US" dirty="0">
                <a:latin typeface="Arial Unicode MS" pitchFamily="34" charset="-128"/>
              </a:rPr>
              <a:t>P-wave</a:t>
            </a:r>
          </a:p>
          <a:p>
            <a:pPr lvl="1">
              <a:lnSpc>
                <a:spcPct val="150000"/>
              </a:lnSpc>
            </a:pPr>
            <a:r>
              <a:rPr lang="en-US" dirty="0">
                <a:latin typeface="Arial Unicode MS" pitchFamily="34" charset="-128"/>
              </a:rPr>
              <a:t>Atria firing</a:t>
            </a:r>
          </a:p>
          <a:p>
            <a:pPr>
              <a:lnSpc>
                <a:spcPct val="150000"/>
              </a:lnSpc>
            </a:pPr>
            <a:r>
              <a:rPr lang="en-US" dirty="0">
                <a:latin typeface="Arial Unicode MS" pitchFamily="34" charset="-128"/>
              </a:rPr>
              <a:t>PR interval</a:t>
            </a:r>
          </a:p>
          <a:p>
            <a:pPr lvl="1">
              <a:lnSpc>
                <a:spcPct val="150000"/>
              </a:lnSpc>
            </a:pPr>
            <a:r>
              <a:rPr lang="en-US" dirty="0">
                <a:latin typeface="Arial Unicode MS" pitchFamily="34" charset="-128"/>
              </a:rPr>
              <a:t>Delay at AV</a:t>
            </a:r>
          </a:p>
        </p:txBody>
      </p:sp>
      <p:pic>
        <p:nvPicPr>
          <p:cNvPr id="98309" name="Picture 5" descr="ecg"/>
          <p:cNvPicPr>
            <a:picLocks noChangeAspect="1" noChangeArrowheads="1"/>
          </p:cNvPicPr>
          <p:nvPr/>
        </p:nvPicPr>
        <p:blipFill>
          <a:blip r:embed="rId2" cstate="print"/>
          <a:srcRect/>
          <a:stretch>
            <a:fillRect/>
          </a:stretch>
        </p:blipFill>
        <p:spPr bwMode="auto">
          <a:xfrm>
            <a:off x="3943350" y="1771650"/>
            <a:ext cx="5200650" cy="4229100"/>
          </a:xfrm>
          <a:prstGeom prst="rect">
            <a:avLst/>
          </a:prstGeom>
          <a:noFill/>
        </p:spPr>
      </p:pic>
    </p:spTree>
    <p:extLst>
      <p:ext uri="{BB962C8B-B14F-4D97-AF65-F5344CB8AC3E}">
        <p14:creationId xmlns:p14="http://schemas.microsoft.com/office/powerpoint/2010/main" val="469699211"/>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0" y="1714500"/>
            <a:ext cx="8515350" cy="3861054"/>
          </a:xfrm>
        </p:spPr>
        <p:txBody>
          <a:bodyPr>
            <a:noAutofit/>
          </a:bodyPr>
          <a:lstStyle/>
          <a:p>
            <a:pPr marL="0" indent="0">
              <a:lnSpc>
                <a:spcPct val="150000"/>
              </a:lnSpc>
              <a:buNone/>
            </a:pPr>
            <a:r>
              <a:rPr lang="en-US" sz="2400" dirty="0">
                <a:latin typeface="Arial Unicode MS" pitchFamily="34" charset="-128"/>
              </a:rPr>
              <a:t>Normal</a:t>
            </a:r>
          </a:p>
          <a:p>
            <a:pPr lvl="1">
              <a:lnSpc>
                <a:spcPct val="150000"/>
              </a:lnSpc>
            </a:pPr>
            <a:r>
              <a:rPr lang="en-US" sz="2100" dirty="0">
                <a:latin typeface="Arial Unicode MS" pitchFamily="34" charset="-128"/>
              </a:rPr>
              <a:t>Heart rate = 60 – 100 bpm</a:t>
            </a:r>
          </a:p>
          <a:p>
            <a:pPr lvl="1">
              <a:lnSpc>
                <a:spcPct val="150000"/>
              </a:lnSpc>
            </a:pPr>
            <a:r>
              <a:rPr lang="en-US" sz="2100" dirty="0">
                <a:latin typeface="Arial Unicode MS" pitchFamily="34" charset="-128"/>
              </a:rPr>
              <a:t>PR interval = 0.12 – 0.20 sec</a:t>
            </a:r>
          </a:p>
          <a:p>
            <a:pPr lvl="1">
              <a:lnSpc>
                <a:spcPct val="150000"/>
              </a:lnSpc>
            </a:pPr>
            <a:r>
              <a:rPr lang="en-US" sz="2100" dirty="0">
                <a:latin typeface="Arial Unicode MS" pitchFamily="34" charset="-128"/>
              </a:rPr>
              <a:t>QRS interval &lt;0.12</a:t>
            </a:r>
          </a:p>
          <a:p>
            <a:pPr lvl="1">
              <a:lnSpc>
                <a:spcPct val="150000"/>
              </a:lnSpc>
            </a:pPr>
            <a:r>
              <a:rPr lang="en-US" sz="2100" dirty="0">
                <a:latin typeface="Arial Unicode MS" pitchFamily="34" charset="-128"/>
              </a:rPr>
              <a:t>SA Node discharge = 60 – 100 / min</a:t>
            </a:r>
          </a:p>
          <a:p>
            <a:pPr lvl="1">
              <a:lnSpc>
                <a:spcPct val="150000"/>
              </a:lnSpc>
            </a:pPr>
            <a:r>
              <a:rPr lang="en-US" sz="2100" dirty="0">
                <a:latin typeface="Arial Unicode MS" pitchFamily="34" charset="-128"/>
              </a:rPr>
              <a:t>AV Node discharge = 40 – 60  min</a:t>
            </a:r>
          </a:p>
          <a:p>
            <a:pPr lvl="1">
              <a:lnSpc>
                <a:spcPct val="150000"/>
              </a:lnSpc>
            </a:pPr>
            <a:r>
              <a:rPr lang="en-US" sz="2100" dirty="0">
                <a:latin typeface="Arial Unicode MS" pitchFamily="34" charset="-128"/>
              </a:rPr>
              <a:t>Ventricular Tissue discharge = 20 – 40  min</a:t>
            </a:r>
          </a:p>
          <a:p>
            <a:pPr lvl="1">
              <a:lnSpc>
                <a:spcPct val="150000"/>
              </a:lnSpc>
            </a:pPr>
            <a:endParaRPr lang="es-CL" sz="2100" dirty="0">
              <a:latin typeface="Arial Unicode MS" pitchFamily="34" charset="-128"/>
            </a:endParaRPr>
          </a:p>
        </p:txBody>
      </p:sp>
      <p:sp>
        <p:nvSpPr>
          <p:cNvPr id="119812" name="Rectangle 4"/>
          <p:cNvSpPr>
            <a:spLocks noChangeArrowheads="1"/>
          </p:cNvSpPr>
          <p:nvPr/>
        </p:nvSpPr>
        <p:spPr bwMode="auto">
          <a:xfrm>
            <a:off x="2457450" y="1085850"/>
            <a:ext cx="4229100" cy="628650"/>
          </a:xfrm>
          <a:prstGeom prst="rect">
            <a:avLst/>
          </a:prstGeom>
          <a:solidFill>
            <a:srgbClr val="F85E7B"/>
          </a:solidFill>
          <a:ln w="9525">
            <a:noFill/>
            <a:miter lim="800000"/>
            <a:headEnd/>
            <a:tailEnd/>
          </a:ln>
          <a:effectLst/>
        </p:spPr>
        <p:txBody>
          <a:bodyPr anchor="ctr"/>
          <a:lstStyle/>
          <a:p>
            <a:pPr algn="ctr"/>
            <a:r>
              <a:rPr lang="en-US" sz="3300" dirty="0">
                <a:solidFill>
                  <a:schemeClr val="tx2"/>
                </a:solidFill>
                <a:latin typeface="Arial Unicode MS" pitchFamily="34" charset="-128"/>
              </a:rPr>
              <a:t>Summary</a:t>
            </a:r>
          </a:p>
        </p:txBody>
      </p:sp>
    </p:spTree>
    <p:extLst>
      <p:ext uri="{BB962C8B-B14F-4D97-AF65-F5344CB8AC3E}">
        <p14:creationId xmlns:p14="http://schemas.microsoft.com/office/powerpoint/2010/main" val="53162981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p:txBody>
          <a:bodyPr>
            <a:normAutofit/>
          </a:bodyPr>
          <a:lstStyle/>
          <a:p>
            <a:pPr>
              <a:lnSpc>
                <a:spcPct val="150000"/>
              </a:lnSpc>
            </a:pPr>
            <a:r>
              <a:rPr lang="en-US" dirty="0">
                <a:latin typeface="Arial Unicode MS" pitchFamily="34" charset="-128"/>
              </a:rPr>
              <a:t>Cardiac cycle</a:t>
            </a:r>
          </a:p>
          <a:p>
            <a:pPr lvl="1">
              <a:lnSpc>
                <a:spcPct val="150000"/>
              </a:lnSpc>
            </a:pPr>
            <a:r>
              <a:rPr lang="en-US" sz="2100" dirty="0">
                <a:latin typeface="Arial Unicode MS" pitchFamily="34" charset="-128"/>
              </a:rPr>
              <a:t>P wave = atrial depolarization</a:t>
            </a:r>
          </a:p>
          <a:p>
            <a:pPr lvl="1">
              <a:lnSpc>
                <a:spcPct val="150000"/>
              </a:lnSpc>
            </a:pPr>
            <a:r>
              <a:rPr lang="en-US" sz="2100" dirty="0">
                <a:latin typeface="Arial Unicode MS" pitchFamily="34" charset="-128"/>
              </a:rPr>
              <a:t>PR interval = pause between atrial and ventricular depolarization</a:t>
            </a:r>
            <a:endParaRPr lang="es-CL" sz="2100" dirty="0">
              <a:latin typeface="Arial Unicode MS" pitchFamily="34" charset="-128"/>
            </a:endParaRPr>
          </a:p>
          <a:p>
            <a:pPr lvl="1">
              <a:lnSpc>
                <a:spcPct val="150000"/>
              </a:lnSpc>
            </a:pPr>
            <a:r>
              <a:rPr lang="en-US" sz="2100" dirty="0">
                <a:latin typeface="Arial Unicode MS" pitchFamily="34" charset="-128"/>
              </a:rPr>
              <a:t>QRS = ventricular depolarization</a:t>
            </a:r>
          </a:p>
          <a:p>
            <a:pPr lvl="1">
              <a:lnSpc>
                <a:spcPct val="150000"/>
              </a:lnSpc>
            </a:pPr>
            <a:r>
              <a:rPr lang="en-US" sz="2100" dirty="0">
                <a:latin typeface="Arial Unicode MS" pitchFamily="34" charset="-128"/>
              </a:rPr>
              <a:t>T wave = ventricular depolarization</a:t>
            </a:r>
            <a:endParaRPr lang="es-CL" sz="2100" dirty="0">
              <a:latin typeface="Arial Unicode MS" pitchFamily="34" charset="-128"/>
            </a:endParaRPr>
          </a:p>
        </p:txBody>
      </p:sp>
      <p:sp>
        <p:nvSpPr>
          <p:cNvPr id="120835" name="Rectangle 3"/>
          <p:cNvSpPr>
            <a:spLocks noChangeArrowheads="1"/>
          </p:cNvSpPr>
          <p:nvPr/>
        </p:nvSpPr>
        <p:spPr bwMode="auto">
          <a:xfrm>
            <a:off x="3314700" y="1028700"/>
            <a:ext cx="4229100" cy="628650"/>
          </a:xfrm>
          <a:prstGeom prst="rect">
            <a:avLst/>
          </a:prstGeom>
          <a:solidFill>
            <a:srgbClr val="F85E7B"/>
          </a:solidFill>
          <a:ln w="9525">
            <a:noFill/>
            <a:miter lim="800000"/>
            <a:headEnd/>
            <a:tailEnd/>
          </a:ln>
          <a:effectLst/>
        </p:spPr>
        <p:txBody>
          <a:bodyPr anchor="ctr"/>
          <a:lstStyle/>
          <a:p>
            <a:pPr algn="ctr"/>
            <a:r>
              <a:rPr lang="en-US" sz="3300">
                <a:solidFill>
                  <a:schemeClr val="tx2"/>
                </a:solidFill>
                <a:latin typeface="Arial Unicode MS" pitchFamily="34" charset="-128"/>
              </a:rPr>
              <a:t>Summary</a:t>
            </a:r>
          </a:p>
        </p:txBody>
      </p:sp>
    </p:spTree>
    <p:extLst>
      <p:ext uri="{BB962C8B-B14F-4D97-AF65-F5344CB8AC3E}">
        <p14:creationId xmlns:p14="http://schemas.microsoft.com/office/powerpoint/2010/main" val="230136082"/>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45128"/>
          </a:xfrm>
        </p:spPr>
        <p:txBody>
          <a:bodyPr/>
          <a:lstStyle/>
          <a:p>
            <a:endParaRPr lang="en-US" dirty="0"/>
          </a:p>
        </p:txBody>
      </p:sp>
      <p:sp>
        <p:nvSpPr>
          <p:cNvPr id="3" name="Content Placeholder 2"/>
          <p:cNvSpPr>
            <a:spLocks noGrp="1"/>
          </p:cNvSpPr>
          <p:nvPr>
            <p:ph idx="1"/>
          </p:nvPr>
        </p:nvSpPr>
        <p:spPr>
          <a:xfrm>
            <a:off x="0" y="1913383"/>
            <a:ext cx="9144000" cy="3576590"/>
          </a:xfrm>
        </p:spPr>
        <p:txBody>
          <a:bodyPr/>
          <a:lstStyle/>
          <a:p>
            <a:pPr>
              <a:lnSpc>
                <a:spcPct val="150000"/>
              </a:lnSpc>
            </a:pPr>
            <a:r>
              <a:rPr lang="en-US" b="1" dirty="0"/>
              <a:t>Sinus bradycardia. </a:t>
            </a:r>
            <a:r>
              <a:rPr lang="en-US" dirty="0"/>
              <a:t>This is sinus rhythm below 60 beats per minute. This may occur during sleep and is </a:t>
            </a:r>
            <a:r>
              <a:rPr lang="en-US" dirty="0" smtClean="0"/>
              <a:t>common in </a:t>
            </a:r>
            <a:r>
              <a:rPr lang="en-US" dirty="0"/>
              <a:t>athletes. It is an abnormality when it follows myocardial infarction or accompanies raised intracranial pressure.</a:t>
            </a:r>
          </a:p>
          <a:p>
            <a:pPr>
              <a:lnSpc>
                <a:spcPct val="150000"/>
              </a:lnSpc>
            </a:pPr>
            <a:r>
              <a:rPr lang="en-US" b="1" dirty="0"/>
              <a:t>Sinus tachycardia. </a:t>
            </a:r>
            <a:r>
              <a:rPr lang="en-US" dirty="0"/>
              <a:t>This is sinus rhythm above 100 beats per minute when the individual is at rest. This </a:t>
            </a:r>
            <a:r>
              <a:rPr lang="en-US" dirty="0" smtClean="0"/>
              <a:t>accompanies exercise </a:t>
            </a:r>
            <a:r>
              <a:rPr lang="en-US" dirty="0"/>
              <a:t>and anxiety; but is an indicator of some disorders, e.g. fever, hyperthyroidism, some cardiac conditions.</a:t>
            </a:r>
          </a:p>
          <a:p>
            <a:pPr>
              <a:lnSpc>
                <a:spcPct val="150000"/>
              </a:lnSpc>
            </a:pPr>
            <a:endParaRPr lang="en-US" dirty="0"/>
          </a:p>
        </p:txBody>
      </p:sp>
    </p:spTree>
    <p:extLst>
      <p:ext uri="{BB962C8B-B14F-4D97-AF65-F5344CB8AC3E}">
        <p14:creationId xmlns:p14="http://schemas.microsoft.com/office/powerpoint/2010/main" val="4230023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6347713" cy="1052736"/>
          </a:xfrm>
        </p:spPr>
        <p:txBody>
          <a:bodyPr>
            <a:normAutofit fontScale="90000"/>
          </a:bodyPr>
          <a:lstStyle/>
          <a:p>
            <a:r>
              <a:rPr lang="en-US" b="1" dirty="0"/>
              <a:t>Other history to explore</a:t>
            </a:r>
            <a:r>
              <a:rPr lang="en-US" sz="1350" dirty="0"/>
              <a:t/>
            </a:r>
            <a:br>
              <a:rPr lang="en-US" sz="1350" dirty="0"/>
            </a:br>
            <a:endParaRPr lang="en-US" dirty="0"/>
          </a:p>
        </p:txBody>
      </p:sp>
      <p:sp>
        <p:nvSpPr>
          <p:cNvPr id="3" name="Content Placeholder 2"/>
          <p:cNvSpPr>
            <a:spLocks noGrp="1"/>
          </p:cNvSpPr>
          <p:nvPr>
            <p:ph idx="1"/>
          </p:nvPr>
        </p:nvSpPr>
        <p:spPr>
          <a:xfrm>
            <a:off x="0" y="836712"/>
            <a:ext cx="9144000" cy="6408711"/>
          </a:xfrm>
        </p:spPr>
        <p:txBody>
          <a:bodyPr>
            <a:noAutofit/>
          </a:bodyPr>
          <a:lstStyle/>
          <a:p>
            <a:pPr lvl="0">
              <a:lnSpc>
                <a:spcPct val="150000"/>
              </a:lnSpc>
            </a:pPr>
            <a:r>
              <a:rPr lang="en-US" sz="2800" dirty="0" smtClean="0">
                <a:latin typeface="Calibri" panose="020F0502020204030204" pitchFamily="34" charset="0"/>
              </a:rPr>
              <a:t>Drugs/medication</a:t>
            </a:r>
            <a:r>
              <a:rPr lang="en-US" sz="2800" dirty="0">
                <a:latin typeface="Calibri" panose="020F0502020204030204" pitchFamily="34" charset="0"/>
              </a:rPr>
              <a:t>: prescribed, over-the-counter, or illegal drug abuse.</a:t>
            </a:r>
          </a:p>
          <a:p>
            <a:pPr lvl="0">
              <a:lnSpc>
                <a:spcPct val="150000"/>
              </a:lnSpc>
            </a:pPr>
            <a:r>
              <a:rPr lang="en-US" sz="2800" dirty="0">
                <a:latin typeface="Calibri" panose="020F0502020204030204" pitchFamily="34" charset="0"/>
              </a:rPr>
              <a:t>Associated cough:</a:t>
            </a:r>
          </a:p>
          <a:p>
            <a:pPr lvl="1">
              <a:lnSpc>
                <a:spcPct val="150000"/>
              </a:lnSpc>
            </a:pPr>
            <a:r>
              <a:rPr lang="en-US" sz="2800" dirty="0">
                <a:latin typeface="Calibri" panose="020F0502020204030204" pitchFamily="34" charset="0"/>
              </a:rPr>
              <a:t>Duration, paroxysms or constant, dry or productive?</a:t>
            </a:r>
          </a:p>
          <a:p>
            <a:pPr lvl="1">
              <a:lnSpc>
                <a:spcPct val="150000"/>
              </a:lnSpc>
            </a:pPr>
            <a:r>
              <a:rPr lang="en-US" sz="2800" dirty="0">
                <a:latin typeface="Calibri" panose="020F0502020204030204" pitchFamily="34" charset="0"/>
              </a:rPr>
              <a:t>Associations: is it related to chest pains; any fever or shivering fits?</a:t>
            </a:r>
          </a:p>
          <a:p>
            <a:pPr lvl="1">
              <a:lnSpc>
                <a:spcPct val="150000"/>
              </a:lnSpc>
            </a:pPr>
            <a:r>
              <a:rPr lang="en-US" sz="2800" dirty="0">
                <a:latin typeface="Calibri" panose="020F0502020204030204" pitchFamily="34" charset="0"/>
              </a:rPr>
              <a:t>Sputum: </a:t>
            </a:r>
            <a:r>
              <a:rPr lang="en-US" sz="2800" dirty="0" err="1">
                <a:latin typeface="Calibri" panose="020F0502020204030204" pitchFamily="34" charset="0"/>
              </a:rPr>
              <a:t>colour</a:t>
            </a:r>
            <a:r>
              <a:rPr lang="en-US" sz="2800" dirty="0">
                <a:latin typeface="Calibri" panose="020F0502020204030204" pitchFamily="34" charset="0"/>
              </a:rPr>
              <a:t>, quantity, any </a:t>
            </a:r>
            <a:r>
              <a:rPr lang="en-US" sz="2800" dirty="0" err="1">
                <a:latin typeface="Calibri" panose="020F0502020204030204" pitchFamily="34" charset="0"/>
              </a:rPr>
              <a:t>haemoptysis</a:t>
            </a:r>
            <a:r>
              <a:rPr lang="en-US" sz="2800" dirty="0">
                <a:latin typeface="Calibri" panose="020F0502020204030204" pitchFamily="34" charset="0"/>
              </a:rPr>
              <a:t>?</a:t>
            </a:r>
          </a:p>
          <a:p>
            <a:pPr lvl="0">
              <a:lnSpc>
                <a:spcPct val="150000"/>
              </a:lnSpc>
            </a:pPr>
            <a:r>
              <a:rPr lang="en-US" sz="2800" dirty="0">
                <a:latin typeface="Calibri" panose="020F0502020204030204" pitchFamily="34" charset="0"/>
              </a:rPr>
              <a:t>Limb </a:t>
            </a:r>
            <a:r>
              <a:rPr lang="en-US" sz="2800" dirty="0" err="1">
                <a:latin typeface="Calibri" panose="020F0502020204030204" pitchFamily="34" charset="0"/>
              </a:rPr>
              <a:t>ischaemia</a:t>
            </a:r>
            <a:r>
              <a:rPr lang="en-US" sz="2800" dirty="0">
                <a:latin typeface="Calibri" panose="020F0502020204030204" pitchFamily="34" charset="0"/>
              </a:rPr>
              <a:t>, intermittent claudication</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4074113571"/>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1314451" y="1695450"/>
            <a:ext cx="2967479" cy="461665"/>
          </a:xfrm>
          <a:prstGeom prst="rect">
            <a:avLst/>
          </a:prstGeom>
          <a:noFill/>
          <a:ln w="9525">
            <a:noFill/>
            <a:miter lim="800000"/>
            <a:headEnd/>
            <a:tailEnd/>
          </a:ln>
          <a:effectLst/>
        </p:spPr>
        <p:txBody>
          <a:bodyPr wrap="none">
            <a:spAutoFit/>
          </a:bodyPr>
          <a:lstStyle/>
          <a:p>
            <a:r>
              <a:rPr lang="en-US" sz="2400" b="1">
                <a:latin typeface="Tahoma" pitchFamily="34" charset="0"/>
              </a:rPr>
              <a:t>Sinus Bradycardia</a:t>
            </a:r>
          </a:p>
        </p:txBody>
      </p:sp>
      <p:pic>
        <p:nvPicPr>
          <p:cNvPr id="33799" name="Picture 7" descr="SinusBradycardia"/>
          <p:cNvPicPr>
            <a:picLocks noChangeAspect="1" noChangeArrowheads="1"/>
          </p:cNvPicPr>
          <p:nvPr/>
        </p:nvPicPr>
        <p:blipFill>
          <a:blip r:embed="rId2" cstate="print"/>
          <a:srcRect/>
          <a:stretch>
            <a:fillRect/>
          </a:stretch>
        </p:blipFill>
        <p:spPr bwMode="auto">
          <a:xfrm>
            <a:off x="0" y="2514600"/>
            <a:ext cx="9144000" cy="1257300"/>
          </a:xfrm>
          <a:prstGeom prst="rect">
            <a:avLst/>
          </a:prstGeom>
          <a:solidFill>
            <a:srgbClr val="FF99FF"/>
          </a:solidFill>
        </p:spPr>
      </p:pic>
      <p:graphicFrame>
        <p:nvGraphicFramePr>
          <p:cNvPr id="33886" name="Group 94"/>
          <p:cNvGraphicFramePr>
            <a:graphicFrameLocks noGrp="1"/>
          </p:cNvGraphicFramePr>
          <p:nvPr>
            <p:extLst/>
          </p:nvPr>
        </p:nvGraphicFramePr>
        <p:xfrm>
          <a:off x="-1" y="3886200"/>
          <a:ext cx="9144001" cy="1771650"/>
        </p:xfrm>
        <a:graphic>
          <a:graphicData uri="http://schemas.openxmlformats.org/drawingml/2006/table">
            <a:tbl>
              <a:tblPr/>
              <a:tblGrid>
                <a:gridCol w="1212980"/>
                <a:gridCol w="1866123"/>
                <a:gridCol w="3079102"/>
                <a:gridCol w="1679510"/>
                <a:gridCol w="1306286"/>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Heart Rate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Rhythm</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P Wave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&lt;60</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Before each QRS, Identical</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.12 - .20</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&lt;.12</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sp>
        <p:nvSpPr>
          <p:cNvPr id="33890" name="Rectangle 98"/>
          <p:cNvSpPr>
            <a:spLocks noChangeArrowheads="1"/>
          </p:cNvSpPr>
          <p:nvPr/>
        </p:nvSpPr>
        <p:spPr bwMode="auto">
          <a:xfrm>
            <a:off x="3314700" y="1028700"/>
            <a:ext cx="4229100" cy="685800"/>
          </a:xfrm>
          <a:prstGeom prst="rect">
            <a:avLst/>
          </a:prstGeom>
          <a:solidFill>
            <a:srgbClr val="F85E7B"/>
          </a:solidFill>
          <a:ln w="9525">
            <a:noFill/>
            <a:miter lim="800000"/>
            <a:headEnd/>
            <a:tailEnd/>
          </a:ln>
          <a:effectLst/>
        </p:spPr>
        <p:txBody>
          <a:bodyPr anchor="ctr"/>
          <a:lstStyle/>
          <a:p>
            <a:pPr algn="ctr"/>
            <a:r>
              <a:rPr lang="en-US" sz="3300">
                <a:solidFill>
                  <a:schemeClr val="tx2"/>
                </a:solidFill>
              </a:rPr>
              <a:t>Sinus Rhythms</a:t>
            </a:r>
          </a:p>
        </p:txBody>
      </p:sp>
    </p:spTree>
    <p:extLst>
      <p:ext uri="{BB962C8B-B14F-4D97-AF65-F5344CB8AC3E}">
        <p14:creationId xmlns:p14="http://schemas.microsoft.com/office/powerpoint/2010/main" val="21429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0-#ppt_w/2"/>
                                          </p:val>
                                        </p:tav>
                                        <p:tav tm="100000">
                                          <p:val>
                                            <p:strVal val="#ppt_x"/>
                                          </p:val>
                                        </p:tav>
                                      </p:tavLst>
                                    </p:anim>
                                    <p:anim calcmode="lin" valueType="num">
                                      <p:cBhvr additive="base">
                                        <p:cTn id="8"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027"/>
          <p:cNvSpPr>
            <a:spLocks noGrp="1" noChangeArrowheads="1"/>
          </p:cNvSpPr>
          <p:nvPr>
            <p:ph type="body" idx="1"/>
          </p:nvPr>
        </p:nvSpPr>
        <p:spPr>
          <a:xfrm>
            <a:off x="560070" y="1856137"/>
            <a:ext cx="7886700" cy="3568541"/>
          </a:xfrm>
        </p:spPr>
        <p:txBody>
          <a:bodyPr>
            <a:noAutofit/>
          </a:bodyPr>
          <a:lstStyle/>
          <a:p>
            <a:pPr>
              <a:lnSpc>
                <a:spcPct val="150000"/>
              </a:lnSpc>
            </a:pPr>
            <a:r>
              <a:rPr lang="en-US" dirty="0">
                <a:latin typeface="Arial Unicode MS" pitchFamily="34" charset="-128"/>
              </a:rPr>
              <a:t>Sinus Bradycardia</a:t>
            </a:r>
          </a:p>
          <a:p>
            <a:pPr lvl="1">
              <a:lnSpc>
                <a:spcPct val="150000"/>
              </a:lnSpc>
            </a:pPr>
            <a:r>
              <a:rPr lang="en-US" sz="2100" dirty="0">
                <a:latin typeface="Arial Unicode MS" pitchFamily="34" charset="-128"/>
              </a:rPr>
              <a:t>One upright uniform p-wave for every QRS</a:t>
            </a:r>
          </a:p>
          <a:p>
            <a:pPr lvl="1">
              <a:lnSpc>
                <a:spcPct val="150000"/>
              </a:lnSpc>
            </a:pPr>
            <a:r>
              <a:rPr lang="en-US" sz="2100" dirty="0">
                <a:latin typeface="Arial Unicode MS" pitchFamily="34" charset="-128"/>
              </a:rPr>
              <a:t>Rhythm is regular</a:t>
            </a:r>
          </a:p>
          <a:p>
            <a:pPr lvl="1">
              <a:lnSpc>
                <a:spcPct val="150000"/>
              </a:lnSpc>
            </a:pPr>
            <a:r>
              <a:rPr lang="en-US" sz="2100" i="1" dirty="0">
                <a:latin typeface="Arial Unicode MS" pitchFamily="34" charset="-128"/>
              </a:rPr>
              <a:t>Rate less than 60 beats per minute</a:t>
            </a:r>
          </a:p>
          <a:p>
            <a:pPr lvl="2">
              <a:lnSpc>
                <a:spcPct val="150000"/>
              </a:lnSpc>
            </a:pPr>
            <a:r>
              <a:rPr lang="en-US" sz="2100" dirty="0">
                <a:latin typeface="Arial Unicode MS" pitchFamily="34" charset="-128"/>
              </a:rPr>
              <a:t>SA node firing slower than normal</a:t>
            </a:r>
          </a:p>
          <a:p>
            <a:pPr lvl="2">
              <a:lnSpc>
                <a:spcPct val="150000"/>
              </a:lnSpc>
            </a:pPr>
            <a:r>
              <a:rPr lang="en-US" sz="2100" dirty="0">
                <a:latin typeface="Arial Unicode MS" pitchFamily="34" charset="-128"/>
              </a:rPr>
              <a:t>Normal for many individuals </a:t>
            </a:r>
          </a:p>
          <a:p>
            <a:pPr lvl="2">
              <a:lnSpc>
                <a:spcPct val="150000"/>
              </a:lnSpc>
            </a:pPr>
            <a:r>
              <a:rPr lang="en-US" sz="2100" dirty="0">
                <a:latin typeface="Arial Unicode MS" pitchFamily="34" charset="-128"/>
              </a:rPr>
              <a:t>Identify what is normal heart rate for patient</a:t>
            </a:r>
          </a:p>
        </p:txBody>
      </p:sp>
      <p:sp>
        <p:nvSpPr>
          <p:cNvPr id="63494" name="Rectangle 1030"/>
          <p:cNvSpPr>
            <a:spLocks noChangeArrowheads="1"/>
          </p:cNvSpPr>
          <p:nvPr/>
        </p:nvSpPr>
        <p:spPr bwMode="auto">
          <a:xfrm>
            <a:off x="3314700" y="1028700"/>
            <a:ext cx="4229100" cy="628650"/>
          </a:xfrm>
          <a:prstGeom prst="rect">
            <a:avLst/>
          </a:prstGeom>
          <a:solidFill>
            <a:srgbClr val="F85E7B"/>
          </a:solidFill>
          <a:ln w="9525">
            <a:noFill/>
            <a:miter lim="800000"/>
            <a:headEnd/>
            <a:tailEnd/>
          </a:ln>
          <a:effectLst/>
        </p:spPr>
        <p:txBody>
          <a:bodyPr anchor="ctr"/>
          <a:lstStyle/>
          <a:p>
            <a:pPr algn="ctr"/>
            <a:r>
              <a:rPr lang="en-US" sz="3300">
                <a:solidFill>
                  <a:schemeClr val="tx2"/>
                </a:solidFill>
              </a:rPr>
              <a:t>Sinus Rhythms</a:t>
            </a:r>
          </a:p>
        </p:txBody>
      </p:sp>
    </p:spTree>
    <p:extLst>
      <p:ext uri="{BB962C8B-B14F-4D97-AF65-F5344CB8AC3E}">
        <p14:creationId xmlns:p14="http://schemas.microsoft.com/office/powerpoint/2010/main" val="224718050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1657350" y="2772966"/>
            <a:ext cx="5829300" cy="2656284"/>
          </a:xfrm>
        </p:spPr>
        <p:txBody>
          <a:bodyPr/>
          <a:lstStyle/>
          <a:p>
            <a:r>
              <a:rPr lang="es-CL">
                <a:latin typeface="Arial Unicode MS" pitchFamily="34" charset="-128"/>
              </a:rPr>
              <a:t> </a:t>
            </a:r>
          </a:p>
          <a:p>
            <a:endParaRPr lang="es-CL">
              <a:latin typeface="Arial Unicode MS" pitchFamily="34" charset="-128"/>
            </a:endParaRPr>
          </a:p>
        </p:txBody>
      </p:sp>
      <p:sp>
        <p:nvSpPr>
          <p:cNvPr id="64519" name="Text Box 7"/>
          <p:cNvSpPr txBox="1">
            <a:spLocks noChangeArrowheads="1"/>
          </p:cNvSpPr>
          <p:nvPr/>
        </p:nvSpPr>
        <p:spPr bwMode="auto">
          <a:xfrm>
            <a:off x="1314450" y="1752600"/>
            <a:ext cx="2977097" cy="461665"/>
          </a:xfrm>
          <a:prstGeom prst="rect">
            <a:avLst/>
          </a:prstGeom>
          <a:noFill/>
          <a:ln w="9525">
            <a:noFill/>
            <a:miter lim="800000"/>
            <a:headEnd/>
            <a:tailEnd/>
          </a:ln>
          <a:effectLst/>
        </p:spPr>
        <p:txBody>
          <a:bodyPr wrap="none">
            <a:spAutoFit/>
          </a:bodyPr>
          <a:lstStyle/>
          <a:p>
            <a:r>
              <a:rPr lang="en-US" sz="2400" b="1">
                <a:latin typeface="Tahoma" pitchFamily="34" charset="0"/>
              </a:rPr>
              <a:t>Sinus Tachycardia</a:t>
            </a:r>
          </a:p>
        </p:txBody>
      </p:sp>
      <p:pic>
        <p:nvPicPr>
          <p:cNvPr id="64521" name="Picture 9" descr="SinusTachycardia"/>
          <p:cNvPicPr>
            <a:picLocks noChangeAspect="1" noChangeArrowheads="1"/>
          </p:cNvPicPr>
          <p:nvPr/>
        </p:nvPicPr>
        <p:blipFill>
          <a:blip r:embed="rId2" cstate="print"/>
          <a:srcRect/>
          <a:stretch>
            <a:fillRect/>
          </a:stretch>
        </p:blipFill>
        <p:spPr bwMode="auto">
          <a:xfrm>
            <a:off x="0" y="2686050"/>
            <a:ext cx="9144000" cy="971550"/>
          </a:xfrm>
          <a:prstGeom prst="rect">
            <a:avLst/>
          </a:prstGeom>
          <a:noFill/>
        </p:spPr>
      </p:pic>
      <p:graphicFrame>
        <p:nvGraphicFramePr>
          <p:cNvPr id="64522" name="Group 10"/>
          <p:cNvGraphicFramePr>
            <a:graphicFrameLocks noGrp="1"/>
          </p:cNvGraphicFramePr>
          <p:nvPr>
            <p:extLst/>
          </p:nvPr>
        </p:nvGraphicFramePr>
        <p:xfrm>
          <a:off x="-1" y="3886200"/>
          <a:ext cx="9144001" cy="1771650"/>
        </p:xfrm>
        <a:graphic>
          <a:graphicData uri="http://schemas.openxmlformats.org/drawingml/2006/table">
            <a:tbl>
              <a:tblPr/>
              <a:tblGrid>
                <a:gridCol w="1212980"/>
                <a:gridCol w="1866123"/>
                <a:gridCol w="3079102"/>
                <a:gridCol w="1679510"/>
                <a:gridCol w="1306286"/>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Heart Rate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P Wave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&gt;100</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Before each QRS, Identical</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.12 - .20</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&lt;.12</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sp>
        <p:nvSpPr>
          <p:cNvPr id="64544" name="Rectangle 32"/>
          <p:cNvSpPr>
            <a:spLocks noChangeArrowheads="1"/>
          </p:cNvSpPr>
          <p:nvPr/>
        </p:nvSpPr>
        <p:spPr bwMode="auto">
          <a:xfrm>
            <a:off x="3314700" y="1028700"/>
            <a:ext cx="4229100" cy="628650"/>
          </a:xfrm>
          <a:prstGeom prst="rect">
            <a:avLst/>
          </a:prstGeom>
          <a:solidFill>
            <a:srgbClr val="F85E7B"/>
          </a:solidFill>
          <a:ln w="9525">
            <a:noFill/>
            <a:miter lim="800000"/>
            <a:headEnd/>
            <a:tailEnd/>
          </a:ln>
          <a:effectLst/>
        </p:spPr>
        <p:txBody>
          <a:bodyPr anchor="ctr"/>
          <a:lstStyle/>
          <a:p>
            <a:pPr algn="ctr"/>
            <a:r>
              <a:rPr lang="en-US" sz="3300">
                <a:solidFill>
                  <a:schemeClr val="tx2"/>
                </a:solidFill>
              </a:rPr>
              <a:t>Sinus Rhythms</a:t>
            </a:r>
          </a:p>
        </p:txBody>
      </p:sp>
    </p:spTree>
    <p:extLst>
      <p:ext uri="{BB962C8B-B14F-4D97-AF65-F5344CB8AC3E}">
        <p14:creationId xmlns:p14="http://schemas.microsoft.com/office/powerpoint/2010/main" val="9701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0-#ppt_w/2"/>
                                          </p:val>
                                        </p:tav>
                                        <p:tav tm="100000">
                                          <p:val>
                                            <p:strVal val="#ppt_x"/>
                                          </p:val>
                                        </p:tav>
                                      </p:tavLst>
                                    </p:anim>
                                    <p:anim calcmode="lin" valueType="num">
                                      <p:cBhvr additive="base">
                                        <p:cTn id="8"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utoUpdateAnimBg="0"/>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normAutofit fontScale="77500" lnSpcReduction="20000"/>
          </a:bodyPr>
          <a:lstStyle/>
          <a:p>
            <a:pPr>
              <a:lnSpc>
                <a:spcPct val="150000"/>
              </a:lnSpc>
            </a:pPr>
            <a:r>
              <a:rPr lang="en-US" sz="2400" dirty="0">
                <a:latin typeface="Arial Unicode MS" pitchFamily="34" charset="-128"/>
              </a:rPr>
              <a:t>Sinus Tachycardia</a:t>
            </a:r>
          </a:p>
          <a:p>
            <a:pPr lvl="1">
              <a:lnSpc>
                <a:spcPct val="150000"/>
              </a:lnSpc>
            </a:pPr>
            <a:r>
              <a:rPr lang="en-US" sz="2400" dirty="0">
                <a:latin typeface="Arial Unicode MS" pitchFamily="34" charset="-128"/>
              </a:rPr>
              <a:t>One upright uniform p-wave for every QRS</a:t>
            </a:r>
          </a:p>
          <a:p>
            <a:pPr lvl="1">
              <a:lnSpc>
                <a:spcPct val="150000"/>
              </a:lnSpc>
            </a:pPr>
            <a:r>
              <a:rPr lang="en-US" sz="2400" dirty="0">
                <a:latin typeface="Arial Unicode MS" pitchFamily="34" charset="-128"/>
              </a:rPr>
              <a:t>Rhythm is regular</a:t>
            </a:r>
          </a:p>
          <a:p>
            <a:pPr lvl="1">
              <a:lnSpc>
                <a:spcPct val="150000"/>
              </a:lnSpc>
            </a:pPr>
            <a:r>
              <a:rPr lang="en-US" sz="2400" i="1" dirty="0">
                <a:latin typeface="Arial Unicode MS" pitchFamily="34" charset="-128"/>
              </a:rPr>
              <a:t>Rate is greater than 100 beats per minute</a:t>
            </a:r>
            <a:endParaRPr lang="en-US" sz="2400" dirty="0">
              <a:latin typeface="Arial Unicode MS" pitchFamily="34" charset="-128"/>
            </a:endParaRPr>
          </a:p>
          <a:p>
            <a:pPr lvl="2">
              <a:lnSpc>
                <a:spcPct val="150000"/>
              </a:lnSpc>
            </a:pPr>
            <a:r>
              <a:rPr lang="en-US" sz="2400" dirty="0">
                <a:latin typeface="Arial Unicode MS" pitchFamily="34" charset="-128"/>
              </a:rPr>
              <a:t>Usually between 100-160 (&gt;160 SVT)</a:t>
            </a:r>
          </a:p>
          <a:p>
            <a:pPr lvl="2">
              <a:lnSpc>
                <a:spcPct val="150000"/>
              </a:lnSpc>
            </a:pPr>
            <a:r>
              <a:rPr lang="en-US" sz="2400" dirty="0">
                <a:latin typeface="Arial Unicode MS" pitchFamily="34" charset="-128"/>
              </a:rPr>
              <a:t>Can be high due to anxiety, stress, fever, medications (anything that increases oxygen consumption)</a:t>
            </a:r>
          </a:p>
        </p:txBody>
      </p:sp>
      <p:sp>
        <p:nvSpPr>
          <p:cNvPr id="35846" name="Rectangle 6"/>
          <p:cNvSpPr>
            <a:spLocks noChangeArrowheads="1"/>
          </p:cNvSpPr>
          <p:nvPr/>
        </p:nvSpPr>
        <p:spPr bwMode="auto">
          <a:xfrm>
            <a:off x="2914650" y="1085850"/>
            <a:ext cx="4229100" cy="685800"/>
          </a:xfrm>
          <a:prstGeom prst="rect">
            <a:avLst/>
          </a:prstGeom>
          <a:solidFill>
            <a:srgbClr val="F85E7B"/>
          </a:solidFill>
          <a:ln w="9525">
            <a:noFill/>
            <a:miter lim="800000"/>
            <a:headEnd/>
            <a:tailEnd/>
          </a:ln>
          <a:effectLst/>
        </p:spPr>
        <p:txBody>
          <a:bodyPr anchor="ctr"/>
          <a:lstStyle/>
          <a:p>
            <a:pPr algn="ctr"/>
            <a:r>
              <a:rPr lang="en-US" sz="3300">
                <a:solidFill>
                  <a:schemeClr val="tx2"/>
                </a:solidFill>
              </a:rPr>
              <a:t>Sinus Rhythms</a:t>
            </a:r>
          </a:p>
        </p:txBody>
      </p:sp>
    </p:spTree>
    <p:extLst>
      <p:ext uri="{BB962C8B-B14F-4D97-AF65-F5344CB8AC3E}">
        <p14:creationId xmlns:p14="http://schemas.microsoft.com/office/powerpoint/2010/main" val="3409859934"/>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Fibrillation</a:t>
            </a:r>
            <a:r>
              <a:rPr lang="en-US" dirty="0" smtClean="0"/>
              <a:t/>
            </a:r>
            <a:br>
              <a:rPr lang="en-US" dirty="0" smtClean="0"/>
            </a:br>
            <a:endParaRPr lang="en-US" dirty="0"/>
          </a:p>
        </p:txBody>
      </p:sp>
      <p:sp>
        <p:nvSpPr>
          <p:cNvPr id="3" name="Content Placeholder 2"/>
          <p:cNvSpPr>
            <a:spLocks noGrp="1"/>
          </p:cNvSpPr>
          <p:nvPr>
            <p:ph idx="1"/>
          </p:nvPr>
        </p:nvSpPr>
        <p:spPr>
          <a:xfrm>
            <a:off x="425196" y="1680211"/>
            <a:ext cx="8090154" cy="3809762"/>
          </a:xfrm>
        </p:spPr>
        <p:txBody>
          <a:bodyPr>
            <a:normAutofit/>
          </a:bodyPr>
          <a:lstStyle/>
          <a:p>
            <a:pPr>
              <a:lnSpc>
                <a:spcPct val="150000"/>
              </a:lnSpc>
            </a:pPr>
            <a:r>
              <a:rPr lang="en-US" dirty="0" smtClean="0"/>
              <a:t>This </a:t>
            </a:r>
            <a:r>
              <a:rPr lang="en-US" dirty="0"/>
              <a:t>is the contraction of the cardiac muscle </a:t>
            </a:r>
            <a:r>
              <a:rPr lang="en-US" dirty="0" err="1"/>
              <a:t>fibres</a:t>
            </a:r>
            <a:r>
              <a:rPr lang="en-US" dirty="0"/>
              <a:t> in a disorderly sequence. The chambers do not contract as </a:t>
            </a:r>
            <a:r>
              <a:rPr lang="en-US" dirty="0" smtClean="0"/>
              <a:t>a whole </a:t>
            </a:r>
            <a:r>
              <a:rPr lang="en-US" dirty="0"/>
              <a:t>and the pumping action is disrupted.</a:t>
            </a:r>
          </a:p>
          <a:p>
            <a:pPr>
              <a:lnSpc>
                <a:spcPct val="150000"/>
              </a:lnSpc>
            </a:pPr>
            <a:r>
              <a:rPr lang="en-US" dirty="0"/>
              <a:t>In </a:t>
            </a:r>
            <a:r>
              <a:rPr lang="en-US" i="1" dirty="0"/>
              <a:t>atrial fibrillation </a:t>
            </a:r>
            <a:r>
              <a:rPr lang="en-US" dirty="0"/>
              <a:t>contraction of the atria is uncoordinated and rapid, pumping is ineffective and </a:t>
            </a:r>
            <a:r>
              <a:rPr lang="en-US" dirty="0" smtClean="0"/>
              <a:t>stimulation of </a:t>
            </a:r>
            <a:r>
              <a:rPr lang="en-US" dirty="0"/>
              <a:t>the AV node is disorderly. Ventricular contraction becomes rapid and rhythm and force irregular; </a:t>
            </a:r>
            <a:r>
              <a:rPr lang="en-US" dirty="0" smtClean="0"/>
              <a:t>although an </a:t>
            </a:r>
            <a:r>
              <a:rPr lang="en-US" dirty="0"/>
              <a:t>adequate cardiac output and blood pressure may be maintained, the pulse is irregular. </a:t>
            </a:r>
          </a:p>
        </p:txBody>
      </p:sp>
    </p:spTree>
    <p:extLst>
      <p:ext uri="{BB962C8B-B14F-4D97-AF65-F5344CB8AC3E}">
        <p14:creationId xmlns:p14="http://schemas.microsoft.com/office/powerpoint/2010/main" val="1096986926"/>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dirty="0"/>
              <a:t>The causes of increased excitability and </a:t>
            </a:r>
            <a:r>
              <a:rPr lang="en-US" dirty="0" smtClean="0"/>
              <a:t>disorganized </a:t>
            </a:r>
            <a:r>
              <a:rPr lang="en-US" dirty="0"/>
              <a:t>activity are not always clear but predisposing conditions include:</a:t>
            </a:r>
          </a:p>
          <a:p>
            <a:pPr marL="685800" lvl="2" indent="0">
              <a:lnSpc>
                <a:spcPct val="150000"/>
              </a:lnSpc>
              <a:buNone/>
            </a:pPr>
            <a:r>
              <a:rPr lang="en-US" sz="2100" dirty="0"/>
              <a:t>• </a:t>
            </a:r>
            <a:r>
              <a:rPr lang="en-US" sz="2100" dirty="0" err="1"/>
              <a:t>ischaemic</a:t>
            </a:r>
            <a:r>
              <a:rPr lang="en-US" sz="2100" dirty="0"/>
              <a:t> heart disease</a:t>
            </a:r>
          </a:p>
          <a:p>
            <a:pPr marL="685800" lvl="2" indent="0">
              <a:lnSpc>
                <a:spcPct val="150000"/>
              </a:lnSpc>
              <a:buNone/>
            </a:pPr>
            <a:r>
              <a:rPr lang="en-US" sz="2100" dirty="0"/>
              <a:t>• degenerative changes in the heart due to old age</a:t>
            </a:r>
          </a:p>
          <a:p>
            <a:pPr marL="685800" lvl="2" indent="0">
              <a:lnSpc>
                <a:spcPct val="150000"/>
              </a:lnSpc>
              <a:buNone/>
            </a:pPr>
            <a:r>
              <a:rPr lang="en-US" sz="2100" dirty="0"/>
              <a:t>• thyrotoxicosis</a:t>
            </a:r>
          </a:p>
          <a:p>
            <a:pPr marL="685800" lvl="2" indent="0">
              <a:lnSpc>
                <a:spcPct val="150000"/>
              </a:lnSpc>
              <a:buNone/>
            </a:pPr>
            <a:r>
              <a:rPr lang="en-US" sz="2100" dirty="0"/>
              <a:t>• rheumatic heart disease.</a:t>
            </a:r>
          </a:p>
          <a:p>
            <a:pPr>
              <a:lnSpc>
                <a:spcPct val="150000"/>
              </a:lnSpc>
            </a:pPr>
            <a:endParaRPr lang="en-US" dirty="0"/>
          </a:p>
        </p:txBody>
      </p:sp>
    </p:spTree>
    <p:extLst>
      <p:ext uri="{BB962C8B-B14F-4D97-AF65-F5344CB8AC3E}">
        <p14:creationId xmlns:p14="http://schemas.microsoft.com/office/powerpoint/2010/main" val="3349510027"/>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5"/>
          <p:cNvSpPr txBox="1">
            <a:spLocks noChangeArrowheads="1"/>
          </p:cNvSpPr>
          <p:nvPr/>
        </p:nvSpPr>
        <p:spPr bwMode="auto">
          <a:xfrm>
            <a:off x="1428750" y="1828800"/>
            <a:ext cx="4000500" cy="461665"/>
          </a:xfrm>
          <a:prstGeom prst="rect">
            <a:avLst/>
          </a:prstGeom>
          <a:noFill/>
          <a:ln w="9525">
            <a:noFill/>
            <a:miter lim="800000"/>
            <a:headEnd/>
            <a:tailEnd/>
          </a:ln>
          <a:effectLst/>
        </p:spPr>
        <p:txBody>
          <a:bodyPr>
            <a:spAutoFit/>
          </a:bodyPr>
          <a:lstStyle/>
          <a:p>
            <a:r>
              <a:rPr lang="en-US" sz="2400" b="1">
                <a:latin typeface="Tahoma" pitchFamily="34" charset="0"/>
              </a:rPr>
              <a:t>Atrial Fibrillation</a:t>
            </a:r>
          </a:p>
        </p:txBody>
      </p:sp>
      <p:pic>
        <p:nvPicPr>
          <p:cNvPr id="67591" name="Picture 7" descr="AtrialFibrillation"/>
          <p:cNvPicPr>
            <a:picLocks noChangeAspect="1" noChangeArrowheads="1"/>
          </p:cNvPicPr>
          <p:nvPr/>
        </p:nvPicPr>
        <p:blipFill>
          <a:blip r:embed="rId2" cstate="print"/>
          <a:srcRect/>
          <a:stretch>
            <a:fillRect/>
          </a:stretch>
        </p:blipFill>
        <p:spPr bwMode="auto">
          <a:xfrm>
            <a:off x="0" y="2514600"/>
            <a:ext cx="9144000" cy="1310879"/>
          </a:xfrm>
          <a:prstGeom prst="rect">
            <a:avLst/>
          </a:prstGeom>
          <a:noFill/>
        </p:spPr>
      </p:pic>
      <p:graphicFrame>
        <p:nvGraphicFramePr>
          <p:cNvPr id="67592" name="Group 8"/>
          <p:cNvGraphicFramePr>
            <a:graphicFrameLocks noGrp="1"/>
          </p:cNvGraphicFramePr>
          <p:nvPr>
            <p:ph type="body" idx="4294967295"/>
            <p:extLst/>
          </p:nvPr>
        </p:nvGraphicFramePr>
        <p:xfrm>
          <a:off x="-1" y="4057651"/>
          <a:ext cx="9144002" cy="1513285"/>
        </p:xfrm>
        <a:graphic>
          <a:graphicData uri="http://schemas.openxmlformats.org/drawingml/2006/table">
            <a:tbl>
              <a:tblPr/>
              <a:tblGrid>
                <a:gridCol w="1212104"/>
                <a:gridCol w="1867648"/>
                <a:gridCol w="3077883"/>
                <a:gridCol w="1680883"/>
                <a:gridCol w="1305485"/>
              </a:tblGrid>
              <a:tr h="757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Heart Rate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 Wave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7560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Var.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Irregular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Wavy irregular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NA</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&lt;.12</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sp>
        <p:nvSpPr>
          <p:cNvPr id="67614" name="Rectangle 30"/>
          <p:cNvSpPr>
            <a:spLocks noChangeArrowheads="1"/>
          </p:cNvSpPr>
          <p:nvPr/>
        </p:nvSpPr>
        <p:spPr bwMode="auto">
          <a:xfrm>
            <a:off x="2286000" y="1028700"/>
            <a:ext cx="5257800" cy="628650"/>
          </a:xfrm>
          <a:prstGeom prst="rect">
            <a:avLst/>
          </a:prstGeom>
          <a:solidFill>
            <a:srgbClr val="F85E7B"/>
          </a:solidFill>
          <a:ln w="9525">
            <a:noFill/>
            <a:miter lim="800000"/>
            <a:headEnd/>
            <a:tailEnd/>
          </a:ln>
          <a:effectLst/>
        </p:spPr>
        <p:txBody>
          <a:bodyPr anchor="ctr"/>
          <a:lstStyle/>
          <a:p>
            <a:pPr algn="ctr"/>
            <a:r>
              <a:rPr lang="en-US" sz="3300" dirty="0">
                <a:solidFill>
                  <a:schemeClr val="tx2"/>
                </a:solidFill>
              </a:rPr>
              <a:t>Atrial Rhythms</a:t>
            </a:r>
          </a:p>
        </p:txBody>
      </p:sp>
    </p:spTree>
    <p:extLst>
      <p:ext uri="{BB962C8B-B14F-4D97-AF65-F5344CB8AC3E}">
        <p14:creationId xmlns:p14="http://schemas.microsoft.com/office/powerpoint/2010/main" val="31633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0-#ppt_w/2"/>
                                          </p:val>
                                        </p:tav>
                                        <p:tav tm="100000">
                                          <p:val>
                                            <p:strVal val="#ppt_x"/>
                                          </p:val>
                                        </p:tav>
                                      </p:tavLst>
                                    </p:anim>
                                    <p:anim calcmode="lin" valueType="num">
                                      <p:cBhvr additive="base">
                                        <p:cTn id="8" dur="500" fill="hold"/>
                                        <p:tgtEl>
                                          <p:spTgt spid="67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1842421"/>
            <a:ext cx="9144000" cy="3263504"/>
          </a:xfrm>
        </p:spPr>
        <p:txBody>
          <a:bodyPr>
            <a:normAutofit fontScale="77500" lnSpcReduction="20000"/>
          </a:bodyPr>
          <a:lstStyle/>
          <a:p>
            <a:pPr>
              <a:lnSpc>
                <a:spcPct val="150000"/>
              </a:lnSpc>
            </a:pPr>
            <a:r>
              <a:rPr lang="en-US" dirty="0">
                <a:latin typeface="Arial Unicode MS" pitchFamily="34" charset="-128"/>
              </a:rPr>
              <a:t>Atrial Fibrillation</a:t>
            </a:r>
          </a:p>
          <a:p>
            <a:pPr lvl="1">
              <a:lnSpc>
                <a:spcPct val="150000"/>
              </a:lnSpc>
            </a:pPr>
            <a:r>
              <a:rPr lang="en-US" sz="2100" i="1" dirty="0">
                <a:latin typeface="Arial Unicode MS" pitchFamily="34" charset="-128"/>
              </a:rPr>
              <a:t>No discernable p-waves preceding the QRS complex</a:t>
            </a:r>
            <a:endParaRPr lang="en-US" sz="2100" dirty="0">
              <a:latin typeface="Arial Unicode MS" pitchFamily="34" charset="-128"/>
            </a:endParaRPr>
          </a:p>
          <a:p>
            <a:pPr lvl="2">
              <a:lnSpc>
                <a:spcPct val="150000"/>
              </a:lnSpc>
            </a:pPr>
            <a:r>
              <a:rPr lang="en-US" sz="2100" dirty="0">
                <a:latin typeface="Arial Unicode MS" pitchFamily="34" charset="-128"/>
              </a:rPr>
              <a:t>The atria are not depolarizing effectively, but fibrillating</a:t>
            </a:r>
          </a:p>
          <a:p>
            <a:pPr lvl="1">
              <a:lnSpc>
                <a:spcPct val="150000"/>
              </a:lnSpc>
            </a:pPr>
            <a:r>
              <a:rPr lang="en-US" sz="2100" i="1" dirty="0">
                <a:latin typeface="Arial Unicode MS" pitchFamily="34" charset="-128"/>
              </a:rPr>
              <a:t>Rhythm is grossly irregular</a:t>
            </a:r>
          </a:p>
          <a:p>
            <a:pPr lvl="1">
              <a:lnSpc>
                <a:spcPct val="150000"/>
              </a:lnSpc>
            </a:pPr>
            <a:r>
              <a:rPr lang="en-US" sz="2100" dirty="0">
                <a:latin typeface="Arial Unicode MS" pitchFamily="34" charset="-128"/>
              </a:rPr>
              <a:t>If the heart rate is &lt;100 it is considered controlled a-fib, if &gt;100 it is considered to have a “rapid ventricular response”</a:t>
            </a:r>
          </a:p>
          <a:p>
            <a:pPr lvl="1">
              <a:lnSpc>
                <a:spcPct val="150000"/>
              </a:lnSpc>
            </a:pPr>
            <a:r>
              <a:rPr lang="en-US" sz="2100" dirty="0">
                <a:latin typeface="Arial Unicode MS" pitchFamily="34" charset="-128"/>
              </a:rPr>
              <a:t>AV node acts as a “filter”, blocking out most of the impulses sent by the atria in an attempt to control the heart rate</a:t>
            </a:r>
          </a:p>
        </p:txBody>
      </p:sp>
      <p:sp>
        <p:nvSpPr>
          <p:cNvPr id="39942" name="Rectangle 6"/>
          <p:cNvSpPr>
            <a:spLocks noChangeArrowheads="1"/>
          </p:cNvSpPr>
          <p:nvPr/>
        </p:nvSpPr>
        <p:spPr bwMode="auto">
          <a:xfrm>
            <a:off x="1371600" y="1085850"/>
            <a:ext cx="6172200" cy="628650"/>
          </a:xfrm>
          <a:prstGeom prst="rect">
            <a:avLst/>
          </a:prstGeom>
          <a:solidFill>
            <a:srgbClr val="F85E7B"/>
          </a:solidFill>
          <a:ln w="9525">
            <a:noFill/>
            <a:miter lim="800000"/>
            <a:headEnd/>
            <a:tailEnd/>
          </a:ln>
          <a:effectLst/>
        </p:spPr>
        <p:txBody>
          <a:bodyPr anchor="ctr"/>
          <a:lstStyle/>
          <a:p>
            <a:pPr algn="ctr"/>
            <a:r>
              <a:rPr lang="en-US" sz="3300">
                <a:solidFill>
                  <a:schemeClr val="tx2"/>
                </a:solidFill>
              </a:rPr>
              <a:t>Atrial Rhythms</a:t>
            </a:r>
          </a:p>
        </p:txBody>
      </p:sp>
    </p:spTree>
    <p:extLst>
      <p:ext uri="{BB962C8B-B14F-4D97-AF65-F5344CB8AC3E}">
        <p14:creationId xmlns:p14="http://schemas.microsoft.com/office/powerpoint/2010/main" val="1264287992"/>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normAutofit/>
          </a:bodyPr>
          <a:lstStyle/>
          <a:p>
            <a:pPr>
              <a:lnSpc>
                <a:spcPct val="150000"/>
              </a:lnSpc>
            </a:pPr>
            <a:r>
              <a:rPr lang="en-US" dirty="0">
                <a:latin typeface="Arial Unicode MS" pitchFamily="34" charset="-128"/>
              </a:rPr>
              <a:t>Atrial Fibrillation (</a:t>
            </a:r>
            <a:r>
              <a:rPr lang="en-US" dirty="0" err="1">
                <a:latin typeface="Arial Unicode MS" pitchFamily="34" charset="-128"/>
              </a:rPr>
              <a:t>con’t</a:t>
            </a:r>
            <a:r>
              <a:rPr lang="en-US" dirty="0">
                <a:latin typeface="Arial Unicode MS" pitchFamily="34" charset="-128"/>
              </a:rPr>
              <a:t>)</a:t>
            </a:r>
          </a:p>
          <a:p>
            <a:pPr lvl="1">
              <a:lnSpc>
                <a:spcPct val="150000"/>
              </a:lnSpc>
            </a:pPr>
            <a:r>
              <a:rPr lang="en-US" sz="2100" b="1" dirty="0">
                <a:latin typeface="Arial Unicode MS" pitchFamily="34" charset="-128"/>
              </a:rPr>
              <a:t>Often a chronic condition</a:t>
            </a:r>
            <a:r>
              <a:rPr lang="en-US" sz="2100" dirty="0">
                <a:latin typeface="Arial Unicode MS" pitchFamily="34" charset="-128"/>
              </a:rPr>
              <a:t>, medical attention only necessary if patient becomes symptomatic</a:t>
            </a:r>
          </a:p>
          <a:p>
            <a:pPr lvl="1">
              <a:lnSpc>
                <a:spcPct val="150000"/>
              </a:lnSpc>
            </a:pPr>
            <a:r>
              <a:rPr lang="en-US" sz="2100" dirty="0">
                <a:latin typeface="Arial Unicode MS" pitchFamily="34" charset="-128"/>
              </a:rPr>
              <a:t>Patient will report history of atrial fibrillation.</a:t>
            </a:r>
          </a:p>
        </p:txBody>
      </p:sp>
      <p:sp>
        <p:nvSpPr>
          <p:cNvPr id="40966" name="Rectangle 6"/>
          <p:cNvSpPr>
            <a:spLocks noChangeArrowheads="1"/>
          </p:cNvSpPr>
          <p:nvPr/>
        </p:nvSpPr>
        <p:spPr bwMode="auto">
          <a:xfrm>
            <a:off x="3314700" y="1028700"/>
            <a:ext cx="4229100" cy="685800"/>
          </a:xfrm>
          <a:prstGeom prst="rect">
            <a:avLst/>
          </a:prstGeom>
          <a:solidFill>
            <a:srgbClr val="F85E7B"/>
          </a:solidFill>
          <a:ln w="9525">
            <a:noFill/>
            <a:miter lim="800000"/>
            <a:headEnd/>
            <a:tailEnd/>
          </a:ln>
          <a:effectLst/>
        </p:spPr>
        <p:txBody>
          <a:bodyPr anchor="ctr"/>
          <a:lstStyle/>
          <a:p>
            <a:pPr algn="ctr"/>
            <a:r>
              <a:rPr lang="en-US" sz="3300">
                <a:solidFill>
                  <a:schemeClr val="tx2"/>
                </a:solidFill>
              </a:rPr>
              <a:t>Atrial Rhythms</a:t>
            </a:r>
          </a:p>
        </p:txBody>
      </p:sp>
    </p:spTree>
    <p:extLst>
      <p:ext uri="{BB962C8B-B14F-4D97-AF65-F5344CB8AC3E}">
        <p14:creationId xmlns:p14="http://schemas.microsoft.com/office/powerpoint/2010/main" val="512454993"/>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dirty="0"/>
              <a:t>In </a:t>
            </a:r>
            <a:r>
              <a:rPr lang="en-US" i="1" dirty="0"/>
              <a:t>ventricular fibrillation </a:t>
            </a:r>
            <a:r>
              <a:rPr lang="en-US" dirty="0"/>
              <a:t>there is </a:t>
            </a:r>
            <a:r>
              <a:rPr lang="en-US" dirty="0" smtClean="0"/>
              <a:t>disorganized </a:t>
            </a:r>
            <a:r>
              <a:rPr lang="en-US" dirty="0"/>
              <a:t>and very rapid contraction causing disruption of </a:t>
            </a:r>
            <a:r>
              <a:rPr lang="en-US" dirty="0" smtClean="0"/>
              <a:t>ventricular function</a:t>
            </a:r>
            <a:r>
              <a:rPr lang="en-US" dirty="0"/>
              <a:t>. Blood is not pumped from the heart into either the pulmonary or the systemic circulation. No pulses </a:t>
            </a:r>
            <a:r>
              <a:rPr lang="en-US" dirty="0" smtClean="0"/>
              <a:t>can be </a:t>
            </a:r>
            <a:r>
              <a:rPr lang="en-US" dirty="0"/>
              <a:t>felt, consciousness is lost and breathing stops. The ECG shows an irregular chaotic trace with no recognizable wave pattern. If normal heart action cannot be restored quickly, death follows due to cerebral anoxia.</a:t>
            </a:r>
          </a:p>
          <a:p>
            <a:pPr>
              <a:lnSpc>
                <a:spcPct val="150000"/>
              </a:lnSpc>
            </a:pPr>
            <a:endParaRPr lang="en-US" dirty="0"/>
          </a:p>
        </p:txBody>
      </p:sp>
    </p:spTree>
    <p:extLst>
      <p:ext uri="{BB962C8B-B14F-4D97-AF65-F5344CB8AC3E}">
        <p14:creationId xmlns:p14="http://schemas.microsoft.com/office/powerpoint/2010/main" val="607712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6347713" cy="1052736"/>
          </a:xfrm>
        </p:spPr>
        <p:txBody>
          <a:bodyPr>
            <a:normAutofit fontScale="90000"/>
          </a:bodyPr>
          <a:lstStyle/>
          <a:p>
            <a:r>
              <a:rPr lang="en-US" b="1" dirty="0"/>
              <a:t>Other history to explore</a:t>
            </a:r>
            <a:r>
              <a:rPr lang="en-US" sz="1350" dirty="0"/>
              <a:t/>
            </a:r>
            <a:br>
              <a:rPr lang="en-US" sz="1350" dirty="0"/>
            </a:br>
            <a:endParaRPr lang="en-US" dirty="0"/>
          </a:p>
        </p:txBody>
      </p:sp>
      <p:sp>
        <p:nvSpPr>
          <p:cNvPr id="3" name="Content Placeholder 2"/>
          <p:cNvSpPr>
            <a:spLocks noGrp="1"/>
          </p:cNvSpPr>
          <p:nvPr>
            <p:ph idx="1"/>
          </p:nvPr>
        </p:nvSpPr>
        <p:spPr>
          <a:xfrm>
            <a:off x="0" y="836712"/>
            <a:ext cx="9144000" cy="6408711"/>
          </a:xfrm>
        </p:spPr>
        <p:txBody>
          <a:bodyPr>
            <a:noAutofit/>
          </a:bodyPr>
          <a:lstStyle/>
          <a:p>
            <a:pPr lvl="0">
              <a:lnSpc>
                <a:spcPct val="150000"/>
              </a:lnSpc>
            </a:pPr>
            <a:r>
              <a:rPr lang="en-US" sz="2800" dirty="0" smtClean="0">
                <a:latin typeface="Calibri" panose="020F0502020204030204" pitchFamily="34" charset="0"/>
              </a:rPr>
              <a:t>Gastrointestinal </a:t>
            </a:r>
            <a:r>
              <a:rPr lang="en-US" sz="2800" dirty="0">
                <a:latin typeface="Calibri" panose="020F0502020204030204" pitchFamily="34" charset="0"/>
              </a:rPr>
              <a:t>symptoms: chronic heart failure may cause abdominal discomfort due to liver enlargement and abdominal distension.</a:t>
            </a:r>
          </a:p>
          <a:p>
            <a:pPr lvl="0">
              <a:lnSpc>
                <a:spcPct val="150000"/>
              </a:lnSpc>
            </a:pPr>
            <a:r>
              <a:rPr lang="en-US" sz="2800" dirty="0">
                <a:latin typeface="Calibri" panose="020F0502020204030204" pitchFamily="34" charset="0"/>
              </a:rPr>
              <a:t>May present with failure to thrive in children or weight loss in adults (although fluid retention caused by heart failure will cause an increase in body weight).</a:t>
            </a:r>
          </a:p>
          <a:p>
            <a:pPr lvl="0">
              <a:lnSpc>
                <a:spcPct val="150000"/>
              </a:lnSpc>
            </a:pPr>
            <a:r>
              <a:rPr lang="en-US" sz="2800" dirty="0">
                <a:latin typeface="Calibri" panose="020F0502020204030204" pitchFamily="34" charset="0"/>
              </a:rPr>
              <a:t>Urinary symptoms: oliguria can be an important symptom of heart failure.</a:t>
            </a:r>
          </a:p>
          <a:p>
            <a:endParaRPr lang="en-US" sz="3200" dirty="0"/>
          </a:p>
        </p:txBody>
      </p:sp>
    </p:spTree>
    <p:extLst>
      <p:ext uri="{BB962C8B-B14F-4D97-AF65-F5344CB8AC3E}">
        <p14:creationId xmlns:p14="http://schemas.microsoft.com/office/powerpoint/2010/main" val="404608320"/>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314700" y="1085850"/>
            <a:ext cx="4171950" cy="628650"/>
          </a:xfrm>
          <a:solidFill>
            <a:srgbClr val="F85E7B"/>
          </a:solidFill>
        </p:spPr>
        <p:txBody>
          <a:bodyPr>
            <a:normAutofit fontScale="90000"/>
          </a:bodyPr>
          <a:lstStyle/>
          <a:p>
            <a:r>
              <a:rPr lang="en-US">
                <a:latin typeface="Arial Unicode MS" pitchFamily="34" charset="-128"/>
              </a:rPr>
              <a:t>Ventricular Rhythms</a:t>
            </a:r>
          </a:p>
        </p:txBody>
      </p:sp>
      <p:sp>
        <p:nvSpPr>
          <p:cNvPr id="76803" name="Rectangle 3"/>
          <p:cNvSpPr>
            <a:spLocks noGrp="1" noChangeArrowheads="1"/>
          </p:cNvSpPr>
          <p:nvPr>
            <p:ph type="body" idx="1"/>
          </p:nvPr>
        </p:nvSpPr>
        <p:spPr>
          <a:xfrm>
            <a:off x="1657350" y="3115866"/>
            <a:ext cx="5829300" cy="2313384"/>
          </a:xfrm>
        </p:spPr>
        <p:txBody>
          <a:bodyPr/>
          <a:lstStyle/>
          <a:p>
            <a:endParaRPr lang="es-CL"/>
          </a:p>
        </p:txBody>
      </p:sp>
      <p:sp>
        <p:nvSpPr>
          <p:cNvPr id="76806" name="Text Box 6"/>
          <p:cNvSpPr txBox="1">
            <a:spLocks noChangeArrowheads="1"/>
          </p:cNvSpPr>
          <p:nvPr/>
        </p:nvSpPr>
        <p:spPr bwMode="auto">
          <a:xfrm>
            <a:off x="1371600" y="1943100"/>
            <a:ext cx="4114800" cy="461665"/>
          </a:xfrm>
          <a:prstGeom prst="rect">
            <a:avLst/>
          </a:prstGeom>
          <a:noFill/>
          <a:ln w="9525">
            <a:noFill/>
            <a:miter lim="800000"/>
            <a:headEnd/>
            <a:tailEnd/>
          </a:ln>
          <a:effectLst/>
        </p:spPr>
        <p:txBody>
          <a:bodyPr>
            <a:spAutoFit/>
          </a:bodyPr>
          <a:lstStyle/>
          <a:p>
            <a:r>
              <a:rPr lang="en-US" sz="2400" b="1">
                <a:latin typeface="Tahoma" pitchFamily="34" charset="0"/>
              </a:rPr>
              <a:t>Ventricular Fibrillation</a:t>
            </a:r>
          </a:p>
        </p:txBody>
      </p:sp>
      <p:graphicFrame>
        <p:nvGraphicFramePr>
          <p:cNvPr id="76807" name="Group 7"/>
          <p:cNvGraphicFramePr>
            <a:graphicFrameLocks noGrp="1"/>
          </p:cNvGraphicFramePr>
          <p:nvPr>
            <p:extLst/>
          </p:nvPr>
        </p:nvGraphicFramePr>
        <p:xfrm>
          <a:off x="-1" y="3886200"/>
          <a:ext cx="9144001" cy="1771650"/>
        </p:xfrm>
        <a:graphic>
          <a:graphicData uri="http://schemas.openxmlformats.org/drawingml/2006/table">
            <a:tbl>
              <a:tblPr/>
              <a:tblGrid>
                <a:gridCol w="1212980"/>
                <a:gridCol w="1866123"/>
                <a:gridCol w="3079102"/>
                <a:gridCol w="1679510"/>
                <a:gridCol w="1306286"/>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Heart Rate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 Wave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(Sec.)</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0</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Chaotic</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None</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NA</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None</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76830" name="Picture 30" descr="ventricularfibrillatio02"/>
          <p:cNvPicPr>
            <a:picLocks noChangeAspect="1" noChangeArrowheads="1"/>
          </p:cNvPicPr>
          <p:nvPr/>
        </p:nvPicPr>
        <p:blipFill>
          <a:blip r:embed="rId3" cstate="print"/>
          <a:srcRect/>
          <a:stretch>
            <a:fillRect/>
          </a:stretch>
        </p:blipFill>
        <p:spPr bwMode="auto">
          <a:xfrm>
            <a:off x="0" y="2628901"/>
            <a:ext cx="9144000" cy="1054894"/>
          </a:xfrm>
          <a:prstGeom prst="rect">
            <a:avLst/>
          </a:prstGeom>
          <a:noFill/>
        </p:spPr>
      </p:pic>
    </p:spTree>
    <p:extLst>
      <p:ext uri="{BB962C8B-B14F-4D97-AF65-F5344CB8AC3E}">
        <p14:creationId xmlns:p14="http://schemas.microsoft.com/office/powerpoint/2010/main" val="22884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0-#ppt_w/2"/>
                                          </p:val>
                                        </p:tav>
                                        <p:tav tm="100000">
                                          <p:val>
                                            <p:strVal val="#ppt_x"/>
                                          </p:val>
                                        </p:tav>
                                      </p:tavLst>
                                    </p:anim>
                                    <p:anim calcmode="lin" valueType="num">
                                      <p:cBhvr additive="base">
                                        <p:cTn id="8" dur="500" fill="hold"/>
                                        <p:tgtEl>
                                          <p:spTgt spid="768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utoUpdateAnimBg="0"/>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57550" y="1028700"/>
            <a:ext cx="4229100" cy="628650"/>
          </a:xfrm>
          <a:solidFill>
            <a:srgbClr val="F85E7B"/>
          </a:solidFill>
        </p:spPr>
        <p:txBody>
          <a:bodyPr>
            <a:normAutofit fontScale="90000"/>
          </a:bodyPr>
          <a:lstStyle/>
          <a:p>
            <a:r>
              <a:rPr lang="en-US">
                <a:latin typeface="Arial Unicode MS" pitchFamily="34" charset="-128"/>
              </a:rPr>
              <a:t>Ventricular Rhythms</a:t>
            </a:r>
          </a:p>
        </p:txBody>
      </p:sp>
      <p:sp>
        <p:nvSpPr>
          <p:cNvPr id="77827" name="Rectangle 3"/>
          <p:cNvSpPr>
            <a:spLocks noGrp="1" noChangeArrowheads="1"/>
          </p:cNvSpPr>
          <p:nvPr>
            <p:ph type="body" idx="1"/>
          </p:nvPr>
        </p:nvSpPr>
        <p:spPr>
          <a:xfrm>
            <a:off x="0" y="1771650"/>
            <a:ext cx="9144000" cy="3886200"/>
          </a:xfrm>
        </p:spPr>
        <p:txBody>
          <a:bodyPr>
            <a:normAutofit fontScale="70000" lnSpcReduction="20000"/>
          </a:bodyPr>
          <a:lstStyle/>
          <a:p>
            <a:pPr>
              <a:lnSpc>
                <a:spcPct val="150000"/>
              </a:lnSpc>
            </a:pPr>
            <a:r>
              <a:rPr lang="en-US" dirty="0">
                <a:latin typeface="Arial Unicode MS" pitchFamily="34" charset="-128"/>
              </a:rPr>
              <a:t>Ventricular Fibrillation</a:t>
            </a:r>
          </a:p>
          <a:p>
            <a:pPr lvl="1">
              <a:lnSpc>
                <a:spcPct val="150000"/>
              </a:lnSpc>
            </a:pPr>
            <a:r>
              <a:rPr lang="en-US" sz="2100" i="1" dirty="0">
                <a:latin typeface="Arial Unicode MS" pitchFamily="34" charset="-128"/>
              </a:rPr>
              <a:t>No discernable p-waves</a:t>
            </a:r>
          </a:p>
          <a:p>
            <a:pPr lvl="1">
              <a:lnSpc>
                <a:spcPct val="150000"/>
              </a:lnSpc>
            </a:pPr>
            <a:r>
              <a:rPr lang="en-US" sz="2100" i="1" dirty="0">
                <a:latin typeface="Arial Unicode MS" pitchFamily="34" charset="-128"/>
              </a:rPr>
              <a:t>No regularity</a:t>
            </a:r>
          </a:p>
          <a:p>
            <a:pPr lvl="1">
              <a:lnSpc>
                <a:spcPct val="150000"/>
              </a:lnSpc>
            </a:pPr>
            <a:r>
              <a:rPr lang="en-US" sz="2100" i="1" dirty="0">
                <a:latin typeface="Arial Unicode MS" pitchFamily="34" charset="-128"/>
              </a:rPr>
              <a:t>Unable to determine rate</a:t>
            </a:r>
          </a:p>
          <a:p>
            <a:pPr lvl="1">
              <a:lnSpc>
                <a:spcPct val="150000"/>
              </a:lnSpc>
            </a:pPr>
            <a:r>
              <a:rPr lang="en-US" sz="2100" i="1" dirty="0">
                <a:latin typeface="Arial Unicode MS" pitchFamily="34" charset="-128"/>
              </a:rPr>
              <a:t>Multiple irritable foci within the ventricles all firing simultaneously</a:t>
            </a:r>
          </a:p>
          <a:p>
            <a:pPr lvl="1">
              <a:lnSpc>
                <a:spcPct val="150000"/>
              </a:lnSpc>
            </a:pPr>
            <a:r>
              <a:rPr lang="en-US" sz="2100" i="1" dirty="0">
                <a:latin typeface="Arial Unicode MS" pitchFamily="34" charset="-128"/>
              </a:rPr>
              <a:t>May be coarse or fine</a:t>
            </a:r>
          </a:p>
          <a:p>
            <a:pPr lvl="1">
              <a:lnSpc>
                <a:spcPct val="150000"/>
              </a:lnSpc>
            </a:pPr>
            <a:r>
              <a:rPr lang="en-US" sz="2100" b="1" dirty="0">
                <a:latin typeface="Arial Unicode MS" pitchFamily="34" charset="-128"/>
              </a:rPr>
              <a:t>This is a deadly rhythm</a:t>
            </a:r>
          </a:p>
          <a:p>
            <a:pPr lvl="2">
              <a:lnSpc>
                <a:spcPct val="150000"/>
              </a:lnSpc>
            </a:pPr>
            <a:r>
              <a:rPr lang="en-US" sz="2100" dirty="0">
                <a:latin typeface="Arial Unicode MS" pitchFamily="34" charset="-128"/>
              </a:rPr>
              <a:t>Patient will have no pulse</a:t>
            </a:r>
          </a:p>
          <a:p>
            <a:pPr lvl="2">
              <a:lnSpc>
                <a:spcPct val="150000"/>
              </a:lnSpc>
            </a:pPr>
            <a:r>
              <a:rPr lang="en-US" sz="2100" dirty="0">
                <a:latin typeface="Arial Unicode MS" pitchFamily="34" charset="-128"/>
              </a:rPr>
              <a:t>Call a code and begin CPR</a:t>
            </a:r>
          </a:p>
        </p:txBody>
      </p:sp>
    </p:spTree>
    <p:extLst>
      <p:ext uri="{BB962C8B-B14F-4D97-AF65-F5344CB8AC3E}">
        <p14:creationId xmlns:p14="http://schemas.microsoft.com/office/powerpoint/2010/main" val="2098082389"/>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Heart block</a:t>
            </a:r>
            <a:r>
              <a:rPr lang="en-US" dirty="0" smtClean="0"/>
              <a:t/>
            </a:r>
            <a:br>
              <a:rPr lang="en-US" dirty="0" smtClean="0"/>
            </a:br>
            <a:endParaRPr lang="en-US" dirty="0"/>
          </a:p>
        </p:txBody>
      </p:sp>
      <p:sp>
        <p:nvSpPr>
          <p:cNvPr id="3" name="Content Placeholder 2"/>
          <p:cNvSpPr>
            <a:spLocks noGrp="1"/>
          </p:cNvSpPr>
          <p:nvPr>
            <p:ph idx="1"/>
          </p:nvPr>
        </p:nvSpPr>
        <p:spPr>
          <a:xfrm>
            <a:off x="219456" y="1814989"/>
            <a:ext cx="8764524" cy="3760565"/>
          </a:xfrm>
        </p:spPr>
        <p:txBody>
          <a:bodyPr>
            <a:normAutofit/>
          </a:bodyPr>
          <a:lstStyle/>
          <a:p>
            <a:pPr>
              <a:lnSpc>
                <a:spcPct val="150000"/>
              </a:lnSpc>
            </a:pPr>
            <a:r>
              <a:rPr lang="en-US" dirty="0" smtClean="0"/>
              <a:t>Heart </a:t>
            </a:r>
            <a:r>
              <a:rPr lang="en-US" dirty="0"/>
              <a:t>block occurs when impulse formation is impaired or conduction is prevented, and the delay between atrial and ventricular contraction is increased. The severity depends on the extent of loss of stimulation of the AV node.</a:t>
            </a:r>
          </a:p>
          <a:p>
            <a:pPr>
              <a:lnSpc>
                <a:spcPct val="150000"/>
              </a:lnSpc>
            </a:pPr>
            <a:r>
              <a:rPr lang="en-US" dirty="0"/>
              <a:t>In </a:t>
            </a:r>
            <a:r>
              <a:rPr lang="en-US" i="1" dirty="0"/>
              <a:t>complete heart block, </a:t>
            </a:r>
            <a:r>
              <a:rPr lang="en-US" dirty="0"/>
              <a:t>ventricular contraction is entirely independent of impulses initiated by the SA node. Impulses generated by the AV node result in slow, regular ventricular contractions and a heart rate </a:t>
            </a:r>
            <a:r>
              <a:rPr lang="en-US" dirty="0" smtClean="0"/>
              <a:t>of about </a:t>
            </a:r>
            <a:r>
              <a:rPr lang="en-US" dirty="0"/>
              <a:t>30 to 40 beats per minute. </a:t>
            </a:r>
          </a:p>
        </p:txBody>
      </p:sp>
    </p:spTree>
    <p:extLst>
      <p:ext uri="{BB962C8B-B14F-4D97-AF65-F5344CB8AC3E}">
        <p14:creationId xmlns:p14="http://schemas.microsoft.com/office/powerpoint/2010/main" val="2460540608"/>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315468"/>
          </a:xfrm>
        </p:spPr>
        <p:txBody>
          <a:bodyPr>
            <a:normAutofit fontScale="90000"/>
          </a:bodyPr>
          <a:lstStyle/>
          <a:p>
            <a:endParaRPr lang="en-US" dirty="0"/>
          </a:p>
        </p:txBody>
      </p:sp>
      <p:sp>
        <p:nvSpPr>
          <p:cNvPr id="3" name="Content Placeholder 2"/>
          <p:cNvSpPr>
            <a:spLocks noGrp="1"/>
          </p:cNvSpPr>
          <p:nvPr>
            <p:ph idx="1"/>
          </p:nvPr>
        </p:nvSpPr>
        <p:spPr>
          <a:xfrm>
            <a:off x="0" y="1172719"/>
            <a:ext cx="9144000" cy="4828031"/>
          </a:xfrm>
        </p:spPr>
        <p:txBody>
          <a:bodyPr>
            <a:normAutofit/>
          </a:bodyPr>
          <a:lstStyle/>
          <a:p>
            <a:pPr>
              <a:lnSpc>
                <a:spcPct val="150000"/>
              </a:lnSpc>
            </a:pPr>
            <a:r>
              <a:rPr lang="en-US" dirty="0"/>
              <a:t>In this state the heart is unable to respond quickly to a sudden increase in demand by, e.g., muscular exercise. The most common causes are:</a:t>
            </a:r>
          </a:p>
          <a:p>
            <a:pPr marL="1028700" lvl="3" indent="0">
              <a:lnSpc>
                <a:spcPct val="150000"/>
              </a:lnSpc>
              <a:buNone/>
            </a:pPr>
            <a:r>
              <a:rPr lang="en-US" dirty="0"/>
              <a:t>• </a:t>
            </a:r>
            <a:r>
              <a:rPr lang="en-US" sz="2100" dirty="0"/>
              <a:t>acute </a:t>
            </a:r>
            <a:r>
              <a:rPr lang="en-US" sz="2100" dirty="0" err="1"/>
              <a:t>ischaemic</a:t>
            </a:r>
            <a:r>
              <a:rPr lang="en-US" sz="2100" dirty="0"/>
              <a:t> heart disease</a:t>
            </a:r>
          </a:p>
          <a:p>
            <a:pPr marL="1028700" lvl="3" indent="0">
              <a:lnSpc>
                <a:spcPct val="150000"/>
              </a:lnSpc>
              <a:buNone/>
            </a:pPr>
            <a:r>
              <a:rPr lang="en-US" sz="2100" dirty="0"/>
              <a:t>• myocardial fibrosis following repeated infarctions or myocarditis</a:t>
            </a:r>
          </a:p>
          <a:p>
            <a:pPr marL="1028700" lvl="3" indent="0">
              <a:lnSpc>
                <a:spcPct val="150000"/>
              </a:lnSpc>
              <a:buNone/>
            </a:pPr>
            <a:r>
              <a:rPr lang="en-US" sz="2100" dirty="0"/>
              <a:t>• drugs used to treat heart disease, e.g. digitalis, propranolol.</a:t>
            </a:r>
          </a:p>
          <a:p>
            <a:pPr>
              <a:lnSpc>
                <a:spcPct val="150000"/>
              </a:lnSpc>
            </a:pPr>
            <a:r>
              <a:rPr lang="en-US" dirty="0"/>
              <a:t>When heart block develops gradually there is some degree of adjustment in the body to reduced cardiac </a:t>
            </a:r>
            <a:r>
              <a:rPr lang="en-US" dirty="0" smtClean="0"/>
              <a:t>output but</a:t>
            </a:r>
            <a:r>
              <a:rPr lang="en-US" dirty="0"/>
              <a:t>, if progressive, it eventually leads to death from cardiac failure and cerebral anoxia.</a:t>
            </a:r>
          </a:p>
          <a:p>
            <a:pPr>
              <a:lnSpc>
                <a:spcPct val="150000"/>
              </a:lnSpc>
            </a:pPr>
            <a:endParaRPr lang="en-US" dirty="0"/>
          </a:p>
        </p:txBody>
      </p:sp>
    </p:spTree>
    <p:extLst>
      <p:ext uri="{BB962C8B-B14F-4D97-AF65-F5344CB8AC3E}">
        <p14:creationId xmlns:p14="http://schemas.microsoft.com/office/powerpoint/2010/main" val="4222975553"/>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314700" y="1085850"/>
            <a:ext cx="4171950" cy="628650"/>
          </a:xfrm>
          <a:solidFill>
            <a:srgbClr val="F85E7B"/>
          </a:solidFill>
        </p:spPr>
        <p:txBody>
          <a:bodyPr>
            <a:normAutofit fontScale="90000"/>
          </a:bodyPr>
          <a:lstStyle/>
          <a:p>
            <a:r>
              <a:rPr lang="en-US">
                <a:latin typeface="Arial Unicode MS" pitchFamily="34" charset="-128"/>
              </a:rPr>
              <a:t>Heart Block</a:t>
            </a:r>
          </a:p>
        </p:txBody>
      </p:sp>
      <p:sp>
        <p:nvSpPr>
          <p:cNvPr id="81925" name="Text Box 5"/>
          <p:cNvSpPr txBox="1">
            <a:spLocks noChangeArrowheads="1"/>
          </p:cNvSpPr>
          <p:nvPr/>
        </p:nvSpPr>
        <p:spPr bwMode="auto">
          <a:xfrm>
            <a:off x="1371600" y="1828800"/>
            <a:ext cx="5257800" cy="461665"/>
          </a:xfrm>
          <a:prstGeom prst="rect">
            <a:avLst/>
          </a:prstGeom>
          <a:noFill/>
          <a:ln w="9525">
            <a:noFill/>
            <a:miter lim="800000"/>
            <a:headEnd/>
            <a:tailEnd/>
          </a:ln>
          <a:effectLst/>
        </p:spPr>
        <p:txBody>
          <a:bodyPr>
            <a:spAutoFit/>
          </a:bodyPr>
          <a:lstStyle/>
          <a:p>
            <a:r>
              <a:rPr lang="en-US" sz="2400" b="1">
                <a:latin typeface="Tahoma" pitchFamily="34" charset="0"/>
              </a:rPr>
              <a:t>First Degree Heart Block</a:t>
            </a:r>
          </a:p>
        </p:txBody>
      </p:sp>
      <p:graphicFrame>
        <p:nvGraphicFramePr>
          <p:cNvPr id="81926" name="Group 6"/>
          <p:cNvGraphicFramePr>
            <a:graphicFrameLocks noGrp="1"/>
          </p:cNvGraphicFramePr>
          <p:nvPr>
            <p:extLst/>
          </p:nvPr>
        </p:nvGraphicFramePr>
        <p:xfrm>
          <a:off x="0" y="3886200"/>
          <a:ext cx="9144001" cy="1771650"/>
        </p:xfrm>
        <a:graphic>
          <a:graphicData uri="http://schemas.openxmlformats.org/drawingml/2006/table">
            <a:tbl>
              <a:tblPr/>
              <a:tblGrid>
                <a:gridCol w="1058168"/>
                <a:gridCol w="1627952"/>
                <a:gridCol w="3853157"/>
                <a:gridCol w="1465157"/>
                <a:gridCol w="1139567"/>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Heart Rate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 Wave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Norm.</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Before each QRS, Identical</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&gt; .20</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&lt;.12</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81951" name="Picture 31" descr="FirstDegreeAVBlock"/>
          <p:cNvPicPr>
            <a:picLocks noChangeAspect="1" noChangeArrowheads="1"/>
          </p:cNvPicPr>
          <p:nvPr/>
        </p:nvPicPr>
        <p:blipFill>
          <a:blip r:embed="rId3" cstate="print"/>
          <a:srcRect/>
          <a:stretch>
            <a:fillRect/>
          </a:stretch>
        </p:blipFill>
        <p:spPr bwMode="auto">
          <a:xfrm>
            <a:off x="0" y="2686050"/>
            <a:ext cx="9144000" cy="1020366"/>
          </a:xfrm>
          <a:prstGeom prst="rect">
            <a:avLst/>
          </a:prstGeom>
          <a:noFill/>
        </p:spPr>
      </p:pic>
    </p:spTree>
    <p:extLst>
      <p:ext uri="{BB962C8B-B14F-4D97-AF65-F5344CB8AC3E}">
        <p14:creationId xmlns:p14="http://schemas.microsoft.com/office/powerpoint/2010/main" val="12070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0-#ppt_w/2"/>
                                          </p:val>
                                        </p:tav>
                                        <p:tav tm="100000">
                                          <p:val>
                                            <p:strVal val="#ppt_x"/>
                                          </p:val>
                                        </p:tav>
                                      </p:tavLst>
                                    </p:anim>
                                    <p:anim calcmode="lin" valueType="num">
                                      <p:cBhvr additive="base">
                                        <p:cTn id="8"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utoUpdateAnimBg="0"/>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257550" y="1028700"/>
            <a:ext cx="4229100" cy="628650"/>
          </a:xfrm>
          <a:solidFill>
            <a:srgbClr val="F85E7B"/>
          </a:solidFill>
        </p:spPr>
        <p:txBody>
          <a:bodyPr>
            <a:normAutofit fontScale="90000"/>
          </a:bodyPr>
          <a:lstStyle/>
          <a:p>
            <a:r>
              <a:rPr lang="en-US">
                <a:latin typeface="Arial Unicode MS" pitchFamily="34" charset="-128"/>
              </a:rPr>
              <a:t>Heart Block</a:t>
            </a:r>
          </a:p>
        </p:txBody>
      </p:sp>
      <p:sp>
        <p:nvSpPr>
          <p:cNvPr id="82947" name="Rectangle 3"/>
          <p:cNvSpPr>
            <a:spLocks noGrp="1" noChangeArrowheads="1"/>
          </p:cNvSpPr>
          <p:nvPr>
            <p:ph type="body" idx="1"/>
          </p:nvPr>
        </p:nvSpPr>
        <p:spPr>
          <a:xfrm>
            <a:off x="0" y="1657350"/>
            <a:ext cx="9144000" cy="4087369"/>
          </a:xfrm>
        </p:spPr>
        <p:txBody>
          <a:bodyPr>
            <a:noAutofit/>
          </a:bodyPr>
          <a:lstStyle/>
          <a:p>
            <a:pPr lvl="1">
              <a:lnSpc>
                <a:spcPct val="150000"/>
              </a:lnSpc>
            </a:pPr>
            <a:r>
              <a:rPr lang="en-US" sz="2100" dirty="0">
                <a:latin typeface="Arial Unicode MS" pitchFamily="34" charset="-128"/>
              </a:rPr>
              <a:t>First Degree Heart Block</a:t>
            </a:r>
          </a:p>
          <a:p>
            <a:pPr lvl="2">
              <a:lnSpc>
                <a:spcPct val="150000"/>
              </a:lnSpc>
            </a:pPr>
            <a:r>
              <a:rPr lang="en-US" sz="2100" dirty="0">
                <a:latin typeface="Arial Unicode MS" pitchFamily="34" charset="-128"/>
              </a:rPr>
              <a:t>P-wave for every QRS</a:t>
            </a:r>
          </a:p>
          <a:p>
            <a:pPr lvl="2">
              <a:lnSpc>
                <a:spcPct val="150000"/>
              </a:lnSpc>
            </a:pPr>
            <a:r>
              <a:rPr lang="en-US" sz="2100" dirty="0">
                <a:latin typeface="Arial Unicode MS" pitchFamily="34" charset="-128"/>
              </a:rPr>
              <a:t>Rhythm is regular</a:t>
            </a:r>
          </a:p>
          <a:p>
            <a:pPr lvl="2">
              <a:lnSpc>
                <a:spcPct val="150000"/>
              </a:lnSpc>
            </a:pPr>
            <a:r>
              <a:rPr lang="en-US" sz="2100" dirty="0">
                <a:latin typeface="Arial Unicode MS" pitchFamily="34" charset="-128"/>
              </a:rPr>
              <a:t>Rate may vary</a:t>
            </a:r>
          </a:p>
          <a:p>
            <a:pPr lvl="2">
              <a:lnSpc>
                <a:spcPct val="150000"/>
              </a:lnSpc>
            </a:pPr>
            <a:r>
              <a:rPr lang="en-US" sz="2100" i="1" dirty="0">
                <a:latin typeface="Arial Unicode MS" pitchFamily="34" charset="-128"/>
              </a:rPr>
              <a:t>Av Node hold each impulse longer than normal before conducting normally through the ventricles</a:t>
            </a:r>
          </a:p>
          <a:p>
            <a:pPr lvl="2">
              <a:lnSpc>
                <a:spcPct val="150000"/>
              </a:lnSpc>
            </a:pPr>
            <a:r>
              <a:rPr lang="en-US" sz="2100" i="1" dirty="0">
                <a:latin typeface="Arial Unicode MS" pitchFamily="34" charset="-128"/>
              </a:rPr>
              <a:t>Prolonged PR interval</a:t>
            </a:r>
          </a:p>
          <a:p>
            <a:pPr lvl="3">
              <a:lnSpc>
                <a:spcPct val="150000"/>
              </a:lnSpc>
            </a:pPr>
            <a:r>
              <a:rPr lang="en-US" sz="2100" i="1" dirty="0">
                <a:latin typeface="Arial Unicode MS" pitchFamily="34" charset="-128"/>
              </a:rPr>
              <a:t>Looks just like normal sinus rhythm </a:t>
            </a:r>
          </a:p>
        </p:txBody>
      </p:sp>
    </p:spTree>
    <p:extLst>
      <p:ext uri="{BB962C8B-B14F-4D97-AF65-F5344CB8AC3E}">
        <p14:creationId xmlns:p14="http://schemas.microsoft.com/office/powerpoint/2010/main" val="168680475"/>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371850" y="1028700"/>
            <a:ext cx="4114800" cy="685800"/>
          </a:xfrm>
          <a:solidFill>
            <a:srgbClr val="F85E7B"/>
          </a:solidFill>
        </p:spPr>
        <p:txBody>
          <a:bodyPr/>
          <a:lstStyle/>
          <a:p>
            <a:r>
              <a:rPr lang="en-US" i="1">
                <a:latin typeface="Arial Unicode MS" pitchFamily="34" charset="-128"/>
              </a:rPr>
              <a:t>Heart Block</a:t>
            </a:r>
          </a:p>
        </p:txBody>
      </p:sp>
      <p:sp>
        <p:nvSpPr>
          <p:cNvPr id="83971" name="Rectangle 3"/>
          <p:cNvSpPr>
            <a:spLocks noGrp="1" noChangeArrowheads="1"/>
          </p:cNvSpPr>
          <p:nvPr>
            <p:ph type="body" idx="1"/>
          </p:nvPr>
        </p:nvSpPr>
        <p:spPr>
          <a:xfrm>
            <a:off x="1657350" y="3230166"/>
            <a:ext cx="5829300" cy="2199084"/>
          </a:xfrm>
        </p:spPr>
        <p:txBody>
          <a:bodyPr/>
          <a:lstStyle/>
          <a:p>
            <a:endParaRPr lang="es-CL"/>
          </a:p>
        </p:txBody>
      </p:sp>
      <p:sp>
        <p:nvSpPr>
          <p:cNvPr id="83973" name="Text Box 5"/>
          <p:cNvSpPr txBox="1">
            <a:spLocks noChangeArrowheads="1"/>
          </p:cNvSpPr>
          <p:nvPr/>
        </p:nvSpPr>
        <p:spPr bwMode="auto">
          <a:xfrm>
            <a:off x="1371600" y="1706166"/>
            <a:ext cx="4102405" cy="830997"/>
          </a:xfrm>
          <a:prstGeom prst="rect">
            <a:avLst/>
          </a:prstGeom>
          <a:noFill/>
          <a:ln w="9525">
            <a:noFill/>
            <a:miter lim="800000"/>
            <a:headEnd/>
            <a:tailEnd/>
          </a:ln>
          <a:effectLst/>
        </p:spPr>
        <p:txBody>
          <a:bodyPr wrap="none">
            <a:spAutoFit/>
          </a:bodyPr>
          <a:lstStyle/>
          <a:p>
            <a:r>
              <a:rPr lang="en-US" sz="2400" b="1">
                <a:latin typeface="Arial Unicode MS" pitchFamily="34" charset="-128"/>
              </a:rPr>
              <a:t>Second Degree Heart Block</a:t>
            </a:r>
          </a:p>
          <a:p>
            <a:r>
              <a:rPr lang="en-US" sz="2400" b="1">
                <a:latin typeface="Arial Unicode MS" pitchFamily="34" charset="-128"/>
              </a:rPr>
              <a:t>Mobitz Type I (Wenckebach)</a:t>
            </a:r>
          </a:p>
        </p:txBody>
      </p:sp>
      <p:graphicFrame>
        <p:nvGraphicFramePr>
          <p:cNvPr id="84000" name="Group 32"/>
          <p:cNvGraphicFramePr>
            <a:graphicFrameLocks noGrp="1"/>
          </p:cNvGraphicFramePr>
          <p:nvPr>
            <p:extLst/>
          </p:nvPr>
        </p:nvGraphicFramePr>
        <p:xfrm>
          <a:off x="0" y="3886200"/>
          <a:ext cx="9144000" cy="1771650"/>
        </p:xfrm>
        <a:graphic>
          <a:graphicData uri="http://schemas.openxmlformats.org/drawingml/2006/table">
            <a:tbl>
              <a:tblPr/>
              <a:tblGrid>
                <a:gridCol w="1212980"/>
                <a:gridCol w="1586204"/>
                <a:gridCol w="2799184"/>
                <a:gridCol w="2612572"/>
                <a:gridCol w="933061"/>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Heart Rate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 Wave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(sec.)</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Norm. can be slow</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Irregular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Present but some not followed by QRS</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Progressively longer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&lt;.12</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83996" name="Picture 28" descr="ry_type1.gif (3408 bytes)"/>
          <p:cNvPicPr>
            <a:picLocks noChangeAspect="1" noChangeArrowheads="1"/>
          </p:cNvPicPr>
          <p:nvPr/>
        </p:nvPicPr>
        <p:blipFill>
          <a:blip r:embed="rId3" cstate="print"/>
          <a:srcRect/>
          <a:stretch>
            <a:fillRect/>
          </a:stretch>
        </p:blipFill>
        <p:spPr bwMode="auto">
          <a:xfrm>
            <a:off x="0" y="2743201"/>
            <a:ext cx="9144000" cy="1079897"/>
          </a:xfrm>
          <a:prstGeom prst="rect">
            <a:avLst/>
          </a:prstGeom>
          <a:noFill/>
        </p:spPr>
      </p:pic>
    </p:spTree>
    <p:extLst>
      <p:ext uri="{BB962C8B-B14F-4D97-AF65-F5344CB8AC3E}">
        <p14:creationId xmlns:p14="http://schemas.microsoft.com/office/powerpoint/2010/main" val="15782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additive="base">
                                        <p:cTn id="7" dur="500" fill="hold"/>
                                        <p:tgtEl>
                                          <p:spTgt spid="83973"/>
                                        </p:tgtEl>
                                        <p:attrNameLst>
                                          <p:attrName>ppt_x</p:attrName>
                                        </p:attrNameLst>
                                      </p:cBhvr>
                                      <p:tavLst>
                                        <p:tav tm="0">
                                          <p:val>
                                            <p:strVal val="0-#ppt_w/2"/>
                                          </p:val>
                                        </p:tav>
                                        <p:tav tm="100000">
                                          <p:val>
                                            <p:strVal val="#ppt_x"/>
                                          </p:val>
                                        </p:tav>
                                      </p:tavLst>
                                    </p:anim>
                                    <p:anim calcmode="lin" valueType="num">
                                      <p:cBhvr additive="base">
                                        <p:cTn id="8" dur="500" fill="hold"/>
                                        <p:tgtEl>
                                          <p:spTgt spid="839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utoUpdateAnimBg="0"/>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257550" y="1085850"/>
            <a:ext cx="4572000" cy="628650"/>
          </a:xfrm>
          <a:solidFill>
            <a:srgbClr val="F85E7B"/>
          </a:solidFill>
        </p:spPr>
        <p:txBody>
          <a:bodyPr>
            <a:normAutofit fontScale="90000"/>
          </a:bodyPr>
          <a:lstStyle/>
          <a:p>
            <a:r>
              <a:rPr lang="en-US">
                <a:latin typeface="Arial Unicode MS" pitchFamily="34" charset="-128"/>
              </a:rPr>
              <a:t>Heart Block</a:t>
            </a:r>
          </a:p>
        </p:txBody>
      </p:sp>
      <p:sp>
        <p:nvSpPr>
          <p:cNvPr id="84995" name="Rectangle 3"/>
          <p:cNvSpPr>
            <a:spLocks noGrp="1" noChangeArrowheads="1"/>
          </p:cNvSpPr>
          <p:nvPr>
            <p:ph type="body" idx="1"/>
          </p:nvPr>
        </p:nvSpPr>
        <p:spPr>
          <a:xfrm>
            <a:off x="0" y="1611630"/>
            <a:ext cx="9144000" cy="4389120"/>
          </a:xfrm>
        </p:spPr>
        <p:txBody>
          <a:bodyPr>
            <a:noAutofit/>
          </a:bodyPr>
          <a:lstStyle/>
          <a:p>
            <a:pPr>
              <a:lnSpc>
                <a:spcPct val="150000"/>
              </a:lnSpc>
            </a:pPr>
            <a:r>
              <a:rPr lang="en-US" dirty="0">
                <a:latin typeface="Arial Unicode MS" pitchFamily="34" charset="-128"/>
              </a:rPr>
              <a:t>Second Degree Heart Block</a:t>
            </a:r>
          </a:p>
          <a:p>
            <a:pPr>
              <a:lnSpc>
                <a:spcPct val="150000"/>
              </a:lnSpc>
            </a:pPr>
            <a:r>
              <a:rPr lang="en-US" dirty="0" err="1">
                <a:latin typeface="Arial Unicode MS" pitchFamily="34" charset="-128"/>
              </a:rPr>
              <a:t>Mobitz</a:t>
            </a:r>
            <a:r>
              <a:rPr lang="en-US" dirty="0">
                <a:latin typeface="Arial Unicode MS" pitchFamily="34" charset="-128"/>
              </a:rPr>
              <a:t> Type I (</a:t>
            </a:r>
            <a:r>
              <a:rPr lang="en-US" dirty="0" err="1">
                <a:latin typeface="Arial Unicode MS" pitchFamily="34" charset="-128"/>
              </a:rPr>
              <a:t>Wenckebach</a:t>
            </a:r>
            <a:r>
              <a:rPr lang="en-US" dirty="0">
                <a:latin typeface="Arial Unicode MS" pitchFamily="34" charset="-128"/>
              </a:rPr>
              <a:t>)</a:t>
            </a:r>
          </a:p>
          <a:p>
            <a:pPr lvl="1">
              <a:lnSpc>
                <a:spcPct val="150000"/>
              </a:lnSpc>
            </a:pPr>
            <a:r>
              <a:rPr lang="en-US" sz="2100" i="1" dirty="0">
                <a:latin typeface="Arial Unicode MS" pitchFamily="34" charset="-128"/>
              </a:rPr>
              <a:t>Some p-waves are not followed by QRS complexes</a:t>
            </a:r>
          </a:p>
          <a:p>
            <a:pPr lvl="1">
              <a:lnSpc>
                <a:spcPct val="150000"/>
              </a:lnSpc>
            </a:pPr>
            <a:r>
              <a:rPr lang="en-US" sz="2100" dirty="0">
                <a:latin typeface="Arial Unicode MS" pitchFamily="34" charset="-128"/>
              </a:rPr>
              <a:t>Rhythm is irregular</a:t>
            </a:r>
          </a:p>
          <a:p>
            <a:pPr lvl="2">
              <a:lnSpc>
                <a:spcPct val="150000"/>
              </a:lnSpc>
            </a:pPr>
            <a:r>
              <a:rPr lang="en-US" sz="2100" dirty="0">
                <a:latin typeface="Arial Unicode MS" pitchFamily="34" charset="-128"/>
              </a:rPr>
              <a:t>R-R interval is in a pattern of grouped beating</a:t>
            </a:r>
          </a:p>
          <a:p>
            <a:pPr lvl="1">
              <a:lnSpc>
                <a:spcPct val="150000"/>
              </a:lnSpc>
            </a:pPr>
            <a:r>
              <a:rPr lang="en-US" sz="2100" dirty="0">
                <a:latin typeface="Arial Unicode MS" pitchFamily="34" charset="-128"/>
              </a:rPr>
              <a:t>Rate 60-100 bpm</a:t>
            </a:r>
          </a:p>
          <a:p>
            <a:pPr lvl="1">
              <a:lnSpc>
                <a:spcPct val="150000"/>
              </a:lnSpc>
            </a:pPr>
            <a:r>
              <a:rPr lang="en-US" sz="2100" i="1" dirty="0">
                <a:latin typeface="Arial Unicode MS" pitchFamily="34" charset="-128"/>
              </a:rPr>
              <a:t>Intermittent Block at the AV Node</a:t>
            </a:r>
          </a:p>
          <a:p>
            <a:pPr lvl="2">
              <a:lnSpc>
                <a:spcPct val="150000"/>
              </a:lnSpc>
            </a:pPr>
            <a:r>
              <a:rPr lang="en-US" sz="2100" i="1" dirty="0">
                <a:latin typeface="Arial Unicode MS" pitchFamily="34" charset="-128"/>
              </a:rPr>
              <a:t>Progressively prolonged p-r interval until a QRS is blocked completely</a:t>
            </a:r>
          </a:p>
        </p:txBody>
      </p:sp>
    </p:spTree>
    <p:extLst>
      <p:ext uri="{BB962C8B-B14F-4D97-AF65-F5344CB8AC3E}">
        <p14:creationId xmlns:p14="http://schemas.microsoft.com/office/powerpoint/2010/main" val="174971561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429000" y="1028700"/>
            <a:ext cx="4057650" cy="685800"/>
          </a:xfrm>
          <a:solidFill>
            <a:srgbClr val="F85E7B"/>
          </a:solidFill>
        </p:spPr>
        <p:txBody>
          <a:bodyPr/>
          <a:lstStyle/>
          <a:p>
            <a:r>
              <a:rPr lang="en-US" i="1">
                <a:latin typeface="Arial Unicode MS" pitchFamily="34" charset="-128"/>
              </a:rPr>
              <a:t>Heart Block</a:t>
            </a:r>
          </a:p>
        </p:txBody>
      </p:sp>
      <p:sp>
        <p:nvSpPr>
          <p:cNvPr id="86019" name="Rectangle 3"/>
          <p:cNvSpPr>
            <a:spLocks noGrp="1" noChangeArrowheads="1"/>
          </p:cNvSpPr>
          <p:nvPr>
            <p:ph type="body" idx="1"/>
          </p:nvPr>
        </p:nvSpPr>
        <p:spPr>
          <a:xfrm>
            <a:off x="1657350" y="3287316"/>
            <a:ext cx="5829300" cy="2141934"/>
          </a:xfrm>
        </p:spPr>
        <p:txBody>
          <a:bodyPr/>
          <a:lstStyle/>
          <a:p>
            <a:endParaRPr lang="es-CL"/>
          </a:p>
        </p:txBody>
      </p:sp>
      <p:sp>
        <p:nvSpPr>
          <p:cNvPr id="86021" name="Text Box 5"/>
          <p:cNvSpPr txBox="1">
            <a:spLocks noChangeArrowheads="1"/>
          </p:cNvSpPr>
          <p:nvPr/>
        </p:nvSpPr>
        <p:spPr bwMode="auto">
          <a:xfrm>
            <a:off x="1371600" y="1752600"/>
            <a:ext cx="4390946" cy="830997"/>
          </a:xfrm>
          <a:prstGeom prst="rect">
            <a:avLst/>
          </a:prstGeom>
          <a:noFill/>
          <a:ln w="9525">
            <a:noFill/>
            <a:miter lim="800000"/>
            <a:headEnd/>
            <a:tailEnd/>
          </a:ln>
          <a:effectLst/>
        </p:spPr>
        <p:txBody>
          <a:bodyPr wrap="none">
            <a:spAutoFit/>
          </a:bodyPr>
          <a:lstStyle/>
          <a:p>
            <a:r>
              <a:rPr lang="en-US" sz="2400" b="1">
                <a:latin typeface="Tahoma" pitchFamily="34" charset="0"/>
              </a:rPr>
              <a:t>Second Degree Heart Block</a:t>
            </a:r>
          </a:p>
          <a:p>
            <a:r>
              <a:rPr lang="en-US" sz="2400" b="1">
                <a:latin typeface="Tahoma" pitchFamily="34" charset="0"/>
              </a:rPr>
              <a:t>Mobitz Type II (Classical)</a:t>
            </a:r>
          </a:p>
        </p:txBody>
      </p:sp>
      <p:graphicFrame>
        <p:nvGraphicFramePr>
          <p:cNvPr id="86047" name="Group 31"/>
          <p:cNvGraphicFramePr>
            <a:graphicFrameLocks noGrp="1"/>
          </p:cNvGraphicFramePr>
          <p:nvPr>
            <p:extLst/>
          </p:nvPr>
        </p:nvGraphicFramePr>
        <p:xfrm>
          <a:off x="-1" y="3886200"/>
          <a:ext cx="9144002" cy="1771650"/>
        </p:xfrm>
        <a:graphic>
          <a:graphicData uri="http://schemas.openxmlformats.org/drawingml/2006/table">
            <a:tbl>
              <a:tblPr/>
              <a:tblGrid>
                <a:gridCol w="1406769"/>
                <a:gridCol w="1672371"/>
                <a:gridCol w="3079139"/>
                <a:gridCol w="1491029"/>
                <a:gridCol w="1494693"/>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Heart Rate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 Wave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(sec.)</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Usually slow</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Regular or irregular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 3 or 4 before each QRS, Identical</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.12 - .20</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&lt;.12 depends</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86044" name="Picture 28" descr="SecondDegreeAVBlockTypeIIMobitz"/>
          <p:cNvPicPr>
            <a:picLocks noChangeAspect="1" noChangeArrowheads="1"/>
          </p:cNvPicPr>
          <p:nvPr/>
        </p:nvPicPr>
        <p:blipFill>
          <a:blip r:embed="rId3" cstate="print"/>
          <a:srcRect/>
          <a:stretch>
            <a:fillRect/>
          </a:stretch>
        </p:blipFill>
        <p:spPr bwMode="auto">
          <a:xfrm>
            <a:off x="0" y="2686050"/>
            <a:ext cx="9144000" cy="1085850"/>
          </a:xfrm>
          <a:prstGeom prst="rect">
            <a:avLst/>
          </a:prstGeom>
          <a:noFill/>
        </p:spPr>
      </p:pic>
    </p:spTree>
    <p:extLst>
      <p:ext uri="{BB962C8B-B14F-4D97-AF65-F5344CB8AC3E}">
        <p14:creationId xmlns:p14="http://schemas.microsoft.com/office/powerpoint/2010/main" val="71990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additive="base">
                                        <p:cTn id="7" dur="500" fill="hold"/>
                                        <p:tgtEl>
                                          <p:spTgt spid="86021"/>
                                        </p:tgtEl>
                                        <p:attrNameLst>
                                          <p:attrName>ppt_x</p:attrName>
                                        </p:attrNameLst>
                                      </p:cBhvr>
                                      <p:tavLst>
                                        <p:tav tm="0">
                                          <p:val>
                                            <p:strVal val="0-#ppt_w/2"/>
                                          </p:val>
                                        </p:tav>
                                        <p:tav tm="100000">
                                          <p:val>
                                            <p:strVal val="#ppt_x"/>
                                          </p:val>
                                        </p:tav>
                                      </p:tavLst>
                                    </p:anim>
                                    <p:anim calcmode="lin" valueType="num">
                                      <p:cBhvr additive="base">
                                        <p:cTn id="8" dur="5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utoUpdateAnimBg="0"/>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314700" y="1028700"/>
            <a:ext cx="4171950" cy="685800"/>
          </a:xfrm>
          <a:solidFill>
            <a:srgbClr val="F85E7B"/>
          </a:solidFill>
        </p:spPr>
        <p:txBody>
          <a:bodyPr/>
          <a:lstStyle/>
          <a:p>
            <a:r>
              <a:rPr lang="en-US">
                <a:latin typeface="Arial Unicode MS" pitchFamily="34" charset="-128"/>
              </a:rPr>
              <a:t>Heart Block</a:t>
            </a:r>
          </a:p>
        </p:txBody>
      </p:sp>
      <p:sp>
        <p:nvSpPr>
          <p:cNvPr id="87043" name="Rectangle 3"/>
          <p:cNvSpPr>
            <a:spLocks noGrp="1" noChangeArrowheads="1"/>
          </p:cNvSpPr>
          <p:nvPr>
            <p:ph type="body" idx="1"/>
          </p:nvPr>
        </p:nvSpPr>
        <p:spPr>
          <a:xfrm>
            <a:off x="0" y="1897285"/>
            <a:ext cx="9144000" cy="3527393"/>
          </a:xfrm>
        </p:spPr>
        <p:txBody>
          <a:bodyPr>
            <a:normAutofit fontScale="77500" lnSpcReduction="20000"/>
          </a:bodyPr>
          <a:lstStyle/>
          <a:p>
            <a:pPr>
              <a:lnSpc>
                <a:spcPct val="150000"/>
              </a:lnSpc>
            </a:pPr>
            <a:r>
              <a:rPr lang="en-US" dirty="0">
                <a:latin typeface="Arial Unicode MS" pitchFamily="34" charset="-128"/>
              </a:rPr>
              <a:t>Second Degree Heart Block</a:t>
            </a:r>
          </a:p>
          <a:p>
            <a:pPr>
              <a:lnSpc>
                <a:spcPct val="150000"/>
              </a:lnSpc>
            </a:pPr>
            <a:r>
              <a:rPr lang="en-US" dirty="0" err="1">
                <a:latin typeface="Arial Unicode MS" pitchFamily="34" charset="-128"/>
              </a:rPr>
              <a:t>Mobitz</a:t>
            </a:r>
            <a:r>
              <a:rPr lang="en-US" dirty="0">
                <a:latin typeface="Arial Unicode MS" pitchFamily="34" charset="-128"/>
              </a:rPr>
              <a:t> Type II (Classical)</a:t>
            </a:r>
          </a:p>
          <a:p>
            <a:pPr lvl="1">
              <a:lnSpc>
                <a:spcPct val="150000"/>
              </a:lnSpc>
            </a:pPr>
            <a:r>
              <a:rPr lang="en-US" sz="2100" i="1" dirty="0">
                <a:latin typeface="Arial Unicode MS" pitchFamily="34" charset="-128"/>
              </a:rPr>
              <a:t>More p-waves than QRS complexes</a:t>
            </a:r>
          </a:p>
          <a:p>
            <a:pPr lvl="1">
              <a:lnSpc>
                <a:spcPct val="150000"/>
              </a:lnSpc>
            </a:pPr>
            <a:r>
              <a:rPr lang="en-US" sz="2100" i="1" dirty="0">
                <a:latin typeface="Arial Unicode MS" pitchFamily="34" charset="-128"/>
              </a:rPr>
              <a:t>Rhythm is irregular</a:t>
            </a:r>
          </a:p>
          <a:p>
            <a:pPr lvl="1">
              <a:lnSpc>
                <a:spcPct val="150000"/>
              </a:lnSpc>
            </a:pPr>
            <a:r>
              <a:rPr lang="en-US" sz="2100" i="1" dirty="0">
                <a:latin typeface="Arial Unicode MS" pitchFamily="34" charset="-128"/>
              </a:rPr>
              <a:t>Atrial rate 60-100 bpm; Ventricular rate 30-100 bpm (depending on the ratio on conduction)</a:t>
            </a:r>
          </a:p>
          <a:p>
            <a:pPr lvl="1">
              <a:lnSpc>
                <a:spcPct val="150000"/>
              </a:lnSpc>
            </a:pPr>
            <a:r>
              <a:rPr lang="en-US" sz="2100" i="1" dirty="0">
                <a:latin typeface="Arial Unicode MS" pitchFamily="34" charset="-128"/>
              </a:rPr>
              <a:t>Intermittent block at the AV node</a:t>
            </a:r>
          </a:p>
          <a:p>
            <a:pPr lvl="2">
              <a:lnSpc>
                <a:spcPct val="150000"/>
              </a:lnSpc>
            </a:pPr>
            <a:r>
              <a:rPr lang="en-US" sz="2100" i="1" dirty="0">
                <a:latin typeface="Arial Unicode MS" pitchFamily="34" charset="-128"/>
              </a:rPr>
              <a:t>AV node normally conducts some beats while blocking others</a:t>
            </a:r>
          </a:p>
        </p:txBody>
      </p:sp>
    </p:spTree>
    <p:extLst>
      <p:ext uri="{BB962C8B-B14F-4D97-AF65-F5344CB8AC3E}">
        <p14:creationId xmlns:p14="http://schemas.microsoft.com/office/powerpoint/2010/main" val="3215005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008112"/>
          </a:xfrm>
        </p:spPr>
        <p:txBody>
          <a:bodyPr>
            <a:normAutofit fontScale="90000"/>
          </a:bodyPr>
          <a:lstStyle/>
          <a:p>
            <a:pPr lvl="0"/>
            <a:r>
              <a:rPr lang="en-US" dirty="0"/>
              <a:t>Cerebral symptoms:</a:t>
            </a:r>
            <a:r>
              <a:rPr lang="en-US" sz="1350" dirty="0"/>
              <a:t/>
            </a:r>
            <a:br>
              <a:rPr lang="en-US" sz="1350" dirty="0"/>
            </a:br>
            <a:endParaRPr lang="en-US" dirty="0"/>
          </a:p>
        </p:txBody>
      </p:sp>
      <p:sp>
        <p:nvSpPr>
          <p:cNvPr id="3" name="Content Placeholder 2"/>
          <p:cNvSpPr>
            <a:spLocks noGrp="1"/>
          </p:cNvSpPr>
          <p:nvPr>
            <p:ph idx="1"/>
          </p:nvPr>
        </p:nvSpPr>
        <p:spPr>
          <a:xfrm>
            <a:off x="-28450" y="1052736"/>
            <a:ext cx="9172450" cy="5805264"/>
          </a:xfrm>
        </p:spPr>
        <p:txBody>
          <a:bodyPr>
            <a:normAutofit/>
          </a:bodyPr>
          <a:lstStyle/>
          <a:p>
            <a:pPr lvl="1">
              <a:lnSpc>
                <a:spcPct val="150000"/>
              </a:lnSpc>
            </a:pPr>
            <a:r>
              <a:rPr lang="en-US" sz="2800" dirty="0">
                <a:latin typeface="Calibri" panose="020F0502020204030204" pitchFamily="34" charset="0"/>
              </a:rPr>
              <a:t>Syncope of cardiac origin may closely resemble benign vasovagal attacks and can be caused by aortic stenosis or regurgitation (or even pulmonary stenosis), or excessively fast or slow ventricular rate (heart block, atrial dysrhythmia, and paroxysmal tachycardia).</a:t>
            </a:r>
          </a:p>
          <a:p>
            <a:pPr lvl="1">
              <a:lnSpc>
                <a:spcPct val="150000"/>
              </a:lnSpc>
            </a:pPr>
            <a:r>
              <a:rPr lang="en-US" sz="2800" dirty="0">
                <a:latin typeface="Calibri" panose="020F0502020204030204" pitchFamily="34" charset="0"/>
              </a:rPr>
              <a:t>Dizziness, </a:t>
            </a:r>
            <a:r>
              <a:rPr lang="en-US" sz="2800" dirty="0" smtClean="0">
                <a:latin typeface="Calibri" panose="020F0502020204030204" pitchFamily="34" charset="0"/>
              </a:rPr>
              <a:t>headache </a:t>
            </a:r>
            <a:r>
              <a:rPr lang="en-US" sz="2800" dirty="0">
                <a:latin typeface="Calibri" panose="020F0502020204030204" pitchFamily="34" charset="0"/>
              </a:rPr>
              <a:t>and mental changes are not uncommon symptoms of severe hypertension, arterial degeneration and cardiac failure.</a:t>
            </a:r>
          </a:p>
          <a:p>
            <a:endParaRPr lang="en-US" sz="2400" dirty="0"/>
          </a:p>
        </p:txBody>
      </p:sp>
    </p:spTree>
    <p:extLst>
      <p:ext uri="{BB962C8B-B14F-4D97-AF65-F5344CB8AC3E}">
        <p14:creationId xmlns:p14="http://schemas.microsoft.com/office/powerpoint/2010/main" val="3860526764"/>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486150" y="971550"/>
            <a:ext cx="4000500" cy="685800"/>
          </a:xfrm>
          <a:solidFill>
            <a:srgbClr val="F85E7B"/>
          </a:solidFill>
        </p:spPr>
        <p:txBody>
          <a:bodyPr/>
          <a:lstStyle/>
          <a:p>
            <a:r>
              <a:rPr lang="en-US">
                <a:latin typeface="Arial Unicode MS" pitchFamily="34" charset="-128"/>
              </a:rPr>
              <a:t>Heart Block</a:t>
            </a:r>
          </a:p>
        </p:txBody>
      </p:sp>
      <p:sp>
        <p:nvSpPr>
          <p:cNvPr id="88067" name="Rectangle 3"/>
          <p:cNvSpPr>
            <a:spLocks noGrp="1" noChangeArrowheads="1"/>
          </p:cNvSpPr>
          <p:nvPr>
            <p:ph type="body" idx="1"/>
          </p:nvPr>
        </p:nvSpPr>
        <p:spPr>
          <a:xfrm>
            <a:off x="1657350" y="2944416"/>
            <a:ext cx="5829300" cy="2484834"/>
          </a:xfrm>
        </p:spPr>
        <p:txBody>
          <a:bodyPr/>
          <a:lstStyle/>
          <a:p>
            <a:endParaRPr lang="es-CL"/>
          </a:p>
        </p:txBody>
      </p:sp>
      <p:sp>
        <p:nvSpPr>
          <p:cNvPr id="88069" name="Text Box 5"/>
          <p:cNvSpPr txBox="1">
            <a:spLocks noChangeArrowheads="1"/>
          </p:cNvSpPr>
          <p:nvPr/>
        </p:nvSpPr>
        <p:spPr bwMode="auto">
          <a:xfrm>
            <a:off x="1428751" y="1752600"/>
            <a:ext cx="4075155" cy="830997"/>
          </a:xfrm>
          <a:prstGeom prst="rect">
            <a:avLst/>
          </a:prstGeom>
          <a:noFill/>
          <a:ln w="9525">
            <a:noFill/>
            <a:miter lim="800000"/>
            <a:headEnd/>
            <a:tailEnd/>
          </a:ln>
          <a:effectLst/>
        </p:spPr>
        <p:txBody>
          <a:bodyPr wrap="none">
            <a:spAutoFit/>
          </a:bodyPr>
          <a:lstStyle/>
          <a:p>
            <a:r>
              <a:rPr lang="en-US" sz="2400" b="1">
                <a:latin typeface="Tahoma" pitchFamily="34" charset="0"/>
              </a:rPr>
              <a:t>Third Degree Heart Block</a:t>
            </a:r>
          </a:p>
          <a:p>
            <a:r>
              <a:rPr lang="en-US" sz="2400" b="1">
                <a:latin typeface="Tahoma" pitchFamily="34" charset="0"/>
              </a:rPr>
              <a:t>(Complete)</a:t>
            </a:r>
          </a:p>
        </p:txBody>
      </p:sp>
      <p:graphicFrame>
        <p:nvGraphicFramePr>
          <p:cNvPr id="88096" name="Group 32"/>
          <p:cNvGraphicFramePr>
            <a:graphicFrameLocks noGrp="1"/>
          </p:cNvGraphicFramePr>
          <p:nvPr>
            <p:extLst/>
          </p:nvPr>
        </p:nvGraphicFramePr>
        <p:xfrm>
          <a:off x="0" y="3886200"/>
          <a:ext cx="9144001" cy="1771650"/>
        </p:xfrm>
        <a:graphic>
          <a:graphicData uri="http://schemas.openxmlformats.org/drawingml/2006/table">
            <a:tbl>
              <a:tblPr/>
              <a:tblGrid>
                <a:gridCol w="1213090"/>
                <a:gridCol w="1865463"/>
                <a:gridCol w="3080349"/>
                <a:gridCol w="1518608"/>
                <a:gridCol w="1466491"/>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Heart Rate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P Wave</a:t>
                      </a:r>
                      <a:endParaRPr kumimoji="0" lang="es-CL" sz="15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30 – 60</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Regular</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Present but no correlation to QRS may be hidden</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Varies</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&lt;.12 depends</a:t>
                      </a:r>
                      <a:endParaRPr kumimoji="0" lang="es-CL" sz="1800" b="0" i="0" u="none" strike="noStrike" cap="none" normalizeH="0" baseline="0" dirty="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88092" name="Picture 28" descr="ThirdDegreeCompleteAVBlock"/>
          <p:cNvPicPr>
            <a:picLocks noChangeAspect="1" noChangeArrowheads="1"/>
          </p:cNvPicPr>
          <p:nvPr/>
        </p:nvPicPr>
        <p:blipFill>
          <a:blip r:embed="rId3" cstate="print"/>
          <a:srcRect/>
          <a:stretch>
            <a:fillRect/>
          </a:stretch>
        </p:blipFill>
        <p:spPr bwMode="auto">
          <a:xfrm>
            <a:off x="0" y="2686051"/>
            <a:ext cx="9144000" cy="1045369"/>
          </a:xfrm>
          <a:prstGeom prst="rect">
            <a:avLst/>
          </a:prstGeom>
          <a:noFill/>
        </p:spPr>
      </p:pic>
    </p:spTree>
    <p:extLst>
      <p:ext uri="{BB962C8B-B14F-4D97-AF65-F5344CB8AC3E}">
        <p14:creationId xmlns:p14="http://schemas.microsoft.com/office/powerpoint/2010/main" val="197424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 calcmode="lin" valueType="num">
                                      <p:cBhvr additive="base">
                                        <p:cTn id="7" dur="500" fill="hold"/>
                                        <p:tgtEl>
                                          <p:spTgt spid="88069"/>
                                        </p:tgtEl>
                                        <p:attrNameLst>
                                          <p:attrName>ppt_x</p:attrName>
                                        </p:attrNameLst>
                                      </p:cBhvr>
                                      <p:tavLst>
                                        <p:tav tm="0">
                                          <p:val>
                                            <p:strVal val="0-#ppt_w/2"/>
                                          </p:val>
                                        </p:tav>
                                        <p:tav tm="100000">
                                          <p:val>
                                            <p:strVal val="#ppt_x"/>
                                          </p:val>
                                        </p:tav>
                                      </p:tavLst>
                                    </p:anim>
                                    <p:anim calcmode="lin" valueType="num">
                                      <p:cBhvr additive="base">
                                        <p:cTn id="8" dur="500" fill="hold"/>
                                        <p:tgtEl>
                                          <p:spTgt spid="880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utoUpdateAnimBg="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074"/>
          <p:cNvSpPr>
            <a:spLocks noGrp="1" noChangeArrowheads="1"/>
          </p:cNvSpPr>
          <p:nvPr>
            <p:ph type="title"/>
          </p:nvPr>
        </p:nvSpPr>
        <p:spPr>
          <a:xfrm>
            <a:off x="3486150" y="1028700"/>
            <a:ext cx="3943350" cy="685800"/>
          </a:xfrm>
          <a:solidFill>
            <a:srgbClr val="F85E7B"/>
          </a:solidFill>
        </p:spPr>
        <p:txBody>
          <a:bodyPr/>
          <a:lstStyle/>
          <a:p>
            <a:r>
              <a:rPr lang="en-US">
                <a:latin typeface="Arial Unicode MS" pitchFamily="34" charset="-128"/>
              </a:rPr>
              <a:t>Heart Block</a:t>
            </a:r>
          </a:p>
        </p:txBody>
      </p:sp>
      <p:sp>
        <p:nvSpPr>
          <p:cNvPr id="89091" name="Rectangle 3075"/>
          <p:cNvSpPr>
            <a:spLocks noGrp="1" noChangeArrowheads="1"/>
          </p:cNvSpPr>
          <p:nvPr>
            <p:ph type="body" idx="1"/>
          </p:nvPr>
        </p:nvSpPr>
        <p:spPr>
          <a:xfrm>
            <a:off x="176022" y="1714500"/>
            <a:ext cx="7886700" cy="4162806"/>
          </a:xfrm>
        </p:spPr>
        <p:txBody>
          <a:bodyPr>
            <a:normAutofit fontScale="92500"/>
          </a:bodyPr>
          <a:lstStyle/>
          <a:p>
            <a:pPr>
              <a:lnSpc>
                <a:spcPct val="150000"/>
              </a:lnSpc>
            </a:pPr>
            <a:r>
              <a:rPr lang="en-US" dirty="0">
                <a:latin typeface="Arial Unicode MS" pitchFamily="34" charset="-128"/>
              </a:rPr>
              <a:t>Third Degree Heart Block (Complete)</a:t>
            </a:r>
          </a:p>
          <a:p>
            <a:pPr lvl="1">
              <a:lnSpc>
                <a:spcPct val="150000"/>
              </a:lnSpc>
            </a:pPr>
            <a:r>
              <a:rPr lang="en-US" sz="2100" i="1" dirty="0">
                <a:latin typeface="Arial Unicode MS" pitchFamily="34" charset="-128"/>
              </a:rPr>
              <a:t>There are more p-waves than QRS complexes</a:t>
            </a:r>
          </a:p>
          <a:p>
            <a:pPr lvl="1">
              <a:lnSpc>
                <a:spcPct val="150000"/>
              </a:lnSpc>
            </a:pPr>
            <a:r>
              <a:rPr lang="en-US" sz="2100" dirty="0">
                <a:latin typeface="Arial Unicode MS" pitchFamily="34" charset="-128"/>
              </a:rPr>
              <a:t>Both P-P and R-R  intervals are regular</a:t>
            </a:r>
          </a:p>
          <a:p>
            <a:pPr lvl="1">
              <a:lnSpc>
                <a:spcPct val="150000"/>
              </a:lnSpc>
            </a:pPr>
            <a:r>
              <a:rPr lang="en-US" sz="2100" dirty="0">
                <a:latin typeface="Arial Unicode MS" pitchFamily="34" charset="-128"/>
              </a:rPr>
              <a:t>Atrial rate within normal range; Ventricular rate between 20-60 bpm</a:t>
            </a:r>
          </a:p>
          <a:p>
            <a:pPr lvl="1">
              <a:lnSpc>
                <a:spcPct val="150000"/>
              </a:lnSpc>
            </a:pPr>
            <a:r>
              <a:rPr lang="en-US" sz="2100" i="1" dirty="0">
                <a:latin typeface="Arial Unicode MS" pitchFamily="34" charset="-128"/>
              </a:rPr>
              <a:t>The block at the AV node is complete</a:t>
            </a:r>
          </a:p>
          <a:p>
            <a:pPr lvl="2">
              <a:lnSpc>
                <a:spcPct val="150000"/>
              </a:lnSpc>
            </a:pPr>
            <a:r>
              <a:rPr lang="en-US" sz="2100" i="1" dirty="0">
                <a:latin typeface="Arial Unicode MS" pitchFamily="34" charset="-128"/>
              </a:rPr>
              <a:t>There is no relationship between the p-waves and QRS complexes</a:t>
            </a:r>
          </a:p>
        </p:txBody>
      </p:sp>
    </p:spTree>
    <p:extLst>
      <p:ext uri="{BB962C8B-B14F-4D97-AF65-F5344CB8AC3E}">
        <p14:creationId xmlns:p14="http://schemas.microsoft.com/office/powerpoint/2010/main" val="1565621880"/>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Asystole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nSpc>
                <a:spcPct val="150000"/>
              </a:lnSpc>
            </a:pPr>
            <a:r>
              <a:rPr lang="en-US" dirty="0" smtClean="0"/>
              <a:t>This </a:t>
            </a:r>
            <a:r>
              <a:rPr lang="en-US" dirty="0"/>
              <a:t>occurs when there is no electrical activity in the </a:t>
            </a:r>
            <a:r>
              <a:rPr lang="en-US" dirty="0" smtClean="0"/>
              <a:t>ventricles and </a:t>
            </a:r>
            <a:r>
              <a:rPr lang="en-US" dirty="0"/>
              <a:t>therefore no cardiac output. The ECG shows </a:t>
            </a:r>
            <a:r>
              <a:rPr lang="en-US" dirty="0" smtClean="0"/>
              <a:t>a flat </a:t>
            </a:r>
            <a:r>
              <a:rPr lang="en-US" dirty="0"/>
              <a:t>line . Ventricular fibrillation and </a:t>
            </a:r>
            <a:r>
              <a:rPr lang="en-US" dirty="0" err="1"/>
              <a:t>asystole</a:t>
            </a:r>
            <a:r>
              <a:rPr lang="en-US" dirty="0"/>
              <a:t> cause sudden and complete loss of cardiac output, i.e. </a:t>
            </a:r>
            <a:r>
              <a:rPr lang="en-US" i="1" dirty="0"/>
              <a:t>cardiac arrest </a:t>
            </a:r>
            <a:r>
              <a:rPr lang="en-US" dirty="0"/>
              <a:t>and death.</a:t>
            </a:r>
          </a:p>
          <a:p>
            <a:pPr>
              <a:lnSpc>
                <a:spcPct val="150000"/>
              </a:lnSpc>
            </a:pPr>
            <a:endParaRPr lang="en-US" dirty="0"/>
          </a:p>
        </p:txBody>
      </p:sp>
    </p:spTree>
    <p:extLst>
      <p:ext uri="{BB962C8B-B14F-4D97-AF65-F5344CB8AC3E}">
        <p14:creationId xmlns:p14="http://schemas.microsoft.com/office/powerpoint/2010/main" val="4131645719"/>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314700" y="1028700"/>
            <a:ext cx="4171950" cy="685800"/>
          </a:xfrm>
          <a:solidFill>
            <a:srgbClr val="F85E7B"/>
          </a:solidFill>
        </p:spPr>
        <p:txBody>
          <a:bodyPr/>
          <a:lstStyle/>
          <a:p>
            <a:r>
              <a:rPr lang="en-US">
                <a:latin typeface="Arial Unicode MS" pitchFamily="34" charset="-128"/>
              </a:rPr>
              <a:t>Asystole</a:t>
            </a:r>
          </a:p>
        </p:txBody>
      </p:sp>
      <p:graphicFrame>
        <p:nvGraphicFramePr>
          <p:cNvPr id="79898" name="Group 26"/>
          <p:cNvGraphicFramePr>
            <a:graphicFrameLocks noGrp="1"/>
          </p:cNvGraphicFramePr>
          <p:nvPr/>
        </p:nvGraphicFramePr>
        <p:xfrm>
          <a:off x="1771650" y="3486150"/>
          <a:ext cx="5600700" cy="1771650"/>
        </p:xfrm>
        <a:graphic>
          <a:graphicData uri="http://schemas.openxmlformats.org/drawingml/2006/table">
            <a:tbl>
              <a:tblPr/>
              <a:tblGrid>
                <a:gridCol w="742950"/>
                <a:gridCol w="1143000"/>
                <a:gridCol w="1885950"/>
                <a:gridCol w="1028700"/>
                <a:gridCol w="800100"/>
              </a:tblGrid>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Heart Rate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Rhythm</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 Wave</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rPr>
                        <a:t>(Sec.)</a:t>
                      </a:r>
                      <a:endParaRPr kumimoji="0" lang="es-CL" sz="15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None</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None</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None</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None</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None</a:t>
                      </a:r>
                      <a:endParaRPr kumimoji="0" lang="es-CL" sz="1800" b="0" i="0" u="none" strike="noStrike" cap="none" normalizeH="0" baseline="0" smtClean="0">
                        <a:ln>
                          <a:noFill/>
                        </a:ln>
                        <a:solidFill>
                          <a:schemeClr val="tx1"/>
                        </a:solidFill>
                        <a:effectLst/>
                        <a:latin typeface="Times New Roman" pitchFamily="18" charset="0"/>
                      </a:endParaRPr>
                    </a:p>
                  </a:txBody>
                  <a:tcPr marL="68580" marR="68580" marT="34290" marB="34290"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sp>
        <p:nvSpPr>
          <p:cNvPr id="79899" name="Line 27"/>
          <p:cNvSpPr>
            <a:spLocks noChangeShapeType="1"/>
          </p:cNvSpPr>
          <p:nvPr/>
        </p:nvSpPr>
        <p:spPr bwMode="auto">
          <a:xfrm>
            <a:off x="1771650" y="2857500"/>
            <a:ext cx="5657850" cy="0"/>
          </a:xfrm>
          <a:prstGeom prst="line">
            <a:avLst/>
          </a:prstGeom>
          <a:noFill/>
          <a:ln w="76200">
            <a:solidFill>
              <a:srgbClr val="F50B38"/>
            </a:solidFill>
            <a:miter lim="800000"/>
            <a:headEnd/>
            <a:tailEnd/>
          </a:ln>
          <a:effectLst/>
        </p:spPr>
        <p:txBody>
          <a:bodyPr wrap="none"/>
          <a:lstStyle/>
          <a:p>
            <a:endParaRPr lang="en-US" sz="1350"/>
          </a:p>
        </p:txBody>
      </p:sp>
    </p:spTree>
    <p:extLst>
      <p:ext uri="{BB962C8B-B14F-4D97-AF65-F5344CB8AC3E}">
        <p14:creationId xmlns:p14="http://schemas.microsoft.com/office/powerpoint/2010/main" val="4235371838"/>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314700" y="1028700"/>
            <a:ext cx="4171950" cy="685800"/>
          </a:xfrm>
          <a:solidFill>
            <a:srgbClr val="F85E7B"/>
          </a:solidFill>
        </p:spPr>
        <p:txBody>
          <a:bodyPr/>
          <a:lstStyle/>
          <a:p>
            <a:r>
              <a:rPr lang="en-US">
                <a:latin typeface="Arial Unicode MS" pitchFamily="34" charset="-128"/>
              </a:rPr>
              <a:t>Asystole</a:t>
            </a:r>
          </a:p>
        </p:txBody>
      </p:sp>
      <p:sp>
        <p:nvSpPr>
          <p:cNvPr id="105475" name="Rectangle 3"/>
          <p:cNvSpPr>
            <a:spLocks noGrp="1" noChangeArrowheads="1"/>
          </p:cNvSpPr>
          <p:nvPr>
            <p:ph type="body" idx="1"/>
          </p:nvPr>
        </p:nvSpPr>
        <p:spPr/>
        <p:txBody>
          <a:bodyPr>
            <a:normAutofit lnSpcReduction="10000"/>
          </a:bodyPr>
          <a:lstStyle/>
          <a:p>
            <a:pPr>
              <a:lnSpc>
                <a:spcPct val="150000"/>
              </a:lnSpc>
            </a:pPr>
            <a:r>
              <a:rPr lang="en-US" i="1" dirty="0">
                <a:latin typeface="Arial Unicode MS" pitchFamily="34" charset="-128"/>
              </a:rPr>
              <a:t>No p-waves</a:t>
            </a:r>
          </a:p>
          <a:p>
            <a:pPr>
              <a:lnSpc>
                <a:spcPct val="150000"/>
              </a:lnSpc>
            </a:pPr>
            <a:r>
              <a:rPr lang="en-US" i="1" dirty="0">
                <a:latin typeface="Arial Unicode MS" pitchFamily="34" charset="-128"/>
              </a:rPr>
              <a:t>No regularity</a:t>
            </a:r>
          </a:p>
          <a:p>
            <a:pPr>
              <a:lnSpc>
                <a:spcPct val="150000"/>
              </a:lnSpc>
            </a:pPr>
            <a:r>
              <a:rPr lang="en-US" i="1" dirty="0">
                <a:latin typeface="Arial Unicode MS" pitchFamily="34" charset="-128"/>
              </a:rPr>
              <a:t>No Rate</a:t>
            </a:r>
          </a:p>
          <a:p>
            <a:pPr>
              <a:lnSpc>
                <a:spcPct val="150000"/>
              </a:lnSpc>
            </a:pPr>
            <a:r>
              <a:rPr lang="en-US" b="1" dirty="0">
                <a:latin typeface="Arial Unicode MS" pitchFamily="34" charset="-128"/>
              </a:rPr>
              <a:t>This rhythm is associated with death</a:t>
            </a:r>
          </a:p>
          <a:p>
            <a:pPr lvl="1">
              <a:lnSpc>
                <a:spcPct val="150000"/>
              </a:lnSpc>
            </a:pPr>
            <a:r>
              <a:rPr lang="en-US" sz="2100" dirty="0">
                <a:latin typeface="Arial Unicode MS" pitchFamily="34" charset="-128"/>
              </a:rPr>
              <a:t>Check patient and leads</a:t>
            </a:r>
            <a:endParaRPr lang="en-US" sz="2100" b="1" dirty="0">
              <a:latin typeface="Arial Unicode MS" pitchFamily="34" charset="-128"/>
            </a:endParaRPr>
          </a:p>
          <a:p>
            <a:pPr lvl="1">
              <a:lnSpc>
                <a:spcPct val="150000"/>
              </a:lnSpc>
            </a:pPr>
            <a:r>
              <a:rPr lang="en-US" sz="2100" dirty="0">
                <a:latin typeface="Arial Unicode MS" pitchFamily="34" charset="-128"/>
              </a:rPr>
              <a:t>No pulse</a:t>
            </a:r>
          </a:p>
          <a:p>
            <a:pPr>
              <a:lnSpc>
                <a:spcPct val="150000"/>
              </a:lnSpc>
            </a:pPr>
            <a:r>
              <a:rPr lang="en-US" dirty="0">
                <a:latin typeface="Arial Unicode MS" pitchFamily="34" charset="-128"/>
              </a:rPr>
              <a:t>Begin CPR</a:t>
            </a:r>
          </a:p>
        </p:txBody>
      </p:sp>
    </p:spTree>
    <p:extLst>
      <p:ext uri="{BB962C8B-B14F-4D97-AF65-F5344CB8AC3E}">
        <p14:creationId xmlns:p14="http://schemas.microsoft.com/office/powerpoint/2010/main" val="4028809584"/>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924944"/>
            <a:ext cx="8229600" cy="1512168"/>
          </a:xfrm>
        </p:spPr>
        <p:txBody>
          <a:bodyPr>
            <a:normAutofit fontScale="90000"/>
          </a:bodyPr>
          <a:lstStyle/>
          <a:p>
            <a:pPr algn="ctr"/>
            <a:r>
              <a:rPr lang="en-US" sz="4800" b="1" dirty="0" smtClean="0"/>
              <a:t>SHOCK AND MULTIPLE ORGAN FAILURE</a:t>
            </a:r>
            <a:endParaRPr lang="en-US" sz="4800" b="1" dirty="0"/>
          </a:p>
        </p:txBody>
      </p:sp>
    </p:spTree>
    <p:extLst>
      <p:ext uri="{BB962C8B-B14F-4D97-AF65-F5344CB8AC3E}">
        <p14:creationId xmlns:p14="http://schemas.microsoft.com/office/powerpoint/2010/main" val="2125416434"/>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Introduction</a:t>
            </a:r>
            <a:endParaRPr lang="en-US" sz="3200" b="1" dirty="0"/>
          </a:p>
        </p:txBody>
      </p:sp>
      <p:sp>
        <p:nvSpPr>
          <p:cNvPr id="3" name="Content Placeholder 2"/>
          <p:cNvSpPr>
            <a:spLocks noGrp="1"/>
          </p:cNvSpPr>
          <p:nvPr>
            <p:ph idx="1"/>
          </p:nvPr>
        </p:nvSpPr>
        <p:spPr>
          <a:xfrm>
            <a:off x="457200" y="838200"/>
            <a:ext cx="8229600" cy="5715000"/>
          </a:xfrm>
        </p:spPr>
        <p:txBody>
          <a:bodyPr>
            <a:normAutofit/>
          </a:bodyPr>
          <a:lstStyle/>
          <a:p>
            <a:r>
              <a:rPr lang="en-US" sz="2800" dirty="0" smtClean="0"/>
              <a:t>definition of shock:</a:t>
            </a:r>
          </a:p>
          <a:p>
            <a:pPr lvl="1">
              <a:buFont typeface="Courier New" pitchFamily="49" charset="0"/>
              <a:buChar char="o"/>
            </a:pPr>
            <a:r>
              <a:rPr lang="en-US" sz="2800" dirty="0" smtClean="0"/>
              <a:t>clinical syndrome that results from inadequate tissue perfusion.</a:t>
            </a:r>
          </a:p>
          <a:p>
            <a:pPr lvl="1">
              <a:buFont typeface="Courier New" pitchFamily="49" charset="0"/>
              <a:buChar char="o"/>
            </a:pPr>
            <a:r>
              <a:rPr lang="en-US" sz="2800" dirty="0" smtClean="0"/>
              <a:t>condition of severe impairment of tissue perfusion leading to cellular injury and dysfunction.</a:t>
            </a:r>
          </a:p>
          <a:p>
            <a:pPr lvl="1">
              <a:buFont typeface="Courier New" pitchFamily="49" charset="0"/>
              <a:buChar char="o"/>
            </a:pPr>
            <a:r>
              <a:rPr lang="en-US" sz="2800" dirty="0" smtClean="0"/>
              <a:t>condition in which widespread perfusion to the cells is inadequate to deliver oxygen and nutrients to support vital organs and cellular function.</a:t>
            </a:r>
          </a:p>
          <a:p>
            <a:r>
              <a:rPr lang="en-US" sz="2800" dirty="0" smtClean="0"/>
              <a:t>it is the common denominator in a wide variety of disease processes that present as an immediate threat to life.</a:t>
            </a:r>
          </a:p>
          <a:p>
            <a:endParaRPr lang="en-US" sz="3000" dirty="0" smtClean="0"/>
          </a:p>
          <a:p>
            <a:endParaRPr lang="en-US" sz="3000" dirty="0"/>
          </a:p>
        </p:txBody>
      </p:sp>
    </p:spTree>
    <p:extLst>
      <p:ext uri="{BB962C8B-B14F-4D97-AF65-F5344CB8AC3E}">
        <p14:creationId xmlns:p14="http://schemas.microsoft.com/office/powerpoint/2010/main" val="757614322"/>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179512" y="1196752"/>
            <a:ext cx="8507288" cy="5432648"/>
          </a:xfrm>
        </p:spPr>
        <p:txBody>
          <a:bodyPr>
            <a:normAutofit/>
          </a:bodyPr>
          <a:lstStyle/>
          <a:p>
            <a:r>
              <a:rPr lang="en-US" sz="2800" dirty="0" smtClean="0"/>
              <a:t>Adequate blood flow to the tissues and cells requires - </a:t>
            </a:r>
          </a:p>
          <a:p>
            <a:pPr lvl="1">
              <a:buFont typeface="Courier New" pitchFamily="49" charset="0"/>
              <a:buChar char="o"/>
            </a:pPr>
            <a:r>
              <a:rPr lang="en-US" sz="2800" dirty="0" smtClean="0"/>
              <a:t>Adequate cardiac function (pump)</a:t>
            </a:r>
          </a:p>
          <a:p>
            <a:pPr lvl="1">
              <a:buFont typeface="Courier New" pitchFamily="49" charset="0"/>
              <a:buChar char="o"/>
            </a:pPr>
            <a:r>
              <a:rPr lang="en-US" sz="2800" dirty="0" smtClean="0"/>
              <a:t>Effective circulatory system</a:t>
            </a:r>
          </a:p>
          <a:p>
            <a:pPr lvl="1">
              <a:buFont typeface="Courier New" pitchFamily="49" charset="0"/>
              <a:buChar char="o"/>
            </a:pPr>
            <a:r>
              <a:rPr lang="en-US" sz="2800" dirty="0" smtClean="0"/>
              <a:t>Sufficient blood volume</a:t>
            </a:r>
          </a:p>
          <a:p>
            <a:r>
              <a:rPr lang="en-US" sz="2800" dirty="0" smtClean="0"/>
              <a:t>If one of the above components is impaired, perfusion to the tissues is threatened or compromised.</a:t>
            </a:r>
          </a:p>
          <a:p>
            <a:r>
              <a:rPr lang="en-US" sz="2800" dirty="0" smtClean="0"/>
              <a:t>Without treatment, inadequate blood flow to the cells results in poor delivery of oxygen and nutrients, cellular hypoxia, and cell death that progresses to organ dysfunction and eventually death.</a:t>
            </a:r>
          </a:p>
          <a:p>
            <a:endParaRPr lang="en-US" sz="2800" dirty="0" smtClean="0"/>
          </a:p>
          <a:p>
            <a:endParaRPr lang="en-US" dirty="0"/>
          </a:p>
        </p:txBody>
      </p:sp>
    </p:spTree>
    <p:extLst>
      <p:ext uri="{BB962C8B-B14F-4D97-AF65-F5344CB8AC3E}">
        <p14:creationId xmlns:p14="http://schemas.microsoft.com/office/powerpoint/2010/main" val="1807418971"/>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179512" y="1196752"/>
            <a:ext cx="8507288" cy="5432648"/>
          </a:xfrm>
        </p:spPr>
        <p:txBody>
          <a:bodyPr>
            <a:noAutofit/>
          </a:bodyPr>
          <a:lstStyle/>
          <a:p>
            <a:r>
              <a:rPr lang="en-US" sz="2800" dirty="0" smtClean="0"/>
              <a:t>Shock affects all body systems.</a:t>
            </a:r>
          </a:p>
          <a:p>
            <a:r>
              <a:rPr lang="en-US" sz="2800" dirty="0" smtClean="0"/>
              <a:t>Any insult to the body can create a cascade of events resulting in poor tissue perfusion.</a:t>
            </a:r>
          </a:p>
          <a:p>
            <a:r>
              <a:rPr lang="en-US" sz="2800" dirty="0" smtClean="0"/>
              <a:t>Any patient with any disease state may be at risk for developing shock.</a:t>
            </a:r>
          </a:p>
          <a:p>
            <a:r>
              <a:rPr lang="en-US" sz="2800" dirty="0" smtClean="0"/>
              <a:t>Regardless of the initial cause of shock, certain physiologic responses are common to all types of shock –</a:t>
            </a:r>
          </a:p>
          <a:p>
            <a:pPr lvl="1">
              <a:buFont typeface="Courier New" pitchFamily="49" charset="0"/>
              <a:buChar char="o"/>
            </a:pPr>
            <a:r>
              <a:rPr lang="en-US" sz="2800" dirty="0" smtClean="0"/>
              <a:t>Hypoperfusion of tissues</a:t>
            </a:r>
          </a:p>
          <a:p>
            <a:pPr lvl="1">
              <a:buFont typeface="Courier New" pitchFamily="49" charset="0"/>
              <a:buChar char="o"/>
            </a:pPr>
            <a:r>
              <a:rPr lang="en-US" sz="2800" dirty="0" smtClean="0"/>
              <a:t>Hypermetabolism</a:t>
            </a:r>
          </a:p>
          <a:p>
            <a:pPr lvl="1">
              <a:buFont typeface="Courier New" pitchFamily="49" charset="0"/>
              <a:buChar char="o"/>
            </a:pPr>
            <a:r>
              <a:rPr lang="en-US" sz="2800" dirty="0" smtClean="0"/>
              <a:t>Activation of the inflammatory response</a:t>
            </a:r>
            <a:endParaRPr lang="en-US" sz="2800" dirty="0"/>
          </a:p>
        </p:txBody>
      </p:sp>
    </p:spTree>
    <p:extLst>
      <p:ext uri="{BB962C8B-B14F-4D97-AF65-F5344CB8AC3E}">
        <p14:creationId xmlns:p14="http://schemas.microsoft.com/office/powerpoint/2010/main" val="3414338303"/>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484784"/>
            <a:ext cx="8229600" cy="5144616"/>
          </a:xfrm>
        </p:spPr>
        <p:txBody>
          <a:bodyPr>
            <a:normAutofit/>
          </a:bodyPr>
          <a:lstStyle/>
          <a:p>
            <a:r>
              <a:rPr lang="en-US" sz="2800" dirty="0" smtClean="0"/>
              <a:t>The body responds to shock states (compensation) by:</a:t>
            </a:r>
          </a:p>
          <a:p>
            <a:pPr lvl="1">
              <a:buFont typeface="Courier New" pitchFamily="49" charset="0"/>
              <a:buChar char="o"/>
            </a:pPr>
            <a:r>
              <a:rPr lang="en-US" sz="2800" dirty="0" smtClean="0"/>
              <a:t>Activating the sympathetic nervous system </a:t>
            </a:r>
          </a:p>
          <a:p>
            <a:pPr lvl="1">
              <a:buFont typeface="Courier New" pitchFamily="49" charset="0"/>
              <a:buChar char="o"/>
            </a:pPr>
            <a:r>
              <a:rPr lang="en-US" sz="2800" dirty="0" smtClean="0"/>
              <a:t>Mounting a hypermetabolic response</a:t>
            </a:r>
          </a:p>
          <a:p>
            <a:pPr lvl="1">
              <a:buFont typeface="Courier New" pitchFamily="49" charset="0"/>
              <a:buChar char="o"/>
            </a:pPr>
            <a:r>
              <a:rPr lang="en-US" sz="2800" dirty="0" smtClean="0"/>
              <a:t>Mounting an inflammatory response</a:t>
            </a:r>
          </a:p>
          <a:p>
            <a:r>
              <a:rPr lang="en-US" sz="2800" dirty="0" smtClean="0"/>
              <a:t>Failure of compensatory mechanisms to effectively restore physiologic balance is the final pathway of all shock states and results in end-organ dysfunction and death</a:t>
            </a:r>
          </a:p>
          <a:p>
            <a:endParaRPr lang="en-US" sz="2800" dirty="0"/>
          </a:p>
        </p:txBody>
      </p:sp>
    </p:spTree>
    <p:extLst>
      <p:ext uri="{BB962C8B-B14F-4D97-AF65-F5344CB8AC3E}">
        <p14:creationId xmlns:p14="http://schemas.microsoft.com/office/powerpoint/2010/main" val="1152492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44376"/>
            <a:ext cx="6347713" cy="888752"/>
          </a:xfrm>
        </p:spPr>
        <p:txBody>
          <a:bodyPr>
            <a:normAutofit fontScale="90000"/>
          </a:bodyPr>
          <a:lstStyle/>
          <a:p>
            <a:pPr algn="ctr"/>
            <a:r>
              <a:rPr lang="en-US" b="1" dirty="0" smtClean="0"/>
              <a:t/>
            </a:r>
            <a:br>
              <a:rPr lang="en-US" b="1" dirty="0" smtClean="0"/>
            </a:br>
            <a:r>
              <a:rPr lang="en-US" b="1" dirty="0" smtClean="0"/>
              <a:t>HISTORY TAKING</a:t>
            </a:r>
            <a:r>
              <a:rPr lang="en-US" b="1" dirty="0"/>
              <a:t/>
            </a:r>
            <a:br>
              <a:rPr lang="en-US" b="1" dirty="0"/>
            </a:br>
            <a:r>
              <a:rPr lang="en-US" b="1" dirty="0" smtClean="0"/>
              <a:t>Past </a:t>
            </a:r>
            <a:r>
              <a:rPr lang="en-US" b="1" dirty="0"/>
              <a:t>medical history</a:t>
            </a:r>
            <a:r>
              <a:rPr lang="en-US" dirty="0"/>
              <a:t/>
            </a:r>
            <a:br>
              <a:rPr lang="en-US" dirty="0"/>
            </a:br>
            <a:endParaRPr lang="en-US" dirty="0"/>
          </a:p>
        </p:txBody>
      </p:sp>
      <p:sp>
        <p:nvSpPr>
          <p:cNvPr id="3" name="Content Placeholder 2"/>
          <p:cNvSpPr>
            <a:spLocks noGrp="1"/>
          </p:cNvSpPr>
          <p:nvPr>
            <p:ph idx="1"/>
          </p:nvPr>
        </p:nvSpPr>
        <p:spPr>
          <a:xfrm>
            <a:off x="323529" y="1340768"/>
            <a:ext cx="8800066" cy="5497760"/>
          </a:xfrm>
        </p:spPr>
        <p:txBody>
          <a:bodyPr>
            <a:normAutofit/>
          </a:bodyPr>
          <a:lstStyle/>
          <a:p>
            <a:pPr lvl="0"/>
            <a:r>
              <a:rPr lang="en-US" sz="2800" dirty="0">
                <a:latin typeface="Calibri" panose="020F0502020204030204" pitchFamily="34" charset="0"/>
              </a:rPr>
              <a:t>Enquire about any raised blood pressure, heart problems, fainting fits, dizziness or collapses.</a:t>
            </a:r>
          </a:p>
          <a:p>
            <a:pPr lvl="0"/>
            <a:r>
              <a:rPr lang="en-US" sz="2800" dirty="0">
                <a:latin typeface="Calibri" panose="020F0502020204030204" pitchFamily="34" charset="0"/>
              </a:rPr>
              <a:t>Any heart </a:t>
            </a:r>
            <a:r>
              <a:rPr lang="en-US" sz="2800" dirty="0" smtClean="0">
                <a:latin typeface="Calibri" panose="020F0502020204030204" pitchFamily="34" charset="0"/>
              </a:rPr>
              <a:t>attacks </a:t>
            </a:r>
            <a:r>
              <a:rPr lang="en-US" sz="2800" dirty="0">
                <a:latin typeface="Calibri" panose="020F0502020204030204" pitchFamily="34" charset="0"/>
              </a:rPr>
              <a:t>any history of angina any cardiac procedures or operations done (type and date of intervention and outcome)?</a:t>
            </a:r>
          </a:p>
          <a:p>
            <a:pPr lvl="0"/>
            <a:r>
              <a:rPr lang="en-US" sz="2800" dirty="0">
                <a:latin typeface="Calibri" panose="020F0502020204030204" pitchFamily="34" charset="0"/>
              </a:rPr>
              <a:t>Previous levels of lipids if ever checked or known.</a:t>
            </a:r>
          </a:p>
          <a:p>
            <a:pPr lvl="0"/>
            <a:r>
              <a:rPr lang="en-US" sz="2800" dirty="0">
                <a:latin typeface="Calibri" panose="020F0502020204030204" pitchFamily="34" charset="0"/>
              </a:rPr>
              <a:t>Any history of rheumatic fever or heart problems as a child?</a:t>
            </a:r>
          </a:p>
          <a:p>
            <a:pPr lvl="0"/>
            <a:r>
              <a:rPr lang="en-US" sz="2800" dirty="0">
                <a:latin typeface="Calibri" panose="020F0502020204030204" pitchFamily="34" charset="0"/>
              </a:rPr>
              <a:t>General: any other operations or illnesses, especially history of myocardial infarction, </a:t>
            </a:r>
            <a:r>
              <a:rPr lang="en-US" sz="2800" dirty="0" err="1">
                <a:latin typeface="Calibri" panose="020F0502020204030204" pitchFamily="34" charset="0"/>
              </a:rPr>
              <a:t>hyperlipidaemia</a:t>
            </a:r>
            <a:r>
              <a:rPr lang="en-US" sz="2800" dirty="0">
                <a:latin typeface="Calibri" panose="020F0502020204030204" pitchFamily="34" charset="0"/>
              </a:rPr>
              <a:t>, hypertension, strokes, diabetes</a:t>
            </a:r>
            <a:r>
              <a:rPr lang="en-US" sz="2800" dirty="0"/>
              <a:t>?</a:t>
            </a:r>
          </a:p>
          <a:p>
            <a:endParaRPr lang="en-US" sz="1600" dirty="0"/>
          </a:p>
        </p:txBody>
      </p:sp>
    </p:spTree>
    <p:extLst>
      <p:ext uri="{BB962C8B-B14F-4D97-AF65-F5344CB8AC3E}">
        <p14:creationId xmlns:p14="http://schemas.microsoft.com/office/powerpoint/2010/main" val="1829597789"/>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0" y="1484784"/>
            <a:ext cx="9144000" cy="5068416"/>
          </a:xfrm>
        </p:spPr>
        <p:txBody>
          <a:bodyPr>
            <a:normAutofit fontScale="85000" lnSpcReduction="20000"/>
          </a:bodyPr>
          <a:lstStyle/>
          <a:p>
            <a:pPr>
              <a:buNone/>
            </a:pPr>
            <a:r>
              <a:rPr lang="en-US" dirty="0" smtClean="0"/>
              <a:t>	</a:t>
            </a:r>
            <a:r>
              <a:rPr lang="en-US" sz="2800" b="1" dirty="0" smtClean="0"/>
              <a:t>In shock –</a:t>
            </a:r>
          </a:p>
          <a:p>
            <a:pPr lvl="1">
              <a:buFont typeface="Courier New" pitchFamily="49" charset="0"/>
              <a:buChar char="o"/>
            </a:pPr>
            <a:r>
              <a:rPr lang="en-US" sz="2800" dirty="0" smtClean="0"/>
              <a:t>Perfusion may be decreased systemically with obvious signs such as hypotension.</a:t>
            </a:r>
          </a:p>
          <a:p>
            <a:pPr lvl="1">
              <a:buFont typeface="Courier New" pitchFamily="49" charset="0"/>
              <a:buChar char="o"/>
            </a:pPr>
            <a:r>
              <a:rPr lang="en-US" sz="2800" dirty="0" smtClean="0"/>
              <a:t>Perfusion may be decreased because of </a:t>
            </a:r>
            <a:r>
              <a:rPr lang="en-US" sz="2800" dirty="0" err="1" smtClean="0"/>
              <a:t>maldistribution</a:t>
            </a:r>
            <a:r>
              <a:rPr lang="en-US" sz="2800" dirty="0" smtClean="0"/>
              <a:t> as in septic shock where systemic perfusion may appear elevated.</a:t>
            </a:r>
          </a:p>
          <a:p>
            <a:pPr lvl="1">
              <a:buFont typeface="Courier New" pitchFamily="49" charset="0"/>
              <a:buChar char="o"/>
            </a:pPr>
            <a:r>
              <a:rPr lang="en-US" sz="2800" dirty="0" smtClean="0"/>
              <a:t>Signs of </a:t>
            </a:r>
            <a:r>
              <a:rPr lang="en-US" sz="2800" dirty="0" err="1" smtClean="0"/>
              <a:t>malperfusion</a:t>
            </a:r>
            <a:r>
              <a:rPr lang="en-US" sz="2800" dirty="0" smtClean="0"/>
              <a:t> may be subtle and lead to significant organ damage.</a:t>
            </a:r>
          </a:p>
          <a:p>
            <a:pPr lvl="1">
              <a:buFont typeface="Courier New" pitchFamily="49" charset="0"/>
              <a:buChar char="o"/>
            </a:pPr>
            <a:r>
              <a:rPr lang="en-US" sz="2800" dirty="0" smtClean="0"/>
              <a:t>Prognosis is determined by </a:t>
            </a:r>
          </a:p>
          <a:p>
            <a:pPr lvl="2">
              <a:buFont typeface="Courier New" pitchFamily="49" charset="0"/>
              <a:buChar char="o"/>
            </a:pPr>
            <a:r>
              <a:rPr lang="en-US" sz="2800" dirty="0"/>
              <a:t>D</a:t>
            </a:r>
            <a:r>
              <a:rPr lang="en-US" sz="2800" dirty="0" smtClean="0"/>
              <a:t>egree of shock</a:t>
            </a:r>
          </a:p>
          <a:p>
            <a:pPr lvl="2">
              <a:buFont typeface="Courier New" pitchFamily="49" charset="0"/>
              <a:buChar char="o"/>
            </a:pPr>
            <a:r>
              <a:rPr lang="en-US" sz="2800" dirty="0"/>
              <a:t>D</a:t>
            </a:r>
            <a:r>
              <a:rPr lang="en-US" sz="2800" dirty="0" smtClean="0"/>
              <a:t>uration of shock</a:t>
            </a:r>
          </a:p>
          <a:p>
            <a:pPr lvl="2">
              <a:buFont typeface="Courier New" pitchFamily="49" charset="0"/>
              <a:buChar char="o"/>
            </a:pPr>
            <a:r>
              <a:rPr lang="en-US" sz="2800" dirty="0"/>
              <a:t>N</a:t>
            </a:r>
            <a:r>
              <a:rPr lang="en-US" sz="2800" dirty="0" smtClean="0"/>
              <a:t>umber of organs affected</a:t>
            </a:r>
          </a:p>
          <a:p>
            <a:pPr lvl="2">
              <a:buFont typeface="Courier New" pitchFamily="49" charset="0"/>
              <a:buChar char="o"/>
            </a:pPr>
            <a:r>
              <a:rPr lang="en-US" sz="2800" dirty="0"/>
              <a:t>P</a:t>
            </a:r>
            <a:r>
              <a:rPr lang="en-US" sz="2800" dirty="0" smtClean="0"/>
              <a:t>revious organ dysfunction </a:t>
            </a:r>
          </a:p>
          <a:p>
            <a:pPr lvl="2">
              <a:buFont typeface="Courier New" pitchFamily="49" charset="0"/>
              <a:buChar char="o"/>
            </a:pPr>
            <a:r>
              <a:rPr lang="en-US" sz="2800" dirty="0"/>
              <a:t>P</a:t>
            </a:r>
            <a:r>
              <a:rPr lang="en-US" sz="2800" dirty="0" smtClean="0"/>
              <a:t>ossibly some genetic predisposition</a:t>
            </a:r>
          </a:p>
          <a:p>
            <a:endParaRPr lang="en-US" sz="2800" dirty="0"/>
          </a:p>
        </p:txBody>
      </p:sp>
    </p:spTree>
    <p:extLst>
      <p:ext uri="{BB962C8B-B14F-4D97-AF65-F5344CB8AC3E}">
        <p14:creationId xmlns:p14="http://schemas.microsoft.com/office/powerpoint/2010/main" val="1762738251"/>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7"/>
            <a:ext cx="8229600" cy="639762"/>
          </a:xfrm>
        </p:spPr>
        <p:txBody>
          <a:bodyPr>
            <a:normAutofit/>
          </a:bodyPr>
          <a:lstStyle/>
          <a:p>
            <a:r>
              <a:rPr lang="en-US" sz="3200" b="1" dirty="0" smtClean="0"/>
              <a:t>Normal Cellular Function - Review</a:t>
            </a:r>
            <a:endParaRPr lang="en-US" sz="3200" dirty="0"/>
          </a:p>
        </p:txBody>
      </p:sp>
      <p:sp>
        <p:nvSpPr>
          <p:cNvPr id="3" name="Content Placeholder 2"/>
          <p:cNvSpPr>
            <a:spLocks noGrp="1"/>
          </p:cNvSpPr>
          <p:nvPr>
            <p:ph idx="1"/>
          </p:nvPr>
        </p:nvSpPr>
        <p:spPr>
          <a:xfrm>
            <a:off x="0" y="660814"/>
            <a:ext cx="9144000" cy="6197186"/>
          </a:xfrm>
        </p:spPr>
        <p:txBody>
          <a:bodyPr>
            <a:noAutofit/>
          </a:bodyPr>
          <a:lstStyle/>
          <a:p>
            <a:r>
              <a:rPr lang="en-US" sz="2800" dirty="0" smtClean="0"/>
              <a:t>Energy metabolism occurs within the cell</a:t>
            </a:r>
          </a:p>
          <a:p>
            <a:r>
              <a:rPr lang="en-US" sz="2800" dirty="0" smtClean="0"/>
              <a:t>Nutrients are chemically broken down and stored in the form of ATP.</a:t>
            </a:r>
          </a:p>
          <a:p>
            <a:r>
              <a:rPr lang="en-US" sz="2800" dirty="0" smtClean="0"/>
              <a:t>Cells use this stored energy to perform necessary functions; e.g., -</a:t>
            </a:r>
          </a:p>
          <a:p>
            <a:pPr lvl="1">
              <a:buFont typeface="Courier New" pitchFamily="49" charset="0"/>
              <a:buChar char="o"/>
            </a:pPr>
            <a:r>
              <a:rPr lang="en-US" sz="2800" dirty="0" smtClean="0"/>
              <a:t>Active transport</a:t>
            </a:r>
          </a:p>
          <a:p>
            <a:pPr lvl="1">
              <a:buFont typeface="Courier New" pitchFamily="49" charset="0"/>
              <a:buChar char="o"/>
            </a:pPr>
            <a:r>
              <a:rPr lang="en-US" sz="2800" dirty="0" smtClean="0"/>
              <a:t>Muscle contraction</a:t>
            </a:r>
          </a:p>
          <a:p>
            <a:pPr lvl="1">
              <a:buFont typeface="Courier New" pitchFamily="49" charset="0"/>
              <a:buChar char="o"/>
            </a:pPr>
            <a:r>
              <a:rPr lang="en-US" sz="2800" dirty="0" smtClean="0"/>
              <a:t>Biochemical synthesis</a:t>
            </a:r>
          </a:p>
          <a:p>
            <a:pPr lvl="1">
              <a:buFont typeface="Courier New" pitchFamily="49" charset="0"/>
              <a:buChar char="o"/>
            </a:pPr>
            <a:r>
              <a:rPr lang="en-US" sz="2800" dirty="0" smtClean="0"/>
              <a:t>Conduction of electrical impulses</a:t>
            </a:r>
          </a:p>
          <a:p>
            <a:r>
              <a:rPr lang="en-US" sz="2800" dirty="0" smtClean="0"/>
              <a:t>ATP can be synthesized aerobically or anaerobically</a:t>
            </a:r>
          </a:p>
          <a:p>
            <a:r>
              <a:rPr lang="en-US" sz="2800" dirty="0" smtClean="0"/>
              <a:t>Aerobic synthesis more efficient means of producing energy.</a:t>
            </a:r>
            <a:endParaRPr lang="en-US" sz="2800" dirty="0"/>
          </a:p>
        </p:txBody>
      </p:sp>
    </p:spTree>
    <p:extLst>
      <p:ext uri="{BB962C8B-B14F-4D97-AF65-F5344CB8AC3E}">
        <p14:creationId xmlns:p14="http://schemas.microsoft.com/office/powerpoint/2010/main" val="67505607"/>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US" dirty="0"/>
          </a:p>
        </p:txBody>
      </p:sp>
      <p:sp>
        <p:nvSpPr>
          <p:cNvPr id="3" name="Content Placeholder 2"/>
          <p:cNvSpPr>
            <a:spLocks noGrp="1"/>
          </p:cNvSpPr>
          <p:nvPr>
            <p:ph idx="1"/>
          </p:nvPr>
        </p:nvSpPr>
        <p:spPr>
          <a:xfrm>
            <a:off x="457200" y="1412776"/>
            <a:ext cx="8229600" cy="5216624"/>
          </a:xfrm>
        </p:spPr>
        <p:txBody>
          <a:bodyPr>
            <a:normAutofit/>
          </a:bodyPr>
          <a:lstStyle/>
          <a:p>
            <a:r>
              <a:rPr lang="en-US" sz="3100" dirty="0" smtClean="0"/>
              <a:t>Anaerobic metabolism results in the accumulation of the toxic end product, lactic acid.</a:t>
            </a:r>
          </a:p>
          <a:p>
            <a:r>
              <a:rPr lang="en-US" sz="3100" dirty="0" smtClean="0"/>
              <a:t>Lactic acid must be removed from the cell and transported to the liver for conversion into glucose and glycogen.</a:t>
            </a:r>
          </a:p>
          <a:p>
            <a:endParaRPr lang="en-US" sz="3100" dirty="0"/>
          </a:p>
        </p:txBody>
      </p:sp>
    </p:spTree>
    <p:extLst>
      <p:ext uri="{BB962C8B-B14F-4D97-AF65-F5344CB8AC3E}">
        <p14:creationId xmlns:p14="http://schemas.microsoft.com/office/powerpoint/2010/main" val="176579407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Pathophysiology of Shock</a:t>
            </a:r>
            <a:endParaRPr lang="en-US" sz="3200" dirty="0"/>
          </a:p>
        </p:txBody>
      </p:sp>
      <p:sp>
        <p:nvSpPr>
          <p:cNvPr id="3" name="Content Placeholder 2"/>
          <p:cNvSpPr>
            <a:spLocks noGrp="1"/>
          </p:cNvSpPr>
          <p:nvPr>
            <p:ph idx="1"/>
          </p:nvPr>
        </p:nvSpPr>
        <p:spPr>
          <a:xfrm>
            <a:off x="457200" y="838200"/>
            <a:ext cx="8229600" cy="5791200"/>
          </a:xfrm>
        </p:spPr>
        <p:txBody>
          <a:bodyPr>
            <a:normAutofit lnSpcReduction="10000"/>
          </a:bodyPr>
          <a:lstStyle/>
          <a:p>
            <a:pPr>
              <a:buNone/>
            </a:pPr>
            <a:r>
              <a:rPr lang="en-US" b="1" dirty="0" smtClean="0"/>
              <a:t>	</a:t>
            </a:r>
            <a:r>
              <a:rPr lang="en-US" sz="2800" b="1" dirty="0" smtClean="0"/>
              <a:t>Cellular Changes Due to Shock –</a:t>
            </a:r>
          </a:p>
          <a:p>
            <a:pPr lvl="1">
              <a:buFont typeface="Courier New" pitchFamily="49" charset="0"/>
              <a:buChar char="o"/>
            </a:pPr>
            <a:r>
              <a:rPr lang="en-US" sz="2800" dirty="0" smtClean="0"/>
              <a:t>In shock, the cells lack an adequate blood supply and are deprived of oxygen and nutrients</a:t>
            </a:r>
          </a:p>
          <a:p>
            <a:pPr lvl="1">
              <a:buFont typeface="Courier New" pitchFamily="49" charset="0"/>
              <a:buChar char="o"/>
            </a:pPr>
            <a:r>
              <a:rPr lang="en-US" sz="2800" dirty="0" smtClean="0"/>
              <a:t>Therefore, they must produce energy through </a:t>
            </a:r>
            <a:r>
              <a:rPr lang="en-US" sz="2800" b="1" dirty="0" smtClean="0"/>
              <a:t>anaerobic metabolism.</a:t>
            </a:r>
          </a:p>
          <a:p>
            <a:pPr lvl="1">
              <a:buFont typeface="Courier New" pitchFamily="49" charset="0"/>
              <a:buChar char="o"/>
            </a:pPr>
            <a:r>
              <a:rPr lang="en-US" sz="2800" dirty="0" smtClean="0"/>
              <a:t>However, this mechanism results in low energy yields from nutrients and an acidotic (lactic acid)  intracellular environment.</a:t>
            </a:r>
          </a:p>
          <a:p>
            <a:pPr lvl="1">
              <a:buFont typeface="Courier New" pitchFamily="49" charset="0"/>
              <a:buChar char="o"/>
            </a:pPr>
            <a:r>
              <a:rPr lang="en-US" sz="2800" dirty="0" smtClean="0"/>
              <a:t>Due to these changes, normal cell function ceases.</a:t>
            </a:r>
          </a:p>
          <a:p>
            <a:pPr lvl="1">
              <a:buFont typeface="Courier New" pitchFamily="49" charset="0"/>
              <a:buChar char="o"/>
            </a:pPr>
            <a:r>
              <a:rPr lang="en-US" sz="2800" dirty="0" smtClean="0"/>
              <a:t>The cell swells and the cell membrane becomes more permeable, allowing electrolytes and fluids to seep out of and into the cell.</a:t>
            </a:r>
            <a:endParaRPr lang="en-US" sz="2800" dirty="0"/>
          </a:p>
        </p:txBody>
      </p:sp>
    </p:spTree>
    <p:extLst>
      <p:ext uri="{BB962C8B-B14F-4D97-AF65-F5344CB8AC3E}">
        <p14:creationId xmlns:p14="http://schemas.microsoft.com/office/powerpoint/2010/main" val="350081364"/>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endParaRPr lang="en-US" dirty="0"/>
          </a:p>
        </p:txBody>
      </p:sp>
      <p:sp>
        <p:nvSpPr>
          <p:cNvPr id="3" name="Content Placeholder 2"/>
          <p:cNvSpPr>
            <a:spLocks noGrp="1"/>
          </p:cNvSpPr>
          <p:nvPr>
            <p:ph idx="1"/>
          </p:nvPr>
        </p:nvSpPr>
        <p:spPr>
          <a:xfrm>
            <a:off x="179512" y="836712"/>
            <a:ext cx="8964488" cy="5792688"/>
          </a:xfrm>
        </p:spPr>
        <p:txBody>
          <a:bodyPr>
            <a:noAutofit/>
          </a:bodyPr>
          <a:lstStyle/>
          <a:p>
            <a:r>
              <a:rPr lang="en-US" sz="2650" dirty="0" smtClean="0"/>
              <a:t>The sodium–potassium pump becomes impaired.</a:t>
            </a:r>
          </a:p>
          <a:p>
            <a:r>
              <a:rPr lang="en-US" sz="2650" dirty="0" smtClean="0"/>
              <a:t>Cell structures, primarily the mitochondria, are damaged.</a:t>
            </a:r>
          </a:p>
          <a:p>
            <a:r>
              <a:rPr lang="en-US" sz="2650" dirty="0" smtClean="0"/>
              <a:t>Death of the cell results.</a:t>
            </a:r>
          </a:p>
          <a:p>
            <a:r>
              <a:rPr lang="en-US" sz="2650" dirty="0" smtClean="0"/>
              <a:t>Glucose - primary substrate for the production of cellular energy in the form of ATP.</a:t>
            </a:r>
          </a:p>
          <a:p>
            <a:r>
              <a:rPr lang="en-US" sz="2650" dirty="0" smtClean="0"/>
              <a:t>In stress states, (e.g. in shock), catecholamines, cortisol, glucagons, and inflammatory cytokines and mediators are released, causing hyperglycemia and insulin resistance to mobilize glucose for cellular metabolism.</a:t>
            </a:r>
          </a:p>
          <a:p>
            <a:r>
              <a:rPr lang="en-US" sz="2650" dirty="0" smtClean="0"/>
              <a:t>Activation of these substances promotes gluconeogenesis – proteins, lipids </a:t>
            </a:r>
            <a:r>
              <a:rPr lang="en-US" sz="2650" dirty="0" err="1" smtClean="0"/>
              <a:t>catablized</a:t>
            </a:r>
            <a:r>
              <a:rPr lang="en-US" sz="2650" dirty="0" smtClean="0"/>
              <a:t> to release glucose for energy production.</a:t>
            </a:r>
          </a:p>
        </p:txBody>
      </p:sp>
    </p:spTree>
    <p:extLst>
      <p:ext uri="{BB962C8B-B14F-4D97-AF65-F5344CB8AC3E}">
        <p14:creationId xmlns:p14="http://schemas.microsoft.com/office/powerpoint/2010/main" val="336831553"/>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en-US" dirty="0"/>
          </a:p>
        </p:txBody>
      </p:sp>
      <p:sp>
        <p:nvSpPr>
          <p:cNvPr id="3" name="Content Placeholder 2"/>
          <p:cNvSpPr>
            <a:spLocks noGrp="1"/>
          </p:cNvSpPr>
          <p:nvPr>
            <p:ph idx="1"/>
          </p:nvPr>
        </p:nvSpPr>
        <p:spPr>
          <a:xfrm>
            <a:off x="0" y="1556792"/>
            <a:ext cx="9144000" cy="5072608"/>
          </a:xfrm>
        </p:spPr>
        <p:txBody>
          <a:bodyPr>
            <a:normAutofit/>
          </a:bodyPr>
          <a:lstStyle/>
          <a:p>
            <a:r>
              <a:rPr lang="en-US" sz="2800" dirty="0" smtClean="0"/>
              <a:t>Glycogen that has been stored in the liver is converted to glucose through glycogenolysis to meet metabolic needs.</a:t>
            </a:r>
          </a:p>
          <a:p>
            <a:r>
              <a:rPr lang="en-US" sz="2800" dirty="0" smtClean="0"/>
              <a:t>Continued activation of the stress response by shock states causes a depletion of glycogen stores, resulting in increased proteolysis and eventual organ failure.</a:t>
            </a:r>
          </a:p>
          <a:p>
            <a:r>
              <a:rPr lang="en-US" sz="2800" dirty="0" smtClean="0"/>
              <a:t>The inability of the body to have enough nutrients and oxygen for normal cellular metabolism causes a buildup of metabolic end products in the cells and interstitial spaces.</a:t>
            </a:r>
          </a:p>
          <a:p>
            <a:r>
              <a:rPr lang="en-US" sz="2800" dirty="0" smtClean="0"/>
              <a:t>Cellular metabolism is impaired, and a negative feedback loop is initiated</a:t>
            </a:r>
            <a:r>
              <a:rPr lang="en-US" dirty="0" smtClean="0"/>
              <a:t>.</a:t>
            </a:r>
            <a:endParaRPr lang="en-US" dirty="0"/>
          </a:p>
        </p:txBody>
      </p:sp>
    </p:spTree>
    <p:extLst>
      <p:ext uri="{BB962C8B-B14F-4D97-AF65-F5344CB8AC3E}">
        <p14:creationId xmlns:p14="http://schemas.microsoft.com/office/powerpoint/2010/main" val="1071123078"/>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US" dirty="0"/>
          </a:p>
        </p:txBody>
      </p:sp>
      <p:sp>
        <p:nvSpPr>
          <p:cNvPr id="3" name="Content Placeholder 2"/>
          <p:cNvSpPr>
            <a:spLocks noGrp="1"/>
          </p:cNvSpPr>
          <p:nvPr>
            <p:ph idx="1"/>
          </p:nvPr>
        </p:nvSpPr>
        <p:spPr>
          <a:xfrm>
            <a:off x="0" y="1412776"/>
            <a:ext cx="8686800" cy="5216624"/>
          </a:xfrm>
        </p:spPr>
        <p:txBody>
          <a:bodyPr>
            <a:normAutofit lnSpcReduction="10000"/>
          </a:bodyPr>
          <a:lstStyle/>
          <a:p>
            <a:pPr>
              <a:buNone/>
            </a:pPr>
            <a:r>
              <a:rPr lang="en-US" b="1" dirty="0" smtClean="0"/>
              <a:t>	</a:t>
            </a:r>
            <a:r>
              <a:rPr lang="en-US" sz="2800" b="1" dirty="0" smtClean="0"/>
              <a:t>Vascular Responses Due to Shock</a:t>
            </a:r>
          </a:p>
          <a:p>
            <a:pPr lvl="1">
              <a:buFont typeface="Courier New" pitchFamily="49" charset="0"/>
              <a:buChar char="o"/>
            </a:pPr>
            <a:r>
              <a:rPr lang="en-US" sz="2800" dirty="0" smtClean="0"/>
              <a:t>Local regulatory mechanisms (</a:t>
            </a:r>
            <a:r>
              <a:rPr lang="en-US" sz="2800" dirty="0" err="1" smtClean="0"/>
              <a:t>autoregulation</a:t>
            </a:r>
            <a:r>
              <a:rPr lang="en-US" sz="2800" dirty="0" smtClean="0"/>
              <a:t>), stimulate </a:t>
            </a:r>
            <a:r>
              <a:rPr lang="en-US" sz="2800" dirty="0" err="1" smtClean="0"/>
              <a:t>vasodilation</a:t>
            </a:r>
            <a:r>
              <a:rPr lang="en-US" sz="2800" dirty="0" smtClean="0"/>
              <a:t> or vasoconstriction in response to biochemical mediators ( cytokines) released by the cell –</a:t>
            </a:r>
          </a:p>
          <a:p>
            <a:pPr lvl="1">
              <a:buFont typeface="Courier New" pitchFamily="49" charset="0"/>
              <a:buChar char="o"/>
            </a:pPr>
            <a:r>
              <a:rPr lang="en-US" sz="2800" dirty="0" smtClean="0"/>
              <a:t>Severe infection, presence of large areas of damaged tissue or prolonged hypoperfusion can trigger an exaggerated inflammatory response with systemic activation of leucocytes and release of a variety of potentially damaging 'mediators'.</a:t>
            </a:r>
          </a:p>
          <a:p>
            <a:pPr lvl="1">
              <a:buFont typeface="Courier New" pitchFamily="49" charset="0"/>
              <a:buChar char="o"/>
            </a:pPr>
            <a:r>
              <a:rPr lang="en-US" sz="2800" dirty="0" smtClean="0"/>
              <a:t>Dissemination of this 'innate immune' response can produce shock and widespread tissue damage.</a:t>
            </a:r>
            <a:endParaRPr lang="en-US" sz="2800" dirty="0"/>
          </a:p>
        </p:txBody>
      </p:sp>
    </p:spTree>
    <p:extLst>
      <p:ext uri="{BB962C8B-B14F-4D97-AF65-F5344CB8AC3E}">
        <p14:creationId xmlns:p14="http://schemas.microsoft.com/office/powerpoint/2010/main" val="1117018017"/>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0" y="1268760"/>
            <a:ext cx="8686800" cy="5360640"/>
          </a:xfrm>
        </p:spPr>
        <p:txBody>
          <a:bodyPr>
            <a:normAutofit/>
          </a:bodyPr>
          <a:lstStyle/>
          <a:p>
            <a:r>
              <a:rPr lang="en-US" sz="2800" dirty="0" smtClean="0"/>
              <a:t>Pro-inflammatory cytokines such as the interleukins (ILs) and </a:t>
            </a:r>
            <a:r>
              <a:rPr lang="en-US" sz="2800" dirty="0" err="1" smtClean="0"/>
              <a:t>tumour</a:t>
            </a:r>
            <a:r>
              <a:rPr lang="en-US" sz="2800" dirty="0" smtClean="0"/>
              <a:t> necrosis factor (TNF) are also mediators of the systemic inflammatory response. </a:t>
            </a:r>
          </a:p>
          <a:p>
            <a:r>
              <a:rPr lang="en-US" sz="2800" dirty="0" smtClean="0"/>
              <a:t>This </a:t>
            </a:r>
            <a:r>
              <a:rPr lang="en-US" sz="2800" dirty="0" err="1" smtClean="0"/>
              <a:t>vasoactive</a:t>
            </a:r>
            <a:r>
              <a:rPr lang="en-US" sz="2800" dirty="0" smtClean="0"/>
              <a:t> lipid - platelet-activating factor (PAF) is also released in shock. </a:t>
            </a:r>
          </a:p>
          <a:p>
            <a:r>
              <a:rPr lang="en-US" sz="2800" dirty="0" smtClean="0"/>
              <a:t>The  effects of PAF, include hypotension, increased vascular permeability and platelet aggregation. </a:t>
            </a:r>
          </a:p>
          <a:p>
            <a:r>
              <a:rPr lang="en-US" sz="2800" dirty="0" err="1" smtClean="0"/>
              <a:t>Arachidonic</a:t>
            </a:r>
            <a:r>
              <a:rPr lang="en-US" sz="2800" dirty="0" smtClean="0"/>
              <a:t> acid (derived from the breakdown of membrane phospholipid), is metabolized to form prostaglandins and leukotrienes, which are key inflammatory mediators.</a:t>
            </a:r>
            <a:endParaRPr lang="en-US" sz="2800" dirty="0"/>
          </a:p>
        </p:txBody>
      </p:sp>
    </p:spTree>
    <p:extLst>
      <p:ext uri="{BB962C8B-B14F-4D97-AF65-F5344CB8AC3E}">
        <p14:creationId xmlns:p14="http://schemas.microsoft.com/office/powerpoint/2010/main" val="4003558218"/>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endParaRPr lang="en-US" dirty="0"/>
          </a:p>
        </p:txBody>
      </p:sp>
      <p:sp>
        <p:nvSpPr>
          <p:cNvPr id="3" name="Content Placeholder 2"/>
          <p:cNvSpPr>
            <a:spLocks noGrp="1"/>
          </p:cNvSpPr>
          <p:nvPr>
            <p:ph idx="1"/>
          </p:nvPr>
        </p:nvSpPr>
        <p:spPr>
          <a:xfrm>
            <a:off x="0" y="1052736"/>
            <a:ext cx="8686800" cy="5576664"/>
          </a:xfrm>
        </p:spPr>
        <p:txBody>
          <a:bodyPr>
            <a:normAutofit/>
          </a:bodyPr>
          <a:lstStyle/>
          <a:p>
            <a:pPr>
              <a:lnSpc>
                <a:spcPct val="150000"/>
              </a:lnSpc>
            </a:pPr>
            <a:r>
              <a:rPr lang="en-US" sz="2800" dirty="0" smtClean="0"/>
              <a:t>During shock lysosomal enzymes are released.</a:t>
            </a:r>
          </a:p>
          <a:p>
            <a:pPr>
              <a:lnSpc>
                <a:spcPct val="150000"/>
              </a:lnSpc>
            </a:pPr>
            <a:r>
              <a:rPr lang="en-US" sz="2800" dirty="0" smtClean="0"/>
              <a:t>These enzymes can cause myocardial depression and coronary vasoconstriction.</a:t>
            </a:r>
          </a:p>
          <a:p>
            <a:pPr>
              <a:lnSpc>
                <a:spcPct val="150000"/>
              </a:lnSpc>
            </a:pPr>
            <a:r>
              <a:rPr lang="en-US" sz="2800" dirty="0" smtClean="0"/>
              <a:t>Lysosomal enzymes can convert inactive </a:t>
            </a:r>
            <a:r>
              <a:rPr lang="en-US" sz="2800" dirty="0" err="1" smtClean="0"/>
              <a:t>kininogens</a:t>
            </a:r>
            <a:r>
              <a:rPr lang="en-US" sz="2800" dirty="0" smtClean="0"/>
              <a:t> to </a:t>
            </a:r>
            <a:r>
              <a:rPr lang="en-US" sz="2800" dirty="0" err="1" smtClean="0"/>
              <a:t>vasoactive</a:t>
            </a:r>
            <a:r>
              <a:rPr lang="en-US" sz="2800" dirty="0" smtClean="0"/>
              <a:t> </a:t>
            </a:r>
            <a:r>
              <a:rPr lang="en-US" sz="2800" dirty="0" err="1" smtClean="0"/>
              <a:t>kinins</a:t>
            </a:r>
            <a:r>
              <a:rPr lang="en-US" sz="2800" dirty="0" smtClean="0"/>
              <a:t> such as </a:t>
            </a:r>
            <a:r>
              <a:rPr lang="en-US" sz="2800" dirty="0" err="1" smtClean="0"/>
              <a:t>bradykinins</a:t>
            </a:r>
            <a:r>
              <a:rPr lang="en-US" sz="2800" dirty="0" smtClean="0"/>
              <a:t>.</a:t>
            </a:r>
          </a:p>
          <a:p>
            <a:pPr>
              <a:lnSpc>
                <a:spcPct val="150000"/>
              </a:lnSpc>
            </a:pPr>
            <a:r>
              <a:rPr lang="en-US" sz="2800" dirty="0" err="1" smtClean="0"/>
              <a:t>Bradykinins</a:t>
            </a:r>
            <a:r>
              <a:rPr lang="en-US" sz="2800" dirty="0" smtClean="0"/>
              <a:t> can cause vasodilatation, increased capillary permeability and can also activate clotting mechanisms. </a:t>
            </a:r>
          </a:p>
          <a:p>
            <a:pPr>
              <a:lnSpc>
                <a:spcPct val="150000"/>
              </a:lnSpc>
            </a:pPr>
            <a:endParaRPr lang="en-US" sz="2800" dirty="0" smtClean="0"/>
          </a:p>
          <a:p>
            <a:pPr>
              <a:lnSpc>
                <a:spcPct val="150000"/>
              </a:lnSpc>
            </a:pPr>
            <a:endParaRPr lang="en-US" sz="2800" dirty="0"/>
          </a:p>
        </p:txBody>
      </p:sp>
    </p:spTree>
    <p:extLst>
      <p:ext uri="{BB962C8B-B14F-4D97-AF65-F5344CB8AC3E}">
        <p14:creationId xmlns:p14="http://schemas.microsoft.com/office/powerpoint/2010/main" val="2417168604"/>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endParaRPr lang="en-US" dirty="0"/>
          </a:p>
        </p:txBody>
      </p:sp>
      <p:sp>
        <p:nvSpPr>
          <p:cNvPr id="3" name="Content Placeholder 2"/>
          <p:cNvSpPr>
            <a:spLocks noGrp="1"/>
          </p:cNvSpPr>
          <p:nvPr>
            <p:ph idx="1"/>
          </p:nvPr>
        </p:nvSpPr>
        <p:spPr>
          <a:xfrm>
            <a:off x="179512" y="381000"/>
            <a:ext cx="8784976" cy="6248400"/>
          </a:xfrm>
        </p:spPr>
        <p:txBody>
          <a:bodyPr>
            <a:normAutofit/>
          </a:bodyPr>
          <a:lstStyle/>
          <a:p>
            <a:pPr>
              <a:buNone/>
            </a:pPr>
            <a:r>
              <a:rPr lang="en-US" sz="3100" b="1" dirty="0" smtClean="0"/>
              <a:t>	Blood Pressure Regulation in Shock –</a:t>
            </a:r>
          </a:p>
          <a:p>
            <a:pPr lvl="1">
              <a:buFont typeface="Courier New" pitchFamily="49" charset="0"/>
              <a:buChar char="o"/>
            </a:pPr>
            <a:r>
              <a:rPr lang="en-US" sz="3100" dirty="0" smtClean="0"/>
              <a:t>Three major components of the circulatory system - (blood volume, the cardiac pump, and the vasculature) - must respond effectively to complex neural, chemical, and hormonal feedback systems to maintain an adequate BP and perfuse body tissues.</a:t>
            </a:r>
          </a:p>
          <a:p>
            <a:pPr lvl="1">
              <a:buFont typeface="Courier New" pitchFamily="49" charset="0"/>
              <a:buChar char="o"/>
            </a:pPr>
            <a:r>
              <a:rPr lang="en-US" sz="3100" dirty="0" smtClean="0"/>
              <a:t>Mean arterial BP = CO x  PR</a:t>
            </a:r>
          </a:p>
          <a:p>
            <a:pPr lvl="1">
              <a:buFont typeface="Courier New" pitchFamily="49" charset="0"/>
              <a:buChar char="o"/>
            </a:pPr>
            <a:r>
              <a:rPr lang="en-US" sz="3100" dirty="0" smtClean="0"/>
              <a:t>CO =  Stroke volume (SV) x HR</a:t>
            </a:r>
          </a:p>
          <a:p>
            <a:pPr lvl="1">
              <a:buFont typeface="Courier New" pitchFamily="49" charset="0"/>
              <a:buChar char="o"/>
            </a:pPr>
            <a:r>
              <a:rPr lang="en-US" sz="3100" dirty="0" smtClean="0"/>
              <a:t>Peripheral resistance (PR) is determined by the diameter of the arterioles.</a:t>
            </a:r>
          </a:p>
          <a:p>
            <a:endParaRPr lang="en-US" dirty="0" smtClean="0"/>
          </a:p>
          <a:p>
            <a:endParaRPr lang="en-US" dirty="0"/>
          </a:p>
        </p:txBody>
      </p:sp>
    </p:spTree>
    <p:extLst>
      <p:ext uri="{BB962C8B-B14F-4D97-AF65-F5344CB8AC3E}">
        <p14:creationId xmlns:p14="http://schemas.microsoft.com/office/powerpoint/2010/main" val="2886252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6347713" cy="648072"/>
          </a:xfrm>
        </p:spPr>
        <p:txBody>
          <a:bodyPr>
            <a:normAutofit fontScale="90000"/>
          </a:bodyPr>
          <a:lstStyle/>
          <a:p>
            <a:r>
              <a:rPr lang="en-US" b="1" dirty="0"/>
              <a:t>Family history</a:t>
            </a:r>
            <a:r>
              <a:rPr lang="en-US" dirty="0"/>
              <a:t/>
            </a:r>
            <a:br>
              <a:rPr lang="en-US" dirty="0"/>
            </a:br>
            <a:endParaRPr lang="en-US" dirty="0"/>
          </a:p>
        </p:txBody>
      </p:sp>
      <p:sp>
        <p:nvSpPr>
          <p:cNvPr id="3" name="Content Placeholder 2"/>
          <p:cNvSpPr>
            <a:spLocks noGrp="1"/>
          </p:cNvSpPr>
          <p:nvPr>
            <p:ph idx="1"/>
          </p:nvPr>
        </p:nvSpPr>
        <p:spPr>
          <a:xfrm>
            <a:off x="539552" y="1276344"/>
            <a:ext cx="8064895" cy="5581656"/>
          </a:xfrm>
        </p:spPr>
        <p:txBody>
          <a:bodyPr>
            <a:normAutofit/>
          </a:bodyPr>
          <a:lstStyle/>
          <a:p>
            <a:pPr>
              <a:lnSpc>
                <a:spcPct val="150000"/>
              </a:lnSpc>
            </a:pPr>
            <a:r>
              <a:rPr lang="en-US" sz="2800" dirty="0" smtClean="0">
                <a:latin typeface="Calibri" panose="020F0502020204030204" pitchFamily="34" charset="0"/>
              </a:rPr>
              <a:t>Ask </a:t>
            </a:r>
            <a:r>
              <a:rPr lang="en-US" sz="2800" dirty="0">
                <a:latin typeface="Calibri" panose="020F0502020204030204" pitchFamily="34" charset="0"/>
              </a:rPr>
              <a:t>about hypertension, </a:t>
            </a:r>
            <a:r>
              <a:rPr lang="en-US" sz="2800" dirty="0" err="1">
                <a:latin typeface="Calibri" panose="020F0502020204030204" pitchFamily="34" charset="0"/>
              </a:rPr>
              <a:t>ischaemic</a:t>
            </a:r>
            <a:r>
              <a:rPr lang="en-US" sz="2800" dirty="0">
                <a:latin typeface="Calibri" panose="020F0502020204030204" pitchFamily="34" charset="0"/>
              </a:rPr>
              <a:t> heart disease, strokes, diabetes, </a:t>
            </a:r>
            <a:r>
              <a:rPr lang="en-US" sz="2800" dirty="0" err="1">
                <a:latin typeface="Calibri" panose="020F0502020204030204" pitchFamily="34" charset="0"/>
              </a:rPr>
              <a:t>hyperlipidaemia</a:t>
            </a:r>
            <a:r>
              <a:rPr lang="en-US" sz="2800" dirty="0">
                <a:latin typeface="Calibri" panose="020F0502020204030204" pitchFamily="34" charset="0"/>
              </a:rPr>
              <a:t>, congenital heart disease, early deaths (before the age of 60) in the family.</a:t>
            </a:r>
          </a:p>
          <a:p>
            <a:endParaRPr lang="en-US" sz="2800" dirty="0">
              <a:latin typeface="Calibri" panose="020F0502020204030204" pitchFamily="34" charset="0"/>
            </a:endParaRPr>
          </a:p>
        </p:txBody>
      </p:sp>
    </p:spTree>
    <p:extLst>
      <p:ext uri="{BB962C8B-B14F-4D97-AF65-F5344CB8AC3E}">
        <p14:creationId xmlns:p14="http://schemas.microsoft.com/office/powerpoint/2010/main" val="892819295"/>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251520" y="1484784"/>
            <a:ext cx="8435280" cy="5220816"/>
          </a:xfrm>
        </p:spPr>
        <p:txBody>
          <a:bodyPr>
            <a:noAutofit/>
          </a:bodyPr>
          <a:lstStyle/>
          <a:p>
            <a:r>
              <a:rPr lang="en-US" sz="2800" dirty="0" smtClean="0"/>
              <a:t>Tissue perfusion and organ perfusion depend on MAP (the average pressure at which blood moves through the vasculature). </a:t>
            </a:r>
          </a:p>
          <a:p>
            <a:r>
              <a:rPr lang="en-US" sz="2800" dirty="0" smtClean="0"/>
              <a:t>MAP must exceed 65 mm Hg for cells to receive the oxygen and nutrients needed to metabolize energy in amounts sufficient to sustain life.</a:t>
            </a:r>
          </a:p>
          <a:p>
            <a:r>
              <a:rPr lang="en-US" sz="2800" dirty="0" smtClean="0"/>
              <a:t>BP is regulated by baroreceptors (pressure receptors) located in the carotid sinus and aortic arch. </a:t>
            </a:r>
          </a:p>
          <a:p>
            <a:r>
              <a:rPr lang="en-US" sz="2800" dirty="0" smtClean="0"/>
              <a:t>These pressure receptors are responsible for monitoring the circulatory volume and regulating neural and endocrine activities.</a:t>
            </a:r>
            <a:endParaRPr lang="en-US" sz="2800" dirty="0"/>
          </a:p>
        </p:txBody>
      </p:sp>
    </p:spTree>
    <p:extLst>
      <p:ext uri="{BB962C8B-B14F-4D97-AF65-F5344CB8AC3E}">
        <p14:creationId xmlns:p14="http://schemas.microsoft.com/office/powerpoint/2010/main" val="3192491196"/>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US" dirty="0"/>
          </a:p>
        </p:txBody>
      </p:sp>
      <p:sp>
        <p:nvSpPr>
          <p:cNvPr id="3" name="Content Placeholder 2"/>
          <p:cNvSpPr>
            <a:spLocks noGrp="1"/>
          </p:cNvSpPr>
          <p:nvPr>
            <p:ph idx="1"/>
          </p:nvPr>
        </p:nvSpPr>
        <p:spPr>
          <a:xfrm>
            <a:off x="0" y="1052736"/>
            <a:ext cx="8686800" cy="5652864"/>
          </a:xfrm>
        </p:spPr>
        <p:txBody>
          <a:bodyPr>
            <a:normAutofit/>
          </a:bodyPr>
          <a:lstStyle/>
          <a:p>
            <a:r>
              <a:rPr lang="en-US" sz="2800" dirty="0" smtClean="0"/>
              <a:t>When BP drops (in shock) – </a:t>
            </a:r>
          </a:p>
          <a:p>
            <a:pPr lvl="1">
              <a:buFont typeface="Courier New" pitchFamily="49" charset="0"/>
              <a:buChar char="o"/>
            </a:pPr>
            <a:r>
              <a:rPr lang="en-US" sz="2800" dirty="0" smtClean="0"/>
              <a:t>Hypotension stimulates the baroreceptors, causing increased sympathetic nervous activity with 'spill-over' of norepinephrine into the circulation. </a:t>
            </a:r>
          </a:p>
          <a:p>
            <a:pPr lvl="1">
              <a:buFont typeface="Courier New" pitchFamily="49" charset="0"/>
              <a:buChar char="o"/>
            </a:pPr>
            <a:r>
              <a:rPr lang="en-US" sz="2800" dirty="0" smtClean="0"/>
              <a:t>This is augmented later on by the release of catecholamines from the adrenal medulla. </a:t>
            </a:r>
          </a:p>
          <a:p>
            <a:pPr lvl="1">
              <a:buFont typeface="Courier New" pitchFamily="49" charset="0"/>
              <a:buChar char="o"/>
            </a:pPr>
            <a:r>
              <a:rPr lang="en-US" sz="2800" dirty="0" smtClean="0"/>
              <a:t>The resulting vasoconstriction, together with increased myocardial contractility and heart rate, help to restore BP and CO.</a:t>
            </a:r>
          </a:p>
          <a:p>
            <a:pPr lvl="1">
              <a:buFont typeface="Courier New" pitchFamily="49" charset="0"/>
              <a:buChar char="o"/>
            </a:pPr>
            <a:r>
              <a:rPr lang="en-US" sz="2800" dirty="0" smtClean="0"/>
              <a:t>Reduction in perfusion of the renal cortex stimulates the juxtaglomerular apparatus (JGA) to release renin.</a:t>
            </a:r>
          </a:p>
          <a:p>
            <a:endParaRPr lang="en-US" sz="2800" dirty="0"/>
          </a:p>
        </p:txBody>
      </p:sp>
    </p:spTree>
    <p:extLst>
      <p:ext uri="{BB962C8B-B14F-4D97-AF65-F5344CB8AC3E}">
        <p14:creationId xmlns:p14="http://schemas.microsoft.com/office/powerpoint/2010/main" val="3469331715"/>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US" dirty="0"/>
          </a:p>
        </p:txBody>
      </p:sp>
      <p:sp>
        <p:nvSpPr>
          <p:cNvPr id="3" name="Content Placeholder 2"/>
          <p:cNvSpPr>
            <a:spLocks noGrp="1"/>
          </p:cNvSpPr>
          <p:nvPr>
            <p:ph idx="1"/>
          </p:nvPr>
        </p:nvSpPr>
        <p:spPr>
          <a:xfrm>
            <a:off x="457200" y="1268760"/>
            <a:ext cx="8229600" cy="5360640"/>
          </a:xfrm>
        </p:spPr>
        <p:txBody>
          <a:bodyPr>
            <a:normAutofit/>
          </a:bodyPr>
          <a:lstStyle/>
          <a:p>
            <a:r>
              <a:rPr lang="en-US" sz="2800" dirty="0" smtClean="0"/>
              <a:t>Renin converts angiotensinogen to angiotensin I, which is in turn converted in the lungs and by the vascular endothelium to the potent vasoconstrictor angiotensin II.</a:t>
            </a:r>
          </a:p>
          <a:p>
            <a:r>
              <a:rPr lang="en-US" sz="2800" dirty="0" smtClean="0"/>
              <a:t>Angiotensin II also stimulates secretion of aldosterone by the adrenal cortex, causing sodium and water retention. </a:t>
            </a:r>
          </a:p>
          <a:p>
            <a:r>
              <a:rPr lang="en-US" sz="2800" dirty="0" smtClean="0"/>
              <a:t>These mechanisms help to restore the circulating volume.</a:t>
            </a:r>
            <a:endParaRPr lang="en-US" sz="2800" dirty="0"/>
          </a:p>
        </p:txBody>
      </p:sp>
    </p:spTree>
    <p:extLst>
      <p:ext uri="{BB962C8B-B14F-4D97-AF65-F5344CB8AC3E}">
        <p14:creationId xmlns:p14="http://schemas.microsoft.com/office/powerpoint/2010/main" val="54821803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i="1" dirty="0" smtClean="0"/>
              <a:t/>
            </a:r>
            <a:br>
              <a:rPr lang="en-US" b="1" i="1" dirty="0" smtClean="0"/>
            </a:br>
            <a:r>
              <a:rPr lang="en-US" sz="3600" b="1" dirty="0" smtClean="0"/>
              <a:t>Stages of Shock</a:t>
            </a:r>
            <a:r>
              <a:rPr lang="en-US" b="1" i="1" dirty="0" smtClean="0"/>
              <a:t/>
            </a:r>
            <a:br>
              <a:rPr lang="en-US" b="1" i="1" dirty="0" smtClean="0"/>
            </a:br>
            <a:endParaRPr lang="en-US" dirty="0"/>
          </a:p>
        </p:txBody>
      </p:sp>
      <p:sp>
        <p:nvSpPr>
          <p:cNvPr id="3" name="Content Placeholder 2"/>
          <p:cNvSpPr>
            <a:spLocks noGrp="1"/>
          </p:cNvSpPr>
          <p:nvPr>
            <p:ph idx="1"/>
          </p:nvPr>
        </p:nvSpPr>
        <p:spPr>
          <a:xfrm>
            <a:off x="457200" y="1556792"/>
            <a:ext cx="8229600" cy="4996408"/>
          </a:xfrm>
        </p:spPr>
        <p:txBody>
          <a:bodyPr/>
          <a:lstStyle/>
          <a:p>
            <a:r>
              <a:rPr lang="en-US" sz="2800" dirty="0" smtClean="0"/>
              <a:t>Shock - believed to progress along a continuum of stages:</a:t>
            </a:r>
          </a:p>
          <a:p>
            <a:pPr lvl="1">
              <a:buFont typeface="Courier New" pitchFamily="49" charset="0"/>
              <a:buChar char="o"/>
            </a:pPr>
            <a:r>
              <a:rPr lang="en-US" sz="2800" dirty="0" smtClean="0"/>
              <a:t>Stage 1 - compensatory </a:t>
            </a:r>
          </a:p>
          <a:p>
            <a:pPr lvl="1">
              <a:buFont typeface="Courier New" pitchFamily="49" charset="0"/>
              <a:buChar char="o"/>
            </a:pPr>
            <a:r>
              <a:rPr lang="en-US" sz="2800" dirty="0" smtClean="0"/>
              <a:t>Stage 2 - progressive  </a:t>
            </a:r>
          </a:p>
          <a:p>
            <a:pPr lvl="1">
              <a:buFont typeface="Courier New" pitchFamily="49" charset="0"/>
              <a:buChar char="o"/>
            </a:pPr>
            <a:r>
              <a:rPr lang="en-US" sz="2800" dirty="0" smtClean="0"/>
              <a:t>Stage 3 – irreversible</a:t>
            </a:r>
          </a:p>
          <a:p>
            <a:r>
              <a:rPr lang="en-US" sz="2800" dirty="0" smtClean="0"/>
              <a:t>The earlier that medical and nursing interventions are initiated along this continuum, the greater the patient’s chance of survival</a:t>
            </a:r>
            <a:r>
              <a:rPr lang="en-US" dirty="0" smtClean="0"/>
              <a:t>.</a:t>
            </a:r>
          </a:p>
          <a:p>
            <a:endParaRPr lang="en-US" dirty="0" smtClean="0"/>
          </a:p>
          <a:p>
            <a:endParaRPr lang="en-US" dirty="0"/>
          </a:p>
        </p:txBody>
      </p:sp>
    </p:spTree>
    <p:extLst>
      <p:ext uri="{BB962C8B-B14F-4D97-AF65-F5344CB8AC3E}">
        <p14:creationId xmlns:p14="http://schemas.microsoft.com/office/powerpoint/2010/main" val="519448965"/>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00000">
              <a:schemeClr val="bg2">
                <a:shade val="98000"/>
                <a:satMod val="120000"/>
                <a:lumMod val="98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lvl="1" algn="ctr" rtl="0">
              <a:spcBef>
                <a:spcPct val="0"/>
              </a:spcBef>
            </a:pPr>
            <a:r>
              <a:rPr lang="en-US" sz="3200" b="1" dirty="0" smtClean="0">
                <a:latin typeface="+mn-lt"/>
              </a:rPr>
              <a:t>Stage 1 - Compensatory </a:t>
            </a:r>
            <a:br>
              <a:rPr lang="en-US" sz="3200" b="1" dirty="0" smtClean="0">
                <a:latin typeface="+mn-lt"/>
              </a:rPr>
            </a:br>
            <a:endParaRPr lang="en-US" b="1" dirty="0">
              <a:latin typeface="+mn-lt"/>
            </a:endParaRPr>
          </a:p>
        </p:txBody>
      </p:sp>
      <p:sp>
        <p:nvSpPr>
          <p:cNvPr id="3" name="Content Placeholder 2"/>
          <p:cNvSpPr>
            <a:spLocks noGrp="1"/>
          </p:cNvSpPr>
          <p:nvPr>
            <p:ph idx="1"/>
          </p:nvPr>
        </p:nvSpPr>
        <p:spPr>
          <a:xfrm>
            <a:off x="457200" y="762000"/>
            <a:ext cx="8229600" cy="5715000"/>
          </a:xfrm>
        </p:spPr>
        <p:txBody>
          <a:bodyPr>
            <a:normAutofit fontScale="92500" lnSpcReduction="10000"/>
          </a:bodyPr>
          <a:lstStyle/>
          <a:p>
            <a:r>
              <a:rPr lang="en-US" sz="2900" dirty="0" smtClean="0"/>
              <a:t>The BP remains within normal limits. </a:t>
            </a:r>
          </a:p>
          <a:p>
            <a:r>
              <a:rPr lang="en-US" sz="2900" dirty="0" smtClean="0"/>
              <a:t>Vasoconstriction, ↑ HR, and ↑ contractility of the heart contribute to maintaining adequate cardiac output.</a:t>
            </a:r>
          </a:p>
          <a:p>
            <a:r>
              <a:rPr lang="en-US" sz="2900" dirty="0" smtClean="0"/>
              <a:t>This results from stimulation of the sympathetic nervous system and subsequent release of catecholamines.</a:t>
            </a:r>
          </a:p>
          <a:p>
            <a:r>
              <a:rPr lang="en-US" sz="2900" dirty="0" smtClean="0"/>
              <a:t>Patients display the often-described “fight or flight” response.</a:t>
            </a:r>
          </a:p>
          <a:p>
            <a:r>
              <a:rPr lang="en-US" sz="2800" dirty="0" smtClean="0"/>
              <a:t>The body shunts blood from organs such as the skin, kidneys, and gastrointestinal tract to the brain, heart, and lungs to ensure adequate blood supply to these vital organs.</a:t>
            </a:r>
            <a:endParaRPr lang="en-US" sz="2900" dirty="0"/>
          </a:p>
        </p:txBody>
      </p:sp>
    </p:spTree>
    <p:extLst>
      <p:ext uri="{BB962C8B-B14F-4D97-AF65-F5344CB8AC3E}">
        <p14:creationId xmlns:p14="http://schemas.microsoft.com/office/powerpoint/2010/main" val="415707842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124744"/>
            <a:ext cx="8229600" cy="5504656"/>
          </a:xfrm>
        </p:spPr>
        <p:txBody>
          <a:bodyPr>
            <a:normAutofit/>
          </a:bodyPr>
          <a:lstStyle/>
          <a:p>
            <a:pPr>
              <a:lnSpc>
                <a:spcPct val="150000"/>
              </a:lnSpc>
            </a:pPr>
            <a:r>
              <a:rPr lang="en-US" sz="2800" dirty="0" smtClean="0"/>
              <a:t>As a result - </a:t>
            </a:r>
          </a:p>
          <a:p>
            <a:pPr lvl="1">
              <a:lnSpc>
                <a:spcPct val="150000"/>
              </a:lnSpc>
              <a:buFont typeface="Courier New" pitchFamily="49" charset="0"/>
              <a:buChar char="o"/>
            </a:pPr>
            <a:r>
              <a:rPr lang="en-US" sz="2800" dirty="0" smtClean="0"/>
              <a:t>The skin is cool and clammy.</a:t>
            </a:r>
          </a:p>
          <a:p>
            <a:pPr lvl="1">
              <a:lnSpc>
                <a:spcPct val="150000"/>
              </a:lnSpc>
              <a:buFont typeface="Courier New" pitchFamily="49" charset="0"/>
              <a:buChar char="o"/>
            </a:pPr>
            <a:r>
              <a:rPr lang="en-US" sz="2800" dirty="0" smtClean="0"/>
              <a:t>Bowel sounds are hypoactive.</a:t>
            </a:r>
          </a:p>
          <a:p>
            <a:pPr lvl="1">
              <a:lnSpc>
                <a:spcPct val="150000"/>
              </a:lnSpc>
              <a:buFont typeface="Courier New" pitchFamily="49" charset="0"/>
              <a:buChar char="o"/>
            </a:pPr>
            <a:r>
              <a:rPr lang="en-US" sz="2800" dirty="0" smtClean="0"/>
              <a:t>Urine output decreases in response to the release of aldosterone and ADH</a:t>
            </a:r>
            <a:r>
              <a:rPr lang="en-US" sz="3200" dirty="0" smtClean="0"/>
              <a:t>.</a:t>
            </a:r>
            <a:endParaRPr lang="en-US" sz="3200" dirty="0"/>
          </a:p>
        </p:txBody>
      </p:sp>
    </p:spTree>
    <p:extLst>
      <p:ext uri="{BB962C8B-B14F-4D97-AF65-F5344CB8AC3E}">
        <p14:creationId xmlns:p14="http://schemas.microsoft.com/office/powerpoint/2010/main" val="91441325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1" algn="ctr" rtl="0">
              <a:spcBef>
                <a:spcPct val="0"/>
              </a:spcBef>
            </a:pPr>
            <a:r>
              <a:rPr lang="en-US" sz="3200" b="1" dirty="0" smtClean="0">
                <a:latin typeface="+mn-lt"/>
              </a:rPr>
              <a:t>Stage 2 - Progressive  </a:t>
            </a:r>
            <a:r>
              <a:rPr lang="en-US" sz="3200" dirty="0" smtClean="0">
                <a:latin typeface="+mn-lt"/>
              </a:rPr>
              <a:t/>
            </a:r>
            <a:br>
              <a:rPr lang="en-US" sz="3200" dirty="0" smtClean="0">
                <a:latin typeface="+mn-lt"/>
              </a:rPr>
            </a:br>
            <a:endParaRPr lang="en-US" dirty="0">
              <a:latin typeface="+mn-lt"/>
            </a:endParaRPr>
          </a:p>
        </p:txBody>
      </p:sp>
      <p:sp>
        <p:nvSpPr>
          <p:cNvPr id="3" name="Content Placeholder 2"/>
          <p:cNvSpPr>
            <a:spLocks noGrp="1"/>
          </p:cNvSpPr>
          <p:nvPr>
            <p:ph idx="1"/>
          </p:nvPr>
        </p:nvSpPr>
        <p:spPr>
          <a:xfrm>
            <a:off x="457200" y="685800"/>
            <a:ext cx="8229600" cy="5791200"/>
          </a:xfrm>
        </p:spPr>
        <p:txBody>
          <a:bodyPr>
            <a:noAutofit/>
          </a:bodyPr>
          <a:lstStyle/>
          <a:p>
            <a:r>
              <a:rPr lang="en-US" sz="2900" dirty="0" smtClean="0"/>
              <a:t>The mechanisms that regulate BP can no longer compensate. </a:t>
            </a:r>
          </a:p>
          <a:p>
            <a:r>
              <a:rPr lang="en-US" sz="2900" dirty="0" smtClean="0"/>
              <a:t>The MAP falls below normal limits.</a:t>
            </a:r>
          </a:p>
          <a:p>
            <a:r>
              <a:rPr lang="en-US" sz="2900" dirty="0" smtClean="0"/>
              <a:t>Patients are clinically hypotensive; this is defined as a systolic BP of less than 90 mm Hg or a decrease in systolic BP of 40 mm Hg from baseline.</a:t>
            </a:r>
          </a:p>
          <a:p>
            <a:r>
              <a:rPr lang="en-US" sz="2900" dirty="0" smtClean="0"/>
              <a:t>The overworked heart becomes dysfunctional.</a:t>
            </a:r>
          </a:p>
          <a:p>
            <a:r>
              <a:rPr lang="en-US" sz="2900" dirty="0" smtClean="0"/>
              <a:t>The body’s inability to meet increased oxygen requirements produces ischemia.</a:t>
            </a:r>
          </a:p>
          <a:p>
            <a:r>
              <a:rPr lang="en-US" sz="2900" dirty="0" smtClean="0"/>
              <a:t>Biochemical mediators cause myocardial depression.</a:t>
            </a:r>
            <a:endParaRPr lang="en-US" sz="2900" dirty="0"/>
          </a:p>
        </p:txBody>
      </p:sp>
    </p:spTree>
    <p:extLst>
      <p:ext uri="{BB962C8B-B14F-4D97-AF65-F5344CB8AC3E}">
        <p14:creationId xmlns:p14="http://schemas.microsoft.com/office/powerpoint/2010/main" val="266403143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1124744"/>
            <a:ext cx="8229600" cy="5504656"/>
          </a:xfrm>
        </p:spPr>
        <p:txBody>
          <a:bodyPr>
            <a:noAutofit/>
          </a:bodyPr>
          <a:lstStyle/>
          <a:p>
            <a:r>
              <a:rPr lang="en-US" sz="2800" dirty="0" smtClean="0"/>
              <a:t>These events result into – </a:t>
            </a:r>
          </a:p>
          <a:p>
            <a:pPr lvl="1">
              <a:buFont typeface="Courier New" pitchFamily="49" charset="0"/>
              <a:buChar char="o"/>
            </a:pPr>
            <a:r>
              <a:rPr lang="en-US" sz="2800" dirty="0" smtClean="0"/>
              <a:t>Failure of the cardiac pump (even if the underlying cause of the shock is not of cardiac origin).</a:t>
            </a:r>
          </a:p>
          <a:p>
            <a:pPr lvl="1">
              <a:buFont typeface="Courier New" pitchFamily="49" charset="0"/>
              <a:buChar char="o"/>
            </a:pPr>
            <a:r>
              <a:rPr lang="en-US" sz="2800" dirty="0" smtClean="0"/>
              <a:t>The autoregulatory function of the microcirculation fails in response to the numerous biochemical mediators released by the cells, resulting in increased capillary permeability.</a:t>
            </a:r>
          </a:p>
          <a:p>
            <a:pPr lvl="1">
              <a:buFont typeface="Courier New" pitchFamily="49" charset="0"/>
              <a:buChar char="o"/>
            </a:pPr>
            <a:r>
              <a:rPr lang="en-US" sz="2800" dirty="0" smtClean="0"/>
              <a:t>Even if the underlying cause of the shock is reversed, the sequence of compensatory responses to the decrease in tissue perfusion perpetuates the shock state, and a vicious circle ensues.</a:t>
            </a:r>
          </a:p>
          <a:p>
            <a:endParaRPr lang="en-US" sz="2800" dirty="0"/>
          </a:p>
        </p:txBody>
      </p:sp>
    </p:spTree>
    <p:extLst>
      <p:ext uri="{BB962C8B-B14F-4D97-AF65-F5344CB8AC3E}">
        <p14:creationId xmlns:p14="http://schemas.microsoft.com/office/powerpoint/2010/main" val="2495741617"/>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988840"/>
            <a:ext cx="8229600" cy="4640560"/>
          </a:xfrm>
        </p:spPr>
        <p:txBody>
          <a:bodyPr>
            <a:normAutofit/>
          </a:bodyPr>
          <a:lstStyle/>
          <a:p>
            <a:pPr>
              <a:lnSpc>
                <a:spcPct val="150000"/>
              </a:lnSpc>
            </a:pPr>
            <a:r>
              <a:rPr lang="en-US" sz="2800" dirty="0" smtClean="0"/>
              <a:t>It is believed that the body’s response to shock or lack of response in this stage of shock may be the primary factor determining the patient’s survival.</a:t>
            </a:r>
            <a:endParaRPr lang="en-US" sz="2800" dirty="0"/>
          </a:p>
        </p:txBody>
      </p:sp>
    </p:spTree>
    <p:extLst>
      <p:ext uri="{BB962C8B-B14F-4D97-AF65-F5344CB8AC3E}">
        <p14:creationId xmlns:p14="http://schemas.microsoft.com/office/powerpoint/2010/main" val="1583239242"/>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lvl="1" algn="ctr" rtl="0">
              <a:spcBef>
                <a:spcPct val="0"/>
              </a:spcBef>
            </a:pPr>
            <a:r>
              <a:rPr lang="en-US" sz="3200" b="1" dirty="0" smtClean="0">
                <a:latin typeface="+mn-lt"/>
              </a:rPr>
              <a:t>Stage 3 – Irreversible</a:t>
            </a:r>
            <a:r>
              <a:rPr lang="en-US" sz="3200" dirty="0" smtClean="0"/>
              <a:t/>
            </a:r>
            <a:br>
              <a:rPr lang="en-US" sz="3200" dirty="0" smtClean="0"/>
            </a:br>
            <a:endParaRPr lang="en-US" dirty="0"/>
          </a:p>
        </p:txBody>
      </p:sp>
      <p:sp>
        <p:nvSpPr>
          <p:cNvPr id="3" name="Content Placeholder 2"/>
          <p:cNvSpPr>
            <a:spLocks noGrp="1"/>
          </p:cNvSpPr>
          <p:nvPr>
            <p:ph idx="1"/>
          </p:nvPr>
        </p:nvSpPr>
        <p:spPr>
          <a:xfrm>
            <a:off x="251520" y="914400"/>
            <a:ext cx="8640960" cy="5715000"/>
          </a:xfrm>
        </p:spPr>
        <p:txBody>
          <a:bodyPr>
            <a:normAutofit fontScale="92500" lnSpcReduction="20000"/>
          </a:bodyPr>
          <a:lstStyle/>
          <a:p>
            <a:pPr>
              <a:lnSpc>
                <a:spcPct val="150000"/>
              </a:lnSpc>
            </a:pPr>
            <a:r>
              <a:rPr lang="en-US" sz="2800" dirty="0" smtClean="0"/>
              <a:t>The irreversible (or refractory) stage of shock represents the point along the shock continuum at which organ damage is so severe that the patient does not respond to treatment and cannot survive.</a:t>
            </a:r>
          </a:p>
          <a:p>
            <a:pPr>
              <a:lnSpc>
                <a:spcPct val="150000"/>
              </a:lnSpc>
            </a:pPr>
            <a:r>
              <a:rPr lang="en-US" sz="2800" dirty="0" smtClean="0"/>
              <a:t>Despite treatment, BP remains low. </a:t>
            </a:r>
          </a:p>
          <a:p>
            <a:pPr>
              <a:lnSpc>
                <a:spcPct val="150000"/>
              </a:lnSpc>
            </a:pPr>
            <a:r>
              <a:rPr lang="en-US" sz="2800" dirty="0" smtClean="0"/>
              <a:t>Renal and liver failure, compounded by the release of necrotic tissue toxins, creates an overwhelming metabolic acidosis.</a:t>
            </a:r>
          </a:p>
          <a:p>
            <a:pPr>
              <a:lnSpc>
                <a:spcPct val="150000"/>
              </a:lnSpc>
            </a:pPr>
            <a:r>
              <a:rPr lang="en-US" sz="2800" dirty="0" smtClean="0"/>
              <a:t>Anaerobic metabolism contributes to a worsening lactic acidosis</a:t>
            </a:r>
            <a:r>
              <a:rPr lang="en-US" dirty="0" smtClean="0"/>
              <a:t>.</a:t>
            </a:r>
            <a:endParaRPr lang="en-US" dirty="0"/>
          </a:p>
        </p:txBody>
      </p:sp>
    </p:spTree>
    <p:extLst>
      <p:ext uri="{BB962C8B-B14F-4D97-AF65-F5344CB8AC3E}">
        <p14:creationId xmlns:p14="http://schemas.microsoft.com/office/powerpoint/2010/main" val="25785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SYSTEM</a:t>
            </a:r>
          </a:p>
        </p:txBody>
      </p:sp>
      <p:sp>
        <p:nvSpPr>
          <p:cNvPr id="3" name="Content Placeholder 2"/>
          <p:cNvSpPr>
            <a:spLocks noGrp="1"/>
          </p:cNvSpPr>
          <p:nvPr>
            <p:ph idx="1"/>
          </p:nvPr>
        </p:nvSpPr>
        <p:spPr>
          <a:xfrm>
            <a:off x="1691680" y="1340768"/>
            <a:ext cx="7272808" cy="4700595"/>
          </a:xfrm>
        </p:spPr>
        <p:txBody>
          <a:bodyPr>
            <a:normAutofit/>
          </a:bodyPr>
          <a:lstStyle/>
          <a:p>
            <a:pPr>
              <a:lnSpc>
                <a:spcPct val="150000"/>
              </a:lnSpc>
            </a:pPr>
            <a:r>
              <a:rPr lang="en-US" sz="3200" dirty="0">
                <a:latin typeface="Calibri" panose="020F0502020204030204" pitchFamily="34" charset="0"/>
              </a:rPr>
              <a:t>Principles</a:t>
            </a:r>
          </a:p>
          <a:p>
            <a:pPr>
              <a:lnSpc>
                <a:spcPct val="150000"/>
              </a:lnSpc>
            </a:pPr>
            <a:r>
              <a:rPr lang="en-US" sz="3200" dirty="0">
                <a:latin typeface="Calibri" panose="020F0502020204030204" pitchFamily="34" charset="0"/>
              </a:rPr>
              <a:t>Structures</a:t>
            </a:r>
          </a:p>
          <a:p>
            <a:pPr>
              <a:lnSpc>
                <a:spcPct val="150000"/>
              </a:lnSpc>
            </a:pPr>
            <a:r>
              <a:rPr lang="en-US" sz="3200" dirty="0">
                <a:latin typeface="Calibri" panose="020F0502020204030204" pitchFamily="34" charset="0"/>
              </a:rPr>
              <a:t>Two circuits</a:t>
            </a:r>
          </a:p>
          <a:p>
            <a:pPr lvl="1">
              <a:lnSpc>
                <a:spcPct val="150000"/>
              </a:lnSpc>
            </a:pPr>
            <a:r>
              <a:rPr lang="en-US" sz="2800" dirty="0">
                <a:latin typeface="Calibri" panose="020F0502020204030204" pitchFamily="34" charset="0"/>
              </a:rPr>
              <a:t>Pulmonary</a:t>
            </a:r>
          </a:p>
          <a:p>
            <a:pPr lvl="1">
              <a:lnSpc>
                <a:spcPct val="150000"/>
              </a:lnSpc>
            </a:pPr>
            <a:r>
              <a:rPr lang="en-US" sz="2800" dirty="0">
                <a:latin typeface="Calibri" panose="020F0502020204030204" pitchFamily="34" charset="0"/>
              </a:rPr>
              <a:t>Systemic</a:t>
            </a:r>
          </a:p>
          <a:p>
            <a:pPr>
              <a:lnSpc>
                <a:spcPct val="150000"/>
              </a:lnSpc>
            </a:pPr>
            <a:endParaRPr lang="en-US" sz="2000" dirty="0"/>
          </a:p>
        </p:txBody>
      </p:sp>
    </p:spTree>
    <p:extLst>
      <p:ext uri="{BB962C8B-B14F-4D97-AF65-F5344CB8AC3E}">
        <p14:creationId xmlns:p14="http://schemas.microsoft.com/office/powerpoint/2010/main" val="4113606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5411609" cy="908720"/>
          </a:xfrm>
        </p:spPr>
        <p:txBody>
          <a:bodyPr>
            <a:normAutofit fontScale="90000"/>
          </a:bodyPr>
          <a:lstStyle/>
          <a:p>
            <a:r>
              <a:rPr lang="en-US" b="1" dirty="0"/>
              <a:t>Lifestyle</a:t>
            </a:r>
            <a:r>
              <a:rPr lang="en-US" dirty="0"/>
              <a:t/>
            </a:r>
            <a:br>
              <a:rPr lang="en-US" dirty="0"/>
            </a:br>
            <a:endParaRPr lang="en-US" dirty="0"/>
          </a:p>
        </p:txBody>
      </p:sp>
      <p:sp>
        <p:nvSpPr>
          <p:cNvPr id="3" name="Content Placeholder 2"/>
          <p:cNvSpPr>
            <a:spLocks noGrp="1"/>
          </p:cNvSpPr>
          <p:nvPr>
            <p:ph idx="1"/>
          </p:nvPr>
        </p:nvSpPr>
        <p:spPr>
          <a:xfrm>
            <a:off x="323528" y="924744"/>
            <a:ext cx="8820472" cy="5933256"/>
          </a:xfrm>
        </p:spPr>
        <p:txBody>
          <a:bodyPr>
            <a:normAutofit/>
          </a:bodyPr>
          <a:lstStyle/>
          <a:p>
            <a:pPr>
              <a:lnSpc>
                <a:spcPct val="150000"/>
              </a:lnSpc>
            </a:pPr>
            <a:r>
              <a:rPr lang="en-US" sz="2800" dirty="0" smtClean="0">
                <a:latin typeface="Calibri" panose="020F0502020204030204" pitchFamily="34" charset="0"/>
              </a:rPr>
              <a:t>Smoking</a:t>
            </a:r>
            <a:r>
              <a:rPr lang="en-US" sz="2800" dirty="0">
                <a:latin typeface="Calibri" panose="020F0502020204030204" pitchFamily="34" charset="0"/>
              </a:rPr>
              <a:t>.</a:t>
            </a:r>
          </a:p>
          <a:p>
            <a:pPr lvl="0">
              <a:lnSpc>
                <a:spcPct val="150000"/>
              </a:lnSpc>
            </a:pPr>
            <a:r>
              <a:rPr lang="en-US" sz="2800" dirty="0">
                <a:latin typeface="Calibri" panose="020F0502020204030204" pitchFamily="34" charset="0"/>
              </a:rPr>
              <a:t>Obesity: calculate body mass index (BMI); acute weight increase may indicate fluid retention and heart failure.</a:t>
            </a:r>
          </a:p>
          <a:p>
            <a:pPr lvl="0">
              <a:lnSpc>
                <a:spcPct val="150000"/>
              </a:lnSpc>
            </a:pPr>
            <a:r>
              <a:rPr lang="en-US" sz="2800" dirty="0">
                <a:latin typeface="Calibri" panose="020F0502020204030204" pitchFamily="34" charset="0"/>
              </a:rPr>
              <a:t>Diet: healthy or unhealthy</a:t>
            </a:r>
            <a:r>
              <a:rPr lang="en-US" sz="2800" dirty="0" smtClean="0">
                <a:latin typeface="Calibri" panose="020F0502020204030204" pitchFamily="34" charset="0"/>
              </a:rPr>
              <a:t>.</a:t>
            </a:r>
            <a:endParaRPr lang="en-US" sz="2800" dirty="0">
              <a:latin typeface="Calibri" panose="020F0502020204030204" pitchFamily="34" charset="0"/>
            </a:endParaRPr>
          </a:p>
          <a:p>
            <a:pPr lvl="0">
              <a:lnSpc>
                <a:spcPct val="150000"/>
              </a:lnSpc>
            </a:pPr>
            <a:r>
              <a:rPr lang="en-US" sz="2800" dirty="0">
                <a:latin typeface="Calibri" panose="020F0502020204030204" pitchFamily="34" charset="0"/>
              </a:rPr>
              <a:t>Stress levels; occupational and others.</a:t>
            </a:r>
          </a:p>
          <a:p>
            <a:endParaRPr lang="en-US" sz="2400" dirty="0">
              <a:latin typeface="Calibri" panose="020F0502020204030204" pitchFamily="34" charset="0"/>
            </a:endParaRPr>
          </a:p>
        </p:txBody>
      </p:sp>
    </p:spTree>
    <p:extLst>
      <p:ext uri="{BB962C8B-B14F-4D97-AF65-F5344CB8AC3E}">
        <p14:creationId xmlns:p14="http://schemas.microsoft.com/office/powerpoint/2010/main" val="1661982661"/>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US" dirty="0"/>
          </a:p>
        </p:txBody>
      </p:sp>
      <p:sp>
        <p:nvSpPr>
          <p:cNvPr id="3" name="Content Placeholder 2"/>
          <p:cNvSpPr>
            <a:spLocks noGrp="1"/>
          </p:cNvSpPr>
          <p:nvPr>
            <p:ph idx="1"/>
          </p:nvPr>
        </p:nvSpPr>
        <p:spPr>
          <a:xfrm>
            <a:off x="457200" y="1124744"/>
            <a:ext cx="8229600" cy="5504656"/>
          </a:xfrm>
        </p:spPr>
        <p:txBody>
          <a:bodyPr>
            <a:normAutofit/>
          </a:bodyPr>
          <a:lstStyle/>
          <a:p>
            <a:r>
              <a:rPr lang="en-US" sz="2900" dirty="0" smtClean="0"/>
              <a:t>Reserves of ATP are almost totally depleted, and mechanisms for storing new supplies of energy have been destroyed.</a:t>
            </a:r>
          </a:p>
          <a:p>
            <a:r>
              <a:rPr lang="en-US" sz="2900" dirty="0" smtClean="0"/>
              <a:t>Respiratory system failure prevents adequate oxygenation and ventilation despite mechanical ventilatory support. </a:t>
            </a:r>
          </a:p>
          <a:p>
            <a:r>
              <a:rPr lang="en-US" sz="2900" dirty="0" smtClean="0"/>
              <a:t>The cardiovascular system is ineffective in maintaining an adequate MAP for perfusion.</a:t>
            </a:r>
          </a:p>
          <a:p>
            <a:r>
              <a:rPr lang="en-US" sz="2900" dirty="0" smtClean="0"/>
              <a:t>Multiple organ dysfunction progressing to complete organ failure has occurred, and death is imminent.</a:t>
            </a:r>
            <a:endParaRPr lang="en-US" sz="2900" dirty="0"/>
          </a:p>
        </p:txBody>
      </p:sp>
    </p:spTree>
    <p:extLst>
      <p:ext uri="{BB962C8B-B14F-4D97-AF65-F5344CB8AC3E}">
        <p14:creationId xmlns:p14="http://schemas.microsoft.com/office/powerpoint/2010/main" val="3428457582"/>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Classification and Causes of shock</a:t>
            </a:r>
            <a:endParaRPr lang="en-US" sz="3200" b="1" dirty="0"/>
          </a:p>
        </p:txBody>
      </p:sp>
      <p:sp>
        <p:nvSpPr>
          <p:cNvPr id="3" name="Content Placeholder 2"/>
          <p:cNvSpPr>
            <a:spLocks noGrp="1"/>
          </p:cNvSpPr>
          <p:nvPr>
            <p:ph idx="1"/>
          </p:nvPr>
        </p:nvSpPr>
        <p:spPr>
          <a:xfrm>
            <a:off x="457200" y="762000"/>
            <a:ext cx="8229600" cy="5791200"/>
          </a:xfrm>
        </p:spPr>
        <p:txBody>
          <a:bodyPr>
            <a:normAutofit lnSpcReduction="10000"/>
          </a:bodyPr>
          <a:lstStyle/>
          <a:p>
            <a:pPr>
              <a:buNone/>
            </a:pPr>
            <a:r>
              <a:rPr lang="en-US" b="1" dirty="0" smtClean="0"/>
              <a:t>	</a:t>
            </a:r>
            <a:r>
              <a:rPr lang="en-US" sz="2800" b="1" dirty="0" smtClean="0"/>
              <a:t>Hypovolemic Shock</a:t>
            </a:r>
          </a:p>
          <a:p>
            <a:pPr lvl="1">
              <a:buFont typeface="Courier New" pitchFamily="49" charset="0"/>
              <a:buChar char="o"/>
            </a:pPr>
            <a:r>
              <a:rPr lang="en-US" sz="2800" dirty="0" smtClean="0"/>
              <a:t>Occurs when a significant amount of fluid is lost from the intravascular space. </a:t>
            </a:r>
          </a:p>
          <a:p>
            <a:pPr lvl="1">
              <a:buFont typeface="Courier New" pitchFamily="49" charset="0"/>
              <a:buChar char="o"/>
            </a:pPr>
            <a:r>
              <a:rPr lang="en-US" sz="2800" dirty="0" smtClean="0"/>
              <a:t>Exogenous losses/endogenous losses</a:t>
            </a:r>
          </a:p>
          <a:p>
            <a:pPr lvl="1">
              <a:buFont typeface="Courier New" pitchFamily="49" charset="0"/>
              <a:buChar char="o"/>
            </a:pPr>
            <a:r>
              <a:rPr lang="en-US" sz="2800" dirty="0" smtClean="0"/>
              <a:t>Examples - the fluid may be blood, plasma, or electrolyte solution, may result from hemorrhage, burns, GI losses, or fluid shifts.</a:t>
            </a:r>
          </a:p>
          <a:p>
            <a:pPr>
              <a:buNone/>
            </a:pPr>
            <a:r>
              <a:rPr lang="en-US" sz="2800" b="1" dirty="0" smtClean="0"/>
              <a:t>	Cardiogenic Shock</a:t>
            </a:r>
          </a:p>
          <a:p>
            <a:pPr lvl="1">
              <a:buFont typeface="Courier New" pitchFamily="49" charset="0"/>
              <a:buChar char="o"/>
            </a:pPr>
            <a:r>
              <a:rPr lang="en-US" sz="2800" dirty="0" smtClean="0"/>
              <a:t>Occurs when the heart fails as a pump. </a:t>
            </a:r>
          </a:p>
          <a:p>
            <a:pPr lvl="1">
              <a:buFont typeface="Courier New" pitchFamily="49" charset="0"/>
              <a:buChar char="o"/>
            </a:pPr>
            <a:r>
              <a:rPr lang="en-US" sz="2800" dirty="0" smtClean="0"/>
              <a:t>Primary causes of this failure are myocardial infarction (MI), serious cardiac dysrhythmias, and myocardial depression.</a:t>
            </a:r>
          </a:p>
        </p:txBody>
      </p:sp>
    </p:spTree>
    <p:extLst>
      <p:ext uri="{BB962C8B-B14F-4D97-AF65-F5344CB8AC3E}">
        <p14:creationId xmlns:p14="http://schemas.microsoft.com/office/powerpoint/2010/main" val="1836385073"/>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288032"/>
          </a:xfrm>
        </p:spPr>
        <p:txBody>
          <a:bodyPr>
            <a:normAutofit fontScale="90000"/>
          </a:bodyPr>
          <a:lstStyle/>
          <a:p>
            <a:endParaRPr lang="en-US" dirty="0"/>
          </a:p>
        </p:txBody>
      </p:sp>
      <p:sp>
        <p:nvSpPr>
          <p:cNvPr id="3" name="Content Placeholder 2"/>
          <p:cNvSpPr>
            <a:spLocks noGrp="1"/>
          </p:cNvSpPr>
          <p:nvPr>
            <p:ph idx="1"/>
          </p:nvPr>
        </p:nvSpPr>
        <p:spPr>
          <a:xfrm>
            <a:off x="457200" y="836712"/>
            <a:ext cx="8686800" cy="5792688"/>
          </a:xfrm>
        </p:spPr>
        <p:txBody>
          <a:bodyPr>
            <a:normAutofit fontScale="85000" lnSpcReduction="20000"/>
          </a:bodyPr>
          <a:lstStyle/>
          <a:p>
            <a:pPr>
              <a:buNone/>
            </a:pPr>
            <a:r>
              <a:rPr lang="en-US" b="1" dirty="0" smtClean="0"/>
              <a:t>	</a:t>
            </a:r>
            <a:r>
              <a:rPr lang="en-US" sz="2800" b="1" dirty="0" smtClean="0"/>
              <a:t>Obstructive Shock</a:t>
            </a:r>
            <a:r>
              <a:rPr lang="en-US" sz="2800" dirty="0" smtClean="0"/>
              <a:t> </a:t>
            </a:r>
          </a:p>
          <a:p>
            <a:pPr lvl="1">
              <a:buFont typeface="Courier New" pitchFamily="49" charset="0"/>
              <a:buChar char="o"/>
            </a:pPr>
            <a:r>
              <a:rPr lang="en-US" sz="2800" dirty="0" smtClean="0"/>
              <a:t>Obstruction to outflow (e.g. pulmonary embolus) </a:t>
            </a:r>
          </a:p>
          <a:p>
            <a:pPr lvl="1">
              <a:buFont typeface="Courier New" pitchFamily="49" charset="0"/>
              <a:buChar char="o"/>
            </a:pPr>
            <a:r>
              <a:rPr lang="en-US" sz="2800" dirty="0" smtClean="0"/>
              <a:t>Restricted cardiac filling (e.g. cardiac tamponade, tension pneumothorax).</a:t>
            </a:r>
          </a:p>
          <a:p>
            <a:pPr>
              <a:buNone/>
            </a:pPr>
            <a:r>
              <a:rPr lang="en-US" sz="2800" b="1" dirty="0" smtClean="0"/>
              <a:t>	Distributive  Shock </a:t>
            </a:r>
            <a:r>
              <a:rPr lang="en-US" sz="2800" dirty="0" smtClean="0"/>
              <a:t>(e.g. sepsis. anaphylaxis) </a:t>
            </a:r>
          </a:p>
          <a:p>
            <a:pPr lvl="1">
              <a:buFont typeface="Courier New" pitchFamily="49" charset="0"/>
              <a:buChar char="o"/>
            </a:pPr>
            <a:r>
              <a:rPr lang="en-US" sz="2800" dirty="0" smtClean="0"/>
              <a:t>Occurs as the result of bacteria and their toxins circulating in the blood. </a:t>
            </a:r>
          </a:p>
          <a:p>
            <a:pPr lvl="1">
              <a:buFont typeface="Courier New" pitchFamily="49" charset="0"/>
              <a:buChar char="o"/>
            </a:pPr>
            <a:r>
              <a:rPr lang="en-US" sz="2800" dirty="0" smtClean="0"/>
              <a:t>The primary cause is the </a:t>
            </a:r>
            <a:r>
              <a:rPr lang="en-US" sz="2800" dirty="0" err="1" smtClean="0"/>
              <a:t>vasoactive</a:t>
            </a:r>
            <a:r>
              <a:rPr lang="en-US" sz="2800" dirty="0" smtClean="0"/>
              <a:t> mediators released by gram-negative bacteria affecting almost every physiologic system resulting into - </a:t>
            </a:r>
          </a:p>
          <a:p>
            <a:pPr lvl="2">
              <a:buFont typeface="Courier New" pitchFamily="49" charset="0"/>
              <a:buChar char="o"/>
            </a:pPr>
            <a:r>
              <a:rPr lang="en-US" sz="2800" dirty="0" smtClean="0"/>
              <a:t>Vascular dilatation </a:t>
            </a:r>
          </a:p>
          <a:p>
            <a:pPr lvl="2">
              <a:buFont typeface="Courier New" pitchFamily="49" charset="0"/>
              <a:buChar char="o"/>
            </a:pPr>
            <a:r>
              <a:rPr lang="en-US" sz="2800" dirty="0" smtClean="0"/>
              <a:t>Sequestration </a:t>
            </a:r>
          </a:p>
          <a:p>
            <a:pPr lvl="2">
              <a:buFont typeface="Courier New" pitchFamily="49" charset="0"/>
              <a:buChar char="o"/>
            </a:pPr>
            <a:r>
              <a:rPr lang="en-US" sz="2800" dirty="0" smtClean="0"/>
              <a:t>Arteriovenous shunting</a:t>
            </a:r>
          </a:p>
          <a:p>
            <a:pPr lvl="2">
              <a:buFont typeface="Courier New" pitchFamily="49" charset="0"/>
              <a:buChar char="o"/>
            </a:pPr>
            <a:r>
              <a:rPr lang="en-US" sz="2800" dirty="0" smtClean="0"/>
              <a:t>Maldistribution of flow </a:t>
            </a:r>
          </a:p>
          <a:p>
            <a:pPr lvl="2">
              <a:buFont typeface="Courier New" pitchFamily="49" charset="0"/>
              <a:buChar char="o"/>
            </a:pPr>
            <a:r>
              <a:rPr lang="en-US" sz="2800" dirty="0" smtClean="0"/>
              <a:t>Myocardial depression</a:t>
            </a:r>
          </a:p>
          <a:p>
            <a:endParaRPr lang="en-US" sz="2800" dirty="0"/>
          </a:p>
        </p:txBody>
      </p:sp>
    </p:spTree>
    <p:extLst>
      <p:ext uri="{BB962C8B-B14F-4D97-AF65-F5344CB8AC3E}">
        <p14:creationId xmlns:p14="http://schemas.microsoft.com/office/powerpoint/2010/main" val="991592577"/>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General Management Strategies in Shock</a:t>
            </a:r>
            <a:endParaRPr lang="en-US" sz="3200" b="1" dirty="0"/>
          </a:p>
        </p:txBody>
      </p:sp>
      <p:sp>
        <p:nvSpPr>
          <p:cNvPr id="3" name="Content Placeholder 2"/>
          <p:cNvSpPr>
            <a:spLocks noGrp="1"/>
          </p:cNvSpPr>
          <p:nvPr>
            <p:ph idx="1"/>
          </p:nvPr>
        </p:nvSpPr>
        <p:spPr>
          <a:xfrm>
            <a:off x="457200" y="838200"/>
            <a:ext cx="8229600" cy="5638800"/>
          </a:xfrm>
        </p:spPr>
        <p:txBody>
          <a:bodyPr>
            <a:normAutofit/>
          </a:bodyPr>
          <a:lstStyle/>
          <a:p>
            <a:pPr>
              <a:buNone/>
            </a:pPr>
            <a:r>
              <a:rPr lang="en-US" dirty="0" smtClean="0"/>
              <a:t>	</a:t>
            </a:r>
            <a:r>
              <a:rPr lang="en-US" sz="2800" dirty="0" smtClean="0"/>
              <a:t>Mgt in all types and all phases of shock includes the following:</a:t>
            </a:r>
          </a:p>
          <a:p>
            <a:pPr lvl="1">
              <a:buFont typeface="Courier New" pitchFamily="49" charset="0"/>
              <a:buChar char="o"/>
            </a:pPr>
            <a:r>
              <a:rPr lang="en-US" sz="2800" dirty="0" smtClean="0"/>
              <a:t>Respiratory support with supplemental oxygen and/or mechanical ventilation to provide optimal oxygenation.</a:t>
            </a:r>
          </a:p>
          <a:p>
            <a:pPr lvl="1">
              <a:buFont typeface="Courier New" pitchFamily="49" charset="0"/>
              <a:buChar char="o"/>
            </a:pPr>
            <a:r>
              <a:rPr lang="en-US" sz="2800" dirty="0" smtClean="0"/>
              <a:t>Fluid replacement to restore intravascular volume.</a:t>
            </a:r>
          </a:p>
          <a:p>
            <a:pPr lvl="1">
              <a:buFont typeface="Courier New" pitchFamily="49" charset="0"/>
              <a:buChar char="o"/>
            </a:pPr>
            <a:r>
              <a:rPr lang="en-US" sz="2800" dirty="0" smtClean="0"/>
              <a:t>Vasoactive medications to restore vasomotor tone and improve cardiac function.</a:t>
            </a:r>
          </a:p>
          <a:p>
            <a:pPr lvl="1">
              <a:buFont typeface="Courier New" pitchFamily="49" charset="0"/>
              <a:buChar char="o"/>
            </a:pPr>
            <a:r>
              <a:rPr lang="en-US" sz="2800" dirty="0" smtClean="0"/>
              <a:t>Nutritional support to address the metabolic requirements that are often dramatically increased in shock.</a:t>
            </a:r>
          </a:p>
          <a:p>
            <a:endParaRPr lang="en-US" sz="2800" dirty="0"/>
          </a:p>
        </p:txBody>
      </p:sp>
    </p:spTree>
    <p:extLst>
      <p:ext uri="{BB962C8B-B14F-4D97-AF65-F5344CB8AC3E}">
        <p14:creationId xmlns:p14="http://schemas.microsoft.com/office/powerpoint/2010/main" val="1855855578"/>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a) Fluid Replacement</a:t>
            </a:r>
            <a:endParaRPr lang="en-US" sz="3200" dirty="0"/>
          </a:p>
        </p:txBody>
      </p:sp>
      <p:sp>
        <p:nvSpPr>
          <p:cNvPr id="3" name="Content Placeholder 2"/>
          <p:cNvSpPr>
            <a:spLocks noGrp="1"/>
          </p:cNvSpPr>
          <p:nvPr>
            <p:ph idx="1"/>
          </p:nvPr>
        </p:nvSpPr>
        <p:spPr>
          <a:xfrm>
            <a:off x="457200" y="838200"/>
            <a:ext cx="8229600" cy="5715000"/>
          </a:xfrm>
        </p:spPr>
        <p:txBody>
          <a:bodyPr>
            <a:normAutofit/>
          </a:bodyPr>
          <a:lstStyle/>
          <a:p>
            <a:r>
              <a:rPr lang="en-US" sz="2800" dirty="0" smtClean="0"/>
              <a:t>Fluid replacement (fluid resuscitation) is administered in all types of shock.</a:t>
            </a:r>
          </a:p>
          <a:p>
            <a:r>
              <a:rPr lang="en-US" sz="2800" dirty="0" smtClean="0"/>
              <a:t>Fluids are administered to improve cardiac and tissue oxygenation.</a:t>
            </a:r>
          </a:p>
          <a:p>
            <a:r>
              <a:rPr lang="en-US" sz="2800" dirty="0" smtClean="0"/>
              <a:t>The fluids administered may include –</a:t>
            </a:r>
          </a:p>
          <a:p>
            <a:pPr lvl="1">
              <a:buFont typeface="Courier New" pitchFamily="49" charset="0"/>
              <a:buChar char="o"/>
            </a:pPr>
            <a:r>
              <a:rPr lang="en-US" sz="2800" b="1" dirty="0" smtClean="0"/>
              <a:t>Crystalloids  - </a:t>
            </a:r>
            <a:r>
              <a:rPr lang="en-US" sz="2800" dirty="0" smtClean="0"/>
              <a:t>(electrolyte solutions that move freely between intravascular and interstitial spaces); e.g. normal saline, 5% DW.</a:t>
            </a:r>
          </a:p>
          <a:p>
            <a:pPr lvl="1">
              <a:buFont typeface="Courier New" pitchFamily="49" charset="0"/>
              <a:buChar char="o"/>
            </a:pPr>
            <a:r>
              <a:rPr lang="en-US" sz="2800" b="1" dirty="0" smtClean="0"/>
              <a:t>Colloids  - </a:t>
            </a:r>
            <a:r>
              <a:rPr lang="en-US" sz="2800" dirty="0" smtClean="0"/>
              <a:t>(large-molecule IV solutions).</a:t>
            </a:r>
          </a:p>
          <a:p>
            <a:pPr lvl="1">
              <a:buFont typeface="Courier New" pitchFamily="49" charset="0"/>
              <a:buChar char="o"/>
            </a:pPr>
            <a:r>
              <a:rPr lang="en-US" sz="2800" b="1" dirty="0" smtClean="0"/>
              <a:t>Blood components  </a:t>
            </a:r>
            <a:r>
              <a:rPr lang="en-US" sz="2800" dirty="0" smtClean="0"/>
              <a:t>- (packed red blood cells, fresh frozen plasma, and platelets).</a:t>
            </a:r>
          </a:p>
          <a:p>
            <a:endParaRPr lang="en-US" sz="2800" dirty="0" smtClean="0"/>
          </a:p>
          <a:p>
            <a:endParaRPr lang="en-US" sz="2800" dirty="0"/>
          </a:p>
        </p:txBody>
      </p:sp>
    </p:spTree>
    <p:extLst>
      <p:ext uri="{BB962C8B-B14F-4D97-AF65-F5344CB8AC3E}">
        <p14:creationId xmlns:p14="http://schemas.microsoft.com/office/powerpoint/2010/main" val="58889679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0" y="1124744"/>
            <a:ext cx="9144000" cy="5504656"/>
          </a:xfrm>
        </p:spPr>
        <p:txBody>
          <a:bodyPr>
            <a:noAutofit/>
          </a:bodyPr>
          <a:lstStyle/>
          <a:p>
            <a:pPr marL="0" indent="0">
              <a:buNone/>
            </a:pPr>
            <a:r>
              <a:rPr lang="en-US" sz="2800" b="1" dirty="0" smtClean="0"/>
              <a:t>Crystalloid and Colloid Solutions</a:t>
            </a:r>
          </a:p>
          <a:p>
            <a:r>
              <a:rPr lang="en-US" sz="2800" dirty="0" smtClean="0"/>
              <a:t>In emergencies, the “best” fluid is often the fluid that is readily available.</a:t>
            </a:r>
          </a:p>
          <a:p>
            <a:r>
              <a:rPr lang="en-US" sz="2800" dirty="0" smtClean="0"/>
              <a:t>Fluid resuscitation should be initiated early in shock to maximize intravascular volume.</a:t>
            </a:r>
          </a:p>
          <a:p>
            <a:r>
              <a:rPr lang="en-US" sz="2800" dirty="0" smtClean="0"/>
              <a:t>There is no consensus regarding whether crystalloids or colloids should be used; however, with crystalloids, more fluid is necessary to restore intravascular volume.</a:t>
            </a:r>
          </a:p>
          <a:p>
            <a:r>
              <a:rPr lang="en-US" sz="2800" dirty="0" smtClean="0"/>
              <a:t>Crystalloids move freely between the intravascular compartment and the interstitial spaces.</a:t>
            </a:r>
          </a:p>
          <a:p>
            <a:endParaRPr lang="en-US" sz="2800" dirty="0" smtClean="0"/>
          </a:p>
        </p:txBody>
      </p:sp>
    </p:spTree>
    <p:extLst>
      <p:ext uri="{BB962C8B-B14F-4D97-AF65-F5344CB8AC3E}">
        <p14:creationId xmlns:p14="http://schemas.microsoft.com/office/powerpoint/2010/main" val="22304910"/>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endParaRPr lang="en-US" dirty="0"/>
          </a:p>
        </p:txBody>
      </p:sp>
      <p:sp>
        <p:nvSpPr>
          <p:cNvPr id="3" name="Content Placeholder 2"/>
          <p:cNvSpPr>
            <a:spLocks noGrp="1"/>
          </p:cNvSpPr>
          <p:nvPr>
            <p:ph idx="1"/>
          </p:nvPr>
        </p:nvSpPr>
        <p:spPr>
          <a:xfrm>
            <a:off x="457200" y="980728"/>
            <a:ext cx="8229600" cy="5648672"/>
          </a:xfrm>
        </p:spPr>
        <p:txBody>
          <a:bodyPr>
            <a:normAutofit lnSpcReduction="10000"/>
          </a:bodyPr>
          <a:lstStyle/>
          <a:p>
            <a:pPr marL="0" indent="0">
              <a:buNone/>
            </a:pPr>
            <a:r>
              <a:rPr lang="en-US" b="1" dirty="0" smtClean="0"/>
              <a:t> </a:t>
            </a:r>
            <a:r>
              <a:rPr lang="en-US" sz="2800" b="1" dirty="0" smtClean="0"/>
              <a:t>Crystalloids – </a:t>
            </a:r>
            <a:r>
              <a:rPr lang="en-US" sz="2800" dirty="0" smtClean="0"/>
              <a:t>the disadvantage of using isotonic crystalloid solutions is that some of the volume administered is lost to the interstitial compartment and some remains in the intravascular compartment. </a:t>
            </a:r>
          </a:p>
          <a:p>
            <a:r>
              <a:rPr lang="en-US" sz="2800" dirty="0" smtClean="0"/>
              <a:t>This occurs as a consequence of cellular permeability that occurs during shock. </a:t>
            </a:r>
          </a:p>
          <a:p>
            <a:r>
              <a:rPr lang="en-US" sz="2800" dirty="0" smtClean="0"/>
              <a:t>Diffusion of crystalloids into the interstitial space means that more fluid must be administered than the amount lost.</a:t>
            </a:r>
          </a:p>
          <a:p>
            <a:r>
              <a:rPr lang="en-US" sz="2800" dirty="0" smtClean="0"/>
              <a:t>IV crystalloids commonly used for resuscitation in hypovolemic shock include 0.9% sodium chloride solution (normal saline) and lactated Ringer’s solution.</a:t>
            </a:r>
            <a:endParaRPr lang="en-US" sz="2800" dirty="0"/>
          </a:p>
        </p:txBody>
      </p:sp>
    </p:spTree>
    <p:extLst>
      <p:ext uri="{BB962C8B-B14F-4D97-AF65-F5344CB8AC3E}">
        <p14:creationId xmlns:p14="http://schemas.microsoft.com/office/powerpoint/2010/main" val="72541846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1772816"/>
            <a:ext cx="8229600" cy="4856584"/>
          </a:xfrm>
        </p:spPr>
        <p:txBody>
          <a:bodyPr>
            <a:normAutofit lnSpcReduction="10000"/>
          </a:bodyPr>
          <a:lstStyle/>
          <a:p>
            <a:r>
              <a:rPr lang="en-US" sz="2800" dirty="0" smtClean="0"/>
              <a:t>Ringer’s lactate  - an electrolyte solution containing the lactate ion. The lactate ion is converted to bicarbonate, which helps buffer the overall acidosis that occurs in shock.</a:t>
            </a:r>
          </a:p>
          <a:p>
            <a:r>
              <a:rPr lang="en-US" sz="2800" b="1" dirty="0" smtClean="0"/>
              <a:t>IV colloids </a:t>
            </a:r>
            <a:r>
              <a:rPr lang="en-US" sz="2800" dirty="0" smtClean="0"/>
              <a:t>– generally they are similar to plasma proteins – i.e., they contain molecules that are too large to pass through capillary membranes.</a:t>
            </a:r>
          </a:p>
          <a:p>
            <a:r>
              <a:rPr lang="en-US" sz="2800" dirty="0" smtClean="0"/>
              <a:t>Colloidal solutions have the same effect as hypertonic solutions in increasing intravascular volume, but less volume of fluid is required than with crystalloids</a:t>
            </a:r>
            <a:r>
              <a:rPr lang="en-US" dirty="0" smtClean="0"/>
              <a:t>.</a:t>
            </a:r>
            <a:endParaRPr lang="en-US" dirty="0"/>
          </a:p>
        </p:txBody>
      </p:sp>
    </p:spTree>
    <p:extLst>
      <p:ext uri="{BB962C8B-B14F-4D97-AF65-F5344CB8AC3E}">
        <p14:creationId xmlns:p14="http://schemas.microsoft.com/office/powerpoint/2010/main" val="183980824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rmAutofit fontScale="90000"/>
          </a:bodyPr>
          <a:lstStyle/>
          <a:p>
            <a:endParaRPr lang="en-US" dirty="0"/>
          </a:p>
        </p:txBody>
      </p:sp>
      <p:sp>
        <p:nvSpPr>
          <p:cNvPr id="3" name="Content Placeholder 2"/>
          <p:cNvSpPr>
            <a:spLocks noGrp="1"/>
          </p:cNvSpPr>
          <p:nvPr>
            <p:ph idx="1"/>
          </p:nvPr>
        </p:nvSpPr>
        <p:spPr>
          <a:xfrm>
            <a:off x="457200" y="1052736"/>
            <a:ext cx="8229600" cy="5652864"/>
          </a:xfrm>
        </p:spPr>
        <p:txBody>
          <a:bodyPr>
            <a:normAutofit/>
          </a:bodyPr>
          <a:lstStyle/>
          <a:p>
            <a:r>
              <a:rPr lang="en-US" sz="2800" dirty="0" smtClean="0"/>
              <a:t>Colloids have a longer duration of action than crystalloids, because the molecules remain within the intravascular compartment longer.</a:t>
            </a:r>
          </a:p>
          <a:p>
            <a:r>
              <a:rPr lang="en-US" sz="2800" dirty="0" smtClean="0"/>
              <a:t>Albumin is the commonly used agent as colloid solution (expensive).</a:t>
            </a:r>
          </a:p>
          <a:p>
            <a:r>
              <a:rPr lang="en-US" sz="2800" dirty="0" smtClean="0"/>
              <a:t>Synthetic colloid preparations include </a:t>
            </a:r>
            <a:r>
              <a:rPr lang="en-US" sz="2800" dirty="0" err="1" smtClean="0"/>
              <a:t>hetastarch</a:t>
            </a:r>
            <a:r>
              <a:rPr lang="en-US" sz="2800" dirty="0" smtClean="0"/>
              <a:t> and </a:t>
            </a:r>
            <a:r>
              <a:rPr lang="en-US" sz="2800" dirty="0" err="1" smtClean="0"/>
              <a:t>dextran</a:t>
            </a:r>
            <a:r>
              <a:rPr lang="en-US" sz="2800" dirty="0" smtClean="0"/>
              <a:t> solutions.</a:t>
            </a:r>
          </a:p>
          <a:p>
            <a:r>
              <a:rPr lang="en-US" sz="2800" dirty="0" smtClean="0"/>
              <a:t>NB: </a:t>
            </a:r>
            <a:r>
              <a:rPr lang="en-US" sz="2800" dirty="0" err="1" smtClean="0"/>
              <a:t>Dextran</a:t>
            </a:r>
            <a:r>
              <a:rPr lang="en-US" sz="2800" dirty="0" smtClean="0"/>
              <a:t> </a:t>
            </a:r>
            <a:r>
              <a:rPr lang="en-US" sz="2800" dirty="0" err="1" smtClean="0"/>
              <a:t>soln</a:t>
            </a:r>
            <a:r>
              <a:rPr lang="en-US" sz="2800" dirty="0" smtClean="0"/>
              <a:t> - may interfere with platelet aggregation and, therefore, is not indicated if hemorrhage is the cause of the hypovolemic shock or if the patient has a coagulation disorder.</a:t>
            </a:r>
          </a:p>
          <a:p>
            <a:endParaRPr lang="en-US" sz="2800" dirty="0"/>
          </a:p>
        </p:txBody>
      </p:sp>
    </p:spTree>
    <p:extLst>
      <p:ext uri="{BB962C8B-B14F-4D97-AF65-F5344CB8AC3E}">
        <p14:creationId xmlns:p14="http://schemas.microsoft.com/office/powerpoint/2010/main" val="3362291983"/>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b) Vasoactive Medication Therapy</a:t>
            </a:r>
            <a:endParaRPr lang="en-US" sz="3200" dirty="0"/>
          </a:p>
        </p:txBody>
      </p:sp>
      <p:sp>
        <p:nvSpPr>
          <p:cNvPr id="3" name="Content Placeholder 2"/>
          <p:cNvSpPr>
            <a:spLocks noGrp="1"/>
          </p:cNvSpPr>
          <p:nvPr>
            <p:ph idx="1"/>
          </p:nvPr>
        </p:nvSpPr>
        <p:spPr>
          <a:xfrm>
            <a:off x="457200" y="838200"/>
            <a:ext cx="8229600" cy="5638800"/>
          </a:xfrm>
        </p:spPr>
        <p:txBody>
          <a:bodyPr>
            <a:noAutofit/>
          </a:bodyPr>
          <a:lstStyle/>
          <a:p>
            <a:r>
              <a:rPr lang="en-US" sz="2900" dirty="0" smtClean="0"/>
              <a:t>These medications help increase the strength of myocardial contractility, regulate the heart rate, reduce myocardial resistance, and initiate vasoconstriction.</a:t>
            </a:r>
          </a:p>
          <a:p>
            <a:r>
              <a:rPr lang="en-US" sz="2900" dirty="0" smtClean="0"/>
              <a:t>Vasoactive medications are selected for their action on receptors of the sympathetic nervous system.</a:t>
            </a:r>
          </a:p>
          <a:p>
            <a:r>
              <a:rPr lang="en-US" sz="2900" dirty="0" smtClean="0"/>
              <a:t>When alpha-adrenergic receptors are stimulated, blood vessels constrict in the cardiorespiratory and GI systems, skin, and kidneys.</a:t>
            </a:r>
          </a:p>
          <a:p>
            <a:r>
              <a:rPr lang="en-US" sz="2800" dirty="0" smtClean="0"/>
              <a:t>Individual medication dosages are usually titrated by the nurse, who adjusts drip rates based on the prescribed dose and the patient’s response.</a:t>
            </a:r>
            <a:endParaRPr lang="en-US" sz="2900" dirty="0" smtClean="0"/>
          </a:p>
        </p:txBody>
      </p:sp>
    </p:spTree>
    <p:extLst>
      <p:ext uri="{BB962C8B-B14F-4D97-AF65-F5344CB8AC3E}">
        <p14:creationId xmlns:p14="http://schemas.microsoft.com/office/powerpoint/2010/main" val="1420924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45199" y="203894"/>
            <a:ext cx="6589199" cy="992858"/>
          </a:xfrm>
        </p:spPr>
        <p:txBody>
          <a:bodyPr/>
          <a:lstStyle/>
          <a:p>
            <a:r>
              <a:rPr lang="en-US" dirty="0" smtClean="0"/>
              <a:t>Lifestyle history…..</a:t>
            </a:r>
            <a:r>
              <a:rPr lang="en-US" dirty="0" err="1" smtClean="0"/>
              <a:t>contd</a:t>
            </a:r>
            <a:endParaRPr lang="en-US" dirty="0"/>
          </a:p>
        </p:txBody>
      </p:sp>
      <p:sp>
        <p:nvSpPr>
          <p:cNvPr id="3" name="Content Placeholder 2"/>
          <p:cNvSpPr>
            <a:spLocks noGrp="1"/>
          </p:cNvSpPr>
          <p:nvPr>
            <p:ph idx="1"/>
          </p:nvPr>
        </p:nvSpPr>
        <p:spPr>
          <a:xfrm>
            <a:off x="0" y="1196752"/>
            <a:ext cx="9144001" cy="5661248"/>
          </a:xfrm>
        </p:spPr>
        <p:txBody>
          <a:bodyPr>
            <a:noAutofit/>
          </a:bodyPr>
          <a:lstStyle/>
          <a:p>
            <a:pPr lvl="0">
              <a:lnSpc>
                <a:spcPct val="150000"/>
              </a:lnSpc>
            </a:pPr>
            <a:r>
              <a:rPr lang="en-US" sz="2800" dirty="0">
                <a:latin typeface="Calibri" panose="020F0502020204030204" pitchFamily="34" charset="0"/>
              </a:rPr>
              <a:t>Physical activity or inactivity, including exercise tolerance: is there anything that they cannot do because of any of the symptoms? It is best to try to quantify this - for example, inability to walk 50 yards rather than inability to walk. What changes have they had to make? For example, has the patient stopped walking up the stairs or stopped work because of angina and/or breathlessness?</a:t>
            </a:r>
          </a:p>
          <a:p>
            <a:pPr lvl="0">
              <a:lnSpc>
                <a:spcPct val="150000"/>
              </a:lnSpc>
            </a:pPr>
            <a:r>
              <a:rPr lang="en-US" sz="2800" dirty="0">
                <a:latin typeface="Calibri" panose="020F0502020204030204" pitchFamily="34" charset="0"/>
              </a:rPr>
              <a:t>Occupation: sedentary or active and how active?</a:t>
            </a:r>
          </a:p>
        </p:txBody>
      </p:sp>
    </p:spTree>
    <p:extLst>
      <p:ext uri="{BB962C8B-B14F-4D97-AF65-F5344CB8AC3E}">
        <p14:creationId xmlns:p14="http://schemas.microsoft.com/office/powerpoint/2010/main" val="124332021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dirty="0" smtClean="0"/>
              <a:t>Vasoactive agents used in treating shock</a:t>
            </a:r>
            <a:endParaRPr lang="en-US" sz="3200" dirty="0"/>
          </a:p>
        </p:txBody>
      </p:sp>
      <p:sp>
        <p:nvSpPr>
          <p:cNvPr id="3" name="Content Placeholder 2"/>
          <p:cNvSpPr>
            <a:spLocks noGrp="1"/>
          </p:cNvSpPr>
          <p:nvPr>
            <p:ph idx="1"/>
          </p:nvPr>
        </p:nvSpPr>
        <p:spPr>
          <a:xfrm>
            <a:off x="457200" y="762000"/>
            <a:ext cx="8229600" cy="5867400"/>
          </a:xfrm>
        </p:spPr>
        <p:txBody>
          <a:bodyPr>
            <a:normAutofit lnSpcReduction="10000"/>
          </a:bodyPr>
          <a:lstStyle/>
          <a:p>
            <a:pPr>
              <a:buNone/>
            </a:pPr>
            <a:r>
              <a:rPr lang="en-US" b="1" dirty="0" smtClean="0"/>
              <a:t>	</a:t>
            </a:r>
            <a:r>
              <a:rPr lang="en-US" sz="2800" b="1" dirty="0" err="1" smtClean="0"/>
              <a:t>Inotropic</a:t>
            </a:r>
            <a:r>
              <a:rPr lang="en-US" sz="2800" b="1" dirty="0" smtClean="0"/>
              <a:t> Agents</a:t>
            </a:r>
          </a:p>
          <a:p>
            <a:pPr lvl="1">
              <a:buFont typeface="Courier New" pitchFamily="49" charset="0"/>
              <a:buChar char="o"/>
            </a:pPr>
            <a:r>
              <a:rPr lang="en-US" sz="2800" dirty="0" err="1" smtClean="0"/>
              <a:t>Dobutamine</a:t>
            </a:r>
            <a:r>
              <a:rPr lang="en-US" sz="2800" dirty="0" smtClean="0"/>
              <a:t> (</a:t>
            </a:r>
            <a:r>
              <a:rPr lang="en-US" sz="2800" dirty="0" err="1" smtClean="0"/>
              <a:t>Dobutrex</a:t>
            </a:r>
            <a:r>
              <a:rPr lang="en-US" sz="2800" dirty="0" smtClean="0"/>
              <a:t>)</a:t>
            </a:r>
          </a:p>
          <a:p>
            <a:pPr lvl="1">
              <a:buFont typeface="Courier New" pitchFamily="49" charset="0"/>
              <a:buChar char="o"/>
            </a:pPr>
            <a:r>
              <a:rPr lang="en-US" sz="2800" dirty="0" smtClean="0"/>
              <a:t>Dopamine (</a:t>
            </a:r>
            <a:r>
              <a:rPr lang="en-US" sz="2800" dirty="0" err="1" smtClean="0"/>
              <a:t>Intropin</a:t>
            </a:r>
            <a:r>
              <a:rPr lang="en-US" sz="2800" dirty="0" smtClean="0"/>
              <a:t>)</a:t>
            </a:r>
          </a:p>
          <a:p>
            <a:pPr lvl="1">
              <a:buFont typeface="Courier New" pitchFamily="49" charset="0"/>
              <a:buChar char="o"/>
            </a:pPr>
            <a:r>
              <a:rPr lang="en-US" sz="2800" dirty="0" smtClean="0"/>
              <a:t>Epinephrine (Adrenalin)</a:t>
            </a:r>
          </a:p>
          <a:p>
            <a:pPr lvl="1">
              <a:buFont typeface="Courier New" pitchFamily="49" charset="0"/>
              <a:buChar char="o"/>
            </a:pPr>
            <a:r>
              <a:rPr lang="en-US" sz="2800" dirty="0" err="1" smtClean="0"/>
              <a:t>Milrinone</a:t>
            </a:r>
            <a:r>
              <a:rPr lang="en-US" sz="2800" dirty="0" smtClean="0"/>
              <a:t> (</a:t>
            </a:r>
            <a:r>
              <a:rPr lang="en-US" sz="2800" dirty="0" err="1" smtClean="0"/>
              <a:t>Primacor</a:t>
            </a:r>
            <a:r>
              <a:rPr lang="en-US" sz="2800" dirty="0" smtClean="0"/>
              <a:t>)</a:t>
            </a:r>
          </a:p>
          <a:p>
            <a:r>
              <a:rPr lang="en-US" sz="2800" dirty="0" smtClean="0"/>
              <a:t>Actions - Improve contractility, increase stroke volume, increase cardiac output</a:t>
            </a:r>
          </a:p>
          <a:p>
            <a:pPr>
              <a:buNone/>
            </a:pPr>
            <a:r>
              <a:rPr lang="en-US" sz="2800" b="1" dirty="0" smtClean="0"/>
              <a:t>	Vasodilators</a:t>
            </a:r>
          </a:p>
          <a:p>
            <a:pPr lvl="1">
              <a:buFont typeface="Courier New" pitchFamily="49" charset="0"/>
              <a:buChar char="o"/>
            </a:pPr>
            <a:r>
              <a:rPr lang="en-US" sz="2800" dirty="0" smtClean="0"/>
              <a:t>Nitroglycerin (</a:t>
            </a:r>
            <a:r>
              <a:rPr lang="en-US" sz="2800" dirty="0" err="1" smtClean="0"/>
              <a:t>Tridil</a:t>
            </a:r>
            <a:r>
              <a:rPr lang="en-US" sz="2800" dirty="0" smtClean="0"/>
              <a:t>)</a:t>
            </a:r>
          </a:p>
          <a:p>
            <a:pPr lvl="1">
              <a:buFont typeface="Courier New" pitchFamily="49" charset="0"/>
              <a:buChar char="o"/>
            </a:pPr>
            <a:r>
              <a:rPr lang="en-US" sz="2800" dirty="0" err="1" smtClean="0"/>
              <a:t>Nitroprusside</a:t>
            </a:r>
            <a:r>
              <a:rPr lang="en-US" sz="2800" dirty="0" smtClean="0"/>
              <a:t> (</a:t>
            </a:r>
            <a:r>
              <a:rPr lang="en-US" sz="2800" dirty="0" err="1" smtClean="0"/>
              <a:t>Nipride</a:t>
            </a:r>
            <a:r>
              <a:rPr lang="en-US" sz="2800" dirty="0" smtClean="0"/>
              <a:t>)</a:t>
            </a:r>
          </a:p>
          <a:p>
            <a:r>
              <a:rPr lang="en-US" sz="2800" dirty="0" smtClean="0"/>
              <a:t>Actions - Reduce preload and </a:t>
            </a:r>
            <a:r>
              <a:rPr lang="en-US" sz="2800" dirty="0" err="1" smtClean="0"/>
              <a:t>afterload</a:t>
            </a:r>
            <a:r>
              <a:rPr lang="en-US" sz="2800" dirty="0" smtClean="0"/>
              <a:t>, reduce oxygen demand of heart</a:t>
            </a:r>
            <a:endParaRPr lang="en-US" sz="2800" dirty="0"/>
          </a:p>
        </p:txBody>
      </p:sp>
    </p:spTree>
    <p:extLst>
      <p:ext uri="{BB962C8B-B14F-4D97-AF65-F5344CB8AC3E}">
        <p14:creationId xmlns:p14="http://schemas.microsoft.com/office/powerpoint/2010/main" val="266375846"/>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US" dirty="0"/>
          </a:p>
        </p:txBody>
      </p:sp>
      <p:sp>
        <p:nvSpPr>
          <p:cNvPr id="3" name="Content Placeholder 2"/>
          <p:cNvSpPr>
            <a:spLocks noGrp="1"/>
          </p:cNvSpPr>
          <p:nvPr>
            <p:ph idx="1"/>
          </p:nvPr>
        </p:nvSpPr>
        <p:spPr>
          <a:xfrm>
            <a:off x="457200" y="1268760"/>
            <a:ext cx="8229600" cy="5208240"/>
          </a:xfrm>
        </p:spPr>
        <p:txBody>
          <a:bodyPr/>
          <a:lstStyle/>
          <a:p>
            <a:pPr>
              <a:buNone/>
            </a:pPr>
            <a:r>
              <a:rPr lang="en-US" b="1" dirty="0" smtClean="0"/>
              <a:t>	</a:t>
            </a:r>
            <a:r>
              <a:rPr lang="en-US" sz="2800" b="1" dirty="0" err="1" smtClean="0"/>
              <a:t>Vasopressor</a:t>
            </a:r>
            <a:r>
              <a:rPr lang="en-US" sz="2800" b="1" dirty="0" smtClean="0"/>
              <a:t> Agents</a:t>
            </a:r>
          </a:p>
          <a:p>
            <a:pPr lvl="1">
              <a:buFont typeface="Courier New" pitchFamily="49" charset="0"/>
              <a:buChar char="o"/>
            </a:pPr>
            <a:r>
              <a:rPr lang="en-US" sz="2800" dirty="0" smtClean="0"/>
              <a:t>Norepinephrine (</a:t>
            </a:r>
            <a:r>
              <a:rPr lang="en-US" sz="2800" dirty="0" err="1" smtClean="0"/>
              <a:t>Levophed</a:t>
            </a:r>
            <a:r>
              <a:rPr lang="en-US" sz="2800" dirty="0" smtClean="0"/>
              <a:t>)</a:t>
            </a:r>
          </a:p>
          <a:p>
            <a:pPr lvl="1">
              <a:buFont typeface="Courier New" pitchFamily="49" charset="0"/>
              <a:buChar char="o"/>
            </a:pPr>
            <a:r>
              <a:rPr lang="en-US" sz="2800" dirty="0" smtClean="0"/>
              <a:t>Dopamine (</a:t>
            </a:r>
            <a:r>
              <a:rPr lang="en-US" sz="2800" dirty="0" err="1" smtClean="0"/>
              <a:t>Intropin</a:t>
            </a:r>
            <a:r>
              <a:rPr lang="en-US" sz="2800" dirty="0" smtClean="0"/>
              <a:t>)</a:t>
            </a:r>
          </a:p>
          <a:p>
            <a:pPr lvl="1">
              <a:buFont typeface="Courier New" pitchFamily="49" charset="0"/>
              <a:buChar char="o"/>
            </a:pPr>
            <a:r>
              <a:rPr lang="en-US" sz="2800" dirty="0" err="1" smtClean="0"/>
              <a:t>Phenylephrine</a:t>
            </a:r>
            <a:r>
              <a:rPr lang="en-US" sz="2800" dirty="0" smtClean="0"/>
              <a:t> (Neo-</a:t>
            </a:r>
            <a:r>
              <a:rPr lang="en-US" sz="2800" dirty="0" err="1" smtClean="0"/>
              <a:t>Synephrine</a:t>
            </a:r>
            <a:r>
              <a:rPr lang="en-US" sz="2800" dirty="0" smtClean="0"/>
              <a:t>)</a:t>
            </a:r>
          </a:p>
          <a:p>
            <a:pPr lvl="1">
              <a:buFont typeface="Courier New" pitchFamily="49" charset="0"/>
              <a:buChar char="o"/>
            </a:pPr>
            <a:r>
              <a:rPr lang="en-US" sz="2800" dirty="0" smtClean="0"/>
              <a:t>Vasopressin (</a:t>
            </a:r>
            <a:r>
              <a:rPr lang="en-US" sz="2800" dirty="0" err="1" smtClean="0"/>
              <a:t>Pitressin</a:t>
            </a:r>
            <a:r>
              <a:rPr lang="en-US" sz="2800" dirty="0" smtClean="0"/>
              <a:t>)</a:t>
            </a:r>
          </a:p>
          <a:p>
            <a:r>
              <a:rPr lang="en-US" sz="2800" dirty="0" smtClean="0"/>
              <a:t>Actions - Increase blood pressure by vasoconstriction</a:t>
            </a:r>
            <a:endParaRPr lang="en-US" sz="2800" dirty="0"/>
          </a:p>
        </p:txBody>
      </p:sp>
    </p:spTree>
    <p:extLst>
      <p:ext uri="{BB962C8B-B14F-4D97-AF65-F5344CB8AC3E}">
        <p14:creationId xmlns:p14="http://schemas.microsoft.com/office/powerpoint/2010/main" val="99629670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c) Nutritional Support</a:t>
            </a:r>
            <a:endParaRPr lang="en-US" sz="3200" dirty="0"/>
          </a:p>
        </p:txBody>
      </p:sp>
      <p:sp>
        <p:nvSpPr>
          <p:cNvPr id="3" name="Content Placeholder 2"/>
          <p:cNvSpPr>
            <a:spLocks noGrp="1"/>
          </p:cNvSpPr>
          <p:nvPr>
            <p:ph idx="1"/>
          </p:nvPr>
        </p:nvSpPr>
        <p:spPr>
          <a:xfrm>
            <a:off x="457200" y="838200"/>
            <a:ext cx="8229600" cy="5715000"/>
          </a:xfrm>
        </p:spPr>
        <p:txBody>
          <a:bodyPr>
            <a:normAutofit/>
          </a:bodyPr>
          <a:lstStyle/>
          <a:p>
            <a:r>
              <a:rPr lang="en-US" sz="2800" dirty="0" smtClean="0"/>
              <a:t>Increased metabolic rates during shock increase energy requirements and therefore caloric requirements.</a:t>
            </a:r>
          </a:p>
          <a:p>
            <a:r>
              <a:rPr lang="en-US" sz="2800" dirty="0" smtClean="0"/>
              <a:t>The release of catecholamines early in the shock continuum causes depletion of glycogen stores in about 8 to 10 hours. </a:t>
            </a:r>
          </a:p>
          <a:p>
            <a:r>
              <a:rPr lang="en-US" sz="2800" dirty="0" smtClean="0"/>
              <a:t>Nutritional energy requirements are then met by breaking down lean body mass.</a:t>
            </a:r>
          </a:p>
          <a:p>
            <a:r>
              <a:rPr lang="en-US" sz="2800" dirty="0" smtClean="0"/>
              <a:t>In this catabolic process, skeletal muscle mass is broken down even when the patient has large stores of fat or adipose tissue.</a:t>
            </a:r>
            <a:endParaRPr lang="en-US" sz="2800" dirty="0"/>
          </a:p>
        </p:txBody>
      </p:sp>
    </p:spTree>
    <p:extLst>
      <p:ext uri="{BB962C8B-B14F-4D97-AF65-F5344CB8AC3E}">
        <p14:creationId xmlns:p14="http://schemas.microsoft.com/office/powerpoint/2010/main" val="3752502393"/>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980728"/>
            <a:ext cx="8229600" cy="5648672"/>
          </a:xfrm>
        </p:spPr>
        <p:txBody>
          <a:bodyPr>
            <a:noAutofit/>
          </a:bodyPr>
          <a:lstStyle/>
          <a:p>
            <a:r>
              <a:rPr lang="en-US" sz="2900" dirty="0" smtClean="0"/>
              <a:t>Loss of skeletal muscle greatly prolongs the patient’s recovery time.</a:t>
            </a:r>
          </a:p>
          <a:p>
            <a:r>
              <a:rPr lang="en-US" sz="2900" dirty="0" smtClean="0"/>
              <a:t>Parenteral or enteral nutritional support should be initiated as soon as possible. </a:t>
            </a:r>
          </a:p>
          <a:p>
            <a:r>
              <a:rPr lang="en-US" sz="2900" dirty="0" smtClean="0"/>
              <a:t>Enteral nutrition is preferred, promoting GI function through direct exposure to nutrients and limiting infectious complications associated with parenteral feeding.</a:t>
            </a:r>
          </a:p>
          <a:p>
            <a:r>
              <a:rPr lang="en-US" sz="2900" dirty="0" smtClean="0"/>
              <a:t>Glutamine (an essential amino acid during stress) is important in the immunologic function of the GI tract, providing a fuel source for lymphocytes and macrophages.</a:t>
            </a:r>
          </a:p>
        </p:txBody>
      </p:sp>
    </p:spTree>
    <p:extLst>
      <p:ext uri="{BB962C8B-B14F-4D97-AF65-F5344CB8AC3E}">
        <p14:creationId xmlns:p14="http://schemas.microsoft.com/office/powerpoint/2010/main" val="28018709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988840"/>
            <a:ext cx="8229600" cy="4640560"/>
          </a:xfrm>
        </p:spPr>
        <p:txBody>
          <a:bodyPr>
            <a:normAutofit/>
          </a:bodyPr>
          <a:lstStyle/>
          <a:p>
            <a:r>
              <a:rPr lang="en-US" sz="2800" dirty="0" smtClean="0"/>
              <a:t>Stress ulcers occur frequently in acutely ill patients because of the compromised blood supply to the GI tract.</a:t>
            </a:r>
          </a:p>
          <a:p>
            <a:r>
              <a:rPr lang="en-US" sz="2800" dirty="0" smtClean="0"/>
              <a:t>Therefore, antacids, H2 blockers (</a:t>
            </a:r>
            <a:r>
              <a:rPr lang="en-US" sz="2800" dirty="0" err="1" smtClean="0"/>
              <a:t>eg</a:t>
            </a:r>
            <a:r>
              <a:rPr lang="en-US" sz="2800" dirty="0" smtClean="0"/>
              <a:t>, </a:t>
            </a:r>
            <a:r>
              <a:rPr lang="en-US" sz="2800" dirty="0" err="1" smtClean="0"/>
              <a:t>famotidine</a:t>
            </a:r>
            <a:r>
              <a:rPr lang="en-US" sz="2800" dirty="0" smtClean="0"/>
              <a:t>, ranitidine, and proton pump inhibitors, </a:t>
            </a:r>
            <a:r>
              <a:rPr lang="en-US" sz="2800" dirty="0" err="1" smtClean="0"/>
              <a:t>eg</a:t>
            </a:r>
            <a:r>
              <a:rPr lang="en-US" sz="2800" dirty="0" smtClean="0"/>
              <a:t>, </a:t>
            </a:r>
            <a:r>
              <a:rPr lang="en-US" sz="2800" dirty="0" err="1" smtClean="0"/>
              <a:t>lansoprazole</a:t>
            </a:r>
            <a:r>
              <a:rPr lang="en-US" sz="2800" dirty="0" smtClean="0"/>
              <a:t> are prescribed to prevent ulcer formation by inhibiting gastric acid secretion or increasing gastric </a:t>
            </a:r>
            <a:r>
              <a:rPr lang="en-US" sz="2800" dirty="0" err="1" smtClean="0"/>
              <a:t>pH</a:t>
            </a:r>
            <a:r>
              <a:rPr lang="en-US" dirty="0" err="1" smtClean="0"/>
              <a:t>.</a:t>
            </a:r>
            <a:endParaRPr lang="en-US" dirty="0" smtClean="0"/>
          </a:p>
        </p:txBody>
      </p:sp>
    </p:spTree>
    <p:extLst>
      <p:ext uri="{BB962C8B-B14F-4D97-AF65-F5344CB8AC3E}">
        <p14:creationId xmlns:p14="http://schemas.microsoft.com/office/powerpoint/2010/main" val="2667383598"/>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General Management of Shock</a:t>
            </a:r>
            <a:endParaRPr lang="en-US" sz="3200" b="1" dirty="0"/>
          </a:p>
        </p:txBody>
      </p:sp>
      <p:sp>
        <p:nvSpPr>
          <p:cNvPr id="3" name="Content Placeholder 2"/>
          <p:cNvSpPr>
            <a:spLocks noGrp="1"/>
          </p:cNvSpPr>
          <p:nvPr>
            <p:ph idx="1"/>
          </p:nvPr>
        </p:nvSpPr>
        <p:spPr>
          <a:xfrm>
            <a:off x="179512" y="914400"/>
            <a:ext cx="8507288" cy="5715000"/>
          </a:xfrm>
        </p:spPr>
        <p:txBody>
          <a:bodyPr>
            <a:noAutofit/>
          </a:bodyPr>
          <a:lstStyle/>
          <a:p>
            <a:r>
              <a:rPr lang="en-US" sz="2800" dirty="0" smtClean="0"/>
              <a:t>Administer 100% O2 by </a:t>
            </a:r>
            <a:r>
              <a:rPr lang="en-US" sz="2800" dirty="0" err="1" smtClean="0"/>
              <a:t>nonrebreather</a:t>
            </a:r>
            <a:r>
              <a:rPr lang="en-US" sz="2800" dirty="0" smtClean="0"/>
              <a:t> face mask to maintain the partial pressure of arterial oxygen at 90% to 100%.</a:t>
            </a:r>
          </a:p>
          <a:p>
            <a:r>
              <a:rPr lang="en-US" sz="2800" dirty="0" smtClean="0"/>
              <a:t>Fluid resuscitation.</a:t>
            </a:r>
          </a:p>
          <a:p>
            <a:pPr lvl="1">
              <a:buFont typeface="Courier New" pitchFamily="49" charset="0"/>
              <a:buChar char="o"/>
            </a:pPr>
            <a:r>
              <a:rPr lang="en-US" sz="2400" dirty="0" smtClean="0"/>
              <a:t>Two large-bore I.V. lines should be established.</a:t>
            </a:r>
          </a:p>
          <a:p>
            <a:pPr lvl="1">
              <a:buFont typeface="Courier New" pitchFamily="49" charset="0"/>
              <a:buChar char="o"/>
            </a:pPr>
            <a:r>
              <a:rPr lang="en-US" sz="2400" dirty="0" smtClean="0"/>
              <a:t>Lactated Ringer's solution is the initial fluid choice. </a:t>
            </a:r>
          </a:p>
          <a:p>
            <a:pPr lvl="1">
              <a:buFont typeface="Courier New" pitchFamily="49" charset="0"/>
              <a:buChar char="o"/>
            </a:pPr>
            <a:r>
              <a:rPr lang="en-US" sz="2400" dirty="0" smtClean="0"/>
              <a:t>Normal saline is the second choice because </a:t>
            </a:r>
            <a:r>
              <a:rPr lang="en-US" sz="2400" dirty="0" err="1" smtClean="0"/>
              <a:t>hyperchloremic</a:t>
            </a:r>
            <a:r>
              <a:rPr lang="en-US" sz="2400" dirty="0" smtClean="0"/>
              <a:t> acidosis may develop if massive amount of normal saline is infused.</a:t>
            </a:r>
          </a:p>
          <a:p>
            <a:pPr lvl="1">
              <a:buFont typeface="Courier New" pitchFamily="49" charset="0"/>
              <a:buChar char="o"/>
            </a:pPr>
            <a:r>
              <a:rPr lang="en-US" sz="2400" dirty="0" smtClean="0"/>
              <a:t>Rate of infusion depends on severity of blood loss and clinical evidence of </a:t>
            </a:r>
            <a:r>
              <a:rPr lang="en-US" sz="2400" dirty="0" err="1" smtClean="0"/>
              <a:t>hypovolemia</a:t>
            </a:r>
            <a:r>
              <a:rPr lang="en-US" sz="2400" dirty="0" smtClean="0"/>
              <a:t>.</a:t>
            </a:r>
          </a:p>
          <a:p>
            <a:pPr lvl="1">
              <a:buFont typeface="Courier New" pitchFamily="49" charset="0"/>
              <a:buChar char="o"/>
            </a:pPr>
            <a:r>
              <a:rPr lang="en-US" sz="2400" dirty="0" smtClean="0"/>
              <a:t>Packed red blood cells are infused when there is massive blood loss.</a:t>
            </a:r>
          </a:p>
          <a:p>
            <a:endParaRPr lang="en-US" sz="2800" dirty="0"/>
          </a:p>
        </p:txBody>
      </p:sp>
    </p:spTree>
    <p:extLst>
      <p:ext uri="{BB962C8B-B14F-4D97-AF65-F5344CB8AC3E}">
        <p14:creationId xmlns:p14="http://schemas.microsoft.com/office/powerpoint/2010/main" val="577379368"/>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0" y="980728"/>
            <a:ext cx="9144000" cy="5648672"/>
          </a:xfrm>
        </p:spPr>
        <p:txBody>
          <a:bodyPr>
            <a:normAutofit fontScale="92500" lnSpcReduction="10000"/>
          </a:bodyPr>
          <a:lstStyle/>
          <a:p>
            <a:r>
              <a:rPr lang="en-US" sz="3000" dirty="0" smtClean="0"/>
              <a:t>Insert an indwelling urinary catheter.</a:t>
            </a:r>
          </a:p>
          <a:p>
            <a:pPr lvl="1">
              <a:buFont typeface="Courier New" pitchFamily="49" charset="0"/>
              <a:buChar char="o"/>
            </a:pPr>
            <a:r>
              <a:rPr lang="en-US" sz="3000" dirty="0" smtClean="0"/>
              <a:t>Record urine output every 15 to 30 minutes.</a:t>
            </a:r>
          </a:p>
          <a:p>
            <a:pPr lvl="1">
              <a:buFont typeface="Courier New" pitchFamily="49" charset="0"/>
              <a:buChar char="o"/>
            </a:pPr>
            <a:r>
              <a:rPr lang="en-US" sz="3000" dirty="0" smtClean="0"/>
              <a:t>Urinary volume reveals adequacy of kidney and visceral perfusion.</a:t>
            </a:r>
          </a:p>
          <a:p>
            <a:r>
              <a:rPr lang="en-US" sz="3000" dirty="0" smtClean="0"/>
              <a:t>Maintain patient in supine position with the legs elevated. (This position is contraindicated in patients with head injuries.)</a:t>
            </a:r>
          </a:p>
          <a:p>
            <a:r>
              <a:rPr lang="en-US" sz="3000" dirty="0" smtClean="0"/>
              <a:t>ECG monitoring—dysrhythmias may contribute to shock.</a:t>
            </a:r>
          </a:p>
          <a:p>
            <a:r>
              <a:rPr lang="en-US" sz="3000" dirty="0" smtClean="0"/>
              <a:t>Maintain ongoing nursing surveillance of total patient—BP, HR, RR, skin temperature, color, CVP, ABG levels, urine output, ECG, hematocrit, hemoglobin, coagulation profiles, and electrolytes—to assess patient response to treatment.</a:t>
            </a:r>
          </a:p>
          <a:p>
            <a:endParaRPr lang="en-US" sz="2800" dirty="0" smtClean="0"/>
          </a:p>
          <a:p>
            <a:endParaRPr lang="en-US" dirty="0"/>
          </a:p>
        </p:txBody>
      </p:sp>
    </p:spTree>
    <p:extLst>
      <p:ext uri="{BB962C8B-B14F-4D97-AF65-F5344CB8AC3E}">
        <p14:creationId xmlns:p14="http://schemas.microsoft.com/office/powerpoint/2010/main" val="1799153353"/>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endParaRPr lang="en-US" dirty="0"/>
          </a:p>
        </p:txBody>
      </p:sp>
      <p:sp>
        <p:nvSpPr>
          <p:cNvPr id="3" name="Content Placeholder 2"/>
          <p:cNvSpPr>
            <a:spLocks noGrp="1"/>
          </p:cNvSpPr>
          <p:nvPr>
            <p:ph idx="1"/>
          </p:nvPr>
        </p:nvSpPr>
        <p:spPr>
          <a:xfrm>
            <a:off x="20386" y="1052736"/>
            <a:ext cx="9123614" cy="5020072"/>
          </a:xfrm>
        </p:spPr>
        <p:txBody>
          <a:bodyPr>
            <a:noAutofit/>
          </a:bodyPr>
          <a:lstStyle/>
          <a:p>
            <a:r>
              <a:rPr lang="en-US" sz="2800" dirty="0" smtClean="0"/>
              <a:t>Immobilize fractures to minimize blood loss.</a:t>
            </a:r>
          </a:p>
          <a:p>
            <a:r>
              <a:rPr lang="en-US" sz="2800" dirty="0" smtClean="0"/>
              <a:t>Maintain </a:t>
            </a:r>
            <a:r>
              <a:rPr lang="en-US" sz="2800" dirty="0" err="1" smtClean="0"/>
              <a:t>normothermia</a:t>
            </a:r>
            <a:r>
              <a:rPr lang="en-US" sz="2800" dirty="0" smtClean="0"/>
              <a:t>.</a:t>
            </a:r>
          </a:p>
          <a:p>
            <a:pPr lvl="1">
              <a:buFont typeface="Courier New" pitchFamily="49" charset="0"/>
              <a:buChar char="o"/>
            </a:pPr>
            <a:r>
              <a:rPr lang="en-US" sz="2800" dirty="0" smtClean="0"/>
              <a:t>Too much heat produces vasodilatation, which counteracts the body's compensatory mechanism of vasoconstriction and also increases fluid loss through perspiration.</a:t>
            </a:r>
          </a:p>
          <a:p>
            <a:pPr lvl="1">
              <a:buFont typeface="Courier New" pitchFamily="49" charset="0"/>
              <a:buChar char="o"/>
            </a:pPr>
            <a:r>
              <a:rPr lang="en-US" sz="2800" dirty="0" smtClean="0"/>
              <a:t>A patient who is in septic shock should be kept cool because high fever will increase the cellular metabolic effects of shock.</a:t>
            </a:r>
          </a:p>
          <a:p>
            <a:r>
              <a:rPr lang="en-US" sz="2800" dirty="0" smtClean="0"/>
              <a:t>Pharmacologic interventions:</a:t>
            </a:r>
          </a:p>
          <a:p>
            <a:pPr lvl="1">
              <a:buFont typeface="Courier New" pitchFamily="49" charset="0"/>
              <a:buChar char="o"/>
            </a:pPr>
            <a:r>
              <a:rPr lang="en-US" sz="2800" dirty="0" err="1" smtClean="0"/>
              <a:t>Vasopressors</a:t>
            </a:r>
            <a:r>
              <a:rPr lang="en-US" sz="2800" dirty="0" smtClean="0"/>
              <a:t> may be necessary, but not until volume is replaced.</a:t>
            </a:r>
          </a:p>
          <a:p>
            <a:pPr lvl="1">
              <a:buFont typeface="Courier New" pitchFamily="49" charset="0"/>
              <a:buChar char="o"/>
            </a:pPr>
            <a:r>
              <a:rPr lang="en-US" sz="2800" dirty="0" smtClean="0"/>
              <a:t>Antibiotics—broad spectrum for septic shock.</a:t>
            </a:r>
          </a:p>
          <a:p>
            <a:endParaRPr lang="en-US" sz="2800" dirty="0"/>
          </a:p>
        </p:txBody>
      </p:sp>
    </p:spTree>
    <p:extLst>
      <p:ext uri="{BB962C8B-B14F-4D97-AF65-F5344CB8AC3E}">
        <p14:creationId xmlns:p14="http://schemas.microsoft.com/office/powerpoint/2010/main" val="235523805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fr-FR" sz="3200" b="1" dirty="0" smtClean="0"/>
              <a:t>Multiple </a:t>
            </a:r>
            <a:r>
              <a:rPr lang="fr-FR" sz="3200" b="1" dirty="0" err="1" smtClean="0"/>
              <a:t>Organ</a:t>
            </a:r>
            <a:r>
              <a:rPr lang="fr-FR" sz="3200" b="1" dirty="0" smtClean="0"/>
              <a:t> </a:t>
            </a:r>
            <a:r>
              <a:rPr lang="fr-FR" sz="3200" b="1" dirty="0" err="1" smtClean="0"/>
              <a:t>Dysfunction</a:t>
            </a:r>
            <a:r>
              <a:rPr lang="fr-FR" sz="3200" b="1" dirty="0" smtClean="0"/>
              <a:t> Syndrome (MODS)</a:t>
            </a:r>
            <a:endParaRPr lang="en-US" sz="3200" dirty="0"/>
          </a:p>
        </p:txBody>
      </p:sp>
      <p:sp>
        <p:nvSpPr>
          <p:cNvPr id="3" name="Content Placeholder 2"/>
          <p:cNvSpPr>
            <a:spLocks noGrp="1"/>
          </p:cNvSpPr>
          <p:nvPr>
            <p:ph idx="1"/>
          </p:nvPr>
        </p:nvSpPr>
        <p:spPr>
          <a:xfrm>
            <a:off x="457200" y="914400"/>
            <a:ext cx="8229600" cy="5638800"/>
          </a:xfrm>
        </p:spPr>
        <p:txBody>
          <a:bodyPr>
            <a:normAutofit/>
          </a:bodyPr>
          <a:lstStyle/>
          <a:p>
            <a:r>
              <a:rPr lang="en-US" sz="2800" dirty="0" smtClean="0"/>
              <a:t>MODS is altered organ function in acutely ill patients that requires medical intervention to support continued organ function.</a:t>
            </a:r>
          </a:p>
          <a:p>
            <a:r>
              <a:rPr lang="en-US" sz="2800" dirty="0" smtClean="0"/>
              <a:t>It is another phase in the progression of shock states.</a:t>
            </a:r>
          </a:p>
          <a:p>
            <a:r>
              <a:rPr lang="en-US" sz="2800" dirty="0" smtClean="0"/>
              <a:t>MODS develops with acute illnesses that compromise tissue perfusion.</a:t>
            </a:r>
          </a:p>
          <a:p>
            <a:r>
              <a:rPr lang="en-US" sz="2800" dirty="0" smtClean="0"/>
              <a:t>Dysfunction of one organ system is associated with 20% mortality, and if more than four organs fail, the mortality may reach 70%</a:t>
            </a:r>
            <a:endParaRPr lang="en-US" sz="2800" dirty="0"/>
          </a:p>
        </p:txBody>
      </p:sp>
    </p:spTree>
    <p:extLst>
      <p:ext uri="{BB962C8B-B14F-4D97-AF65-F5344CB8AC3E}">
        <p14:creationId xmlns:p14="http://schemas.microsoft.com/office/powerpoint/2010/main" val="1640599462"/>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1268760"/>
            <a:ext cx="8229600" cy="5360640"/>
          </a:xfrm>
        </p:spPr>
        <p:txBody>
          <a:bodyPr>
            <a:normAutofit/>
          </a:bodyPr>
          <a:lstStyle/>
          <a:p>
            <a:r>
              <a:rPr lang="en-US" sz="2800" dirty="0" smtClean="0"/>
              <a:t>MODS may be a complication of any form of shock caused by inadequate tissue perfusion.</a:t>
            </a:r>
          </a:p>
          <a:p>
            <a:r>
              <a:rPr lang="en-US" sz="2800" dirty="0" smtClean="0"/>
              <a:t>The pattern of progressive organ dysfunction and failure typically occurs; organ failure usually begins in the lungs, and cardiovascular instability as well as failure of the hepatic, GI, renal, immunologic, and central nervous systems follow.</a:t>
            </a:r>
          </a:p>
          <a:p>
            <a:r>
              <a:rPr lang="en-US" sz="2800" dirty="0" smtClean="0"/>
              <a:t>However, the precise mechanism by which MODS occurs remains unknown.</a:t>
            </a:r>
            <a:endParaRPr lang="en-US" sz="2800" dirty="0"/>
          </a:p>
        </p:txBody>
      </p:sp>
    </p:spTree>
    <p:extLst>
      <p:ext uri="{BB962C8B-B14F-4D97-AF65-F5344CB8AC3E}">
        <p14:creationId xmlns:p14="http://schemas.microsoft.com/office/powerpoint/2010/main" val="3693601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9797"/>
            <a:ext cx="6347713" cy="875184"/>
          </a:xfrm>
        </p:spPr>
        <p:txBody>
          <a:bodyPr>
            <a:normAutofit fontScale="90000"/>
          </a:bodyPr>
          <a:lstStyle/>
          <a:p>
            <a:pPr algn="ctr"/>
            <a:r>
              <a:rPr lang="en-US" b="1" dirty="0" smtClean="0"/>
              <a:t>PHYSICAL EXAMINATION</a:t>
            </a:r>
            <a:r>
              <a:rPr lang="en-US" dirty="0" smtClean="0"/>
              <a:t/>
            </a:r>
            <a:br>
              <a:rPr lang="en-US" dirty="0" smtClean="0"/>
            </a:br>
            <a:endParaRPr lang="en-US" dirty="0"/>
          </a:p>
        </p:txBody>
      </p:sp>
      <p:sp>
        <p:nvSpPr>
          <p:cNvPr id="3" name="Content Placeholder 2"/>
          <p:cNvSpPr>
            <a:spLocks noGrp="1"/>
          </p:cNvSpPr>
          <p:nvPr>
            <p:ph idx="1"/>
          </p:nvPr>
        </p:nvSpPr>
        <p:spPr>
          <a:xfrm>
            <a:off x="0" y="692696"/>
            <a:ext cx="9144000" cy="6165304"/>
          </a:xfrm>
        </p:spPr>
        <p:txBody>
          <a:bodyPr>
            <a:normAutofit/>
          </a:bodyPr>
          <a:lstStyle/>
          <a:p>
            <a:pPr marL="0" indent="0">
              <a:buNone/>
            </a:pPr>
            <a:r>
              <a:rPr lang="en-US" sz="2800" b="1" dirty="0" smtClean="0"/>
              <a:t>General a</a:t>
            </a:r>
            <a:r>
              <a:rPr lang="en-US" sz="2800" dirty="0" smtClean="0"/>
              <a:t>p</a:t>
            </a:r>
            <a:r>
              <a:rPr lang="en-US" sz="2800" dirty="0"/>
              <a:t>p</a:t>
            </a:r>
            <a:r>
              <a:rPr lang="en-US" sz="2800" b="1" dirty="0" smtClean="0"/>
              <a:t>earance </a:t>
            </a:r>
            <a:endParaRPr lang="en-US" sz="2800" dirty="0"/>
          </a:p>
          <a:p>
            <a:pPr lvl="0">
              <a:lnSpc>
                <a:spcPct val="150000"/>
              </a:lnSpc>
            </a:pPr>
            <a:r>
              <a:rPr lang="en-US" sz="2800" dirty="0">
                <a:latin typeface="Calibri" panose="020F0502020204030204" pitchFamily="34" charset="0"/>
              </a:rPr>
              <a:t>Build (obesity or wasting); shortness of breath; difficulty in talking; do they look ill?</a:t>
            </a:r>
          </a:p>
          <a:p>
            <a:pPr lvl="0">
              <a:lnSpc>
                <a:spcPct val="150000"/>
              </a:lnSpc>
            </a:pPr>
            <a:r>
              <a:rPr lang="en-US" sz="2800" dirty="0">
                <a:latin typeface="Calibri" panose="020F0502020204030204" pitchFamily="34" charset="0"/>
              </a:rPr>
              <a:t>Look for pallor, jaundice, sweatiness and </a:t>
            </a:r>
            <a:r>
              <a:rPr lang="en-US" sz="2800" dirty="0" smtClean="0">
                <a:latin typeface="Calibri" panose="020F0502020204030204" pitchFamily="34" charset="0"/>
              </a:rPr>
              <a:t>clamminess </a:t>
            </a:r>
            <a:r>
              <a:rPr lang="en-US" sz="2800" dirty="0">
                <a:latin typeface="Calibri" panose="020F0502020204030204" pitchFamily="34" charset="0"/>
              </a:rPr>
              <a:t>and for </a:t>
            </a:r>
            <a:r>
              <a:rPr lang="en-US" sz="2800" dirty="0" err="1">
                <a:latin typeface="Calibri" panose="020F0502020204030204" pitchFamily="34" charset="0"/>
              </a:rPr>
              <a:t>xanthelasma</a:t>
            </a:r>
            <a:r>
              <a:rPr lang="en-US" sz="2800" dirty="0">
                <a:latin typeface="Calibri" panose="020F0502020204030204" pitchFamily="34" charset="0"/>
              </a:rPr>
              <a:t> around the eyes.</a:t>
            </a:r>
          </a:p>
          <a:p>
            <a:pPr lvl="0">
              <a:lnSpc>
                <a:spcPct val="150000"/>
              </a:lnSpc>
            </a:pPr>
            <a:r>
              <a:rPr lang="en-US" sz="2800" dirty="0">
                <a:latin typeface="Calibri" panose="020F0502020204030204" pitchFamily="34" charset="0"/>
              </a:rPr>
              <a:t>Look for any evidence of syndromes or non-cardiovascular conditions associated with cardiovascular abnormalities, </a:t>
            </a:r>
            <a:r>
              <a:rPr lang="en-US" sz="2800" dirty="0" smtClean="0">
                <a:latin typeface="Calibri" panose="020F0502020204030204" pitchFamily="34" charset="0"/>
              </a:rPr>
              <a:t>e.g. </a:t>
            </a:r>
            <a:r>
              <a:rPr lang="en-US" sz="2800" dirty="0">
                <a:latin typeface="Calibri" panose="020F0502020204030204" pitchFamily="34" charset="0"/>
              </a:rPr>
              <a:t>Down's syndrome, </a:t>
            </a:r>
            <a:r>
              <a:rPr lang="en-US" sz="2800" dirty="0" err="1">
                <a:latin typeface="Calibri" panose="020F0502020204030204" pitchFamily="34" charset="0"/>
              </a:rPr>
              <a:t>Marfan's</a:t>
            </a:r>
            <a:r>
              <a:rPr lang="en-US" sz="2800" dirty="0">
                <a:latin typeface="Calibri" panose="020F0502020204030204" pitchFamily="34" charset="0"/>
              </a:rPr>
              <a:t> syndrome, Turner syndrome, </a:t>
            </a:r>
            <a:r>
              <a:rPr lang="en-US" sz="2800" dirty="0" err="1">
                <a:latin typeface="Calibri" panose="020F0502020204030204" pitchFamily="34" charset="0"/>
              </a:rPr>
              <a:t>ankylosing</a:t>
            </a:r>
            <a:r>
              <a:rPr lang="en-US" sz="2800" dirty="0">
                <a:latin typeface="Calibri" panose="020F0502020204030204" pitchFamily="34" charset="0"/>
              </a:rPr>
              <a:t> spondylitis.</a:t>
            </a:r>
          </a:p>
          <a:p>
            <a:endParaRPr lang="en-US" sz="2400" dirty="0"/>
          </a:p>
        </p:txBody>
      </p:sp>
    </p:spTree>
    <p:extLst>
      <p:ext uri="{BB962C8B-B14F-4D97-AF65-F5344CB8AC3E}">
        <p14:creationId xmlns:p14="http://schemas.microsoft.com/office/powerpoint/2010/main" val="1000646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8203" y="41773"/>
            <a:ext cx="6347713" cy="794939"/>
          </a:xfrm>
        </p:spPr>
        <p:txBody>
          <a:bodyPr>
            <a:normAutofit fontScale="90000"/>
          </a:bodyPr>
          <a:lstStyle/>
          <a:p>
            <a:r>
              <a:rPr lang="en-US" b="1" dirty="0" smtClean="0"/>
              <a:t>CYANOSIS</a:t>
            </a:r>
            <a:r>
              <a:rPr lang="en-US" dirty="0"/>
              <a:t/>
            </a:r>
            <a:br>
              <a:rPr lang="en-US" dirty="0"/>
            </a:br>
            <a:endParaRPr lang="en-US" dirty="0"/>
          </a:p>
        </p:txBody>
      </p:sp>
      <p:sp>
        <p:nvSpPr>
          <p:cNvPr id="3" name="Content Placeholder 2"/>
          <p:cNvSpPr>
            <a:spLocks noGrp="1"/>
          </p:cNvSpPr>
          <p:nvPr>
            <p:ph idx="1"/>
          </p:nvPr>
        </p:nvSpPr>
        <p:spPr>
          <a:xfrm>
            <a:off x="179512" y="864176"/>
            <a:ext cx="8964488" cy="5993824"/>
          </a:xfrm>
        </p:spPr>
        <p:txBody>
          <a:bodyPr>
            <a:normAutofit lnSpcReduction="10000"/>
          </a:bodyPr>
          <a:lstStyle/>
          <a:p>
            <a:pPr lvl="0">
              <a:lnSpc>
                <a:spcPct val="150000"/>
              </a:lnSpc>
            </a:pPr>
            <a:r>
              <a:rPr lang="en-US" sz="2800" dirty="0" smtClean="0">
                <a:latin typeface="Calibri" panose="020F0502020204030204" pitchFamily="34" charset="0"/>
              </a:rPr>
              <a:t>This </a:t>
            </a:r>
            <a:r>
              <a:rPr lang="en-US" sz="2800" dirty="0">
                <a:latin typeface="Calibri" panose="020F0502020204030204" pitchFamily="34" charset="0"/>
              </a:rPr>
              <a:t>is seen below the fingernails and toenails, but also in the lips, cheeks, ears and nose.</a:t>
            </a:r>
          </a:p>
          <a:p>
            <a:pPr lvl="0">
              <a:lnSpc>
                <a:spcPct val="150000"/>
              </a:lnSpc>
            </a:pPr>
            <a:r>
              <a:rPr lang="en-US" sz="2800" dirty="0">
                <a:latin typeface="Calibri" panose="020F0502020204030204" pitchFamily="34" charset="0"/>
              </a:rPr>
              <a:t>It may increase in the cold and on exertion.</a:t>
            </a:r>
          </a:p>
          <a:p>
            <a:pPr lvl="0">
              <a:lnSpc>
                <a:spcPct val="150000"/>
              </a:lnSpc>
            </a:pPr>
            <a:r>
              <a:rPr lang="en-US" sz="2800" dirty="0">
                <a:latin typeface="Calibri" panose="020F0502020204030204" pitchFamily="34" charset="0"/>
              </a:rPr>
              <a:t>Cyanosis may be a very late sign in an </a:t>
            </a:r>
            <a:r>
              <a:rPr lang="en-US" sz="2800" dirty="0" err="1">
                <a:latin typeface="Calibri" panose="020F0502020204030204" pitchFamily="34" charset="0"/>
              </a:rPr>
              <a:t>anaemic</a:t>
            </a:r>
            <a:r>
              <a:rPr lang="en-US" sz="2800" dirty="0">
                <a:latin typeface="Calibri" panose="020F0502020204030204" pitchFamily="34" charset="0"/>
              </a:rPr>
              <a:t> patient due to their low </a:t>
            </a:r>
            <a:r>
              <a:rPr lang="en-US" sz="2800" dirty="0" err="1">
                <a:latin typeface="Calibri" panose="020F0502020204030204" pitchFamily="34" charset="0"/>
              </a:rPr>
              <a:t>haemoglobin</a:t>
            </a:r>
            <a:r>
              <a:rPr lang="en-US" sz="2800" dirty="0">
                <a:latin typeface="Calibri" panose="020F0502020204030204" pitchFamily="34" charset="0"/>
              </a:rPr>
              <a:t> (because cyanosis depends on a finite amount of deoxygenated </a:t>
            </a:r>
            <a:r>
              <a:rPr lang="en-US" sz="2800" dirty="0" err="1">
                <a:latin typeface="Calibri" panose="020F0502020204030204" pitchFamily="34" charset="0"/>
              </a:rPr>
              <a:t>haemoglobin</a:t>
            </a:r>
            <a:r>
              <a:rPr lang="en-US" sz="2800" dirty="0">
                <a:latin typeface="Calibri" panose="020F0502020204030204" pitchFamily="34" charset="0"/>
              </a:rPr>
              <a:t> not the ratio of deoxygenated </a:t>
            </a:r>
            <a:r>
              <a:rPr lang="en-US" sz="2800" dirty="0" err="1">
                <a:latin typeface="Calibri" panose="020F0502020204030204" pitchFamily="34" charset="0"/>
              </a:rPr>
              <a:t>haemoglobin</a:t>
            </a:r>
            <a:r>
              <a:rPr lang="en-US" sz="2800" dirty="0">
                <a:latin typeface="Calibri" panose="020F0502020204030204" pitchFamily="34" charset="0"/>
              </a:rPr>
              <a:t>).</a:t>
            </a:r>
          </a:p>
          <a:p>
            <a:pPr lvl="0">
              <a:lnSpc>
                <a:spcPct val="150000"/>
              </a:lnSpc>
            </a:pPr>
            <a:r>
              <a:rPr lang="en-US" sz="2800" dirty="0">
                <a:latin typeface="Calibri" panose="020F0502020204030204" pitchFamily="34" charset="0"/>
              </a:rPr>
              <a:t>In patients with dark skin, cyanosis is best seen on the inner lining of the eyelids or the inner surface of the lips.</a:t>
            </a:r>
          </a:p>
          <a:p>
            <a:endParaRPr lang="en-US" dirty="0"/>
          </a:p>
        </p:txBody>
      </p:sp>
    </p:spTree>
    <p:extLst>
      <p:ext uri="{BB962C8B-B14F-4D97-AF65-F5344CB8AC3E}">
        <p14:creationId xmlns:p14="http://schemas.microsoft.com/office/powerpoint/2010/main" val="653612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5108714" cy="764704"/>
          </a:xfrm>
        </p:spPr>
        <p:txBody>
          <a:bodyPr>
            <a:normAutofit fontScale="90000"/>
          </a:bodyPr>
          <a:lstStyle/>
          <a:p>
            <a:r>
              <a:rPr lang="en-US" b="1" dirty="0"/>
              <a:t>Face</a:t>
            </a:r>
            <a:r>
              <a:rPr lang="en-US" dirty="0"/>
              <a:t/>
            </a:r>
            <a:br>
              <a:rPr lang="en-US" dirty="0"/>
            </a:br>
            <a:endParaRPr lang="en-US" dirty="0"/>
          </a:p>
        </p:txBody>
      </p:sp>
      <p:sp>
        <p:nvSpPr>
          <p:cNvPr id="3" name="Content Placeholder 2"/>
          <p:cNvSpPr>
            <a:spLocks noGrp="1"/>
          </p:cNvSpPr>
          <p:nvPr>
            <p:ph idx="1"/>
          </p:nvPr>
        </p:nvSpPr>
        <p:spPr>
          <a:xfrm>
            <a:off x="179513" y="785798"/>
            <a:ext cx="8964488" cy="6072201"/>
          </a:xfrm>
        </p:spPr>
        <p:txBody>
          <a:bodyPr>
            <a:normAutofit/>
          </a:bodyPr>
          <a:lstStyle/>
          <a:p>
            <a:pPr lvl="0">
              <a:lnSpc>
                <a:spcPct val="160000"/>
              </a:lnSpc>
            </a:pPr>
            <a:r>
              <a:rPr lang="en-US" sz="2800" dirty="0" smtClean="0">
                <a:latin typeface="Calibri" panose="020F0502020204030204" pitchFamily="34" charset="0"/>
              </a:rPr>
              <a:t>Malar </a:t>
            </a:r>
            <a:r>
              <a:rPr lang="en-US" sz="2800" dirty="0">
                <a:latin typeface="Calibri" panose="020F0502020204030204" pitchFamily="34" charset="0"/>
              </a:rPr>
              <a:t>flush - redness around the cheeks (mitral stenosis).</a:t>
            </a:r>
          </a:p>
          <a:p>
            <a:pPr lvl="0">
              <a:lnSpc>
                <a:spcPct val="160000"/>
              </a:lnSpc>
            </a:pPr>
            <a:r>
              <a:rPr lang="en-US" sz="2800" dirty="0" err="1">
                <a:latin typeface="Calibri" panose="020F0502020204030204" pitchFamily="34" charset="0"/>
              </a:rPr>
              <a:t>Xanthomata</a:t>
            </a:r>
            <a:r>
              <a:rPr lang="en-US" sz="2800" dirty="0">
                <a:latin typeface="Calibri" panose="020F0502020204030204" pitchFamily="34" charset="0"/>
              </a:rPr>
              <a:t> - yellowish deposits of lipid around the eyes, palms, or tendons (</a:t>
            </a:r>
            <a:r>
              <a:rPr lang="en-US" sz="2800" dirty="0" err="1">
                <a:latin typeface="Calibri" panose="020F0502020204030204" pitchFamily="34" charset="0"/>
              </a:rPr>
              <a:t>hyperlipidaemia</a:t>
            </a:r>
            <a:r>
              <a:rPr lang="en-US" sz="2800" dirty="0">
                <a:latin typeface="Calibri" panose="020F0502020204030204" pitchFamily="34" charset="0"/>
              </a:rPr>
              <a:t>).</a:t>
            </a:r>
          </a:p>
          <a:p>
            <a:pPr lvl="0">
              <a:lnSpc>
                <a:spcPct val="160000"/>
              </a:lnSpc>
            </a:pPr>
            <a:r>
              <a:rPr lang="en-US" sz="2800" dirty="0">
                <a:latin typeface="Calibri" panose="020F0502020204030204" pitchFamily="34" charset="0"/>
              </a:rPr>
              <a:t>Corneal </a:t>
            </a:r>
            <a:r>
              <a:rPr lang="en-US" sz="2800" dirty="0" err="1">
                <a:latin typeface="Calibri" panose="020F0502020204030204" pitchFamily="34" charset="0"/>
              </a:rPr>
              <a:t>arcus</a:t>
            </a:r>
            <a:r>
              <a:rPr lang="en-US" sz="2800" dirty="0">
                <a:latin typeface="Calibri" panose="020F0502020204030204" pitchFamily="34" charset="0"/>
              </a:rPr>
              <a:t> - a ring around the cornea (normal ageing or </a:t>
            </a:r>
            <a:r>
              <a:rPr lang="en-US" sz="2800" dirty="0" err="1">
                <a:latin typeface="Calibri" panose="020F0502020204030204" pitchFamily="34" charset="0"/>
              </a:rPr>
              <a:t>hyperlipidaemia</a:t>
            </a:r>
            <a:r>
              <a:rPr lang="en-US" sz="2800" dirty="0">
                <a:latin typeface="Calibri" panose="020F0502020204030204" pitchFamily="34" charset="0"/>
              </a:rPr>
              <a:t>).</a:t>
            </a:r>
          </a:p>
          <a:p>
            <a:pPr lvl="0">
              <a:lnSpc>
                <a:spcPct val="160000"/>
              </a:lnSpc>
            </a:pPr>
            <a:r>
              <a:rPr lang="en-US" sz="2800" dirty="0" err="1">
                <a:latin typeface="Calibri" panose="020F0502020204030204" pitchFamily="34" charset="0"/>
              </a:rPr>
              <a:t>Proptosis</a:t>
            </a:r>
            <a:r>
              <a:rPr lang="en-US" sz="2800" dirty="0">
                <a:latin typeface="Calibri" panose="020F0502020204030204" pitchFamily="34" charset="0"/>
              </a:rPr>
              <a:t> - forward projection or displacement of the eyeball (Graves' disease).</a:t>
            </a:r>
          </a:p>
          <a:p>
            <a:pPr>
              <a:lnSpc>
                <a:spcPct val="16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2226214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0"/>
            <a:ext cx="3647290" cy="1320800"/>
          </a:xfrm>
        </p:spPr>
        <p:txBody>
          <a:bodyPr/>
          <a:lstStyle/>
          <a:p>
            <a:r>
              <a:rPr lang="en-US" b="1" dirty="0"/>
              <a:t>Hands</a:t>
            </a:r>
            <a:endParaRPr lang="en-US" dirty="0"/>
          </a:p>
        </p:txBody>
      </p:sp>
      <p:sp>
        <p:nvSpPr>
          <p:cNvPr id="3" name="Content Placeholder 2"/>
          <p:cNvSpPr>
            <a:spLocks noGrp="1"/>
          </p:cNvSpPr>
          <p:nvPr>
            <p:ph idx="1"/>
          </p:nvPr>
        </p:nvSpPr>
        <p:spPr>
          <a:xfrm>
            <a:off x="0" y="660400"/>
            <a:ext cx="9144000" cy="6197600"/>
          </a:xfrm>
        </p:spPr>
        <p:txBody>
          <a:bodyPr>
            <a:normAutofit/>
          </a:bodyPr>
          <a:lstStyle/>
          <a:p>
            <a:r>
              <a:rPr lang="en-US" sz="2800" dirty="0" smtClean="0">
                <a:latin typeface="Calibri" panose="020F0502020204030204" pitchFamily="34" charset="0"/>
              </a:rPr>
              <a:t>Finger </a:t>
            </a:r>
            <a:r>
              <a:rPr lang="en-US" sz="2800" dirty="0">
                <a:latin typeface="Calibri" panose="020F0502020204030204" pitchFamily="34" charset="0"/>
              </a:rPr>
              <a:t>clubbing.</a:t>
            </a:r>
          </a:p>
          <a:p>
            <a:pPr lvl="0"/>
            <a:r>
              <a:rPr lang="en-US" sz="2800" dirty="0">
                <a:latin typeface="Calibri" panose="020F0502020204030204" pitchFamily="34" charset="0"/>
              </a:rPr>
              <a:t>Splinter </a:t>
            </a:r>
            <a:r>
              <a:rPr lang="en-US" sz="2800" dirty="0" err="1">
                <a:latin typeface="Calibri" panose="020F0502020204030204" pitchFamily="34" charset="0"/>
              </a:rPr>
              <a:t>haemorrhages</a:t>
            </a:r>
            <a:r>
              <a:rPr lang="en-US" sz="2800" dirty="0">
                <a:latin typeface="Calibri" panose="020F0502020204030204" pitchFamily="34" charset="0"/>
              </a:rPr>
              <a:t> (infective endocarditis).</a:t>
            </a:r>
          </a:p>
          <a:p>
            <a:pPr lvl="0"/>
            <a:r>
              <a:rPr lang="en-US" sz="2800" dirty="0" err="1">
                <a:latin typeface="Calibri" panose="020F0502020204030204" pitchFamily="34" charset="0"/>
              </a:rPr>
              <a:t>Janeway</a:t>
            </a:r>
            <a:r>
              <a:rPr lang="en-US" sz="2800" dirty="0">
                <a:latin typeface="Calibri" panose="020F0502020204030204" pitchFamily="34" charset="0"/>
              </a:rPr>
              <a:t> lesions - macules on the back of the hands (infective endocarditis).</a:t>
            </a:r>
          </a:p>
          <a:p>
            <a:pPr lvl="0"/>
            <a:r>
              <a:rPr lang="en-US" sz="2800" dirty="0">
                <a:latin typeface="Calibri" panose="020F0502020204030204" pitchFamily="34" charset="0"/>
              </a:rPr>
              <a:t>Osler's nodes - tender nodules in the fingertips (infective endocarditis).</a:t>
            </a:r>
          </a:p>
          <a:p>
            <a:pPr lvl="0"/>
            <a:r>
              <a:rPr lang="en-US" sz="2800" dirty="0">
                <a:latin typeface="Calibri" panose="020F0502020204030204" pitchFamily="34" charset="0"/>
              </a:rPr>
              <a:t>Sweaty palms, tremor (thyrotoxicosis).</a:t>
            </a:r>
          </a:p>
          <a:p>
            <a:pPr lvl="0"/>
            <a:r>
              <a:rPr lang="en-US" sz="2800" dirty="0">
                <a:latin typeface="Calibri" panose="020F0502020204030204" pitchFamily="34" charset="0"/>
              </a:rPr>
              <a:t>Lax joints (</a:t>
            </a:r>
            <a:r>
              <a:rPr lang="en-US" sz="2800" dirty="0" err="1">
                <a:latin typeface="Calibri" panose="020F0502020204030204" pitchFamily="34" charset="0"/>
              </a:rPr>
              <a:t>Marfan's</a:t>
            </a:r>
            <a:r>
              <a:rPr lang="en-US" sz="2800" dirty="0">
                <a:latin typeface="Calibri" panose="020F0502020204030204" pitchFamily="34" charset="0"/>
              </a:rPr>
              <a:t> syndrome).</a:t>
            </a:r>
          </a:p>
          <a:p>
            <a:pPr lvl="0"/>
            <a:r>
              <a:rPr lang="en-US" sz="2800" dirty="0">
                <a:latin typeface="Calibri" panose="020F0502020204030204" pitchFamily="34" charset="0"/>
              </a:rPr>
              <a:t>Visible capillary pulsations in the nail bed (</a:t>
            </a:r>
            <a:r>
              <a:rPr lang="en-US" sz="2800" dirty="0" err="1">
                <a:latin typeface="Calibri" panose="020F0502020204030204" pitchFamily="34" charset="0"/>
              </a:rPr>
              <a:t>Quincke's</a:t>
            </a:r>
            <a:r>
              <a:rPr lang="en-US" sz="2800" dirty="0">
                <a:latin typeface="Calibri" panose="020F0502020204030204" pitchFamily="34" charset="0"/>
              </a:rPr>
              <a:t> sign - often seen in aortic regurgitation, but can occur in normal individuals if the skin is warm, and in hyperthyroidism; can also be seen by pressing a glass slide on an </a:t>
            </a:r>
            <a:r>
              <a:rPr lang="en-US" sz="2800" dirty="0" err="1">
                <a:latin typeface="Calibri" panose="020F0502020204030204" pitchFamily="34" charset="0"/>
              </a:rPr>
              <a:t>everted</a:t>
            </a:r>
            <a:r>
              <a:rPr lang="en-US" sz="2800" dirty="0">
                <a:latin typeface="Calibri" panose="020F0502020204030204" pitchFamily="34" charset="0"/>
              </a:rPr>
              <a:t> lip).</a:t>
            </a:r>
          </a:p>
          <a:p>
            <a:endParaRPr lang="en-US" sz="2400" dirty="0"/>
          </a:p>
        </p:txBody>
      </p:sp>
    </p:spTree>
    <p:extLst>
      <p:ext uri="{BB962C8B-B14F-4D97-AF65-F5344CB8AC3E}">
        <p14:creationId xmlns:p14="http://schemas.microsoft.com/office/powerpoint/2010/main" val="2099039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347713" cy="792088"/>
          </a:xfrm>
        </p:spPr>
        <p:txBody>
          <a:bodyPr>
            <a:normAutofit fontScale="90000"/>
          </a:bodyPr>
          <a:lstStyle/>
          <a:p>
            <a:r>
              <a:rPr lang="en-US" b="1" dirty="0" smtClean="0"/>
              <a:t>Pulse</a:t>
            </a:r>
            <a:r>
              <a:rPr lang="en-US" sz="1350" dirty="0"/>
              <a:t/>
            </a:r>
            <a:br>
              <a:rPr lang="en-US" sz="1350" dirty="0"/>
            </a:br>
            <a:endParaRPr lang="en-US" dirty="0"/>
          </a:p>
        </p:txBody>
      </p:sp>
      <p:sp>
        <p:nvSpPr>
          <p:cNvPr id="3" name="Content Placeholder 2"/>
          <p:cNvSpPr>
            <a:spLocks noGrp="1"/>
          </p:cNvSpPr>
          <p:nvPr>
            <p:ph idx="1"/>
          </p:nvPr>
        </p:nvSpPr>
        <p:spPr>
          <a:xfrm>
            <a:off x="1" y="1052736"/>
            <a:ext cx="9354900" cy="5805264"/>
          </a:xfrm>
        </p:spPr>
        <p:txBody>
          <a:bodyPr>
            <a:noAutofit/>
          </a:bodyPr>
          <a:lstStyle/>
          <a:p>
            <a:pPr>
              <a:lnSpc>
                <a:spcPct val="150000"/>
              </a:lnSpc>
            </a:pPr>
            <a:r>
              <a:rPr lang="en-US" sz="2800" dirty="0" smtClean="0">
                <a:latin typeface="Calibri" panose="020F0502020204030204" pitchFamily="34" charset="0"/>
              </a:rPr>
              <a:t>Rate</a:t>
            </a:r>
            <a:r>
              <a:rPr lang="en-US" sz="2800" dirty="0">
                <a:latin typeface="Calibri" panose="020F0502020204030204" pitchFamily="34" charset="0"/>
              </a:rPr>
              <a:t>: average 72, faster in </a:t>
            </a:r>
            <a:r>
              <a:rPr lang="en-US" sz="2800" dirty="0" smtClean="0">
                <a:latin typeface="Calibri" panose="020F0502020204030204" pitchFamily="34" charset="0"/>
              </a:rPr>
              <a:t>children </a:t>
            </a:r>
            <a:r>
              <a:rPr lang="en-US" sz="2800" dirty="0">
                <a:latin typeface="Calibri" panose="020F0502020204030204" pitchFamily="34" charset="0"/>
              </a:rPr>
              <a:t>and may slow in old age. Compare with apex rate.</a:t>
            </a:r>
          </a:p>
          <a:p>
            <a:pPr lvl="0">
              <a:lnSpc>
                <a:spcPct val="150000"/>
              </a:lnSpc>
            </a:pPr>
            <a:r>
              <a:rPr lang="en-US" sz="2800" dirty="0">
                <a:latin typeface="Calibri" panose="020F0502020204030204" pitchFamily="34" charset="0"/>
              </a:rPr>
              <a:t>Rhythm:</a:t>
            </a:r>
          </a:p>
          <a:p>
            <a:pPr lvl="1">
              <a:lnSpc>
                <a:spcPct val="150000"/>
              </a:lnSpc>
            </a:pPr>
            <a:r>
              <a:rPr lang="en-US" sz="2800" dirty="0">
                <a:latin typeface="Calibri" panose="020F0502020204030204" pitchFamily="34" charset="0"/>
              </a:rPr>
              <a:t>Respiratory variations are common in healthy individuals (if there is noticeable quickening in inspiration and slowing in expiration, this is termed sinus arrhythmia).</a:t>
            </a:r>
          </a:p>
          <a:p>
            <a:pPr lvl="1">
              <a:lnSpc>
                <a:spcPct val="150000"/>
              </a:lnSpc>
            </a:pPr>
            <a:r>
              <a:rPr lang="en-US" sz="2800" dirty="0">
                <a:latin typeface="Calibri" panose="020F0502020204030204" pitchFamily="34" charset="0"/>
              </a:rPr>
              <a:t>The most common irregularities are atrial arrhythmias and </a:t>
            </a:r>
            <a:r>
              <a:rPr lang="en-US" sz="2800" dirty="0" err="1">
                <a:latin typeface="Calibri" panose="020F0502020204030204" pitchFamily="34" charset="0"/>
              </a:rPr>
              <a:t>extrasystoles</a:t>
            </a:r>
            <a:r>
              <a:rPr lang="en-US" sz="2800" dirty="0">
                <a:latin typeface="Calibri" panose="020F0502020204030204" pitchFamily="34" charset="0"/>
              </a:rPr>
              <a:t> (which may disappear on exertion).</a:t>
            </a:r>
          </a:p>
          <a:p>
            <a:pPr>
              <a:lnSpc>
                <a:spcPct val="150000"/>
              </a:lnSpc>
            </a:pPr>
            <a:endParaRPr lang="en-US" sz="3200" dirty="0">
              <a:latin typeface="Calibri" panose="020F0502020204030204" pitchFamily="34" charset="0"/>
            </a:endParaRPr>
          </a:p>
        </p:txBody>
      </p:sp>
    </p:spTree>
    <p:extLst>
      <p:ext uri="{BB962C8B-B14F-4D97-AF65-F5344CB8AC3E}">
        <p14:creationId xmlns:p14="http://schemas.microsoft.com/office/powerpoint/2010/main" val="10884388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892"/>
            <a:ext cx="6347713" cy="1320800"/>
          </a:xfrm>
        </p:spPr>
        <p:txBody>
          <a:bodyPr/>
          <a:lstStyle/>
          <a:p>
            <a:r>
              <a:rPr lang="en-US" dirty="0" smtClean="0"/>
              <a:t>Pulse… </a:t>
            </a:r>
            <a:r>
              <a:rPr lang="en-US" dirty="0" err="1" smtClean="0"/>
              <a:t>contd</a:t>
            </a:r>
            <a:endParaRPr lang="en-US" dirty="0"/>
          </a:p>
        </p:txBody>
      </p:sp>
      <p:sp>
        <p:nvSpPr>
          <p:cNvPr id="3" name="Content Placeholder 2"/>
          <p:cNvSpPr>
            <a:spLocks noGrp="1"/>
          </p:cNvSpPr>
          <p:nvPr>
            <p:ph idx="1"/>
          </p:nvPr>
        </p:nvSpPr>
        <p:spPr>
          <a:xfrm>
            <a:off x="251520" y="908720"/>
            <a:ext cx="8892480" cy="6408712"/>
          </a:xfrm>
        </p:spPr>
        <p:txBody>
          <a:bodyPr>
            <a:noAutofit/>
          </a:bodyPr>
          <a:lstStyle/>
          <a:p>
            <a:pPr marL="0" indent="0">
              <a:lnSpc>
                <a:spcPct val="150000"/>
              </a:lnSpc>
              <a:buNone/>
            </a:pPr>
            <a:r>
              <a:rPr lang="en-US" sz="2800" dirty="0" smtClean="0">
                <a:latin typeface="Calibri" panose="020F0502020204030204" pitchFamily="34" charset="0"/>
              </a:rPr>
              <a:t>Character</a:t>
            </a:r>
            <a:endParaRPr lang="en-US" sz="2800" dirty="0">
              <a:latin typeface="Calibri" panose="020F0502020204030204" pitchFamily="34" charset="0"/>
            </a:endParaRPr>
          </a:p>
          <a:p>
            <a:pPr lvl="1">
              <a:lnSpc>
                <a:spcPct val="150000"/>
              </a:lnSpc>
            </a:pPr>
            <a:r>
              <a:rPr lang="en-US" sz="2800" dirty="0" err="1">
                <a:latin typeface="Calibri" panose="020F0502020204030204" pitchFamily="34" charset="0"/>
              </a:rPr>
              <a:t>Thready</a:t>
            </a:r>
            <a:r>
              <a:rPr lang="en-US" sz="2800" dirty="0">
                <a:latin typeface="Calibri" panose="020F0502020204030204" pitchFamily="34" charset="0"/>
              </a:rPr>
              <a:t>, strong, bounding, collapsing ('water hammer' and its 2-stroke, </a:t>
            </a:r>
            <a:r>
              <a:rPr lang="en-US" sz="2800" dirty="0" err="1">
                <a:latin typeface="Calibri" panose="020F0502020204030204" pitchFamily="34" charset="0"/>
              </a:rPr>
              <a:t>dicrotic</a:t>
            </a:r>
            <a:r>
              <a:rPr lang="en-US" sz="2800" dirty="0">
                <a:latin typeface="Calibri" panose="020F0502020204030204" pitchFamily="34" charset="0"/>
              </a:rPr>
              <a:t>/</a:t>
            </a:r>
            <a:r>
              <a:rPr lang="en-US" sz="2800" dirty="0" err="1">
                <a:latin typeface="Calibri" panose="020F0502020204030204" pitchFamily="34" charset="0"/>
              </a:rPr>
              <a:t>hyperdicrotic</a:t>
            </a:r>
            <a:r>
              <a:rPr lang="en-US" sz="2800" dirty="0">
                <a:latin typeface="Calibri" panose="020F0502020204030204" pitchFamily="34" charset="0"/>
              </a:rPr>
              <a:t> variant) or slow-rising (plateau) or </a:t>
            </a:r>
            <a:r>
              <a:rPr lang="en-US" sz="2800" dirty="0" err="1">
                <a:latin typeface="Calibri" panose="020F0502020204030204" pitchFamily="34" charset="0"/>
              </a:rPr>
              <a:t>anacrotic</a:t>
            </a:r>
            <a:r>
              <a:rPr lang="en-US" sz="2800" dirty="0">
                <a:latin typeface="Calibri" panose="020F0502020204030204" pitchFamily="34" charset="0"/>
              </a:rPr>
              <a:t> (variant of slow-rising, with an extra wave on the upstroke</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10513010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133600"/>
            <a:ext cx="8534401" cy="3777622"/>
          </a:xfrm>
        </p:spPr>
        <p:txBody>
          <a:bodyPr>
            <a:normAutofit/>
          </a:bodyPr>
          <a:lstStyle/>
          <a:p>
            <a:pPr lvl="1">
              <a:lnSpc>
                <a:spcPct val="150000"/>
              </a:lnSpc>
            </a:pPr>
            <a:r>
              <a:rPr lang="en-US" sz="2800" dirty="0">
                <a:latin typeface="Calibri" panose="020F0502020204030204" pitchFamily="34" charset="0"/>
              </a:rPr>
              <a:t>A pulse that weakens in inspiration is called '</a:t>
            </a:r>
            <a:r>
              <a:rPr lang="en-US" sz="2800" dirty="0" err="1">
                <a:latin typeface="Calibri" panose="020F0502020204030204" pitchFamily="34" charset="0"/>
              </a:rPr>
              <a:t>pulsus</a:t>
            </a:r>
            <a:r>
              <a:rPr lang="en-US" sz="2800" dirty="0">
                <a:latin typeface="Calibri" panose="020F0502020204030204" pitchFamily="34" charset="0"/>
              </a:rPr>
              <a:t> </a:t>
            </a:r>
            <a:r>
              <a:rPr lang="en-US" sz="2800" dirty="0" err="1">
                <a:latin typeface="Calibri" panose="020F0502020204030204" pitchFamily="34" charset="0"/>
              </a:rPr>
              <a:t>paradoxus</a:t>
            </a:r>
            <a:r>
              <a:rPr lang="en-US" sz="2800" dirty="0">
                <a:latin typeface="Calibri" panose="020F0502020204030204" pitchFamily="34" charset="0"/>
              </a:rPr>
              <a:t>' (as opposed to the normal increase in volume), and is found in constrictive pericarditis, pericardial effusion, restrictive cardiomyopathy, and severe asthma.</a:t>
            </a:r>
          </a:p>
          <a:p>
            <a:pPr>
              <a:lnSpc>
                <a:spcPct val="150000"/>
              </a:lnSpc>
            </a:pPr>
            <a:endParaRPr lang="en-US" sz="28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1483546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5"/>
            <a:ext cx="8172400" cy="4680520"/>
          </a:xfrm>
        </p:spPr>
        <p:txBody>
          <a:bodyPr>
            <a:normAutofit/>
          </a:bodyPr>
          <a:lstStyle/>
          <a:p>
            <a:endParaRPr lang="en-US" dirty="0" smtClean="0">
              <a:effectLst/>
            </a:endParaRPr>
          </a:p>
          <a:p>
            <a:pPr lvl="1">
              <a:lnSpc>
                <a:spcPct val="150000"/>
              </a:lnSpc>
            </a:pPr>
            <a:r>
              <a:rPr lang="en-US" sz="2800" dirty="0">
                <a:latin typeface="Calibri" panose="020F0502020204030204" pitchFamily="34" charset="0"/>
              </a:rPr>
              <a:t>'</a:t>
            </a:r>
            <a:r>
              <a:rPr lang="en-US" sz="2800" dirty="0" err="1">
                <a:latin typeface="Calibri" panose="020F0502020204030204" pitchFamily="34" charset="0"/>
              </a:rPr>
              <a:t>Pulsus</a:t>
            </a:r>
            <a:r>
              <a:rPr lang="en-US" sz="2800" dirty="0">
                <a:latin typeface="Calibri" panose="020F0502020204030204" pitchFamily="34" charset="0"/>
              </a:rPr>
              <a:t> </a:t>
            </a:r>
            <a:r>
              <a:rPr lang="en-US" sz="2800" dirty="0" err="1">
                <a:latin typeface="Calibri" panose="020F0502020204030204" pitchFamily="34" charset="0"/>
              </a:rPr>
              <a:t>alternans</a:t>
            </a:r>
            <a:r>
              <a:rPr lang="en-US" sz="2800" dirty="0">
                <a:latin typeface="Calibri" panose="020F0502020204030204" pitchFamily="34" charset="0"/>
              </a:rPr>
              <a:t>' (an alternate variation in size of pulse wave) is an important sign of left ventricular failure, but may be normal in the presence of a fast ventricular rate.</a:t>
            </a:r>
          </a:p>
          <a:p>
            <a:pPr>
              <a:lnSpc>
                <a:spcPct val="150000"/>
              </a:lnSpc>
            </a:pPr>
            <a:endParaRPr lang="en-US" sz="2600" dirty="0"/>
          </a:p>
        </p:txBody>
      </p:sp>
    </p:spTree>
    <p:extLst>
      <p:ext uri="{BB962C8B-B14F-4D97-AF65-F5344CB8AC3E}">
        <p14:creationId xmlns:p14="http://schemas.microsoft.com/office/powerpoint/2010/main" val="22787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4110"/>
            <a:ext cx="8820472" cy="1004690"/>
          </a:xfrm>
        </p:spPr>
        <p:txBody>
          <a:bodyPr>
            <a:normAutofit/>
          </a:bodyPr>
          <a:lstStyle/>
          <a:p>
            <a:r>
              <a:rPr lang="en-US" dirty="0"/>
              <a:t>What Does </a:t>
            </a:r>
            <a:r>
              <a:rPr lang="en-US" dirty="0" smtClean="0"/>
              <a:t>cardiovascular </a:t>
            </a:r>
            <a:r>
              <a:rPr lang="en-US" dirty="0"/>
              <a:t>System do?</a:t>
            </a:r>
          </a:p>
        </p:txBody>
      </p:sp>
      <p:sp>
        <p:nvSpPr>
          <p:cNvPr id="3" name="Content Placeholder 2"/>
          <p:cNvSpPr>
            <a:spLocks noGrp="1"/>
          </p:cNvSpPr>
          <p:nvPr>
            <p:ph idx="1"/>
          </p:nvPr>
        </p:nvSpPr>
        <p:spPr>
          <a:xfrm>
            <a:off x="0" y="1930400"/>
            <a:ext cx="9144000" cy="4110963"/>
          </a:xfrm>
        </p:spPr>
        <p:txBody>
          <a:bodyPr>
            <a:normAutofit/>
          </a:bodyPr>
          <a:lstStyle/>
          <a:p>
            <a:pPr marL="0" indent="0">
              <a:buNone/>
            </a:pPr>
            <a:r>
              <a:rPr lang="en-US" sz="2800" dirty="0">
                <a:latin typeface="Calibri" panose="020F0502020204030204" pitchFamily="34" charset="0"/>
              </a:rPr>
              <a:t>Circulate blood throughout entire body for</a:t>
            </a:r>
          </a:p>
          <a:p>
            <a:pPr lvl="1"/>
            <a:r>
              <a:rPr lang="en-US" sz="2800" dirty="0">
                <a:latin typeface="Calibri" panose="020F0502020204030204" pitchFamily="34" charset="0"/>
              </a:rPr>
              <a:t>Transport of oxygen to cells</a:t>
            </a:r>
          </a:p>
          <a:p>
            <a:pPr lvl="1"/>
            <a:r>
              <a:rPr lang="en-US" sz="2800" dirty="0">
                <a:latin typeface="Calibri" panose="020F0502020204030204" pitchFamily="34" charset="0"/>
              </a:rPr>
              <a:t>Transport of CO2 away from cells</a:t>
            </a:r>
          </a:p>
          <a:p>
            <a:pPr lvl="1"/>
            <a:r>
              <a:rPr lang="en-US" sz="2800" dirty="0">
                <a:latin typeface="Calibri" panose="020F0502020204030204" pitchFamily="34" charset="0"/>
              </a:rPr>
              <a:t>Transport of nutrients (glucose) to cells</a:t>
            </a:r>
          </a:p>
          <a:p>
            <a:pPr lvl="1"/>
            <a:r>
              <a:rPr lang="en-US" sz="2800" dirty="0">
                <a:latin typeface="Calibri" panose="020F0502020204030204" pitchFamily="34" charset="0"/>
              </a:rPr>
              <a:t>Movement of immune system components (cells, antibodies)</a:t>
            </a:r>
          </a:p>
          <a:p>
            <a:pPr lvl="1"/>
            <a:r>
              <a:rPr lang="en-US" sz="2800" dirty="0">
                <a:latin typeface="Calibri" panose="020F0502020204030204" pitchFamily="34" charset="0"/>
              </a:rPr>
              <a:t>Transport of endocrine gland secretions</a:t>
            </a:r>
          </a:p>
          <a:p>
            <a:endParaRPr lang="en-US" sz="2800" dirty="0"/>
          </a:p>
        </p:txBody>
      </p:sp>
    </p:spTree>
    <p:extLst>
      <p:ext uri="{BB962C8B-B14F-4D97-AF65-F5344CB8AC3E}">
        <p14:creationId xmlns:p14="http://schemas.microsoft.com/office/powerpoint/2010/main" val="998982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6589199" cy="648072"/>
          </a:xfrm>
        </p:spPr>
        <p:txBody>
          <a:bodyPr/>
          <a:lstStyle/>
          <a:p>
            <a:endParaRPr lang="en-US"/>
          </a:p>
        </p:txBody>
      </p:sp>
      <p:sp>
        <p:nvSpPr>
          <p:cNvPr id="3" name="Content Placeholder 2"/>
          <p:cNvSpPr>
            <a:spLocks noGrp="1"/>
          </p:cNvSpPr>
          <p:nvPr>
            <p:ph idx="1"/>
          </p:nvPr>
        </p:nvSpPr>
        <p:spPr>
          <a:xfrm>
            <a:off x="323529" y="764704"/>
            <a:ext cx="8210872" cy="6093296"/>
          </a:xfrm>
        </p:spPr>
        <p:txBody>
          <a:bodyPr>
            <a:normAutofit/>
          </a:bodyPr>
          <a:lstStyle/>
          <a:p>
            <a:pPr marL="0" lvl="1" indent="0">
              <a:buNone/>
            </a:pPr>
            <a:endParaRPr lang="en-US" sz="2600" dirty="0" smtClean="0"/>
          </a:p>
          <a:p>
            <a:pPr marL="342900" lvl="1" indent="-342900">
              <a:lnSpc>
                <a:spcPct val="150000"/>
              </a:lnSpc>
            </a:pPr>
            <a:r>
              <a:rPr lang="en-US" sz="2800" dirty="0" err="1" smtClean="0">
                <a:latin typeface="Calibri" panose="020F0502020204030204" pitchFamily="34" charset="0"/>
              </a:rPr>
              <a:t>Pulsus</a:t>
            </a:r>
            <a:r>
              <a:rPr lang="en-US" sz="2800" dirty="0" smtClean="0">
                <a:latin typeface="Calibri" panose="020F0502020204030204" pitchFamily="34" charset="0"/>
              </a:rPr>
              <a:t> </a:t>
            </a:r>
            <a:r>
              <a:rPr lang="en-US" sz="2800" dirty="0" err="1">
                <a:latin typeface="Calibri" panose="020F0502020204030204" pitchFamily="34" charset="0"/>
              </a:rPr>
              <a:t>bigeminus</a:t>
            </a:r>
            <a:r>
              <a:rPr lang="en-US" sz="2800" dirty="0">
                <a:latin typeface="Calibri" panose="020F0502020204030204" pitchFamily="34" charset="0"/>
              </a:rPr>
              <a:t>': groups of two heartbeats close together followed by a longer pause. The second pulse is weaker than the first. </a:t>
            </a:r>
            <a:r>
              <a:rPr lang="en-US" sz="2800" dirty="0" err="1">
                <a:latin typeface="Calibri" panose="020F0502020204030204" pitchFamily="34" charset="0"/>
              </a:rPr>
              <a:t>Pulsus</a:t>
            </a:r>
            <a:r>
              <a:rPr lang="en-US" sz="2800" dirty="0">
                <a:latin typeface="Calibri" panose="020F0502020204030204" pitchFamily="34" charset="0"/>
              </a:rPr>
              <a:t> </a:t>
            </a:r>
            <a:r>
              <a:rPr lang="en-US" sz="2800" dirty="0" err="1">
                <a:latin typeface="Calibri" panose="020F0502020204030204" pitchFamily="34" charset="0"/>
              </a:rPr>
              <a:t>bigeminus</a:t>
            </a:r>
            <a:r>
              <a:rPr lang="en-US" sz="2800" dirty="0">
                <a:latin typeface="Calibri" panose="020F0502020204030204" pitchFamily="34" charset="0"/>
              </a:rPr>
              <a:t> is caused by premature ventricular contractions after every other beat. It can be a sign of heart disease, particularly hypertrophic obstructive cardiomyopathy, or may be an innocent and temporary phenomenon.</a:t>
            </a:r>
          </a:p>
          <a:p>
            <a:endParaRPr lang="en-US" dirty="0"/>
          </a:p>
        </p:txBody>
      </p:sp>
    </p:spTree>
    <p:extLst>
      <p:ext uri="{BB962C8B-B14F-4D97-AF65-F5344CB8AC3E}">
        <p14:creationId xmlns:p14="http://schemas.microsoft.com/office/powerpoint/2010/main" val="750743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143" y="0"/>
            <a:ext cx="6347713" cy="832712"/>
          </a:xfrm>
        </p:spPr>
        <p:txBody>
          <a:bodyPr>
            <a:normAutofit fontScale="90000"/>
          </a:bodyPr>
          <a:lstStyle/>
          <a:p>
            <a:pPr lvl="0"/>
            <a:r>
              <a:rPr lang="en-US" dirty="0"/>
              <a:t>Inequality of pulses:</a:t>
            </a:r>
            <a:r>
              <a:rPr lang="en-US" sz="1400" dirty="0"/>
              <a:t/>
            </a:r>
            <a:br>
              <a:rPr lang="en-US" sz="1400" dirty="0"/>
            </a:br>
            <a:endParaRPr lang="en-US" dirty="0"/>
          </a:p>
        </p:txBody>
      </p:sp>
      <p:sp>
        <p:nvSpPr>
          <p:cNvPr id="3" name="Content Placeholder 2"/>
          <p:cNvSpPr>
            <a:spLocks noGrp="1"/>
          </p:cNvSpPr>
          <p:nvPr>
            <p:ph idx="1"/>
          </p:nvPr>
        </p:nvSpPr>
        <p:spPr>
          <a:xfrm>
            <a:off x="0" y="476672"/>
            <a:ext cx="9144000" cy="6381328"/>
          </a:xfrm>
        </p:spPr>
        <p:txBody>
          <a:bodyPr>
            <a:noAutofit/>
          </a:bodyPr>
          <a:lstStyle/>
          <a:p>
            <a:pPr lvl="1">
              <a:lnSpc>
                <a:spcPct val="150000"/>
              </a:lnSpc>
            </a:pPr>
            <a:r>
              <a:rPr lang="en-US" sz="2400" dirty="0" smtClean="0">
                <a:latin typeface="Calibri" panose="020F0502020204030204" pitchFamily="34" charset="0"/>
              </a:rPr>
              <a:t>Radials</a:t>
            </a:r>
            <a:r>
              <a:rPr lang="en-US" sz="2400" dirty="0">
                <a:latin typeface="Calibri" panose="020F0502020204030204" pitchFamily="34" charset="0"/>
              </a:rPr>
              <a:t>: congenital abnormality, aortic arch aneurysm, a few cases of </a:t>
            </a:r>
            <a:r>
              <a:rPr lang="en-US" sz="2400" dirty="0" err="1">
                <a:latin typeface="Calibri" panose="020F0502020204030204" pitchFamily="34" charset="0"/>
              </a:rPr>
              <a:t>coarctation</a:t>
            </a:r>
            <a:r>
              <a:rPr lang="en-US" sz="2400" dirty="0">
                <a:latin typeface="Calibri" panose="020F0502020204030204" pitchFamily="34" charset="0"/>
              </a:rPr>
              <a:t> of the aorta, </a:t>
            </a:r>
            <a:r>
              <a:rPr lang="en-US" sz="2400" dirty="0" err="1">
                <a:latin typeface="Calibri" panose="020F0502020204030204" pitchFamily="34" charset="0"/>
              </a:rPr>
              <a:t>supravalvular</a:t>
            </a:r>
            <a:r>
              <a:rPr lang="en-US" sz="2400" dirty="0">
                <a:latin typeface="Calibri" panose="020F0502020204030204" pitchFamily="34" charset="0"/>
              </a:rPr>
              <a:t> aortic stenosis (rare), </a:t>
            </a:r>
            <a:r>
              <a:rPr lang="en-US" sz="2400" dirty="0" err="1">
                <a:latin typeface="Calibri" panose="020F0502020204030204" pitchFamily="34" charset="0"/>
              </a:rPr>
              <a:t>Takayasu's</a:t>
            </a:r>
            <a:r>
              <a:rPr lang="en-US" sz="2400" dirty="0">
                <a:latin typeface="Calibri" panose="020F0502020204030204" pitchFamily="34" charset="0"/>
              </a:rPr>
              <a:t> disease and occlusion of the </a:t>
            </a:r>
            <a:r>
              <a:rPr lang="en-US" sz="2400" dirty="0" err="1">
                <a:latin typeface="Calibri" panose="020F0502020204030204" pitchFamily="34" charset="0"/>
              </a:rPr>
              <a:t>subclavian</a:t>
            </a:r>
            <a:r>
              <a:rPr lang="en-US" sz="2400" dirty="0">
                <a:latin typeface="Calibri" panose="020F0502020204030204" pitchFamily="34" charset="0"/>
              </a:rPr>
              <a:t> artery by external pressure.</a:t>
            </a:r>
          </a:p>
          <a:p>
            <a:pPr lvl="1">
              <a:lnSpc>
                <a:spcPct val="150000"/>
              </a:lnSpc>
            </a:pPr>
            <a:r>
              <a:rPr lang="en-US" sz="2400" dirty="0">
                <a:latin typeface="Calibri" panose="020F0502020204030204" pitchFamily="34" charset="0"/>
              </a:rPr>
              <a:t>Lower limb arteries: atherosclerosis of the larger arteries is the most common cause. Arterial embolism is an important cause in both the upper and lower limbs.</a:t>
            </a:r>
          </a:p>
          <a:p>
            <a:pPr lvl="1">
              <a:lnSpc>
                <a:spcPct val="150000"/>
              </a:lnSpc>
            </a:pPr>
            <a:r>
              <a:rPr lang="en-US" sz="2400" dirty="0">
                <a:latin typeface="Calibri" panose="020F0502020204030204" pitchFamily="34" charset="0"/>
              </a:rPr>
              <a:t>Dissecting aortic aneurysm may cause progressive occlusion, and even reappearance if re-entry occurs.</a:t>
            </a:r>
          </a:p>
          <a:p>
            <a:pPr lvl="1">
              <a:lnSpc>
                <a:spcPct val="150000"/>
              </a:lnSpc>
            </a:pPr>
            <a:r>
              <a:rPr lang="en-US" sz="2400" dirty="0">
                <a:latin typeface="Calibri" panose="020F0502020204030204" pitchFamily="34" charset="0"/>
              </a:rPr>
              <a:t>Arteritis and other inflammatory diseases occasionally cause occlusion.</a:t>
            </a:r>
          </a:p>
          <a:p>
            <a:pPr>
              <a:lnSpc>
                <a:spcPct val="150000"/>
              </a:lnSpc>
            </a:pPr>
            <a:endParaRPr lang="en-US" sz="2400" dirty="0"/>
          </a:p>
        </p:txBody>
      </p:sp>
    </p:spTree>
    <p:extLst>
      <p:ext uri="{BB962C8B-B14F-4D97-AF65-F5344CB8AC3E}">
        <p14:creationId xmlns:p14="http://schemas.microsoft.com/office/powerpoint/2010/main" val="2075180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6347713" cy="1320800"/>
          </a:xfrm>
        </p:spPr>
        <p:txBody>
          <a:bodyPr>
            <a:normAutofit/>
          </a:bodyPr>
          <a:lstStyle/>
          <a:p>
            <a:pPr lvl="0"/>
            <a:r>
              <a:rPr lang="en-US" dirty="0"/>
              <a:t>Peripheral pulses:</a:t>
            </a:r>
            <a:r>
              <a:rPr lang="en-US" sz="1400" dirty="0"/>
              <a:t/>
            </a:r>
            <a:br>
              <a:rPr lang="en-US" sz="1400" dirty="0"/>
            </a:br>
            <a:endParaRPr lang="en-US" dirty="0"/>
          </a:p>
        </p:txBody>
      </p:sp>
      <p:sp>
        <p:nvSpPr>
          <p:cNvPr id="3" name="Content Placeholder 2"/>
          <p:cNvSpPr>
            <a:spLocks noGrp="1"/>
          </p:cNvSpPr>
          <p:nvPr>
            <p:ph idx="1"/>
          </p:nvPr>
        </p:nvSpPr>
        <p:spPr>
          <a:xfrm>
            <a:off x="179512" y="1268760"/>
            <a:ext cx="8424936" cy="5589240"/>
          </a:xfrm>
        </p:spPr>
        <p:txBody>
          <a:bodyPr>
            <a:normAutofit/>
          </a:bodyPr>
          <a:lstStyle/>
          <a:p>
            <a:pPr lvl="1"/>
            <a:r>
              <a:rPr lang="en-US" sz="2800" dirty="0" smtClean="0">
                <a:latin typeface="Calibri" panose="020F0502020204030204" pitchFamily="34" charset="0"/>
              </a:rPr>
              <a:t>Femoral </a:t>
            </a:r>
            <a:r>
              <a:rPr lang="en-US" sz="2800" dirty="0">
                <a:latin typeface="Calibri" panose="020F0502020204030204" pitchFamily="34" charset="0"/>
              </a:rPr>
              <a:t>pulses (radial femoral delay in </a:t>
            </a:r>
            <a:r>
              <a:rPr lang="en-US" sz="2800" dirty="0" err="1">
                <a:latin typeface="Calibri" panose="020F0502020204030204" pitchFamily="34" charset="0"/>
              </a:rPr>
              <a:t>coarctation</a:t>
            </a:r>
            <a:r>
              <a:rPr lang="en-US" sz="2800" dirty="0">
                <a:latin typeface="Calibri" panose="020F0502020204030204" pitchFamily="34" charset="0"/>
              </a:rPr>
              <a:t>), and foot, and ankle pulses.</a:t>
            </a:r>
          </a:p>
          <a:p>
            <a:pPr lvl="1"/>
            <a:r>
              <a:rPr lang="en-US" sz="2800" dirty="0">
                <a:latin typeface="Calibri" panose="020F0502020204030204" pitchFamily="34" charset="0"/>
              </a:rPr>
              <a:t>Listen over the renal and femoral artery for murmurs.</a:t>
            </a:r>
          </a:p>
          <a:p>
            <a:pPr>
              <a:lnSpc>
                <a:spcPct val="150000"/>
              </a:lnSpc>
              <a:buNone/>
            </a:pPr>
            <a:r>
              <a:rPr lang="en-US" sz="2800" dirty="0">
                <a:latin typeface="Calibri" panose="020F0502020204030204" pitchFamily="34" charset="0"/>
              </a:rPr>
              <a:t>PULSE RATE</a:t>
            </a:r>
          </a:p>
          <a:p>
            <a:pPr>
              <a:lnSpc>
                <a:spcPct val="150000"/>
              </a:lnSpc>
              <a:buNone/>
            </a:pPr>
            <a:r>
              <a:rPr lang="en-US" sz="2800" dirty="0">
                <a:latin typeface="Calibri" panose="020F0502020204030204" pitchFamily="34" charset="0"/>
              </a:rPr>
              <a:t>	The normal pulse rate varies from a low of 50 bpm in healthy, athletic young adults to rates well in excess of 100 bpm after exercise or during times of excitement.</a:t>
            </a:r>
          </a:p>
          <a:p>
            <a:pPr>
              <a:buNone/>
            </a:pPr>
            <a:endParaRPr lang="en-US" sz="2800" dirty="0"/>
          </a:p>
          <a:p>
            <a:endParaRPr lang="en-US" sz="2800" dirty="0"/>
          </a:p>
        </p:txBody>
      </p:sp>
    </p:spTree>
    <p:extLst>
      <p:ext uri="{BB962C8B-B14F-4D97-AF65-F5344CB8AC3E}">
        <p14:creationId xmlns:p14="http://schemas.microsoft.com/office/powerpoint/2010/main" val="1640727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2296" y="17052"/>
            <a:ext cx="6347713" cy="1320800"/>
          </a:xfrm>
        </p:spPr>
        <p:txBody>
          <a:bodyPr>
            <a:normAutofit/>
          </a:bodyPr>
          <a:lstStyle/>
          <a:p>
            <a:r>
              <a:rPr lang="en-US" dirty="0"/>
              <a:t>PULSE PRESSURE</a:t>
            </a:r>
            <a:br>
              <a:rPr lang="en-US" dirty="0"/>
            </a:br>
            <a:endParaRPr lang="en-US" dirty="0"/>
          </a:p>
        </p:txBody>
      </p:sp>
      <p:sp>
        <p:nvSpPr>
          <p:cNvPr id="3" name="Content Placeholder 2"/>
          <p:cNvSpPr>
            <a:spLocks noGrp="1"/>
          </p:cNvSpPr>
          <p:nvPr>
            <p:ph idx="1"/>
          </p:nvPr>
        </p:nvSpPr>
        <p:spPr>
          <a:xfrm>
            <a:off x="0" y="908720"/>
            <a:ext cx="9144000" cy="5949280"/>
          </a:xfrm>
        </p:spPr>
        <p:txBody>
          <a:bodyPr>
            <a:normAutofit fontScale="92500"/>
          </a:bodyPr>
          <a:lstStyle/>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difference between the systolic and the diastolic pressures is called the pulse pressure. It is a reflection of stroke volume, ejection </a:t>
            </a:r>
            <a:r>
              <a:rPr lang="en-US" sz="2800" dirty="0" smtClean="0">
                <a:latin typeface="Calibri" panose="020F0502020204030204" pitchFamily="34" charset="0"/>
              </a:rPr>
              <a:t>velocity </a:t>
            </a:r>
            <a:r>
              <a:rPr lang="en-US" sz="2800" dirty="0">
                <a:latin typeface="Calibri" panose="020F0502020204030204" pitchFamily="34" charset="0"/>
              </a:rPr>
              <a:t>and systemic vascular resistance. </a:t>
            </a:r>
            <a:endParaRPr lang="en-US" sz="2800" dirty="0" smtClean="0">
              <a:latin typeface="Calibri" panose="020F0502020204030204" pitchFamily="34" charset="0"/>
            </a:endParaRPr>
          </a:p>
          <a:p>
            <a:pPr>
              <a:lnSpc>
                <a:spcPct val="150000"/>
              </a:lnSpc>
            </a:pPr>
            <a:r>
              <a:rPr lang="en-US" sz="2800" dirty="0" smtClean="0">
                <a:latin typeface="Calibri" panose="020F0502020204030204" pitchFamily="34" charset="0"/>
              </a:rPr>
              <a:t>Pulse </a:t>
            </a:r>
            <a:r>
              <a:rPr lang="en-US" sz="2800" dirty="0">
                <a:latin typeface="Calibri" panose="020F0502020204030204" pitchFamily="34" charset="0"/>
              </a:rPr>
              <a:t>pressure, which normally is 30 to 40 mm Hg, indicates how well the patient maintains cardiac output. The pulse pressure increases in conditions that elevate the stroke volume (anxiety, exercise, bradycardia), reduce systemic vascular resistance (fever), or reduce </a:t>
            </a:r>
            <a:r>
              <a:rPr lang="en-US" sz="2800" dirty="0" err="1">
                <a:latin typeface="Calibri" panose="020F0502020204030204" pitchFamily="34" charset="0"/>
              </a:rPr>
              <a:t>distensibility</a:t>
            </a:r>
            <a:r>
              <a:rPr lang="en-US" sz="2800" dirty="0">
                <a:latin typeface="Calibri" panose="020F0502020204030204" pitchFamily="34" charset="0"/>
              </a:rPr>
              <a:t> of the arteries (atherosclerosis, aging, hypertension). </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694960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8964488" cy="5184576"/>
          </a:xfrm>
        </p:spPr>
        <p:txBody>
          <a:bodyPr>
            <a:normAutofit/>
          </a:bodyPr>
          <a:lstStyle/>
          <a:p>
            <a:pPr>
              <a:lnSpc>
                <a:spcPct val="150000"/>
              </a:lnSpc>
            </a:pPr>
            <a:r>
              <a:rPr lang="en-US" sz="2800" dirty="0">
                <a:latin typeface="Calibri" panose="020F0502020204030204" pitchFamily="34" charset="0"/>
              </a:rPr>
              <a:t>Decreased pulse pressure is an abnormal condition reflecting reduced stroke volume and ejection velocity (shock, HF, hypovolemia, mitral regurgitation) or obstruction to blood flow during systole (mitral or aortic stenosis). A pulse pressure of less than 30 mm Hg signifies a serious reduction in cardiac output and requires further cardiovascular assessment.</a:t>
            </a:r>
          </a:p>
          <a:p>
            <a:pPr>
              <a:lnSpc>
                <a:spcPct val="150000"/>
              </a:lnSpc>
            </a:pPr>
            <a:endParaRPr lang="en-US" sz="2800" dirty="0">
              <a:latin typeface="Calibri" panose="020F0502020204030204" pitchFamily="34" charset="0"/>
            </a:endParaRPr>
          </a:p>
          <a:p>
            <a:pPr>
              <a:buNone/>
            </a:pPr>
            <a:endParaRPr lang="en-US" sz="3200" dirty="0"/>
          </a:p>
        </p:txBody>
      </p:sp>
    </p:spTree>
    <p:extLst>
      <p:ext uri="{BB962C8B-B14F-4D97-AF65-F5344CB8AC3E}">
        <p14:creationId xmlns:p14="http://schemas.microsoft.com/office/powerpoint/2010/main" val="2515048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5265"/>
            <a:ext cx="6347713" cy="811447"/>
          </a:xfrm>
        </p:spPr>
        <p:txBody>
          <a:bodyPr>
            <a:normAutofit fontScale="90000"/>
          </a:bodyPr>
          <a:lstStyle/>
          <a:p>
            <a:r>
              <a:rPr lang="en-US" b="1" dirty="0"/>
              <a:t>Blood Pressure</a:t>
            </a:r>
            <a:br>
              <a:rPr lang="en-US" b="1" dirty="0"/>
            </a:br>
            <a:endParaRPr lang="en-US" dirty="0"/>
          </a:p>
        </p:txBody>
      </p:sp>
      <p:sp>
        <p:nvSpPr>
          <p:cNvPr id="3" name="Content Placeholder 2"/>
          <p:cNvSpPr>
            <a:spLocks noGrp="1"/>
          </p:cNvSpPr>
          <p:nvPr>
            <p:ph idx="1"/>
          </p:nvPr>
        </p:nvSpPr>
        <p:spPr>
          <a:xfrm>
            <a:off x="-5718" y="836712"/>
            <a:ext cx="8820472" cy="6021288"/>
          </a:xfrm>
        </p:spPr>
        <p:txBody>
          <a:bodyPr>
            <a:normAutofit/>
          </a:bodyPr>
          <a:lstStyle/>
          <a:p>
            <a:pPr>
              <a:lnSpc>
                <a:spcPct val="110000"/>
              </a:lnSpc>
            </a:pPr>
            <a:r>
              <a:rPr lang="en-US" dirty="0"/>
              <a:t>	</a:t>
            </a:r>
            <a:r>
              <a:rPr lang="en-US" sz="2800" dirty="0">
                <a:latin typeface="Calibri" panose="020F0502020204030204" pitchFamily="34" charset="0"/>
              </a:rPr>
              <a:t>Systemic arterial BP is the pressure exerted on the walls of the arteries during ventricular systole and diastole. </a:t>
            </a:r>
            <a:endParaRPr lang="en-US" sz="2800" dirty="0" smtClean="0">
              <a:latin typeface="Calibri" panose="020F0502020204030204" pitchFamily="34" charset="0"/>
            </a:endParaRPr>
          </a:p>
          <a:p>
            <a:pPr>
              <a:lnSpc>
                <a:spcPct val="110000"/>
              </a:lnSpc>
            </a:pPr>
            <a:r>
              <a:rPr lang="en-US" sz="2800" dirty="0" smtClean="0">
                <a:latin typeface="Calibri" panose="020F0502020204030204" pitchFamily="34" charset="0"/>
              </a:rPr>
              <a:t>It </a:t>
            </a:r>
            <a:r>
              <a:rPr lang="en-US" sz="2800" dirty="0">
                <a:latin typeface="Calibri" panose="020F0502020204030204" pitchFamily="34" charset="0"/>
              </a:rPr>
              <a:t>is affected by factors such as </a:t>
            </a:r>
            <a:endParaRPr lang="en-US" sz="2800" dirty="0" smtClean="0">
              <a:latin typeface="Calibri" panose="020F0502020204030204" pitchFamily="34" charset="0"/>
            </a:endParaRPr>
          </a:p>
          <a:p>
            <a:pPr lvl="1">
              <a:lnSpc>
                <a:spcPct val="110000"/>
              </a:lnSpc>
              <a:buFont typeface="Wingdings" panose="05000000000000000000" pitchFamily="2" charset="2"/>
              <a:buChar char="v"/>
            </a:pPr>
            <a:r>
              <a:rPr lang="en-US" sz="2800" dirty="0" smtClean="0">
                <a:latin typeface="Calibri" panose="020F0502020204030204" pitchFamily="34" charset="0"/>
              </a:rPr>
              <a:t>Cardiac output,</a:t>
            </a:r>
          </a:p>
          <a:p>
            <a:pPr lvl="1">
              <a:lnSpc>
                <a:spcPct val="110000"/>
              </a:lnSpc>
              <a:buFont typeface="Wingdings" panose="05000000000000000000" pitchFamily="2" charset="2"/>
              <a:buChar char="v"/>
            </a:pPr>
            <a:r>
              <a:rPr lang="en-US" sz="2800" dirty="0" smtClean="0">
                <a:latin typeface="Calibri" panose="020F0502020204030204" pitchFamily="34" charset="0"/>
              </a:rPr>
              <a:t> Distention of the arteries </a:t>
            </a:r>
          </a:p>
          <a:p>
            <a:pPr lvl="1">
              <a:lnSpc>
                <a:spcPct val="110000"/>
              </a:lnSpc>
              <a:buFont typeface="Wingdings" panose="05000000000000000000" pitchFamily="2" charset="2"/>
              <a:buChar char="v"/>
            </a:pPr>
            <a:r>
              <a:rPr lang="en-US" sz="2800" dirty="0" smtClean="0">
                <a:latin typeface="Calibri" panose="020F0502020204030204" pitchFamily="34" charset="0"/>
              </a:rPr>
              <a:t> volume, velocity and </a:t>
            </a:r>
            <a:r>
              <a:rPr lang="en-US" sz="2800" dirty="0">
                <a:latin typeface="Calibri" panose="020F0502020204030204" pitchFamily="34" charset="0"/>
              </a:rPr>
              <a:t>viscosity of the blood</a:t>
            </a:r>
            <a:r>
              <a:rPr lang="en-US" sz="2800" dirty="0" smtClean="0">
                <a:latin typeface="Calibri" panose="020F0502020204030204" pitchFamily="34" charset="0"/>
              </a:rPr>
              <a:t>.</a:t>
            </a:r>
          </a:p>
          <a:p>
            <a:pPr marL="457200" lvl="1" indent="0">
              <a:lnSpc>
                <a:spcPct val="110000"/>
              </a:lnSpc>
              <a:buNone/>
            </a:pPr>
            <a:r>
              <a:rPr lang="en-US" sz="2800" dirty="0" smtClean="0">
                <a:latin typeface="Calibri" panose="020F0502020204030204" pitchFamily="34" charset="0"/>
              </a:rPr>
              <a:t> </a:t>
            </a:r>
            <a:r>
              <a:rPr lang="en-US" sz="2800" dirty="0">
                <a:latin typeface="Calibri" panose="020F0502020204030204" pitchFamily="34" charset="0"/>
              </a:rPr>
              <a:t>BP usually is expressed as the ratio of the systolic pressure over the diastolic pressure, with normal adult values ranging from 100/60 to 140/90 mm Hg.</a:t>
            </a:r>
          </a:p>
          <a:p>
            <a:pPr>
              <a:lnSpc>
                <a:spcPct val="110000"/>
              </a:lnSpc>
              <a:buNone/>
            </a:pPr>
            <a:r>
              <a:rPr lang="en-US" sz="2800" dirty="0">
                <a:latin typeface="Calibri" panose="020F0502020204030204" pitchFamily="34" charset="0"/>
              </a:rPr>
              <a:t>	The average normal BP usually cited is 120/80 mm Hg</a:t>
            </a:r>
          </a:p>
        </p:txBody>
      </p:sp>
    </p:spTree>
    <p:extLst>
      <p:ext uri="{BB962C8B-B14F-4D97-AF65-F5344CB8AC3E}">
        <p14:creationId xmlns:p14="http://schemas.microsoft.com/office/powerpoint/2010/main" val="12669166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76" y="0"/>
            <a:ext cx="6347713" cy="980728"/>
          </a:xfrm>
        </p:spPr>
        <p:txBody>
          <a:bodyPr>
            <a:normAutofit fontScale="90000"/>
          </a:bodyPr>
          <a:lstStyle/>
          <a:p>
            <a:r>
              <a:rPr lang="en-US" b="1" dirty="0"/>
              <a:t>Check blood pressure</a:t>
            </a:r>
            <a:r>
              <a:rPr lang="en-US" dirty="0"/>
              <a:t/>
            </a:r>
            <a:br>
              <a:rPr lang="en-US" dirty="0"/>
            </a:br>
            <a:endParaRPr lang="en-US" dirty="0"/>
          </a:p>
        </p:txBody>
      </p:sp>
      <p:sp>
        <p:nvSpPr>
          <p:cNvPr id="3" name="Content Placeholder 2"/>
          <p:cNvSpPr>
            <a:spLocks noGrp="1"/>
          </p:cNvSpPr>
          <p:nvPr>
            <p:ph idx="1"/>
          </p:nvPr>
        </p:nvSpPr>
        <p:spPr>
          <a:xfrm>
            <a:off x="0" y="764704"/>
            <a:ext cx="9144000" cy="6093296"/>
          </a:xfrm>
        </p:spPr>
        <p:txBody>
          <a:bodyPr>
            <a:normAutofit/>
          </a:bodyPr>
          <a:lstStyle/>
          <a:p>
            <a:pPr lvl="0"/>
            <a:r>
              <a:rPr lang="en-US" sz="2800" dirty="0" smtClean="0">
                <a:latin typeface="Calibri" panose="020F0502020204030204" pitchFamily="34" charset="0"/>
              </a:rPr>
              <a:t>This </a:t>
            </a:r>
            <a:r>
              <a:rPr lang="en-US" sz="2800" dirty="0">
                <a:latin typeface="Calibri" panose="020F0502020204030204" pitchFamily="34" charset="0"/>
              </a:rPr>
              <a:t>should be measured in the brachial artery, using a cuff around the upper arm.</a:t>
            </a:r>
          </a:p>
          <a:p>
            <a:pPr lvl="0"/>
            <a:r>
              <a:rPr lang="en-US" sz="2800" dirty="0">
                <a:latin typeface="Calibri" panose="020F0502020204030204" pitchFamily="34" charset="0"/>
              </a:rPr>
              <a:t>A large cuff must be used in fat people, because a small cuff will result in the blood pressure being overestimated.</a:t>
            </a:r>
          </a:p>
          <a:p>
            <a:pPr lvl="0"/>
            <a:r>
              <a:rPr lang="en-US" sz="2800" dirty="0">
                <a:latin typeface="Calibri" panose="020F0502020204030204" pitchFamily="34" charset="0"/>
              </a:rPr>
              <a:t>Systolic pressure is at the level when first heard (</a:t>
            </a:r>
            <a:r>
              <a:rPr lang="en-US" sz="2800" dirty="0" err="1">
                <a:latin typeface="Calibri" panose="020F0502020204030204" pitchFamily="34" charset="0"/>
              </a:rPr>
              <a:t>Korotkoff</a:t>
            </a:r>
            <a:r>
              <a:rPr lang="en-US" sz="2800" dirty="0">
                <a:latin typeface="Calibri" panose="020F0502020204030204" pitchFamily="34" charset="0"/>
              </a:rPr>
              <a:t> I) and the diastolic pressure is when silence begins (</a:t>
            </a:r>
            <a:r>
              <a:rPr lang="en-US" sz="2800" dirty="0" err="1">
                <a:latin typeface="Calibri" panose="020F0502020204030204" pitchFamily="34" charset="0"/>
              </a:rPr>
              <a:t>Korotkoff</a:t>
            </a:r>
            <a:r>
              <a:rPr lang="en-US" sz="2800" dirty="0">
                <a:latin typeface="Calibri" panose="020F0502020204030204" pitchFamily="34" charset="0"/>
              </a:rPr>
              <a:t> V).</a:t>
            </a:r>
          </a:p>
          <a:p>
            <a:pPr lvl="0"/>
            <a:r>
              <a:rPr lang="en-US" sz="2800" dirty="0">
                <a:latin typeface="Calibri" panose="020F0502020204030204" pitchFamily="34" charset="0"/>
              </a:rPr>
              <a:t>In patients with chest pain, or if ever the radial pulses appear asymmetrical, the pressure should be measured in both arms because a difference between the two may indicate aortic dissection.</a:t>
            </a:r>
          </a:p>
          <a:p>
            <a:endParaRPr lang="en-US" sz="2800" dirty="0">
              <a:latin typeface="Calibri" panose="020F0502020204030204" pitchFamily="34" charset="0"/>
            </a:endParaRPr>
          </a:p>
        </p:txBody>
      </p:sp>
    </p:spTree>
    <p:extLst>
      <p:ext uri="{BB962C8B-B14F-4D97-AF65-F5344CB8AC3E}">
        <p14:creationId xmlns:p14="http://schemas.microsoft.com/office/powerpoint/2010/main" val="2035009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95" y="0"/>
            <a:ext cx="6347713" cy="980728"/>
          </a:xfrm>
        </p:spPr>
        <p:txBody>
          <a:bodyPr>
            <a:normAutofit fontScale="90000"/>
          </a:bodyPr>
          <a:lstStyle/>
          <a:p>
            <a:r>
              <a:rPr lang="en-US" b="1" u="sng" dirty="0">
                <a:hlinkClick r:id="rId2"/>
              </a:rPr>
              <a:t>Chest examination</a:t>
            </a:r>
            <a:r>
              <a:rPr lang="en-US" sz="1350" dirty="0"/>
              <a:t/>
            </a:r>
            <a:br>
              <a:rPr lang="en-US" sz="1350" dirty="0"/>
            </a:br>
            <a:endParaRPr lang="en-US" dirty="0"/>
          </a:p>
        </p:txBody>
      </p:sp>
      <p:sp>
        <p:nvSpPr>
          <p:cNvPr id="3" name="Content Placeholder 2"/>
          <p:cNvSpPr>
            <a:spLocks noGrp="1"/>
          </p:cNvSpPr>
          <p:nvPr>
            <p:ph idx="1"/>
          </p:nvPr>
        </p:nvSpPr>
        <p:spPr>
          <a:xfrm>
            <a:off x="11736" y="764704"/>
            <a:ext cx="9144000" cy="6093296"/>
          </a:xfrm>
        </p:spPr>
        <p:txBody>
          <a:bodyPr>
            <a:noAutofit/>
          </a:bodyPr>
          <a:lstStyle/>
          <a:p>
            <a:pPr lvl="0">
              <a:lnSpc>
                <a:spcPct val="150000"/>
              </a:lnSpc>
            </a:pPr>
            <a:r>
              <a:rPr lang="en-US" sz="2400" dirty="0" smtClean="0">
                <a:latin typeface="Calibri" panose="020F0502020204030204" pitchFamily="34" charset="0"/>
              </a:rPr>
              <a:t>Check </a:t>
            </a:r>
            <a:r>
              <a:rPr lang="en-US" sz="2400" dirty="0">
                <a:latin typeface="Calibri" panose="020F0502020204030204" pitchFamily="34" charset="0"/>
              </a:rPr>
              <a:t>the level of the jugular venous pressure.</a:t>
            </a:r>
          </a:p>
          <a:p>
            <a:pPr lvl="0">
              <a:lnSpc>
                <a:spcPct val="150000"/>
              </a:lnSpc>
            </a:pPr>
            <a:r>
              <a:rPr lang="en-US" sz="2400" dirty="0">
                <a:latin typeface="Calibri" panose="020F0502020204030204" pitchFamily="34" charset="0"/>
              </a:rPr>
              <a:t>Chest examination:</a:t>
            </a:r>
          </a:p>
          <a:p>
            <a:pPr lvl="1">
              <a:lnSpc>
                <a:spcPct val="150000"/>
              </a:lnSpc>
            </a:pPr>
            <a:r>
              <a:rPr lang="en-US" sz="2400" dirty="0">
                <a:latin typeface="Calibri" panose="020F0502020204030204" pitchFamily="34" charset="0"/>
              </a:rPr>
              <a:t>Look to see if the chest wall is deformed, </a:t>
            </a:r>
            <a:r>
              <a:rPr lang="en-US" sz="2400" dirty="0" smtClean="0">
                <a:latin typeface="Calibri" panose="020F0502020204030204" pitchFamily="34" charset="0"/>
              </a:rPr>
              <a:t>e.g. </a:t>
            </a:r>
            <a:r>
              <a:rPr lang="en-US" sz="2400" dirty="0">
                <a:latin typeface="Calibri" panose="020F0502020204030204" pitchFamily="34" charset="0"/>
              </a:rPr>
              <a:t>funnel </a:t>
            </a:r>
            <a:r>
              <a:rPr lang="en-US" sz="2400" dirty="0" smtClean="0">
                <a:latin typeface="Calibri" panose="020F0502020204030204" pitchFamily="34" charset="0"/>
              </a:rPr>
              <a:t>chest </a:t>
            </a:r>
            <a:r>
              <a:rPr lang="en-US" sz="2400" dirty="0">
                <a:latin typeface="Calibri" panose="020F0502020204030204" pitchFamily="34" charset="0"/>
              </a:rPr>
              <a:t>and moves equally (inequality of expansion is usually due to respiratory disease).</a:t>
            </a:r>
          </a:p>
          <a:p>
            <a:pPr lvl="1">
              <a:lnSpc>
                <a:spcPct val="150000"/>
              </a:lnSpc>
            </a:pPr>
            <a:r>
              <a:rPr lang="en-US" sz="2400" dirty="0">
                <a:latin typeface="Calibri" panose="020F0502020204030204" pitchFamily="34" charset="0"/>
              </a:rPr>
              <a:t>Note the respiratory rate; it is related to the pulse rate in the ratio of about 1:4, and remains constant in the same individual.</a:t>
            </a:r>
          </a:p>
          <a:p>
            <a:pPr lvl="1">
              <a:lnSpc>
                <a:spcPct val="150000"/>
              </a:lnSpc>
            </a:pPr>
            <a:r>
              <a:rPr lang="en-US" sz="2400" dirty="0">
                <a:latin typeface="Calibri" panose="020F0502020204030204" pitchFamily="34" charset="0"/>
              </a:rPr>
              <a:t>Ask the patient to breathe out and, using both hands resting lightly on the side walls of the chest with thumbs meeting in the middle, ask them to breathe in to assess the expansion of the chest on full inspiration by noting how far the examiner's thumbs move apart.</a:t>
            </a:r>
          </a:p>
          <a:p>
            <a:pPr>
              <a:lnSpc>
                <a:spcPct val="15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2372729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6707"/>
            <a:ext cx="6347713" cy="419965"/>
          </a:xfrm>
        </p:spPr>
        <p:txBody>
          <a:bodyPr>
            <a:normAutofit fontScale="90000"/>
          </a:bodyPr>
          <a:lstStyle/>
          <a:p>
            <a:endParaRPr lang="en-US"/>
          </a:p>
        </p:txBody>
      </p:sp>
      <p:sp>
        <p:nvSpPr>
          <p:cNvPr id="3" name="Content Placeholder 2"/>
          <p:cNvSpPr>
            <a:spLocks noGrp="1"/>
          </p:cNvSpPr>
          <p:nvPr>
            <p:ph idx="1"/>
          </p:nvPr>
        </p:nvSpPr>
        <p:spPr>
          <a:xfrm>
            <a:off x="-8652" y="476672"/>
            <a:ext cx="9144000" cy="6381328"/>
          </a:xfrm>
        </p:spPr>
        <p:txBody>
          <a:bodyPr>
            <a:normAutofit fontScale="92500" lnSpcReduction="10000"/>
          </a:bodyPr>
          <a:lstStyle/>
          <a:p>
            <a:endParaRPr lang="en-US" dirty="0" smtClean="0">
              <a:effectLst/>
            </a:endParaRPr>
          </a:p>
          <a:p>
            <a:pPr lvl="1"/>
            <a:r>
              <a:rPr lang="en-US" sz="3000" dirty="0">
                <a:latin typeface="Calibri" panose="020F0502020204030204" pitchFamily="34" charset="0"/>
              </a:rPr>
              <a:t>Observe and palpate the trachea to detect any deviation to the left or right (noting any thyroid swelling); otherwise, a false impression may be given of cardiac enlargement if the apex beat is displaced towards the axilla.</a:t>
            </a:r>
          </a:p>
          <a:p>
            <a:pPr lvl="1"/>
            <a:r>
              <a:rPr lang="en-US" sz="3000" dirty="0">
                <a:latin typeface="Calibri" panose="020F0502020204030204" pitchFamily="34" charset="0"/>
              </a:rPr>
              <a:t>Palpate and percuss to find any areas of dullness (fluid or lung collapse); palpate with the flat hand over the 5th intercostal space to feel the maximum impulse (apex of the heart) and note its position; the apex is better defined by the light use of two fingers (noting the rib space and its position relative to an imaginary line dropped from the middle of the clavicle).</a:t>
            </a:r>
          </a:p>
          <a:p>
            <a:pPr lvl="1"/>
            <a:r>
              <a:rPr lang="en-US" sz="3000" dirty="0" smtClean="0">
                <a:latin typeface="Calibri" panose="020F0502020204030204" pitchFamily="34" charset="0"/>
              </a:rPr>
              <a:t>Feel </a:t>
            </a:r>
            <a:r>
              <a:rPr lang="en-US" sz="3000" dirty="0">
                <a:latin typeface="Calibri" panose="020F0502020204030204" pitchFamily="34" charset="0"/>
              </a:rPr>
              <a:t>over the anterior chest wall for any thrills associated with cardiac murmurs.</a:t>
            </a:r>
          </a:p>
          <a:p>
            <a:endParaRPr lang="en-US" sz="2800" dirty="0"/>
          </a:p>
        </p:txBody>
      </p:sp>
    </p:spTree>
    <p:extLst>
      <p:ext uri="{BB962C8B-B14F-4D97-AF65-F5344CB8AC3E}">
        <p14:creationId xmlns:p14="http://schemas.microsoft.com/office/powerpoint/2010/main" val="9288441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802091" cy="1080120"/>
          </a:xfrm>
        </p:spPr>
        <p:txBody>
          <a:bodyPr>
            <a:normAutofit fontScale="90000"/>
          </a:bodyPr>
          <a:lstStyle/>
          <a:p>
            <a:r>
              <a:rPr lang="en-US" b="1" dirty="0"/>
              <a:t>Heart Inspection and Palpation</a:t>
            </a:r>
            <a:br>
              <a:rPr lang="en-US" b="1" dirty="0"/>
            </a:br>
            <a:endParaRPr lang="en-US" dirty="0"/>
          </a:p>
        </p:txBody>
      </p:sp>
      <p:sp>
        <p:nvSpPr>
          <p:cNvPr id="3" name="Content Placeholder 2"/>
          <p:cNvSpPr>
            <a:spLocks noGrp="1"/>
          </p:cNvSpPr>
          <p:nvPr>
            <p:ph idx="1"/>
          </p:nvPr>
        </p:nvSpPr>
        <p:spPr>
          <a:xfrm>
            <a:off x="-16864" y="824506"/>
            <a:ext cx="9112028" cy="6033494"/>
          </a:xfrm>
        </p:spPr>
        <p:txBody>
          <a:bodyPr>
            <a:noAutofit/>
          </a:bodyPr>
          <a:lstStyle/>
          <a:p>
            <a:pPr>
              <a:lnSpc>
                <a:spcPct val="150000"/>
              </a:lnSpc>
              <a:buNone/>
            </a:pPr>
            <a:r>
              <a:rPr lang="en-US" sz="2800" dirty="0" smtClean="0">
                <a:latin typeface="Calibri" panose="020F0502020204030204" pitchFamily="34" charset="0"/>
              </a:rPr>
              <a:t>The </a:t>
            </a:r>
            <a:r>
              <a:rPr lang="en-US" sz="2800" dirty="0">
                <a:latin typeface="Calibri" panose="020F0502020204030204" pitchFamily="34" charset="0"/>
              </a:rPr>
              <a:t>heart is examined indirectly by inspection, palpation, </a:t>
            </a:r>
            <a:r>
              <a:rPr lang="en-US" sz="2800" dirty="0" smtClean="0">
                <a:latin typeface="Calibri" panose="020F0502020204030204" pitchFamily="34" charset="0"/>
              </a:rPr>
              <a:t>percussion </a:t>
            </a:r>
            <a:r>
              <a:rPr lang="en-US" sz="2800" dirty="0">
                <a:latin typeface="Calibri" panose="020F0502020204030204" pitchFamily="34" charset="0"/>
              </a:rPr>
              <a:t>and auscultation of the chest </a:t>
            </a:r>
            <a:r>
              <a:rPr lang="en-US" sz="2800" dirty="0" smtClean="0">
                <a:latin typeface="Calibri" panose="020F0502020204030204" pitchFamily="34" charset="0"/>
              </a:rPr>
              <a:t>wall. </a:t>
            </a:r>
            <a:r>
              <a:rPr lang="en-US" sz="2800" dirty="0">
                <a:latin typeface="Calibri" panose="020F0502020204030204" pitchFamily="34" charset="0"/>
              </a:rPr>
              <a:t>Examination of the chest wall is performed in the following six areas</a:t>
            </a:r>
          </a:p>
          <a:p>
            <a:pPr>
              <a:lnSpc>
                <a:spcPct val="150000"/>
              </a:lnSpc>
              <a:buNone/>
            </a:pPr>
            <a:r>
              <a:rPr lang="en-US" sz="2800" dirty="0">
                <a:latin typeface="Calibri" panose="020F0502020204030204" pitchFamily="34" charset="0"/>
              </a:rPr>
              <a:t>1. </a:t>
            </a:r>
            <a:r>
              <a:rPr lang="en-US" sz="2800" i="1" dirty="0">
                <a:latin typeface="Calibri" panose="020F0502020204030204" pitchFamily="34" charset="0"/>
              </a:rPr>
              <a:t>Aortic area—second intercostal space to the right of the </a:t>
            </a:r>
            <a:r>
              <a:rPr lang="en-US" sz="2800" dirty="0">
                <a:latin typeface="Calibri" panose="020F0502020204030204" pitchFamily="34" charset="0"/>
              </a:rPr>
              <a:t>sternum.</a:t>
            </a:r>
          </a:p>
          <a:p>
            <a:pPr>
              <a:lnSpc>
                <a:spcPct val="150000"/>
              </a:lnSpc>
              <a:buNone/>
            </a:pPr>
            <a:r>
              <a:rPr lang="en-US" sz="2800" dirty="0">
                <a:latin typeface="Calibri" panose="020F0502020204030204" pitchFamily="34" charset="0"/>
              </a:rPr>
              <a:t>2. </a:t>
            </a:r>
            <a:r>
              <a:rPr lang="en-US" sz="2800" i="1" dirty="0">
                <a:latin typeface="Calibri" panose="020F0502020204030204" pitchFamily="34" charset="0"/>
              </a:rPr>
              <a:t>Pulmonic area—second intercostal space to the left of the </a:t>
            </a:r>
            <a:r>
              <a:rPr lang="en-US" sz="2800" dirty="0">
                <a:latin typeface="Calibri" panose="020F0502020204030204" pitchFamily="34" charset="0"/>
              </a:rPr>
              <a:t>sternum</a:t>
            </a:r>
          </a:p>
          <a:p>
            <a:pPr>
              <a:lnSpc>
                <a:spcPct val="150000"/>
              </a:lnSpc>
              <a:buNone/>
            </a:pPr>
            <a:r>
              <a:rPr lang="en-US" sz="2800" dirty="0">
                <a:latin typeface="Calibri" panose="020F0502020204030204" pitchFamily="34" charset="0"/>
              </a:rPr>
              <a:t>3. </a:t>
            </a:r>
            <a:r>
              <a:rPr lang="en-US" sz="2800" i="1" dirty="0" err="1">
                <a:latin typeface="Calibri" panose="020F0502020204030204" pitchFamily="34" charset="0"/>
              </a:rPr>
              <a:t>Erb’s</a:t>
            </a:r>
            <a:r>
              <a:rPr lang="en-US" sz="2800" i="1" dirty="0">
                <a:latin typeface="Calibri" panose="020F0502020204030204" pitchFamily="34" charset="0"/>
              </a:rPr>
              <a:t> point—third intercostal space to the left of the sternum</a:t>
            </a:r>
          </a:p>
          <a:p>
            <a:pPr>
              <a:buNone/>
            </a:pPr>
            <a:endParaRPr lang="en-US" sz="2800" dirty="0"/>
          </a:p>
        </p:txBody>
      </p:sp>
    </p:spTree>
    <p:extLst>
      <p:ext uri="{BB962C8B-B14F-4D97-AF65-F5344CB8AC3E}">
        <p14:creationId xmlns:p14="http://schemas.microsoft.com/office/powerpoint/2010/main" val="721670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do it</a:t>
            </a:r>
          </a:p>
        </p:txBody>
      </p:sp>
      <p:sp>
        <p:nvSpPr>
          <p:cNvPr id="3" name="Content Placeholder 2"/>
          <p:cNvSpPr>
            <a:spLocks noGrp="1"/>
          </p:cNvSpPr>
          <p:nvPr>
            <p:ph idx="1"/>
          </p:nvPr>
        </p:nvSpPr>
        <p:spPr>
          <a:xfrm>
            <a:off x="179512" y="1628800"/>
            <a:ext cx="8964488" cy="5229200"/>
          </a:xfrm>
        </p:spPr>
        <p:txBody>
          <a:bodyPr>
            <a:normAutofit/>
          </a:bodyPr>
          <a:lstStyle/>
          <a:p>
            <a:pPr>
              <a:lnSpc>
                <a:spcPct val="150000"/>
              </a:lnSpc>
            </a:pPr>
            <a:r>
              <a:rPr lang="en-US" sz="2800" dirty="0">
                <a:latin typeface="Calibri" panose="020F0502020204030204" pitchFamily="34" charset="0"/>
              </a:rPr>
              <a:t>Heart is pump</a:t>
            </a:r>
          </a:p>
          <a:p>
            <a:pPr>
              <a:lnSpc>
                <a:spcPct val="150000"/>
              </a:lnSpc>
            </a:pPr>
            <a:r>
              <a:rPr lang="en-US" sz="2800" dirty="0">
                <a:latin typeface="Calibri" panose="020F0502020204030204" pitchFamily="34" charset="0"/>
              </a:rPr>
              <a:t>Arteries and veins are main tubes (plumbing)</a:t>
            </a:r>
          </a:p>
          <a:p>
            <a:pPr lvl="1">
              <a:lnSpc>
                <a:spcPct val="150000"/>
              </a:lnSpc>
            </a:pPr>
            <a:r>
              <a:rPr lang="en-US" sz="2800" b="1" dirty="0" smtClean="0">
                <a:latin typeface="Calibri" panose="020F0502020204030204" pitchFamily="34" charset="0"/>
              </a:rPr>
              <a:t>A</a:t>
            </a:r>
            <a:r>
              <a:rPr lang="en-US" sz="2800" dirty="0" smtClean="0">
                <a:latin typeface="Calibri" panose="020F0502020204030204" pitchFamily="34" charset="0"/>
              </a:rPr>
              <a:t>rteries carries blood</a:t>
            </a:r>
            <a:r>
              <a:rPr lang="en-US" sz="2800" b="1" dirty="0" smtClean="0">
                <a:latin typeface="Calibri" panose="020F0502020204030204" pitchFamily="34" charset="0"/>
              </a:rPr>
              <a:t> </a:t>
            </a:r>
            <a:r>
              <a:rPr lang="en-US" sz="2800" b="1" dirty="0">
                <a:latin typeface="Calibri" panose="020F0502020204030204" pitchFamily="34" charset="0"/>
              </a:rPr>
              <a:t>A</a:t>
            </a:r>
            <a:r>
              <a:rPr lang="en-US" sz="2800" dirty="0">
                <a:latin typeface="Calibri" panose="020F0502020204030204" pitchFamily="34" charset="0"/>
              </a:rPr>
              <a:t>way from Heart</a:t>
            </a:r>
          </a:p>
          <a:p>
            <a:pPr lvl="1">
              <a:lnSpc>
                <a:spcPct val="150000"/>
              </a:lnSpc>
            </a:pPr>
            <a:r>
              <a:rPr lang="en-US" sz="2800" dirty="0">
                <a:latin typeface="Calibri" panose="020F0502020204030204" pitchFamily="34" charset="0"/>
              </a:rPr>
              <a:t>Veins to Heart</a:t>
            </a:r>
          </a:p>
          <a:p>
            <a:pPr>
              <a:lnSpc>
                <a:spcPct val="150000"/>
              </a:lnSpc>
            </a:pPr>
            <a:r>
              <a:rPr lang="en-US" sz="2800" dirty="0">
                <a:latin typeface="Calibri" panose="020F0502020204030204" pitchFamily="34" charset="0"/>
              </a:rPr>
              <a:t>Diffusion happens in capillaries (oxygen, CO2, glucose diffuse in or out of blood)</a:t>
            </a:r>
          </a:p>
          <a:p>
            <a:pPr>
              <a:lnSpc>
                <a:spcPct val="150000"/>
              </a:lnSpc>
            </a:pPr>
            <a:endParaRPr lang="en-US" sz="2800" dirty="0"/>
          </a:p>
        </p:txBody>
      </p:sp>
    </p:spTree>
    <p:extLst>
      <p:ext uri="{BB962C8B-B14F-4D97-AF65-F5344CB8AC3E}">
        <p14:creationId xmlns:p14="http://schemas.microsoft.com/office/powerpoint/2010/main" val="38468562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6589199" cy="432048"/>
          </a:xfrm>
        </p:spPr>
        <p:txBody>
          <a:bodyPr>
            <a:normAutofit fontScale="90000"/>
          </a:bodyPr>
          <a:lstStyle/>
          <a:p>
            <a:endParaRPr lang="en-US" dirty="0"/>
          </a:p>
        </p:txBody>
      </p:sp>
      <p:sp>
        <p:nvSpPr>
          <p:cNvPr id="3" name="Content Placeholder 2"/>
          <p:cNvSpPr>
            <a:spLocks noGrp="1"/>
          </p:cNvSpPr>
          <p:nvPr>
            <p:ph idx="1"/>
          </p:nvPr>
        </p:nvSpPr>
        <p:spPr>
          <a:xfrm>
            <a:off x="0" y="980728"/>
            <a:ext cx="9144000" cy="5877272"/>
          </a:xfrm>
        </p:spPr>
        <p:txBody>
          <a:bodyPr>
            <a:normAutofit/>
          </a:bodyPr>
          <a:lstStyle/>
          <a:p>
            <a:pPr>
              <a:lnSpc>
                <a:spcPct val="150000"/>
              </a:lnSpc>
              <a:buNone/>
            </a:pPr>
            <a:r>
              <a:rPr lang="en-US" sz="2800" i="1" dirty="0">
                <a:latin typeface="Calibri" panose="020F0502020204030204" pitchFamily="34" charset="0"/>
              </a:rPr>
              <a:t>Right ventricular or tricuspid area—fourth and fifth intercostal </a:t>
            </a:r>
            <a:r>
              <a:rPr lang="en-US" sz="2800" dirty="0">
                <a:latin typeface="Calibri" panose="020F0502020204030204" pitchFamily="34" charset="0"/>
              </a:rPr>
              <a:t>spaces to the left of the sternum</a:t>
            </a:r>
          </a:p>
          <a:p>
            <a:pPr>
              <a:lnSpc>
                <a:spcPct val="150000"/>
              </a:lnSpc>
              <a:buNone/>
            </a:pPr>
            <a:r>
              <a:rPr lang="en-US" sz="2800" dirty="0">
                <a:latin typeface="Calibri" panose="020F0502020204030204" pitchFamily="34" charset="0"/>
              </a:rPr>
              <a:t>5. </a:t>
            </a:r>
            <a:r>
              <a:rPr lang="en-US" sz="2800" i="1" dirty="0">
                <a:latin typeface="Calibri" panose="020F0502020204030204" pitchFamily="34" charset="0"/>
              </a:rPr>
              <a:t>Left ventricular or apical area—the PMI, location on the </a:t>
            </a:r>
            <a:r>
              <a:rPr lang="en-US" sz="2800" dirty="0">
                <a:latin typeface="Calibri" panose="020F0502020204030204" pitchFamily="34" charset="0"/>
              </a:rPr>
              <a:t>chest where heart contractions can be palpated</a:t>
            </a:r>
          </a:p>
          <a:p>
            <a:pPr>
              <a:lnSpc>
                <a:spcPct val="150000"/>
              </a:lnSpc>
              <a:buNone/>
            </a:pPr>
            <a:r>
              <a:rPr lang="en-US" sz="2800" dirty="0">
                <a:latin typeface="Calibri" panose="020F0502020204030204" pitchFamily="34" charset="0"/>
              </a:rPr>
              <a:t>6. </a:t>
            </a:r>
            <a:r>
              <a:rPr lang="en-US" sz="2800" i="1" dirty="0" err="1">
                <a:latin typeface="Calibri" panose="020F0502020204030204" pitchFamily="34" charset="0"/>
              </a:rPr>
              <a:t>Epigastric</a:t>
            </a:r>
            <a:r>
              <a:rPr lang="en-US" sz="2800" i="1" dirty="0">
                <a:latin typeface="Calibri" panose="020F0502020204030204" pitchFamily="34" charset="0"/>
              </a:rPr>
              <a:t> area—below the xiphoid process</a:t>
            </a:r>
          </a:p>
          <a:p>
            <a:pPr>
              <a:lnSpc>
                <a:spcPct val="150000"/>
              </a:lnSpc>
            </a:pPr>
            <a:endParaRPr lang="en-US" sz="2800" dirty="0">
              <a:latin typeface="Calibri" panose="020F0502020204030204" pitchFamily="34" charset="0"/>
            </a:endParaRP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3932930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6347713" cy="1008112"/>
          </a:xfrm>
        </p:spPr>
        <p:txBody>
          <a:bodyPr>
            <a:normAutofit fontScale="90000"/>
          </a:bodyPr>
          <a:lstStyle/>
          <a:p>
            <a:r>
              <a:rPr lang="en-US" b="1" dirty="0"/>
              <a:t>Cardiac Auscultation</a:t>
            </a:r>
            <a:br>
              <a:rPr lang="en-US" b="1" dirty="0"/>
            </a:br>
            <a:endParaRPr lang="en-US" dirty="0"/>
          </a:p>
        </p:txBody>
      </p:sp>
      <p:sp>
        <p:nvSpPr>
          <p:cNvPr id="3" name="Content Placeholder 2"/>
          <p:cNvSpPr>
            <a:spLocks noGrp="1"/>
          </p:cNvSpPr>
          <p:nvPr>
            <p:ph idx="1"/>
          </p:nvPr>
        </p:nvSpPr>
        <p:spPr>
          <a:xfrm>
            <a:off x="0" y="761118"/>
            <a:ext cx="8964488" cy="6120680"/>
          </a:xfrm>
        </p:spPr>
        <p:txBody>
          <a:bodyPr>
            <a:normAutofit/>
          </a:bodyPr>
          <a:lstStyle/>
          <a:p>
            <a:pPr>
              <a:lnSpc>
                <a:spcPct val="150000"/>
              </a:lnSpc>
              <a:buNone/>
            </a:pPr>
            <a:r>
              <a:rPr lang="en-US" dirty="0"/>
              <a:t>	</a:t>
            </a:r>
            <a:r>
              <a:rPr lang="en-US" sz="2400" dirty="0">
                <a:latin typeface="Calibri" panose="020F0502020204030204" pitchFamily="34" charset="0"/>
              </a:rPr>
              <a:t>The aortic area, the pulmonary area, </a:t>
            </a:r>
            <a:r>
              <a:rPr lang="en-US" sz="2400" dirty="0" err="1">
                <a:latin typeface="Calibri" panose="020F0502020204030204" pitchFamily="34" charset="0"/>
              </a:rPr>
              <a:t>Erb’s</a:t>
            </a:r>
            <a:r>
              <a:rPr lang="en-US" sz="2400" dirty="0">
                <a:latin typeface="Calibri" panose="020F0502020204030204" pitchFamily="34" charset="0"/>
              </a:rPr>
              <a:t> point, the tricuspid </a:t>
            </a:r>
            <a:r>
              <a:rPr lang="en-US" sz="2400" dirty="0" smtClean="0">
                <a:latin typeface="Calibri" panose="020F0502020204030204" pitchFamily="34" charset="0"/>
              </a:rPr>
              <a:t>area </a:t>
            </a:r>
            <a:r>
              <a:rPr lang="en-US" sz="2400" dirty="0">
                <a:latin typeface="Calibri" panose="020F0502020204030204" pitchFamily="34" charset="0"/>
              </a:rPr>
              <a:t>and the apical area. The actions of the four valves are uniquely reflected at specific locations on the chest wall. These locations do not correspond to the anatomic locations of the valves within the chest; rather, they reflect the patterns by which heart sounds radiate toward the chest wall. Sound in vessels through which blood is flowing is always reflected downstream. For example, the actions of the mitral valve are usually heard best in the fifth intercostal space at the </a:t>
            </a:r>
            <a:r>
              <a:rPr lang="en-US" sz="2400" dirty="0" err="1">
                <a:latin typeface="Calibri" panose="020F0502020204030204" pitchFamily="34" charset="0"/>
              </a:rPr>
              <a:t>midclavicular</a:t>
            </a:r>
            <a:r>
              <a:rPr lang="en-US" sz="2400" dirty="0">
                <a:latin typeface="Calibri" panose="020F0502020204030204" pitchFamily="34" charset="0"/>
              </a:rPr>
              <a:t> line. This is called the mitral valve area.</a:t>
            </a:r>
          </a:p>
          <a:p>
            <a:pPr>
              <a:lnSpc>
                <a:spcPct val="150000"/>
              </a:lnSpc>
            </a:pPr>
            <a:endParaRPr lang="en-US" sz="2400" dirty="0"/>
          </a:p>
        </p:txBody>
      </p:sp>
    </p:spTree>
    <p:extLst>
      <p:ext uri="{BB962C8B-B14F-4D97-AF65-F5344CB8AC3E}">
        <p14:creationId xmlns:p14="http://schemas.microsoft.com/office/powerpoint/2010/main" val="3922762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4404" y="0"/>
            <a:ext cx="6347713" cy="1120744"/>
          </a:xfrm>
        </p:spPr>
        <p:txBody>
          <a:bodyPr>
            <a:normAutofit fontScale="90000"/>
          </a:bodyPr>
          <a:lstStyle/>
          <a:p>
            <a:r>
              <a:rPr lang="en-US" dirty="0"/>
              <a:t>HEART SOUNDS</a:t>
            </a:r>
            <a:br>
              <a:rPr lang="en-US" dirty="0"/>
            </a:br>
            <a:endParaRPr lang="en-US" dirty="0"/>
          </a:p>
        </p:txBody>
      </p:sp>
      <p:sp>
        <p:nvSpPr>
          <p:cNvPr id="3" name="Content Placeholder 2"/>
          <p:cNvSpPr>
            <a:spLocks noGrp="1"/>
          </p:cNvSpPr>
          <p:nvPr>
            <p:ph idx="1"/>
          </p:nvPr>
        </p:nvSpPr>
        <p:spPr>
          <a:xfrm>
            <a:off x="0" y="575956"/>
            <a:ext cx="9144000" cy="6282043"/>
          </a:xfrm>
        </p:spPr>
        <p:txBody>
          <a:bodyPr>
            <a:noAutofit/>
          </a:bodyPr>
          <a:lstStyle/>
          <a:p>
            <a:pPr>
              <a:buNone/>
            </a:pPr>
            <a:r>
              <a:rPr lang="en-US" sz="2800" dirty="0" smtClean="0">
                <a:latin typeface="Calibri" panose="020F0502020204030204" pitchFamily="34" charset="0"/>
              </a:rPr>
              <a:t>The </a:t>
            </a:r>
            <a:r>
              <a:rPr lang="en-US" sz="2800" b="1" dirty="0">
                <a:latin typeface="Calibri" panose="020F0502020204030204" pitchFamily="34" charset="0"/>
              </a:rPr>
              <a:t>normal heart sounds, S1 and S2, are produced primarily </a:t>
            </a:r>
            <a:r>
              <a:rPr lang="en-US" sz="2800" b="1" dirty="0" smtClean="0">
                <a:latin typeface="Calibri" panose="020F0502020204030204" pitchFamily="34" charset="0"/>
              </a:rPr>
              <a:t>by </a:t>
            </a:r>
            <a:r>
              <a:rPr lang="en-US" sz="2800" dirty="0" smtClean="0">
                <a:latin typeface="Calibri" panose="020F0502020204030204" pitchFamily="34" charset="0"/>
              </a:rPr>
              <a:t>the </a:t>
            </a:r>
            <a:r>
              <a:rPr lang="en-US" sz="2800" dirty="0">
                <a:latin typeface="Calibri" panose="020F0502020204030204" pitchFamily="34" charset="0"/>
              </a:rPr>
              <a:t>closing of the heart valves.</a:t>
            </a:r>
          </a:p>
          <a:p>
            <a:pPr>
              <a:buNone/>
            </a:pPr>
            <a:r>
              <a:rPr lang="en-US" sz="2800" b="1" dirty="0">
                <a:latin typeface="Calibri" panose="020F0502020204030204" pitchFamily="34" charset="0"/>
              </a:rPr>
              <a:t>S1—First Heart Sound. Closure of the mitral and tricuspid valves </a:t>
            </a:r>
            <a:r>
              <a:rPr lang="en-US" sz="2800" dirty="0">
                <a:latin typeface="Calibri" panose="020F0502020204030204" pitchFamily="34" charset="0"/>
              </a:rPr>
              <a:t>creates the first heart sound (S1), although vibration of the myocardial wall also may contribute to this sound. Although S1 heard over the entire precordium, it is heard best at the apex of the heart (apical area). Its intensity increases when the valve leaflets are made rigid by calcium in rheumatic heart disease and in any circumstance in which ventricular contraction occurs at a time when the valve is caught wide open</a:t>
            </a:r>
          </a:p>
          <a:p>
            <a:pPr>
              <a:buNone/>
            </a:pPr>
            <a:r>
              <a:rPr lang="en-US" sz="2800" b="1" dirty="0">
                <a:latin typeface="Calibri" panose="020F0502020204030204" pitchFamily="34" charset="0"/>
              </a:rPr>
              <a:t>S2—Second Heart Sound. Closing of the aortic and pulmonic</a:t>
            </a:r>
          </a:p>
          <a:p>
            <a:pPr>
              <a:buNone/>
            </a:pPr>
            <a:r>
              <a:rPr lang="en-US" sz="2800" dirty="0">
                <a:latin typeface="Calibri" panose="020F0502020204030204" pitchFamily="34" charset="0"/>
              </a:rPr>
              <a:t>valves produces the second heart sound (S2)</a:t>
            </a:r>
          </a:p>
          <a:p>
            <a:endParaRPr lang="en-US" sz="2800" dirty="0">
              <a:latin typeface="Calibri" panose="020F0502020204030204" pitchFamily="34" charset="0"/>
            </a:endParaRPr>
          </a:p>
        </p:txBody>
      </p:sp>
    </p:spTree>
    <p:extLst>
      <p:ext uri="{BB962C8B-B14F-4D97-AF65-F5344CB8AC3E}">
        <p14:creationId xmlns:p14="http://schemas.microsoft.com/office/powerpoint/2010/main" val="10161925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056784" cy="936104"/>
          </a:xfrm>
        </p:spPr>
        <p:txBody>
          <a:bodyPr>
            <a:normAutofit fontScale="90000"/>
          </a:bodyPr>
          <a:lstStyle/>
          <a:p>
            <a:r>
              <a:rPr lang="en-US" b="1" dirty="0"/>
              <a:t>Examination of other areas</a:t>
            </a:r>
            <a:r>
              <a:rPr lang="en-US" sz="1350" dirty="0"/>
              <a:t/>
            </a:r>
            <a:br>
              <a:rPr lang="en-US" sz="1350" dirty="0"/>
            </a:br>
            <a:endParaRPr lang="en-US" dirty="0"/>
          </a:p>
        </p:txBody>
      </p:sp>
      <p:sp>
        <p:nvSpPr>
          <p:cNvPr id="3" name="Content Placeholder 2"/>
          <p:cNvSpPr>
            <a:spLocks noGrp="1"/>
          </p:cNvSpPr>
          <p:nvPr>
            <p:ph idx="1"/>
          </p:nvPr>
        </p:nvSpPr>
        <p:spPr>
          <a:xfrm>
            <a:off x="0" y="1556792"/>
            <a:ext cx="9144000" cy="5301208"/>
          </a:xfrm>
        </p:spPr>
        <p:txBody>
          <a:bodyPr>
            <a:noAutofit/>
          </a:bodyPr>
          <a:lstStyle/>
          <a:p>
            <a:pPr lvl="0">
              <a:lnSpc>
                <a:spcPct val="150000"/>
              </a:lnSpc>
            </a:pPr>
            <a:r>
              <a:rPr lang="en-US" sz="2800" dirty="0" smtClean="0">
                <a:latin typeface="Calibri" panose="020F0502020204030204" pitchFamily="34" charset="0"/>
              </a:rPr>
              <a:t>Abdomen</a:t>
            </a:r>
            <a:r>
              <a:rPr lang="en-US" sz="2800" dirty="0">
                <a:latin typeface="Calibri" panose="020F0502020204030204" pitchFamily="34" charset="0"/>
              </a:rPr>
              <a:t>:</a:t>
            </a:r>
          </a:p>
          <a:p>
            <a:pPr lvl="1">
              <a:lnSpc>
                <a:spcPct val="150000"/>
              </a:lnSpc>
            </a:pPr>
            <a:r>
              <a:rPr lang="en-US" sz="2800" dirty="0" smtClean="0">
                <a:latin typeface="Calibri" panose="020F0502020204030204" pitchFamily="34" charset="0"/>
              </a:rPr>
              <a:t>Palpate </a:t>
            </a:r>
            <a:r>
              <a:rPr lang="en-US" sz="2800" dirty="0">
                <a:latin typeface="Calibri" panose="020F0502020204030204" pitchFamily="34" charset="0"/>
              </a:rPr>
              <a:t>the abdomen for hepatomegaly and splenomegaly (congestive cardiac failure), or spleen alone (infective endocarditis).</a:t>
            </a:r>
          </a:p>
          <a:p>
            <a:pPr lvl="1">
              <a:lnSpc>
                <a:spcPct val="150000"/>
              </a:lnSpc>
            </a:pPr>
            <a:r>
              <a:rPr lang="en-US" sz="2800" dirty="0">
                <a:latin typeface="Calibri" panose="020F0502020204030204" pitchFamily="34" charset="0"/>
              </a:rPr>
              <a:t>Feel for enlargement of the aorta (aneurysm); feel with the hands flat either side of the aorta - feel for pulsation and tenderness.</a:t>
            </a:r>
          </a:p>
          <a:p>
            <a:pPr>
              <a:lnSpc>
                <a:spcPct val="150000"/>
              </a:lnSpc>
            </a:pPr>
            <a:endParaRPr lang="en-US" sz="2800" dirty="0"/>
          </a:p>
        </p:txBody>
      </p:sp>
    </p:spTree>
    <p:extLst>
      <p:ext uri="{BB962C8B-B14F-4D97-AF65-F5344CB8AC3E}">
        <p14:creationId xmlns:p14="http://schemas.microsoft.com/office/powerpoint/2010/main" val="26692821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260648"/>
          </a:xfrm>
        </p:spPr>
        <p:txBody>
          <a:bodyPr>
            <a:normAutofit fontScale="90000"/>
          </a:bodyPr>
          <a:lstStyle/>
          <a:p>
            <a:endParaRPr lang="en-US" dirty="0"/>
          </a:p>
        </p:txBody>
      </p:sp>
      <p:sp>
        <p:nvSpPr>
          <p:cNvPr id="3" name="Content Placeholder 2"/>
          <p:cNvSpPr>
            <a:spLocks noGrp="1"/>
          </p:cNvSpPr>
          <p:nvPr>
            <p:ph idx="1"/>
          </p:nvPr>
        </p:nvSpPr>
        <p:spPr>
          <a:xfrm>
            <a:off x="3962" y="692696"/>
            <a:ext cx="9140038" cy="6696744"/>
          </a:xfrm>
        </p:spPr>
        <p:txBody>
          <a:bodyPr>
            <a:noAutofit/>
          </a:bodyPr>
          <a:lstStyle/>
          <a:p>
            <a:pPr lvl="0"/>
            <a:r>
              <a:rPr lang="en-US" sz="2400" dirty="0">
                <a:latin typeface="Calibri" panose="020F0502020204030204" pitchFamily="34" charset="0"/>
              </a:rPr>
              <a:t>Peripheral </a:t>
            </a:r>
            <a:r>
              <a:rPr lang="en-US" sz="2400" dirty="0" err="1">
                <a:latin typeface="Calibri" panose="020F0502020204030204" pitchFamily="34" charset="0"/>
              </a:rPr>
              <a:t>oedema</a:t>
            </a:r>
            <a:r>
              <a:rPr lang="en-US" sz="2400" dirty="0">
                <a:latin typeface="Calibri" panose="020F0502020204030204" pitchFamily="34" charset="0"/>
              </a:rPr>
              <a:t>:</a:t>
            </a:r>
          </a:p>
          <a:p>
            <a:pPr lvl="1"/>
            <a:r>
              <a:rPr lang="en-US" sz="2400" dirty="0">
                <a:latin typeface="Calibri" panose="020F0502020204030204" pitchFamily="34" charset="0"/>
              </a:rPr>
              <a:t>Assess ankle swelling by pressing the thumb firmly (not hard) above the medial malleolus and see if it leaves an impression.</a:t>
            </a:r>
          </a:p>
          <a:p>
            <a:pPr lvl="1"/>
            <a:r>
              <a:rPr lang="en-US" sz="2400" dirty="0">
                <a:latin typeface="Calibri" panose="020F0502020204030204" pitchFamily="34" charset="0"/>
              </a:rPr>
              <a:t>In a bed-bound patient the swelling is likely to be in the sacral area, genitalia and back of the thighs, rather than the ankles.</a:t>
            </a:r>
          </a:p>
          <a:p>
            <a:pPr lvl="1"/>
            <a:r>
              <a:rPr lang="en-US" sz="2400" dirty="0" err="1">
                <a:latin typeface="Calibri" panose="020F0502020204030204" pitchFamily="34" charset="0"/>
              </a:rPr>
              <a:t>Oedema</a:t>
            </a:r>
            <a:r>
              <a:rPr lang="en-US" sz="2400" dirty="0">
                <a:latin typeface="Calibri" panose="020F0502020204030204" pitchFamily="34" charset="0"/>
              </a:rPr>
              <a:t> may also cause pleural effusion, pericardial effusion or ascites.</a:t>
            </a:r>
          </a:p>
          <a:p>
            <a:pPr lvl="0"/>
            <a:r>
              <a:rPr lang="en-US" sz="2400" dirty="0" err="1">
                <a:latin typeface="Calibri" panose="020F0502020204030204" pitchFamily="34" charset="0"/>
              </a:rPr>
              <a:t>Fundoscopy</a:t>
            </a:r>
            <a:r>
              <a:rPr lang="en-US" sz="2400" dirty="0">
                <a:latin typeface="Calibri" panose="020F0502020204030204" pitchFamily="34" charset="0"/>
              </a:rPr>
              <a:t>:</a:t>
            </a:r>
          </a:p>
          <a:p>
            <a:pPr lvl="1"/>
            <a:r>
              <a:rPr lang="en-US" sz="2400" dirty="0">
                <a:latin typeface="Calibri" panose="020F0502020204030204" pitchFamily="34" charset="0"/>
              </a:rPr>
              <a:t>Look for the silver wiring effect in hypertension, swollen disc in malignant hypertension, </a:t>
            </a:r>
            <a:r>
              <a:rPr lang="en-US" sz="2400" dirty="0" err="1">
                <a:latin typeface="Calibri" panose="020F0502020204030204" pitchFamily="34" charset="0"/>
              </a:rPr>
              <a:t>microaneurysms</a:t>
            </a:r>
            <a:r>
              <a:rPr lang="en-US" sz="2400" dirty="0">
                <a:latin typeface="Calibri" panose="020F0502020204030204" pitchFamily="34" charset="0"/>
              </a:rPr>
              <a:t> and fluffy deposits.</a:t>
            </a:r>
          </a:p>
          <a:p>
            <a:pPr lvl="1"/>
            <a:r>
              <a:rPr lang="en-US" sz="2400" dirty="0">
                <a:latin typeface="Calibri" panose="020F0502020204030204" pitchFamily="34" charset="0"/>
              </a:rPr>
              <a:t>Also, look for Roth's spots in infective endocarditis.</a:t>
            </a:r>
          </a:p>
          <a:p>
            <a:endParaRPr lang="en-US" sz="2400" dirty="0"/>
          </a:p>
        </p:txBody>
      </p:sp>
    </p:spTree>
    <p:extLst>
      <p:ext uri="{BB962C8B-B14F-4D97-AF65-F5344CB8AC3E}">
        <p14:creationId xmlns:p14="http://schemas.microsoft.com/office/powerpoint/2010/main" val="3062644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31"/>
            <a:ext cx="6347713" cy="814381"/>
          </a:xfrm>
        </p:spPr>
        <p:txBody>
          <a:bodyPr>
            <a:normAutofit fontScale="90000"/>
          </a:bodyPr>
          <a:lstStyle/>
          <a:p>
            <a:r>
              <a:rPr lang="en-US" b="1" dirty="0"/>
              <a:t>Inspection of the Extremities</a:t>
            </a:r>
            <a:br>
              <a:rPr lang="en-US" b="1" dirty="0"/>
            </a:br>
            <a:endParaRPr lang="en-US" dirty="0"/>
          </a:p>
        </p:txBody>
      </p:sp>
      <p:sp>
        <p:nvSpPr>
          <p:cNvPr id="3" name="Content Placeholder 2"/>
          <p:cNvSpPr>
            <a:spLocks noGrp="1"/>
          </p:cNvSpPr>
          <p:nvPr>
            <p:ph idx="1"/>
          </p:nvPr>
        </p:nvSpPr>
        <p:spPr>
          <a:xfrm>
            <a:off x="-25516" y="825182"/>
            <a:ext cx="9169516" cy="6032818"/>
          </a:xfrm>
        </p:spPr>
        <p:txBody>
          <a:bodyPr>
            <a:normAutofit/>
          </a:bodyPr>
          <a:lstStyle/>
          <a:p>
            <a:r>
              <a:rPr lang="en-US" sz="2400" dirty="0" smtClean="0">
                <a:latin typeface="Calibri" panose="020F0502020204030204" pitchFamily="34" charset="0"/>
              </a:rPr>
              <a:t>The </a:t>
            </a:r>
            <a:r>
              <a:rPr lang="en-US" sz="2400" dirty="0">
                <a:latin typeface="Calibri" panose="020F0502020204030204" pitchFamily="34" charset="0"/>
              </a:rPr>
              <a:t>hands, arms, </a:t>
            </a:r>
            <a:r>
              <a:rPr lang="en-US" sz="2400" dirty="0" smtClean="0">
                <a:latin typeface="Calibri" panose="020F0502020204030204" pitchFamily="34" charset="0"/>
              </a:rPr>
              <a:t>legs </a:t>
            </a:r>
            <a:r>
              <a:rPr lang="en-US" sz="2400" dirty="0">
                <a:latin typeface="Calibri" panose="020F0502020204030204" pitchFamily="34" charset="0"/>
              </a:rPr>
              <a:t>and feet are observed for skin and vascular changes.</a:t>
            </a:r>
          </a:p>
          <a:p>
            <a:r>
              <a:rPr lang="en-US" sz="2400" dirty="0">
                <a:latin typeface="Calibri" panose="020F0502020204030204" pitchFamily="34" charset="0"/>
              </a:rPr>
              <a:t>capillary refill</a:t>
            </a:r>
          </a:p>
          <a:p>
            <a:r>
              <a:rPr lang="en-US" sz="2400" dirty="0">
                <a:latin typeface="Calibri" panose="020F0502020204030204" pitchFamily="34" charset="0"/>
              </a:rPr>
              <a:t>Vascular changes from decreased arterial circulation include decrease in quality or loss of pulse, discomfort or pain, paresthesia, numbness, decrease in temperature, </a:t>
            </a:r>
            <a:r>
              <a:rPr lang="en-US" sz="2400" dirty="0" smtClean="0">
                <a:latin typeface="Calibri" panose="020F0502020204030204" pitchFamily="34" charset="0"/>
              </a:rPr>
              <a:t>pallor </a:t>
            </a:r>
            <a:r>
              <a:rPr lang="en-US" sz="2400" dirty="0">
                <a:latin typeface="Calibri" panose="020F0502020204030204" pitchFamily="34" charset="0"/>
              </a:rPr>
              <a:t>and loss of movement.</a:t>
            </a:r>
          </a:p>
          <a:p>
            <a:r>
              <a:rPr lang="en-US" sz="2400" dirty="0">
                <a:latin typeface="Calibri" panose="020F0502020204030204" pitchFamily="34" charset="0"/>
              </a:rPr>
              <a:t>Hematoma</a:t>
            </a:r>
          </a:p>
          <a:p>
            <a:r>
              <a:rPr lang="en-US" sz="2400" dirty="0">
                <a:latin typeface="Calibri" panose="020F0502020204030204" pitchFamily="34" charset="0"/>
              </a:rPr>
              <a:t>Peripheral edema</a:t>
            </a:r>
          </a:p>
          <a:p>
            <a:r>
              <a:rPr lang="en-US" sz="2400" dirty="0">
                <a:latin typeface="Calibri" panose="020F0502020204030204" pitchFamily="34" charset="0"/>
              </a:rPr>
              <a:t>Clubbing of the fingers and toes implies chronic hemoglobin desaturation, as in congenital heart disease.</a:t>
            </a:r>
          </a:p>
          <a:p>
            <a:r>
              <a:rPr lang="en-US" sz="2400" dirty="0">
                <a:latin typeface="Calibri" panose="020F0502020204030204" pitchFamily="34" charset="0"/>
              </a:rPr>
              <a:t>Lower extremity ulcers are observed in patients with arterial or venous insufficiency</a:t>
            </a:r>
          </a:p>
          <a:p>
            <a:endParaRPr lang="en-US" dirty="0"/>
          </a:p>
        </p:txBody>
      </p:sp>
    </p:spTree>
    <p:extLst>
      <p:ext uri="{BB962C8B-B14F-4D97-AF65-F5344CB8AC3E}">
        <p14:creationId xmlns:p14="http://schemas.microsoft.com/office/powerpoint/2010/main" val="11022061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79"/>
            <a:ext cx="7886700" cy="713708"/>
          </a:xfrm>
        </p:spPr>
        <p:txBody>
          <a:bodyPr>
            <a:normAutofit fontScale="90000"/>
          </a:bodyPr>
          <a:lstStyle/>
          <a:p>
            <a:r>
              <a:rPr lang="en-US" b="1" dirty="0" smtClean="0"/>
              <a:t>Investigations</a:t>
            </a:r>
            <a:r>
              <a:rPr lang="en-US" sz="1350" dirty="0"/>
              <a:t/>
            </a:r>
            <a:br>
              <a:rPr lang="en-US" sz="1350" dirty="0"/>
            </a:br>
            <a:endParaRPr lang="en-US" dirty="0"/>
          </a:p>
        </p:txBody>
      </p:sp>
      <p:sp>
        <p:nvSpPr>
          <p:cNvPr id="3" name="Content Placeholder 2"/>
          <p:cNvSpPr>
            <a:spLocks noGrp="1"/>
          </p:cNvSpPr>
          <p:nvPr>
            <p:ph idx="1"/>
          </p:nvPr>
        </p:nvSpPr>
        <p:spPr>
          <a:xfrm>
            <a:off x="0" y="710495"/>
            <a:ext cx="9034272" cy="6119868"/>
          </a:xfrm>
        </p:spPr>
        <p:txBody>
          <a:bodyPr>
            <a:normAutofit fontScale="70000" lnSpcReduction="20000"/>
          </a:bodyPr>
          <a:lstStyle/>
          <a:p>
            <a:pPr lvl="0">
              <a:lnSpc>
                <a:spcPct val="120000"/>
              </a:lnSpc>
            </a:pPr>
            <a:r>
              <a:rPr lang="en-US" sz="3600" dirty="0">
                <a:latin typeface="Calibri" panose="020F0502020204030204" pitchFamily="34" charset="0"/>
              </a:rPr>
              <a:t>These may include:</a:t>
            </a:r>
          </a:p>
          <a:p>
            <a:pPr lvl="1">
              <a:lnSpc>
                <a:spcPct val="120000"/>
              </a:lnSpc>
            </a:pPr>
            <a:r>
              <a:rPr lang="en-US" sz="3600" dirty="0">
                <a:latin typeface="Calibri" panose="020F0502020204030204" pitchFamily="34" charset="0"/>
              </a:rPr>
              <a:t>Blood tests (for fasting glucose, glycosylated </a:t>
            </a:r>
            <a:r>
              <a:rPr lang="en-US" sz="3600" dirty="0" err="1">
                <a:latin typeface="Calibri" panose="020F0502020204030204" pitchFamily="34" charset="0"/>
              </a:rPr>
              <a:t>haemoglobin</a:t>
            </a:r>
            <a:r>
              <a:rPr lang="en-US" sz="3600" dirty="0">
                <a:latin typeface="Calibri" panose="020F0502020204030204" pitchFamily="34" charset="0"/>
              </a:rPr>
              <a:t> if known to have diabetes, renal function, LFTs, TFTs, lipid profile, cardiac enzymes, </a:t>
            </a:r>
            <a:r>
              <a:rPr lang="en-US" sz="3600" dirty="0" smtClean="0">
                <a:latin typeface="Calibri" panose="020F0502020204030204" pitchFamily="34" charset="0"/>
              </a:rPr>
              <a:t>ESR).</a:t>
            </a:r>
            <a:endParaRPr lang="en-US" sz="3600" dirty="0">
              <a:latin typeface="Calibri" panose="020F0502020204030204" pitchFamily="34" charset="0"/>
            </a:endParaRPr>
          </a:p>
          <a:p>
            <a:pPr lvl="1">
              <a:lnSpc>
                <a:spcPct val="120000"/>
              </a:lnSpc>
            </a:pPr>
            <a:r>
              <a:rPr lang="en-US" sz="3600" dirty="0">
                <a:latin typeface="Calibri" panose="020F0502020204030204" pitchFamily="34" charset="0"/>
              </a:rPr>
              <a:t>12-lead ECG and ambulatory ECG monitoring, exercise ECG testing.</a:t>
            </a:r>
          </a:p>
          <a:p>
            <a:pPr lvl="1">
              <a:lnSpc>
                <a:spcPct val="120000"/>
              </a:lnSpc>
            </a:pPr>
            <a:r>
              <a:rPr lang="en-US" sz="3600" dirty="0">
                <a:latin typeface="Calibri" panose="020F0502020204030204" pitchFamily="34" charset="0"/>
              </a:rPr>
              <a:t>Ambulatory blood pressure monitoring.</a:t>
            </a:r>
          </a:p>
          <a:p>
            <a:pPr lvl="1">
              <a:lnSpc>
                <a:spcPct val="120000"/>
              </a:lnSpc>
            </a:pPr>
            <a:r>
              <a:rPr lang="en-US" sz="3600" dirty="0">
                <a:latin typeface="Calibri" panose="020F0502020204030204" pitchFamily="34" charset="0"/>
              </a:rPr>
              <a:t>CXRs.</a:t>
            </a:r>
          </a:p>
          <a:p>
            <a:pPr lvl="1">
              <a:lnSpc>
                <a:spcPct val="120000"/>
              </a:lnSpc>
            </a:pPr>
            <a:r>
              <a:rPr lang="en-US" sz="3600" dirty="0" err="1">
                <a:latin typeface="Calibri" panose="020F0502020204030204" pitchFamily="34" charset="0"/>
              </a:rPr>
              <a:t>Spirometry</a:t>
            </a:r>
            <a:r>
              <a:rPr lang="en-US" sz="3600" dirty="0">
                <a:latin typeface="Calibri" panose="020F0502020204030204" pitchFamily="34" charset="0"/>
              </a:rPr>
              <a:t>.</a:t>
            </a:r>
          </a:p>
          <a:p>
            <a:pPr lvl="1">
              <a:lnSpc>
                <a:spcPct val="120000"/>
              </a:lnSpc>
            </a:pPr>
            <a:r>
              <a:rPr lang="en-US" sz="3600" dirty="0">
                <a:latin typeface="Calibri" panose="020F0502020204030204" pitchFamily="34" charset="0"/>
              </a:rPr>
              <a:t>Echocardiogram.</a:t>
            </a:r>
          </a:p>
          <a:p>
            <a:pPr lvl="1">
              <a:lnSpc>
                <a:spcPct val="120000"/>
              </a:lnSpc>
            </a:pPr>
            <a:r>
              <a:rPr lang="en-US" sz="3600" dirty="0">
                <a:latin typeface="Calibri" panose="020F0502020204030204" pitchFamily="34" charset="0"/>
              </a:rPr>
              <a:t>Cardiac </a:t>
            </a:r>
            <a:r>
              <a:rPr lang="en-US" sz="3600" dirty="0" err="1">
                <a:latin typeface="Calibri" panose="020F0502020204030204" pitchFamily="34" charset="0"/>
              </a:rPr>
              <a:t>catheterisation</a:t>
            </a:r>
            <a:r>
              <a:rPr lang="en-US" sz="3600" dirty="0">
                <a:latin typeface="Calibri" panose="020F0502020204030204" pitchFamily="34" charset="0"/>
              </a:rPr>
              <a:t>.</a:t>
            </a:r>
          </a:p>
          <a:p>
            <a:pPr lvl="1">
              <a:lnSpc>
                <a:spcPct val="120000"/>
              </a:lnSpc>
            </a:pPr>
            <a:r>
              <a:rPr lang="en-US" sz="3600" dirty="0">
                <a:latin typeface="Calibri" panose="020F0502020204030204" pitchFamily="34" charset="0"/>
              </a:rPr>
              <a:t>Angiograph</a:t>
            </a:r>
          </a:p>
          <a:p>
            <a:pPr marL="0" indent="0">
              <a:buNone/>
            </a:pPr>
            <a:r>
              <a:rPr lang="en-US" sz="3600" dirty="0"/>
              <a:t> </a:t>
            </a:r>
          </a:p>
          <a:p>
            <a:endParaRPr lang="en-US" dirty="0"/>
          </a:p>
        </p:txBody>
      </p:sp>
    </p:spTree>
    <p:extLst>
      <p:ext uri="{BB962C8B-B14F-4D97-AF65-F5344CB8AC3E}">
        <p14:creationId xmlns:p14="http://schemas.microsoft.com/office/powerpoint/2010/main" val="380535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6347713" cy="1320800"/>
          </a:xfrm>
        </p:spPr>
        <p:txBody>
          <a:bodyPr>
            <a:normAutofit/>
          </a:bodyPr>
          <a:lstStyle/>
          <a:p>
            <a:r>
              <a:rPr lang="en-US" b="1" dirty="0"/>
              <a:t>Electrocardiogram (ECG)</a:t>
            </a:r>
            <a:r>
              <a:rPr lang="en-US" dirty="0"/>
              <a:t/>
            </a:r>
            <a:br>
              <a:rPr lang="en-US" dirty="0"/>
            </a:br>
            <a:endParaRPr lang="en-US" dirty="0"/>
          </a:p>
        </p:txBody>
      </p:sp>
      <p:sp>
        <p:nvSpPr>
          <p:cNvPr id="3" name="Content Placeholder 2"/>
          <p:cNvSpPr>
            <a:spLocks noGrp="1"/>
          </p:cNvSpPr>
          <p:nvPr>
            <p:ph idx="1"/>
          </p:nvPr>
        </p:nvSpPr>
        <p:spPr>
          <a:xfrm>
            <a:off x="5428" y="884862"/>
            <a:ext cx="9138571" cy="5973138"/>
          </a:xfrm>
        </p:spPr>
        <p:txBody>
          <a:bodyPr>
            <a:normAutofit/>
          </a:bodyPr>
          <a:lstStyle/>
          <a:p>
            <a:pPr>
              <a:lnSpc>
                <a:spcPct val="150000"/>
              </a:lnSpc>
            </a:pPr>
            <a:r>
              <a:rPr lang="en-US" sz="2800" dirty="0">
                <a:latin typeface="Calibri" panose="020F0502020204030204" pitchFamily="34" charset="0"/>
              </a:rPr>
              <a:t>This is the most common test for heart conditions. It is a simple painless test that takes about 10 minutes. An electrocardiogram machine records your heart's rhythm onto paper through sticky electrodes which are placed on your chest, arms and legs. The recording will show if the heart muscle is damaged or short of oxygen.</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39097753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49" y="0"/>
            <a:ext cx="6347713" cy="720080"/>
          </a:xfrm>
        </p:spPr>
        <p:txBody>
          <a:bodyPr>
            <a:normAutofit fontScale="90000"/>
          </a:bodyPr>
          <a:lstStyle/>
          <a:p>
            <a:r>
              <a:rPr lang="en-US" b="1" dirty="0"/>
              <a:t>Exercise ECG</a:t>
            </a:r>
            <a:r>
              <a:rPr lang="en-US" dirty="0"/>
              <a:t/>
            </a:r>
            <a:br>
              <a:rPr lang="en-US" dirty="0"/>
            </a:br>
            <a:endParaRPr lang="en-US" dirty="0"/>
          </a:p>
        </p:txBody>
      </p:sp>
      <p:sp>
        <p:nvSpPr>
          <p:cNvPr id="3" name="Content Placeholder 2"/>
          <p:cNvSpPr>
            <a:spLocks noGrp="1"/>
          </p:cNvSpPr>
          <p:nvPr>
            <p:ph idx="1"/>
          </p:nvPr>
        </p:nvSpPr>
        <p:spPr>
          <a:xfrm>
            <a:off x="40774" y="720080"/>
            <a:ext cx="9103226" cy="5877272"/>
          </a:xfrm>
        </p:spPr>
        <p:txBody>
          <a:bodyPr>
            <a:normAutofit fontScale="92500" lnSpcReduction="10000"/>
          </a:bodyPr>
          <a:lstStyle/>
          <a:p>
            <a:pPr>
              <a:lnSpc>
                <a:spcPct val="150000"/>
              </a:lnSpc>
            </a:pPr>
            <a:r>
              <a:rPr lang="en-US" sz="2800" dirty="0">
                <a:latin typeface="Calibri" panose="020F0502020204030204" pitchFamily="34" charset="0"/>
              </a:rPr>
              <a:t>Some heart problems only appear when your heart needs to work harder. You may need an Exercise ECG (a continuous ECG) to show how your heart is coping when you are exercising, instead of resting. While you walk on a treadmill, which will slowly get faster and tilt up hill, your heart rhythm and blood pressure will be recorded. This test takes about 10 minutes.</a:t>
            </a:r>
          </a:p>
          <a:p>
            <a:pPr>
              <a:lnSpc>
                <a:spcPct val="150000"/>
              </a:lnSpc>
            </a:pPr>
            <a:r>
              <a:rPr lang="en-US" sz="2800" dirty="0">
                <a:latin typeface="Calibri" panose="020F0502020204030204" pitchFamily="34" charset="0"/>
                <a:ea typeface="Calibri" panose="020F0502020204030204" pitchFamily="34" charset="0"/>
                <a:cs typeface="Times New Roman" panose="02020603050405020304" pitchFamily="18" charset="0"/>
              </a:rPr>
              <a:t>It is used to assist with diagnosing angina and assess its severity, because it records changes the heart experiences due to an insufficient blood supply.</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ndParaRPr>
          </a:p>
        </p:txBody>
      </p:sp>
    </p:spTree>
    <p:extLst>
      <p:ext uri="{BB962C8B-B14F-4D97-AF65-F5344CB8AC3E}">
        <p14:creationId xmlns:p14="http://schemas.microsoft.com/office/powerpoint/2010/main" val="2157501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42" y="188640"/>
            <a:ext cx="8959058" cy="576064"/>
          </a:xfrm>
        </p:spPr>
        <p:txBody>
          <a:bodyPr>
            <a:normAutofit fontScale="90000"/>
          </a:bodyPr>
          <a:lstStyle/>
          <a:p>
            <a:r>
              <a:rPr lang="en-US" b="1" dirty="0" err="1"/>
              <a:t>Holter</a:t>
            </a:r>
            <a:r>
              <a:rPr lang="en-US" b="1" dirty="0"/>
              <a:t> monitor (24 hour ECG)</a:t>
            </a:r>
            <a:r>
              <a:rPr lang="en-US" dirty="0"/>
              <a:t/>
            </a:r>
            <a:br>
              <a:rPr lang="en-US" dirty="0"/>
            </a:br>
            <a:endParaRPr lang="en-US" dirty="0"/>
          </a:p>
        </p:txBody>
      </p:sp>
      <p:sp>
        <p:nvSpPr>
          <p:cNvPr id="3" name="Content Placeholder 2"/>
          <p:cNvSpPr>
            <a:spLocks noGrp="1"/>
          </p:cNvSpPr>
          <p:nvPr>
            <p:ph idx="1"/>
          </p:nvPr>
        </p:nvSpPr>
        <p:spPr>
          <a:xfrm>
            <a:off x="-20238" y="1016550"/>
            <a:ext cx="8984725" cy="5841450"/>
          </a:xfrm>
        </p:spPr>
        <p:txBody>
          <a:bodyPr>
            <a:normAutofit lnSpcReduction="10000"/>
          </a:bodyPr>
          <a:lstStyle/>
          <a:p>
            <a:pPr>
              <a:lnSpc>
                <a:spcPct val="150000"/>
              </a:lnSpc>
            </a:pPr>
            <a:r>
              <a:rPr lang="en-US" sz="2800" dirty="0">
                <a:latin typeface="Calibri" panose="020F0502020204030204" pitchFamily="34" charset="0"/>
              </a:rPr>
              <a:t>The </a:t>
            </a:r>
            <a:r>
              <a:rPr lang="en-US" sz="2800" dirty="0" err="1">
                <a:latin typeface="Calibri" panose="020F0502020204030204" pitchFamily="34" charset="0"/>
              </a:rPr>
              <a:t>Holter</a:t>
            </a:r>
            <a:r>
              <a:rPr lang="en-US" sz="2800" dirty="0">
                <a:latin typeface="Calibri" panose="020F0502020204030204" pitchFamily="34" charset="0"/>
              </a:rPr>
              <a:t> monitor is used to identify any heart rhythm problems. It is a small, portable, battery powered ECG machine worn at home over a 24-48 hour period. It will record your heart rate and rhythm over this time and you will be asked to keep a diary of what you do and any symptoms that you experience while you are wearing the </a:t>
            </a:r>
            <a:r>
              <a:rPr lang="en-US" sz="2800" dirty="0" err="1">
                <a:latin typeface="Calibri" panose="020F0502020204030204" pitchFamily="34" charset="0"/>
              </a:rPr>
              <a:t>Holter</a:t>
            </a:r>
            <a:r>
              <a:rPr lang="en-US" sz="2800" dirty="0">
                <a:latin typeface="Calibri" panose="020F0502020204030204" pitchFamily="34" charset="0"/>
              </a:rPr>
              <a:t> monitor. At the end of the time period, the monitor needs to be returned to the hospital or clinic so the recorded information can be studied</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1875215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normAutofit/>
          </a:bodyPr>
          <a:lstStyle/>
          <a:p>
            <a:pPr>
              <a:lnSpc>
                <a:spcPct val="150000"/>
              </a:lnSpc>
            </a:pPr>
            <a:r>
              <a:rPr lang="en-US" sz="3200" dirty="0" smtClean="0">
                <a:latin typeface="Calibri" panose="020F0502020204030204" pitchFamily="34" charset="0"/>
              </a:rPr>
              <a:t>Blood </a:t>
            </a:r>
          </a:p>
          <a:p>
            <a:pPr>
              <a:lnSpc>
                <a:spcPct val="150000"/>
              </a:lnSpc>
            </a:pPr>
            <a:r>
              <a:rPr lang="en-US" sz="3200" dirty="0" smtClean="0">
                <a:latin typeface="Calibri" panose="020F0502020204030204" pitchFamily="34" charset="0"/>
              </a:rPr>
              <a:t>Blood vessels</a:t>
            </a:r>
          </a:p>
          <a:p>
            <a:pPr>
              <a:lnSpc>
                <a:spcPct val="150000"/>
              </a:lnSpc>
            </a:pPr>
            <a:r>
              <a:rPr lang="en-US" sz="3200" dirty="0" smtClean="0">
                <a:latin typeface="Calibri" panose="020F0502020204030204" pitchFamily="34" charset="0"/>
              </a:rPr>
              <a:t>Heart</a:t>
            </a:r>
          </a:p>
          <a:p>
            <a:endParaRPr lang="en-US" sz="6000" dirty="0"/>
          </a:p>
        </p:txBody>
      </p:sp>
    </p:spTree>
    <p:extLst>
      <p:ext uri="{BB962C8B-B14F-4D97-AF65-F5344CB8AC3E}">
        <p14:creationId xmlns:p14="http://schemas.microsoft.com/office/powerpoint/2010/main" val="35341961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6347713" cy="1320800"/>
          </a:xfrm>
        </p:spPr>
        <p:txBody>
          <a:bodyPr>
            <a:normAutofit/>
          </a:bodyPr>
          <a:lstStyle/>
          <a:p>
            <a:r>
              <a:rPr lang="en-US" b="1" dirty="0" smtClean="0"/>
              <a:t>Echocardiogram</a:t>
            </a:r>
            <a:r>
              <a:rPr lang="en-US" dirty="0"/>
              <a:t/>
            </a:r>
            <a:br>
              <a:rPr lang="en-US" dirty="0"/>
            </a:br>
            <a:endParaRPr lang="en-US" dirty="0"/>
          </a:p>
        </p:txBody>
      </p:sp>
      <p:sp>
        <p:nvSpPr>
          <p:cNvPr id="3" name="Content Placeholder 2"/>
          <p:cNvSpPr>
            <a:spLocks noGrp="1"/>
          </p:cNvSpPr>
          <p:nvPr>
            <p:ph idx="1"/>
          </p:nvPr>
        </p:nvSpPr>
        <p:spPr>
          <a:xfrm>
            <a:off x="-30506" y="849040"/>
            <a:ext cx="8892480" cy="6008960"/>
          </a:xfrm>
        </p:spPr>
        <p:txBody>
          <a:bodyPr>
            <a:normAutofit/>
          </a:bodyPr>
          <a:lstStyle/>
          <a:p>
            <a:pPr>
              <a:lnSpc>
                <a:spcPct val="150000"/>
              </a:lnSpc>
            </a:pPr>
            <a:r>
              <a:rPr lang="en-US" sz="2800" dirty="0" smtClean="0">
                <a:latin typeface="Calibri" panose="020F0502020204030204" pitchFamily="34" charset="0"/>
              </a:rPr>
              <a:t>This </a:t>
            </a:r>
            <a:r>
              <a:rPr lang="en-US" sz="2800" dirty="0">
                <a:latin typeface="Calibri" panose="020F0502020204030204" pitchFamily="34" charset="0"/>
              </a:rPr>
              <a:t>test uses ultra sound (sound waves) to study the structure of your heart and how the heart and valves are working. A probe is passed over your chest and heart which sends out and records these sound waves showing a moving image of your heart on a computer</a:t>
            </a:r>
            <a:r>
              <a:rPr lang="en-US" sz="2800" dirty="0" smtClean="0">
                <a:latin typeface="Calibri" panose="020F0502020204030204" pitchFamily="34" charset="0"/>
              </a:rPr>
              <a:t>.</a:t>
            </a:r>
            <a:endParaRPr lang="en-US" sz="2800" dirty="0">
              <a:latin typeface="Calibri" panose="020F0502020204030204" pitchFamily="34" charset="0"/>
            </a:endParaRPr>
          </a:p>
        </p:txBody>
      </p:sp>
    </p:spTree>
    <p:extLst>
      <p:ext uri="{BB962C8B-B14F-4D97-AF65-F5344CB8AC3E}">
        <p14:creationId xmlns:p14="http://schemas.microsoft.com/office/powerpoint/2010/main" val="3477989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130753" cy="803176"/>
          </a:xfrm>
        </p:spPr>
        <p:txBody>
          <a:bodyPr>
            <a:normAutofit fontScale="90000"/>
          </a:bodyPr>
          <a:lstStyle/>
          <a:p>
            <a:r>
              <a:rPr lang="en-US" b="1" dirty="0"/>
              <a:t>Echocardiogram Stress Test</a:t>
            </a:r>
            <a:r>
              <a:rPr lang="en-US" dirty="0"/>
              <a:t/>
            </a:r>
            <a:br>
              <a:rPr lang="en-US" dirty="0"/>
            </a:br>
            <a:endParaRPr lang="en-US" dirty="0"/>
          </a:p>
        </p:txBody>
      </p:sp>
      <p:sp>
        <p:nvSpPr>
          <p:cNvPr id="3" name="Content Placeholder 2"/>
          <p:cNvSpPr>
            <a:spLocks noGrp="1"/>
          </p:cNvSpPr>
          <p:nvPr>
            <p:ph idx="1"/>
          </p:nvPr>
        </p:nvSpPr>
        <p:spPr>
          <a:xfrm>
            <a:off x="0" y="1412776"/>
            <a:ext cx="9144000" cy="5445224"/>
          </a:xfrm>
        </p:spPr>
        <p:txBody>
          <a:bodyPr>
            <a:normAutofit lnSpcReduction="10000"/>
          </a:bodyPr>
          <a:lstStyle/>
          <a:p>
            <a:pPr>
              <a:lnSpc>
                <a:spcPct val="150000"/>
              </a:lnSpc>
            </a:pPr>
            <a:r>
              <a:rPr lang="en-US" sz="2800" dirty="0" smtClean="0">
                <a:latin typeface="Calibri" panose="020F0502020204030204" pitchFamily="34" charset="0"/>
              </a:rPr>
              <a:t>A </a:t>
            </a:r>
            <a:r>
              <a:rPr lang="en-US" sz="2800" dirty="0">
                <a:latin typeface="Calibri" panose="020F0502020204030204" pitchFamily="34" charset="0"/>
              </a:rPr>
              <a:t>stress echo is performed to see how your heart works while you exercise. An echocardiogram taken while you rest, you then exercise, and then another echo is done while your heart </a:t>
            </a:r>
            <a:r>
              <a:rPr lang="en-US" sz="2800" dirty="0" smtClean="0">
                <a:latin typeface="Calibri" panose="020F0502020204030204" pitchFamily="34" charset="0"/>
              </a:rPr>
              <a:t>is active you </a:t>
            </a:r>
            <a:r>
              <a:rPr lang="en-US" sz="2800" dirty="0">
                <a:latin typeface="Calibri" panose="020F0502020204030204" pitchFamily="34" charset="0"/>
              </a:rPr>
              <a:t>are given medication (</a:t>
            </a:r>
            <a:r>
              <a:rPr lang="en-US" sz="2800" dirty="0" err="1">
                <a:latin typeface="Calibri" panose="020F0502020204030204" pitchFamily="34" charset="0"/>
              </a:rPr>
              <a:t>Dobutamine</a:t>
            </a:r>
            <a:r>
              <a:rPr lang="en-US" sz="2800" dirty="0">
                <a:latin typeface="Calibri" panose="020F0502020204030204" pitchFamily="34" charset="0"/>
              </a:rPr>
              <a:t>) via an intravenous (IV) needle in your arm which makes your heart react as if your body was exercising.</a:t>
            </a:r>
          </a:p>
          <a:p>
            <a:pPr marL="82296" indent="0">
              <a:buNone/>
            </a:pPr>
            <a:r>
              <a:rPr lang="en-US" sz="3200" dirty="0"/>
              <a:t/>
            </a:r>
            <a:br>
              <a:rPr lang="en-US" sz="3200" dirty="0"/>
            </a:br>
            <a:r>
              <a:rPr lang="en-US" sz="3200" dirty="0"/>
              <a:t>  </a:t>
            </a:r>
          </a:p>
          <a:p>
            <a:endParaRPr lang="en-US" dirty="0"/>
          </a:p>
        </p:txBody>
      </p:sp>
    </p:spTree>
    <p:extLst>
      <p:ext uri="{BB962C8B-B14F-4D97-AF65-F5344CB8AC3E}">
        <p14:creationId xmlns:p14="http://schemas.microsoft.com/office/powerpoint/2010/main" val="6030877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80920" cy="949783"/>
          </a:xfrm>
        </p:spPr>
        <p:txBody>
          <a:bodyPr>
            <a:normAutofit fontScale="90000"/>
          </a:bodyPr>
          <a:lstStyle/>
          <a:p>
            <a:r>
              <a:rPr lang="en-US" b="1" dirty="0"/>
              <a:t>Magnetic resonance imaging (MRI) </a:t>
            </a:r>
            <a:br>
              <a:rPr lang="en-US" b="1" dirty="0"/>
            </a:br>
            <a:endParaRPr lang="en-US" dirty="0"/>
          </a:p>
        </p:txBody>
      </p:sp>
      <p:sp>
        <p:nvSpPr>
          <p:cNvPr id="3" name="Content Placeholder 2"/>
          <p:cNvSpPr>
            <a:spLocks noGrp="1"/>
          </p:cNvSpPr>
          <p:nvPr>
            <p:ph idx="1"/>
          </p:nvPr>
        </p:nvSpPr>
        <p:spPr>
          <a:xfrm>
            <a:off x="20826" y="692696"/>
            <a:ext cx="9123174" cy="6165304"/>
          </a:xfrm>
        </p:spPr>
        <p:txBody>
          <a:bodyPr>
            <a:normAutofit/>
          </a:bodyPr>
          <a:lstStyle/>
          <a:p>
            <a:r>
              <a:rPr lang="en-US" sz="2600" dirty="0" smtClean="0">
                <a:latin typeface="Calibri" panose="020F0502020204030204" pitchFamily="34" charset="0"/>
              </a:rPr>
              <a:t>This </a:t>
            </a:r>
            <a:r>
              <a:rPr lang="en-US" sz="2600" dirty="0">
                <a:latin typeface="Calibri" panose="020F0502020204030204" pitchFamily="34" charset="0"/>
              </a:rPr>
              <a:t>scan uses a magnetic field to produce detailed images of the heart and blood vessels. </a:t>
            </a:r>
          </a:p>
          <a:p>
            <a:r>
              <a:rPr lang="en-US" sz="2600" dirty="0">
                <a:latin typeface="Calibri" panose="020F0502020204030204" pitchFamily="34" charset="0"/>
              </a:rPr>
              <a:t>It is very helpful in getting information about the heart for those who cannot have an exercise ECG, or if this has been inconclusive. </a:t>
            </a:r>
          </a:p>
          <a:p>
            <a:pPr marL="0" indent="0">
              <a:buNone/>
            </a:pPr>
            <a:r>
              <a:rPr lang="en-US" sz="2600" b="1" dirty="0" smtClean="0">
                <a:latin typeface="Calibri" panose="020F0502020204030204" pitchFamily="34" charset="0"/>
              </a:rPr>
              <a:t>Thallium </a:t>
            </a:r>
            <a:r>
              <a:rPr lang="en-US" sz="2600" b="1" dirty="0">
                <a:latin typeface="Calibri" panose="020F0502020204030204" pitchFamily="34" charset="0"/>
              </a:rPr>
              <a:t>scan (Myocardial perfusion </a:t>
            </a:r>
            <a:r>
              <a:rPr lang="en-US" sz="2600" b="1" dirty="0" err="1">
                <a:latin typeface="Calibri" panose="020F0502020204030204" pitchFamily="34" charset="0"/>
              </a:rPr>
              <a:t>scintigraphy</a:t>
            </a:r>
            <a:r>
              <a:rPr lang="en-US" sz="2600" b="1" dirty="0">
                <a:latin typeface="Calibri" panose="020F0502020204030204" pitchFamily="34" charset="0"/>
              </a:rPr>
              <a:t>)</a:t>
            </a:r>
          </a:p>
          <a:p>
            <a:r>
              <a:rPr lang="en-US" sz="2600" dirty="0">
                <a:latin typeface="Calibri" panose="020F0502020204030204" pitchFamily="34" charset="0"/>
              </a:rPr>
              <a:t>This scan shows how well blood is reaching the heart muscles through the coronary arteries.  A small amount of </a:t>
            </a:r>
            <a:r>
              <a:rPr lang="en-US" sz="2600" dirty="0" err="1">
                <a:latin typeface="Calibri" panose="020F0502020204030204" pitchFamily="34" charset="0"/>
              </a:rPr>
              <a:t>thalliam</a:t>
            </a:r>
            <a:r>
              <a:rPr lang="en-US" sz="2600" dirty="0">
                <a:latin typeface="Calibri" panose="020F0502020204030204" pitchFamily="34" charset="0"/>
              </a:rPr>
              <a:t> is injected into a </a:t>
            </a:r>
            <a:r>
              <a:rPr lang="en-US" sz="2600" dirty="0" err="1">
                <a:latin typeface="Calibri" panose="020F0502020204030204" pitchFamily="34" charset="0"/>
              </a:rPr>
              <a:t>vien</a:t>
            </a:r>
            <a:r>
              <a:rPr lang="en-US" sz="2600" dirty="0">
                <a:latin typeface="Calibri" panose="020F0502020204030204" pitchFamily="34" charset="0"/>
              </a:rPr>
              <a:t> and a special camera moves </a:t>
            </a:r>
            <a:r>
              <a:rPr lang="en-US" sz="2600" dirty="0" smtClean="0">
                <a:latin typeface="Calibri" panose="020F0502020204030204" pitchFamily="34" charset="0"/>
              </a:rPr>
              <a:t>around </a:t>
            </a:r>
            <a:r>
              <a:rPr lang="en-US" sz="2600" dirty="0">
                <a:latin typeface="Calibri" panose="020F0502020204030204" pitchFamily="34" charset="0"/>
              </a:rPr>
              <a:t>your body and takes pictures, these pictures show how well blood is reaching the heart. </a:t>
            </a:r>
          </a:p>
          <a:p>
            <a:r>
              <a:rPr lang="en-US" sz="2600" dirty="0">
                <a:latin typeface="Calibri" panose="020F0502020204030204" pitchFamily="34" charset="0"/>
              </a:rPr>
              <a:t>This scan is useful when exercise test cannot be done or when specific information on the heart muscle is needed.</a:t>
            </a:r>
          </a:p>
          <a:p>
            <a:endParaRPr lang="en-US" sz="2800" dirty="0"/>
          </a:p>
        </p:txBody>
      </p:sp>
    </p:spTree>
    <p:extLst>
      <p:ext uri="{BB962C8B-B14F-4D97-AF65-F5344CB8AC3E}">
        <p14:creationId xmlns:p14="http://schemas.microsoft.com/office/powerpoint/2010/main" val="14922852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5204651"/>
          </a:xfrm>
        </p:spPr>
        <p:txBody>
          <a:bodyPr>
            <a:normAutofit/>
          </a:bodyPr>
          <a:lstStyle/>
          <a:p>
            <a:pPr>
              <a:buNone/>
            </a:pPr>
            <a:r>
              <a:rPr lang="en-US" sz="3200" b="1" dirty="0" smtClean="0"/>
              <a:t>Computed Tomography</a:t>
            </a:r>
          </a:p>
          <a:p>
            <a:pPr>
              <a:lnSpc>
                <a:spcPct val="150000"/>
              </a:lnSpc>
              <a:buNone/>
            </a:pPr>
            <a:r>
              <a:rPr lang="en-US" sz="3200" dirty="0" smtClean="0"/>
              <a:t>	</a:t>
            </a:r>
            <a:r>
              <a:rPr lang="en-US" sz="2800" dirty="0" smtClean="0">
                <a:latin typeface="Calibri" panose="020F0502020204030204" pitchFamily="34" charset="0"/>
              </a:rPr>
              <a:t>Computed tomography (CT), also called computerized axial </a:t>
            </a:r>
            <a:r>
              <a:rPr lang="en-US" sz="2800" dirty="0" err="1" smtClean="0">
                <a:latin typeface="Calibri" panose="020F0502020204030204" pitchFamily="34" charset="0"/>
              </a:rPr>
              <a:t>tomographic</a:t>
            </a:r>
            <a:r>
              <a:rPr lang="en-US" sz="2800" dirty="0" smtClean="0">
                <a:latin typeface="Calibri" panose="020F0502020204030204" pitchFamily="34" charset="0"/>
              </a:rPr>
              <a:t> (CAT) scanning or electron-beam computed tomography (EBCT), uses x-rays to provide cross-sectional images of the chest, including the heart and great vessels. These techniques are used to evaluate cardiac masses and diseases of the aorta and pericardium.</a:t>
            </a:r>
          </a:p>
          <a:p>
            <a:pPr>
              <a:lnSpc>
                <a:spcPct val="150000"/>
              </a:lnSpc>
            </a:pPr>
            <a:endParaRPr lang="en-US" sz="3200" dirty="0"/>
          </a:p>
        </p:txBody>
      </p:sp>
    </p:spTree>
    <p:extLst>
      <p:ext uri="{BB962C8B-B14F-4D97-AF65-F5344CB8AC3E}">
        <p14:creationId xmlns:p14="http://schemas.microsoft.com/office/powerpoint/2010/main" val="30132777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05"/>
            <a:ext cx="9217024" cy="707599"/>
          </a:xfrm>
        </p:spPr>
        <p:txBody>
          <a:bodyPr>
            <a:normAutofit fontScale="90000"/>
          </a:bodyPr>
          <a:lstStyle/>
          <a:p>
            <a:r>
              <a:rPr lang="en-US" b="1" dirty="0" err="1"/>
              <a:t>Transoesophageal</a:t>
            </a:r>
            <a:r>
              <a:rPr lang="en-US" b="1" dirty="0"/>
              <a:t> Echocardiogram</a:t>
            </a:r>
            <a:r>
              <a:rPr lang="en-US" b="1" dirty="0" smtClean="0"/>
              <a:t/>
            </a:r>
            <a:br>
              <a:rPr lang="en-US" b="1" dirty="0" smtClean="0"/>
            </a:br>
            <a:r>
              <a:rPr lang="en-US" b="1" dirty="0"/>
              <a:t/>
            </a:r>
            <a:br>
              <a:rPr lang="en-US" b="1"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35634" y="764704"/>
            <a:ext cx="9252658" cy="5949280"/>
          </a:xfrm>
        </p:spPr>
        <p:txBody>
          <a:bodyPr>
            <a:noAutofit/>
          </a:bodyPr>
          <a:lstStyle/>
          <a:p>
            <a:pPr>
              <a:lnSpc>
                <a:spcPct val="150000"/>
              </a:lnSpc>
            </a:pPr>
            <a:r>
              <a:rPr lang="en-US" sz="2400" dirty="0" smtClean="0">
                <a:latin typeface="Calibri" panose="020F0502020204030204" pitchFamily="34" charset="0"/>
              </a:rPr>
              <a:t>A </a:t>
            </a:r>
            <a:r>
              <a:rPr lang="en-US" sz="2400" dirty="0">
                <a:latin typeface="Calibri" panose="020F0502020204030204" pitchFamily="34" charset="0"/>
              </a:rPr>
              <a:t>TOE is a special type of echocardiogram. Pictures of your heart are taken by inserting a probe into your throat (</a:t>
            </a:r>
            <a:r>
              <a:rPr lang="en-US" sz="2400" dirty="0" err="1">
                <a:latin typeface="Calibri" panose="020F0502020204030204" pitchFamily="34" charset="0"/>
              </a:rPr>
              <a:t>oesophagus</a:t>
            </a:r>
            <a:r>
              <a:rPr lang="en-US" sz="2400" dirty="0">
                <a:latin typeface="Calibri" panose="020F0502020204030204" pitchFamily="34" charset="0"/>
              </a:rPr>
              <a:t>), these pictures are clearer because the </a:t>
            </a:r>
            <a:r>
              <a:rPr lang="en-US" sz="2400" dirty="0" err="1">
                <a:latin typeface="Calibri" panose="020F0502020204030204" pitchFamily="34" charset="0"/>
              </a:rPr>
              <a:t>oesophagus</a:t>
            </a:r>
            <a:r>
              <a:rPr lang="en-US" sz="2400" dirty="0">
                <a:latin typeface="Calibri" panose="020F0502020204030204" pitchFamily="34" charset="0"/>
              </a:rPr>
              <a:t> is close to your heart and there is no chest wall in the way. The back of your throat will be sprayed with some numbing solution and although you will be awake during the procedure, you will be given some medication to make you feel relaxed and sleepy. You will be able to eat and drink about two hours after the test, your nurse will tell you when you can do this. Occasionally people have a sore throat for 24 hours afterwards.</a:t>
            </a:r>
          </a:p>
          <a:p>
            <a:endParaRPr lang="en-US" sz="2000" dirty="0"/>
          </a:p>
        </p:txBody>
      </p:sp>
    </p:spTree>
    <p:extLst>
      <p:ext uri="{BB962C8B-B14F-4D97-AF65-F5344CB8AC3E}">
        <p14:creationId xmlns:p14="http://schemas.microsoft.com/office/powerpoint/2010/main" val="4713238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570"/>
            <a:ext cx="8964488" cy="642166"/>
          </a:xfrm>
        </p:spPr>
        <p:txBody>
          <a:bodyPr>
            <a:normAutofit fontScale="90000"/>
          </a:bodyPr>
          <a:lstStyle/>
          <a:p>
            <a:r>
              <a:rPr lang="en-US" b="1" dirty="0"/>
              <a:t>Angiography (Cardiac </a:t>
            </a:r>
            <a:r>
              <a:rPr lang="en-US" b="1" dirty="0" err="1"/>
              <a:t>Catheterisation</a:t>
            </a:r>
            <a:r>
              <a:rPr lang="en-US" b="1" dirty="0"/>
              <a:t>)</a:t>
            </a:r>
            <a:r>
              <a:rPr lang="en-US" dirty="0"/>
              <a:t/>
            </a:r>
            <a:br>
              <a:rPr lang="en-US" dirty="0"/>
            </a:br>
            <a:r>
              <a:rPr lang="en-US" dirty="0"/>
              <a:t/>
            </a:r>
            <a:br>
              <a:rPr lang="en-US" dirty="0"/>
            </a:br>
            <a:r>
              <a:rPr lang="en-US" b="1" dirty="0" smtClean="0"/>
              <a:t/>
            </a:r>
            <a:br>
              <a:rPr lang="en-US" b="1" dirty="0" smtClean="0"/>
            </a:br>
            <a:endParaRPr lang="en-US" dirty="0"/>
          </a:p>
        </p:txBody>
      </p:sp>
      <p:sp>
        <p:nvSpPr>
          <p:cNvPr id="3" name="Content Placeholder 2"/>
          <p:cNvSpPr>
            <a:spLocks noGrp="1"/>
          </p:cNvSpPr>
          <p:nvPr>
            <p:ph idx="1"/>
          </p:nvPr>
        </p:nvSpPr>
        <p:spPr>
          <a:xfrm>
            <a:off x="0" y="1340768"/>
            <a:ext cx="9169077" cy="4392488"/>
          </a:xfrm>
        </p:spPr>
        <p:txBody>
          <a:bodyPr>
            <a:noAutofit/>
          </a:bodyPr>
          <a:lstStyle/>
          <a:p>
            <a:pPr>
              <a:lnSpc>
                <a:spcPct val="150000"/>
              </a:lnSpc>
            </a:pPr>
            <a:r>
              <a:rPr lang="en-US" sz="2800" dirty="0" smtClean="0">
                <a:latin typeface="Calibri" panose="020F0502020204030204" pitchFamily="34" charset="0"/>
              </a:rPr>
              <a:t>A small tube (catheter) is inserted into an artery, usually in your groin or arm and is threaded through to the part of the aorta near your heart, where the coronary arteries start. A special dye is injected through the catheter, into your bloodstream. Using the dye as a highlight, X-ray pictures of the heart and coronary arteries are taken</a:t>
            </a:r>
            <a:endParaRPr lang="en-US" sz="2800" dirty="0">
              <a:latin typeface="Calibri" panose="020F0502020204030204" pitchFamily="34" charset="0"/>
            </a:endParaRPr>
          </a:p>
        </p:txBody>
      </p:sp>
    </p:spTree>
    <p:extLst>
      <p:ext uri="{BB962C8B-B14F-4D97-AF65-F5344CB8AC3E}">
        <p14:creationId xmlns:p14="http://schemas.microsoft.com/office/powerpoint/2010/main" val="24771530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670" y="241974"/>
            <a:ext cx="7740352" cy="573473"/>
          </a:xfrm>
        </p:spPr>
        <p:txBody>
          <a:bodyPr>
            <a:normAutofit fontScale="90000"/>
          </a:bodyPr>
          <a:lstStyle/>
          <a:p>
            <a:r>
              <a:rPr lang="en-US" sz="3100" b="1" dirty="0"/>
              <a:t>Electrophysiological studies (EPS)</a:t>
            </a:r>
            <a:r>
              <a:rPr lang="en-US" dirty="0"/>
              <a:t/>
            </a:r>
            <a:br>
              <a:rPr lang="en-US" dirty="0"/>
            </a:br>
            <a:endParaRPr lang="en-US" dirty="0"/>
          </a:p>
        </p:txBody>
      </p:sp>
      <p:sp>
        <p:nvSpPr>
          <p:cNvPr id="3" name="Content Placeholder 2"/>
          <p:cNvSpPr>
            <a:spLocks noGrp="1"/>
          </p:cNvSpPr>
          <p:nvPr>
            <p:ph idx="1"/>
          </p:nvPr>
        </p:nvSpPr>
        <p:spPr>
          <a:xfrm>
            <a:off x="0" y="836712"/>
            <a:ext cx="9144000" cy="6268315"/>
          </a:xfrm>
        </p:spPr>
        <p:txBody>
          <a:bodyPr>
            <a:noAutofit/>
          </a:bodyPr>
          <a:lstStyle/>
          <a:p>
            <a:r>
              <a:rPr lang="en-US" sz="2400" dirty="0" smtClean="0">
                <a:latin typeface="Calibri" panose="020F0502020204030204" pitchFamily="34" charset="0"/>
              </a:rPr>
              <a:t>If </a:t>
            </a:r>
            <a:r>
              <a:rPr lang="en-US" sz="2400" dirty="0">
                <a:latin typeface="Calibri" panose="020F0502020204030204" pitchFamily="34" charset="0"/>
              </a:rPr>
              <a:t>you have abnormal heart rhythms (arrhythmias) or palpitations you may need this test. Similar to an angiography, fine tubes (electrode catheters) are fed into a vein and/or artery usually in the groin. They are then gently moved into the heart, where they stimulate the heart and record your heart's electrical activity.</a:t>
            </a:r>
          </a:p>
          <a:p>
            <a:pPr marL="0" indent="0">
              <a:buNone/>
            </a:pPr>
            <a:r>
              <a:rPr lang="en-US" sz="2400" b="1" dirty="0">
                <a:latin typeface="Calibri" panose="020F0502020204030204" pitchFamily="34" charset="0"/>
              </a:rPr>
              <a:t>Tilt Table Test</a:t>
            </a:r>
            <a:endParaRPr lang="en-US" sz="2400" dirty="0">
              <a:latin typeface="Calibri" panose="020F0502020204030204" pitchFamily="34" charset="0"/>
            </a:endParaRPr>
          </a:p>
          <a:p>
            <a:r>
              <a:rPr lang="en-US" sz="2400" dirty="0">
                <a:latin typeface="Calibri" panose="020F0502020204030204" pitchFamily="34" charset="0"/>
              </a:rPr>
              <a:t>If you have episodes of fainting, a tilt table test is used to investigate if these could be related to your heart. You lie on a special table, which can be angled so you lie down or stand up and you will be attached to a heart and blood pressure monitor which record how your heart rate and blood pressure respond to changes in position. During the test you may have an intravenous needle in your arm so you can be given medication. </a:t>
            </a:r>
          </a:p>
        </p:txBody>
      </p:sp>
    </p:spTree>
    <p:extLst>
      <p:ext uri="{BB962C8B-B14F-4D97-AF65-F5344CB8AC3E}">
        <p14:creationId xmlns:p14="http://schemas.microsoft.com/office/powerpoint/2010/main" val="30617319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463" y="260648"/>
            <a:ext cx="6347713" cy="731168"/>
          </a:xfrm>
        </p:spPr>
        <p:txBody>
          <a:bodyPr>
            <a:normAutofit fontScale="90000"/>
          </a:bodyPr>
          <a:lstStyle/>
          <a:p>
            <a:r>
              <a:rPr lang="en-US" b="1" dirty="0"/>
              <a:t>Blood tests </a:t>
            </a:r>
            <a:br>
              <a:rPr lang="en-US" b="1" dirty="0"/>
            </a:br>
            <a:endParaRPr lang="en-US" dirty="0"/>
          </a:p>
        </p:txBody>
      </p:sp>
      <p:sp>
        <p:nvSpPr>
          <p:cNvPr id="3" name="Content Placeholder 2"/>
          <p:cNvSpPr>
            <a:spLocks noGrp="1"/>
          </p:cNvSpPr>
          <p:nvPr>
            <p:ph idx="1"/>
          </p:nvPr>
        </p:nvSpPr>
        <p:spPr>
          <a:xfrm>
            <a:off x="14156" y="836712"/>
            <a:ext cx="9129844" cy="6021288"/>
          </a:xfrm>
        </p:spPr>
        <p:txBody>
          <a:bodyPr>
            <a:noAutofit/>
          </a:bodyPr>
          <a:lstStyle/>
          <a:p>
            <a:r>
              <a:rPr lang="en-US" sz="2800" dirty="0" smtClean="0">
                <a:latin typeface="Calibri" panose="020F0502020204030204" pitchFamily="34" charset="0"/>
              </a:rPr>
              <a:t>A </a:t>
            </a:r>
            <a:r>
              <a:rPr lang="en-US" sz="2800" dirty="0">
                <a:latin typeface="Calibri" panose="020F0502020204030204" pitchFamily="34" charset="0"/>
              </a:rPr>
              <a:t>blood sample may be taken to help diagnose a condition or to help monitor someone who has already been diagnosed with a heart condition. Blood tests can also be taken to monitor the effects of medication as well as the levels of minerals in the blood</a:t>
            </a:r>
            <a:r>
              <a:rPr lang="en-US" sz="2800" dirty="0" smtClean="0">
                <a:latin typeface="Calibri" panose="020F0502020204030204" pitchFamily="34" charset="0"/>
              </a:rPr>
              <a:t>.</a:t>
            </a:r>
            <a:endParaRPr lang="en-US" sz="2800" b="1" dirty="0">
              <a:latin typeface="Calibri" panose="020F0502020204030204" pitchFamily="34" charset="0"/>
            </a:endParaRPr>
          </a:p>
          <a:p>
            <a:r>
              <a:rPr lang="en-US" sz="2800" dirty="0">
                <a:latin typeface="Calibri" panose="020F0502020204030204" pitchFamily="34" charset="0"/>
              </a:rPr>
              <a:t>Routine blood tests will check </a:t>
            </a:r>
            <a:r>
              <a:rPr lang="en-US" sz="2800" dirty="0" err="1">
                <a:latin typeface="Calibri" panose="020F0502020204030204" pitchFamily="34" charset="0"/>
              </a:rPr>
              <a:t>haemoglobin</a:t>
            </a:r>
            <a:r>
              <a:rPr lang="en-US" sz="2800" dirty="0">
                <a:latin typeface="Calibri" panose="020F0502020204030204" pitchFamily="34" charset="0"/>
              </a:rPr>
              <a:t>, electrolytes and mineral levels. Kidney and liver function, thyroid level, blood sugar level, cholesterol level and signs of infection can also be checked in this way.  Blood enzymes can also be checked for evidence of muscle damage that would confirm a heart attack. </a:t>
            </a:r>
          </a:p>
        </p:txBody>
      </p:sp>
    </p:spTree>
    <p:extLst>
      <p:ext uri="{BB962C8B-B14F-4D97-AF65-F5344CB8AC3E}">
        <p14:creationId xmlns:p14="http://schemas.microsoft.com/office/powerpoint/2010/main" val="815481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776120"/>
          </a:xfrm>
        </p:spPr>
        <p:txBody>
          <a:bodyPr/>
          <a:lstStyle/>
          <a:p>
            <a:r>
              <a:rPr lang="en-US" b="1" dirty="0"/>
              <a:t>LABORATORY TESTS</a:t>
            </a:r>
            <a:endParaRPr lang="en-US" dirty="0"/>
          </a:p>
        </p:txBody>
      </p:sp>
      <p:sp>
        <p:nvSpPr>
          <p:cNvPr id="3" name="Content Placeholder 2"/>
          <p:cNvSpPr>
            <a:spLocks noGrp="1"/>
          </p:cNvSpPr>
          <p:nvPr>
            <p:ph idx="1"/>
          </p:nvPr>
        </p:nvSpPr>
        <p:spPr>
          <a:xfrm>
            <a:off x="13642" y="1036768"/>
            <a:ext cx="9130358" cy="5821232"/>
          </a:xfrm>
        </p:spPr>
        <p:txBody>
          <a:bodyPr>
            <a:normAutofit lnSpcReduction="10000"/>
          </a:bodyPr>
          <a:lstStyle/>
          <a:p>
            <a:r>
              <a:rPr lang="en-US" sz="2400" dirty="0">
                <a:latin typeface="Calibri" panose="020F0502020204030204" pitchFamily="34" charset="0"/>
              </a:rPr>
              <a:t>Plasma cardiac enzyme- associated with acute MI. </a:t>
            </a:r>
          </a:p>
          <a:p>
            <a:r>
              <a:rPr lang="en-US" sz="2400" dirty="0">
                <a:latin typeface="Calibri" panose="020F0502020204030204" pitchFamily="34" charset="0"/>
              </a:rPr>
              <a:t>LIPID PROFILE;- Cholesterol, </a:t>
            </a:r>
            <a:r>
              <a:rPr lang="en-US" sz="2400" dirty="0" smtClean="0">
                <a:latin typeface="Calibri" panose="020F0502020204030204" pitchFamily="34" charset="0"/>
              </a:rPr>
              <a:t>triglycerides </a:t>
            </a:r>
            <a:r>
              <a:rPr lang="en-US" sz="2400" dirty="0">
                <a:latin typeface="Calibri" panose="020F0502020204030204" pitchFamily="34" charset="0"/>
              </a:rPr>
              <a:t>and lipoproteins are measured to evaluate a person’s risk for developing atherosclerotic disease</a:t>
            </a:r>
          </a:p>
          <a:p>
            <a:r>
              <a:rPr lang="en-US" sz="2400" dirty="0">
                <a:latin typeface="Calibri" panose="020F0502020204030204" pitchFamily="34" charset="0"/>
              </a:rPr>
              <a:t>serum electrolyte levels</a:t>
            </a:r>
          </a:p>
          <a:p>
            <a:r>
              <a:rPr lang="en-US" sz="2400" dirty="0">
                <a:latin typeface="Calibri" panose="020F0502020204030204" pitchFamily="34" charset="0"/>
              </a:rPr>
              <a:t>Blood urea nitrogen (BUN) is an end product of protein metabolism and is excreted by the kidneys. In the patient with cardiac disease, an elevated BUN level may reflect reduced renal perfusion (from decreased cardiac output) or intravascular fluid volume deficit (from diuretic therapy or dehydration) </a:t>
            </a:r>
          </a:p>
          <a:p>
            <a:r>
              <a:rPr lang="en-US" sz="2400" dirty="0">
                <a:latin typeface="Calibri" panose="020F0502020204030204" pitchFamily="34" charset="0"/>
              </a:rPr>
              <a:t>The serum glucose level is important to monitor, because many patients with cardiac disease also have diabetes mellitus.</a:t>
            </a:r>
          </a:p>
          <a:p>
            <a:r>
              <a:rPr lang="en-US" sz="2400" b="1" dirty="0">
                <a:latin typeface="Calibri" panose="020F0502020204030204" pitchFamily="34" charset="0"/>
              </a:rPr>
              <a:t>Coagulation Studies;- </a:t>
            </a:r>
            <a:r>
              <a:rPr lang="en-US" sz="2400" dirty="0">
                <a:latin typeface="Calibri" panose="020F0502020204030204" pitchFamily="34" charset="0"/>
              </a:rPr>
              <a:t>the </a:t>
            </a:r>
            <a:r>
              <a:rPr lang="en-US" sz="2400" b="1" dirty="0">
                <a:latin typeface="Calibri" panose="020F0502020204030204" pitchFamily="34" charset="0"/>
              </a:rPr>
              <a:t>International Normalized Ratio (INR).</a:t>
            </a:r>
          </a:p>
          <a:p>
            <a:r>
              <a:rPr lang="en-US" sz="2400" dirty="0">
                <a:latin typeface="Calibri" panose="020F0502020204030204" pitchFamily="34" charset="0"/>
              </a:rPr>
              <a:t>complete blood cell count</a:t>
            </a:r>
          </a:p>
          <a:p>
            <a:endParaRPr lang="en-US" b="1" dirty="0"/>
          </a:p>
          <a:p>
            <a:endParaRPr lang="en-US" dirty="0"/>
          </a:p>
        </p:txBody>
      </p:sp>
    </p:spTree>
    <p:extLst>
      <p:ext uri="{BB962C8B-B14F-4D97-AF65-F5344CB8AC3E}">
        <p14:creationId xmlns:p14="http://schemas.microsoft.com/office/powerpoint/2010/main" val="38494236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13792"/>
            <a:ext cx="7498080" cy="1143000"/>
          </a:xfrm>
        </p:spPr>
        <p:txBody>
          <a:bodyPr>
            <a:normAutofit fontScale="90000"/>
          </a:bodyPr>
          <a:lstStyle/>
          <a:p>
            <a:r>
              <a:rPr lang="en-US" sz="4800" b="1" dirty="0" smtClean="0"/>
              <a:t>INTRODUCTION</a:t>
            </a:r>
            <a:r>
              <a:rPr lang="en-US" sz="4800" dirty="0" smtClean="0"/>
              <a:t/>
            </a:r>
            <a:br>
              <a:rPr lang="en-US" sz="4800" dirty="0" smtClean="0"/>
            </a:br>
            <a:endParaRPr lang="en-US" sz="4800" dirty="0"/>
          </a:p>
        </p:txBody>
      </p:sp>
      <p:sp>
        <p:nvSpPr>
          <p:cNvPr id="3" name="Content Placeholder 2"/>
          <p:cNvSpPr>
            <a:spLocks noGrp="1"/>
          </p:cNvSpPr>
          <p:nvPr>
            <p:ph idx="1"/>
          </p:nvPr>
        </p:nvSpPr>
        <p:spPr>
          <a:xfrm>
            <a:off x="971601" y="2133600"/>
            <a:ext cx="8172400" cy="4535760"/>
          </a:xfrm>
        </p:spPr>
        <p:txBody>
          <a:bodyPr>
            <a:normAutofit/>
          </a:bodyPr>
          <a:lstStyle/>
          <a:p>
            <a:pPr>
              <a:lnSpc>
                <a:spcPct val="150000"/>
              </a:lnSpc>
            </a:pPr>
            <a:r>
              <a:rPr lang="en-US" sz="2800" dirty="0" smtClean="0">
                <a:latin typeface="Calibri" panose="020F0502020204030204" pitchFamily="34" charset="0"/>
              </a:rPr>
              <a:t>Heart </a:t>
            </a:r>
            <a:r>
              <a:rPr lang="en-US" sz="2800" dirty="0">
                <a:latin typeface="Calibri" panose="020F0502020204030204" pitchFamily="34" charset="0"/>
              </a:rPr>
              <a:t>diseases are major cause of death but not all kinds are fatal.</a:t>
            </a:r>
          </a:p>
          <a:p>
            <a:pPr>
              <a:lnSpc>
                <a:spcPct val="150000"/>
              </a:lnSpc>
            </a:pPr>
            <a:r>
              <a:rPr lang="en-US" sz="2800" dirty="0">
                <a:latin typeface="Calibri" panose="020F0502020204030204" pitchFamily="34" charset="0"/>
              </a:rPr>
              <a:t>There are many causes as covered under various conditions.</a:t>
            </a:r>
          </a:p>
          <a:p>
            <a:pPr>
              <a:lnSpc>
                <a:spcPct val="150000"/>
              </a:lnSpc>
            </a:pPr>
            <a:endParaRPr lang="en-US" sz="2800" dirty="0"/>
          </a:p>
        </p:txBody>
      </p:sp>
    </p:spTree>
    <p:extLst>
      <p:ext uri="{BB962C8B-B14F-4D97-AF65-F5344CB8AC3E}">
        <p14:creationId xmlns:p14="http://schemas.microsoft.com/office/powerpoint/2010/main" val="1462057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1653" y="0"/>
            <a:ext cx="6347713" cy="1320800"/>
          </a:xfrm>
        </p:spPr>
        <p:txBody>
          <a:bodyPr>
            <a:normAutofit/>
          </a:bodyPr>
          <a:lstStyle/>
          <a:p>
            <a:r>
              <a:rPr lang="en-US" dirty="0">
                <a:solidFill>
                  <a:schemeClr val="tx2"/>
                </a:solidFill>
                <a:latin typeface="Helvetica" charset="0"/>
              </a:rPr>
              <a:t>Walls of Arteries and Veins</a:t>
            </a:r>
            <a:br>
              <a:rPr lang="en-US" dirty="0">
                <a:solidFill>
                  <a:schemeClr val="tx2"/>
                </a:solidFill>
                <a:latin typeface="Helvetica" charset="0"/>
              </a:rPr>
            </a:br>
            <a:endParaRPr lang="en-US" dirty="0"/>
          </a:p>
        </p:txBody>
      </p:sp>
      <p:sp>
        <p:nvSpPr>
          <p:cNvPr id="3" name="Content Placeholder 2"/>
          <p:cNvSpPr>
            <a:spLocks noGrp="1"/>
          </p:cNvSpPr>
          <p:nvPr>
            <p:ph idx="1"/>
          </p:nvPr>
        </p:nvSpPr>
        <p:spPr>
          <a:xfrm>
            <a:off x="-30794" y="1052736"/>
            <a:ext cx="4250433" cy="5805264"/>
          </a:xfrm>
        </p:spPr>
        <p:txBody>
          <a:bodyPr>
            <a:noAutofit/>
          </a:bodyPr>
          <a:lstStyle/>
          <a:p>
            <a:pPr>
              <a:spcBef>
                <a:spcPct val="20000"/>
              </a:spcBef>
              <a:buFontTx/>
              <a:buChar char="•"/>
            </a:pPr>
            <a:r>
              <a:rPr lang="en-US" sz="2400" dirty="0">
                <a:latin typeface="Calibri" panose="020F0502020204030204" pitchFamily="34" charset="0"/>
              </a:rPr>
              <a:t>Tunica </a:t>
            </a:r>
            <a:r>
              <a:rPr lang="en-US" sz="2400" dirty="0" err="1">
                <a:latin typeface="Calibri" panose="020F0502020204030204" pitchFamily="34" charset="0"/>
              </a:rPr>
              <a:t>externa</a:t>
            </a:r>
            <a:endParaRPr lang="en-US" sz="2400" dirty="0">
              <a:latin typeface="Calibri" panose="020F0502020204030204" pitchFamily="34" charset="0"/>
            </a:endParaRPr>
          </a:p>
          <a:p>
            <a:pPr lvl="1">
              <a:spcBef>
                <a:spcPct val="20000"/>
              </a:spcBef>
              <a:buFontTx/>
              <a:buChar char="–"/>
            </a:pPr>
            <a:r>
              <a:rPr lang="en-US" sz="2400" dirty="0">
                <a:latin typeface="Calibri" panose="020F0502020204030204" pitchFamily="34" charset="0"/>
              </a:rPr>
              <a:t>Outermost layer</a:t>
            </a:r>
          </a:p>
          <a:p>
            <a:pPr lvl="1">
              <a:spcBef>
                <a:spcPct val="20000"/>
              </a:spcBef>
              <a:buFontTx/>
              <a:buChar char="–"/>
            </a:pPr>
            <a:r>
              <a:rPr lang="en-US" sz="2400" dirty="0">
                <a:latin typeface="Calibri" panose="020F0502020204030204" pitchFamily="34" charset="0"/>
              </a:rPr>
              <a:t>CT w/elastin and collagen</a:t>
            </a:r>
          </a:p>
          <a:p>
            <a:pPr lvl="1">
              <a:spcBef>
                <a:spcPct val="20000"/>
              </a:spcBef>
              <a:buFontTx/>
              <a:buChar char="–"/>
            </a:pPr>
            <a:r>
              <a:rPr lang="en-US" sz="2400" dirty="0">
                <a:latin typeface="Calibri" panose="020F0502020204030204" pitchFamily="34" charset="0"/>
              </a:rPr>
              <a:t>Strengthens, Anchors</a:t>
            </a:r>
          </a:p>
          <a:p>
            <a:pPr>
              <a:spcBef>
                <a:spcPct val="20000"/>
              </a:spcBef>
              <a:buFontTx/>
              <a:buChar char="•"/>
            </a:pPr>
            <a:r>
              <a:rPr lang="en-US" sz="2400" dirty="0">
                <a:latin typeface="Calibri" panose="020F0502020204030204" pitchFamily="34" charset="0"/>
              </a:rPr>
              <a:t>Tunica media</a:t>
            </a:r>
          </a:p>
          <a:p>
            <a:pPr lvl="1">
              <a:spcBef>
                <a:spcPct val="20000"/>
              </a:spcBef>
              <a:buFontTx/>
              <a:buChar char="–"/>
            </a:pPr>
            <a:r>
              <a:rPr lang="en-US" sz="2400" dirty="0">
                <a:latin typeface="Calibri" panose="020F0502020204030204" pitchFamily="34" charset="0"/>
              </a:rPr>
              <a:t>Middle layer</a:t>
            </a:r>
          </a:p>
          <a:p>
            <a:pPr lvl="1">
              <a:spcBef>
                <a:spcPct val="20000"/>
              </a:spcBef>
              <a:buFontTx/>
              <a:buChar char="–"/>
            </a:pPr>
            <a:r>
              <a:rPr lang="en-US" sz="2400" dirty="0">
                <a:latin typeface="Calibri" panose="020F0502020204030204" pitchFamily="34" charset="0"/>
              </a:rPr>
              <a:t>Circular Smooth Muscle</a:t>
            </a:r>
          </a:p>
          <a:p>
            <a:pPr lvl="1">
              <a:spcBef>
                <a:spcPct val="20000"/>
              </a:spcBef>
              <a:buFontTx/>
              <a:buChar char="–"/>
            </a:pPr>
            <a:r>
              <a:rPr lang="en-US" sz="2400" dirty="0" err="1">
                <a:latin typeface="Calibri" panose="020F0502020204030204" pitchFamily="34" charset="0"/>
              </a:rPr>
              <a:t>Vaso</a:t>
            </a:r>
            <a:r>
              <a:rPr lang="en-US" sz="2400" dirty="0">
                <a:latin typeface="Calibri" panose="020F0502020204030204" pitchFamily="34" charset="0"/>
              </a:rPr>
              <a:t>-constriction/dilation</a:t>
            </a:r>
          </a:p>
          <a:p>
            <a:pPr>
              <a:spcBef>
                <a:spcPct val="20000"/>
              </a:spcBef>
              <a:buFontTx/>
              <a:buChar char="•"/>
            </a:pPr>
            <a:r>
              <a:rPr lang="en-US" sz="2400" dirty="0">
                <a:latin typeface="Calibri" panose="020F0502020204030204" pitchFamily="34" charset="0"/>
              </a:rPr>
              <a:t>Tunica intima</a:t>
            </a:r>
          </a:p>
          <a:p>
            <a:pPr lvl="1">
              <a:spcBef>
                <a:spcPct val="20000"/>
              </a:spcBef>
              <a:buFontTx/>
              <a:buChar char="–"/>
            </a:pPr>
            <a:r>
              <a:rPr lang="en-US" sz="2400" dirty="0">
                <a:latin typeface="Calibri" panose="020F0502020204030204" pitchFamily="34" charset="0"/>
              </a:rPr>
              <a:t>Innermost layer</a:t>
            </a:r>
          </a:p>
          <a:p>
            <a:pPr lvl="1">
              <a:spcBef>
                <a:spcPct val="20000"/>
              </a:spcBef>
              <a:buFontTx/>
              <a:buChar char="–"/>
            </a:pPr>
            <a:r>
              <a:rPr lang="en-US" sz="2400" dirty="0">
                <a:latin typeface="Calibri" panose="020F0502020204030204" pitchFamily="34" charset="0"/>
              </a:rPr>
              <a:t>Endothelium</a:t>
            </a:r>
          </a:p>
          <a:p>
            <a:pPr lvl="1">
              <a:spcBef>
                <a:spcPct val="20000"/>
              </a:spcBef>
              <a:buFontTx/>
              <a:buChar char="–"/>
            </a:pPr>
            <a:r>
              <a:rPr lang="en-US" sz="2400" dirty="0">
                <a:latin typeface="Calibri" panose="020F0502020204030204" pitchFamily="34" charset="0"/>
              </a:rPr>
              <a:t>Minimize friction</a:t>
            </a:r>
          </a:p>
          <a:p>
            <a:pPr>
              <a:spcBef>
                <a:spcPct val="20000"/>
              </a:spcBef>
              <a:buFontTx/>
              <a:buChar char="•"/>
            </a:pPr>
            <a:r>
              <a:rPr lang="en-US" sz="2400" dirty="0">
                <a:latin typeface="Calibri" panose="020F0502020204030204" pitchFamily="34" charset="0"/>
              </a:rPr>
              <a:t>Lumen</a:t>
            </a:r>
          </a:p>
          <a:p>
            <a:endParaRPr lang="en-US" sz="2400" dirty="0">
              <a:latin typeface="Calibri" panose="020F0502020204030204" pitchFamily="34" charset="0"/>
            </a:endParaRPr>
          </a:p>
        </p:txBody>
      </p:sp>
      <p:pic>
        <p:nvPicPr>
          <p:cNvPr id="4" name="Picture 5" descr="Vessel Layers"/>
          <p:cNvPicPr>
            <a:picLocks noChangeAspect="1" noChangeArrowheads="1"/>
          </p:cNvPicPr>
          <p:nvPr/>
        </p:nvPicPr>
        <p:blipFill>
          <a:blip r:embed="rId2" cstate="print"/>
          <a:srcRect/>
          <a:stretch>
            <a:fillRect/>
          </a:stretch>
        </p:blipFill>
        <p:spPr bwMode="auto">
          <a:xfrm>
            <a:off x="4343400" y="1052736"/>
            <a:ext cx="4800600" cy="5544615"/>
          </a:xfrm>
          <a:prstGeom prst="rect">
            <a:avLst/>
          </a:prstGeom>
          <a:noFill/>
          <a:ln w="9525">
            <a:noFill/>
            <a:miter lim="800000"/>
            <a:headEnd/>
            <a:tailEnd/>
          </a:ln>
        </p:spPr>
      </p:pic>
    </p:spTree>
    <p:extLst>
      <p:ext uri="{BB962C8B-B14F-4D97-AF65-F5344CB8AC3E}">
        <p14:creationId xmlns:p14="http://schemas.microsoft.com/office/powerpoint/2010/main" val="24130094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08000"/>
            <a:ext cx="7776864" cy="1320800"/>
          </a:xfrm>
        </p:spPr>
        <p:txBody>
          <a:bodyPr>
            <a:normAutofit/>
          </a:bodyPr>
          <a:lstStyle/>
          <a:p>
            <a:r>
              <a:rPr lang="en-US" u="sng" dirty="0" smtClean="0"/>
              <a:t>Common signs and symptoms</a:t>
            </a:r>
            <a:endParaRPr lang="en-US" u="sng" dirty="0"/>
          </a:p>
        </p:txBody>
      </p:sp>
      <p:sp>
        <p:nvSpPr>
          <p:cNvPr id="3" name="Content Placeholder 2"/>
          <p:cNvSpPr>
            <a:spLocks noGrp="1"/>
          </p:cNvSpPr>
          <p:nvPr>
            <p:ph idx="1"/>
          </p:nvPr>
        </p:nvSpPr>
        <p:spPr>
          <a:xfrm>
            <a:off x="-27860" y="1628800"/>
            <a:ext cx="8748464" cy="5040560"/>
          </a:xfrm>
        </p:spPr>
        <p:txBody>
          <a:bodyPr>
            <a:normAutofit/>
          </a:bodyPr>
          <a:lstStyle/>
          <a:p>
            <a:pPr>
              <a:lnSpc>
                <a:spcPct val="150000"/>
              </a:lnSpc>
              <a:buNone/>
            </a:pPr>
            <a:r>
              <a:rPr lang="en-US" sz="2800" dirty="0">
                <a:latin typeface="Calibri" panose="020F0502020204030204" pitchFamily="34" charset="0"/>
              </a:rPr>
              <a:t>Patients with cardiovascular disorders commonly have </a:t>
            </a:r>
            <a:r>
              <a:rPr lang="en-US" sz="2800" dirty="0" smtClean="0">
                <a:latin typeface="Calibri" panose="020F0502020204030204" pitchFamily="34" charset="0"/>
              </a:rPr>
              <a:t>one or more of </a:t>
            </a:r>
            <a:r>
              <a:rPr lang="en-US" sz="2800" dirty="0">
                <a:latin typeface="Calibri" panose="020F0502020204030204" pitchFamily="34" charset="0"/>
              </a:rPr>
              <a:t>the following signs and symptoms:</a:t>
            </a:r>
          </a:p>
          <a:p>
            <a:pPr>
              <a:lnSpc>
                <a:spcPct val="150000"/>
              </a:lnSpc>
              <a:buNone/>
            </a:pPr>
            <a:r>
              <a:rPr lang="en-US" sz="2800" dirty="0">
                <a:latin typeface="Calibri" panose="020F0502020204030204" pitchFamily="34" charset="0"/>
              </a:rPr>
              <a:t>• Chest pain or discomfort (angina pectoris, MI, </a:t>
            </a:r>
            <a:r>
              <a:rPr lang="en-US" sz="2800" dirty="0" err="1" smtClean="0">
                <a:latin typeface="Calibri" panose="020F0502020204030204" pitchFamily="34" charset="0"/>
              </a:rPr>
              <a:t>valvular</a:t>
            </a:r>
            <a:r>
              <a:rPr lang="en-US" sz="2800" dirty="0" smtClean="0">
                <a:latin typeface="Calibri" panose="020F0502020204030204" pitchFamily="34" charset="0"/>
              </a:rPr>
              <a:t> heart </a:t>
            </a:r>
            <a:r>
              <a:rPr lang="en-US" sz="2800" dirty="0">
                <a:latin typeface="Calibri" panose="020F0502020204030204" pitchFamily="34" charset="0"/>
              </a:rPr>
              <a:t>disease)</a:t>
            </a:r>
          </a:p>
          <a:p>
            <a:pPr>
              <a:lnSpc>
                <a:spcPct val="150000"/>
              </a:lnSpc>
              <a:buNone/>
            </a:pPr>
            <a:r>
              <a:rPr lang="en-US" sz="2800" dirty="0">
                <a:latin typeface="Calibri" panose="020F0502020204030204" pitchFamily="34" charset="0"/>
              </a:rPr>
              <a:t>• Shortness of breath or dyspnea (MI, left ventricular </a:t>
            </a:r>
            <a:r>
              <a:rPr lang="en-US" sz="2800" dirty="0" smtClean="0">
                <a:latin typeface="Calibri" panose="020F0502020204030204" pitchFamily="34" charset="0"/>
              </a:rPr>
              <a:t>failure, HF</a:t>
            </a:r>
            <a:r>
              <a:rPr lang="en-US" sz="2800" dirty="0">
                <a:latin typeface="Calibri" panose="020F0502020204030204" pitchFamily="34" charset="0"/>
              </a:rPr>
              <a:t>)</a:t>
            </a:r>
          </a:p>
          <a:p>
            <a:pPr>
              <a:lnSpc>
                <a:spcPct val="150000"/>
              </a:lnSpc>
              <a:buNone/>
            </a:pPr>
            <a:r>
              <a:rPr lang="en-US" sz="2800" dirty="0">
                <a:latin typeface="Calibri" panose="020F0502020204030204" pitchFamily="34" charset="0"/>
              </a:rPr>
              <a:t>• Edema and weight gain (right ventricular failure, HF)</a:t>
            </a:r>
          </a:p>
          <a:p>
            <a:pPr>
              <a:lnSpc>
                <a:spcPct val="150000"/>
              </a:lnSpc>
              <a:buNone/>
            </a:pPr>
            <a:endParaRPr lang="en-US" sz="2800" dirty="0">
              <a:latin typeface="Calibri" panose="020F0502020204030204" pitchFamily="34" charset="0"/>
            </a:endParaRP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31355871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0"/>
            <a:ext cx="6347713" cy="836712"/>
          </a:xfrm>
        </p:spPr>
        <p:txBody>
          <a:bodyPr>
            <a:normAutofit/>
          </a:bodyPr>
          <a:lstStyle/>
          <a:p>
            <a:r>
              <a:rPr lang="en-US" dirty="0" smtClean="0"/>
              <a:t>Signs and symptoms …..</a:t>
            </a:r>
            <a:r>
              <a:rPr lang="en-US" dirty="0" err="1" smtClean="0"/>
              <a:t>contd</a:t>
            </a:r>
            <a:endParaRPr lang="en-US" dirty="0"/>
          </a:p>
        </p:txBody>
      </p:sp>
      <p:sp>
        <p:nvSpPr>
          <p:cNvPr id="3" name="Content Placeholder 2"/>
          <p:cNvSpPr>
            <a:spLocks noGrp="1"/>
          </p:cNvSpPr>
          <p:nvPr>
            <p:ph idx="1"/>
          </p:nvPr>
        </p:nvSpPr>
        <p:spPr>
          <a:xfrm>
            <a:off x="0" y="850830"/>
            <a:ext cx="8748464" cy="5588000"/>
          </a:xfrm>
        </p:spPr>
        <p:txBody>
          <a:bodyPr>
            <a:noAutofit/>
          </a:bodyPr>
          <a:lstStyle/>
          <a:p>
            <a:pPr>
              <a:lnSpc>
                <a:spcPct val="150000"/>
              </a:lnSpc>
            </a:pPr>
            <a:r>
              <a:rPr lang="en-US" sz="2800" dirty="0">
                <a:latin typeface="Calibri" panose="020F0502020204030204" pitchFamily="34" charset="0"/>
              </a:rPr>
              <a:t>Palpitations (dysrhythmias resulting from myocardial </a:t>
            </a:r>
            <a:r>
              <a:rPr lang="en-US" sz="2800" dirty="0" smtClean="0">
                <a:latin typeface="Calibri" panose="020F0502020204030204" pitchFamily="34" charset="0"/>
              </a:rPr>
              <a:t>ischemia, </a:t>
            </a:r>
            <a:r>
              <a:rPr lang="en-US" sz="2800" dirty="0" err="1" smtClean="0">
                <a:latin typeface="Calibri" panose="020F0502020204030204" pitchFamily="34" charset="0"/>
              </a:rPr>
              <a:t>valvular</a:t>
            </a:r>
            <a:r>
              <a:rPr lang="en-US" sz="2800" dirty="0" smtClean="0">
                <a:latin typeface="Calibri" panose="020F0502020204030204" pitchFamily="34" charset="0"/>
              </a:rPr>
              <a:t> </a:t>
            </a:r>
            <a:r>
              <a:rPr lang="en-US" sz="2800" dirty="0">
                <a:latin typeface="Calibri" panose="020F0502020204030204" pitchFamily="34" charset="0"/>
              </a:rPr>
              <a:t>heart disease, ventricular aneurysm, </a:t>
            </a:r>
            <a:r>
              <a:rPr lang="en-US" sz="2800" dirty="0" smtClean="0">
                <a:latin typeface="Calibri" panose="020F0502020204030204" pitchFamily="34" charset="0"/>
              </a:rPr>
              <a:t>stress, electrolyte </a:t>
            </a:r>
            <a:r>
              <a:rPr lang="en-US" sz="2800" dirty="0">
                <a:latin typeface="Calibri" panose="020F0502020204030204" pitchFamily="34" charset="0"/>
              </a:rPr>
              <a:t>imbalance)</a:t>
            </a:r>
          </a:p>
          <a:p>
            <a:pPr>
              <a:lnSpc>
                <a:spcPct val="150000"/>
              </a:lnSpc>
            </a:pPr>
            <a:r>
              <a:rPr lang="en-US" sz="2800" dirty="0" smtClean="0">
                <a:latin typeface="Calibri" panose="020F0502020204030204" pitchFamily="34" charset="0"/>
              </a:rPr>
              <a:t>Fatigue </a:t>
            </a:r>
            <a:r>
              <a:rPr lang="en-US" sz="2800" dirty="0">
                <a:latin typeface="Calibri" panose="020F0502020204030204" pitchFamily="34" charset="0"/>
              </a:rPr>
              <a:t>(earliest symptom associated with several </a:t>
            </a:r>
            <a:r>
              <a:rPr lang="en-US" sz="2800" dirty="0" smtClean="0">
                <a:latin typeface="Calibri" panose="020F0502020204030204" pitchFamily="34" charset="0"/>
              </a:rPr>
              <a:t>cardiovascular disorders</a:t>
            </a:r>
            <a:r>
              <a:rPr lang="en-US" sz="2800" dirty="0">
                <a:latin typeface="Calibri" panose="020F0502020204030204" pitchFamily="34" charset="0"/>
              </a:rPr>
              <a:t>)</a:t>
            </a:r>
          </a:p>
          <a:p>
            <a:pPr>
              <a:lnSpc>
                <a:spcPct val="150000"/>
              </a:lnSpc>
            </a:pPr>
            <a:r>
              <a:rPr lang="en-US" sz="2800" dirty="0">
                <a:latin typeface="Calibri" panose="020F0502020204030204" pitchFamily="34" charset="0"/>
              </a:rPr>
              <a:t>Dizziness and syncope or loss of consciousness (postural hypotension, dysrhythmias, vasovagal effect, cerebrovascular disorders)</a:t>
            </a:r>
          </a:p>
          <a:p>
            <a:endParaRPr lang="en-US" sz="2800" dirty="0"/>
          </a:p>
        </p:txBody>
      </p:sp>
    </p:spTree>
    <p:extLst>
      <p:ext uri="{BB962C8B-B14F-4D97-AF65-F5344CB8AC3E}">
        <p14:creationId xmlns:p14="http://schemas.microsoft.com/office/powerpoint/2010/main" val="40121665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00"/>
            <a:ext cx="7710285" cy="976728"/>
          </a:xfrm>
        </p:spPr>
        <p:txBody>
          <a:bodyPr>
            <a:normAutofit/>
          </a:bodyPr>
          <a:lstStyle/>
          <a:p>
            <a:pPr algn="ctr"/>
            <a:r>
              <a:rPr lang="en-US" b="1" dirty="0" smtClean="0"/>
              <a:t>Risk Factors for Heart Disease</a:t>
            </a:r>
            <a:endParaRPr lang="en-US" dirty="0"/>
          </a:p>
        </p:txBody>
      </p:sp>
      <p:sp>
        <p:nvSpPr>
          <p:cNvPr id="3" name="Content Placeholder 2"/>
          <p:cNvSpPr>
            <a:spLocks noGrp="1"/>
          </p:cNvSpPr>
          <p:nvPr>
            <p:ph idx="1"/>
          </p:nvPr>
        </p:nvSpPr>
        <p:spPr>
          <a:xfrm>
            <a:off x="30066" y="980728"/>
            <a:ext cx="9113933" cy="5877272"/>
          </a:xfrm>
        </p:spPr>
        <p:txBody>
          <a:bodyPr>
            <a:normAutofit fontScale="92500" lnSpcReduction="20000"/>
          </a:bodyPr>
          <a:lstStyle/>
          <a:p>
            <a:pPr>
              <a:lnSpc>
                <a:spcPct val="150000"/>
              </a:lnSpc>
              <a:buFont typeface="Wingdings" panose="05000000000000000000" pitchFamily="2" charset="2"/>
              <a:buChar char="Ø"/>
            </a:pPr>
            <a:r>
              <a:rPr lang="en-US" sz="2800" b="1" dirty="0" smtClean="0">
                <a:latin typeface="Calibri" panose="020F0502020204030204" pitchFamily="34" charset="0"/>
              </a:rPr>
              <a:t>Modifiable risk factors include the following:</a:t>
            </a:r>
          </a:p>
          <a:p>
            <a:pPr lvl="4">
              <a:lnSpc>
                <a:spcPct val="150000"/>
              </a:lnSpc>
            </a:pPr>
            <a:r>
              <a:rPr lang="en-US" sz="2800" dirty="0" err="1" smtClean="0">
                <a:latin typeface="Calibri" panose="020F0502020204030204" pitchFamily="34" charset="0"/>
              </a:rPr>
              <a:t>Hyperlipidemia</a:t>
            </a:r>
            <a:endParaRPr lang="en-US" sz="2800" dirty="0" smtClean="0">
              <a:latin typeface="Calibri" panose="020F0502020204030204" pitchFamily="34" charset="0"/>
            </a:endParaRPr>
          </a:p>
          <a:p>
            <a:pPr lvl="4">
              <a:lnSpc>
                <a:spcPct val="150000"/>
              </a:lnSpc>
            </a:pPr>
            <a:r>
              <a:rPr lang="en-US" sz="2800" dirty="0" smtClean="0">
                <a:latin typeface="Calibri" panose="020F0502020204030204" pitchFamily="34" charset="0"/>
              </a:rPr>
              <a:t>Hypertension</a:t>
            </a:r>
          </a:p>
          <a:p>
            <a:pPr lvl="4">
              <a:lnSpc>
                <a:spcPct val="150000"/>
              </a:lnSpc>
            </a:pPr>
            <a:r>
              <a:rPr lang="en-US" sz="2800" dirty="0" smtClean="0">
                <a:latin typeface="Calibri" panose="020F0502020204030204" pitchFamily="34" charset="0"/>
              </a:rPr>
              <a:t>Cigarette smoking</a:t>
            </a:r>
          </a:p>
          <a:p>
            <a:pPr lvl="4">
              <a:lnSpc>
                <a:spcPct val="150000"/>
              </a:lnSpc>
            </a:pPr>
            <a:r>
              <a:rPr lang="en-US" sz="2800" dirty="0" smtClean="0">
                <a:latin typeface="Calibri" panose="020F0502020204030204" pitchFamily="34" charset="0"/>
              </a:rPr>
              <a:t>Elevated blood glucose level (i.e</a:t>
            </a:r>
            <a:r>
              <a:rPr lang="en-US" sz="2800" dirty="0">
                <a:latin typeface="Calibri" panose="020F0502020204030204" pitchFamily="34" charset="0"/>
              </a:rPr>
              <a:t>.</a:t>
            </a:r>
            <a:r>
              <a:rPr lang="en-US" sz="2800" dirty="0" smtClean="0">
                <a:latin typeface="Calibri" panose="020F0502020204030204" pitchFamily="34" charset="0"/>
              </a:rPr>
              <a:t> diabetes mellitus)</a:t>
            </a:r>
          </a:p>
          <a:p>
            <a:pPr lvl="4">
              <a:lnSpc>
                <a:spcPct val="150000"/>
              </a:lnSpc>
            </a:pPr>
            <a:r>
              <a:rPr lang="en-US" sz="2800" dirty="0" smtClean="0">
                <a:latin typeface="Calibri" panose="020F0502020204030204" pitchFamily="34" charset="0"/>
              </a:rPr>
              <a:t>Obesity</a:t>
            </a:r>
          </a:p>
          <a:p>
            <a:pPr lvl="4">
              <a:lnSpc>
                <a:spcPct val="150000"/>
              </a:lnSpc>
            </a:pPr>
            <a:r>
              <a:rPr lang="en-US" sz="2800" dirty="0" smtClean="0">
                <a:latin typeface="Calibri" panose="020F0502020204030204" pitchFamily="34" charset="0"/>
              </a:rPr>
              <a:t>Physical inactivity</a:t>
            </a:r>
          </a:p>
          <a:p>
            <a:pPr lvl="4">
              <a:lnSpc>
                <a:spcPct val="150000"/>
              </a:lnSpc>
            </a:pPr>
            <a:r>
              <a:rPr lang="en-US" sz="2800" dirty="0" smtClean="0">
                <a:latin typeface="Calibri" panose="020F0502020204030204" pitchFamily="34" charset="0"/>
              </a:rPr>
              <a:t>Use of oral contraceptives</a:t>
            </a:r>
          </a:p>
          <a:p>
            <a:pPr lvl="2"/>
            <a:endParaRPr lang="en-US" sz="3200" dirty="0"/>
          </a:p>
        </p:txBody>
      </p:sp>
    </p:spTree>
    <p:extLst>
      <p:ext uri="{BB962C8B-B14F-4D97-AF65-F5344CB8AC3E}">
        <p14:creationId xmlns:p14="http://schemas.microsoft.com/office/powerpoint/2010/main" val="14347926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67" y="4000"/>
            <a:ext cx="9113933" cy="1320800"/>
          </a:xfrm>
        </p:spPr>
        <p:txBody>
          <a:bodyPr>
            <a:normAutofit/>
          </a:bodyPr>
          <a:lstStyle/>
          <a:p>
            <a:r>
              <a:rPr lang="en-US" sz="3600" b="1" dirty="0" smtClean="0"/>
              <a:t>Risk Factors for Heart Disease…..</a:t>
            </a:r>
            <a:r>
              <a:rPr lang="en-US" sz="3600" b="1" dirty="0" err="1" smtClean="0"/>
              <a:t>contd</a:t>
            </a:r>
            <a:endParaRPr lang="en-US" sz="3600" dirty="0"/>
          </a:p>
        </p:txBody>
      </p:sp>
      <p:sp>
        <p:nvSpPr>
          <p:cNvPr id="3" name="Content Placeholder 2"/>
          <p:cNvSpPr>
            <a:spLocks noGrp="1"/>
          </p:cNvSpPr>
          <p:nvPr>
            <p:ph idx="1"/>
          </p:nvPr>
        </p:nvSpPr>
        <p:spPr>
          <a:xfrm>
            <a:off x="30066" y="980728"/>
            <a:ext cx="8934421" cy="5286412"/>
          </a:xfrm>
        </p:spPr>
        <p:txBody>
          <a:bodyPr>
            <a:normAutofit/>
          </a:bodyPr>
          <a:lstStyle/>
          <a:p>
            <a:pPr>
              <a:buNone/>
            </a:pPr>
            <a:endParaRPr lang="en-US" sz="2800" b="1" dirty="0" smtClean="0"/>
          </a:p>
          <a:p>
            <a:pPr>
              <a:lnSpc>
                <a:spcPct val="150000"/>
              </a:lnSpc>
              <a:buFont typeface="Wingdings" panose="05000000000000000000" pitchFamily="2" charset="2"/>
              <a:buChar char="Ø"/>
            </a:pPr>
            <a:r>
              <a:rPr lang="en-US" sz="2800" b="1" dirty="0" smtClean="0">
                <a:latin typeface="Calibri" panose="020F0502020204030204" pitchFamily="34" charset="0"/>
              </a:rPr>
              <a:t>Non modifiable risk factors include the following:</a:t>
            </a:r>
          </a:p>
          <a:p>
            <a:pPr lvl="1">
              <a:lnSpc>
                <a:spcPct val="150000"/>
              </a:lnSpc>
            </a:pPr>
            <a:r>
              <a:rPr lang="en-US" sz="2800" dirty="0" smtClean="0">
                <a:latin typeface="Calibri" panose="020F0502020204030204" pitchFamily="34" charset="0"/>
              </a:rPr>
              <a:t>Positive family history for premature coronary artery disease</a:t>
            </a:r>
          </a:p>
          <a:p>
            <a:pPr lvl="1">
              <a:lnSpc>
                <a:spcPct val="150000"/>
              </a:lnSpc>
            </a:pPr>
            <a:r>
              <a:rPr lang="en-US" sz="2800" dirty="0" smtClean="0">
                <a:latin typeface="Calibri" panose="020F0502020204030204" pitchFamily="34" charset="0"/>
              </a:rPr>
              <a:t>Increasing age</a:t>
            </a:r>
          </a:p>
          <a:p>
            <a:pPr lvl="1">
              <a:lnSpc>
                <a:spcPct val="150000"/>
              </a:lnSpc>
            </a:pPr>
            <a:r>
              <a:rPr lang="en-US" sz="2800" dirty="0" smtClean="0">
                <a:latin typeface="Calibri" panose="020F0502020204030204" pitchFamily="34" charset="0"/>
              </a:rPr>
              <a:t>Gender (men and postmenopausal women)</a:t>
            </a:r>
          </a:p>
          <a:p>
            <a:pPr lvl="1">
              <a:lnSpc>
                <a:spcPct val="150000"/>
              </a:lnSpc>
            </a:pPr>
            <a:r>
              <a:rPr lang="en-US" sz="2800" dirty="0" smtClean="0">
                <a:latin typeface="Calibri" panose="020F0502020204030204" pitchFamily="34" charset="0"/>
              </a:rPr>
              <a:t>Race (higher incidence in western than in Africa)</a:t>
            </a:r>
          </a:p>
          <a:p>
            <a:pPr>
              <a:lnSpc>
                <a:spcPct val="150000"/>
              </a:lnSpc>
            </a:pPr>
            <a:endParaRPr lang="en-US" sz="2800" dirty="0"/>
          </a:p>
        </p:txBody>
      </p:sp>
    </p:spTree>
    <p:extLst>
      <p:ext uri="{BB962C8B-B14F-4D97-AF65-F5344CB8AC3E}">
        <p14:creationId xmlns:p14="http://schemas.microsoft.com/office/powerpoint/2010/main" val="22336769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1988840"/>
            <a:ext cx="9902327" cy="1754326"/>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Diseases of the blood vessels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537583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5716" y="188640"/>
            <a:ext cx="7886700" cy="498970"/>
          </a:xfrm>
        </p:spPr>
        <p:txBody>
          <a:bodyPr>
            <a:normAutofit fontScale="90000"/>
          </a:bodyPr>
          <a:lstStyle/>
          <a:p>
            <a:r>
              <a:rPr lang="en-US" b="1" dirty="0">
                <a:effectLst/>
              </a:rPr>
              <a:t>Atheroma</a:t>
            </a:r>
            <a:r>
              <a:rPr lang="en-US" dirty="0">
                <a:effectLst/>
              </a:rPr>
              <a:t/>
            </a:r>
            <a:br>
              <a:rPr lang="en-US" dirty="0">
                <a:effectLst/>
              </a:rPr>
            </a:br>
            <a:endParaRPr lang="en-US" dirty="0"/>
          </a:p>
        </p:txBody>
      </p:sp>
      <p:sp>
        <p:nvSpPr>
          <p:cNvPr id="3" name="Content Placeholder 2"/>
          <p:cNvSpPr>
            <a:spLocks noGrp="1"/>
          </p:cNvSpPr>
          <p:nvPr>
            <p:ph idx="1"/>
          </p:nvPr>
        </p:nvSpPr>
        <p:spPr>
          <a:xfrm>
            <a:off x="-2934" y="878148"/>
            <a:ext cx="9144000" cy="5805264"/>
          </a:xfrm>
        </p:spPr>
        <p:txBody>
          <a:bodyPr>
            <a:normAutofit/>
          </a:bodyPr>
          <a:lstStyle/>
          <a:p>
            <a:r>
              <a:rPr lang="en-US" sz="2800" dirty="0">
                <a:latin typeface="Calibri" panose="020F0502020204030204" pitchFamily="34" charset="0"/>
              </a:rPr>
              <a:t>It is the accumulation of </a:t>
            </a:r>
            <a:r>
              <a:rPr lang="en-US" sz="2800" dirty="0" smtClean="0">
                <a:latin typeface="Calibri" panose="020F0502020204030204" pitchFamily="34" charset="0"/>
              </a:rPr>
              <a:t>degenerative </a:t>
            </a:r>
            <a:r>
              <a:rPr lang="en-US" sz="2800" dirty="0">
                <a:latin typeface="Calibri" panose="020F0502020204030204" pitchFamily="34" charset="0"/>
              </a:rPr>
              <a:t>materials like cholesterol and other lipid compounds, excess smooth muscle and </a:t>
            </a:r>
            <a:r>
              <a:rPr lang="en-US" sz="2800" dirty="0" smtClean="0">
                <a:latin typeface="Calibri" panose="020F0502020204030204" pitchFamily="34" charset="0"/>
              </a:rPr>
              <a:t>fat-filled monocytes </a:t>
            </a:r>
            <a:r>
              <a:rPr lang="en-US" sz="2800" dirty="0">
                <a:latin typeface="Calibri" panose="020F0502020204030204" pitchFamily="34" charset="0"/>
              </a:rPr>
              <a:t>(foam cells) in the tunica intima. As plaques grow they spread along the artery wall forming swellings that protrude into </a:t>
            </a:r>
            <a:r>
              <a:rPr lang="en-US" sz="2800" dirty="0" smtClean="0">
                <a:latin typeface="Calibri" panose="020F0502020204030204" pitchFamily="34" charset="0"/>
              </a:rPr>
              <a:t>the lumen</a:t>
            </a:r>
            <a:r>
              <a:rPr lang="en-US" sz="2800" dirty="0">
                <a:latin typeface="Calibri" panose="020F0502020204030204" pitchFamily="34" charset="0"/>
              </a:rPr>
              <a:t>. Eventually the whole thickness of the wall and long sections of the vessel may be affected.</a:t>
            </a:r>
          </a:p>
          <a:p>
            <a:r>
              <a:rPr lang="en-US" sz="2800" dirty="0">
                <a:latin typeface="Calibri" panose="020F0502020204030204" pitchFamily="34" charset="0"/>
              </a:rPr>
              <a:t>Plaques may rupture, exposing these materials to the blood. This may cause thrombosis and </a:t>
            </a:r>
            <a:r>
              <a:rPr lang="en-US" sz="2800" dirty="0" smtClean="0">
                <a:latin typeface="Calibri" panose="020F0502020204030204" pitchFamily="34" charset="0"/>
              </a:rPr>
              <a:t>vasospasm and </a:t>
            </a:r>
            <a:r>
              <a:rPr lang="en-US" sz="2800" dirty="0">
                <a:latin typeface="Calibri" panose="020F0502020204030204" pitchFamily="34" charset="0"/>
              </a:rPr>
              <a:t>will compromise blood flow.</a:t>
            </a:r>
          </a:p>
          <a:p>
            <a:r>
              <a:rPr lang="en-US" sz="2800" dirty="0">
                <a:latin typeface="Calibri" panose="020F0502020204030204" pitchFamily="34" charset="0"/>
              </a:rPr>
              <a:t>Arteries most commonly involved are those in the heart, brain, kidneys, small intestine and lower limbs.</a:t>
            </a:r>
          </a:p>
          <a:p>
            <a:endParaRPr lang="en-US" dirty="0"/>
          </a:p>
        </p:txBody>
      </p:sp>
    </p:spTree>
    <p:extLst>
      <p:ext uri="{BB962C8B-B14F-4D97-AF65-F5344CB8AC3E}">
        <p14:creationId xmlns:p14="http://schemas.microsoft.com/office/powerpoint/2010/main" val="26417647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892"/>
            <a:ext cx="7886700" cy="1325563"/>
          </a:xfrm>
        </p:spPr>
        <p:txBody>
          <a:bodyPr/>
          <a:lstStyle/>
          <a:p>
            <a:r>
              <a:rPr lang="en-US" dirty="0" smtClean="0"/>
              <a:t>Predisposing factors</a:t>
            </a:r>
            <a:endParaRPr lang="en-US" dirty="0"/>
          </a:p>
        </p:txBody>
      </p:sp>
      <p:sp>
        <p:nvSpPr>
          <p:cNvPr id="3" name="Content Placeholder 2"/>
          <p:cNvSpPr>
            <a:spLocks noGrp="1"/>
          </p:cNvSpPr>
          <p:nvPr>
            <p:ph idx="1"/>
          </p:nvPr>
        </p:nvSpPr>
        <p:spPr>
          <a:xfrm>
            <a:off x="251520" y="1052736"/>
            <a:ext cx="8892480" cy="5656386"/>
          </a:xfrm>
        </p:spPr>
        <p:txBody>
          <a:bodyPr>
            <a:noAutofit/>
          </a:bodyPr>
          <a:lstStyle/>
          <a:p>
            <a:pPr>
              <a:lnSpc>
                <a:spcPct val="150000"/>
              </a:lnSpc>
            </a:pPr>
            <a:r>
              <a:rPr lang="en-US" sz="2800" dirty="0">
                <a:latin typeface="Calibri" panose="020F0502020204030204" pitchFamily="34" charset="0"/>
              </a:rPr>
              <a:t>Excessive emotional stress in work or home environment</a:t>
            </a:r>
          </a:p>
          <a:p>
            <a:pPr>
              <a:lnSpc>
                <a:spcPct val="150000"/>
              </a:lnSpc>
            </a:pPr>
            <a:r>
              <a:rPr lang="en-US" sz="2800" dirty="0" smtClean="0">
                <a:latin typeface="Calibri" panose="020F0502020204030204" pitchFamily="34" charset="0"/>
              </a:rPr>
              <a:t>Diet</a:t>
            </a:r>
            <a:r>
              <a:rPr lang="en-US" sz="2800" dirty="0">
                <a:latin typeface="Calibri" panose="020F0502020204030204" pitchFamily="34" charset="0"/>
              </a:rPr>
              <a:t>, e.g. high intake of refined carbohydrates and/or cholesterol and saturated fatty acids (from animal fats)</a:t>
            </a:r>
          </a:p>
          <a:p>
            <a:pPr>
              <a:lnSpc>
                <a:spcPct val="150000"/>
              </a:lnSpc>
            </a:pPr>
            <a:r>
              <a:rPr lang="en-US" sz="2800" dirty="0" smtClean="0">
                <a:latin typeface="Calibri" panose="020F0502020204030204" pitchFamily="34" charset="0"/>
              </a:rPr>
              <a:t> </a:t>
            </a:r>
            <a:r>
              <a:rPr lang="en-US" sz="2800" dirty="0">
                <a:latin typeface="Calibri" panose="020F0502020204030204" pitchFamily="34" charset="0"/>
              </a:rPr>
              <a:t>Obesity</a:t>
            </a:r>
          </a:p>
          <a:p>
            <a:pPr>
              <a:lnSpc>
                <a:spcPct val="150000"/>
              </a:lnSpc>
            </a:pPr>
            <a:r>
              <a:rPr lang="en-US" sz="2800" dirty="0" smtClean="0">
                <a:latin typeface="Calibri" panose="020F0502020204030204" pitchFamily="34" charset="0"/>
              </a:rPr>
              <a:t> </a:t>
            </a:r>
            <a:r>
              <a:rPr lang="en-US" sz="2800" dirty="0">
                <a:latin typeface="Calibri" panose="020F0502020204030204" pitchFamily="34" charset="0"/>
              </a:rPr>
              <a:t>Sedentary lifestyle</a:t>
            </a:r>
          </a:p>
          <a:p>
            <a:pPr>
              <a:lnSpc>
                <a:spcPct val="150000"/>
              </a:lnSpc>
            </a:pPr>
            <a:r>
              <a:rPr lang="en-US" sz="2800" dirty="0" smtClean="0">
                <a:latin typeface="Calibri" panose="020F0502020204030204" pitchFamily="34" charset="0"/>
              </a:rPr>
              <a:t> </a:t>
            </a:r>
            <a:r>
              <a:rPr lang="en-US" sz="2800" dirty="0">
                <a:latin typeface="Calibri" panose="020F0502020204030204" pitchFamily="34" charset="0"/>
              </a:rPr>
              <a:t>Excessive alcohol consumption</a:t>
            </a:r>
            <a:r>
              <a:rPr lang="en-US" sz="2800" dirty="0" smtClean="0">
                <a:latin typeface="Calibri" panose="020F0502020204030204" pitchFamily="34" charset="0"/>
              </a:rPr>
              <a:t>.</a:t>
            </a:r>
            <a:r>
              <a:rPr lang="en-US" sz="2800" dirty="0"/>
              <a:t> </a:t>
            </a:r>
          </a:p>
          <a:p>
            <a:pPr>
              <a:lnSpc>
                <a:spcPct val="150000"/>
              </a:lnSpc>
            </a:pPr>
            <a:endParaRPr lang="en-US" sz="2800" dirty="0"/>
          </a:p>
        </p:txBody>
      </p:sp>
    </p:spTree>
    <p:extLst>
      <p:ext uri="{BB962C8B-B14F-4D97-AF65-F5344CB8AC3E}">
        <p14:creationId xmlns:p14="http://schemas.microsoft.com/office/powerpoint/2010/main" val="21095005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4357" y="332656"/>
            <a:ext cx="6589199" cy="792088"/>
          </a:xfrm>
        </p:spPr>
        <p:txBody>
          <a:bodyPr>
            <a:normAutofit fontScale="90000"/>
          </a:bodyPr>
          <a:lstStyle/>
          <a:p>
            <a:r>
              <a:rPr lang="en-US" u="sng" dirty="0">
                <a:effectLst/>
              </a:rPr>
              <a:t>Effects of atheroma</a:t>
            </a:r>
            <a:r>
              <a:rPr lang="en-US" dirty="0">
                <a:effectLst/>
              </a:rPr>
              <a:t/>
            </a:r>
            <a:br>
              <a:rPr lang="en-US" dirty="0">
                <a:effectLst/>
              </a:rPr>
            </a:br>
            <a:endParaRPr lang="en-US" dirty="0"/>
          </a:p>
        </p:txBody>
      </p:sp>
      <p:sp>
        <p:nvSpPr>
          <p:cNvPr id="3" name="Content Placeholder 2"/>
          <p:cNvSpPr>
            <a:spLocks noGrp="1"/>
          </p:cNvSpPr>
          <p:nvPr>
            <p:ph idx="1"/>
          </p:nvPr>
        </p:nvSpPr>
        <p:spPr>
          <a:xfrm>
            <a:off x="539552" y="1124744"/>
            <a:ext cx="8604448" cy="5544616"/>
          </a:xfrm>
        </p:spPr>
        <p:txBody>
          <a:bodyPr>
            <a:normAutofit fontScale="92500"/>
          </a:bodyPr>
          <a:lstStyle/>
          <a:p>
            <a:pPr>
              <a:lnSpc>
                <a:spcPct val="150000"/>
              </a:lnSpc>
            </a:pPr>
            <a:r>
              <a:rPr lang="en-US" sz="3000" dirty="0">
                <a:latin typeface="Calibri" panose="020F0502020204030204" pitchFamily="34" charset="0"/>
              </a:rPr>
              <a:t>They may reduce or completely </a:t>
            </a:r>
            <a:r>
              <a:rPr lang="en-US" sz="3000" dirty="0" smtClean="0">
                <a:latin typeface="Calibri" panose="020F0502020204030204" pitchFamily="34" charset="0"/>
              </a:rPr>
              <a:t>block the </a:t>
            </a:r>
            <a:r>
              <a:rPr lang="en-US" sz="3000" dirty="0">
                <a:latin typeface="Calibri" panose="020F0502020204030204" pitchFamily="34" charset="0"/>
              </a:rPr>
              <a:t>blood supply. The effects depend on the site and size of the artery involved and the extent of collateral circulation.</a:t>
            </a:r>
          </a:p>
          <a:p>
            <a:pPr>
              <a:lnSpc>
                <a:spcPct val="150000"/>
              </a:lnSpc>
            </a:pPr>
            <a:r>
              <a:rPr lang="en-US" sz="3000" dirty="0" err="1">
                <a:latin typeface="Calibri" panose="020F0502020204030204" pitchFamily="34" charset="0"/>
              </a:rPr>
              <a:t>Ischaemia</a:t>
            </a:r>
            <a:r>
              <a:rPr lang="en-US" sz="3000" dirty="0">
                <a:latin typeface="Calibri" panose="020F0502020204030204" pitchFamily="34" charset="0"/>
              </a:rPr>
              <a:t> due to the narrowing of blood vessels..</a:t>
            </a:r>
          </a:p>
          <a:p>
            <a:pPr>
              <a:lnSpc>
                <a:spcPct val="150000"/>
              </a:lnSpc>
            </a:pPr>
            <a:r>
              <a:rPr lang="en-US" sz="3000" dirty="0">
                <a:latin typeface="Calibri" panose="020F0502020204030204" pitchFamily="34" charset="0"/>
              </a:rPr>
              <a:t>Acute cramp-like </a:t>
            </a:r>
            <a:r>
              <a:rPr lang="en-US" sz="3000" dirty="0" err="1">
                <a:latin typeface="Calibri" panose="020F0502020204030204" pitchFamily="34" charset="0"/>
              </a:rPr>
              <a:t>ischaemic</a:t>
            </a:r>
            <a:r>
              <a:rPr lang="en-US" sz="3000" dirty="0">
                <a:latin typeface="Calibri" panose="020F0502020204030204" pitchFamily="34" charset="0"/>
              </a:rPr>
              <a:t> pain </a:t>
            </a:r>
            <a:r>
              <a:rPr lang="en-US" sz="3000" i="1" dirty="0">
                <a:latin typeface="Calibri" panose="020F0502020204030204" pitchFamily="34" charset="0"/>
              </a:rPr>
              <a:t>angina pectoris in the heart or </a:t>
            </a:r>
            <a:r>
              <a:rPr lang="en-US" sz="3000" i="1" dirty="0" smtClean="0">
                <a:latin typeface="Calibri" panose="020F0502020204030204" pitchFamily="34" charset="0"/>
              </a:rPr>
              <a:t>intermittent</a:t>
            </a:r>
            <a:r>
              <a:rPr lang="en-US" sz="3000" dirty="0">
                <a:latin typeface="Calibri" panose="020F0502020204030204" pitchFamily="34" charset="0"/>
              </a:rPr>
              <a:t> </a:t>
            </a:r>
            <a:r>
              <a:rPr lang="en-US" sz="3000" i="1" dirty="0" smtClean="0">
                <a:latin typeface="Calibri" panose="020F0502020204030204" pitchFamily="34" charset="0"/>
              </a:rPr>
              <a:t>Claudication </a:t>
            </a:r>
            <a:r>
              <a:rPr lang="en-US" sz="3000" i="1" dirty="0">
                <a:latin typeface="Calibri" panose="020F0502020204030204" pitchFamily="34" charset="0"/>
              </a:rPr>
              <a:t>in the lower limbs</a:t>
            </a:r>
            <a:r>
              <a:rPr lang="en-US" sz="3000" dirty="0">
                <a:latin typeface="Calibri" panose="020F0502020204030204" pitchFamily="34" charset="0"/>
              </a:rPr>
              <a:t> due to reduced amount of blood to cope with their minimum </a:t>
            </a:r>
            <a:r>
              <a:rPr lang="en-US" sz="3000" dirty="0" smtClean="0">
                <a:latin typeface="Calibri" panose="020F0502020204030204" pitchFamily="34" charset="0"/>
              </a:rPr>
              <a:t>needs</a:t>
            </a:r>
            <a:r>
              <a:rPr lang="en-US" sz="3000" dirty="0">
                <a:latin typeface="Calibri" panose="020F0502020204030204" pitchFamily="34" charset="0"/>
              </a:rPr>
              <a:t>.</a:t>
            </a:r>
          </a:p>
          <a:p>
            <a:pPr>
              <a:lnSpc>
                <a:spcPct val="150000"/>
              </a:lnSpc>
            </a:pPr>
            <a:endParaRPr lang="en-US" sz="2800" dirty="0"/>
          </a:p>
        </p:txBody>
      </p:sp>
    </p:spTree>
    <p:extLst>
      <p:ext uri="{BB962C8B-B14F-4D97-AF65-F5344CB8AC3E}">
        <p14:creationId xmlns:p14="http://schemas.microsoft.com/office/powerpoint/2010/main" val="6154485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052" y="260648"/>
            <a:ext cx="6589199" cy="792088"/>
          </a:xfrm>
        </p:spPr>
        <p:txBody>
          <a:bodyPr>
            <a:normAutofit fontScale="90000"/>
          </a:bodyPr>
          <a:lstStyle/>
          <a:p>
            <a:r>
              <a:rPr lang="en-US" b="1" dirty="0">
                <a:effectLst/>
              </a:rPr>
              <a:t>Occlusion of an artery</a:t>
            </a:r>
            <a:r>
              <a:rPr lang="en-US" dirty="0">
                <a:effectLst/>
              </a:rPr>
              <a:t/>
            </a:r>
            <a:br>
              <a:rPr lang="en-US" dirty="0">
                <a:effectLst/>
              </a:rPr>
            </a:br>
            <a:endParaRPr lang="en-US" dirty="0"/>
          </a:p>
        </p:txBody>
      </p:sp>
      <p:sp>
        <p:nvSpPr>
          <p:cNvPr id="3" name="Content Placeholder 2"/>
          <p:cNvSpPr>
            <a:spLocks noGrp="1"/>
          </p:cNvSpPr>
          <p:nvPr>
            <p:ph idx="1"/>
          </p:nvPr>
        </p:nvSpPr>
        <p:spPr>
          <a:xfrm>
            <a:off x="0" y="1052736"/>
            <a:ext cx="9144000" cy="5805264"/>
          </a:xfrm>
        </p:spPr>
        <p:txBody>
          <a:bodyPr>
            <a:normAutofit fontScale="92500"/>
          </a:bodyPr>
          <a:lstStyle/>
          <a:p>
            <a:pPr marL="82296" indent="0">
              <a:lnSpc>
                <a:spcPct val="150000"/>
              </a:lnSpc>
              <a:buNone/>
            </a:pPr>
            <a:r>
              <a:rPr lang="en-US" sz="2800" dirty="0">
                <a:latin typeface="Calibri" panose="020F0502020204030204" pitchFamily="34" charset="0"/>
              </a:rPr>
              <a:t>When an artery is completely blocked, the tissues it supplies rapidly undergo degeneration and die from </a:t>
            </a:r>
            <a:r>
              <a:rPr lang="en-US" sz="2800" i="1" dirty="0" err="1">
                <a:latin typeface="Calibri" panose="020F0502020204030204" pitchFamily="34" charset="0"/>
              </a:rPr>
              <a:t>ischaemia</a:t>
            </a:r>
            <a:r>
              <a:rPr lang="en-US" sz="2800" i="1" dirty="0">
                <a:latin typeface="Calibri" panose="020F0502020204030204" pitchFamily="34" charset="0"/>
              </a:rPr>
              <a:t> </a:t>
            </a:r>
            <a:r>
              <a:rPr lang="en-US" sz="2800" dirty="0">
                <a:latin typeface="Calibri" panose="020F0502020204030204" pitchFamily="34" charset="0"/>
              </a:rPr>
              <a:t>which leads to </a:t>
            </a:r>
            <a:r>
              <a:rPr lang="en-US" sz="2800" i="1" dirty="0">
                <a:latin typeface="Calibri" panose="020F0502020204030204" pitchFamily="34" charset="0"/>
              </a:rPr>
              <a:t>infarction. </a:t>
            </a:r>
            <a:r>
              <a:rPr lang="en-US" sz="2800" dirty="0">
                <a:latin typeface="Calibri" panose="020F0502020204030204" pitchFamily="34" charset="0"/>
              </a:rPr>
              <a:t>The extent of tissue damage depends on:</a:t>
            </a:r>
          </a:p>
          <a:p>
            <a:pPr marL="356616" lvl="1" indent="0">
              <a:lnSpc>
                <a:spcPct val="150000"/>
              </a:lnSpc>
              <a:buNone/>
            </a:pPr>
            <a:r>
              <a:rPr lang="en-US" sz="2800" dirty="0">
                <a:latin typeface="Calibri" panose="020F0502020204030204" pitchFamily="34" charset="0"/>
              </a:rPr>
              <a:t>• the size of the artery occluded</a:t>
            </a:r>
          </a:p>
          <a:p>
            <a:pPr marL="356616" lvl="1" indent="0">
              <a:lnSpc>
                <a:spcPct val="150000"/>
              </a:lnSpc>
              <a:buNone/>
            </a:pPr>
            <a:r>
              <a:rPr lang="en-US" sz="2800" dirty="0">
                <a:latin typeface="Calibri" panose="020F0502020204030204" pitchFamily="34" charset="0"/>
              </a:rPr>
              <a:t>• the amount and type of tissue involved</a:t>
            </a:r>
          </a:p>
          <a:p>
            <a:pPr marL="356616" lvl="1" indent="0">
              <a:lnSpc>
                <a:spcPct val="150000"/>
              </a:lnSpc>
              <a:buNone/>
            </a:pPr>
            <a:r>
              <a:rPr lang="en-US" sz="2800" dirty="0">
                <a:latin typeface="Calibri" panose="020F0502020204030204" pitchFamily="34" charset="0"/>
              </a:rPr>
              <a:t>• the extent of collateral circulation, e.g. in the brain the </a:t>
            </a:r>
            <a:r>
              <a:rPr lang="en-US" sz="2800" dirty="0" err="1">
                <a:latin typeface="Calibri" panose="020F0502020204030204" pitchFamily="34" charset="0"/>
              </a:rPr>
              <a:t>circulus</a:t>
            </a:r>
            <a:r>
              <a:rPr lang="en-US" sz="2800" dirty="0">
                <a:latin typeface="Calibri" panose="020F0502020204030204" pitchFamily="34" charset="0"/>
              </a:rPr>
              <a:t> </a:t>
            </a:r>
            <a:r>
              <a:rPr lang="en-US" sz="2800" dirty="0" err="1">
                <a:latin typeface="Calibri" panose="020F0502020204030204" pitchFamily="34" charset="0"/>
              </a:rPr>
              <a:t>arteriosus</a:t>
            </a:r>
            <a:r>
              <a:rPr lang="en-US" sz="2800" dirty="0">
                <a:latin typeface="Calibri" panose="020F0502020204030204" pitchFamily="34" charset="0"/>
              </a:rPr>
              <a:t> (circle of Willis) provides </a:t>
            </a:r>
            <a:r>
              <a:rPr lang="en-US" sz="2800" dirty="0" smtClean="0">
                <a:latin typeface="Calibri" panose="020F0502020204030204" pitchFamily="34" charset="0"/>
              </a:rPr>
              <a:t>extensive collateral </a:t>
            </a:r>
            <a:r>
              <a:rPr lang="en-US" sz="2800" dirty="0">
                <a:latin typeface="Calibri" panose="020F0502020204030204" pitchFamily="34" charset="0"/>
              </a:rPr>
              <a:t>blood vessels while in the heart there </a:t>
            </a:r>
            <a:r>
              <a:rPr lang="en-US" sz="2800" dirty="0" smtClean="0">
                <a:latin typeface="Calibri" panose="020F0502020204030204" pitchFamily="34" charset="0"/>
              </a:rPr>
              <a:t>are very </a:t>
            </a:r>
            <a:r>
              <a:rPr lang="en-US" sz="2800" dirty="0">
                <a:latin typeface="Calibri" panose="020F0502020204030204" pitchFamily="34" charset="0"/>
              </a:rPr>
              <a:t>few.</a:t>
            </a:r>
          </a:p>
          <a:p>
            <a:endParaRPr lang="en-US" sz="2400" dirty="0"/>
          </a:p>
        </p:txBody>
      </p:sp>
    </p:spTree>
    <p:extLst>
      <p:ext uri="{BB962C8B-B14F-4D97-AF65-F5344CB8AC3E}">
        <p14:creationId xmlns:p14="http://schemas.microsoft.com/office/powerpoint/2010/main" val="11360317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2276872"/>
            <a:ext cx="8534400" cy="3634350"/>
          </a:xfrm>
        </p:spPr>
        <p:txBody>
          <a:bodyPr>
            <a:normAutofit/>
          </a:bodyPr>
          <a:lstStyle/>
          <a:p>
            <a:pPr>
              <a:lnSpc>
                <a:spcPct val="150000"/>
              </a:lnSpc>
            </a:pPr>
            <a:r>
              <a:rPr lang="en-US" sz="2800" dirty="0">
                <a:latin typeface="Calibri" panose="020F0502020204030204" pitchFamily="34" charset="0"/>
              </a:rPr>
              <a:t>When a coronary artery is occluded </a:t>
            </a:r>
            <a:r>
              <a:rPr lang="en-US" sz="2800" i="1" dirty="0">
                <a:latin typeface="Calibri" panose="020F0502020204030204" pitchFamily="34" charset="0"/>
              </a:rPr>
              <a:t>myocardial infarction</a:t>
            </a:r>
            <a:r>
              <a:rPr lang="en-US" sz="2800" dirty="0">
                <a:latin typeface="Calibri" panose="020F0502020204030204" pitchFamily="34" charset="0"/>
              </a:rPr>
              <a:t> occurs. Occlusion of arteries in the brain </a:t>
            </a:r>
            <a:r>
              <a:rPr lang="en-US" sz="2800" dirty="0" smtClean="0">
                <a:latin typeface="Calibri" panose="020F0502020204030204" pitchFamily="34" charset="0"/>
              </a:rPr>
              <a:t>causes cerebral </a:t>
            </a:r>
            <a:r>
              <a:rPr lang="en-US" sz="2800" dirty="0" err="1">
                <a:latin typeface="Calibri" panose="020F0502020204030204" pitchFamily="34" charset="0"/>
              </a:rPr>
              <a:t>ischaemia</a:t>
            </a:r>
            <a:r>
              <a:rPr lang="en-US" sz="2800" dirty="0">
                <a:latin typeface="Calibri" panose="020F0502020204030204" pitchFamily="34" charset="0"/>
              </a:rPr>
              <a:t> and this leads to </a:t>
            </a:r>
            <a:r>
              <a:rPr lang="en-US" sz="2800" i="1" dirty="0">
                <a:latin typeface="Calibri" panose="020F0502020204030204" pitchFamily="34" charset="0"/>
              </a:rPr>
              <a:t>cerebral infarction </a:t>
            </a:r>
            <a:r>
              <a:rPr lang="en-US" sz="2800" dirty="0">
                <a:latin typeface="Calibri" panose="020F0502020204030204" pitchFamily="34" charset="0"/>
              </a:rPr>
              <a:t>(stroke).</a:t>
            </a:r>
          </a:p>
          <a:p>
            <a:pPr>
              <a:lnSpc>
                <a:spcPct val="150000"/>
              </a:lnSpc>
            </a:pPr>
            <a:endParaRPr lang="en-US" sz="2800" dirty="0"/>
          </a:p>
        </p:txBody>
      </p:sp>
    </p:spTree>
    <p:extLst>
      <p:ext uri="{BB962C8B-B14F-4D97-AF65-F5344CB8AC3E}">
        <p14:creationId xmlns:p14="http://schemas.microsoft.com/office/powerpoint/2010/main" val="2497595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Artery/Vein differences</a:t>
            </a:r>
          </a:p>
        </p:txBody>
      </p:sp>
      <p:graphicFrame>
        <p:nvGraphicFramePr>
          <p:cNvPr id="8263" name="Group 71"/>
          <p:cNvGraphicFramePr>
            <a:graphicFrameLocks noGrp="1"/>
          </p:cNvGraphicFramePr>
          <p:nvPr>
            <p:ph type="tbl" idx="1"/>
            <p:extLst>
              <p:ext uri="{D42A27DB-BD31-4B8C-83A1-F6EECF244321}">
                <p14:modId xmlns:p14="http://schemas.microsoft.com/office/powerpoint/2010/main" val="4251070067"/>
              </p:ext>
            </p:extLst>
          </p:nvPr>
        </p:nvGraphicFramePr>
        <p:xfrm>
          <a:off x="381000" y="1371600"/>
          <a:ext cx="8382000" cy="5030154"/>
        </p:xfrm>
        <a:graphic>
          <a:graphicData uri="http://schemas.openxmlformats.org/drawingml/2006/table">
            <a:tbl>
              <a:tblPr/>
              <a:tblGrid>
                <a:gridCol w="1828800"/>
                <a:gridCol w="3276600"/>
                <a:gridCol w="32766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Helvetica" charset="0"/>
                        </a:rPr>
                        <a:t>Arteries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Helvetica" charset="0"/>
                        </a:rPr>
                        <a:t>Veins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anose="020F0502020204030204" pitchFamily="34" charset="0"/>
                        </a:rPr>
                        <a:t>Direction of flow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Blood Away from Heart</a:t>
                      </a:r>
                      <a:endParaRPr kumimoji="0" lang="en-US" sz="28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Blood to Heart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anose="020F0502020204030204" pitchFamily="34" charset="0"/>
                        </a:rPr>
                        <a:t>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Higher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Lower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anose="020F0502020204030204" pitchFamily="34" charset="0"/>
                        </a:rPr>
                        <a:t>Walls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THICKER:  Tunica media thicker than tunica </a:t>
                      </a:r>
                      <a:r>
                        <a:rPr kumimoji="0" lang="en-US" sz="2800" b="0" i="0" u="none" strike="noStrike" cap="none" normalizeH="0" baseline="0" dirty="0" err="1" smtClean="0">
                          <a:ln>
                            <a:noFill/>
                          </a:ln>
                          <a:solidFill>
                            <a:schemeClr val="tx1"/>
                          </a:solidFill>
                          <a:effectLst/>
                          <a:latin typeface="Calibri" panose="020F0502020204030204" pitchFamily="34" charset="0"/>
                        </a:rPr>
                        <a:t>externa</a:t>
                      </a:r>
                      <a:endParaRPr kumimoji="0" lang="en-US" sz="28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THINNER:  Tunica </a:t>
                      </a:r>
                      <a:r>
                        <a:rPr kumimoji="0" lang="en-US" sz="2800" b="0" i="0" u="none" strike="noStrike" cap="none" normalizeH="0" baseline="0" dirty="0" err="1" smtClean="0">
                          <a:ln>
                            <a:noFill/>
                          </a:ln>
                          <a:solidFill>
                            <a:schemeClr val="tx1"/>
                          </a:solidFill>
                          <a:effectLst/>
                          <a:latin typeface="Calibri" panose="020F0502020204030204" pitchFamily="34" charset="0"/>
                        </a:rPr>
                        <a:t>externa</a:t>
                      </a:r>
                      <a:r>
                        <a:rPr kumimoji="0" lang="en-US" sz="2800" b="0" i="0" u="none" strike="noStrike" cap="none" normalizeH="0" baseline="0" dirty="0" smtClean="0">
                          <a:ln>
                            <a:noFill/>
                          </a:ln>
                          <a:solidFill>
                            <a:schemeClr val="tx1"/>
                          </a:solidFill>
                          <a:effectLst/>
                          <a:latin typeface="Calibri" panose="020F0502020204030204" pitchFamily="34" charset="0"/>
                        </a:rPr>
                        <a:t> thicker than tunica media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anose="020F0502020204030204" pitchFamily="34" charset="0"/>
                        </a:rPr>
                        <a:t>Lumen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alibri" panose="020F0502020204030204" pitchFamily="34" charset="0"/>
                        </a:rPr>
                        <a:t>Smaller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Larger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alibri" panose="020F0502020204030204" pitchFamily="34" charset="0"/>
                        </a:rPr>
                        <a:t>Valves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No valves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anose="020F0502020204030204" pitchFamily="34" charset="0"/>
                        </a:rPr>
                        <a:t>Valves are resent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 name="Footer Placeholder 4"/>
          <p:cNvSpPr>
            <a:spLocks noGrp="1"/>
          </p:cNvSpPr>
          <p:nvPr>
            <p:ph type="ftr" sz="quarter" idx="11"/>
          </p:nvPr>
        </p:nvSpPr>
        <p:spPr/>
        <p:txBody>
          <a:bodyPr/>
          <a:lstStyle/>
          <a:p>
            <a:r>
              <a:rPr lang="en-US"/>
              <a:t>Larry M. Frolich, Ph.D.,Human Anatomy</a:t>
            </a:r>
          </a:p>
        </p:txBody>
      </p:sp>
    </p:spTree>
    <p:extLst>
      <p:ext uri="{BB962C8B-B14F-4D97-AF65-F5344CB8AC3E}">
        <p14:creationId xmlns:p14="http://schemas.microsoft.com/office/powerpoint/2010/main" val="5666073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89199" cy="1052736"/>
          </a:xfrm>
        </p:spPr>
        <p:txBody>
          <a:bodyPr>
            <a:normAutofit fontScale="90000"/>
          </a:bodyPr>
          <a:lstStyle/>
          <a:p>
            <a:r>
              <a:rPr lang="en-US" u="sng" dirty="0">
                <a:effectLst/>
              </a:rPr>
              <a:t>Complications of atheroma</a:t>
            </a:r>
            <a:r>
              <a:rPr lang="en-US" dirty="0">
                <a:effectLst/>
              </a:rPr>
              <a:t/>
            </a:r>
            <a:br>
              <a:rPr lang="en-US" dirty="0">
                <a:effectLst/>
              </a:rPr>
            </a:br>
            <a:endParaRPr lang="en-US" dirty="0"/>
          </a:p>
        </p:txBody>
      </p:sp>
      <p:sp>
        <p:nvSpPr>
          <p:cNvPr id="3" name="Content Placeholder 2"/>
          <p:cNvSpPr>
            <a:spLocks noGrp="1"/>
          </p:cNvSpPr>
          <p:nvPr>
            <p:ph idx="1"/>
          </p:nvPr>
        </p:nvSpPr>
        <p:spPr>
          <a:xfrm>
            <a:off x="0" y="1052736"/>
            <a:ext cx="9144000" cy="5805264"/>
          </a:xfrm>
        </p:spPr>
        <p:txBody>
          <a:bodyPr>
            <a:normAutofit/>
          </a:bodyPr>
          <a:lstStyle/>
          <a:p>
            <a:pPr marL="82296" lvl="0" indent="0">
              <a:lnSpc>
                <a:spcPct val="150000"/>
              </a:lnSpc>
              <a:buNone/>
            </a:pPr>
            <a:r>
              <a:rPr lang="en-US" sz="2800" b="1" dirty="0">
                <a:latin typeface="Calibri" panose="020F0502020204030204" pitchFamily="34" charset="0"/>
              </a:rPr>
              <a:t>Thrombosis and infarction</a:t>
            </a:r>
            <a:endParaRPr lang="en-US" sz="2800" dirty="0">
              <a:latin typeface="Calibri" panose="020F0502020204030204" pitchFamily="34" charset="0"/>
            </a:endParaRPr>
          </a:p>
          <a:p>
            <a:pPr>
              <a:lnSpc>
                <a:spcPct val="150000"/>
              </a:lnSpc>
            </a:pPr>
            <a:r>
              <a:rPr lang="en-US" sz="2800" dirty="0">
                <a:latin typeface="Calibri" panose="020F0502020204030204" pitchFamily="34" charset="0"/>
              </a:rPr>
              <a:t>If the fibrous cap overlying a plaque breaks down, platelets are activated by the damaged cells and a </a:t>
            </a:r>
            <a:r>
              <a:rPr lang="en-US" sz="2800" dirty="0" smtClean="0">
                <a:latin typeface="Calibri" panose="020F0502020204030204" pitchFamily="34" charset="0"/>
              </a:rPr>
              <a:t>blood clot </a:t>
            </a:r>
            <a:r>
              <a:rPr lang="en-US" sz="2800" dirty="0">
                <a:latin typeface="Calibri" panose="020F0502020204030204" pitchFamily="34" charset="0"/>
              </a:rPr>
              <a:t>(thrombus) forms, blocking the artery and causing </a:t>
            </a:r>
            <a:r>
              <a:rPr lang="en-US" sz="2800" dirty="0" err="1">
                <a:latin typeface="Calibri" panose="020F0502020204030204" pitchFamily="34" charset="0"/>
              </a:rPr>
              <a:t>ischaemia</a:t>
            </a:r>
            <a:r>
              <a:rPr lang="en-US" sz="2800" dirty="0">
                <a:latin typeface="Calibri" panose="020F0502020204030204" pitchFamily="34" charset="0"/>
              </a:rPr>
              <a:t> and infarction. </a:t>
            </a:r>
          </a:p>
          <a:p>
            <a:pPr>
              <a:lnSpc>
                <a:spcPct val="150000"/>
              </a:lnSpc>
            </a:pPr>
            <a:r>
              <a:rPr lang="en-US" sz="2800" dirty="0">
                <a:latin typeface="Calibri" panose="020F0502020204030204" pitchFamily="34" charset="0"/>
              </a:rPr>
              <a:t>Pieces of the clot (emboli) </a:t>
            </a:r>
            <a:r>
              <a:rPr lang="en-US" sz="2800" dirty="0" smtClean="0">
                <a:latin typeface="Calibri" panose="020F0502020204030204" pitchFamily="34" charset="0"/>
              </a:rPr>
              <a:t>may break </a:t>
            </a:r>
            <a:r>
              <a:rPr lang="en-US" sz="2800" dirty="0">
                <a:latin typeface="Calibri" panose="020F0502020204030204" pitchFamily="34" charset="0"/>
              </a:rPr>
              <a:t>off, travel in the bloodstream and lodge in small arteries distal to the clot, causing small infarcts (areas of dead tissue).</a:t>
            </a:r>
          </a:p>
          <a:p>
            <a:endParaRPr lang="en-US" dirty="0"/>
          </a:p>
        </p:txBody>
      </p:sp>
    </p:spTree>
    <p:extLst>
      <p:ext uri="{BB962C8B-B14F-4D97-AF65-F5344CB8AC3E}">
        <p14:creationId xmlns:p14="http://schemas.microsoft.com/office/powerpoint/2010/main" val="27925738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730" y="13679"/>
            <a:ext cx="3960440" cy="462993"/>
          </a:xfrm>
        </p:spPr>
        <p:txBody>
          <a:bodyPr>
            <a:normAutofit fontScale="90000"/>
          </a:bodyPr>
          <a:lstStyle/>
          <a:p>
            <a:r>
              <a:rPr lang="en-US" b="1" dirty="0" err="1"/>
              <a:t>Haemorrhage</a:t>
            </a:r>
            <a:endParaRPr lang="en-US" dirty="0"/>
          </a:p>
        </p:txBody>
      </p:sp>
      <p:sp>
        <p:nvSpPr>
          <p:cNvPr id="3" name="Content Placeholder 2"/>
          <p:cNvSpPr>
            <a:spLocks noGrp="1"/>
          </p:cNvSpPr>
          <p:nvPr>
            <p:ph idx="1"/>
          </p:nvPr>
        </p:nvSpPr>
        <p:spPr>
          <a:xfrm>
            <a:off x="154730" y="764704"/>
            <a:ext cx="8989269" cy="6093295"/>
          </a:xfrm>
        </p:spPr>
        <p:txBody>
          <a:bodyPr>
            <a:normAutofit fontScale="92500" lnSpcReduction="10000"/>
          </a:bodyPr>
          <a:lstStyle/>
          <a:p>
            <a:pPr marL="82296" indent="0">
              <a:lnSpc>
                <a:spcPct val="150000"/>
              </a:lnSpc>
              <a:buNone/>
            </a:pPr>
            <a:r>
              <a:rPr lang="en-US" sz="2800" dirty="0" smtClean="0">
                <a:latin typeface="Calibri" panose="020F0502020204030204" pitchFamily="34" charset="0"/>
              </a:rPr>
              <a:t>When </a:t>
            </a:r>
            <a:r>
              <a:rPr lang="en-US" sz="2800" dirty="0">
                <a:latin typeface="Calibri" panose="020F0502020204030204" pitchFamily="34" charset="0"/>
              </a:rPr>
              <a:t>calcium salts are deposited in the plaques, the artery walls become brittle, rigid and unresponsive to rises </a:t>
            </a:r>
            <a:r>
              <a:rPr lang="en-US" sz="2800" dirty="0" smtClean="0">
                <a:latin typeface="Calibri" panose="020F0502020204030204" pitchFamily="34" charset="0"/>
              </a:rPr>
              <a:t>in blood </a:t>
            </a:r>
            <a:r>
              <a:rPr lang="en-US" sz="2800" dirty="0">
                <a:latin typeface="Calibri" panose="020F0502020204030204" pitchFamily="34" charset="0"/>
              </a:rPr>
              <a:t>pressure and may rupture, causing </a:t>
            </a:r>
            <a:r>
              <a:rPr lang="en-US" sz="2800" dirty="0" err="1">
                <a:latin typeface="Calibri" panose="020F0502020204030204" pitchFamily="34" charset="0"/>
              </a:rPr>
              <a:t>haemorrhage</a:t>
            </a:r>
            <a:r>
              <a:rPr lang="en-US" sz="2800" dirty="0">
                <a:latin typeface="Calibri" panose="020F0502020204030204" pitchFamily="34" charset="0"/>
              </a:rPr>
              <a:t>.</a:t>
            </a:r>
          </a:p>
          <a:p>
            <a:pPr marL="82296" lvl="0" indent="0">
              <a:lnSpc>
                <a:spcPct val="150000"/>
              </a:lnSpc>
              <a:buNone/>
            </a:pPr>
            <a:r>
              <a:rPr lang="en-US" sz="2800" b="1" dirty="0" smtClean="0">
                <a:latin typeface="Calibri" panose="020F0502020204030204" pitchFamily="34" charset="0"/>
              </a:rPr>
              <a:t>Aneurysm </a:t>
            </a:r>
            <a:r>
              <a:rPr lang="en-US" sz="2800" b="1" dirty="0">
                <a:latin typeface="Calibri" panose="020F0502020204030204" pitchFamily="34" charset="0"/>
              </a:rPr>
              <a:t>formation</a:t>
            </a:r>
            <a:endParaRPr lang="en-US" sz="2800" dirty="0">
              <a:latin typeface="Calibri" panose="020F0502020204030204" pitchFamily="34" charset="0"/>
            </a:endParaRPr>
          </a:p>
          <a:p>
            <a:pPr>
              <a:lnSpc>
                <a:spcPct val="150000"/>
              </a:lnSpc>
            </a:pPr>
            <a:r>
              <a:rPr lang="en-US" sz="2800" dirty="0">
                <a:latin typeface="Calibri" panose="020F0502020204030204" pitchFamily="34" charset="0"/>
              </a:rPr>
              <a:t>When the arterial wall is weakened by spread of the plaque between the layers of tissue, a local dilatation(aneurysm) may develop . This may lead </a:t>
            </a:r>
            <a:r>
              <a:rPr lang="en-US" sz="2800" dirty="0" smtClean="0">
                <a:latin typeface="Calibri" panose="020F0502020204030204" pitchFamily="34" charset="0"/>
              </a:rPr>
              <a:t>to thrombosis </a:t>
            </a:r>
            <a:r>
              <a:rPr lang="en-US" sz="2800" dirty="0">
                <a:latin typeface="Calibri" panose="020F0502020204030204" pitchFamily="34" charset="0"/>
              </a:rPr>
              <a:t>and embolism, or the aneurysm may </a:t>
            </a:r>
            <a:r>
              <a:rPr lang="en-US" sz="2800" dirty="0" smtClean="0">
                <a:latin typeface="Calibri" panose="020F0502020204030204" pitchFamily="34" charset="0"/>
              </a:rPr>
              <a:t>rupture </a:t>
            </a:r>
            <a:r>
              <a:rPr lang="en-US" sz="2800" dirty="0">
                <a:latin typeface="Calibri" panose="020F0502020204030204" pitchFamily="34" charset="0"/>
              </a:rPr>
              <a:t>causing severe </a:t>
            </a:r>
            <a:r>
              <a:rPr lang="en-US" sz="2800" dirty="0" err="1">
                <a:latin typeface="Calibri" panose="020F0502020204030204" pitchFamily="34" charset="0"/>
              </a:rPr>
              <a:t>haemorrhage</a:t>
            </a:r>
            <a:r>
              <a:rPr lang="en-US" sz="2800" dirty="0">
                <a:latin typeface="Calibri" panose="020F0502020204030204" pitchFamily="34" charset="0"/>
              </a:rPr>
              <a:t>. </a:t>
            </a:r>
            <a:endParaRPr lang="en-US" sz="2800" dirty="0" smtClean="0">
              <a:latin typeface="Calibri" panose="020F0502020204030204" pitchFamily="34" charset="0"/>
            </a:endParaRPr>
          </a:p>
          <a:p>
            <a:pPr>
              <a:lnSpc>
                <a:spcPct val="150000"/>
              </a:lnSpc>
            </a:pPr>
            <a:r>
              <a:rPr lang="en-US" sz="2800" dirty="0">
                <a:latin typeface="Calibri" panose="020F0502020204030204" pitchFamily="34" charset="0"/>
              </a:rPr>
              <a:t>The most common sites affected are the aorta and the abdominal and pelvic arteries.</a:t>
            </a:r>
          </a:p>
          <a:p>
            <a:endParaRPr lang="en-US"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16718401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55988"/>
            <a:ext cx="8964488" cy="6429396"/>
          </a:xfrm>
        </p:spPr>
        <p:txBody>
          <a:bodyPr>
            <a:normAutofit fontScale="92500"/>
          </a:bodyPr>
          <a:lstStyle/>
          <a:p>
            <a:pPr>
              <a:buNone/>
            </a:pPr>
            <a:r>
              <a:rPr lang="en-GB" sz="2800" b="1" dirty="0" smtClean="0"/>
              <a:t>ARTERIOSCLEROSIS</a:t>
            </a:r>
          </a:p>
          <a:p>
            <a:pPr>
              <a:lnSpc>
                <a:spcPct val="150000"/>
              </a:lnSpc>
            </a:pPr>
            <a:r>
              <a:rPr lang="en-US" sz="2800" dirty="0">
                <a:latin typeface="Calibri" panose="020F0502020204030204" pitchFamily="34" charset="0"/>
              </a:rPr>
              <a:t>This is a progressive degeneration of arterial walls, associated with ageing and accompanied by hypertension </a:t>
            </a:r>
            <a:r>
              <a:rPr lang="en-GB" sz="2800" dirty="0" smtClean="0">
                <a:latin typeface="Calibri" panose="020F0502020204030204" pitchFamily="34" charset="0"/>
              </a:rPr>
              <a:t>it literally means hardening of arteries with loss of elasticity within the middle layer of the small arteries, causing impaired blood supply to the organs </a:t>
            </a:r>
            <a:r>
              <a:rPr lang="en-US" sz="2800" dirty="0" smtClean="0">
                <a:latin typeface="Calibri" panose="020F0502020204030204" pitchFamily="34" charset="0"/>
              </a:rPr>
              <a:t> and severe elevation of blood pressure</a:t>
            </a:r>
            <a:r>
              <a:rPr lang="en-GB" sz="2800" dirty="0" smtClean="0">
                <a:latin typeface="Calibri" panose="020F0502020204030204" pitchFamily="34" charset="0"/>
              </a:rPr>
              <a:t>.</a:t>
            </a:r>
          </a:p>
          <a:p>
            <a:pPr>
              <a:lnSpc>
                <a:spcPct val="150000"/>
              </a:lnSpc>
            </a:pPr>
            <a:r>
              <a:rPr lang="en-GB" sz="2800" dirty="0" smtClean="0">
                <a:latin typeface="Calibri" panose="020F0502020204030204" pitchFamily="34" charset="0"/>
              </a:rPr>
              <a:t>It is associated with some degree of atheroma and old age.</a:t>
            </a:r>
          </a:p>
          <a:p>
            <a:pPr>
              <a:lnSpc>
                <a:spcPct val="150000"/>
              </a:lnSpc>
            </a:pPr>
            <a:r>
              <a:rPr lang="en-GB" sz="2800" dirty="0" smtClean="0">
                <a:latin typeface="Calibri" panose="020F0502020204030204" pitchFamily="34" charset="0"/>
              </a:rPr>
              <a:t>Although the processes of atherosclerosis and arteriosclerosis differ, rarely does one occur without the other</a:t>
            </a:r>
          </a:p>
          <a:p>
            <a:pPr>
              <a:buNone/>
            </a:pPr>
            <a:endParaRPr lang="en-US" dirty="0" smtClean="0"/>
          </a:p>
        </p:txBody>
      </p:sp>
    </p:spTree>
    <p:extLst>
      <p:ext uri="{BB962C8B-B14F-4D97-AF65-F5344CB8AC3E}">
        <p14:creationId xmlns:p14="http://schemas.microsoft.com/office/powerpoint/2010/main" val="23667118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48720" y="251595"/>
            <a:ext cx="7498080" cy="801768"/>
          </a:xfrm>
        </p:spPr>
        <p:txBody>
          <a:bodyPr>
            <a:normAutofit fontScale="90000"/>
          </a:bodyPr>
          <a:lstStyle/>
          <a:p>
            <a:r>
              <a:rPr lang="en-US" sz="4400" b="1" dirty="0" smtClean="0"/>
              <a:t>Large </a:t>
            </a:r>
            <a:r>
              <a:rPr lang="en-US" sz="4400" b="1" dirty="0"/>
              <a:t>and medium arteries</a:t>
            </a:r>
            <a:r>
              <a:rPr lang="en-US" sz="4400" dirty="0"/>
              <a:t/>
            </a:r>
            <a:br>
              <a:rPr lang="en-US" sz="4400" dirty="0"/>
            </a:br>
            <a:endParaRPr lang="en-US" dirty="0"/>
          </a:p>
        </p:txBody>
      </p:sp>
      <p:sp>
        <p:nvSpPr>
          <p:cNvPr id="3" name="Content Placeholder 2"/>
          <p:cNvSpPr>
            <a:spLocks noGrp="1"/>
          </p:cNvSpPr>
          <p:nvPr>
            <p:ph idx="1"/>
          </p:nvPr>
        </p:nvSpPr>
        <p:spPr>
          <a:xfrm>
            <a:off x="251520" y="1052736"/>
            <a:ext cx="8892480" cy="5805264"/>
          </a:xfrm>
        </p:spPr>
        <p:txBody>
          <a:bodyPr>
            <a:normAutofit/>
          </a:bodyPr>
          <a:lstStyle/>
          <a:p>
            <a:pPr>
              <a:lnSpc>
                <a:spcPct val="150000"/>
              </a:lnSpc>
            </a:pPr>
            <a:r>
              <a:rPr lang="en-US" sz="2800" dirty="0" smtClean="0">
                <a:latin typeface="Calibri" panose="020F0502020204030204" pitchFamily="34" charset="0"/>
              </a:rPr>
              <a:t>The </a:t>
            </a:r>
            <a:r>
              <a:rPr lang="en-US" sz="2800" dirty="0">
                <a:latin typeface="Calibri" panose="020F0502020204030204" pitchFamily="34" charset="0"/>
              </a:rPr>
              <a:t>tunica media is infiltrated with fibrous tissue and calcium. This causes the vessels to lose their elasticity thus making the lumen dilates .</a:t>
            </a:r>
          </a:p>
          <a:p>
            <a:pPr>
              <a:lnSpc>
                <a:spcPct val="150000"/>
              </a:lnSpc>
            </a:pPr>
            <a:r>
              <a:rPr lang="en-US" sz="2800" dirty="0">
                <a:latin typeface="Calibri" panose="020F0502020204030204" pitchFamily="34" charset="0"/>
              </a:rPr>
              <a:t>Loss of elasticity increases systolic blood pressure, and the </a:t>
            </a:r>
            <a:r>
              <a:rPr lang="en-US" sz="2800" i="1" dirty="0">
                <a:latin typeface="Calibri" panose="020F0502020204030204" pitchFamily="34" charset="0"/>
              </a:rPr>
              <a:t>pulse pressure </a:t>
            </a:r>
            <a:r>
              <a:rPr lang="en-US" sz="2800" dirty="0">
                <a:latin typeface="Calibri" panose="020F0502020204030204" pitchFamily="34" charset="0"/>
              </a:rPr>
              <a:t>(the difference between systolic </a:t>
            </a:r>
            <a:r>
              <a:rPr lang="en-US" sz="2800" dirty="0" smtClean="0">
                <a:latin typeface="Calibri" panose="020F0502020204030204" pitchFamily="34" charset="0"/>
              </a:rPr>
              <a:t>and diastolic </a:t>
            </a:r>
            <a:r>
              <a:rPr lang="en-US" sz="2800" dirty="0">
                <a:latin typeface="Calibri" panose="020F0502020204030204" pitchFamily="34" charset="0"/>
              </a:rPr>
              <a:t>pressure).</a:t>
            </a:r>
          </a:p>
          <a:p>
            <a:pPr>
              <a:lnSpc>
                <a:spcPct val="150000"/>
              </a:lnSpc>
            </a:pPr>
            <a:endParaRPr lang="en-US" sz="2800" dirty="0">
              <a:latin typeface="Calibri" panose="020F0502020204030204" pitchFamily="34" charset="0"/>
            </a:endParaRPr>
          </a:p>
        </p:txBody>
      </p:sp>
    </p:spTree>
    <p:extLst>
      <p:ext uri="{BB962C8B-B14F-4D97-AF65-F5344CB8AC3E}">
        <p14:creationId xmlns:p14="http://schemas.microsoft.com/office/powerpoint/2010/main" val="36031955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98080" cy="216024"/>
          </a:xfrm>
        </p:spPr>
        <p:txBody>
          <a:bodyPr>
            <a:normAutofit fontScale="90000"/>
          </a:bodyPr>
          <a:lstStyle/>
          <a:p>
            <a:r>
              <a:rPr lang="en-US" b="1" dirty="0"/>
              <a:t>Small arteries and arterioles</a:t>
            </a:r>
            <a:r>
              <a:rPr lang="en-US" dirty="0"/>
              <a:t/>
            </a:r>
            <a:br>
              <a:rPr lang="en-US" dirty="0"/>
            </a:br>
            <a:endParaRPr lang="en-US" dirty="0"/>
          </a:p>
        </p:txBody>
      </p:sp>
      <p:sp>
        <p:nvSpPr>
          <p:cNvPr id="3" name="Content Placeholder 2"/>
          <p:cNvSpPr>
            <a:spLocks noGrp="1"/>
          </p:cNvSpPr>
          <p:nvPr>
            <p:ph idx="1"/>
          </p:nvPr>
        </p:nvSpPr>
        <p:spPr>
          <a:xfrm>
            <a:off x="323528" y="692696"/>
            <a:ext cx="8820472" cy="6165304"/>
          </a:xfrm>
        </p:spPr>
        <p:txBody>
          <a:bodyPr>
            <a:normAutofit/>
          </a:bodyPr>
          <a:lstStyle/>
          <a:p>
            <a:pPr>
              <a:lnSpc>
                <a:spcPct val="150000"/>
              </a:lnSpc>
            </a:pPr>
            <a:r>
              <a:rPr lang="en-US" sz="2800" dirty="0" smtClean="0">
                <a:latin typeface="Calibri" panose="020F0502020204030204" pitchFamily="34" charset="0"/>
              </a:rPr>
              <a:t>Hyaline </a:t>
            </a:r>
            <a:r>
              <a:rPr lang="en-US" sz="2800" dirty="0">
                <a:latin typeface="Calibri" panose="020F0502020204030204" pitchFamily="34" charset="0"/>
              </a:rPr>
              <a:t>thickening of the tunica media and tunica </a:t>
            </a:r>
            <a:r>
              <a:rPr lang="en-US" sz="2800" dirty="0" smtClean="0">
                <a:latin typeface="Calibri" panose="020F0502020204030204" pitchFamily="34" charset="0"/>
              </a:rPr>
              <a:t>intima causes </a:t>
            </a:r>
            <a:r>
              <a:rPr lang="en-US" sz="2800" dirty="0">
                <a:latin typeface="Calibri" panose="020F0502020204030204" pitchFamily="34" charset="0"/>
              </a:rPr>
              <a:t>narrowing of the lumen and they become tortuous. These arteries are the main determinants of peripheral resistance and narrowing of </a:t>
            </a:r>
            <a:r>
              <a:rPr lang="en-US" sz="2800" dirty="0" smtClean="0">
                <a:latin typeface="Calibri" panose="020F0502020204030204" pitchFamily="34" charset="0"/>
              </a:rPr>
              <a:t>their lumens </a:t>
            </a:r>
            <a:r>
              <a:rPr lang="en-US" sz="2800" dirty="0">
                <a:latin typeface="Calibri" panose="020F0502020204030204" pitchFamily="34" charset="0"/>
              </a:rPr>
              <a:t>increases peripheral resistance and blood pressure.</a:t>
            </a:r>
          </a:p>
          <a:p>
            <a:pPr>
              <a:lnSpc>
                <a:spcPct val="150000"/>
              </a:lnSpc>
            </a:pPr>
            <a:r>
              <a:rPr lang="en-US" sz="2800" dirty="0" err="1">
                <a:latin typeface="Calibri" panose="020F0502020204030204" pitchFamily="34" charset="0"/>
              </a:rPr>
              <a:t>Ischaemia</a:t>
            </a:r>
            <a:r>
              <a:rPr lang="en-US" sz="2800" dirty="0">
                <a:latin typeface="Calibri" panose="020F0502020204030204" pitchFamily="34" charset="0"/>
              </a:rPr>
              <a:t> of tissues supplied by affected arteries may occur. In the limbs, the resultant </a:t>
            </a:r>
            <a:r>
              <a:rPr lang="en-US" sz="2800" dirty="0" err="1">
                <a:latin typeface="Calibri" panose="020F0502020204030204" pitchFamily="34" charset="0"/>
              </a:rPr>
              <a:t>ischaemia</a:t>
            </a:r>
            <a:r>
              <a:rPr lang="en-US" sz="2800" dirty="0">
                <a:latin typeface="Calibri" panose="020F0502020204030204" pitchFamily="34" charset="0"/>
              </a:rPr>
              <a:t> </a:t>
            </a:r>
            <a:r>
              <a:rPr lang="en-US" sz="2800" dirty="0" smtClean="0">
                <a:latin typeface="Calibri" panose="020F0502020204030204" pitchFamily="34" charset="0"/>
              </a:rPr>
              <a:t>predisposes to </a:t>
            </a:r>
            <a:r>
              <a:rPr lang="en-US" sz="2800" dirty="0">
                <a:latin typeface="Calibri" panose="020F0502020204030204" pitchFamily="34" charset="0"/>
              </a:rPr>
              <a:t>gangrene which is particularly serious in people with diabetes mellitus.</a:t>
            </a:r>
          </a:p>
          <a:p>
            <a:pPr>
              <a:lnSpc>
                <a:spcPct val="150000"/>
              </a:lnSpc>
            </a:pPr>
            <a:endParaRPr lang="en-US" sz="2800" dirty="0"/>
          </a:p>
        </p:txBody>
      </p:sp>
    </p:spTree>
    <p:extLst>
      <p:ext uri="{BB962C8B-B14F-4D97-AF65-F5344CB8AC3E}">
        <p14:creationId xmlns:p14="http://schemas.microsoft.com/office/powerpoint/2010/main" val="10228237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25" y="25265"/>
            <a:ext cx="6589199" cy="823690"/>
          </a:xfrm>
        </p:spPr>
        <p:txBody>
          <a:bodyPr/>
          <a:lstStyle/>
          <a:p>
            <a:endParaRPr lang="en-US" dirty="0"/>
          </a:p>
        </p:txBody>
      </p:sp>
      <p:sp>
        <p:nvSpPr>
          <p:cNvPr id="3" name="Content Placeholder 2"/>
          <p:cNvSpPr>
            <a:spLocks noGrp="1"/>
          </p:cNvSpPr>
          <p:nvPr>
            <p:ph idx="1"/>
          </p:nvPr>
        </p:nvSpPr>
        <p:spPr>
          <a:xfrm>
            <a:off x="0" y="1772816"/>
            <a:ext cx="8933688" cy="4475584"/>
          </a:xfrm>
        </p:spPr>
        <p:txBody>
          <a:bodyPr/>
          <a:lstStyle/>
          <a:p>
            <a:pPr lvl="0">
              <a:lnSpc>
                <a:spcPct val="150000"/>
              </a:lnSpc>
            </a:pPr>
            <a:r>
              <a:rPr lang="en-US" sz="2800" b="1" dirty="0">
                <a:latin typeface="Calibri" panose="020F0502020204030204" pitchFamily="34" charset="0"/>
              </a:rPr>
              <a:t>Senile arteriosclerosis. </a:t>
            </a:r>
            <a:r>
              <a:rPr lang="en-US" sz="2800" dirty="0">
                <a:latin typeface="Calibri" panose="020F0502020204030204" pitchFamily="34" charset="0"/>
              </a:rPr>
              <a:t>This is a condition affecting </a:t>
            </a:r>
            <a:r>
              <a:rPr lang="en-US" sz="2800" dirty="0" smtClean="0">
                <a:latin typeface="Calibri" panose="020F0502020204030204" pitchFamily="34" charset="0"/>
              </a:rPr>
              <a:t>elderly people </a:t>
            </a:r>
            <a:r>
              <a:rPr lang="en-US" sz="2800" dirty="0">
                <a:latin typeface="Calibri" panose="020F0502020204030204" pitchFamily="34" charset="0"/>
              </a:rPr>
              <a:t>in which the progressive loss of elasticity and reduced arterial lumen leads to cerebral </a:t>
            </a:r>
            <a:r>
              <a:rPr lang="en-US" sz="2800" dirty="0" err="1">
                <a:latin typeface="Calibri" panose="020F0502020204030204" pitchFamily="34" charset="0"/>
              </a:rPr>
              <a:t>ischaemia</a:t>
            </a:r>
            <a:r>
              <a:rPr lang="en-US" sz="2800" dirty="0">
                <a:latin typeface="Calibri" panose="020F0502020204030204" pitchFamily="34" charset="0"/>
              </a:rPr>
              <a:t> </a:t>
            </a:r>
            <a:r>
              <a:rPr lang="en-US" sz="2800" dirty="0" smtClean="0">
                <a:latin typeface="Calibri" panose="020F0502020204030204" pitchFamily="34" charset="0"/>
              </a:rPr>
              <a:t>and loss </a:t>
            </a:r>
            <a:r>
              <a:rPr lang="en-US" sz="2800" dirty="0">
                <a:latin typeface="Calibri" panose="020F0502020204030204" pitchFamily="34" charset="0"/>
              </a:rPr>
              <a:t>of mental function. </a:t>
            </a:r>
          </a:p>
          <a:p>
            <a:pPr marL="82296" indent="0">
              <a:lnSpc>
                <a:spcPct val="150000"/>
              </a:lnSpc>
              <a:buNone/>
            </a:pPr>
            <a:r>
              <a:rPr lang="en-US" sz="2800" b="1" dirty="0"/>
              <a:t>  </a:t>
            </a:r>
            <a:endParaRPr lang="en-US" sz="2800" dirty="0"/>
          </a:p>
          <a:p>
            <a:endParaRPr lang="en-US" dirty="0"/>
          </a:p>
        </p:txBody>
      </p:sp>
    </p:spTree>
    <p:extLst>
      <p:ext uri="{BB962C8B-B14F-4D97-AF65-F5344CB8AC3E}">
        <p14:creationId xmlns:p14="http://schemas.microsoft.com/office/powerpoint/2010/main" val="14468095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u="sng" dirty="0"/>
              <a:t>ATHEROSCLEROSIS</a:t>
            </a:r>
            <a:br>
              <a:rPr lang="en-US" b="1" u="sng" dirty="0"/>
            </a:br>
            <a:endParaRPr lang="en-US" dirty="0"/>
          </a:p>
        </p:txBody>
      </p:sp>
      <p:sp>
        <p:nvSpPr>
          <p:cNvPr id="3" name="Content Placeholder 2"/>
          <p:cNvSpPr>
            <a:spLocks noGrp="1"/>
          </p:cNvSpPr>
          <p:nvPr>
            <p:ph idx="1"/>
          </p:nvPr>
        </p:nvSpPr>
        <p:spPr>
          <a:xfrm>
            <a:off x="428596" y="1571612"/>
            <a:ext cx="8229600" cy="4525963"/>
          </a:xfrm>
        </p:spPr>
        <p:txBody>
          <a:bodyPr>
            <a:normAutofit/>
          </a:bodyPr>
          <a:lstStyle/>
          <a:p>
            <a:pPr>
              <a:lnSpc>
                <a:spcPct val="150000"/>
              </a:lnSpc>
            </a:pPr>
            <a:r>
              <a:rPr lang="en-US" sz="2800" dirty="0" smtClean="0">
                <a:latin typeface="Calibri" panose="020F0502020204030204" pitchFamily="34" charset="0"/>
              </a:rPr>
              <a:t>Is a disease of the arteries in which fatty plagues develop on their inner walls, eventually obstructing blood flow and interfering with absorption of nutrients.</a:t>
            </a:r>
          </a:p>
          <a:p>
            <a:pPr>
              <a:lnSpc>
                <a:spcPct val="150000"/>
              </a:lnSpc>
              <a:buNone/>
            </a:pPr>
            <a:endParaRPr lang="en-US" sz="2800" dirty="0">
              <a:latin typeface="Calibri" panose="020F0502020204030204" pitchFamily="34" charset="0"/>
            </a:endParaRPr>
          </a:p>
        </p:txBody>
      </p:sp>
    </p:spTree>
    <p:extLst>
      <p:ext uri="{BB962C8B-B14F-4D97-AF65-F5344CB8AC3E}">
        <p14:creationId xmlns:p14="http://schemas.microsoft.com/office/powerpoint/2010/main" val="31521707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n-US" dirty="0" smtClean="0"/>
              <a:t>Pathophysiology  </a:t>
            </a:r>
            <a:endParaRPr lang="en-US" dirty="0"/>
          </a:p>
        </p:txBody>
      </p:sp>
      <p:sp>
        <p:nvSpPr>
          <p:cNvPr id="3" name="Content Placeholder 2"/>
          <p:cNvSpPr>
            <a:spLocks noGrp="1"/>
          </p:cNvSpPr>
          <p:nvPr>
            <p:ph idx="1"/>
          </p:nvPr>
        </p:nvSpPr>
        <p:spPr>
          <a:xfrm>
            <a:off x="0" y="857232"/>
            <a:ext cx="9144000" cy="6000768"/>
          </a:xfrm>
        </p:spPr>
        <p:txBody>
          <a:bodyPr>
            <a:normAutofit fontScale="92500" lnSpcReduction="10000"/>
          </a:bodyPr>
          <a:lstStyle/>
          <a:p>
            <a:pPr>
              <a:lnSpc>
                <a:spcPct val="150000"/>
              </a:lnSpc>
            </a:pPr>
            <a:r>
              <a:rPr lang="en-US" sz="2800" dirty="0" smtClean="0">
                <a:latin typeface="Calibri" panose="020F0502020204030204" pitchFamily="34" charset="0"/>
              </a:rPr>
              <a:t>It’s a disease of artery in which fatty plaques develop in the internal layer of medium and large artery eventually obstructing blood flow. The deposits interfere with absorption of nutrients by the endothelial cells that compose the lining and protrude into the lumen obstructing blood flow. </a:t>
            </a:r>
          </a:p>
          <a:p>
            <a:pPr>
              <a:lnSpc>
                <a:spcPct val="150000"/>
              </a:lnSpc>
            </a:pPr>
            <a:r>
              <a:rPr lang="en-US" sz="2800" dirty="0" smtClean="0">
                <a:latin typeface="Calibri" panose="020F0502020204030204" pitchFamily="34" charset="0"/>
              </a:rPr>
              <a:t>There is accumulation of smooth muscle cells, fat plaques with lipids, fatty acids, cholesterol calcium crystal, carbohydrates, blood components and fibrous tissue.</a:t>
            </a:r>
          </a:p>
          <a:p>
            <a:pPr>
              <a:lnSpc>
                <a:spcPct val="150000"/>
              </a:lnSpc>
            </a:pPr>
            <a:r>
              <a:rPr lang="en-US" sz="2800" dirty="0" smtClean="0">
                <a:latin typeface="Calibri" panose="020F0502020204030204" pitchFamily="34" charset="0"/>
              </a:rPr>
              <a:t>Secondary changes can occur as a result of arterial dilatation and aneurism formation</a:t>
            </a:r>
            <a:endParaRPr lang="en-US" sz="2800" dirty="0">
              <a:latin typeface="Calibri" panose="020F0502020204030204" pitchFamily="34" charset="0"/>
            </a:endParaRPr>
          </a:p>
        </p:txBody>
      </p:sp>
    </p:spTree>
    <p:extLst>
      <p:ext uri="{BB962C8B-B14F-4D97-AF65-F5344CB8AC3E}">
        <p14:creationId xmlns:p14="http://schemas.microsoft.com/office/powerpoint/2010/main" val="21853627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000"/>
            <a:ext cx="6589199" cy="1280890"/>
          </a:xfrm>
        </p:spPr>
        <p:txBody>
          <a:bodyPr>
            <a:normAutofit/>
          </a:bodyPr>
          <a:lstStyle/>
          <a:p>
            <a:r>
              <a:rPr lang="en-US" b="1" dirty="0" smtClean="0"/>
              <a:t>Risk Factors for Atherosclerosis</a:t>
            </a:r>
            <a:br>
              <a:rPr lang="en-US" b="1" dirty="0" smtClean="0"/>
            </a:br>
            <a:endParaRPr lang="en-US" dirty="0"/>
          </a:p>
        </p:txBody>
      </p:sp>
      <p:sp>
        <p:nvSpPr>
          <p:cNvPr id="3" name="Content Placeholder 2"/>
          <p:cNvSpPr>
            <a:spLocks noGrp="1"/>
          </p:cNvSpPr>
          <p:nvPr>
            <p:ph idx="1"/>
          </p:nvPr>
        </p:nvSpPr>
        <p:spPr>
          <a:xfrm>
            <a:off x="7335" y="644444"/>
            <a:ext cx="8933688" cy="6213555"/>
          </a:xfrm>
        </p:spPr>
        <p:txBody>
          <a:bodyPr>
            <a:noAutofit/>
          </a:bodyPr>
          <a:lstStyle/>
          <a:p>
            <a:pPr>
              <a:buNone/>
            </a:pPr>
            <a:r>
              <a:rPr lang="en-US" sz="2800" b="1" u="sng" dirty="0" smtClean="0">
                <a:latin typeface="Calibri" panose="020F0502020204030204" pitchFamily="34" charset="0"/>
              </a:rPr>
              <a:t>Modifiable</a:t>
            </a:r>
          </a:p>
          <a:p>
            <a:r>
              <a:rPr lang="en-GB" sz="2800" dirty="0" smtClean="0">
                <a:latin typeface="Calibri" panose="020F0502020204030204" pitchFamily="34" charset="0"/>
              </a:rPr>
              <a:t>Nicotine use (i.e., tobacco smoking, chewing)</a:t>
            </a:r>
          </a:p>
          <a:p>
            <a:r>
              <a:rPr lang="en-US" sz="2800" dirty="0" smtClean="0">
                <a:latin typeface="Calibri" panose="020F0502020204030204" pitchFamily="34" charset="0"/>
              </a:rPr>
              <a:t>Diet (contributing to hyperlipidemin)</a:t>
            </a:r>
          </a:p>
          <a:p>
            <a:r>
              <a:rPr lang="en-US" sz="2800" dirty="0" smtClean="0">
                <a:latin typeface="Calibri" panose="020F0502020204030204" pitchFamily="34" charset="0"/>
              </a:rPr>
              <a:t>Hypertension</a:t>
            </a:r>
          </a:p>
          <a:p>
            <a:r>
              <a:rPr lang="en-GB" sz="2800" dirty="0" smtClean="0">
                <a:latin typeface="Calibri" panose="020F0502020204030204" pitchFamily="34" charset="0"/>
              </a:rPr>
              <a:t>Diabetes (which speeds the atherosclerotic process by thickening the basement membranes of both large and small vessels)</a:t>
            </a:r>
          </a:p>
          <a:p>
            <a:r>
              <a:rPr lang="en-US" sz="2800" dirty="0" smtClean="0">
                <a:latin typeface="Calibri" panose="020F0502020204030204" pitchFamily="34" charset="0"/>
              </a:rPr>
              <a:t>Stress</a:t>
            </a:r>
          </a:p>
          <a:p>
            <a:r>
              <a:rPr lang="en-US" sz="2800" dirty="0" smtClean="0">
                <a:latin typeface="Calibri" panose="020F0502020204030204" pitchFamily="34" charset="0"/>
              </a:rPr>
              <a:t>Sedentary lifestyle</a:t>
            </a:r>
          </a:p>
          <a:p>
            <a:pPr>
              <a:buNone/>
            </a:pPr>
            <a:r>
              <a:rPr lang="en-US" sz="2800" b="1" u="sng" dirty="0" smtClean="0">
                <a:latin typeface="Calibri" panose="020F0502020204030204" pitchFamily="34" charset="0"/>
              </a:rPr>
              <a:t>Non modifiable</a:t>
            </a:r>
          </a:p>
          <a:p>
            <a:r>
              <a:rPr lang="en-US" sz="2800" dirty="0" smtClean="0">
                <a:latin typeface="Calibri" panose="020F0502020204030204" pitchFamily="34" charset="0"/>
              </a:rPr>
              <a:t>Age</a:t>
            </a:r>
          </a:p>
          <a:p>
            <a:r>
              <a:rPr lang="en-US" sz="2800" dirty="0" smtClean="0">
                <a:latin typeface="Calibri" panose="020F0502020204030204" pitchFamily="34" charset="0"/>
              </a:rPr>
              <a:t>Gender</a:t>
            </a:r>
            <a:endParaRPr lang="en-US" sz="2800" dirty="0">
              <a:latin typeface="Calibri" panose="020F0502020204030204" pitchFamily="34" charset="0"/>
            </a:endParaRPr>
          </a:p>
        </p:txBody>
      </p:sp>
    </p:spTree>
    <p:extLst>
      <p:ext uri="{BB962C8B-B14F-4D97-AF65-F5344CB8AC3E}">
        <p14:creationId xmlns:p14="http://schemas.microsoft.com/office/powerpoint/2010/main" val="42020166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2860"/>
            <a:ext cx="8141528" cy="1143000"/>
          </a:xfrm>
        </p:spPr>
        <p:txBody>
          <a:bodyPr>
            <a:normAutofit/>
          </a:bodyPr>
          <a:lstStyle/>
          <a:p>
            <a:r>
              <a:rPr lang="en-US" sz="4000" dirty="0" smtClean="0"/>
              <a:t>Effects of atherosclerotic plaques</a:t>
            </a:r>
            <a:endParaRPr lang="en-US" sz="4000" dirty="0"/>
          </a:p>
        </p:txBody>
      </p:sp>
      <p:sp>
        <p:nvSpPr>
          <p:cNvPr id="3" name="Content Placeholder 2"/>
          <p:cNvSpPr>
            <a:spLocks noGrp="1"/>
          </p:cNvSpPr>
          <p:nvPr>
            <p:ph idx="1"/>
          </p:nvPr>
        </p:nvSpPr>
        <p:spPr>
          <a:xfrm>
            <a:off x="457200" y="1285860"/>
            <a:ext cx="8229600" cy="4929222"/>
          </a:xfrm>
        </p:spPr>
        <p:txBody>
          <a:bodyPr>
            <a:normAutofit lnSpcReduction="10000"/>
          </a:bodyPr>
          <a:lstStyle/>
          <a:p>
            <a:pPr>
              <a:lnSpc>
                <a:spcPct val="150000"/>
              </a:lnSpc>
            </a:pPr>
            <a:r>
              <a:rPr lang="en-US" sz="2800" dirty="0" smtClean="0">
                <a:latin typeface="Calibri" panose="020F0502020204030204" pitchFamily="34" charset="0"/>
              </a:rPr>
              <a:t>Narrowing the arterial lumen to cause </a:t>
            </a:r>
            <a:r>
              <a:rPr lang="en-US" sz="2800" dirty="0" err="1" smtClean="0">
                <a:latin typeface="Calibri" panose="020F0502020204030204" pitchFamily="34" charset="0"/>
              </a:rPr>
              <a:t>ischaemia</a:t>
            </a:r>
            <a:r>
              <a:rPr lang="en-US" sz="2800" dirty="0" smtClean="0">
                <a:latin typeface="Calibri" panose="020F0502020204030204" pitchFamily="34" charset="0"/>
              </a:rPr>
              <a:t>. </a:t>
            </a:r>
          </a:p>
          <a:p>
            <a:pPr>
              <a:lnSpc>
                <a:spcPct val="150000"/>
              </a:lnSpc>
            </a:pPr>
            <a:r>
              <a:rPr lang="en-US" sz="2800" dirty="0" smtClean="0">
                <a:latin typeface="Calibri" panose="020F0502020204030204" pitchFamily="34" charset="0"/>
              </a:rPr>
              <a:t>Sudden occluding of the lumen by thrombosis causing infarction. </a:t>
            </a:r>
          </a:p>
          <a:p>
            <a:pPr>
              <a:lnSpc>
                <a:spcPct val="150000"/>
              </a:lnSpc>
            </a:pPr>
            <a:r>
              <a:rPr lang="en-US" sz="2800" dirty="0" smtClean="0">
                <a:latin typeface="Calibri" panose="020F0502020204030204" pitchFamily="34" charset="0"/>
              </a:rPr>
              <a:t>Providing a site for thrombosis then embolism</a:t>
            </a:r>
          </a:p>
          <a:p>
            <a:pPr>
              <a:lnSpc>
                <a:spcPct val="150000"/>
              </a:lnSpc>
            </a:pPr>
            <a:r>
              <a:rPr lang="en-US" sz="2800" dirty="0" smtClean="0">
                <a:latin typeface="Calibri" panose="020F0502020204030204" pitchFamily="34" charset="0"/>
              </a:rPr>
              <a:t>Forming an aneurism then rupturing.</a:t>
            </a:r>
          </a:p>
          <a:p>
            <a:pPr>
              <a:lnSpc>
                <a:spcPct val="150000"/>
              </a:lnSpc>
            </a:pPr>
            <a:r>
              <a:rPr lang="en-US" sz="2800" dirty="0" smtClean="0">
                <a:latin typeface="Calibri" panose="020F0502020204030204" pitchFamily="34" charset="0"/>
              </a:rPr>
              <a:t>Effects occur most frequently in the heart, the brain,  the kidneys, lower extremities and small intestines</a:t>
            </a:r>
            <a:r>
              <a:rPr lang="en-US" sz="2800" dirty="0" smtClean="0"/>
              <a:t>.</a:t>
            </a:r>
          </a:p>
        </p:txBody>
      </p:sp>
    </p:spTree>
    <p:extLst>
      <p:ext uri="{BB962C8B-B14F-4D97-AF65-F5344CB8AC3E}">
        <p14:creationId xmlns:p14="http://schemas.microsoft.com/office/powerpoint/2010/main" val="168252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11663</TotalTime>
  <Words>21954</Words>
  <Application>Microsoft Office PowerPoint</Application>
  <PresentationFormat>On-screen Show (4:3)</PresentationFormat>
  <Paragraphs>2019</Paragraphs>
  <Slides>419</Slides>
  <Notes>18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419</vt:i4>
      </vt:variant>
    </vt:vector>
  </HeadingPairs>
  <TitlesOfParts>
    <vt:vector size="432" baseType="lpstr">
      <vt:lpstr>Arial Unicode MS</vt:lpstr>
      <vt:lpstr>宋体</vt:lpstr>
      <vt:lpstr>Arial</vt:lpstr>
      <vt:lpstr>Arial Black</vt:lpstr>
      <vt:lpstr>Calibri</vt:lpstr>
      <vt:lpstr>Courier New</vt:lpstr>
      <vt:lpstr>Helvetica</vt:lpstr>
      <vt:lpstr>Tahoma</vt:lpstr>
      <vt:lpstr>Times New Roman</vt:lpstr>
      <vt:lpstr>Wingdings</vt:lpstr>
      <vt:lpstr>Wingdings 3</vt:lpstr>
      <vt:lpstr>Wisp</vt:lpstr>
      <vt:lpstr>Photo Editor 照片</vt:lpstr>
      <vt:lpstr>CARDIOVASCULAR</vt:lpstr>
      <vt:lpstr>MAIN OBJECTIVE </vt:lpstr>
      <vt:lpstr>Specific Objectives</vt:lpstr>
      <vt:lpstr>CARDIO-VASCULAR SYSTEM</vt:lpstr>
      <vt:lpstr>What Does cardiovascular System do?</vt:lpstr>
      <vt:lpstr>How does it do it</vt:lpstr>
      <vt:lpstr>COMPOSITION</vt:lpstr>
      <vt:lpstr>Walls of Arteries and Veins </vt:lpstr>
      <vt:lpstr>Artery/Vein differences</vt:lpstr>
      <vt:lpstr>Capillaries</vt:lpstr>
      <vt:lpstr>Major veins and arteries</vt:lpstr>
      <vt:lpstr>Flow of blood</vt:lpstr>
      <vt:lpstr>Heart chambers and valves</vt:lpstr>
      <vt:lpstr>r</vt:lpstr>
      <vt:lpstr>Left heart chambers; systemic circulation</vt:lpstr>
      <vt:lpstr>Heart Valves </vt:lpstr>
      <vt:lpstr>ATRIOVENTRICULAR VALVES </vt:lpstr>
      <vt:lpstr>PowerPoint Presentation</vt:lpstr>
      <vt:lpstr>SEMILUNAR VALVES </vt:lpstr>
      <vt:lpstr>Location of the heart in the thorax</vt:lpstr>
      <vt:lpstr>Location of Heart in Chest </vt:lpstr>
      <vt:lpstr>Layers of the heart</vt:lpstr>
      <vt:lpstr>Coronary Arteries </vt:lpstr>
      <vt:lpstr>Left coronary artery </vt:lpstr>
      <vt:lpstr>RIGHT CORONARY ARTERY </vt:lpstr>
      <vt:lpstr>Heart innervation  </vt:lpstr>
      <vt:lpstr>Physical examination of a cardiac patient.</vt:lpstr>
      <vt:lpstr>Cardiovascular History and Examination </vt:lpstr>
      <vt:lpstr>History </vt:lpstr>
      <vt:lpstr>Chest pain </vt:lpstr>
      <vt:lpstr>Chest pain</vt:lpstr>
      <vt:lpstr>Breathlessness </vt:lpstr>
      <vt:lpstr>Breathlessness……contd </vt:lpstr>
      <vt:lpstr>Palpitations </vt:lpstr>
      <vt:lpstr>Other history to explore </vt:lpstr>
      <vt:lpstr>Other history to explore </vt:lpstr>
      <vt:lpstr>Cerebral symptoms: </vt:lpstr>
      <vt:lpstr> HISTORY TAKING Past medical history </vt:lpstr>
      <vt:lpstr>Family history </vt:lpstr>
      <vt:lpstr>Lifestyle </vt:lpstr>
      <vt:lpstr>Lifestyle history…..contd</vt:lpstr>
      <vt:lpstr>PHYSICAL EXAMINATION </vt:lpstr>
      <vt:lpstr>CYANOSIS </vt:lpstr>
      <vt:lpstr>Face </vt:lpstr>
      <vt:lpstr>Hands</vt:lpstr>
      <vt:lpstr>Pulse </vt:lpstr>
      <vt:lpstr>Pulse… contd</vt:lpstr>
      <vt:lpstr>PowerPoint Presentation</vt:lpstr>
      <vt:lpstr>PowerPoint Presentation</vt:lpstr>
      <vt:lpstr>PowerPoint Presentation</vt:lpstr>
      <vt:lpstr>Inequality of pulses: </vt:lpstr>
      <vt:lpstr>Peripheral pulses: </vt:lpstr>
      <vt:lpstr>PULSE PRESSURE </vt:lpstr>
      <vt:lpstr>PowerPoint Presentation</vt:lpstr>
      <vt:lpstr>Blood Pressure </vt:lpstr>
      <vt:lpstr>Check blood pressure </vt:lpstr>
      <vt:lpstr>Chest examination </vt:lpstr>
      <vt:lpstr>PowerPoint Presentation</vt:lpstr>
      <vt:lpstr>Heart Inspection and Palpation </vt:lpstr>
      <vt:lpstr>PowerPoint Presentation</vt:lpstr>
      <vt:lpstr>Cardiac Auscultation </vt:lpstr>
      <vt:lpstr>HEART SOUNDS </vt:lpstr>
      <vt:lpstr>Examination of other areas </vt:lpstr>
      <vt:lpstr>PowerPoint Presentation</vt:lpstr>
      <vt:lpstr>Inspection of the Extremities </vt:lpstr>
      <vt:lpstr>Investigations </vt:lpstr>
      <vt:lpstr>Electrocardiogram (ECG) </vt:lpstr>
      <vt:lpstr>Exercise ECG </vt:lpstr>
      <vt:lpstr>Holter monitor (24 hour ECG) </vt:lpstr>
      <vt:lpstr>Echocardiogram </vt:lpstr>
      <vt:lpstr>Echocardiogram Stress Test </vt:lpstr>
      <vt:lpstr>Magnetic resonance imaging (MRI)  </vt:lpstr>
      <vt:lpstr>PowerPoint Presentation</vt:lpstr>
      <vt:lpstr>Transoesophageal Echocardiogram    </vt:lpstr>
      <vt:lpstr>Angiography (Cardiac Catheterisation)   </vt:lpstr>
      <vt:lpstr>Electrophysiological studies (EPS) </vt:lpstr>
      <vt:lpstr>Blood tests  </vt:lpstr>
      <vt:lpstr>LABORATORY TESTS</vt:lpstr>
      <vt:lpstr>INTRODUCTION </vt:lpstr>
      <vt:lpstr>Common signs and symptoms</vt:lpstr>
      <vt:lpstr>Signs and symptoms …..contd</vt:lpstr>
      <vt:lpstr>Risk Factors for Heart Disease</vt:lpstr>
      <vt:lpstr>Risk Factors for Heart Disease…..contd</vt:lpstr>
      <vt:lpstr>PowerPoint Presentation</vt:lpstr>
      <vt:lpstr>Atheroma </vt:lpstr>
      <vt:lpstr>Predisposing factors</vt:lpstr>
      <vt:lpstr>Effects of atheroma </vt:lpstr>
      <vt:lpstr>Occlusion of an artery </vt:lpstr>
      <vt:lpstr>PowerPoint Presentation</vt:lpstr>
      <vt:lpstr>Complications of atheroma </vt:lpstr>
      <vt:lpstr>Haemorrhage</vt:lpstr>
      <vt:lpstr>PowerPoint Presentation</vt:lpstr>
      <vt:lpstr>Large and medium arteries </vt:lpstr>
      <vt:lpstr>Small arteries and arterioles </vt:lpstr>
      <vt:lpstr>PowerPoint Presentation</vt:lpstr>
      <vt:lpstr>ATHEROSCLEROSIS </vt:lpstr>
      <vt:lpstr>Pathophysiology  </vt:lpstr>
      <vt:lpstr>Risk Factors for Atherosclerosis </vt:lpstr>
      <vt:lpstr>Effects of atherosclerotic plaques</vt:lpstr>
      <vt:lpstr>Prevention </vt:lpstr>
      <vt:lpstr>Thromboangiitis obliterans (Buerger's disease) </vt:lpstr>
      <vt:lpstr>Intermittent Claudication</vt:lpstr>
      <vt:lpstr>Mechanism Of Intermittent Claudication</vt:lpstr>
      <vt:lpstr>Diagnosis </vt:lpstr>
      <vt:lpstr>General management</vt:lpstr>
      <vt:lpstr>  </vt:lpstr>
      <vt:lpstr>Surgical intervention </vt:lpstr>
      <vt:lpstr>PowerPoint Presentation</vt:lpstr>
      <vt:lpstr> Nursing Care </vt:lpstr>
      <vt:lpstr>PowerPoint Presentation</vt:lpstr>
      <vt:lpstr>PowerPoint Presentation</vt:lpstr>
      <vt:lpstr>Polyarteritis nodosa </vt:lpstr>
      <vt:lpstr>Aneurysms </vt:lpstr>
      <vt:lpstr>PowerPoint Presentation</vt:lpstr>
      <vt:lpstr>PowerPoint Presentation</vt:lpstr>
      <vt:lpstr>Complications</vt:lpstr>
      <vt:lpstr>PowerPoint Presentation</vt:lpstr>
      <vt:lpstr>Venous thrombosis </vt:lpstr>
      <vt:lpstr>Deep vein thrombosis (DVT) </vt:lpstr>
      <vt:lpstr>Predisposing factors. </vt:lpstr>
      <vt:lpstr>PowerPoint Presentation</vt:lpstr>
      <vt:lpstr>COMPLICATION </vt:lpstr>
      <vt:lpstr>VARICOSE VEINS </vt:lpstr>
      <vt:lpstr>Predisposing factors </vt:lpstr>
      <vt:lpstr>Predisposing factors </vt:lpstr>
      <vt:lpstr>Sites and effects of varicose veins </vt:lpstr>
      <vt:lpstr>Sites and effects of varicose veins …contd </vt:lpstr>
      <vt:lpstr>Haemorrhoids </vt:lpstr>
      <vt:lpstr>Scrotal varicocele </vt:lpstr>
      <vt:lpstr>Common Causes  </vt:lpstr>
      <vt:lpstr>Oesophageal varices </vt:lpstr>
      <vt:lpstr>PowerPoint Presentation</vt:lpstr>
      <vt:lpstr>Tumours of blood and lymph vessels</vt:lpstr>
      <vt:lpstr>PowerPoint Presentation</vt:lpstr>
      <vt:lpstr>CONGESTIVE CARDIAC FAIRULE </vt:lpstr>
      <vt:lpstr>Compensatory mechanisms in heart failure </vt:lpstr>
      <vt:lpstr>Compensatory mechanisms in heart failure </vt:lpstr>
      <vt:lpstr>Acute cardiac failure </vt:lpstr>
      <vt:lpstr>Causes….contd</vt:lpstr>
      <vt:lpstr>Chronic cardiac failure </vt:lpstr>
      <vt:lpstr>Pathophysiology </vt:lpstr>
      <vt:lpstr>Right-sided (congestive) cardiac failure </vt:lpstr>
      <vt:lpstr>PATHOPHYSIOLOGY</vt:lpstr>
      <vt:lpstr>PATHOPHYSIOLOGY….CONTD</vt:lpstr>
      <vt:lpstr>Signs and symptoms</vt:lpstr>
      <vt:lpstr>Diagnostic findings</vt:lpstr>
      <vt:lpstr>Left-sided or left ventricular failure </vt:lpstr>
      <vt:lpstr>PATHOPHYSIOLOGY</vt:lpstr>
      <vt:lpstr>PATHOPHYSIOLOGY</vt:lpstr>
      <vt:lpstr>Signs and symptoms</vt:lpstr>
      <vt:lpstr>Diagnostic findings</vt:lpstr>
      <vt:lpstr>GENERAL MANAGEMENT </vt:lpstr>
      <vt:lpstr>PREVENTION </vt:lpstr>
      <vt:lpstr>MANAGEMENT</vt:lpstr>
      <vt:lpstr>Medical management</vt:lpstr>
      <vt:lpstr>nursing management</vt:lpstr>
      <vt:lpstr>HOSPITAL MANAGEMENT </vt:lpstr>
      <vt:lpstr>Follow up after discharge- advice on;- </vt:lpstr>
      <vt:lpstr>PowerPoint Presentation</vt:lpstr>
      <vt:lpstr>Heart chambers and valves</vt:lpstr>
      <vt:lpstr>AORTIC STENOSIS</vt:lpstr>
      <vt:lpstr>CAUSES</vt:lpstr>
      <vt:lpstr>PATHOPHYSIOLOGY</vt:lpstr>
      <vt:lpstr>Diagnostic findings</vt:lpstr>
      <vt:lpstr>Signs and symptoms</vt:lpstr>
      <vt:lpstr>Medical and surgical management </vt:lpstr>
      <vt:lpstr>Nursing management</vt:lpstr>
      <vt:lpstr>AORTIC INSUFFICIENCY</vt:lpstr>
      <vt:lpstr>Causes </vt:lpstr>
      <vt:lpstr>pathophysiology</vt:lpstr>
      <vt:lpstr>Diagnostic findings</vt:lpstr>
      <vt:lpstr>Sign and symptoms</vt:lpstr>
      <vt:lpstr>Medical and surgical management</vt:lpstr>
      <vt:lpstr>Nursing management</vt:lpstr>
      <vt:lpstr>Mitral stenosis</vt:lpstr>
      <vt:lpstr>PATHOPHYSIOLOGY</vt:lpstr>
      <vt:lpstr>PATHOPHYSIOLOGY</vt:lpstr>
      <vt:lpstr>Signs and symptoms</vt:lpstr>
      <vt:lpstr>Diagnostic findings</vt:lpstr>
      <vt:lpstr>Medical and surgical management</vt:lpstr>
      <vt:lpstr>Nursing management</vt:lpstr>
      <vt:lpstr>Mitral insufficiency/ mitral regurgitation</vt:lpstr>
      <vt:lpstr>causes</vt:lpstr>
      <vt:lpstr>PATHOPHYSIOLOGY </vt:lpstr>
      <vt:lpstr>Signs and symptoms</vt:lpstr>
      <vt:lpstr>Diagnostic findings</vt:lpstr>
      <vt:lpstr>Medical and surgical management</vt:lpstr>
      <vt:lpstr>Nursing management</vt:lpstr>
      <vt:lpstr>Mitral valve prolapse</vt:lpstr>
      <vt:lpstr>CAUSES</vt:lpstr>
      <vt:lpstr>PATHOPHYSIOLOGY</vt:lpstr>
      <vt:lpstr>Signs and symptoms</vt:lpstr>
      <vt:lpstr>Medical and surgical management</vt:lpstr>
      <vt:lpstr>Nursing management</vt:lpstr>
      <vt:lpstr>CORONARY HEART </vt:lpstr>
      <vt:lpstr>CORONARY ARTERY DISEASE (CAD)</vt:lpstr>
      <vt:lpstr>The Coronary Arteries</vt:lpstr>
      <vt:lpstr>PowerPoint Presentation</vt:lpstr>
      <vt:lpstr>PowerPoint Presentation</vt:lpstr>
      <vt:lpstr>Coronary Atherosclerosis  </vt:lpstr>
      <vt:lpstr>Layers of the Artery</vt:lpstr>
      <vt:lpstr>Pathophysiology of Coronary Atherosclerosis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Manifestations</vt:lpstr>
      <vt:lpstr>Risk Factors for CAD</vt:lpstr>
      <vt:lpstr>Non-modifiable Risk Factors </vt:lpstr>
      <vt:lpstr>Modifiable Risk Factors </vt:lpstr>
      <vt:lpstr>Metabolic Syndrome </vt:lpstr>
      <vt:lpstr>PowerPoint Presentation</vt:lpstr>
      <vt:lpstr>CAD: Prevention</vt:lpstr>
      <vt:lpstr>Ischaemic heart disease </vt:lpstr>
      <vt:lpstr>PowerPoint Presentation</vt:lpstr>
      <vt:lpstr>MYOCARDIAL INFARCTION</vt:lpstr>
      <vt:lpstr>PowerPoint Presentation</vt:lpstr>
      <vt:lpstr>PowerPoint Presentation</vt:lpstr>
      <vt:lpstr>PowerPoint Presentation</vt:lpstr>
      <vt:lpstr>PowerPoint Presentation</vt:lpstr>
      <vt:lpstr>PATHOPHYSIOLOGY</vt:lpstr>
      <vt:lpstr>PowerPoint Presentation</vt:lpstr>
      <vt:lpstr>Symptoms </vt:lpstr>
      <vt:lpstr>Physical signs </vt:lpstr>
      <vt:lpstr>Diagnostic evaluation</vt:lpstr>
      <vt:lpstr>Treatment Guidelines for Acute MI</vt:lpstr>
      <vt:lpstr>Medical management</vt:lpstr>
      <vt:lpstr>Routine medical interventions: </vt:lpstr>
      <vt:lpstr>PowerPoint Presentation</vt:lpstr>
      <vt:lpstr>Others</vt:lpstr>
      <vt:lpstr>Nursing diagnosis </vt:lpstr>
      <vt:lpstr>Patient's goals </vt:lpstr>
      <vt:lpstr>Nursing intervention </vt:lpstr>
      <vt:lpstr>COMPLICATIONS</vt:lpstr>
      <vt:lpstr>ANGINA PECTORIS </vt:lpstr>
      <vt:lpstr>Pathophysiology </vt:lpstr>
      <vt:lpstr>Types of Angina</vt:lpstr>
      <vt:lpstr>Types of Angina ….contd</vt:lpstr>
      <vt:lpstr>Factors are associated with typical anginal pain</vt:lpstr>
      <vt:lpstr>Clinical features.</vt:lpstr>
      <vt:lpstr>Clinical Manifestations</vt:lpstr>
      <vt:lpstr>PowerPoint Presentation</vt:lpstr>
      <vt:lpstr>PowerPoint Presentation</vt:lpstr>
      <vt:lpstr>Causes. </vt:lpstr>
      <vt:lpstr>Management of Angina</vt:lpstr>
      <vt:lpstr>Management…. contd </vt:lpstr>
      <vt:lpstr>Surgical management</vt:lpstr>
      <vt:lpstr>Medical management</vt:lpstr>
      <vt:lpstr>Pharmacologic Therapy</vt:lpstr>
      <vt:lpstr>Calcium Channel Blocking Agents </vt:lpstr>
      <vt:lpstr>PowerPoint Presentation</vt:lpstr>
      <vt:lpstr>Beta-Adrenergic Blocking Agents </vt:lpstr>
      <vt:lpstr>Antiplatelet and Anticoagulant Medications </vt:lpstr>
      <vt:lpstr>Oxygen Administration </vt:lpstr>
      <vt:lpstr>Nursing Diagnoses</vt:lpstr>
      <vt:lpstr>Infectious diseases of the heart</vt:lpstr>
      <vt:lpstr>Rheumatic fever </vt:lpstr>
      <vt:lpstr>Pathophysiology    </vt:lpstr>
      <vt:lpstr>Pathophysiology </vt:lpstr>
      <vt:lpstr>PowerPoint Presentation</vt:lpstr>
      <vt:lpstr>PowerPoint Presentation</vt:lpstr>
      <vt:lpstr>PowerPoint Presentation</vt:lpstr>
      <vt:lpstr>Clinical Manifestations </vt:lpstr>
      <vt:lpstr>Others</vt:lpstr>
      <vt:lpstr>Diagnosis </vt:lpstr>
      <vt:lpstr>Major criteria </vt:lpstr>
      <vt:lpstr>Minor criteria </vt:lpstr>
      <vt:lpstr>Management </vt:lpstr>
      <vt:lpstr>Nursing Management </vt:lpstr>
      <vt:lpstr>Medical management </vt:lpstr>
      <vt:lpstr>PowerPoint Presentation</vt:lpstr>
      <vt:lpstr>Management …contd</vt:lpstr>
      <vt:lpstr>Complications </vt:lpstr>
      <vt:lpstr>Infective Endocarditis</vt:lpstr>
      <vt:lpstr>Etiology</vt:lpstr>
      <vt:lpstr>PowerPoint Presentation</vt:lpstr>
      <vt:lpstr>PATHOPHYSIOLOGY</vt:lpstr>
      <vt:lpstr>Pathophysiology … contd</vt:lpstr>
      <vt:lpstr>Classification </vt:lpstr>
      <vt:lpstr>Subacute bacterial endocarditis (SBE)</vt:lpstr>
      <vt:lpstr>Acute bacterial endocarditis (ABE)</vt:lpstr>
      <vt:lpstr>Prosthetic valvular endocarditis (PVE)</vt:lpstr>
      <vt:lpstr>PowerPoint Presentation</vt:lpstr>
      <vt:lpstr>PowerPoint Presentation</vt:lpstr>
      <vt:lpstr>PowerPoint Presentation</vt:lpstr>
      <vt:lpstr>PowerPoint Presentation</vt:lpstr>
      <vt:lpstr>Diagnostic factors</vt:lpstr>
      <vt:lpstr>PowerPoint Presentation</vt:lpstr>
      <vt:lpstr>Signs and symptoms  </vt:lpstr>
      <vt:lpstr>PowerPoint Presentation</vt:lpstr>
      <vt:lpstr>PowerPoint Presentation</vt:lpstr>
      <vt:lpstr>PowerPoint Presentation</vt:lpstr>
      <vt:lpstr>PowerPoint Presentation</vt:lpstr>
      <vt:lpstr>PowerPoint Presentation</vt:lpstr>
      <vt:lpstr>PowerPoint Presentation</vt:lpstr>
      <vt:lpstr>Risk Factors for Infective Endocarditis i. High Risk </vt:lpstr>
      <vt:lpstr>ii. Moderate Risk </vt:lpstr>
      <vt:lpstr>Prevention </vt:lpstr>
      <vt:lpstr>PowerPoint Presentation</vt:lpstr>
      <vt:lpstr>Medical Management </vt:lpstr>
      <vt:lpstr>Management </vt:lpstr>
      <vt:lpstr>PowerPoint Presentation</vt:lpstr>
      <vt:lpstr>Nursing Management </vt:lpstr>
      <vt:lpstr>PowerPoint Presentation</vt:lpstr>
      <vt:lpstr>SURGICAL MANAGEMENT </vt:lpstr>
      <vt:lpstr>Complications</vt:lpstr>
      <vt:lpstr>MYOCARDITIS</vt:lpstr>
      <vt:lpstr>Pathophysiology </vt:lpstr>
      <vt:lpstr>PowerPoint Presentation</vt:lpstr>
      <vt:lpstr>Clinical Manifestations </vt:lpstr>
      <vt:lpstr>Assessment and Diagnostic Findings </vt:lpstr>
      <vt:lpstr>Medical Management </vt:lpstr>
      <vt:lpstr>PowerPoint Presentation</vt:lpstr>
      <vt:lpstr>Nursing Management </vt:lpstr>
      <vt:lpstr>PowerPoint Presentation</vt:lpstr>
      <vt:lpstr>PERICARDITIS </vt:lpstr>
      <vt:lpstr>PATHOPHYSIOLOGY</vt:lpstr>
      <vt:lpstr>CAUSES </vt:lpstr>
      <vt:lpstr>Causes… contd</vt:lpstr>
      <vt:lpstr>Clinical Manifestations </vt:lpstr>
      <vt:lpstr>Assessment and Diagnostic Findings </vt:lpstr>
      <vt:lpstr>Medical Management </vt:lpstr>
      <vt:lpstr>Nursing Management </vt:lpstr>
      <vt:lpstr>PowerPoint Presentation</vt:lpstr>
      <vt:lpstr>POTENTIAL COMPLICATIONS </vt:lpstr>
      <vt:lpstr>Complications… contd</vt:lpstr>
      <vt:lpstr>Complications….contd </vt:lpstr>
      <vt:lpstr>PowerPoint Presentation</vt:lpstr>
      <vt:lpstr>PowerPoint Presentation</vt:lpstr>
      <vt:lpstr>PowerPoint Presentation</vt:lpstr>
      <vt:lpstr>CARDIAC ARRYTHMIAS</vt:lpstr>
      <vt:lpstr>Cardiac arrhythmias </vt:lpstr>
      <vt:lpstr>Anatomy &amp; Physiology</vt:lpstr>
      <vt:lpstr>Conduction System</vt:lpstr>
      <vt:lpstr>Conduction System</vt:lpstr>
      <vt:lpstr>SA Node</vt:lpstr>
      <vt:lpstr>AV Node</vt:lpstr>
      <vt:lpstr>AV Node</vt:lpstr>
      <vt:lpstr>QRS Complex</vt:lpstr>
      <vt:lpstr>EKG Trace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Fibrillation </vt:lpstr>
      <vt:lpstr>PowerPoint Presentation</vt:lpstr>
      <vt:lpstr>PowerPoint Presentation</vt:lpstr>
      <vt:lpstr>PowerPoint Presentation</vt:lpstr>
      <vt:lpstr>PowerPoint Presentation</vt:lpstr>
      <vt:lpstr>PowerPoint Presentation</vt:lpstr>
      <vt:lpstr>Ventricular Rhythms</vt:lpstr>
      <vt:lpstr>Ventricular Rhythms</vt:lpstr>
      <vt:lpstr>Heart block </vt:lpstr>
      <vt:lpstr>PowerPoint Presentation</vt:lpstr>
      <vt:lpstr>Heart Block</vt:lpstr>
      <vt:lpstr>Heart Block</vt:lpstr>
      <vt:lpstr>Heart Block</vt:lpstr>
      <vt:lpstr>Heart Block</vt:lpstr>
      <vt:lpstr>Heart Block</vt:lpstr>
      <vt:lpstr>Heart Block</vt:lpstr>
      <vt:lpstr>Heart Block</vt:lpstr>
      <vt:lpstr>Heart Block</vt:lpstr>
      <vt:lpstr>Asystole </vt:lpstr>
      <vt:lpstr>Asystole</vt:lpstr>
      <vt:lpstr>Asystole</vt:lpstr>
      <vt:lpstr>SHOCK AND MULTIPLE ORGAN FAILURE</vt:lpstr>
      <vt:lpstr>Introduction</vt:lpstr>
      <vt:lpstr>PowerPoint Presentation</vt:lpstr>
      <vt:lpstr>PowerPoint Presentation</vt:lpstr>
      <vt:lpstr>PowerPoint Presentation</vt:lpstr>
      <vt:lpstr>PowerPoint Presentation</vt:lpstr>
      <vt:lpstr>Normal Cellular Function - Review</vt:lpstr>
      <vt:lpstr>PowerPoint Presentation</vt:lpstr>
      <vt:lpstr>Pathophysiology of Shock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Stages of Shock </vt:lpstr>
      <vt:lpstr>Stage 1 - Compensatory  </vt:lpstr>
      <vt:lpstr>PowerPoint Presentation</vt:lpstr>
      <vt:lpstr>Stage 2 - Progressive   </vt:lpstr>
      <vt:lpstr>PowerPoint Presentation</vt:lpstr>
      <vt:lpstr>PowerPoint Presentation</vt:lpstr>
      <vt:lpstr>Stage 3 – Irreversible </vt:lpstr>
      <vt:lpstr>PowerPoint Presentation</vt:lpstr>
      <vt:lpstr>Classification and Causes of shock</vt:lpstr>
      <vt:lpstr>PowerPoint Presentation</vt:lpstr>
      <vt:lpstr>General Management Strategies in Shock</vt:lpstr>
      <vt:lpstr>a) Fluid Replacement</vt:lpstr>
      <vt:lpstr>PowerPoint Presentation</vt:lpstr>
      <vt:lpstr>PowerPoint Presentation</vt:lpstr>
      <vt:lpstr>PowerPoint Presentation</vt:lpstr>
      <vt:lpstr>PowerPoint Presentation</vt:lpstr>
      <vt:lpstr>b) Vasoactive Medication Therapy</vt:lpstr>
      <vt:lpstr>Vasoactive agents used in treating shock</vt:lpstr>
      <vt:lpstr>PowerPoint Presentation</vt:lpstr>
      <vt:lpstr>c) Nutritional Support</vt:lpstr>
      <vt:lpstr>PowerPoint Presentation</vt:lpstr>
      <vt:lpstr>PowerPoint Presentation</vt:lpstr>
      <vt:lpstr>General Management of Shock</vt:lpstr>
      <vt:lpstr>PowerPoint Presentation</vt:lpstr>
      <vt:lpstr>PowerPoint Presentation</vt:lpstr>
      <vt:lpstr>Multiple Organ Dysfunction Syndrome (MODS)</vt:lpstr>
      <vt:lpstr>PowerPoint Presentation</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DISORDERS</dc:title>
  <dc:creator>Your User Name</dc:creator>
  <cp:lastModifiedBy>WERU</cp:lastModifiedBy>
  <cp:revision>644</cp:revision>
  <dcterms:created xsi:type="dcterms:W3CDTF">2010-08-20T15:08:04Z</dcterms:created>
  <dcterms:modified xsi:type="dcterms:W3CDTF">2015-04-17T08:14:41Z</dcterms:modified>
</cp:coreProperties>
</file>