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04"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9" d="100"/>
          <a:sy n="79" d="100"/>
        </p:scale>
        <p:origin x="19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3DFB04-88EB-4D70-8C34-5E2FC6A958ED}" type="datetimeFigureOut">
              <a:rPr lang="en-US" smtClean="0"/>
              <a:t>11/21/2022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154A3C-D57D-4250-B39F-1063CF98D1F7}" type="slidenum">
              <a:rPr lang="en-US" smtClean="0"/>
              <a:t>‹#›</a:t>
            </a:fld>
            <a:endParaRPr lang="en-US"/>
          </a:p>
        </p:txBody>
      </p:sp>
    </p:spTree>
    <p:extLst>
      <p:ext uri="{BB962C8B-B14F-4D97-AF65-F5344CB8AC3E}">
        <p14:creationId xmlns:p14="http://schemas.microsoft.com/office/powerpoint/2010/main" val="26029058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CB2D9B5B-9323-4C77-ADF9-F66BF36B68B6}" type="datetime1">
              <a:rPr lang="en-US" smtClean="0"/>
              <a:t>11/21/2022</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a:t>BSN/KEMU</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2833207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CCD40AE9-40C8-4266-9199-ADED2632B8ED}" type="datetime1">
              <a:rPr lang="en-US" smtClean="0"/>
              <a:t>11/21/2022</a:t>
            </a:fld>
            <a:endParaRPr lang="en-US"/>
          </a:p>
        </p:txBody>
      </p:sp>
      <p:sp>
        <p:nvSpPr>
          <p:cNvPr id="6" name="Footer Placeholder 5"/>
          <p:cNvSpPr>
            <a:spLocks noGrp="1"/>
          </p:cNvSpPr>
          <p:nvPr>
            <p:ph type="ftr" sz="quarter" idx="11"/>
          </p:nvPr>
        </p:nvSpPr>
        <p:spPr/>
        <p:txBody>
          <a:bodyPr/>
          <a:lstStyle/>
          <a:p>
            <a:r>
              <a:rPr lang="en-US"/>
              <a:t>BSN/KEMU</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3284719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561D1D39-B4EE-4B9B-9ADF-20AF9B27D7BD}" type="datetime1">
              <a:rPr lang="en-US" smtClean="0"/>
              <a:t>11/21/2022</a:t>
            </a:fld>
            <a:endParaRPr lang="en-US"/>
          </a:p>
        </p:txBody>
      </p:sp>
      <p:sp>
        <p:nvSpPr>
          <p:cNvPr id="5" name="Footer Placeholder 4"/>
          <p:cNvSpPr>
            <a:spLocks noGrp="1"/>
          </p:cNvSpPr>
          <p:nvPr>
            <p:ph type="ftr" sz="quarter" idx="11"/>
          </p:nvPr>
        </p:nvSpPr>
        <p:spPr/>
        <p:txBody>
          <a:bodyPr/>
          <a:lstStyle/>
          <a:p>
            <a:r>
              <a:rPr lang="en-US"/>
              <a:t>BSN/KEMU</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3593567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347B22B3-7464-4B74-A5C9-F37B56BB161D}" type="datetime1">
              <a:rPr lang="en-US" smtClean="0"/>
              <a:t>11/21/2022</a:t>
            </a:fld>
            <a:endParaRPr lang="en-US"/>
          </a:p>
        </p:txBody>
      </p:sp>
      <p:sp>
        <p:nvSpPr>
          <p:cNvPr id="5" name="Footer Placeholder 4"/>
          <p:cNvSpPr>
            <a:spLocks noGrp="1"/>
          </p:cNvSpPr>
          <p:nvPr>
            <p:ph type="ftr" sz="quarter" idx="11"/>
          </p:nvPr>
        </p:nvSpPr>
        <p:spPr/>
        <p:txBody>
          <a:bodyPr/>
          <a:lstStyle/>
          <a:p>
            <a:r>
              <a:rPr lang="en-US"/>
              <a:t>BSN/KEMU</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239585246"/>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480D61B-0BAD-4BDB-B405-80E781C5F8AD}" type="datetime1">
              <a:rPr lang="en-US" smtClean="0"/>
              <a:t>11/21/2022</a:t>
            </a:fld>
            <a:endParaRPr lang="en-US"/>
          </a:p>
        </p:txBody>
      </p:sp>
      <p:sp>
        <p:nvSpPr>
          <p:cNvPr id="5" name="Footer Placeholder 4"/>
          <p:cNvSpPr>
            <a:spLocks noGrp="1"/>
          </p:cNvSpPr>
          <p:nvPr>
            <p:ph type="ftr" sz="quarter" idx="11"/>
          </p:nvPr>
        </p:nvSpPr>
        <p:spPr/>
        <p:txBody>
          <a:bodyPr/>
          <a:lstStyle/>
          <a:p>
            <a:r>
              <a:rPr lang="en-US"/>
              <a:t>BSN/KEMU</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26552039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31D5C61-5B6D-42C8-84E4-007FA2BED115}" type="datetime1">
              <a:rPr lang="en-US" smtClean="0"/>
              <a:t>11/21/2022</a:t>
            </a:fld>
            <a:endParaRPr lang="en-US"/>
          </a:p>
        </p:txBody>
      </p:sp>
      <p:sp>
        <p:nvSpPr>
          <p:cNvPr id="8" name="Footer Placeholder 7"/>
          <p:cNvSpPr>
            <a:spLocks noGrp="1"/>
          </p:cNvSpPr>
          <p:nvPr>
            <p:ph type="ftr" sz="quarter" idx="11"/>
          </p:nvPr>
        </p:nvSpPr>
        <p:spPr/>
        <p:txBody>
          <a:bodyPr/>
          <a:lstStyle/>
          <a:p>
            <a:r>
              <a:rPr lang="en-US"/>
              <a:t>BSN/KEMU</a:t>
            </a:r>
          </a:p>
        </p:txBody>
      </p:sp>
      <p:sp>
        <p:nvSpPr>
          <p:cNvPr id="9" name="Slide Number Placeholder 8"/>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23433609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06DC17AC-E801-45B0-9E58-08F7C7D95F3D}" type="datetime1">
              <a:rPr lang="en-US" smtClean="0"/>
              <a:t>11/21/2022</a:t>
            </a:fld>
            <a:endParaRPr lang="en-US"/>
          </a:p>
        </p:txBody>
      </p:sp>
      <p:sp>
        <p:nvSpPr>
          <p:cNvPr id="8" name="Footer Placeholder 7"/>
          <p:cNvSpPr>
            <a:spLocks noGrp="1"/>
          </p:cNvSpPr>
          <p:nvPr>
            <p:ph type="ftr" sz="quarter" idx="11"/>
          </p:nvPr>
        </p:nvSpPr>
        <p:spPr>
          <a:xfrm>
            <a:off x="561111" y="6391838"/>
            <a:ext cx="3644282" cy="304801"/>
          </a:xfrm>
        </p:spPr>
        <p:txBody>
          <a:bodyPr/>
          <a:lstStyle/>
          <a:p>
            <a:r>
              <a:rPr lang="en-US"/>
              <a:t>BSN/KEMU</a:t>
            </a:r>
          </a:p>
        </p:txBody>
      </p:sp>
      <p:sp>
        <p:nvSpPr>
          <p:cNvPr id="9" name="Slide Number Placeholder 8"/>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36575604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60E14009-5C62-4DE4-949A-BC51959519A4}" type="datetime1">
              <a:rPr lang="en-US" smtClean="0"/>
              <a:t>11/21/2022</a:t>
            </a:fld>
            <a:endParaRPr lang="en-US"/>
          </a:p>
        </p:txBody>
      </p:sp>
      <p:sp>
        <p:nvSpPr>
          <p:cNvPr id="5" name="Footer Placeholder 4"/>
          <p:cNvSpPr>
            <a:spLocks noGrp="1"/>
          </p:cNvSpPr>
          <p:nvPr>
            <p:ph type="ftr" sz="quarter" idx="11"/>
          </p:nvPr>
        </p:nvSpPr>
        <p:spPr/>
        <p:txBody>
          <a:bodyPr/>
          <a:lstStyle/>
          <a:p>
            <a:r>
              <a:rPr lang="en-US"/>
              <a:t>BSN/KEMU</a:t>
            </a:r>
          </a:p>
        </p:txBody>
      </p:sp>
      <p:sp>
        <p:nvSpPr>
          <p:cNvPr id="6" name="Slide Number Placeholder 5"/>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33250835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870E96D2-5F79-42DD-AFD3-67E85E7EC2C6}" type="datetime1">
              <a:rPr lang="en-US" smtClean="0"/>
              <a:t>11/21/2022</a:t>
            </a:fld>
            <a:endParaRPr lang="en-US"/>
          </a:p>
        </p:txBody>
      </p:sp>
      <p:sp>
        <p:nvSpPr>
          <p:cNvPr id="5" name="Footer Placeholder 4"/>
          <p:cNvSpPr>
            <a:spLocks noGrp="1"/>
          </p:cNvSpPr>
          <p:nvPr>
            <p:ph type="ftr" sz="quarter" idx="11"/>
          </p:nvPr>
        </p:nvSpPr>
        <p:spPr/>
        <p:txBody>
          <a:bodyPr/>
          <a:lstStyle/>
          <a:p>
            <a:r>
              <a:rPr lang="en-US"/>
              <a:t>BSN/KEMU</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18921563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p:cNvSpPr>
            <a:spLocks noGrp="1"/>
          </p:cNvSpPr>
          <p:nvPr>
            <p:ph type="ftr" sz="quarter" idx="11"/>
          </p:nvPr>
        </p:nvSpPr>
        <p:spPr/>
        <p:txBody>
          <a:bodyPr/>
          <a:lstStyle/>
          <a:p>
            <a:r>
              <a:rPr lang="en-US"/>
              <a:t>BSN/KEMU</a:t>
            </a:r>
          </a:p>
        </p:txBody>
      </p:sp>
      <p:sp>
        <p:nvSpPr>
          <p:cNvPr id="6" name="Slide Number Placeholder 5"/>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4164281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93198C8-01B0-4522-843C-3CFE0AA4188B}" type="datetime1">
              <a:rPr lang="en-US" smtClean="0"/>
              <a:t>11/21/2022</a:t>
            </a:fld>
            <a:endParaRPr lang="en-US"/>
          </a:p>
        </p:txBody>
      </p:sp>
      <p:sp>
        <p:nvSpPr>
          <p:cNvPr id="5" name="Footer Placeholder 4"/>
          <p:cNvSpPr>
            <a:spLocks noGrp="1"/>
          </p:cNvSpPr>
          <p:nvPr>
            <p:ph type="ftr" sz="quarter" idx="11"/>
          </p:nvPr>
        </p:nvSpPr>
        <p:spPr/>
        <p:txBody>
          <a:bodyPr/>
          <a:lstStyle/>
          <a:p>
            <a:r>
              <a:rPr lang="en-US"/>
              <a:t>BSN/KEMU</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2382943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AB39A4-7052-4BE1-8B21-C23DA4FA1C03}" type="datetime1">
              <a:rPr lang="en-US" smtClean="0"/>
              <a:t>11/21/2022</a:t>
            </a:fld>
            <a:endParaRPr lang="en-US"/>
          </a:p>
        </p:txBody>
      </p:sp>
      <p:sp>
        <p:nvSpPr>
          <p:cNvPr id="6" name="Footer Placeholder 5"/>
          <p:cNvSpPr>
            <a:spLocks noGrp="1"/>
          </p:cNvSpPr>
          <p:nvPr>
            <p:ph type="ftr" sz="quarter" idx="11"/>
          </p:nvPr>
        </p:nvSpPr>
        <p:spPr/>
        <p:txBody>
          <a:bodyPr/>
          <a:lstStyle/>
          <a:p>
            <a:r>
              <a:rPr lang="en-US"/>
              <a:t>BSN/KEMU</a:t>
            </a:r>
          </a:p>
        </p:txBody>
      </p:sp>
      <p:sp>
        <p:nvSpPr>
          <p:cNvPr id="7" name="Slide Number Placeholder 6"/>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1784712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92F69EB-ACC1-4005-8CBA-2DBC5C274051}" type="datetime1">
              <a:rPr lang="en-US" smtClean="0"/>
              <a:t>11/21/2022</a:t>
            </a:fld>
            <a:endParaRPr lang="en-US"/>
          </a:p>
        </p:txBody>
      </p:sp>
      <p:sp>
        <p:nvSpPr>
          <p:cNvPr id="8" name="Footer Placeholder 7"/>
          <p:cNvSpPr>
            <a:spLocks noGrp="1"/>
          </p:cNvSpPr>
          <p:nvPr>
            <p:ph type="ftr" sz="quarter" idx="11"/>
          </p:nvPr>
        </p:nvSpPr>
        <p:spPr/>
        <p:txBody>
          <a:bodyPr/>
          <a:lstStyle/>
          <a:p>
            <a:r>
              <a:rPr lang="en-US"/>
              <a:t>BSN/KEMU</a:t>
            </a:r>
          </a:p>
        </p:txBody>
      </p:sp>
      <p:sp>
        <p:nvSpPr>
          <p:cNvPr id="9" name="Slide Number Placeholder 8"/>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1124117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D8938D1-F55A-4F60-A8CA-6DB33FEC9AFF}" type="datetime1">
              <a:rPr lang="en-US" smtClean="0"/>
              <a:t>11/21/2022</a:t>
            </a:fld>
            <a:endParaRPr lang="en-US"/>
          </a:p>
        </p:txBody>
      </p:sp>
      <p:sp>
        <p:nvSpPr>
          <p:cNvPr id="4" name="Footer Placeholder 3"/>
          <p:cNvSpPr>
            <a:spLocks noGrp="1"/>
          </p:cNvSpPr>
          <p:nvPr>
            <p:ph type="ftr" sz="quarter" idx="11"/>
          </p:nvPr>
        </p:nvSpPr>
        <p:spPr/>
        <p:txBody>
          <a:bodyPr/>
          <a:lstStyle/>
          <a:p>
            <a:r>
              <a:rPr lang="en-US"/>
              <a:t>BSN/KEMU</a:t>
            </a:r>
          </a:p>
        </p:txBody>
      </p:sp>
      <p:sp>
        <p:nvSpPr>
          <p:cNvPr id="5" name="Slide Number Placeholder 4"/>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8435665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D96A35-875D-4E63-93CF-15A583A16B7E}" type="datetime1">
              <a:rPr lang="en-US" smtClean="0"/>
              <a:t>11/21/2022</a:t>
            </a:fld>
            <a:endParaRPr lang="en-US"/>
          </a:p>
        </p:txBody>
      </p:sp>
      <p:sp>
        <p:nvSpPr>
          <p:cNvPr id="3" name="Footer Placeholder 2"/>
          <p:cNvSpPr>
            <a:spLocks noGrp="1"/>
          </p:cNvSpPr>
          <p:nvPr>
            <p:ph type="ftr" sz="quarter" idx="11"/>
          </p:nvPr>
        </p:nvSpPr>
        <p:spPr/>
        <p:txBody>
          <a:bodyPr/>
          <a:lstStyle/>
          <a:p>
            <a:r>
              <a:rPr lang="en-US"/>
              <a:t>BSN/KEMU</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2229121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614E200-85F7-4A37-8533-E903EE688F3A}" type="datetime1">
              <a:rPr lang="en-US" smtClean="0"/>
              <a:t>11/21/2022</a:t>
            </a:fld>
            <a:endParaRPr lang="en-US"/>
          </a:p>
        </p:txBody>
      </p:sp>
      <p:sp>
        <p:nvSpPr>
          <p:cNvPr id="6" name="Footer Placeholder 5"/>
          <p:cNvSpPr>
            <a:spLocks noGrp="1"/>
          </p:cNvSpPr>
          <p:nvPr>
            <p:ph type="ftr" sz="quarter" idx="11"/>
          </p:nvPr>
        </p:nvSpPr>
        <p:spPr/>
        <p:txBody>
          <a:bodyPr/>
          <a:lstStyle/>
          <a:p>
            <a:r>
              <a:rPr lang="en-US"/>
              <a:t>BSN/KEMU</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641863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DC5713CE-7967-4090-8BC7-5292A7F0C7BB}" type="datetime1">
              <a:rPr lang="en-US" smtClean="0"/>
              <a:t>11/21/2022</a:t>
            </a:fld>
            <a:endParaRPr lang="en-US"/>
          </a:p>
        </p:txBody>
      </p:sp>
      <p:sp>
        <p:nvSpPr>
          <p:cNvPr id="6" name="Footer Placeholder 5"/>
          <p:cNvSpPr>
            <a:spLocks noGrp="1"/>
          </p:cNvSpPr>
          <p:nvPr>
            <p:ph type="ftr" sz="quarter" idx="11"/>
          </p:nvPr>
        </p:nvSpPr>
        <p:spPr/>
        <p:txBody>
          <a:bodyPr/>
          <a:lstStyle/>
          <a:p>
            <a:r>
              <a:rPr lang="en-US"/>
              <a:t>BSN/KEMU</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CFAE77F-FA45-4140-BF78-58A8A7171478}" type="slidenum">
              <a:rPr lang="en-US" smtClean="0"/>
              <a:t>‹#›</a:t>
            </a:fld>
            <a:endParaRPr lang="en-US"/>
          </a:p>
        </p:txBody>
      </p:sp>
    </p:spTree>
    <p:extLst>
      <p:ext uri="{BB962C8B-B14F-4D97-AF65-F5344CB8AC3E}">
        <p14:creationId xmlns:p14="http://schemas.microsoft.com/office/powerpoint/2010/main" val="204717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347B22B3-7464-4B74-A5C9-F37B56BB161D}" type="datetime1">
              <a:rPr lang="en-US" smtClean="0"/>
              <a:t>11/21/2022</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a:t>BSN/KEMU</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CFAE77F-FA45-4140-BF78-58A8A7171478}" type="slidenum">
              <a:rPr lang="en-US" smtClean="0"/>
              <a:t>‹#›</a:t>
            </a:fld>
            <a:endParaRPr lang="en-US"/>
          </a:p>
        </p:txBody>
      </p:sp>
    </p:spTree>
    <p:extLst>
      <p:ext uri="{BB962C8B-B14F-4D97-AF65-F5344CB8AC3E}">
        <p14:creationId xmlns:p14="http://schemas.microsoft.com/office/powerpoint/2010/main" val="581971351"/>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 id="2147483817" r:id="rId13"/>
    <p:sldLayoutId id="2147483818" r:id="rId14"/>
    <p:sldLayoutId id="2147483819" r:id="rId15"/>
    <p:sldLayoutId id="2147483820" r:id="rId16"/>
    <p:sldLayoutId id="2147483821" r:id="rId17"/>
  </p:sldLayoutIdLst>
  <p:hf hdr="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939397-5C2B-40E7-8CD7-56695F8D6A93}"/>
              </a:ext>
            </a:extLst>
          </p:cNvPr>
          <p:cNvSpPr>
            <a:spLocks noGrp="1"/>
          </p:cNvSpPr>
          <p:nvPr>
            <p:ph type="ctrTitle"/>
          </p:nvPr>
        </p:nvSpPr>
        <p:spPr/>
        <p:txBody>
          <a:bodyPr/>
          <a:lstStyle/>
          <a:p>
            <a:r>
              <a:rPr lang="en-US" b="1" dirty="0"/>
              <a:t>CARDIOVASCULAR DISORDERS</a:t>
            </a:r>
          </a:p>
        </p:txBody>
      </p:sp>
      <p:sp>
        <p:nvSpPr>
          <p:cNvPr id="3" name="Subtitle 2">
            <a:extLst>
              <a:ext uri="{FF2B5EF4-FFF2-40B4-BE49-F238E27FC236}">
                <a16:creationId xmlns:a16="http://schemas.microsoft.com/office/drawing/2014/main" id="{AE934FA5-B305-4CF4-8BB8-062FC05FA50A}"/>
              </a:ext>
            </a:extLst>
          </p:cNvPr>
          <p:cNvSpPr>
            <a:spLocks noGrp="1"/>
          </p:cNvSpPr>
          <p:nvPr>
            <p:ph type="subTitle" idx="1"/>
          </p:nvPr>
        </p:nvSpPr>
        <p:spPr/>
        <p:txBody>
          <a:bodyPr/>
          <a:lstStyle/>
          <a:p>
            <a:r>
              <a:rPr lang="en-US" dirty="0"/>
              <a:t>JACKSON OTONDA</a:t>
            </a:r>
          </a:p>
          <a:p>
            <a:r>
              <a:rPr lang="en-US" dirty="0"/>
              <a:t>KEMU</a:t>
            </a:r>
          </a:p>
        </p:txBody>
      </p:sp>
    </p:spTree>
    <p:extLst>
      <p:ext uri="{BB962C8B-B14F-4D97-AF65-F5344CB8AC3E}">
        <p14:creationId xmlns:p14="http://schemas.microsoft.com/office/powerpoint/2010/main" val="32221260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6420F-FF23-4E7D-A1B3-77F91BB5AED7}"/>
              </a:ext>
            </a:extLst>
          </p:cNvPr>
          <p:cNvSpPr>
            <a:spLocks noGrp="1"/>
          </p:cNvSpPr>
          <p:nvPr>
            <p:ph type="title"/>
          </p:nvPr>
        </p:nvSpPr>
        <p:spPr/>
        <p:txBody>
          <a:bodyPr/>
          <a:lstStyle/>
          <a:p>
            <a:r>
              <a:rPr lang="en-US" dirty="0"/>
              <a:t>COMPLICATIONS</a:t>
            </a:r>
          </a:p>
        </p:txBody>
      </p:sp>
      <p:sp>
        <p:nvSpPr>
          <p:cNvPr id="3" name="Content Placeholder 2">
            <a:extLst>
              <a:ext uri="{FF2B5EF4-FFF2-40B4-BE49-F238E27FC236}">
                <a16:creationId xmlns:a16="http://schemas.microsoft.com/office/drawing/2014/main" id="{6AB752BB-306E-472D-ABDF-339B54099463}"/>
              </a:ext>
            </a:extLst>
          </p:cNvPr>
          <p:cNvSpPr>
            <a:spLocks noGrp="1"/>
          </p:cNvSpPr>
          <p:nvPr>
            <p:ph idx="1"/>
          </p:nvPr>
        </p:nvSpPr>
        <p:spPr/>
        <p:txBody>
          <a:bodyPr>
            <a:normAutofit fontScale="77500" lnSpcReduction="20000"/>
          </a:bodyPr>
          <a:lstStyle/>
          <a:p>
            <a:r>
              <a:rPr lang="en-US" sz="2800" dirty="0">
                <a:latin typeface="Arial" panose="020B0604020202020204" pitchFamily="34" charset="0"/>
                <a:cs typeface="Arial" panose="020B0604020202020204" pitchFamily="34" charset="0"/>
              </a:rPr>
              <a:t>Heart failure</a:t>
            </a:r>
          </a:p>
          <a:p>
            <a:r>
              <a:rPr lang="en-US" sz="2800" dirty="0">
                <a:latin typeface="Arial" panose="020B0604020202020204" pitchFamily="34" charset="0"/>
                <a:cs typeface="Arial" panose="020B0604020202020204" pitchFamily="34" charset="0"/>
              </a:rPr>
              <a:t>Stroke--- CVA</a:t>
            </a:r>
          </a:p>
          <a:p>
            <a:r>
              <a:rPr lang="en-US" sz="2800" dirty="0">
                <a:latin typeface="Arial" panose="020B0604020202020204" pitchFamily="34" charset="0"/>
                <a:cs typeface="Arial" panose="020B0604020202020204" pitchFamily="34" charset="0"/>
              </a:rPr>
              <a:t>Cardiac valvular insufficiency - Valvular stenosis and regurgitation</a:t>
            </a:r>
          </a:p>
          <a:p>
            <a:r>
              <a:rPr lang="en-US" sz="2800" dirty="0">
                <a:latin typeface="Arial" panose="020B0604020202020204" pitchFamily="34" charset="0"/>
                <a:cs typeface="Arial" panose="020B0604020202020204" pitchFamily="34" charset="0"/>
              </a:rPr>
              <a:t>Myocardial damage</a:t>
            </a:r>
          </a:p>
          <a:p>
            <a:r>
              <a:rPr lang="en-US" sz="2800" dirty="0">
                <a:latin typeface="Arial" panose="020B0604020202020204" pitchFamily="34" charset="0"/>
                <a:cs typeface="Arial" panose="020B0604020202020204" pitchFamily="34" charset="0"/>
              </a:rPr>
              <a:t>Stroke </a:t>
            </a:r>
          </a:p>
          <a:p>
            <a:r>
              <a:rPr lang="en-US" sz="2800" dirty="0">
                <a:latin typeface="Arial" panose="020B0604020202020204" pitchFamily="34" charset="0"/>
                <a:cs typeface="Arial" panose="020B0604020202020204" pitchFamily="34" charset="0"/>
              </a:rPr>
              <a:t>Cardiac abscess</a:t>
            </a:r>
          </a:p>
          <a:p>
            <a:r>
              <a:rPr lang="en-US" sz="2800" dirty="0">
                <a:latin typeface="Arial" panose="020B0604020202020204" pitchFamily="34" charset="0"/>
                <a:cs typeface="Arial" panose="020B0604020202020204" pitchFamily="34" charset="0"/>
              </a:rPr>
              <a:t>Pulmonary embolism</a:t>
            </a:r>
          </a:p>
          <a:p>
            <a:r>
              <a:rPr lang="en-US" sz="2800" dirty="0">
                <a:latin typeface="Arial" panose="020B0604020202020204" pitchFamily="34" charset="0"/>
                <a:cs typeface="Arial" panose="020B0604020202020204" pitchFamily="34" charset="0"/>
              </a:rPr>
              <a:t>Renal infarction.</a:t>
            </a:r>
          </a:p>
          <a:p>
            <a:endParaRPr lang="en-US" dirty="0"/>
          </a:p>
          <a:p>
            <a:endParaRPr lang="en-US" dirty="0"/>
          </a:p>
        </p:txBody>
      </p:sp>
      <p:sp>
        <p:nvSpPr>
          <p:cNvPr id="4" name="Date Placeholder 3">
            <a:extLst>
              <a:ext uri="{FF2B5EF4-FFF2-40B4-BE49-F238E27FC236}">
                <a16:creationId xmlns:a16="http://schemas.microsoft.com/office/drawing/2014/main" id="{CBB7F2EC-C26C-48B3-BDCC-71E539F7DF2B}"/>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36E097F8-E8B0-4908-BBF6-66A5957379A6}"/>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33FCBDB8-C941-4C0D-8EDB-D8811B1444A5}"/>
              </a:ext>
            </a:extLst>
          </p:cNvPr>
          <p:cNvSpPr>
            <a:spLocks noGrp="1"/>
          </p:cNvSpPr>
          <p:nvPr>
            <p:ph type="sldNum" sz="quarter" idx="12"/>
          </p:nvPr>
        </p:nvSpPr>
        <p:spPr/>
        <p:txBody>
          <a:bodyPr/>
          <a:lstStyle/>
          <a:p>
            <a:fld id="{6CFAE77F-FA45-4140-BF78-58A8A7171478}" type="slidenum">
              <a:rPr lang="en-US" smtClean="0"/>
              <a:t>10</a:t>
            </a:fld>
            <a:endParaRPr lang="en-US"/>
          </a:p>
        </p:txBody>
      </p:sp>
    </p:spTree>
    <p:extLst>
      <p:ext uri="{BB962C8B-B14F-4D97-AF65-F5344CB8AC3E}">
        <p14:creationId xmlns:p14="http://schemas.microsoft.com/office/powerpoint/2010/main" val="78038653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23D7-2334-4144-A1A9-BBB6C4E1D901}"/>
              </a:ext>
            </a:extLst>
          </p:cNvPr>
          <p:cNvSpPr>
            <a:spLocks noGrp="1"/>
          </p:cNvSpPr>
          <p:nvPr>
            <p:ph type="title"/>
          </p:nvPr>
        </p:nvSpPr>
        <p:spPr/>
        <p:txBody>
          <a:bodyPr/>
          <a:lstStyle/>
          <a:p>
            <a:r>
              <a:rPr lang="en-US" dirty="0"/>
              <a:t>PREVENTION</a:t>
            </a:r>
          </a:p>
        </p:txBody>
      </p:sp>
      <p:sp>
        <p:nvSpPr>
          <p:cNvPr id="3" name="Content Placeholder 2">
            <a:extLst>
              <a:ext uri="{FF2B5EF4-FFF2-40B4-BE49-F238E27FC236}">
                <a16:creationId xmlns:a16="http://schemas.microsoft.com/office/drawing/2014/main" id="{7FAE30EF-BCBE-4082-8995-3A293CCAAC35}"/>
              </a:ext>
            </a:extLst>
          </p:cNvPr>
          <p:cNvSpPr>
            <a:spLocks noGrp="1"/>
          </p:cNvSpPr>
          <p:nvPr>
            <p:ph idx="1"/>
          </p:nvPr>
        </p:nvSpPr>
        <p:spPr/>
        <p:txBody>
          <a:bodyPr>
            <a:normAutofit fontScale="92500" lnSpcReduction="10000"/>
          </a:bodyPr>
          <a:lstStyle/>
          <a:p>
            <a:r>
              <a:rPr lang="en-US" sz="2800" dirty="0">
                <a:latin typeface="Arial" panose="020B0604020202020204" pitchFamily="34" charset="0"/>
                <a:cs typeface="Arial" panose="020B0604020202020204" pitchFamily="34" charset="0"/>
              </a:rPr>
              <a:t>Prophylaxis before and sometimes after invasive procedures e.g. Dental extraction, tonsillectomy, GIT surgery, Prostatic surgery, Incision and drainage, Vaginal hysterectomy, Urethral catheterization - Patient given 2g amoxicillin.</a:t>
            </a:r>
          </a:p>
          <a:p>
            <a:r>
              <a:rPr lang="en-US" sz="2800" dirty="0">
                <a:latin typeface="Arial" panose="020B0604020202020204" pitchFamily="34" charset="0"/>
                <a:cs typeface="Arial" panose="020B0604020202020204" pitchFamily="34" charset="0"/>
              </a:rPr>
              <a:t>Nurses to ensure hygiene and aseptic techniques used during invasive procedures</a:t>
            </a:r>
          </a:p>
          <a:p>
            <a:r>
              <a:rPr lang="en-US" sz="2800" dirty="0">
                <a:latin typeface="Arial" panose="020B0604020202020204" pitchFamily="34" charset="0"/>
                <a:cs typeface="Arial" panose="020B0604020202020204" pitchFamily="34" charset="0"/>
              </a:rPr>
              <a:t>Catheters removed as soon as they are not necessary</a:t>
            </a:r>
          </a:p>
          <a:p>
            <a:endParaRPr lang="en-US" dirty="0"/>
          </a:p>
        </p:txBody>
      </p:sp>
      <p:sp>
        <p:nvSpPr>
          <p:cNvPr id="4" name="Date Placeholder 3">
            <a:extLst>
              <a:ext uri="{FF2B5EF4-FFF2-40B4-BE49-F238E27FC236}">
                <a16:creationId xmlns:a16="http://schemas.microsoft.com/office/drawing/2014/main" id="{4EC48BA8-E7F2-4E7F-A810-B05FA1209E8A}"/>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B86E90A4-29D8-4A5E-A656-19499E51E0CC}"/>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C73CE26B-F164-4894-8B91-B8C5775FEF3D}"/>
              </a:ext>
            </a:extLst>
          </p:cNvPr>
          <p:cNvSpPr>
            <a:spLocks noGrp="1"/>
          </p:cNvSpPr>
          <p:nvPr>
            <p:ph type="sldNum" sz="quarter" idx="12"/>
          </p:nvPr>
        </p:nvSpPr>
        <p:spPr/>
        <p:txBody>
          <a:bodyPr/>
          <a:lstStyle/>
          <a:p>
            <a:fld id="{6CFAE77F-FA45-4140-BF78-58A8A7171478}" type="slidenum">
              <a:rPr lang="en-US" smtClean="0"/>
              <a:t>11</a:t>
            </a:fld>
            <a:endParaRPr lang="en-US"/>
          </a:p>
        </p:txBody>
      </p:sp>
    </p:spTree>
    <p:extLst>
      <p:ext uri="{BB962C8B-B14F-4D97-AF65-F5344CB8AC3E}">
        <p14:creationId xmlns:p14="http://schemas.microsoft.com/office/powerpoint/2010/main" val="660338206"/>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1C741-F523-49D1-AECA-18AE480CCBFD}"/>
              </a:ext>
            </a:extLst>
          </p:cNvPr>
          <p:cNvSpPr>
            <a:spLocks noGrp="1"/>
          </p:cNvSpPr>
          <p:nvPr>
            <p:ph type="title"/>
          </p:nvPr>
        </p:nvSpPr>
        <p:spPr/>
        <p:txBody>
          <a:bodyPr/>
          <a:lstStyle/>
          <a:p>
            <a:r>
              <a:rPr lang="en-US" dirty="0"/>
              <a:t>EMBOLISM</a:t>
            </a:r>
          </a:p>
        </p:txBody>
      </p:sp>
      <p:sp>
        <p:nvSpPr>
          <p:cNvPr id="3" name="Content Placeholder 2">
            <a:extLst>
              <a:ext uri="{FF2B5EF4-FFF2-40B4-BE49-F238E27FC236}">
                <a16:creationId xmlns:a16="http://schemas.microsoft.com/office/drawing/2014/main" id="{8F886016-4A9C-4BFB-AA4A-E345B0326CA7}"/>
              </a:ext>
            </a:extLst>
          </p:cNvPr>
          <p:cNvSpPr>
            <a:spLocks noGrp="1"/>
          </p:cNvSpPr>
          <p:nvPr>
            <p:ph idx="1"/>
          </p:nvPr>
        </p:nvSpPr>
        <p:spPr/>
        <p:txBody>
          <a:bodyPr>
            <a:normAutofit fontScale="25000" lnSpcReduction="20000"/>
          </a:bodyPr>
          <a:lstStyle/>
          <a:p>
            <a:pPr marL="0" indent="0">
              <a:buNone/>
            </a:pPr>
            <a:r>
              <a:rPr lang="en-US" sz="8600" b="1" dirty="0">
                <a:latin typeface="Arial" panose="020B0604020202020204" pitchFamily="34" charset="0"/>
                <a:cs typeface="Arial" panose="020B0604020202020204" pitchFamily="34" charset="0"/>
              </a:rPr>
              <a:t>EMBOLISM</a:t>
            </a:r>
            <a:r>
              <a:rPr lang="en-US" sz="8600" dirty="0">
                <a:latin typeface="Arial" panose="020B0604020202020204" pitchFamily="34" charset="0"/>
                <a:cs typeface="Arial" panose="020B0604020202020204" pitchFamily="34" charset="0"/>
              </a:rPr>
              <a:t> is the obstruction of the blood vessel by a travelling blood clot or any travelling matter. It is the process by which unattached material (emboli) such as a blood clot, fat or cholesterol deposit, gas, tissue or foreign material travels within the bloodstream and occludes flow within a vessel</a:t>
            </a:r>
          </a:p>
          <a:p>
            <a:pPr marL="0" indent="0">
              <a:buNone/>
            </a:pPr>
            <a:r>
              <a:rPr lang="en-US" sz="8600" b="1" dirty="0">
                <a:latin typeface="Arial" panose="020B0604020202020204" pitchFamily="34" charset="0"/>
                <a:cs typeface="Arial" panose="020B0604020202020204" pitchFamily="34" charset="0"/>
              </a:rPr>
              <a:t>Emboli </a:t>
            </a:r>
            <a:r>
              <a:rPr lang="en-US" sz="8600" dirty="0">
                <a:latin typeface="Arial" panose="020B0604020202020204" pitchFamily="34" charset="0"/>
                <a:cs typeface="Arial" panose="020B0604020202020204" pitchFamily="34" charset="0"/>
              </a:rPr>
              <a:t>is the detached  material that travels through the bloodstream, lodges in a blood vessel and blocks it.</a:t>
            </a:r>
          </a:p>
          <a:p>
            <a:pPr marL="0" indent="0">
              <a:buNone/>
            </a:pPr>
            <a:r>
              <a:rPr lang="en-US" sz="8600" b="1" dirty="0">
                <a:latin typeface="Arial" panose="020B0604020202020204" pitchFamily="34" charset="0"/>
                <a:cs typeface="Arial" panose="020B0604020202020204" pitchFamily="34" charset="0"/>
              </a:rPr>
              <a:t>A thrombus </a:t>
            </a:r>
            <a:r>
              <a:rPr lang="en-US" sz="8600" dirty="0">
                <a:latin typeface="Arial" panose="020B0604020202020204" pitchFamily="34" charset="0"/>
                <a:cs typeface="Arial" panose="020B0604020202020204" pitchFamily="34" charset="0"/>
              </a:rPr>
              <a:t>is a blood clot that forms in a vein.</a:t>
            </a:r>
          </a:p>
          <a:p>
            <a:pPr marL="0" indent="0">
              <a:buNone/>
            </a:pPr>
            <a:r>
              <a:rPr lang="en-US" sz="8600" b="1" dirty="0">
                <a:latin typeface="Arial" panose="020B0604020202020204" pitchFamily="34" charset="0"/>
                <a:cs typeface="Arial" panose="020B0604020202020204" pitchFamily="34" charset="0"/>
              </a:rPr>
              <a:t>An embolus </a:t>
            </a:r>
            <a:r>
              <a:rPr lang="en-US" sz="8600" dirty="0">
                <a:latin typeface="Arial" panose="020B0604020202020204" pitchFamily="34" charset="0"/>
                <a:cs typeface="Arial" panose="020B0604020202020204" pitchFamily="34" charset="0"/>
              </a:rPr>
              <a:t>is anything that moves through the blood vessels until it reaches a vessel that is too small to let it pass. When this happens, the blood flow is stopped by the embolus. </a:t>
            </a:r>
          </a:p>
          <a:p>
            <a:pPr marL="0" indent="0">
              <a:buNone/>
            </a:pPr>
            <a:endParaRPr lang="en-US" dirty="0"/>
          </a:p>
        </p:txBody>
      </p:sp>
      <p:sp>
        <p:nvSpPr>
          <p:cNvPr id="4" name="Date Placeholder 3">
            <a:extLst>
              <a:ext uri="{FF2B5EF4-FFF2-40B4-BE49-F238E27FC236}">
                <a16:creationId xmlns:a16="http://schemas.microsoft.com/office/drawing/2014/main" id="{8A1CEF18-8241-41E8-8B6D-9B2DAD64A8CE}"/>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D8050EDE-A4FB-4070-9050-4C809FF43D3C}"/>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6C94F733-5E87-4890-9658-88C66B2D2369}"/>
              </a:ext>
            </a:extLst>
          </p:cNvPr>
          <p:cNvSpPr>
            <a:spLocks noGrp="1"/>
          </p:cNvSpPr>
          <p:nvPr>
            <p:ph type="sldNum" sz="quarter" idx="12"/>
          </p:nvPr>
        </p:nvSpPr>
        <p:spPr/>
        <p:txBody>
          <a:bodyPr/>
          <a:lstStyle/>
          <a:p>
            <a:fld id="{6CFAE77F-FA45-4140-BF78-58A8A7171478}" type="slidenum">
              <a:rPr lang="en-US" smtClean="0"/>
              <a:t>12</a:t>
            </a:fld>
            <a:endParaRPr lang="en-US"/>
          </a:p>
        </p:txBody>
      </p:sp>
    </p:spTree>
    <p:extLst>
      <p:ext uri="{BB962C8B-B14F-4D97-AF65-F5344CB8AC3E}">
        <p14:creationId xmlns:p14="http://schemas.microsoft.com/office/powerpoint/2010/main" val="8851913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D81A4-CB31-49E0-8D34-1A7093F54447}"/>
              </a:ext>
            </a:extLst>
          </p:cNvPr>
          <p:cNvSpPr>
            <a:spLocks noGrp="1"/>
          </p:cNvSpPr>
          <p:nvPr>
            <p:ph type="title"/>
          </p:nvPr>
        </p:nvSpPr>
        <p:spPr/>
        <p:txBody>
          <a:bodyPr/>
          <a:lstStyle/>
          <a:p>
            <a:r>
              <a:rPr lang="en-US" dirty="0"/>
              <a:t>Embolism </a:t>
            </a:r>
            <a:r>
              <a:rPr lang="en-US" dirty="0" err="1"/>
              <a:t>cont</a:t>
            </a:r>
            <a:r>
              <a:rPr lang="en-US" dirty="0"/>
              <a:t>…</a:t>
            </a:r>
          </a:p>
        </p:txBody>
      </p:sp>
      <p:sp>
        <p:nvSpPr>
          <p:cNvPr id="3" name="Content Placeholder 2">
            <a:extLst>
              <a:ext uri="{FF2B5EF4-FFF2-40B4-BE49-F238E27FC236}">
                <a16:creationId xmlns:a16="http://schemas.microsoft.com/office/drawing/2014/main" id="{86EA6F04-7BC1-4C54-8B28-8FF9209D3532}"/>
              </a:ext>
            </a:extLst>
          </p:cNvPr>
          <p:cNvSpPr>
            <a:spLocks noGrp="1"/>
          </p:cNvSpPr>
          <p:nvPr>
            <p:ph idx="1"/>
          </p:nvPr>
        </p:nvSpPr>
        <p:spPr/>
        <p:txBody>
          <a:bodyPr/>
          <a:lstStyle/>
          <a:p>
            <a:r>
              <a:rPr lang="en-US" sz="2800" dirty="0">
                <a:latin typeface="Arial" panose="020B0604020202020204" pitchFamily="34" charset="0"/>
                <a:cs typeface="Arial" panose="020B0604020202020204" pitchFamily="34" charset="0"/>
              </a:rPr>
              <a:t>An embolus is often a small piece of a blood clot that breaks off (</a:t>
            </a:r>
            <a:r>
              <a:rPr lang="en-US" sz="2800" dirty="0" err="1">
                <a:latin typeface="Arial" panose="020B0604020202020204" pitchFamily="34" charset="0"/>
                <a:cs typeface="Arial" panose="020B0604020202020204" pitchFamily="34" charset="0"/>
              </a:rPr>
              <a:t>thrombo</a:t>
            </a:r>
            <a:r>
              <a:rPr lang="en-US" sz="2800" dirty="0">
                <a:latin typeface="Arial" panose="020B0604020202020204" pitchFamily="34" charset="0"/>
                <a:cs typeface="Arial" panose="020B0604020202020204" pitchFamily="34" charset="0"/>
              </a:rPr>
              <a:t> embolus). It may also be fat, air, amniotic fluid, a </a:t>
            </a:r>
            <a:r>
              <a:rPr lang="en-US" sz="2800" dirty="0" err="1">
                <a:latin typeface="Arial" panose="020B0604020202020204" pitchFamily="34" charset="0"/>
                <a:cs typeface="Arial" panose="020B0604020202020204" pitchFamily="34" charset="0"/>
              </a:rPr>
              <a:t>tumour</a:t>
            </a:r>
            <a:r>
              <a:rPr lang="en-US" sz="2800" dirty="0">
                <a:latin typeface="Arial" panose="020B0604020202020204" pitchFamily="34" charset="0"/>
                <a:cs typeface="Arial" panose="020B0604020202020204" pitchFamily="34" charset="0"/>
              </a:rPr>
              <a:t> or a foreign substance such as talc, iodine, cotton or a tiny piece of catheter tube.</a:t>
            </a:r>
          </a:p>
          <a:p>
            <a:endParaRPr lang="en-US" dirty="0"/>
          </a:p>
        </p:txBody>
      </p:sp>
      <p:sp>
        <p:nvSpPr>
          <p:cNvPr id="4" name="Date Placeholder 3">
            <a:extLst>
              <a:ext uri="{FF2B5EF4-FFF2-40B4-BE49-F238E27FC236}">
                <a16:creationId xmlns:a16="http://schemas.microsoft.com/office/drawing/2014/main" id="{78D7E28A-140F-4BFC-94EF-EA1369EED1AC}"/>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316E8EA5-C16C-4C97-BEA7-9C6367B9F666}"/>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107E88FE-26BA-48E7-8586-5C2ECE8784BB}"/>
              </a:ext>
            </a:extLst>
          </p:cNvPr>
          <p:cNvSpPr>
            <a:spLocks noGrp="1"/>
          </p:cNvSpPr>
          <p:nvPr>
            <p:ph type="sldNum" sz="quarter" idx="12"/>
          </p:nvPr>
        </p:nvSpPr>
        <p:spPr/>
        <p:txBody>
          <a:bodyPr/>
          <a:lstStyle/>
          <a:p>
            <a:fld id="{6CFAE77F-FA45-4140-BF78-58A8A7171478}" type="slidenum">
              <a:rPr lang="en-US" smtClean="0"/>
              <a:t>13</a:t>
            </a:fld>
            <a:endParaRPr lang="en-US"/>
          </a:p>
        </p:txBody>
      </p:sp>
    </p:spTree>
    <p:extLst>
      <p:ext uri="{BB962C8B-B14F-4D97-AF65-F5344CB8AC3E}">
        <p14:creationId xmlns:p14="http://schemas.microsoft.com/office/powerpoint/2010/main" val="1876260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D6C008-8448-48AB-8DF0-AB54B1A0E4FF}"/>
              </a:ext>
            </a:extLst>
          </p:cNvPr>
          <p:cNvSpPr>
            <a:spLocks noGrp="1"/>
          </p:cNvSpPr>
          <p:nvPr>
            <p:ph type="title"/>
          </p:nvPr>
        </p:nvSpPr>
        <p:spPr/>
        <p:txBody>
          <a:bodyPr/>
          <a:lstStyle/>
          <a:p>
            <a:r>
              <a:rPr lang="en-US" dirty="0"/>
              <a:t>CAUSES</a:t>
            </a:r>
          </a:p>
        </p:txBody>
      </p:sp>
      <p:sp>
        <p:nvSpPr>
          <p:cNvPr id="3" name="Content Placeholder 2">
            <a:extLst>
              <a:ext uri="{FF2B5EF4-FFF2-40B4-BE49-F238E27FC236}">
                <a16:creationId xmlns:a16="http://schemas.microsoft.com/office/drawing/2014/main" id="{C7E9AE2D-6F6B-454C-B33B-6FCFABD5ED51}"/>
              </a:ext>
            </a:extLst>
          </p:cNvPr>
          <p:cNvSpPr>
            <a:spLocks noGrp="1"/>
          </p:cNvSpPr>
          <p:nvPr>
            <p:ph idx="1"/>
          </p:nvPr>
        </p:nvSpPr>
        <p:spPr/>
        <p:txBody>
          <a:bodyPr>
            <a:normAutofit fontScale="25000" lnSpcReduction="20000"/>
          </a:bodyPr>
          <a:lstStyle/>
          <a:p>
            <a:r>
              <a:rPr lang="en-US" sz="11200" b="1" dirty="0">
                <a:latin typeface="Arial" panose="020B0604020202020204" pitchFamily="34" charset="0"/>
                <a:cs typeface="Arial" panose="020B0604020202020204" pitchFamily="34" charset="0"/>
              </a:rPr>
              <a:t>The primary cause of embolism i</a:t>
            </a:r>
            <a:r>
              <a:rPr lang="en-US" sz="11200" dirty="0">
                <a:latin typeface="Arial" panose="020B0604020202020204" pitchFamily="34" charset="0"/>
                <a:cs typeface="Arial" panose="020B0604020202020204" pitchFamily="34" charset="0"/>
              </a:rPr>
              <a:t>s </a:t>
            </a:r>
            <a:r>
              <a:rPr lang="en-US" sz="11200" b="1" dirty="0">
                <a:latin typeface="Arial" panose="020B0604020202020204" pitchFamily="34" charset="0"/>
                <a:cs typeface="Arial" panose="020B0604020202020204" pitchFamily="34" charset="0"/>
              </a:rPr>
              <a:t>deep vein thrombosis</a:t>
            </a:r>
            <a:r>
              <a:rPr lang="en-US" sz="11200" dirty="0">
                <a:latin typeface="Arial" panose="020B0604020202020204" pitchFamily="34" charset="0"/>
                <a:cs typeface="Arial" panose="020B0604020202020204" pitchFamily="34" charset="0"/>
              </a:rPr>
              <a:t>, a condition in which blood clots form in the large veins of the lower extremities, such as in the thigh or lower leg. If the blood clot breaks free from the wall of the vein, it can travel through the bloodstream and cause an embolism by blocking an artery.</a:t>
            </a:r>
          </a:p>
          <a:p>
            <a:pPr marL="0" indent="0">
              <a:buNone/>
            </a:pPr>
            <a:endParaRPr lang="en-US" sz="11200" b="1" dirty="0">
              <a:latin typeface="Arial" panose="020B0604020202020204" pitchFamily="34" charset="0"/>
              <a:cs typeface="Arial" panose="020B0604020202020204" pitchFamily="34" charset="0"/>
            </a:endParaRPr>
          </a:p>
          <a:p>
            <a:pPr marL="0" indent="0">
              <a:buNone/>
            </a:pPr>
            <a:r>
              <a:rPr lang="en-US" sz="11200" b="1" dirty="0">
                <a:latin typeface="Arial" panose="020B0604020202020204" pitchFamily="34" charset="0"/>
                <a:cs typeface="Arial" panose="020B0604020202020204" pitchFamily="34" charset="0"/>
              </a:rPr>
              <a:t>NB: Thrombi -</a:t>
            </a:r>
            <a:r>
              <a:rPr lang="en-US" sz="11200" dirty="0">
                <a:latin typeface="Arial" panose="020B0604020202020204" pitchFamily="34" charset="0"/>
                <a:cs typeface="Arial" panose="020B0604020202020204" pitchFamily="34" charset="0"/>
              </a:rPr>
              <a:t>a blood clot formed in situ within the vascular system of the body and impeding blood flow. An embolus is often a small piece of a blood clot that breaks off (</a:t>
            </a:r>
            <a:r>
              <a:rPr lang="en-US" sz="11200" dirty="0" err="1">
                <a:latin typeface="Arial" panose="020B0604020202020204" pitchFamily="34" charset="0"/>
                <a:cs typeface="Arial" panose="020B0604020202020204" pitchFamily="34" charset="0"/>
              </a:rPr>
              <a:t>thromboembolus</a:t>
            </a:r>
            <a:r>
              <a:rPr lang="en-US" sz="11200" dirty="0">
                <a:latin typeface="Arial" panose="020B0604020202020204" pitchFamily="34" charset="0"/>
                <a:cs typeface="Arial" panose="020B0604020202020204" pitchFamily="34" charset="0"/>
              </a:rPr>
              <a:t>).</a:t>
            </a:r>
          </a:p>
          <a:p>
            <a:pPr marL="0" indent="0">
              <a:buNone/>
            </a:pPr>
            <a:endParaRPr lang="en-US" sz="11200" dirty="0">
              <a:latin typeface="Arial" panose="020B0604020202020204" pitchFamily="34" charset="0"/>
              <a:cs typeface="Arial" panose="020B0604020202020204" pitchFamily="34" charset="0"/>
            </a:endParaRPr>
          </a:p>
          <a:p>
            <a:pPr marL="0" indent="0">
              <a:buNone/>
            </a:pPr>
            <a:r>
              <a:rPr lang="en-US" sz="11200" b="1" dirty="0">
                <a:latin typeface="Arial" panose="020B0604020202020204" pitchFamily="34" charset="0"/>
                <a:cs typeface="Arial" panose="020B0604020202020204" pitchFamily="34" charset="0"/>
              </a:rPr>
              <a:t>Other causes:</a:t>
            </a:r>
          </a:p>
          <a:p>
            <a:pPr marL="0" indent="0">
              <a:buNone/>
            </a:pPr>
            <a:r>
              <a:rPr lang="en-US" sz="11200" b="1" dirty="0">
                <a:latin typeface="Arial" panose="020B0604020202020204" pitchFamily="34" charset="0"/>
                <a:cs typeface="Arial" panose="020B0604020202020204" pitchFamily="34" charset="0"/>
              </a:rPr>
              <a:t>Atherosclerosis </a:t>
            </a:r>
            <a:r>
              <a:rPr lang="en-US" sz="11200" dirty="0">
                <a:latin typeface="Arial" panose="020B0604020202020204" pitchFamily="34" charset="0"/>
                <a:cs typeface="Arial" panose="020B0604020202020204" pitchFamily="34" charset="0"/>
              </a:rPr>
              <a:t>(buildup of plaque on the walls of the coronary arteries; atherosclerosis is a type of arteriosclerosis</a:t>
            </a:r>
          </a:p>
          <a:p>
            <a:pPr marL="0" indent="0">
              <a:buNone/>
            </a:pPr>
            <a:r>
              <a:rPr lang="en-US" sz="11200" b="1" dirty="0">
                <a:latin typeface="Arial" panose="020B0604020202020204" pitchFamily="34" charset="0"/>
                <a:cs typeface="Arial" panose="020B0604020202020204" pitchFamily="34" charset="0"/>
              </a:rPr>
              <a:t>Endocarditis</a:t>
            </a:r>
            <a:r>
              <a:rPr lang="en-US" sz="11200" dirty="0">
                <a:latin typeface="Arial" panose="020B0604020202020204" pitchFamily="34" charset="0"/>
                <a:cs typeface="Arial" panose="020B0604020202020204" pitchFamily="34" charset="0"/>
              </a:rPr>
              <a:t> (inflammation of the lining and valves of the heart)</a:t>
            </a:r>
          </a:p>
          <a:p>
            <a:endParaRPr lang="en-US" dirty="0"/>
          </a:p>
        </p:txBody>
      </p:sp>
      <p:sp>
        <p:nvSpPr>
          <p:cNvPr id="4" name="Date Placeholder 3">
            <a:extLst>
              <a:ext uri="{FF2B5EF4-FFF2-40B4-BE49-F238E27FC236}">
                <a16:creationId xmlns:a16="http://schemas.microsoft.com/office/drawing/2014/main" id="{84524655-AFA9-4B59-96A3-57143E89E57C}"/>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DD0DDCBE-60F7-4F78-9308-2672F82B60C1}"/>
              </a:ext>
            </a:extLst>
          </p:cNvPr>
          <p:cNvSpPr>
            <a:spLocks noGrp="1"/>
          </p:cNvSpPr>
          <p:nvPr>
            <p:ph type="ftr" sz="quarter" idx="11"/>
          </p:nvPr>
        </p:nvSpPr>
        <p:spPr/>
        <p:txBody>
          <a:bodyPr/>
          <a:lstStyle/>
          <a:p>
            <a:r>
              <a:rPr lang="en-US" dirty="0"/>
              <a:t>BSN/KEMU</a:t>
            </a:r>
          </a:p>
        </p:txBody>
      </p:sp>
      <p:sp>
        <p:nvSpPr>
          <p:cNvPr id="6" name="Slide Number Placeholder 5">
            <a:extLst>
              <a:ext uri="{FF2B5EF4-FFF2-40B4-BE49-F238E27FC236}">
                <a16:creationId xmlns:a16="http://schemas.microsoft.com/office/drawing/2014/main" id="{9BB22E1C-4321-4B5A-84F2-7D597EE2B0F1}"/>
              </a:ext>
            </a:extLst>
          </p:cNvPr>
          <p:cNvSpPr>
            <a:spLocks noGrp="1"/>
          </p:cNvSpPr>
          <p:nvPr>
            <p:ph type="sldNum" sz="quarter" idx="12"/>
          </p:nvPr>
        </p:nvSpPr>
        <p:spPr/>
        <p:txBody>
          <a:bodyPr/>
          <a:lstStyle/>
          <a:p>
            <a:fld id="{6CFAE77F-FA45-4140-BF78-58A8A7171478}" type="slidenum">
              <a:rPr lang="en-US" smtClean="0"/>
              <a:t>14</a:t>
            </a:fld>
            <a:endParaRPr lang="en-US"/>
          </a:p>
        </p:txBody>
      </p:sp>
    </p:spTree>
    <p:extLst>
      <p:ext uri="{BB962C8B-B14F-4D97-AF65-F5344CB8AC3E}">
        <p14:creationId xmlns:p14="http://schemas.microsoft.com/office/powerpoint/2010/main" val="3263951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75F70-BAD6-4966-A6EA-4BD6950E3F3B}"/>
              </a:ext>
            </a:extLst>
          </p:cNvPr>
          <p:cNvSpPr>
            <a:spLocks noGrp="1"/>
          </p:cNvSpPr>
          <p:nvPr>
            <p:ph type="title"/>
          </p:nvPr>
        </p:nvSpPr>
        <p:spPr/>
        <p:txBody>
          <a:bodyPr/>
          <a:lstStyle/>
          <a:p>
            <a:r>
              <a:rPr lang="en-US" dirty="0"/>
              <a:t>RISK FACTORS</a:t>
            </a:r>
          </a:p>
        </p:txBody>
      </p:sp>
      <p:sp>
        <p:nvSpPr>
          <p:cNvPr id="3" name="Content Placeholder 2">
            <a:extLst>
              <a:ext uri="{FF2B5EF4-FFF2-40B4-BE49-F238E27FC236}">
                <a16:creationId xmlns:a16="http://schemas.microsoft.com/office/drawing/2014/main" id="{498FAEDF-583D-4C7F-ABBB-068A945883FA}"/>
              </a:ext>
            </a:extLst>
          </p:cNvPr>
          <p:cNvSpPr>
            <a:spLocks noGrp="1"/>
          </p:cNvSpPr>
          <p:nvPr>
            <p:ph idx="1"/>
          </p:nvPr>
        </p:nvSpPr>
        <p:spPr/>
        <p:txBody>
          <a:bodyPr>
            <a:normAutofit fontScale="25000" lnSpcReduction="20000"/>
          </a:bodyPr>
          <a:lstStyle/>
          <a:p>
            <a:pPr marL="457200" indent="-457200"/>
            <a:r>
              <a:rPr lang="en-US" sz="8600" dirty="0">
                <a:latin typeface="Arial" panose="020B0604020202020204" pitchFamily="34" charset="0"/>
                <a:cs typeface="Arial" panose="020B0604020202020204" pitchFamily="34" charset="0"/>
              </a:rPr>
              <a:t>People can develop a DVT or pulmonary EMBOLISM after immobilization of the leg in a cast or after prolonged bed rest without moving the legs. </a:t>
            </a:r>
          </a:p>
          <a:p>
            <a:pPr marL="0" indent="0">
              <a:buNone/>
            </a:pPr>
            <a:r>
              <a:rPr lang="en-US" sz="8600" b="1" dirty="0">
                <a:latin typeface="Arial" panose="020B0604020202020204" pitchFamily="34" charset="0"/>
                <a:cs typeface="Arial" panose="020B0604020202020204" pitchFamily="34" charset="0"/>
              </a:rPr>
              <a:t>Other factors associated with embolism include:</a:t>
            </a:r>
          </a:p>
          <a:p>
            <a:pPr marL="457200" indent="-457200"/>
            <a:r>
              <a:rPr lang="en-US" sz="8600" dirty="0">
                <a:latin typeface="Arial" panose="020B0604020202020204" pitchFamily="34" charset="0"/>
                <a:cs typeface="Arial" panose="020B0604020202020204" pitchFamily="34" charset="0"/>
              </a:rPr>
              <a:t>Cancer, previous surgery, a broken leg or hip, and genetic conditions affecting the blood cells that increase the chance of blood clot formation. Being overweight or obese, Smoking cigarettes.</a:t>
            </a:r>
          </a:p>
          <a:p>
            <a:pPr marL="457200" indent="-457200"/>
            <a:r>
              <a:rPr lang="en-US" sz="8600" dirty="0">
                <a:latin typeface="Arial" panose="020B0604020202020204" pitchFamily="34" charset="0"/>
                <a:cs typeface="Arial" panose="020B0604020202020204" pitchFamily="34" charset="0"/>
              </a:rPr>
              <a:t>Taking birth control pills (oral contraceptives) or hormone replacement therapy, having diseases such as stroke, paralysis, chronic heart disease or high blood pressure</a:t>
            </a:r>
          </a:p>
          <a:p>
            <a:pPr marL="457200" indent="-457200"/>
            <a:r>
              <a:rPr lang="en-US" sz="8600" dirty="0">
                <a:latin typeface="Arial" panose="020B0604020202020204" pitchFamily="34" charset="0"/>
                <a:cs typeface="Arial" panose="020B0604020202020204" pitchFamily="34" charset="0"/>
              </a:rPr>
              <a:t>Having had recent injury or trauma to a vein, having had severe injuries, burns or fractures of the hips or thigh bone</a:t>
            </a:r>
          </a:p>
          <a:p>
            <a:endParaRPr lang="en-US" dirty="0"/>
          </a:p>
        </p:txBody>
      </p:sp>
      <p:sp>
        <p:nvSpPr>
          <p:cNvPr id="4" name="Date Placeholder 3">
            <a:extLst>
              <a:ext uri="{FF2B5EF4-FFF2-40B4-BE49-F238E27FC236}">
                <a16:creationId xmlns:a16="http://schemas.microsoft.com/office/drawing/2014/main" id="{46B111FC-CA09-4BF1-9A06-089C0494763B}"/>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41E8762D-A107-4B7C-89CD-1296DD4F1B70}"/>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811A3BCE-1675-4FB8-8B14-E44424743901}"/>
              </a:ext>
            </a:extLst>
          </p:cNvPr>
          <p:cNvSpPr>
            <a:spLocks noGrp="1"/>
          </p:cNvSpPr>
          <p:nvPr>
            <p:ph type="sldNum" sz="quarter" idx="12"/>
          </p:nvPr>
        </p:nvSpPr>
        <p:spPr/>
        <p:txBody>
          <a:bodyPr/>
          <a:lstStyle/>
          <a:p>
            <a:fld id="{6CFAE77F-FA45-4140-BF78-58A8A7171478}" type="slidenum">
              <a:rPr lang="en-US" smtClean="0"/>
              <a:t>15</a:t>
            </a:fld>
            <a:endParaRPr lang="en-US"/>
          </a:p>
        </p:txBody>
      </p:sp>
    </p:spTree>
    <p:extLst>
      <p:ext uri="{BB962C8B-B14F-4D97-AF65-F5344CB8AC3E}">
        <p14:creationId xmlns:p14="http://schemas.microsoft.com/office/powerpoint/2010/main" val="3408213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88D6CE-19F9-47A7-81B2-788D52DDDC4E}"/>
              </a:ext>
            </a:extLst>
          </p:cNvPr>
          <p:cNvSpPr>
            <a:spLocks noGrp="1"/>
          </p:cNvSpPr>
          <p:nvPr>
            <p:ph type="title"/>
          </p:nvPr>
        </p:nvSpPr>
        <p:spPr/>
        <p:txBody>
          <a:bodyPr/>
          <a:lstStyle/>
          <a:p>
            <a:r>
              <a:rPr lang="en-US" dirty="0"/>
              <a:t>TYPES OF EMBOLISM</a:t>
            </a:r>
          </a:p>
        </p:txBody>
      </p:sp>
      <p:sp>
        <p:nvSpPr>
          <p:cNvPr id="3" name="Content Placeholder 2">
            <a:extLst>
              <a:ext uri="{FF2B5EF4-FFF2-40B4-BE49-F238E27FC236}">
                <a16:creationId xmlns:a16="http://schemas.microsoft.com/office/drawing/2014/main" id="{85FAEECF-5247-4E15-A674-6924F92AB36F}"/>
              </a:ext>
            </a:extLst>
          </p:cNvPr>
          <p:cNvSpPr>
            <a:spLocks noGrp="1"/>
          </p:cNvSpPr>
          <p:nvPr>
            <p:ph idx="1"/>
          </p:nvPr>
        </p:nvSpPr>
        <p:spPr>
          <a:xfrm>
            <a:off x="1154954" y="2328085"/>
            <a:ext cx="8825659" cy="3416300"/>
          </a:xfrm>
        </p:spPr>
        <p:txBody>
          <a:bodyPr>
            <a:normAutofit fontScale="70000" lnSpcReduction="20000"/>
          </a:bodyPr>
          <a:lstStyle/>
          <a:p>
            <a:pPr marL="0" indent="0">
              <a:buNone/>
            </a:pPr>
            <a:r>
              <a:rPr lang="en-US" sz="2800" b="1" dirty="0">
                <a:latin typeface="Arial" panose="020B0604020202020204" pitchFamily="34" charset="0"/>
                <a:cs typeface="Arial" panose="020B0604020202020204" pitchFamily="34" charset="0"/>
              </a:rPr>
              <a:t>Pulmonary embolism</a:t>
            </a:r>
            <a:r>
              <a:rPr lang="en-US" sz="2800" dirty="0">
                <a:latin typeface="Arial" panose="020B0604020202020204" pitchFamily="34" charset="0"/>
                <a:cs typeface="Arial" panose="020B0604020202020204" pitchFamily="34" charset="0"/>
              </a:rPr>
              <a:t>: A blockage of the blood vessel of the lung. The blood clots causing pulmonary embolism usually originates in deep veins of legs or sometimes in deep veins of other body parts (due to DVT). These clots migrate to the lung and block the artery. It can even cause death.</a:t>
            </a: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b="1" dirty="0">
                <a:latin typeface="Arial" panose="020B0604020202020204" pitchFamily="34" charset="0"/>
                <a:cs typeface="Arial" panose="020B0604020202020204" pitchFamily="34" charset="0"/>
              </a:rPr>
              <a:t>Brain embolism</a:t>
            </a:r>
            <a:r>
              <a:rPr lang="en-US" sz="2800" dirty="0">
                <a:latin typeface="Arial" panose="020B0604020202020204" pitchFamily="34" charset="0"/>
                <a:cs typeface="Arial" panose="020B0604020202020204" pitchFamily="34" charset="0"/>
              </a:rPr>
              <a:t>: A blockage of the blood vessel of the brain. It can cause a brain stroke. It usually results from the blood clots formed in the heart.</a:t>
            </a:r>
          </a:p>
          <a:p>
            <a:pPr marL="0" indent="0">
              <a:buNone/>
            </a:pPr>
            <a:endParaRPr lang="en-US" sz="2800" dirty="0">
              <a:latin typeface="Arial" panose="020B0604020202020204" pitchFamily="34" charset="0"/>
              <a:cs typeface="Arial" panose="020B0604020202020204" pitchFamily="34" charset="0"/>
            </a:endParaRPr>
          </a:p>
          <a:p>
            <a:pPr marL="0" indent="0">
              <a:buNone/>
            </a:pPr>
            <a:r>
              <a:rPr lang="en-US" sz="2800" b="1" dirty="0">
                <a:latin typeface="Arial" panose="020B0604020202020204" pitchFamily="34" charset="0"/>
                <a:cs typeface="Arial" panose="020B0604020202020204" pitchFamily="34" charset="0"/>
              </a:rPr>
              <a:t>Retinal embolism</a:t>
            </a:r>
            <a:r>
              <a:rPr lang="en-US" sz="2800" dirty="0">
                <a:latin typeface="Arial" panose="020B0604020202020204" pitchFamily="34" charset="0"/>
                <a:cs typeface="Arial" panose="020B0604020202020204" pitchFamily="34" charset="0"/>
              </a:rPr>
              <a:t>: A blockage formed within the blood vessel of the retina (eye). It can cause sudden blindness of the eye.</a:t>
            </a:r>
          </a:p>
          <a:p>
            <a:endParaRPr lang="en-US" dirty="0"/>
          </a:p>
        </p:txBody>
      </p:sp>
      <p:sp>
        <p:nvSpPr>
          <p:cNvPr id="4" name="Date Placeholder 3">
            <a:extLst>
              <a:ext uri="{FF2B5EF4-FFF2-40B4-BE49-F238E27FC236}">
                <a16:creationId xmlns:a16="http://schemas.microsoft.com/office/drawing/2014/main" id="{3A59D50F-8F9C-4616-AE8C-67CEEC390C82}"/>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8AB623A3-0EEA-4E7A-981F-AF93A65DA1E4}"/>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678F7139-6D79-48A7-9678-9CBAA947FB3B}"/>
              </a:ext>
            </a:extLst>
          </p:cNvPr>
          <p:cNvSpPr>
            <a:spLocks noGrp="1"/>
          </p:cNvSpPr>
          <p:nvPr>
            <p:ph type="sldNum" sz="quarter" idx="12"/>
          </p:nvPr>
        </p:nvSpPr>
        <p:spPr/>
        <p:txBody>
          <a:bodyPr/>
          <a:lstStyle/>
          <a:p>
            <a:fld id="{6CFAE77F-FA45-4140-BF78-58A8A7171478}" type="slidenum">
              <a:rPr lang="en-US" smtClean="0"/>
              <a:t>16</a:t>
            </a:fld>
            <a:endParaRPr lang="en-US"/>
          </a:p>
        </p:txBody>
      </p:sp>
    </p:spTree>
    <p:extLst>
      <p:ext uri="{BB962C8B-B14F-4D97-AF65-F5344CB8AC3E}">
        <p14:creationId xmlns:p14="http://schemas.microsoft.com/office/powerpoint/2010/main" val="6196598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6812E-ED0E-47EA-8A5A-471D589368D4}"/>
              </a:ext>
            </a:extLst>
          </p:cNvPr>
          <p:cNvSpPr>
            <a:spLocks noGrp="1"/>
          </p:cNvSpPr>
          <p:nvPr>
            <p:ph type="title"/>
          </p:nvPr>
        </p:nvSpPr>
        <p:spPr/>
        <p:txBody>
          <a:bodyPr/>
          <a:lstStyle/>
          <a:p>
            <a:r>
              <a:rPr lang="en-US" dirty="0"/>
              <a:t>TYPES CONT…</a:t>
            </a:r>
          </a:p>
        </p:txBody>
      </p:sp>
      <p:sp>
        <p:nvSpPr>
          <p:cNvPr id="3" name="Content Placeholder 2">
            <a:extLst>
              <a:ext uri="{FF2B5EF4-FFF2-40B4-BE49-F238E27FC236}">
                <a16:creationId xmlns:a16="http://schemas.microsoft.com/office/drawing/2014/main" id="{795B4CB5-B90C-43F8-AE0C-E8551FA41AA7}"/>
              </a:ext>
            </a:extLst>
          </p:cNvPr>
          <p:cNvSpPr>
            <a:spLocks noGrp="1"/>
          </p:cNvSpPr>
          <p:nvPr>
            <p:ph idx="1"/>
          </p:nvPr>
        </p:nvSpPr>
        <p:spPr/>
        <p:txBody>
          <a:bodyPr>
            <a:normAutofit fontScale="77500" lnSpcReduction="20000"/>
          </a:bodyPr>
          <a:lstStyle/>
          <a:p>
            <a:pPr marL="457200" indent="-457200"/>
            <a:r>
              <a:rPr lang="en-US" sz="2800" b="1" dirty="0">
                <a:latin typeface="Arial" panose="020B0604020202020204" pitchFamily="34" charset="0"/>
                <a:cs typeface="Arial" panose="020B0604020202020204" pitchFamily="34" charset="0"/>
              </a:rPr>
              <a:t>Thromboembolism</a:t>
            </a:r>
            <a:r>
              <a:rPr lang="en-US" sz="2800" dirty="0">
                <a:latin typeface="Arial" panose="020B0604020202020204" pitchFamily="34" charset="0"/>
                <a:cs typeface="Arial" panose="020B0604020202020204" pitchFamily="34" charset="0"/>
              </a:rPr>
              <a:t>: It is caused by embolus formed of the blood clot. It is the most common type of embolism.</a:t>
            </a:r>
          </a:p>
          <a:p>
            <a:pPr marL="457200" indent="-457200"/>
            <a:r>
              <a:rPr lang="en-US" sz="2800" b="1" dirty="0">
                <a:latin typeface="Arial" panose="020B0604020202020204" pitchFamily="34" charset="0"/>
                <a:cs typeface="Arial" panose="020B0604020202020204" pitchFamily="34" charset="0"/>
              </a:rPr>
              <a:t>Air embolism</a:t>
            </a:r>
            <a:r>
              <a:rPr lang="en-US" sz="2800" dirty="0">
                <a:latin typeface="Arial" panose="020B0604020202020204" pitchFamily="34" charset="0"/>
                <a:cs typeface="Arial" panose="020B0604020202020204" pitchFamily="34" charset="0"/>
              </a:rPr>
              <a:t>: It is caused by embolus formed of air bubbles. </a:t>
            </a:r>
          </a:p>
          <a:p>
            <a:pPr marL="457200" indent="-457200"/>
            <a:r>
              <a:rPr lang="en-US" sz="2800" b="1" dirty="0">
                <a:latin typeface="Arial" panose="020B0604020202020204" pitchFamily="34" charset="0"/>
                <a:cs typeface="Arial" panose="020B0604020202020204" pitchFamily="34" charset="0"/>
              </a:rPr>
              <a:t>Fat embolism</a:t>
            </a:r>
            <a:r>
              <a:rPr lang="en-US" sz="2800" dirty="0">
                <a:latin typeface="Arial" panose="020B0604020202020204" pitchFamily="34" charset="0"/>
                <a:cs typeface="Arial" panose="020B0604020202020204" pitchFamily="34" charset="0"/>
              </a:rPr>
              <a:t>: It is caused by embolus formed of fatty material. It is formed when a fat or bone marrow particle gets stuck in a blood vessel.</a:t>
            </a:r>
          </a:p>
          <a:p>
            <a:pPr marL="457200" indent="-457200"/>
            <a:r>
              <a:rPr lang="en-US" sz="2800" b="1" dirty="0">
                <a:latin typeface="Arial" panose="020B0604020202020204" pitchFamily="34" charset="0"/>
                <a:cs typeface="Arial" panose="020B0604020202020204" pitchFamily="34" charset="0"/>
              </a:rPr>
              <a:t>Amniotic embolism</a:t>
            </a:r>
            <a:r>
              <a:rPr lang="en-US" sz="2800" dirty="0">
                <a:latin typeface="Arial" panose="020B0604020202020204" pitchFamily="34" charset="0"/>
                <a:cs typeface="Arial" panose="020B0604020202020204" pitchFamily="34" charset="0"/>
              </a:rPr>
              <a:t>: It is caused by embolus formed of amniotic fluid material. Amniotic fluid is a protective fluid for a fetus formed during pregnancy. The particles from amniotic fluid can cause lung blockage in a pregnant lady.</a:t>
            </a:r>
          </a:p>
          <a:p>
            <a:endParaRPr lang="en-US" dirty="0"/>
          </a:p>
        </p:txBody>
      </p:sp>
      <p:sp>
        <p:nvSpPr>
          <p:cNvPr id="4" name="Date Placeholder 3">
            <a:extLst>
              <a:ext uri="{FF2B5EF4-FFF2-40B4-BE49-F238E27FC236}">
                <a16:creationId xmlns:a16="http://schemas.microsoft.com/office/drawing/2014/main" id="{DE48B1F6-7F0F-4F75-8B84-713B55494A35}"/>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7CF5FB9D-9D93-4743-9362-6A74AC5DEBBB}"/>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7783097E-6810-4B7E-B34F-42F683A6E15C}"/>
              </a:ext>
            </a:extLst>
          </p:cNvPr>
          <p:cNvSpPr>
            <a:spLocks noGrp="1"/>
          </p:cNvSpPr>
          <p:nvPr>
            <p:ph type="sldNum" sz="quarter" idx="12"/>
          </p:nvPr>
        </p:nvSpPr>
        <p:spPr/>
        <p:txBody>
          <a:bodyPr/>
          <a:lstStyle/>
          <a:p>
            <a:fld id="{6CFAE77F-FA45-4140-BF78-58A8A7171478}" type="slidenum">
              <a:rPr lang="en-US" smtClean="0"/>
              <a:t>17</a:t>
            </a:fld>
            <a:endParaRPr lang="en-US"/>
          </a:p>
        </p:txBody>
      </p:sp>
    </p:spTree>
    <p:extLst>
      <p:ext uri="{BB962C8B-B14F-4D97-AF65-F5344CB8AC3E}">
        <p14:creationId xmlns:p14="http://schemas.microsoft.com/office/powerpoint/2010/main" val="34529879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B869-5B2F-4165-85B2-AA8DFA05C155}"/>
              </a:ext>
            </a:extLst>
          </p:cNvPr>
          <p:cNvSpPr>
            <a:spLocks noGrp="1"/>
          </p:cNvSpPr>
          <p:nvPr>
            <p:ph type="title"/>
          </p:nvPr>
        </p:nvSpPr>
        <p:spPr/>
        <p:txBody>
          <a:bodyPr/>
          <a:lstStyle/>
          <a:p>
            <a:r>
              <a:rPr lang="en-US" dirty="0"/>
              <a:t>CLINICAL MANIFESTATION</a:t>
            </a:r>
          </a:p>
        </p:txBody>
      </p:sp>
      <p:sp>
        <p:nvSpPr>
          <p:cNvPr id="3" name="Content Placeholder 2">
            <a:extLst>
              <a:ext uri="{FF2B5EF4-FFF2-40B4-BE49-F238E27FC236}">
                <a16:creationId xmlns:a16="http://schemas.microsoft.com/office/drawing/2014/main" id="{7CBC0CAD-7C01-461A-BB94-D2A1BC7602CE}"/>
              </a:ext>
            </a:extLst>
          </p:cNvPr>
          <p:cNvSpPr>
            <a:spLocks noGrp="1"/>
          </p:cNvSpPr>
          <p:nvPr>
            <p:ph idx="1"/>
          </p:nvPr>
        </p:nvSpPr>
        <p:spPr/>
        <p:txBody>
          <a:bodyPr>
            <a:normAutofit fontScale="92500" lnSpcReduction="10000"/>
          </a:bodyPr>
          <a:lstStyle/>
          <a:p>
            <a:pPr>
              <a:buFont typeface="Arial" panose="020B0604020202020204" pitchFamily="34" charset="0"/>
              <a:buChar char="•"/>
            </a:pPr>
            <a:r>
              <a:rPr lang="en-US" sz="2800" dirty="0">
                <a:latin typeface="Arial" panose="020B0604020202020204" pitchFamily="34" charset="0"/>
                <a:cs typeface="Arial" panose="020B0604020202020204" pitchFamily="34" charset="0"/>
              </a:rPr>
              <a:t>Pain or swelling in legs.</a:t>
            </a:r>
          </a:p>
          <a:p>
            <a:pPr>
              <a:buFont typeface="Arial" panose="020B0604020202020204" pitchFamily="34" charset="0"/>
              <a:buChar char="•"/>
            </a:pPr>
            <a:r>
              <a:rPr lang="en-US" sz="2800" dirty="0">
                <a:latin typeface="Arial" panose="020B0604020202020204" pitchFamily="34" charset="0"/>
                <a:cs typeface="Arial" panose="020B0604020202020204" pitchFamily="34" charset="0"/>
              </a:rPr>
              <a:t>Chest pain.</a:t>
            </a:r>
          </a:p>
          <a:p>
            <a:pPr>
              <a:buFont typeface="Arial" panose="020B0604020202020204" pitchFamily="34" charset="0"/>
              <a:buChar char="•"/>
            </a:pPr>
            <a:r>
              <a:rPr lang="en-US" sz="2800" dirty="0">
                <a:latin typeface="Arial" panose="020B0604020202020204" pitchFamily="34" charset="0"/>
                <a:cs typeface="Arial" panose="020B0604020202020204" pitchFamily="34" charset="0"/>
              </a:rPr>
              <a:t>Difficulty in breathing.</a:t>
            </a:r>
          </a:p>
          <a:p>
            <a:pPr>
              <a:buFont typeface="Arial" panose="020B0604020202020204" pitchFamily="34" charset="0"/>
              <a:buChar char="•"/>
            </a:pPr>
            <a:r>
              <a:rPr lang="en-US" sz="2800" dirty="0">
                <a:latin typeface="Arial" panose="020B0604020202020204" pitchFamily="34" charset="0"/>
                <a:cs typeface="Arial" panose="020B0604020202020204" pitchFamily="34" charset="0"/>
              </a:rPr>
              <a:t>Dizziness.</a:t>
            </a:r>
          </a:p>
          <a:p>
            <a:pPr>
              <a:buFont typeface="Arial" panose="020B0604020202020204" pitchFamily="34" charset="0"/>
              <a:buChar char="•"/>
            </a:pPr>
            <a:r>
              <a:rPr lang="en-US" sz="2800" dirty="0">
                <a:latin typeface="Arial" panose="020B0604020202020204" pitchFamily="34" charset="0"/>
                <a:cs typeface="Arial" panose="020B0604020202020204" pitchFamily="34" charset="0"/>
              </a:rPr>
              <a:t>Cough.</a:t>
            </a:r>
          </a:p>
          <a:p>
            <a:pPr>
              <a:buFont typeface="Arial" panose="020B0604020202020204" pitchFamily="34" charset="0"/>
              <a:buChar char="•"/>
            </a:pPr>
            <a:r>
              <a:rPr lang="en-US" sz="2800" dirty="0">
                <a:latin typeface="Arial" panose="020B0604020202020204" pitchFamily="34" charset="0"/>
                <a:cs typeface="Arial" panose="020B0604020202020204" pitchFamily="34" charset="0"/>
              </a:rPr>
              <a:t>Tingling sensation or numbness in arms or legs.</a:t>
            </a:r>
          </a:p>
          <a:p>
            <a:pPr>
              <a:buFont typeface="Arial" panose="020B0604020202020204" pitchFamily="34" charset="0"/>
              <a:buChar char="•"/>
            </a:pPr>
            <a:r>
              <a:rPr lang="en-US" sz="2800" dirty="0">
                <a:latin typeface="Arial" panose="020B0604020202020204" pitchFamily="34" charset="0"/>
                <a:cs typeface="Arial" panose="020B0604020202020204" pitchFamily="34" charset="0"/>
              </a:rPr>
              <a:t>Changes in pulse and heartbeat.</a:t>
            </a:r>
          </a:p>
          <a:p>
            <a:endParaRPr lang="en-US" dirty="0"/>
          </a:p>
        </p:txBody>
      </p:sp>
      <p:sp>
        <p:nvSpPr>
          <p:cNvPr id="4" name="Date Placeholder 3">
            <a:extLst>
              <a:ext uri="{FF2B5EF4-FFF2-40B4-BE49-F238E27FC236}">
                <a16:creationId xmlns:a16="http://schemas.microsoft.com/office/drawing/2014/main" id="{D9A5873D-D2F2-41B8-9DB0-81443EF7B023}"/>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7441A1BD-17DC-4AB5-B810-7993F5D745DE}"/>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E4490DAB-27E8-411C-9B84-3123CEAA9725}"/>
              </a:ext>
            </a:extLst>
          </p:cNvPr>
          <p:cNvSpPr>
            <a:spLocks noGrp="1"/>
          </p:cNvSpPr>
          <p:nvPr>
            <p:ph type="sldNum" sz="quarter" idx="12"/>
          </p:nvPr>
        </p:nvSpPr>
        <p:spPr/>
        <p:txBody>
          <a:bodyPr/>
          <a:lstStyle/>
          <a:p>
            <a:fld id="{6CFAE77F-FA45-4140-BF78-58A8A7171478}" type="slidenum">
              <a:rPr lang="en-US" smtClean="0"/>
              <a:t>18</a:t>
            </a:fld>
            <a:endParaRPr lang="en-US"/>
          </a:p>
        </p:txBody>
      </p:sp>
    </p:spTree>
    <p:extLst>
      <p:ext uri="{BB962C8B-B14F-4D97-AF65-F5344CB8AC3E}">
        <p14:creationId xmlns:p14="http://schemas.microsoft.com/office/powerpoint/2010/main" val="38628052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2CE35-EEB0-4FF0-8C97-674E4F42BA6B}"/>
              </a:ext>
            </a:extLst>
          </p:cNvPr>
          <p:cNvSpPr>
            <a:spLocks noGrp="1"/>
          </p:cNvSpPr>
          <p:nvPr>
            <p:ph type="title"/>
          </p:nvPr>
        </p:nvSpPr>
        <p:spPr/>
        <p:txBody>
          <a:bodyPr/>
          <a:lstStyle/>
          <a:p>
            <a:r>
              <a:rPr lang="en-US" dirty="0"/>
              <a:t>DIAGNOSIS</a:t>
            </a:r>
          </a:p>
        </p:txBody>
      </p:sp>
      <p:sp>
        <p:nvSpPr>
          <p:cNvPr id="3" name="Content Placeholder 2">
            <a:extLst>
              <a:ext uri="{FF2B5EF4-FFF2-40B4-BE49-F238E27FC236}">
                <a16:creationId xmlns:a16="http://schemas.microsoft.com/office/drawing/2014/main" id="{8E9B1246-D6A0-43CE-86E0-2BD7BDB7771A}"/>
              </a:ext>
            </a:extLst>
          </p:cNvPr>
          <p:cNvSpPr>
            <a:spLocks noGrp="1"/>
          </p:cNvSpPr>
          <p:nvPr>
            <p:ph idx="1"/>
          </p:nvPr>
        </p:nvSpPr>
        <p:spPr/>
        <p:txBody>
          <a:bodyPr>
            <a:normAutofit fontScale="92500"/>
          </a:bodyPr>
          <a:lstStyle/>
          <a:p>
            <a:r>
              <a:rPr lang="en-US" sz="2800" dirty="0">
                <a:latin typeface="Arial" panose="020B0604020202020204" pitchFamily="34" charset="0"/>
                <a:cs typeface="Arial" panose="020B0604020202020204" pitchFamily="34" charset="0"/>
              </a:rPr>
              <a:t>Blood tests.</a:t>
            </a:r>
          </a:p>
          <a:p>
            <a:r>
              <a:rPr lang="en-US" sz="2800" dirty="0">
                <a:latin typeface="Arial" panose="020B0604020202020204" pitchFamily="34" charset="0"/>
                <a:cs typeface="Arial" panose="020B0604020202020204" pitchFamily="34" charset="0"/>
              </a:rPr>
              <a:t>Imaging techniques like X-ray, ultrasound, CT scan and MRI.</a:t>
            </a:r>
          </a:p>
          <a:p>
            <a:r>
              <a:rPr lang="en-US" sz="2800" dirty="0">
                <a:latin typeface="Arial" panose="020B0604020202020204" pitchFamily="34" charset="0"/>
                <a:cs typeface="Arial" panose="020B0604020202020204" pitchFamily="34" charset="0"/>
              </a:rPr>
              <a:t>Doppler studies and venograms of the legs can be used to detect deep vein thrombosis.</a:t>
            </a:r>
          </a:p>
          <a:p>
            <a:r>
              <a:rPr lang="en-US" sz="2800" dirty="0">
                <a:latin typeface="Arial" panose="020B0604020202020204" pitchFamily="34" charset="0"/>
                <a:cs typeface="Arial" panose="020B0604020202020204" pitchFamily="34" charset="0"/>
              </a:rPr>
              <a:t>Color Doppler studies  and angiography of brain, heart and lungs can detect arterial blockage due to embolus.</a:t>
            </a:r>
          </a:p>
          <a:p>
            <a:endParaRPr lang="en-US" dirty="0"/>
          </a:p>
        </p:txBody>
      </p:sp>
      <p:sp>
        <p:nvSpPr>
          <p:cNvPr id="4" name="Date Placeholder 3">
            <a:extLst>
              <a:ext uri="{FF2B5EF4-FFF2-40B4-BE49-F238E27FC236}">
                <a16:creationId xmlns:a16="http://schemas.microsoft.com/office/drawing/2014/main" id="{06A860F1-F9F6-4E9C-811A-D1F1385A2C84}"/>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D8D81CD6-8501-438C-ADF1-C27C90B3D922}"/>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C50837FE-7C59-4967-A574-FB3DAFF8311D}"/>
              </a:ext>
            </a:extLst>
          </p:cNvPr>
          <p:cNvSpPr>
            <a:spLocks noGrp="1"/>
          </p:cNvSpPr>
          <p:nvPr>
            <p:ph type="sldNum" sz="quarter" idx="12"/>
          </p:nvPr>
        </p:nvSpPr>
        <p:spPr/>
        <p:txBody>
          <a:bodyPr/>
          <a:lstStyle/>
          <a:p>
            <a:fld id="{6CFAE77F-FA45-4140-BF78-58A8A7171478}" type="slidenum">
              <a:rPr lang="en-US" smtClean="0"/>
              <a:t>19</a:t>
            </a:fld>
            <a:endParaRPr lang="en-US"/>
          </a:p>
        </p:txBody>
      </p:sp>
    </p:spTree>
    <p:extLst>
      <p:ext uri="{BB962C8B-B14F-4D97-AF65-F5344CB8AC3E}">
        <p14:creationId xmlns:p14="http://schemas.microsoft.com/office/powerpoint/2010/main" val="20172267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6CB8A-8031-4A60-B028-E1680FEAF6DA}"/>
              </a:ext>
            </a:extLst>
          </p:cNvPr>
          <p:cNvSpPr>
            <a:spLocks noGrp="1"/>
          </p:cNvSpPr>
          <p:nvPr>
            <p:ph type="title"/>
          </p:nvPr>
        </p:nvSpPr>
        <p:spPr/>
        <p:txBody>
          <a:bodyPr/>
          <a:lstStyle/>
          <a:p>
            <a:r>
              <a:rPr lang="en-US" dirty="0"/>
              <a:t>INFECTIVE ENDOCARDITIS</a:t>
            </a:r>
          </a:p>
        </p:txBody>
      </p:sp>
      <p:sp>
        <p:nvSpPr>
          <p:cNvPr id="3" name="Content Placeholder 2">
            <a:extLst>
              <a:ext uri="{FF2B5EF4-FFF2-40B4-BE49-F238E27FC236}">
                <a16:creationId xmlns:a16="http://schemas.microsoft.com/office/drawing/2014/main" id="{86CFB4EE-A6DD-4146-AAC5-D391DC427151}"/>
              </a:ext>
            </a:extLst>
          </p:cNvPr>
          <p:cNvSpPr>
            <a:spLocks noGrp="1"/>
          </p:cNvSpPr>
          <p:nvPr>
            <p:ph idx="1"/>
          </p:nvPr>
        </p:nvSpPr>
        <p:spPr/>
        <p:txBody>
          <a:bodyPr>
            <a:normAutofit fontScale="62500" lnSpcReduction="20000"/>
          </a:bodyPr>
          <a:lstStyle/>
          <a:p>
            <a:pPr marL="400050" lvl="1" indent="0">
              <a:buNone/>
            </a:pPr>
            <a:r>
              <a:rPr lang="en-US" sz="4000" b="1" dirty="0"/>
              <a:t>Definition:</a:t>
            </a:r>
          </a:p>
          <a:p>
            <a:pPr marL="400050" lvl="1" indent="0">
              <a:buNone/>
            </a:pPr>
            <a:r>
              <a:rPr lang="en-US" sz="4000" dirty="0"/>
              <a:t>A life threatening infection of the endocardium.</a:t>
            </a:r>
          </a:p>
          <a:p>
            <a:pPr marL="400050" lvl="1" indent="0">
              <a:buNone/>
            </a:pPr>
            <a:r>
              <a:rPr lang="en-US" sz="4000" dirty="0"/>
              <a:t>Is an infection of the endocardial surface of the heart [ inner lining of heart chambers and heart valves] – usually one or more cardiac valves may be involved.</a:t>
            </a:r>
          </a:p>
          <a:p>
            <a:pPr marL="400050" lvl="1" indent="0">
              <a:buNone/>
            </a:pPr>
            <a:r>
              <a:rPr lang="en-US" sz="4000" b="1" dirty="0"/>
              <a:t>TYPES:</a:t>
            </a:r>
          </a:p>
          <a:p>
            <a:pPr marL="400050" lvl="1" indent="0">
              <a:buNone/>
            </a:pPr>
            <a:r>
              <a:rPr lang="en-US" sz="4000" dirty="0"/>
              <a:t>Acute</a:t>
            </a:r>
          </a:p>
          <a:p>
            <a:pPr marL="400050" lvl="1" indent="0">
              <a:buNone/>
            </a:pPr>
            <a:r>
              <a:rPr lang="en-US" sz="4000" dirty="0"/>
              <a:t>Sub acute</a:t>
            </a:r>
          </a:p>
          <a:p>
            <a:pPr marL="0" indent="0">
              <a:buNone/>
            </a:pPr>
            <a:endParaRPr lang="en-US" dirty="0"/>
          </a:p>
        </p:txBody>
      </p:sp>
      <p:sp>
        <p:nvSpPr>
          <p:cNvPr id="4" name="Date Placeholder 3">
            <a:extLst>
              <a:ext uri="{FF2B5EF4-FFF2-40B4-BE49-F238E27FC236}">
                <a16:creationId xmlns:a16="http://schemas.microsoft.com/office/drawing/2014/main" id="{555223E0-6918-456F-9C6E-6A8C17482BE3}"/>
              </a:ext>
            </a:extLst>
          </p:cNvPr>
          <p:cNvSpPr>
            <a:spLocks noGrp="1"/>
          </p:cNvSpPr>
          <p:nvPr>
            <p:ph type="dt" sz="half" idx="10"/>
          </p:nvPr>
        </p:nvSpPr>
        <p:spPr/>
        <p:txBody>
          <a:bodyPr/>
          <a:lstStyle/>
          <a:p>
            <a:fld id="{72FAF6DF-D7F5-441E-8552-EE413F12D44D}" type="datetime1">
              <a:rPr lang="en-US" smtClean="0"/>
              <a:t>11/21/2022</a:t>
            </a:fld>
            <a:endParaRPr lang="en-US"/>
          </a:p>
        </p:txBody>
      </p:sp>
      <p:sp>
        <p:nvSpPr>
          <p:cNvPr id="5" name="Footer Placeholder 4">
            <a:extLst>
              <a:ext uri="{FF2B5EF4-FFF2-40B4-BE49-F238E27FC236}">
                <a16:creationId xmlns:a16="http://schemas.microsoft.com/office/drawing/2014/main" id="{6B78AA3A-D2FF-40E7-8CAA-5E8E678C3F8B}"/>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08D09AEF-7017-40FA-A30F-691A233EB2AA}"/>
              </a:ext>
            </a:extLst>
          </p:cNvPr>
          <p:cNvSpPr>
            <a:spLocks noGrp="1"/>
          </p:cNvSpPr>
          <p:nvPr>
            <p:ph type="sldNum" sz="quarter" idx="12"/>
          </p:nvPr>
        </p:nvSpPr>
        <p:spPr/>
        <p:txBody>
          <a:bodyPr/>
          <a:lstStyle/>
          <a:p>
            <a:fld id="{6CFAE77F-FA45-4140-BF78-58A8A7171478}" type="slidenum">
              <a:rPr lang="en-US" smtClean="0"/>
              <a:t>2</a:t>
            </a:fld>
            <a:endParaRPr lang="en-US"/>
          </a:p>
        </p:txBody>
      </p:sp>
    </p:spTree>
    <p:extLst>
      <p:ext uri="{BB962C8B-B14F-4D97-AF65-F5344CB8AC3E}">
        <p14:creationId xmlns:p14="http://schemas.microsoft.com/office/powerpoint/2010/main" val="72788256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93319-126C-49D4-AF38-008EC0162994}"/>
              </a:ext>
            </a:extLst>
          </p:cNvPr>
          <p:cNvSpPr>
            <a:spLocks noGrp="1"/>
          </p:cNvSpPr>
          <p:nvPr>
            <p:ph type="title"/>
          </p:nvPr>
        </p:nvSpPr>
        <p:spPr/>
        <p:txBody>
          <a:bodyPr/>
          <a:lstStyle/>
          <a:p>
            <a:r>
              <a:rPr lang="en-US" dirty="0"/>
              <a:t>DIAGNOSIS CONT…</a:t>
            </a:r>
          </a:p>
        </p:txBody>
      </p:sp>
      <p:sp>
        <p:nvSpPr>
          <p:cNvPr id="3" name="Content Placeholder 2">
            <a:extLst>
              <a:ext uri="{FF2B5EF4-FFF2-40B4-BE49-F238E27FC236}">
                <a16:creationId xmlns:a16="http://schemas.microsoft.com/office/drawing/2014/main" id="{8F1D89A6-1952-41A9-8C97-96582B332FA4}"/>
              </a:ext>
            </a:extLst>
          </p:cNvPr>
          <p:cNvSpPr>
            <a:spLocks noGrp="1"/>
          </p:cNvSpPr>
          <p:nvPr>
            <p:ph idx="1"/>
          </p:nvPr>
        </p:nvSpPr>
        <p:spPr/>
        <p:txBody>
          <a:bodyPr>
            <a:normAutofit fontScale="70000" lnSpcReduction="20000"/>
          </a:bodyPr>
          <a:lstStyle/>
          <a:p>
            <a:pPr marL="109728" indent="0">
              <a:buNone/>
            </a:pPr>
            <a:r>
              <a:rPr lang="en-US" sz="2800" b="1" dirty="0">
                <a:latin typeface="Arial" panose="020B0604020202020204" pitchFamily="34" charset="0"/>
                <a:cs typeface="Arial" panose="020B0604020202020204" pitchFamily="34" charset="0"/>
              </a:rPr>
              <a:t>PULMONARY EMBOLISM CAN BE DIAGNOSED BY</a:t>
            </a:r>
            <a:endParaRPr lang="en-US" sz="2800" dirty="0">
              <a:latin typeface="Arial" panose="020B0604020202020204" pitchFamily="34" charset="0"/>
              <a:cs typeface="Arial" panose="020B0604020202020204" pitchFamily="34" charset="0"/>
            </a:endParaRPr>
          </a:p>
          <a:p>
            <a:r>
              <a:rPr lang="en-US" sz="2800" dirty="0">
                <a:latin typeface="Arial" panose="020B0604020202020204" pitchFamily="34" charset="0"/>
                <a:cs typeface="Arial" panose="020B0604020202020204" pitchFamily="34" charset="0"/>
              </a:rPr>
              <a:t>A </a:t>
            </a:r>
            <a:r>
              <a:rPr lang="en-US" sz="2800" b="1" dirty="0" err="1">
                <a:latin typeface="Arial" panose="020B0604020202020204" pitchFamily="34" charset="0"/>
                <a:cs typeface="Arial" panose="020B0604020202020204" pitchFamily="34" charset="0"/>
              </a:rPr>
              <a:t>computerised</a:t>
            </a:r>
            <a:r>
              <a:rPr lang="en-US" sz="2800" b="1" dirty="0">
                <a:latin typeface="Arial" panose="020B0604020202020204" pitchFamily="34" charset="0"/>
                <a:cs typeface="Arial" panose="020B0604020202020204" pitchFamily="34" charset="0"/>
              </a:rPr>
              <a:t> tomography pulmonary angiography </a:t>
            </a:r>
            <a:r>
              <a:rPr lang="en-US" sz="2800" dirty="0">
                <a:latin typeface="Arial" panose="020B0604020202020204" pitchFamily="34" charset="0"/>
                <a:cs typeface="Arial" panose="020B0604020202020204" pitchFamily="34" charset="0"/>
              </a:rPr>
              <a:t>(CTPA) to see the blood vessels in your lungs. This is when you are injected with a dye that helps to show your blood vessels. Then a scanner uses X-rays to build a detailed picture of the blood flow in your lungs.</a:t>
            </a:r>
          </a:p>
          <a:p>
            <a:r>
              <a:rPr lang="en-US" sz="2800" dirty="0">
                <a:latin typeface="Arial" panose="020B0604020202020204" pitchFamily="34" charset="0"/>
                <a:cs typeface="Arial" panose="020B0604020202020204" pitchFamily="34" charset="0"/>
              </a:rPr>
              <a:t>A </a:t>
            </a:r>
            <a:r>
              <a:rPr lang="en-US" sz="2800" b="1" dirty="0">
                <a:latin typeface="Arial" panose="020B0604020202020204" pitchFamily="34" charset="0"/>
                <a:cs typeface="Arial" panose="020B0604020202020204" pitchFamily="34" charset="0"/>
              </a:rPr>
              <a:t>ventilation-perfusion scan, also called a V/Q scan or isotope lung scanning</a:t>
            </a:r>
            <a:r>
              <a:rPr lang="en-US" sz="2800" dirty="0">
                <a:latin typeface="Arial" panose="020B0604020202020204" pitchFamily="34" charset="0"/>
                <a:cs typeface="Arial" panose="020B0604020202020204" pitchFamily="34" charset="0"/>
              </a:rPr>
              <a:t>, to examine the flow of air and blood in your lungs. You will be asked to inhale a slightly radioactive gas and given an injection of slightly radioactive material. The radioactivity in this test is considered low risk to adults, however women who are, or might be, pregnant should tell the radiographer. If the scan shows parts of your lungs have air in them but no blood supply, this may be the result of a pulmonary embolism.</a:t>
            </a:r>
          </a:p>
          <a:p>
            <a:pPr marL="0" indent="0">
              <a:buNone/>
            </a:pPr>
            <a:endParaRPr lang="en-US" dirty="0"/>
          </a:p>
        </p:txBody>
      </p:sp>
      <p:sp>
        <p:nvSpPr>
          <p:cNvPr id="4" name="Date Placeholder 3">
            <a:extLst>
              <a:ext uri="{FF2B5EF4-FFF2-40B4-BE49-F238E27FC236}">
                <a16:creationId xmlns:a16="http://schemas.microsoft.com/office/drawing/2014/main" id="{BA9F7F4A-3A8D-453E-8A74-8669F380597C}"/>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13ADA8B2-92D6-4491-81EC-94CBD692B674}"/>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C32A7BC3-289F-4466-9C49-98A95D1BD01B}"/>
              </a:ext>
            </a:extLst>
          </p:cNvPr>
          <p:cNvSpPr>
            <a:spLocks noGrp="1"/>
          </p:cNvSpPr>
          <p:nvPr>
            <p:ph type="sldNum" sz="quarter" idx="12"/>
          </p:nvPr>
        </p:nvSpPr>
        <p:spPr/>
        <p:txBody>
          <a:bodyPr/>
          <a:lstStyle/>
          <a:p>
            <a:fld id="{6CFAE77F-FA45-4140-BF78-58A8A7171478}" type="slidenum">
              <a:rPr lang="en-US" smtClean="0"/>
              <a:t>20</a:t>
            </a:fld>
            <a:endParaRPr lang="en-US"/>
          </a:p>
        </p:txBody>
      </p:sp>
    </p:spTree>
    <p:extLst>
      <p:ext uri="{BB962C8B-B14F-4D97-AF65-F5344CB8AC3E}">
        <p14:creationId xmlns:p14="http://schemas.microsoft.com/office/powerpoint/2010/main" val="23922789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E95A3-E730-4863-BECA-7CDFB5FCDBFB}"/>
              </a:ext>
            </a:extLst>
          </p:cNvPr>
          <p:cNvSpPr>
            <a:spLocks noGrp="1"/>
          </p:cNvSpPr>
          <p:nvPr>
            <p:ph type="title"/>
          </p:nvPr>
        </p:nvSpPr>
        <p:spPr/>
        <p:txBody>
          <a:bodyPr/>
          <a:lstStyle/>
          <a:p>
            <a:r>
              <a:rPr lang="en-US" dirty="0"/>
              <a:t>MANAGEMENT</a:t>
            </a:r>
          </a:p>
        </p:txBody>
      </p:sp>
      <p:sp>
        <p:nvSpPr>
          <p:cNvPr id="3" name="Content Placeholder 2">
            <a:extLst>
              <a:ext uri="{FF2B5EF4-FFF2-40B4-BE49-F238E27FC236}">
                <a16:creationId xmlns:a16="http://schemas.microsoft.com/office/drawing/2014/main" id="{DAD521A3-AE73-4F36-8821-7A8B2C7B6D06}"/>
              </a:ext>
            </a:extLst>
          </p:cNvPr>
          <p:cNvSpPr>
            <a:spLocks noGrp="1"/>
          </p:cNvSpPr>
          <p:nvPr>
            <p:ph idx="1"/>
          </p:nvPr>
        </p:nvSpPr>
        <p:spPr/>
        <p:txBody>
          <a:bodyPr>
            <a:normAutofit fontScale="77500" lnSpcReduction="20000"/>
          </a:bodyPr>
          <a:lstStyle/>
          <a:p>
            <a:pPr marL="109728" indent="0">
              <a:buNone/>
            </a:pPr>
            <a:r>
              <a:rPr lang="en-US" sz="2800" dirty="0">
                <a:latin typeface="Arial" panose="020B0604020202020204" pitchFamily="34" charset="0"/>
                <a:cs typeface="Arial" panose="020B0604020202020204" pitchFamily="34" charset="0"/>
              </a:rPr>
              <a:t>Medications d</a:t>
            </a:r>
            <a:r>
              <a:rPr lang="en-US" sz="2800" b="1" dirty="0">
                <a:latin typeface="Arial" panose="020B0604020202020204" pitchFamily="34" charset="0"/>
                <a:cs typeface="Arial" panose="020B0604020202020204" pitchFamily="34" charset="0"/>
              </a:rPr>
              <a:t>epends on the underlying cause and severity:</a:t>
            </a:r>
          </a:p>
          <a:p>
            <a:r>
              <a:rPr lang="en-US" sz="2800" b="1" dirty="0">
                <a:latin typeface="Arial" panose="020B0604020202020204" pitchFamily="34" charset="0"/>
                <a:cs typeface="Arial" panose="020B0604020202020204" pitchFamily="34" charset="0"/>
              </a:rPr>
              <a:t>Anticoagulants</a:t>
            </a:r>
            <a:r>
              <a:rPr lang="en-US" sz="2800" dirty="0">
                <a:latin typeface="Arial" panose="020B0604020202020204" pitchFamily="34" charset="0"/>
                <a:cs typeface="Arial" panose="020B0604020202020204" pitchFamily="34" charset="0"/>
              </a:rPr>
              <a:t> such as warfarin (Coumadin), heparin, and thrombin inhibitors, which thin the blood and prevent the formation or growth of blood clots</a:t>
            </a:r>
          </a:p>
          <a:p>
            <a:r>
              <a:rPr lang="en-US" sz="2800" b="1" dirty="0">
                <a:latin typeface="Arial" panose="020B0604020202020204" pitchFamily="34" charset="0"/>
                <a:cs typeface="Arial" panose="020B0604020202020204" pitchFamily="34" charset="0"/>
              </a:rPr>
              <a:t>Antiplatelets</a:t>
            </a:r>
            <a:r>
              <a:rPr lang="en-US" sz="2800" dirty="0">
                <a:latin typeface="Arial" panose="020B0604020202020204" pitchFamily="34" charset="0"/>
                <a:cs typeface="Arial" panose="020B0604020202020204" pitchFamily="34" charset="0"/>
              </a:rPr>
              <a:t> medications such as aspirin and clopidogrel (Plavix), which prevent the formation of new clots</a:t>
            </a:r>
          </a:p>
          <a:p>
            <a:r>
              <a:rPr lang="en-US" sz="2800" b="1" dirty="0">
                <a:latin typeface="Arial" panose="020B0604020202020204" pitchFamily="34" charset="0"/>
                <a:cs typeface="Arial" panose="020B0604020202020204" pitchFamily="34" charset="0"/>
              </a:rPr>
              <a:t>Painkillers and sedatives -</a:t>
            </a:r>
            <a:r>
              <a:rPr lang="en-US" sz="2800" dirty="0">
                <a:latin typeface="Arial" panose="020B0604020202020204" pitchFamily="34" charset="0"/>
                <a:cs typeface="Arial" panose="020B0604020202020204" pitchFamily="34" charset="0"/>
              </a:rPr>
              <a:t> which can make you more comfortable</a:t>
            </a:r>
          </a:p>
          <a:p>
            <a:r>
              <a:rPr lang="en-US" sz="2800" b="1" dirty="0">
                <a:latin typeface="Arial" panose="020B0604020202020204" pitchFamily="34" charset="0"/>
                <a:cs typeface="Arial" panose="020B0604020202020204" pitchFamily="34" charset="0"/>
              </a:rPr>
              <a:t>Thrombolytics -</a:t>
            </a:r>
            <a:r>
              <a:rPr lang="en-US" sz="2800" dirty="0">
                <a:latin typeface="Arial" panose="020B0604020202020204" pitchFamily="34" charset="0"/>
                <a:cs typeface="Arial" panose="020B0604020202020204" pitchFamily="34" charset="0"/>
              </a:rPr>
              <a:t> which quickly dissolve large blood clots in severe or life-threatening cases of embolism</a:t>
            </a:r>
          </a:p>
          <a:p>
            <a:pPr marL="0" indent="0">
              <a:buNone/>
            </a:pPr>
            <a:endParaRPr lang="en-US" dirty="0"/>
          </a:p>
        </p:txBody>
      </p:sp>
      <p:sp>
        <p:nvSpPr>
          <p:cNvPr id="4" name="Date Placeholder 3">
            <a:extLst>
              <a:ext uri="{FF2B5EF4-FFF2-40B4-BE49-F238E27FC236}">
                <a16:creationId xmlns:a16="http://schemas.microsoft.com/office/drawing/2014/main" id="{34C2D82E-64E3-4CF7-AD35-B9A9A3E09BC1}"/>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5CE558E5-939F-4E62-B11B-13C4A63FCFD5}"/>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462B4483-DCEF-4842-8EAA-64920FC370B3}"/>
              </a:ext>
            </a:extLst>
          </p:cNvPr>
          <p:cNvSpPr>
            <a:spLocks noGrp="1"/>
          </p:cNvSpPr>
          <p:nvPr>
            <p:ph type="sldNum" sz="quarter" idx="12"/>
          </p:nvPr>
        </p:nvSpPr>
        <p:spPr/>
        <p:txBody>
          <a:bodyPr/>
          <a:lstStyle/>
          <a:p>
            <a:fld id="{6CFAE77F-FA45-4140-BF78-58A8A7171478}" type="slidenum">
              <a:rPr lang="en-US" smtClean="0"/>
              <a:t>21</a:t>
            </a:fld>
            <a:endParaRPr lang="en-US"/>
          </a:p>
        </p:txBody>
      </p:sp>
    </p:spTree>
    <p:extLst>
      <p:ext uri="{BB962C8B-B14F-4D97-AF65-F5344CB8AC3E}">
        <p14:creationId xmlns:p14="http://schemas.microsoft.com/office/powerpoint/2010/main" val="41414497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06C7D-9519-431E-A739-59E2D12D79ED}"/>
              </a:ext>
            </a:extLst>
          </p:cNvPr>
          <p:cNvSpPr>
            <a:spLocks noGrp="1"/>
          </p:cNvSpPr>
          <p:nvPr>
            <p:ph type="title"/>
          </p:nvPr>
        </p:nvSpPr>
        <p:spPr/>
        <p:txBody>
          <a:bodyPr/>
          <a:lstStyle/>
          <a:p>
            <a:r>
              <a:rPr lang="en-US" dirty="0"/>
              <a:t>MANAGEMENT CONT..</a:t>
            </a:r>
          </a:p>
        </p:txBody>
      </p:sp>
      <p:sp>
        <p:nvSpPr>
          <p:cNvPr id="3" name="Content Placeholder 2">
            <a:extLst>
              <a:ext uri="{FF2B5EF4-FFF2-40B4-BE49-F238E27FC236}">
                <a16:creationId xmlns:a16="http://schemas.microsoft.com/office/drawing/2014/main" id="{B844F7FE-9C30-4634-8927-294D8BCD03BF}"/>
              </a:ext>
            </a:extLst>
          </p:cNvPr>
          <p:cNvSpPr>
            <a:spLocks noGrp="1"/>
          </p:cNvSpPr>
          <p:nvPr>
            <p:ph idx="1"/>
          </p:nvPr>
        </p:nvSpPr>
        <p:spPr/>
        <p:txBody>
          <a:bodyPr>
            <a:normAutofit fontScale="85000" lnSpcReduction="20000"/>
          </a:bodyPr>
          <a:lstStyle/>
          <a:p>
            <a:pPr marL="0" indent="0">
              <a:buNone/>
            </a:pPr>
            <a:r>
              <a:rPr lang="en-US" sz="2800" b="1" dirty="0">
                <a:latin typeface="Arial" panose="020B0604020202020204" pitchFamily="34" charset="0"/>
                <a:cs typeface="Arial" panose="020B0604020202020204" pitchFamily="34" charset="0"/>
              </a:rPr>
              <a:t>Procedures to treat embolism</a:t>
            </a:r>
          </a:p>
          <a:p>
            <a:pPr marL="0" indent="0">
              <a:buNone/>
            </a:pPr>
            <a:r>
              <a:rPr lang="en-US" sz="2800" dirty="0">
                <a:latin typeface="Arial" panose="020B0604020202020204" pitchFamily="34" charset="0"/>
                <a:cs typeface="Arial" panose="020B0604020202020204" pitchFamily="34" charset="0"/>
              </a:rPr>
              <a:t>If blood flow is completely or almost completely blocked, these procedures may be opted for:</a:t>
            </a:r>
          </a:p>
          <a:p>
            <a:pPr marL="457200" indent="-457200"/>
            <a:r>
              <a:rPr lang="en-US" sz="2800" b="1" dirty="0">
                <a:latin typeface="Arial" panose="020B0604020202020204" pitchFamily="34" charset="0"/>
                <a:cs typeface="Arial" panose="020B0604020202020204" pitchFamily="34" charset="0"/>
              </a:rPr>
              <a:t>Angioplasty: </a:t>
            </a:r>
            <a:r>
              <a:rPr lang="en-US" sz="2800" dirty="0">
                <a:latin typeface="Arial" panose="020B0604020202020204" pitchFamily="34" charset="0"/>
                <a:cs typeface="Arial" panose="020B0604020202020204" pitchFamily="34" charset="0"/>
              </a:rPr>
              <a:t>in which the blocked blood vessel is widened by inflating a balloon-like catheter in the vessel. A small mesh tube called a stent may be placed inside the blood vessel to keep it open.</a:t>
            </a:r>
          </a:p>
          <a:p>
            <a:pPr marL="457200" indent="-457200"/>
            <a:r>
              <a:rPr lang="en-US" sz="2800" b="1" dirty="0">
                <a:latin typeface="Arial" panose="020B0604020202020204" pitchFamily="34" charset="0"/>
                <a:cs typeface="Arial" panose="020B0604020202020204" pitchFamily="34" charset="0"/>
              </a:rPr>
              <a:t>Arterial bypass</a:t>
            </a:r>
            <a:r>
              <a:rPr lang="en-US" sz="2800" dirty="0">
                <a:latin typeface="Arial" panose="020B0604020202020204" pitchFamily="34" charset="0"/>
                <a:cs typeface="Arial" panose="020B0604020202020204" pitchFamily="34" charset="0"/>
              </a:rPr>
              <a:t>: in which the blocked artery is bypassed with a vessel harvested from another part of your body or with manufactured tubing.</a:t>
            </a:r>
          </a:p>
          <a:p>
            <a:pPr marL="0" indent="0">
              <a:buNone/>
            </a:pPr>
            <a:endParaRPr lang="en-US" dirty="0"/>
          </a:p>
        </p:txBody>
      </p:sp>
      <p:sp>
        <p:nvSpPr>
          <p:cNvPr id="4" name="Date Placeholder 3">
            <a:extLst>
              <a:ext uri="{FF2B5EF4-FFF2-40B4-BE49-F238E27FC236}">
                <a16:creationId xmlns:a16="http://schemas.microsoft.com/office/drawing/2014/main" id="{20043A95-D115-4AD9-BE52-ED4C7D15AE74}"/>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A868BD83-9096-4397-8AA7-E2BE60013BBB}"/>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0E998056-B4FC-4171-9462-668C7B92D39B}"/>
              </a:ext>
            </a:extLst>
          </p:cNvPr>
          <p:cNvSpPr>
            <a:spLocks noGrp="1"/>
          </p:cNvSpPr>
          <p:nvPr>
            <p:ph type="sldNum" sz="quarter" idx="12"/>
          </p:nvPr>
        </p:nvSpPr>
        <p:spPr/>
        <p:txBody>
          <a:bodyPr/>
          <a:lstStyle/>
          <a:p>
            <a:fld id="{6CFAE77F-FA45-4140-BF78-58A8A7171478}" type="slidenum">
              <a:rPr lang="en-US" smtClean="0"/>
              <a:t>22</a:t>
            </a:fld>
            <a:endParaRPr lang="en-US"/>
          </a:p>
        </p:txBody>
      </p:sp>
    </p:spTree>
    <p:extLst>
      <p:ext uri="{BB962C8B-B14F-4D97-AF65-F5344CB8AC3E}">
        <p14:creationId xmlns:p14="http://schemas.microsoft.com/office/powerpoint/2010/main" val="27204847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5C062B-02CF-4397-9088-A432290449E2}"/>
              </a:ext>
            </a:extLst>
          </p:cNvPr>
          <p:cNvSpPr>
            <a:spLocks noGrp="1"/>
          </p:cNvSpPr>
          <p:nvPr>
            <p:ph type="title"/>
          </p:nvPr>
        </p:nvSpPr>
        <p:spPr/>
        <p:txBody>
          <a:bodyPr/>
          <a:lstStyle/>
          <a:p>
            <a:r>
              <a:rPr lang="en-US" dirty="0"/>
              <a:t>NURSING INTERVENTION</a:t>
            </a:r>
          </a:p>
        </p:txBody>
      </p:sp>
      <p:sp>
        <p:nvSpPr>
          <p:cNvPr id="3" name="Content Placeholder 2">
            <a:extLst>
              <a:ext uri="{FF2B5EF4-FFF2-40B4-BE49-F238E27FC236}">
                <a16:creationId xmlns:a16="http://schemas.microsoft.com/office/drawing/2014/main" id="{EAD170DD-CD57-417F-95E5-5557E37DEE0D}"/>
              </a:ext>
            </a:extLst>
          </p:cNvPr>
          <p:cNvSpPr>
            <a:spLocks noGrp="1"/>
          </p:cNvSpPr>
          <p:nvPr>
            <p:ph idx="1"/>
          </p:nvPr>
        </p:nvSpPr>
        <p:spPr/>
        <p:txBody>
          <a:bodyPr>
            <a:normAutofit fontScale="77500" lnSpcReduction="20000"/>
          </a:bodyPr>
          <a:lstStyle/>
          <a:p>
            <a:pPr marL="457200" indent="-457200"/>
            <a:r>
              <a:rPr lang="en-US" sz="2800" dirty="0">
                <a:latin typeface="Arial" panose="020B0604020202020204" pitchFamily="34" charset="0"/>
                <a:cs typeface="Arial" panose="020B0604020202020204" pitchFamily="34" charset="0"/>
              </a:rPr>
              <a:t>Monitor vital signs </a:t>
            </a:r>
          </a:p>
          <a:p>
            <a:pPr marL="457200" indent="-457200"/>
            <a:r>
              <a:rPr lang="en-US" sz="2800" dirty="0">
                <a:latin typeface="Arial" panose="020B0604020202020204" pitchFamily="34" charset="0"/>
                <a:cs typeface="Arial" panose="020B0604020202020204" pitchFamily="34" charset="0"/>
              </a:rPr>
              <a:t>Prevent venous stasis. Encourage ambulation and active and passive leg exercises to prevent venous stasis.</a:t>
            </a:r>
          </a:p>
          <a:p>
            <a:pPr marL="457200" indent="-457200"/>
            <a:r>
              <a:rPr lang="en-US" sz="2800" dirty="0">
                <a:latin typeface="Arial" panose="020B0604020202020204" pitchFamily="34" charset="0"/>
                <a:cs typeface="Arial" panose="020B0604020202020204" pitchFamily="34" charset="0"/>
              </a:rPr>
              <a:t>Manage pain - administer analgesics as prescribed</a:t>
            </a:r>
          </a:p>
          <a:p>
            <a:pPr marL="457200" indent="-457200"/>
            <a:r>
              <a:rPr lang="en-US" sz="2800" dirty="0">
                <a:latin typeface="Arial" panose="020B0604020202020204" pitchFamily="34" charset="0"/>
                <a:cs typeface="Arial" panose="020B0604020202020204" pitchFamily="34" charset="0"/>
              </a:rPr>
              <a:t>Turn patient frequently and reposition to improve ventilation-perfusion ratio.</a:t>
            </a:r>
          </a:p>
          <a:p>
            <a:pPr marL="457200" indent="-457200"/>
            <a:r>
              <a:rPr lang="en-US" sz="2800" dirty="0">
                <a:latin typeface="Arial" panose="020B0604020202020204" pitchFamily="34" charset="0"/>
                <a:cs typeface="Arial" panose="020B0604020202020204" pitchFamily="34" charset="0"/>
              </a:rPr>
              <a:t>Manage oxygen therapy. Assess for signs of hypoxemia and monitor the pulse oximetry values.</a:t>
            </a:r>
          </a:p>
          <a:p>
            <a:pPr marL="457200" indent="-457200"/>
            <a:r>
              <a:rPr lang="en-US" sz="2800" dirty="0">
                <a:latin typeface="Arial" panose="020B0604020202020204" pitchFamily="34" charset="0"/>
                <a:cs typeface="Arial" panose="020B0604020202020204" pitchFamily="34" charset="0"/>
              </a:rPr>
              <a:t>Relieve anxiety. Encourage the patient to talk about any fears or concerns related to this frightening episode</a:t>
            </a:r>
          </a:p>
          <a:p>
            <a:endParaRPr lang="en-US" dirty="0"/>
          </a:p>
        </p:txBody>
      </p:sp>
      <p:sp>
        <p:nvSpPr>
          <p:cNvPr id="4" name="Date Placeholder 3">
            <a:extLst>
              <a:ext uri="{FF2B5EF4-FFF2-40B4-BE49-F238E27FC236}">
                <a16:creationId xmlns:a16="http://schemas.microsoft.com/office/drawing/2014/main" id="{FA02ED9B-3803-46F0-8105-34450A2F361F}"/>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E41717F1-4AB1-4759-B98D-56963D332C02}"/>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7D133FEC-ED08-411A-AF97-BCC775DE77EF}"/>
              </a:ext>
            </a:extLst>
          </p:cNvPr>
          <p:cNvSpPr>
            <a:spLocks noGrp="1"/>
          </p:cNvSpPr>
          <p:nvPr>
            <p:ph type="sldNum" sz="quarter" idx="12"/>
          </p:nvPr>
        </p:nvSpPr>
        <p:spPr/>
        <p:txBody>
          <a:bodyPr/>
          <a:lstStyle/>
          <a:p>
            <a:fld id="{6CFAE77F-FA45-4140-BF78-58A8A7171478}" type="slidenum">
              <a:rPr lang="en-US" smtClean="0"/>
              <a:t>23</a:t>
            </a:fld>
            <a:endParaRPr lang="en-US"/>
          </a:p>
        </p:txBody>
      </p:sp>
    </p:spTree>
    <p:extLst>
      <p:ext uri="{BB962C8B-B14F-4D97-AF65-F5344CB8AC3E}">
        <p14:creationId xmlns:p14="http://schemas.microsoft.com/office/powerpoint/2010/main" val="3599714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AC0E9-D057-4EEA-96A3-39AAD3CA759D}"/>
              </a:ext>
            </a:extLst>
          </p:cNvPr>
          <p:cNvSpPr>
            <a:spLocks noGrp="1"/>
          </p:cNvSpPr>
          <p:nvPr>
            <p:ph type="title"/>
          </p:nvPr>
        </p:nvSpPr>
        <p:spPr/>
        <p:txBody>
          <a:bodyPr/>
          <a:lstStyle/>
          <a:p>
            <a:r>
              <a:rPr lang="en-US" dirty="0"/>
              <a:t>PREVENTION</a:t>
            </a:r>
          </a:p>
        </p:txBody>
      </p:sp>
      <p:sp>
        <p:nvSpPr>
          <p:cNvPr id="3" name="Content Placeholder 2">
            <a:extLst>
              <a:ext uri="{FF2B5EF4-FFF2-40B4-BE49-F238E27FC236}">
                <a16:creationId xmlns:a16="http://schemas.microsoft.com/office/drawing/2014/main" id="{46DB663D-937F-45FE-97ED-322AB6533E0E}"/>
              </a:ext>
            </a:extLst>
          </p:cNvPr>
          <p:cNvSpPr>
            <a:spLocks noGrp="1"/>
          </p:cNvSpPr>
          <p:nvPr>
            <p:ph idx="1"/>
          </p:nvPr>
        </p:nvSpPr>
        <p:spPr/>
        <p:txBody>
          <a:bodyPr>
            <a:normAutofit fontScale="77500" lnSpcReduction="20000"/>
          </a:bodyPr>
          <a:lstStyle/>
          <a:p>
            <a:r>
              <a:rPr lang="en-US" sz="2800" dirty="0">
                <a:latin typeface="Arial" panose="020B0604020202020204" pitchFamily="34" charset="0"/>
                <a:cs typeface="Arial" panose="020B0604020202020204" pitchFamily="34" charset="0"/>
              </a:rPr>
              <a:t>Use of compression clothing such </a:t>
            </a:r>
            <a:r>
              <a:rPr lang="en-US" sz="2800" b="1" dirty="0">
                <a:latin typeface="Arial" panose="020B0604020202020204" pitchFamily="34" charset="0"/>
                <a:cs typeface="Arial" panose="020B0604020202020204" pitchFamily="34" charset="0"/>
              </a:rPr>
              <a:t>as compression stockings </a:t>
            </a:r>
            <a:r>
              <a:rPr lang="en-US" sz="2800" dirty="0">
                <a:latin typeface="Arial" panose="020B0604020202020204" pitchFamily="34" charset="0"/>
                <a:cs typeface="Arial" panose="020B0604020202020204" pitchFamily="34" charset="0"/>
              </a:rPr>
              <a:t>is helpful in preventing deep vein thrombosis which in turn can prevent pulmonary embolism. The compression stocking presses the legs allowing the blood to flow easily from the veins of legs.</a:t>
            </a:r>
          </a:p>
          <a:p>
            <a:r>
              <a:rPr lang="en-US" sz="2800" b="1" dirty="0">
                <a:latin typeface="Arial" panose="020B0604020202020204" pitchFamily="34" charset="0"/>
                <a:cs typeface="Arial" panose="020B0604020202020204" pitchFamily="34" charset="0"/>
              </a:rPr>
              <a:t>Leg elevation or keeping the leg raised </a:t>
            </a:r>
            <a:r>
              <a:rPr lang="en-US" sz="2800" dirty="0">
                <a:latin typeface="Arial" panose="020B0604020202020204" pitchFamily="34" charset="0"/>
                <a:cs typeface="Arial" panose="020B0604020202020204" pitchFamily="34" charset="0"/>
              </a:rPr>
              <a:t>during travel and nighttime sleep and massaging the legs are efficient ways to lower the chances of deep vein thrombosis and pulmonary embolism.</a:t>
            </a:r>
          </a:p>
          <a:p>
            <a:r>
              <a:rPr lang="en-US" sz="2800" b="1" dirty="0">
                <a:latin typeface="Arial" panose="020B0604020202020204" pitchFamily="34" charset="0"/>
                <a:cs typeface="Arial" panose="020B0604020202020204" pitchFamily="34" charset="0"/>
              </a:rPr>
              <a:t>ENCOURAGE AMBULATION</a:t>
            </a:r>
            <a:r>
              <a:rPr lang="en-US" sz="2800" dirty="0">
                <a:latin typeface="Arial" panose="020B0604020202020204" pitchFamily="34" charset="0"/>
                <a:cs typeface="Arial" panose="020B0604020202020204" pitchFamily="34" charset="0"/>
              </a:rPr>
              <a:t>: Moving as soon as possible after surgery can help prevent pulmonary embolism</a:t>
            </a:r>
          </a:p>
          <a:p>
            <a:endParaRPr lang="en-US" dirty="0"/>
          </a:p>
        </p:txBody>
      </p:sp>
      <p:sp>
        <p:nvSpPr>
          <p:cNvPr id="4" name="Date Placeholder 3">
            <a:extLst>
              <a:ext uri="{FF2B5EF4-FFF2-40B4-BE49-F238E27FC236}">
                <a16:creationId xmlns:a16="http://schemas.microsoft.com/office/drawing/2014/main" id="{BC21C2EC-05AB-43EE-B927-C10A699FD47C}"/>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3B5EBAB0-D13D-44CC-82FE-04839DB652D4}"/>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BFAF6B2F-CCA0-4F04-B1CC-189D8CFCCF52}"/>
              </a:ext>
            </a:extLst>
          </p:cNvPr>
          <p:cNvSpPr>
            <a:spLocks noGrp="1"/>
          </p:cNvSpPr>
          <p:nvPr>
            <p:ph type="sldNum" sz="quarter" idx="12"/>
          </p:nvPr>
        </p:nvSpPr>
        <p:spPr/>
        <p:txBody>
          <a:bodyPr/>
          <a:lstStyle/>
          <a:p>
            <a:fld id="{6CFAE77F-FA45-4140-BF78-58A8A7171478}" type="slidenum">
              <a:rPr lang="en-US" smtClean="0"/>
              <a:t>24</a:t>
            </a:fld>
            <a:endParaRPr lang="en-US"/>
          </a:p>
        </p:txBody>
      </p:sp>
    </p:spTree>
    <p:extLst>
      <p:ext uri="{BB962C8B-B14F-4D97-AF65-F5344CB8AC3E}">
        <p14:creationId xmlns:p14="http://schemas.microsoft.com/office/powerpoint/2010/main" val="346170919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9A932-294E-434F-BB2B-73D822E15F69}"/>
              </a:ext>
            </a:extLst>
          </p:cNvPr>
          <p:cNvSpPr>
            <a:spLocks noGrp="1"/>
          </p:cNvSpPr>
          <p:nvPr>
            <p:ph type="title"/>
          </p:nvPr>
        </p:nvSpPr>
        <p:spPr/>
        <p:txBody>
          <a:bodyPr/>
          <a:lstStyle/>
          <a:p>
            <a:r>
              <a:rPr lang="en-US" dirty="0"/>
              <a:t>PREVENTION CONT…</a:t>
            </a:r>
          </a:p>
        </p:txBody>
      </p:sp>
      <p:sp>
        <p:nvSpPr>
          <p:cNvPr id="3" name="Content Placeholder 2">
            <a:extLst>
              <a:ext uri="{FF2B5EF4-FFF2-40B4-BE49-F238E27FC236}">
                <a16:creationId xmlns:a16="http://schemas.microsoft.com/office/drawing/2014/main" id="{F5DDDB18-8A41-450D-91BA-C4F8402CF693}"/>
              </a:ext>
            </a:extLst>
          </p:cNvPr>
          <p:cNvSpPr>
            <a:spLocks noGrp="1"/>
          </p:cNvSpPr>
          <p:nvPr>
            <p:ph idx="1"/>
          </p:nvPr>
        </p:nvSpPr>
        <p:spPr/>
        <p:txBody>
          <a:bodyPr>
            <a:normAutofit fontScale="85000" lnSpcReduction="10000"/>
          </a:bodyPr>
          <a:lstStyle/>
          <a:p>
            <a:r>
              <a:rPr lang="en-US" sz="2800" dirty="0">
                <a:latin typeface="Arial" panose="020B0604020202020204" pitchFamily="34" charset="0"/>
                <a:cs typeface="Arial" panose="020B0604020202020204" pitchFamily="34" charset="0"/>
              </a:rPr>
              <a:t>A surgery known as thrombectomy can be used to remove the clot which prevents the embolism.</a:t>
            </a:r>
          </a:p>
          <a:p>
            <a:r>
              <a:rPr lang="en-US" sz="2800" dirty="0">
                <a:latin typeface="Arial" panose="020B0604020202020204" pitchFamily="34" charset="0"/>
                <a:cs typeface="Arial" panose="020B0604020202020204" pitchFamily="34" charset="0"/>
              </a:rPr>
              <a:t>Regular exercise such as walking and stretching along with proper diet and hydration are recommended to avoid risk of embolism.</a:t>
            </a:r>
          </a:p>
          <a:p>
            <a:r>
              <a:rPr lang="en-US" sz="2800" dirty="0">
                <a:latin typeface="Arial" panose="020B0604020202020204" pitchFamily="34" charset="0"/>
                <a:cs typeface="Arial" panose="020B0604020202020204" pitchFamily="34" charset="0"/>
              </a:rPr>
              <a:t>administration of blood thinner medicines such as aspirin or heparin. These are given before and after surgery to prevent blood clots resulting from surgery and to a person suffering from heart disease, high blood pressure, and during stroke. </a:t>
            </a:r>
          </a:p>
          <a:p>
            <a:endParaRPr lang="en-US" dirty="0"/>
          </a:p>
        </p:txBody>
      </p:sp>
      <p:sp>
        <p:nvSpPr>
          <p:cNvPr id="4" name="Date Placeholder 3">
            <a:extLst>
              <a:ext uri="{FF2B5EF4-FFF2-40B4-BE49-F238E27FC236}">
                <a16:creationId xmlns:a16="http://schemas.microsoft.com/office/drawing/2014/main" id="{345E8173-5498-4B26-9C10-34DBF57270C2}"/>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EFD7777A-8043-40A2-8048-E4EEDBD20144}"/>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4556D1D5-6059-414E-9F1E-8A766388833B}"/>
              </a:ext>
            </a:extLst>
          </p:cNvPr>
          <p:cNvSpPr>
            <a:spLocks noGrp="1"/>
          </p:cNvSpPr>
          <p:nvPr>
            <p:ph type="sldNum" sz="quarter" idx="12"/>
          </p:nvPr>
        </p:nvSpPr>
        <p:spPr/>
        <p:txBody>
          <a:bodyPr/>
          <a:lstStyle/>
          <a:p>
            <a:fld id="{6CFAE77F-FA45-4140-BF78-58A8A7171478}" type="slidenum">
              <a:rPr lang="en-US" smtClean="0"/>
              <a:t>25</a:t>
            </a:fld>
            <a:endParaRPr lang="en-US"/>
          </a:p>
        </p:txBody>
      </p:sp>
    </p:spTree>
    <p:extLst>
      <p:ext uri="{BB962C8B-B14F-4D97-AF65-F5344CB8AC3E}">
        <p14:creationId xmlns:p14="http://schemas.microsoft.com/office/powerpoint/2010/main" val="2838835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E6752FCD-6C74-4E95-A145-52F02DB60EAF}"/>
              </a:ext>
            </a:extLst>
          </p:cNvPr>
          <p:cNvSpPr>
            <a:spLocks noGrp="1"/>
          </p:cNvSpPr>
          <p:nvPr>
            <p:ph type="title"/>
          </p:nvPr>
        </p:nvSpPr>
        <p:spPr/>
        <p:txBody>
          <a:bodyPr/>
          <a:lstStyle/>
          <a:p>
            <a:r>
              <a:rPr lang="en-US" dirty="0"/>
              <a:t>THANK YOU</a:t>
            </a:r>
          </a:p>
        </p:txBody>
      </p:sp>
      <p:sp>
        <p:nvSpPr>
          <p:cNvPr id="4" name="Date Placeholder 3">
            <a:extLst>
              <a:ext uri="{FF2B5EF4-FFF2-40B4-BE49-F238E27FC236}">
                <a16:creationId xmlns:a16="http://schemas.microsoft.com/office/drawing/2014/main" id="{FB87714F-4FC8-4C81-AC36-2EF1B5FA384E}"/>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E7BBE2ED-D83D-4324-B652-1FA77BAA6D63}"/>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790FCD28-B331-472B-9FB1-F54C200BFBA9}"/>
              </a:ext>
            </a:extLst>
          </p:cNvPr>
          <p:cNvSpPr>
            <a:spLocks noGrp="1"/>
          </p:cNvSpPr>
          <p:nvPr>
            <p:ph type="sldNum" sz="quarter" idx="12"/>
          </p:nvPr>
        </p:nvSpPr>
        <p:spPr/>
        <p:txBody>
          <a:bodyPr/>
          <a:lstStyle/>
          <a:p>
            <a:fld id="{6CFAE77F-FA45-4140-BF78-58A8A7171478}" type="slidenum">
              <a:rPr lang="en-US" smtClean="0"/>
              <a:t>26</a:t>
            </a:fld>
            <a:endParaRPr lang="en-US"/>
          </a:p>
        </p:txBody>
      </p:sp>
    </p:spTree>
    <p:extLst>
      <p:ext uri="{BB962C8B-B14F-4D97-AF65-F5344CB8AC3E}">
        <p14:creationId xmlns:p14="http://schemas.microsoft.com/office/powerpoint/2010/main" val="3918939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700BD53-6580-4D6E-A3CE-4759598DE95E}"/>
              </a:ext>
            </a:extLst>
          </p:cNvPr>
          <p:cNvSpPr>
            <a:spLocks noGrp="1"/>
          </p:cNvSpPr>
          <p:nvPr>
            <p:ph type="title"/>
          </p:nvPr>
        </p:nvSpPr>
        <p:spPr/>
        <p:txBody>
          <a:bodyPr/>
          <a:lstStyle/>
          <a:p>
            <a:r>
              <a:rPr lang="en-US" dirty="0"/>
              <a:t>causes</a:t>
            </a:r>
          </a:p>
        </p:txBody>
      </p:sp>
      <p:sp>
        <p:nvSpPr>
          <p:cNvPr id="5" name="Content Placeholder 4">
            <a:extLst>
              <a:ext uri="{FF2B5EF4-FFF2-40B4-BE49-F238E27FC236}">
                <a16:creationId xmlns:a16="http://schemas.microsoft.com/office/drawing/2014/main" id="{BA2B9093-5A05-47A4-BBAA-92C304351B34}"/>
              </a:ext>
            </a:extLst>
          </p:cNvPr>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Mainly bacterial micro-organism</a:t>
            </a:r>
          </a:p>
          <a:p>
            <a:r>
              <a:rPr lang="en-US" sz="2800" dirty="0">
                <a:latin typeface="Arial" panose="020B0604020202020204" pitchFamily="34" charset="0"/>
                <a:cs typeface="Arial" panose="020B0604020202020204" pitchFamily="34" charset="0"/>
              </a:rPr>
              <a:t>Fungal infection in the blood stream</a:t>
            </a:r>
          </a:p>
          <a:p>
            <a:r>
              <a:rPr lang="en-US" sz="2800" dirty="0">
                <a:latin typeface="Arial" panose="020B0604020202020204" pitchFamily="34" charset="0"/>
                <a:cs typeface="Arial" panose="020B0604020202020204" pitchFamily="34" charset="0"/>
              </a:rPr>
              <a:t>Abnormality of the endocardium is usually required. </a:t>
            </a:r>
          </a:p>
        </p:txBody>
      </p:sp>
      <p:sp>
        <p:nvSpPr>
          <p:cNvPr id="6" name="Date Placeholder 5">
            <a:extLst>
              <a:ext uri="{FF2B5EF4-FFF2-40B4-BE49-F238E27FC236}">
                <a16:creationId xmlns:a16="http://schemas.microsoft.com/office/drawing/2014/main" id="{B7B5BA5F-8BCA-4D1B-8A48-1B5595EB5003}"/>
              </a:ext>
            </a:extLst>
          </p:cNvPr>
          <p:cNvSpPr>
            <a:spLocks noGrp="1"/>
          </p:cNvSpPr>
          <p:nvPr>
            <p:ph type="dt" sz="half" idx="10"/>
          </p:nvPr>
        </p:nvSpPr>
        <p:spPr/>
        <p:txBody>
          <a:bodyPr/>
          <a:lstStyle/>
          <a:p>
            <a:fld id="{EFA6B812-4077-402D-8D93-33FA8C8FAFC5}" type="datetime1">
              <a:rPr lang="en-US" smtClean="0"/>
              <a:t>11/21/2022</a:t>
            </a:fld>
            <a:endParaRPr lang="en-US"/>
          </a:p>
        </p:txBody>
      </p:sp>
      <p:sp>
        <p:nvSpPr>
          <p:cNvPr id="7" name="Footer Placeholder 6">
            <a:extLst>
              <a:ext uri="{FF2B5EF4-FFF2-40B4-BE49-F238E27FC236}">
                <a16:creationId xmlns:a16="http://schemas.microsoft.com/office/drawing/2014/main" id="{8BE7CAFC-1289-4D08-8D88-0E1C202CE6A2}"/>
              </a:ext>
            </a:extLst>
          </p:cNvPr>
          <p:cNvSpPr>
            <a:spLocks noGrp="1"/>
          </p:cNvSpPr>
          <p:nvPr>
            <p:ph type="ftr" sz="quarter" idx="11"/>
          </p:nvPr>
        </p:nvSpPr>
        <p:spPr/>
        <p:txBody>
          <a:bodyPr/>
          <a:lstStyle/>
          <a:p>
            <a:r>
              <a:rPr lang="en-US"/>
              <a:t>BSN/KEMU</a:t>
            </a:r>
          </a:p>
        </p:txBody>
      </p:sp>
      <p:sp>
        <p:nvSpPr>
          <p:cNvPr id="8" name="Slide Number Placeholder 7">
            <a:extLst>
              <a:ext uri="{FF2B5EF4-FFF2-40B4-BE49-F238E27FC236}">
                <a16:creationId xmlns:a16="http://schemas.microsoft.com/office/drawing/2014/main" id="{D7F5C255-87AE-44F1-86EE-F2B8AF06E6BA}"/>
              </a:ext>
            </a:extLst>
          </p:cNvPr>
          <p:cNvSpPr>
            <a:spLocks noGrp="1"/>
          </p:cNvSpPr>
          <p:nvPr>
            <p:ph type="sldNum" sz="quarter" idx="12"/>
          </p:nvPr>
        </p:nvSpPr>
        <p:spPr/>
        <p:txBody>
          <a:bodyPr/>
          <a:lstStyle/>
          <a:p>
            <a:fld id="{6CFAE77F-FA45-4140-BF78-58A8A7171478}" type="slidenum">
              <a:rPr lang="en-US" smtClean="0"/>
              <a:t>3</a:t>
            </a:fld>
            <a:endParaRPr lang="en-US"/>
          </a:p>
        </p:txBody>
      </p:sp>
    </p:spTree>
    <p:extLst>
      <p:ext uri="{BB962C8B-B14F-4D97-AF65-F5344CB8AC3E}">
        <p14:creationId xmlns:p14="http://schemas.microsoft.com/office/powerpoint/2010/main" val="411175349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D00D8-47C3-4C6F-9A6D-B848401B8056}"/>
              </a:ext>
            </a:extLst>
          </p:cNvPr>
          <p:cNvSpPr>
            <a:spLocks noGrp="1"/>
          </p:cNvSpPr>
          <p:nvPr>
            <p:ph type="title"/>
          </p:nvPr>
        </p:nvSpPr>
        <p:spPr/>
        <p:txBody>
          <a:bodyPr/>
          <a:lstStyle/>
          <a:p>
            <a:r>
              <a:rPr lang="en-US" dirty="0"/>
              <a:t>MAJOR RISK FACTORS</a:t>
            </a:r>
          </a:p>
        </p:txBody>
      </p:sp>
      <p:sp>
        <p:nvSpPr>
          <p:cNvPr id="3" name="Content Placeholder 2">
            <a:extLst>
              <a:ext uri="{FF2B5EF4-FFF2-40B4-BE49-F238E27FC236}">
                <a16:creationId xmlns:a16="http://schemas.microsoft.com/office/drawing/2014/main" id="{0DA02D78-E16E-4641-8C99-B6EFD1ED0BB4}"/>
              </a:ext>
            </a:extLst>
          </p:cNvPr>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Prosthetic valves/devices [highest risk]</a:t>
            </a:r>
          </a:p>
          <a:p>
            <a:r>
              <a:rPr lang="en-US" sz="2800" dirty="0">
                <a:latin typeface="Arial" panose="020B0604020202020204" pitchFamily="34" charset="0"/>
                <a:cs typeface="Arial" panose="020B0604020202020204" pitchFamily="34" charset="0"/>
              </a:rPr>
              <a:t>Congenital heart defects</a:t>
            </a:r>
          </a:p>
          <a:p>
            <a:r>
              <a:rPr lang="en-US" sz="2800" dirty="0">
                <a:latin typeface="Arial" panose="020B0604020202020204" pitchFamily="34" charset="0"/>
                <a:cs typeface="Arial" panose="020B0604020202020204" pitchFamily="34" charset="0"/>
              </a:rPr>
              <a:t>Valve disorders</a:t>
            </a:r>
          </a:p>
          <a:p>
            <a:r>
              <a:rPr lang="en-US" sz="2800" dirty="0">
                <a:latin typeface="Arial" panose="020B0604020202020204" pitchFamily="34" charset="0"/>
                <a:cs typeface="Arial" panose="020B0604020202020204" pitchFamily="34" charset="0"/>
              </a:rPr>
              <a:t>Hypertrophic cardiomyopathies</a:t>
            </a:r>
          </a:p>
          <a:p>
            <a:r>
              <a:rPr lang="en-US" sz="2800" dirty="0">
                <a:latin typeface="Arial" panose="020B0604020202020204" pitchFamily="34" charset="0"/>
                <a:cs typeface="Arial" panose="020B0604020202020204" pitchFamily="34" charset="0"/>
              </a:rPr>
              <a:t>Previous endocarditis</a:t>
            </a:r>
          </a:p>
        </p:txBody>
      </p:sp>
      <p:sp>
        <p:nvSpPr>
          <p:cNvPr id="4" name="Date Placeholder 3">
            <a:extLst>
              <a:ext uri="{FF2B5EF4-FFF2-40B4-BE49-F238E27FC236}">
                <a16:creationId xmlns:a16="http://schemas.microsoft.com/office/drawing/2014/main" id="{2F20D70A-3919-44A8-A8FF-F86342E07BF6}"/>
              </a:ext>
            </a:extLst>
          </p:cNvPr>
          <p:cNvSpPr>
            <a:spLocks noGrp="1"/>
          </p:cNvSpPr>
          <p:nvPr>
            <p:ph type="dt" sz="half" idx="10"/>
          </p:nvPr>
        </p:nvSpPr>
        <p:spPr/>
        <p:txBody>
          <a:bodyPr/>
          <a:lstStyle/>
          <a:p>
            <a:fld id="{5A12A663-CE69-4BAC-ABE6-C3B675BE7C7E}" type="datetime1">
              <a:rPr lang="en-US" smtClean="0"/>
              <a:t>11/21/2022</a:t>
            </a:fld>
            <a:endParaRPr lang="en-US"/>
          </a:p>
        </p:txBody>
      </p:sp>
      <p:sp>
        <p:nvSpPr>
          <p:cNvPr id="5" name="Footer Placeholder 4">
            <a:extLst>
              <a:ext uri="{FF2B5EF4-FFF2-40B4-BE49-F238E27FC236}">
                <a16:creationId xmlns:a16="http://schemas.microsoft.com/office/drawing/2014/main" id="{3BB0E4F1-98C7-4ECF-B67C-CD90672EE501}"/>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7AAED32E-BEFB-4139-81E2-F45A56042FC4}"/>
              </a:ext>
            </a:extLst>
          </p:cNvPr>
          <p:cNvSpPr>
            <a:spLocks noGrp="1"/>
          </p:cNvSpPr>
          <p:nvPr>
            <p:ph type="sldNum" sz="quarter" idx="12"/>
          </p:nvPr>
        </p:nvSpPr>
        <p:spPr/>
        <p:txBody>
          <a:bodyPr/>
          <a:lstStyle/>
          <a:p>
            <a:fld id="{6CFAE77F-FA45-4140-BF78-58A8A7171478}" type="slidenum">
              <a:rPr lang="en-US" smtClean="0"/>
              <a:t>4</a:t>
            </a:fld>
            <a:endParaRPr lang="en-US"/>
          </a:p>
        </p:txBody>
      </p:sp>
    </p:spTree>
    <p:extLst>
      <p:ext uri="{BB962C8B-B14F-4D97-AF65-F5344CB8AC3E}">
        <p14:creationId xmlns:p14="http://schemas.microsoft.com/office/powerpoint/2010/main" val="2347071888"/>
      </p:ext>
    </p:extLst>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54FEC-2CF3-4787-A415-313170E7F383}"/>
              </a:ext>
            </a:extLst>
          </p:cNvPr>
          <p:cNvSpPr>
            <a:spLocks noGrp="1"/>
          </p:cNvSpPr>
          <p:nvPr>
            <p:ph type="title"/>
          </p:nvPr>
        </p:nvSpPr>
        <p:spPr/>
        <p:txBody>
          <a:bodyPr/>
          <a:lstStyle/>
          <a:p>
            <a:r>
              <a:rPr lang="en-US" dirty="0"/>
              <a:t>PATHOPHYSIOLOGY</a:t>
            </a:r>
          </a:p>
        </p:txBody>
      </p:sp>
      <p:sp>
        <p:nvSpPr>
          <p:cNvPr id="3" name="Content Placeholder 2">
            <a:extLst>
              <a:ext uri="{FF2B5EF4-FFF2-40B4-BE49-F238E27FC236}">
                <a16:creationId xmlns:a16="http://schemas.microsoft.com/office/drawing/2014/main" id="{D7D424D7-54D1-4249-8430-64E9117F145F}"/>
              </a:ext>
            </a:extLst>
          </p:cNvPr>
          <p:cNvSpPr>
            <a:spLocks noGrp="1"/>
          </p:cNvSpPr>
          <p:nvPr>
            <p:ph idx="1"/>
          </p:nvPr>
        </p:nvSpPr>
        <p:spPr/>
        <p:txBody>
          <a:bodyPr>
            <a:noAutofit/>
          </a:bodyPr>
          <a:lstStyle/>
          <a:p>
            <a:pPr marL="0" indent="0">
              <a:buNone/>
            </a:pPr>
            <a:r>
              <a:rPr lang="en-US" sz="2800" dirty="0">
                <a:latin typeface="Arial" panose="020B0604020202020204" pitchFamily="34" charset="0"/>
                <a:cs typeface="Arial" panose="020B0604020202020204" pitchFamily="34" charset="0"/>
              </a:rPr>
              <a:t>Endothelial injury allows for either direct colonization by virulent organism or formation of blood clots which then become the attachment site of the bacteria.</a:t>
            </a:r>
          </a:p>
          <a:p>
            <a:pPr marL="0" indent="0">
              <a:buNone/>
            </a:pPr>
            <a:r>
              <a:rPr lang="en-US" sz="2800" dirty="0">
                <a:latin typeface="Arial" panose="020B0604020202020204" pitchFamily="34" charset="0"/>
                <a:cs typeface="Arial" panose="020B0604020202020204" pitchFamily="34" charset="0"/>
              </a:rPr>
              <a:t>Occurs most often in the left side of the heart</a:t>
            </a:r>
          </a:p>
          <a:p>
            <a:pPr marL="0" indent="0">
              <a:buNone/>
            </a:pPr>
            <a:r>
              <a:rPr lang="en-US" sz="2800" dirty="0">
                <a:latin typeface="Arial" panose="020B0604020202020204" pitchFamily="34" charset="0"/>
                <a:cs typeface="Arial" panose="020B0604020202020204" pitchFamily="34" charset="0"/>
              </a:rPr>
              <a:t>Organisms causing endocarditis may come from distant sites such as skin abscesses, UTIS, contaminated injection sites, bacteria of the </a:t>
            </a:r>
            <a:r>
              <a:rPr lang="en-US" sz="2800" dirty="0" err="1">
                <a:latin typeface="Arial" panose="020B0604020202020204" pitchFamily="34" charset="0"/>
                <a:cs typeface="Arial" panose="020B0604020202020204" pitchFamily="34" charset="0"/>
              </a:rPr>
              <a:t>normo</a:t>
            </a:r>
            <a:r>
              <a:rPr lang="en-US" sz="2800" dirty="0">
                <a:latin typeface="Arial" panose="020B0604020202020204" pitchFamily="34" charset="0"/>
                <a:cs typeface="Arial" panose="020B0604020202020204" pitchFamily="34" charset="0"/>
              </a:rPr>
              <a:t> flora of the mouth, drug injection sites</a:t>
            </a:r>
          </a:p>
        </p:txBody>
      </p:sp>
      <p:sp>
        <p:nvSpPr>
          <p:cNvPr id="4" name="Date Placeholder 3">
            <a:extLst>
              <a:ext uri="{FF2B5EF4-FFF2-40B4-BE49-F238E27FC236}">
                <a16:creationId xmlns:a16="http://schemas.microsoft.com/office/drawing/2014/main" id="{461EF106-0AB3-4B49-B7EC-CCCB86806198}"/>
              </a:ext>
            </a:extLst>
          </p:cNvPr>
          <p:cNvSpPr>
            <a:spLocks noGrp="1"/>
          </p:cNvSpPr>
          <p:nvPr>
            <p:ph type="dt" sz="half" idx="10"/>
          </p:nvPr>
        </p:nvSpPr>
        <p:spPr/>
        <p:txBody>
          <a:bodyPr/>
          <a:lstStyle/>
          <a:p>
            <a:fld id="{3F5472D8-E445-400B-A212-13AF65B256ED}" type="datetime1">
              <a:rPr lang="en-US" smtClean="0"/>
              <a:t>11/21/2022</a:t>
            </a:fld>
            <a:endParaRPr lang="en-US"/>
          </a:p>
        </p:txBody>
      </p:sp>
      <p:sp>
        <p:nvSpPr>
          <p:cNvPr id="5" name="Footer Placeholder 4">
            <a:extLst>
              <a:ext uri="{FF2B5EF4-FFF2-40B4-BE49-F238E27FC236}">
                <a16:creationId xmlns:a16="http://schemas.microsoft.com/office/drawing/2014/main" id="{DC4B1130-8F46-4A74-8203-0202C8F79FDB}"/>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ED186F7B-88BF-43DA-A0ED-BE0A12B97F80}"/>
              </a:ext>
            </a:extLst>
          </p:cNvPr>
          <p:cNvSpPr>
            <a:spLocks noGrp="1"/>
          </p:cNvSpPr>
          <p:nvPr>
            <p:ph type="sldNum" sz="quarter" idx="12"/>
          </p:nvPr>
        </p:nvSpPr>
        <p:spPr/>
        <p:txBody>
          <a:bodyPr/>
          <a:lstStyle/>
          <a:p>
            <a:fld id="{6CFAE77F-FA45-4140-BF78-58A8A7171478}" type="slidenum">
              <a:rPr lang="en-US" smtClean="0"/>
              <a:t>5</a:t>
            </a:fld>
            <a:endParaRPr lang="en-US"/>
          </a:p>
        </p:txBody>
      </p:sp>
    </p:spTree>
    <p:extLst>
      <p:ext uri="{BB962C8B-B14F-4D97-AF65-F5344CB8AC3E}">
        <p14:creationId xmlns:p14="http://schemas.microsoft.com/office/powerpoint/2010/main" val="349118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CF6084-F16C-42FC-8F26-253776AA206D}"/>
              </a:ext>
            </a:extLst>
          </p:cNvPr>
          <p:cNvSpPr>
            <a:spLocks noGrp="1"/>
          </p:cNvSpPr>
          <p:nvPr>
            <p:ph type="title"/>
          </p:nvPr>
        </p:nvSpPr>
        <p:spPr/>
        <p:txBody>
          <a:bodyPr/>
          <a:lstStyle/>
          <a:p>
            <a:r>
              <a:rPr lang="en-US" dirty="0"/>
              <a:t>Clinical manifestations</a:t>
            </a:r>
          </a:p>
        </p:txBody>
      </p:sp>
      <p:sp>
        <p:nvSpPr>
          <p:cNvPr id="3" name="Content Placeholder 2">
            <a:extLst>
              <a:ext uri="{FF2B5EF4-FFF2-40B4-BE49-F238E27FC236}">
                <a16:creationId xmlns:a16="http://schemas.microsoft.com/office/drawing/2014/main" id="{49AE8C0B-7524-4FF6-9679-A9462F6574D6}"/>
              </a:ext>
            </a:extLst>
          </p:cNvPr>
          <p:cNvSpPr>
            <a:spLocks noGrp="1"/>
          </p:cNvSpPr>
          <p:nvPr>
            <p:ph idx="1"/>
          </p:nvPr>
        </p:nvSpPr>
        <p:spPr/>
        <p:txBody>
          <a:bodyPr>
            <a:normAutofit fontScale="62500" lnSpcReduction="20000"/>
          </a:bodyPr>
          <a:lstStyle/>
          <a:p>
            <a:r>
              <a:rPr lang="en-US" sz="3000" dirty="0">
                <a:latin typeface="Arial" panose="020B0604020202020204" pitchFamily="34" charset="0"/>
                <a:cs typeface="Arial" panose="020B0604020202020204" pitchFamily="34" charset="0"/>
              </a:rPr>
              <a:t>The features due to toxic effect of the infecting agent, valve damage or embolization of the vegetative fragments </a:t>
            </a:r>
          </a:p>
          <a:p>
            <a:r>
              <a:rPr lang="en-US" sz="3000" dirty="0">
                <a:latin typeface="Arial" panose="020B0604020202020204" pitchFamily="34" charset="0"/>
                <a:cs typeface="Arial" panose="020B0604020202020204" pitchFamily="34" charset="0"/>
              </a:rPr>
              <a:t>Malaise, anorexia, weight loss, back and joint pain, cough</a:t>
            </a:r>
          </a:p>
          <a:p>
            <a:r>
              <a:rPr lang="en-US" sz="3000" dirty="0">
                <a:latin typeface="Arial" panose="020B0604020202020204" pitchFamily="34" charset="0"/>
                <a:cs typeface="Arial" panose="020B0604020202020204" pitchFamily="34" charset="0"/>
              </a:rPr>
              <a:t>Intermittent Fever, </a:t>
            </a:r>
            <a:r>
              <a:rPr lang="en-GB" sz="3000" dirty="0">
                <a:latin typeface="Arial" panose="020B0604020202020204" pitchFamily="34" charset="0"/>
                <a:cs typeface="Arial" panose="020B0604020202020204" pitchFamily="34" charset="0"/>
              </a:rPr>
              <a:t>chills, night sweats, fatigue</a:t>
            </a:r>
            <a:endParaRPr lang="en-US" sz="3000" dirty="0">
              <a:latin typeface="Arial" panose="020B0604020202020204" pitchFamily="34" charset="0"/>
              <a:cs typeface="Arial" panose="020B0604020202020204" pitchFamily="34" charset="0"/>
            </a:endParaRPr>
          </a:p>
          <a:p>
            <a:r>
              <a:rPr lang="en-US" sz="3000" dirty="0">
                <a:latin typeface="Arial" panose="020B0604020202020204" pitchFamily="34" charset="0"/>
                <a:cs typeface="Arial" panose="020B0604020202020204" pitchFamily="34" charset="0"/>
              </a:rPr>
              <a:t>Splinter hemorrhages (reddish-brown streaks or lines) under finger nails and toe nails.</a:t>
            </a:r>
          </a:p>
          <a:p>
            <a:r>
              <a:rPr lang="en-US" sz="3000" dirty="0" err="1">
                <a:latin typeface="Arial" panose="020B0604020202020204" pitchFamily="34" charset="0"/>
                <a:cs typeface="Arial" panose="020B0604020202020204" pitchFamily="34" charset="0"/>
              </a:rPr>
              <a:t>Patechiae</a:t>
            </a:r>
            <a:r>
              <a:rPr lang="en-US" sz="3000" dirty="0">
                <a:latin typeface="Arial" panose="020B0604020202020204" pitchFamily="34" charset="0"/>
                <a:cs typeface="Arial" panose="020B0604020202020204" pitchFamily="34" charset="0"/>
              </a:rPr>
              <a:t> on the </a:t>
            </a:r>
            <a:r>
              <a:rPr lang="en-US" sz="3000" dirty="0" err="1">
                <a:latin typeface="Arial" panose="020B0604020202020204" pitchFamily="34" charset="0"/>
                <a:cs typeface="Arial" panose="020B0604020202020204" pitchFamily="34" charset="0"/>
              </a:rPr>
              <a:t>conjuctiva</a:t>
            </a:r>
            <a:r>
              <a:rPr lang="en-US" sz="3000" dirty="0">
                <a:latin typeface="Arial" panose="020B0604020202020204" pitchFamily="34" charset="0"/>
                <a:cs typeface="Arial" panose="020B0604020202020204" pitchFamily="34" charset="0"/>
              </a:rPr>
              <a:t> and mucous membrane</a:t>
            </a:r>
          </a:p>
          <a:p>
            <a:r>
              <a:rPr lang="en-US" sz="3000" dirty="0">
                <a:latin typeface="Arial" panose="020B0604020202020204" pitchFamily="34" charset="0"/>
                <a:cs typeface="Arial" panose="020B0604020202020204" pitchFamily="34" charset="0"/>
              </a:rPr>
              <a:t>Heart murmurs and cardiomegaly</a:t>
            </a:r>
          </a:p>
          <a:p>
            <a:r>
              <a:rPr lang="en-US" sz="3000" dirty="0">
                <a:latin typeface="Arial" panose="020B0604020202020204" pitchFamily="34" charset="0"/>
                <a:cs typeface="Arial" panose="020B0604020202020204" pitchFamily="34" charset="0"/>
              </a:rPr>
              <a:t>Headache, stroke</a:t>
            </a:r>
          </a:p>
          <a:p>
            <a:r>
              <a:rPr lang="en-GB" sz="3000" dirty="0">
                <a:latin typeface="Arial" panose="020B0604020202020204" pitchFamily="34" charset="0"/>
                <a:cs typeface="Arial" panose="020B0604020202020204" pitchFamily="34" charset="0"/>
              </a:rPr>
              <a:t>Cardiac murmurs</a:t>
            </a:r>
            <a:endParaRPr lang="en-US" sz="3000" dirty="0">
              <a:latin typeface="Arial" panose="020B0604020202020204" pitchFamily="34" charset="0"/>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FC6A83DF-C2A0-436F-96E8-B39086749492}"/>
              </a:ext>
            </a:extLst>
          </p:cNvPr>
          <p:cNvSpPr>
            <a:spLocks noGrp="1"/>
          </p:cNvSpPr>
          <p:nvPr>
            <p:ph type="dt" sz="half" idx="10"/>
          </p:nvPr>
        </p:nvSpPr>
        <p:spPr/>
        <p:txBody>
          <a:bodyPr/>
          <a:lstStyle/>
          <a:p>
            <a:fld id="{65836070-414F-4991-B12B-75BD65F58F7B}" type="datetime1">
              <a:rPr lang="en-US" smtClean="0"/>
              <a:t>11/21/2022</a:t>
            </a:fld>
            <a:endParaRPr lang="en-US"/>
          </a:p>
        </p:txBody>
      </p:sp>
      <p:sp>
        <p:nvSpPr>
          <p:cNvPr id="5" name="Footer Placeholder 4">
            <a:extLst>
              <a:ext uri="{FF2B5EF4-FFF2-40B4-BE49-F238E27FC236}">
                <a16:creationId xmlns:a16="http://schemas.microsoft.com/office/drawing/2014/main" id="{2F2779CA-E60B-4C73-9C06-2FABDC915D40}"/>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72721888-0C53-4D34-967C-52C0BBD1AC09}"/>
              </a:ext>
            </a:extLst>
          </p:cNvPr>
          <p:cNvSpPr>
            <a:spLocks noGrp="1"/>
          </p:cNvSpPr>
          <p:nvPr>
            <p:ph type="sldNum" sz="quarter" idx="12"/>
          </p:nvPr>
        </p:nvSpPr>
        <p:spPr/>
        <p:txBody>
          <a:bodyPr/>
          <a:lstStyle/>
          <a:p>
            <a:fld id="{6CFAE77F-FA45-4140-BF78-58A8A7171478}" type="slidenum">
              <a:rPr lang="en-US" smtClean="0"/>
              <a:t>6</a:t>
            </a:fld>
            <a:endParaRPr lang="en-US"/>
          </a:p>
        </p:txBody>
      </p:sp>
    </p:spTree>
    <p:extLst>
      <p:ext uri="{BB962C8B-B14F-4D97-AF65-F5344CB8AC3E}">
        <p14:creationId xmlns:p14="http://schemas.microsoft.com/office/powerpoint/2010/main" val="407723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down)">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7A31F4-96D9-46CC-9B66-3CAA5C867073}"/>
              </a:ext>
            </a:extLst>
          </p:cNvPr>
          <p:cNvSpPr>
            <a:spLocks noGrp="1"/>
          </p:cNvSpPr>
          <p:nvPr>
            <p:ph type="title"/>
          </p:nvPr>
        </p:nvSpPr>
        <p:spPr/>
        <p:txBody>
          <a:bodyPr/>
          <a:lstStyle/>
          <a:p>
            <a:r>
              <a:rPr lang="en-US" dirty="0"/>
              <a:t>Diagnosis </a:t>
            </a:r>
          </a:p>
        </p:txBody>
      </p:sp>
      <p:sp>
        <p:nvSpPr>
          <p:cNvPr id="3" name="Content Placeholder 2">
            <a:extLst>
              <a:ext uri="{FF2B5EF4-FFF2-40B4-BE49-F238E27FC236}">
                <a16:creationId xmlns:a16="http://schemas.microsoft.com/office/drawing/2014/main" id="{DC95035F-D8FD-4BA2-8258-F442022CF258}"/>
              </a:ext>
            </a:extLst>
          </p:cNvPr>
          <p:cNvSpPr>
            <a:spLocks noGrp="1"/>
          </p:cNvSpPr>
          <p:nvPr>
            <p:ph idx="1"/>
          </p:nvPr>
        </p:nvSpPr>
        <p:spPr/>
        <p:txBody>
          <a:bodyPr>
            <a:normAutofit/>
          </a:bodyPr>
          <a:lstStyle/>
          <a:p>
            <a:r>
              <a:rPr lang="en-US" sz="2800" dirty="0">
                <a:latin typeface="Arial" panose="020B0604020202020204" pitchFamily="34" charset="0"/>
                <a:cs typeface="Arial" panose="020B0604020202020204" pitchFamily="34" charset="0"/>
              </a:rPr>
              <a:t>Clinical manifestation – fever + heart valve disorder</a:t>
            </a:r>
          </a:p>
          <a:p>
            <a:r>
              <a:rPr lang="en-US" sz="2800" dirty="0">
                <a:latin typeface="Arial" panose="020B0604020202020204" pitchFamily="34" charset="0"/>
                <a:cs typeface="Arial" panose="020B0604020202020204" pitchFamily="34" charset="0"/>
              </a:rPr>
              <a:t>Blood culture for evidence of blood infection</a:t>
            </a:r>
          </a:p>
          <a:p>
            <a:r>
              <a:rPr lang="en-US" sz="2800" dirty="0">
                <a:latin typeface="Arial" panose="020B0604020202020204" pitchFamily="34" charset="0"/>
                <a:cs typeface="Arial" panose="020B0604020202020204" pitchFamily="34" charset="0"/>
              </a:rPr>
              <a:t>Imaging studies to show vegetation/damage -</a:t>
            </a:r>
          </a:p>
        </p:txBody>
      </p:sp>
      <p:sp>
        <p:nvSpPr>
          <p:cNvPr id="4" name="Date Placeholder 3">
            <a:extLst>
              <a:ext uri="{FF2B5EF4-FFF2-40B4-BE49-F238E27FC236}">
                <a16:creationId xmlns:a16="http://schemas.microsoft.com/office/drawing/2014/main" id="{1EB847EA-B406-457B-B03A-B252F191B967}"/>
              </a:ext>
            </a:extLst>
          </p:cNvPr>
          <p:cNvSpPr>
            <a:spLocks noGrp="1"/>
          </p:cNvSpPr>
          <p:nvPr>
            <p:ph type="dt" sz="half" idx="10"/>
          </p:nvPr>
        </p:nvSpPr>
        <p:spPr/>
        <p:txBody>
          <a:bodyPr/>
          <a:lstStyle/>
          <a:p>
            <a:fld id="{90731B81-3942-4B5E-B1D0-BD805DD7807E}" type="datetime1">
              <a:rPr lang="en-US" smtClean="0"/>
              <a:t>11/21/2022</a:t>
            </a:fld>
            <a:endParaRPr lang="en-US"/>
          </a:p>
        </p:txBody>
      </p:sp>
      <p:sp>
        <p:nvSpPr>
          <p:cNvPr id="5" name="Footer Placeholder 4">
            <a:extLst>
              <a:ext uri="{FF2B5EF4-FFF2-40B4-BE49-F238E27FC236}">
                <a16:creationId xmlns:a16="http://schemas.microsoft.com/office/drawing/2014/main" id="{0E35F638-6A33-45FD-A4A0-D478A2A1EF2F}"/>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4A05F0E3-30C0-42BD-A1AA-6A1532FD03D8}"/>
              </a:ext>
            </a:extLst>
          </p:cNvPr>
          <p:cNvSpPr>
            <a:spLocks noGrp="1"/>
          </p:cNvSpPr>
          <p:nvPr>
            <p:ph type="sldNum" sz="quarter" idx="12"/>
          </p:nvPr>
        </p:nvSpPr>
        <p:spPr/>
        <p:txBody>
          <a:bodyPr/>
          <a:lstStyle/>
          <a:p>
            <a:fld id="{6CFAE77F-FA45-4140-BF78-58A8A7171478}" type="slidenum">
              <a:rPr lang="en-US" smtClean="0"/>
              <a:t>7</a:t>
            </a:fld>
            <a:endParaRPr lang="en-US"/>
          </a:p>
        </p:txBody>
      </p:sp>
    </p:spTree>
    <p:extLst>
      <p:ext uri="{BB962C8B-B14F-4D97-AF65-F5344CB8AC3E}">
        <p14:creationId xmlns:p14="http://schemas.microsoft.com/office/powerpoint/2010/main" val="24037595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C7F1A-FF3D-4269-8B35-BBB2220892DE}"/>
              </a:ext>
            </a:extLst>
          </p:cNvPr>
          <p:cNvSpPr>
            <a:spLocks noGrp="1"/>
          </p:cNvSpPr>
          <p:nvPr>
            <p:ph type="title"/>
          </p:nvPr>
        </p:nvSpPr>
        <p:spPr/>
        <p:txBody>
          <a:bodyPr/>
          <a:lstStyle/>
          <a:p>
            <a:r>
              <a:rPr lang="en-US" dirty="0"/>
              <a:t>Nursing intervention</a:t>
            </a:r>
          </a:p>
        </p:txBody>
      </p:sp>
      <p:sp>
        <p:nvSpPr>
          <p:cNvPr id="3" name="Content Placeholder 2">
            <a:extLst>
              <a:ext uri="{FF2B5EF4-FFF2-40B4-BE49-F238E27FC236}">
                <a16:creationId xmlns:a16="http://schemas.microsoft.com/office/drawing/2014/main" id="{997EE466-AE83-49E7-BF1D-461F3003FC73}"/>
              </a:ext>
            </a:extLst>
          </p:cNvPr>
          <p:cNvSpPr>
            <a:spLocks noGrp="1"/>
          </p:cNvSpPr>
          <p:nvPr>
            <p:ph idx="1"/>
          </p:nvPr>
        </p:nvSpPr>
        <p:spPr/>
        <p:txBody>
          <a:bodyPr>
            <a:normAutofit fontScale="92500" lnSpcReduction="20000"/>
          </a:bodyPr>
          <a:lstStyle/>
          <a:p>
            <a:r>
              <a:rPr lang="en-US" sz="2800" dirty="0">
                <a:latin typeface="Arial" panose="020B0604020202020204" pitchFamily="34" charset="0"/>
                <a:cs typeface="Arial" panose="020B0604020202020204" pitchFamily="34" charset="0"/>
              </a:rPr>
              <a:t>Monitor for embolic events:</a:t>
            </a:r>
          </a:p>
          <a:p>
            <a:pPr marL="0" indent="0">
              <a:buNone/>
            </a:pPr>
            <a:r>
              <a:rPr lang="en-US" sz="2800" dirty="0">
                <a:latin typeface="Arial" panose="020B0604020202020204" pitchFamily="34" charset="0"/>
                <a:cs typeface="Arial" panose="020B0604020202020204" pitchFamily="34" charset="0"/>
              </a:rPr>
              <a:t> spleen embolism </a:t>
            </a:r>
          </a:p>
          <a:p>
            <a:pPr marL="0" indent="0">
              <a:buNone/>
            </a:pPr>
            <a:r>
              <a:rPr lang="en-US" sz="2800" dirty="0">
                <a:latin typeface="Arial" panose="020B0604020202020204" pitchFamily="34" charset="0"/>
                <a:cs typeface="Arial" panose="020B0604020202020204" pitchFamily="34" charset="0"/>
              </a:rPr>
              <a:t> renal embolism</a:t>
            </a:r>
          </a:p>
          <a:p>
            <a:pPr marL="0" indent="0">
              <a:buNone/>
            </a:pPr>
            <a:r>
              <a:rPr lang="en-US" sz="2800" dirty="0">
                <a:latin typeface="Arial" panose="020B0604020202020204" pitchFamily="34" charset="0"/>
                <a:cs typeface="Arial" panose="020B0604020202020204" pitchFamily="34" charset="0"/>
              </a:rPr>
              <a:t>Brain embolism</a:t>
            </a:r>
          </a:p>
          <a:p>
            <a:pPr marL="0" indent="0">
              <a:buNone/>
            </a:pPr>
            <a:r>
              <a:rPr lang="en-US" sz="2800" dirty="0">
                <a:latin typeface="Arial" panose="020B0604020202020204" pitchFamily="34" charset="0"/>
                <a:cs typeface="Arial" panose="020B0604020202020204" pitchFamily="34" charset="0"/>
              </a:rPr>
              <a:t>Pulmonary embolism</a:t>
            </a:r>
          </a:p>
          <a:p>
            <a:pPr marL="0" indent="0">
              <a:buNone/>
            </a:pPr>
            <a:r>
              <a:rPr lang="en-US" sz="2800" dirty="0">
                <a:latin typeface="Arial" panose="020B0604020202020204" pitchFamily="34" charset="0"/>
                <a:cs typeface="Arial" panose="020B0604020202020204" pitchFamily="34" charset="0"/>
              </a:rPr>
              <a:t>Signs of heart failure</a:t>
            </a:r>
          </a:p>
          <a:p>
            <a:pPr marL="0" indent="0">
              <a:buNone/>
            </a:pPr>
            <a:r>
              <a:rPr lang="en-US" sz="2800" dirty="0">
                <a:latin typeface="Arial" panose="020B0604020202020204" pitchFamily="34" charset="0"/>
                <a:cs typeface="Arial" panose="020B0604020202020204" pitchFamily="34" charset="0"/>
              </a:rPr>
              <a:t>Administration of iv antibiotics </a:t>
            </a:r>
            <a:r>
              <a:rPr lang="en-US" sz="2800" dirty="0" err="1">
                <a:latin typeface="Arial" panose="020B0604020202020204" pitchFamily="34" charset="0"/>
                <a:cs typeface="Arial" panose="020B0604020202020204" pitchFamily="34" charset="0"/>
              </a:rPr>
              <a:t>e.g</a:t>
            </a:r>
            <a:r>
              <a:rPr lang="en-US" sz="2800" dirty="0">
                <a:latin typeface="Arial" panose="020B0604020202020204" pitchFamily="34" charset="0"/>
                <a:cs typeface="Arial" panose="020B0604020202020204" pitchFamily="34" charset="0"/>
              </a:rPr>
              <a:t> vancomycin, Rocephin for 2-4  weeks</a:t>
            </a:r>
          </a:p>
          <a:p>
            <a:pPr marL="0" indent="0">
              <a:buNone/>
            </a:pPr>
            <a:endParaRPr lang="en-US" dirty="0"/>
          </a:p>
        </p:txBody>
      </p:sp>
      <p:sp>
        <p:nvSpPr>
          <p:cNvPr id="4" name="Date Placeholder 3">
            <a:extLst>
              <a:ext uri="{FF2B5EF4-FFF2-40B4-BE49-F238E27FC236}">
                <a16:creationId xmlns:a16="http://schemas.microsoft.com/office/drawing/2014/main" id="{9773D15C-3B3A-4354-9481-2EE2186E5601}"/>
              </a:ext>
            </a:extLst>
          </p:cNvPr>
          <p:cNvSpPr>
            <a:spLocks noGrp="1"/>
          </p:cNvSpPr>
          <p:nvPr>
            <p:ph type="dt" sz="half" idx="10"/>
          </p:nvPr>
        </p:nvSpPr>
        <p:spPr/>
        <p:txBody>
          <a:bodyPr/>
          <a:lstStyle/>
          <a:p>
            <a:fld id="{0A2FC727-3DA9-4725-B218-88B0D7B5E755}" type="datetime1">
              <a:rPr lang="en-US" smtClean="0"/>
              <a:t>11/21/2022</a:t>
            </a:fld>
            <a:endParaRPr lang="en-US"/>
          </a:p>
        </p:txBody>
      </p:sp>
      <p:sp>
        <p:nvSpPr>
          <p:cNvPr id="5" name="Footer Placeholder 4">
            <a:extLst>
              <a:ext uri="{FF2B5EF4-FFF2-40B4-BE49-F238E27FC236}">
                <a16:creationId xmlns:a16="http://schemas.microsoft.com/office/drawing/2014/main" id="{FC5BC7A7-F494-43FE-9243-5F5B756A05B0}"/>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0DEB3899-BB65-4C32-BA79-2D4A8BFDD93D}"/>
              </a:ext>
            </a:extLst>
          </p:cNvPr>
          <p:cNvSpPr>
            <a:spLocks noGrp="1"/>
          </p:cNvSpPr>
          <p:nvPr>
            <p:ph type="sldNum" sz="quarter" idx="12"/>
          </p:nvPr>
        </p:nvSpPr>
        <p:spPr/>
        <p:txBody>
          <a:bodyPr/>
          <a:lstStyle/>
          <a:p>
            <a:fld id="{6CFAE77F-FA45-4140-BF78-58A8A7171478}" type="slidenum">
              <a:rPr lang="en-US" smtClean="0"/>
              <a:t>8</a:t>
            </a:fld>
            <a:endParaRPr lang="en-US"/>
          </a:p>
        </p:txBody>
      </p:sp>
    </p:spTree>
    <p:extLst>
      <p:ext uri="{BB962C8B-B14F-4D97-AF65-F5344CB8AC3E}">
        <p14:creationId xmlns:p14="http://schemas.microsoft.com/office/powerpoint/2010/main" val="12032672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A3A26-8441-4FFA-AAF2-AC952B741170}"/>
              </a:ext>
            </a:extLst>
          </p:cNvPr>
          <p:cNvSpPr>
            <a:spLocks noGrp="1"/>
          </p:cNvSpPr>
          <p:nvPr>
            <p:ph type="title"/>
          </p:nvPr>
        </p:nvSpPr>
        <p:spPr/>
        <p:txBody>
          <a:bodyPr/>
          <a:lstStyle/>
          <a:p>
            <a:r>
              <a:rPr lang="en-US" dirty="0"/>
              <a:t>Management </a:t>
            </a:r>
            <a:r>
              <a:rPr lang="en-US" dirty="0" err="1"/>
              <a:t>cont</a:t>
            </a:r>
            <a:endParaRPr lang="en-US" dirty="0"/>
          </a:p>
        </p:txBody>
      </p:sp>
      <p:sp>
        <p:nvSpPr>
          <p:cNvPr id="3" name="Content Placeholder 2">
            <a:extLst>
              <a:ext uri="{FF2B5EF4-FFF2-40B4-BE49-F238E27FC236}">
                <a16:creationId xmlns:a16="http://schemas.microsoft.com/office/drawing/2014/main" id="{CE37B03C-7F2E-4850-AC72-7066EBAF7E9F}"/>
              </a:ext>
            </a:extLst>
          </p:cNvPr>
          <p:cNvSpPr>
            <a:spLocks noGrp="1"/>
          </p:cNvSpPr>
          <p:nvPr>
            <p:ph idx="1"/>
          </p:nvPr>
        </p:nvSpPr>
        <p:spPr/>
        <p:txBody>
          <a:bodyPr>
            <a:normAutofit fontScale="62500" lnSpcReduction="20000"/>
          </a:bodyPr>
          <a:lstStyle/>
          <a:p>
            <a:r>
              <a:rPr lang="en-US" sz="3000" dirty="0">
                <a:latin typeface="Arial" panose="020B0604020202020204" pitchFamily="34" charset="0"/>
                <a:cs typeface="Arial" panose="020B0604020202020204" pitchFamily="34" charset="0"/>
              </a:rPr>
              <a:t>Temperature monitoring—indicates effectiveness of therapy</a:t>
            </a:r>
          </a:p>
          <a:p>
            <a:r>
              <a:rPr lang="en-US" sz="3000" dirty="0">
                <a:latin typeface="Arial" panose="020B0604020202020204" pitchFamily="34" charset="0"/>
                <a:cs typeface="Arial" panose="020B0604020202020204" pitchFamily="34" charset="0"/>
              </a:rPr>
              <a:t>Monitor vital signs</a:t>
            </a:r>
          </a:p>
          <a:p>
            <a:r>
              <a:rPr lang="en-US" sz="3000" dirty="0">
                <a:latin typeface="Arial" panose="020B0604020202020204" pitchFamily="34" charset="0"/>
                <a:cs typeface="Arial" panose="020B0604020202020204" pitchFamily="34" charset="0"/>
              </a:rPr>
              <a:t>Assess signs of organ damage e.g. stroke, meningitis, heart failure, glomerulonephritis.</a:t>
            </a:r>
          </a:p>
          <a:p>
            <a:r>
              <a:rPr lang="en-US" sz="3000" dirty="0">
                <a:latin typeface="Arial" panose="020B0604020202020204" pitchFamily="34" charset="0"/>
                <a:cs typeface="Arial" panose="020B0604020202020204" pitchFamily="34" charset="0"/>
              </a:rPr>
              <a:t>Assess all invasive line for signs of infection e.g. redness, warmth, swelling, tenderness, drainage..</a:t>
            </a:r>
          </a:p>
          <a:p>
            <a:r>
              <a:rPr lang="en-US" sz="3000" dirty="0">
                <a:latin typeface="Arial" panose="020B0604020202020204" pitchFamily="34" charset="0"/>
                <a:cs typeface="Arial" panose="020B0604020202020204" pitchFamily="34" charset="0"/>
              </a:rPr>
              <a:t>Iv drug administration</a:t>
            </a:r>
          </a:p>
          <a:p>
            <a:r>
              <a:rPr lang="en-US" sz="3000" dirty="0">
                <a:latin typeface="Arial" panose="020B0604020202020204" pitchFamily="34" charset="0"/>
                <a:cs typeface="Arial" panose="020B0604020202020204" pitchFamily="34" charset="0"/>
              </a:rPr>
              <a:t>Emotional support to the patient and family</a:t>
            </a:r>
          </a:p>
          <a:p>
            <a:r>
              <a:rPr lang="en-US" sz="3000" dirty="0">
                <a:latin typeface="Arial" panose="020B0604020202020204" pitchFamily="34" charset="0"/>
                <a:cs typeface="Arial" panose="020B0604020202020204" pitchFamily="34" charset="0"/>
              </a:rPr>
              <a:t>Educate the family on prevention strategies</a:t>
            </a:r>
          </a:p>
          <a:p>
            <a:r>
              <a:rPr lang="en-US" sz="3000" dirty="0">
                <a:latin typeface="Arial" panose="020B0604020202020204" pitchFamily="34" charset="0"/>
                <a:cs typeface="Arial" panose="020B0604020202020204" pitchFamily="34" charset="0"/>
              </a:rPr>
              <a:t>Pre and post operative care to the patient.</a:t>
            </a:r>
          </a:p>
          <a:p>
            <a:endParaRPr lang="en-US" dirty="0"/>
          </a:p>
        </p:txBody>
      </p:sp>
      <p:sp>
        <p:nvSpPr>
          <p:cNvPr id="4" name="Date Placeholder 3">
            <a:extLst>
              <a:ext uri="{FF2B5EF4-FFF2-40B4-BE49-F238E27FC236}">
                <a16:creationId xmlns:a16="http://schemas.microsoft.com/office/drawing/2014/main" id="{34D8102B-5174-44FB-BB49-7AF18ABFB1C0}"/>
              </a:ext>
            </a:extLst>
          </p:cNvPr>
          <p:cNvSpPr>
            <a:spLocks noGrp="1"/>
          </p:cNvSpPr>
          <p:nvPr>
            <p:ph type="dt" sz="half" idx="10"/>
          </p:nvPr>
        </p:nvSpPr>
        <p:spPr/>
        <p:txBody>
          <a:bodyPr/>
          <a:lstStyle/>
          <a:p>
            <a:fld id="{959690B6-0607-4D16-89AF-020D4B802203}" type="datetime1">
              <a:rPr lang="en-US" smtClean="0"/>
              <a:t>11/21/2022</a:t>
            </a:fld>
            <a:endParaRPr lang="en-US"/>
          </a:p>
        </p:txBody>
      </p:sp>
      <p:sp>
        <p:nvSpPr>
          <p:cNvPr id="5" name="Footer Placeholder 4">
            <a:extLst>
              <a:ext uri="{FF2B5EF4-FFF2-40B4-BE49-F238E27FC236}">
                <a16:creationId xmlns:a16="http://schemas.microsoft.com/office/drawing/2014/main" id="{7488FAE6-880E-4ACA-8752-0549EBFE3B66}"/>
              </a:ext>
            </a:extLst>
          </p:cNvPr>
          <p:cNvSpPr>
            <a:spLocks noGrp="1"/>
          </p:cNvSpPr>
          <p:nvPr>
            <p:ph type="ftr" sz="quarter" idx="11"/>
          </p:nvPr>
        </p:nvSpPr>
        <p:spPr/>
        <p:txBody>
          <a:bodyPr/>
          <a:lstStyle/>
          <a:p>
            <a:r>
              <a:rPr lang="en-US"/>
              <a:t>BSN/KEMU</a:t>
            </a:r>
          </a:p>
        </p:txBody>
      </p:sp>
      <p:sp>
        <p:nvSpPr>
          <p:cNvPr id="6" name="Slide Number Placeholder 5">
            <a:extLst>
              <a:ext uri="{FF2B5EF4-FFF2-40B4-BE49-F238E27FC236}">
                <a16:creationId xmlns:a16="http://schemas.microsoft.com/office/drawing/2014/main" id="{E64597B6-0639-461D-B1C2-7E73A0265C8B}"/>
              </a:ext>
            </a:extLst>
          </p:cNvPr>
          <p:cNvSpPr>
            <a:spLocks noGrp="1"/>
          </p:cNvSpPr>
          <p:nvPr>
            <p:ph type="sldNum" sz="quarter" idx="12"/>
          </p:nvPr>
        </p:nvSpPr>
        <p:spPr/>
        <p:txBody>
          <a:bodyPr/>
          <a:lstStyle/>
          <a:p>
            <a:fld id="{6CFAE77F-FA45-4140-BF78-58A8A7171478}" type="slidenum">
              <a:rPr lang="en-US" smtClean="0"/>
              <a:t>9</a:t>
            </a:fld>
            <a:endParaRPr lang="en-US"/>
          </a:p>
        </p:txBody>
      </p:sp>
    </p:spTree>
    <p:extLst>
      <p:ext uri="{BB962C8B-B14F-4D97-AF65-F5344CB8AC3E}">
        <p14:creationId xmlns:p14="http://schemas.microsoft.com/office/powerpoint/2010/main" val="11835613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405</TotalTime>
  <Words>1896</Words>
  <Application>Microsoft Office PowerPoint</Application>
  <PresentationFormat>Widescreen</PresentationFormat>
  <Paragraphs>218</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Century Gothic</vt:lpstr>
      <vt:lpstr>Wingdings 3</vt:lpstr>
      <vt:lpstr>Ion Boardroom</vt:lpstr>
      <vt:lpstr>CARDIOVASCULAR DISORDERS</vt:lpstr>
      <vt:lpstr>INFECTIVE ENDOCARDITIS</vt:lpstr>
      <vt:lpstr>causes</vt:lpstr>
      <vt:lpstr>MAJOR RISK FACTORS</vt:lpstr>
      <vt:lpstr>PATHOPHYSIOLOGY</vt:lpstr>
      <vt:lpstr>Clinical manifestations</vt:lpstr>
      <vt:lpstr>Diagnosis </vt:lpstr>
      <vt:lpstr>Nursing intervention</vt:lpstr>
      <vt:lpstr>Management cont</vt:lpstr>
      <vt:lpstr>COMPLICATIONS</vt:lpstr>
      <vt:lpstr>PREVENTION</vt:lpstr>
      <vt:lpstr>EMBOLISM</vt:lpstr>
      <vt:lpstr>Embolism cont…</vt:lpstr>
      <vt:lpstr>CAUSES</vt:lpstr>
      <vt:lpstr>RISK FACTORS</vt:lpstr>
      <vt:lpstr>TYPES OF EMBOLISM</vt:lpstr>
      <vt:lpstr>TYPES CONT…</vt:lpstr>
      <vt:lpstr>CLINICAL MANIFESTATION</vt:lpstr>
      <vt:lpstr>DIAGNOSIS</vt:lpstr>
      <vt:lpstr>DIAGNOSIS CONT…</vt:lpstr>
      <vt:lpstr>MANAGEMENT</vt:lpstr>
      <vt:lpstr>MANAGEMENT CONT..</vt:lpstr>
      <vt:lpstr>NURSING INTERVENTION</vt:lpstr>
      <vt:lpstr>PREVENTION</vt:lpstr>
      <vt:lpstr>PREVENTION CONT…</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CARDIOVASCULAR DISORDERS</dc:title>
  <dc:creator>Admin</dc:creator>
  <cp:lastModifiedBy>Admin</cp:lastModifiedBy>
  <cp:revision>21</cp:revision>
  <dcterms:created xsi:type="dcterms:W3CDTF">2022-11-20T14:03:23Z</dcterms:created>
  <dcterms:modified xsi:type="dcterms:W3CDTF">2022-11-21T04:25:02Z</dcterms:modified>
</cp:coreProperties>
</file>