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slides/slide200.xml" ContentType="application/vnd.openxmlformats-officedocument.presentationml.slide+xml"/>
  <Override PartName="/ppt/slides/slide201.xml" ContentType="application/vnd.openxmlformats-officedocument.presentationml.slide+xml"/>
  <Override PartName="/ppt/slides/slide202.xml" ContentType="application/vnd.openxmlformats-officedocument.presentationml.slide+xml"/>
  <Override PartName="/ppt/slides/slide203.xml" ContentType="application/vnd.openxmlformats-officedocument.presentationml.slide+xml"/>
  <Override PartName="/ppt/slides/slide204.xml" ContentType="application/vnd.openxmlformats-officedocument.presentationml.slide+xml"/>
  <Override PartName="/ppt/slides/slide205.xml" ContentType="application/vnd.openxmlformats-officedocument.presentationml.slide+xml"/>
  <Override PartName="/ppt/slides/slide206.xml" ContentType="application/vnd.openxmlformats-officedocument.presentationml.slide+xml"/>
  <Override PartName="/ppt/slides/slide207.xml" ContentType="application/vnd.openxmlformats-officedocument.presentationml.slide+xml"/>
  <Override PartName="/ppt/slides/slide208.xml" ContentType="application/vnd.openxmlformats-officedocument.presentationml.slide+xml"/>
  <Override PartName="/ppt/slides/slide209.xml" ContentType="application/vnd.openxmlformats-officedocument.presentationml.slide+xml"/>
  <Override PartName="/ppt/slides/slide2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 /><Relationship Id="rId2" Type="http://schemas.openxmlformats.org/package/2006/relationships/metadata/core-properties" Target="docProps/core.xml" /><Relationship Id="rId1" Type="http://schemas.openxmlformats.org/officeDocument/2006/relationships/officeDocument" Target="ppt/presentation.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2"/>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 id="295" r:id="rId40"/>
    <p:sldId id="296" r:id="rId41"/>
    <p:sldId id="297" r:id="rId42"/>
    <p:sldId id="298" r:id="rId43"/>
    <p:sldId id="299" r:id="rId44"/>
    <p:sldId id="300" r:id="rId45"/>
    <p:sldId id="301" r:id="rId46"/>
    <p:sldId id="302" r:id="rId47"/>
    <p:sldId id="304" r:id="rId48"/>
    <p:sldId id="305" r:id="rId49"/>
    <p:sldId id="306" r:id="rId50"/>
    <p:sldId id="307" r:id="rId51"/>
    <p:sldId id="308" r:id="rId52"/>
    <p:sldId id="309" r:id="rId53"/>
    <p:sldId id="310" r:id="rId54"/>
    <p:sldId id="311" r:id="rId55"/>
    <p:sldId id="312" r:id="rId56"/>
    <p:sldId id="313" r:id="rId57"/>
    <p:sldId id="314" r:id="rId58"/>
    <p:sldId id="315" r:id="rId59"/>
    <p:sldId id="316" r:id="rId60"/>
    <p:sldId id="317" r:id="rId61"/>
    <p:sldId id="318" r:id="rId62"/>
    <p:sldId id="319" r:id="rId63"/>
    <p:sldId id="320" r:id="rId64"/>
    <p:sldId id="321" r:id="rId65"/>
    <p:sldId id="322" r:id="rId66"/>
    <p:sldId id="323" r:id="rId67"/>
    <p:sldId id="324" r:id="rId68"/>
    <p:sldId id="325" r:id="rId69"/>
    <p:sldId id="326" r:id="rId70"/>
    <p:sldId id="327" r:id="rId71"/>
    <p:sldId id="328" r:id="rId72"/>
    <p:sldId id="329" r:id="rId73"/>
    <p:sldId id="330" r:id="rId74"/>
    <p:sldId id="331" r:id="rId75"/>
    <p:sldId id="332" r:id="rId76"/>
    <p:sldId id="333" r:id="rId77"/>
    <p:sldId id="334" r:id="rId78"/>
    <p:sldId id="335" r:id="rId79"/>
    <p:sldId id="336" r:id="rId80"/>
    <p:sldId id="337" r:id="rId81"/>
    <p:sldId id="338" r:id="rId82"/>
    <p:sldId id="339" r:id="rId83"/>
    <p:sldId id="340" r:id="rId84"/>
    <p:sldId id="341" r:id="rId85"/>
    <p:sldId id="342" r:id="rId86"/>
    <p:sldId id="343" r:id="rId87"/>
    <p:sldId id="344" r:id="rId88"/>
    <p:sldId id="345" r:id="rId89"/>
    <p:sldId id="346" r:id="rId90"/>
    <p:sldId id="347" r:id="rId91"/>
    <p:sldId id="348" r:id="rId92"/>
    <p:sldId id="349" r:id="rId93"/>
    <p:sldId id="350" r:id="rId94"/>
    <p:sldId id="351" r:id="rId95"/>
    <p:sldId id="352" r:id="rId96"/>
    <p:sldId id="353" r:id="rId97"/>
    <p:sldId id="354" r:id="rId98"/>
    <p:sldId id="355" r:id="rId99"/>
    <p:sldId id="356" r:id="rId100"/>
    <p:sldId id="357" r:id="rId101"/>
    <p:sldId id="358" r:id="rId102"/>
    <p:sldId id="359" r:id="rId103"/>
    <p:sldId id="360" r:id="rId104"/>
    <p:sldId id="361" r:id="rId105"/>
    <p:sldId id="362" r:id="rId106"/>
    <p:sldId id="363" r:id="rId107"/>
    <p:sldId id="364" r:id="rId108"/>
    <p:sldId id="365" r:id="rId109"/>
    <p:sldId id="366" r:id="rId110"/>
    <p:sldId id="367" r:id="rId111"/>
    <p:sldId id="368" r:id="rId112"/>
    <p:sldId id="369" r:id="rId113"/>
    <p:sldId id="370" r:id="rId114"/>
    <p:sldId id="371" r:id="rId115"/>
    <p:sldId id="372" r:id="rId116"/>
    <p:sldId id="373" r:id="rId117"/>
    <p:sldId id="374" r:id="rId118"/>
    <p:sldId id="375" r:id="rId119"/>
    <p:sldId id="376" r:id="rId120"/>
    <p:sldId id="377" r:id="rId121"/>
    <p:sldId id="378" r:id="rId122"/>
    <p:sldId id="379" r:id="rId123"/>
    <p:sldId id="380" r:id="rId124"/>
    <p:sldId id="381" r:id="rId125"/>
    <p:sldId id="467" r:id="rId126"/>
    <p:sldId id="382" r:id="rId127"/>
    <p:sldId id="383" r:id="rId128"/>
    <p:sldId id="384" r:id="rId129"/>
    <p:sldId id="385" r:id="rId130"/>
    <p:sldId id="386" r:id="rId131"/>
    <p:sldId id="387" r:id="rId132"/>
    <p:sldId id="388" r:id="rId133"/>
    <p:sldId id="389" r:id="rId134"/>
    <p:sldId id="390" r:id="rId135"/>
    <p:sldId id="391" r:id="rId136"/>
    <p:sldId id="392" r:id="rId137"/>
    <p:sldId id="393" r:id="rId138"/>
    <p:sldId id="394" r:id="rId139"/>
    <p:sldId id="395" r:id="rId140"/>
    <p:sldId id="396" r:id="rId141"/>
    <p:sldId id="397" r:id="rId142"/>
    <p:sldId id="398" r:id="rId143"/>
    <p:sldId id="399" r:id="rId144"/>
    <p:sldId id="400" r:id="rId145"/>
    <p:sldId id="401" r:id="rId146"/>
    <p:sldId id="402" r:id="rId147"/>
    <p:sldId id="403" r:id="rId148"/>
    <p:sldId id="404" r:id="rId149"/>
    <p:sldId id="405" r:id="rId150"/>
    <p:sldId id="406" r:id="rId151"/>
    <p:sldId id="407" r:id="rId152"/>
    <p:sldId id="408" r:id="rId153"/>
    <p:sldId id="409" r:id="rId154"/>
    <p:sldId id="410" r:id="rId155"/>
    <p:sldId id="411" r:id="rId156"/>
    <p:sldId id="412" r:id="rId157"/>
    <p:sldId id="413" r:id="rId158"/>
    <p:sldId id="414" r:id="rId159"/>
    <p:sldId id="415" r:id="rId160"/>
    <p:sldId id="416" r:id="rId161"/>
    <p:sldId id="417" r:id="rId162"/>
    <p:sldId id="418" r:id="rId163"/>
    <p:sldId id="419" r:id="rId164"/>
    <p:sldId id="420" r:id="rId165"/>
    <p:sldId id="421" r:id="rId166"/>
    <p:sldId id="422" r:id="rId167"/>
    <p:sldId id="423" r:id="rId168"/>
    <p:sldId id="424" r:id="rId169"/>
    <p:sldId id="425" r:id="rId170"/>
    <p:sldId id="426" r:id="rId171"/>
    <p:sldId id="427" r:id="rId172"/>
    <p:sldId id="428" r:id="rId173"/>
    <p:sldId id="429" r:id="rId174"/>
    <p:sldId id="430" r:id="rId175"/>
    <p:sldId id="431" r:id="rId176"/>
    <p:sldId id="432" r:id="rId177"/>
    <p:sldId id="433" r:id="rId178"/>
    <p:sldId id="434" r:id="rId179"/>
    <p:sldId id="435" r:id="rId180"/>
    <p:sldId id="436" r:id="rId181"/>
    <p:sldId id="437" r:id="rId182"/>
    <p:sldId id="438" r:id="rId183"/>
    <p:sldId id="439" r:id="rId184"/>
    <p:sldId id="440" r:id="rId185"/>
    <p:sldId id="441" r:id="rId186"/>
    <p:sldId id="442" r:id="rId187"/>
    <p:sldId id="443" r:id="rId188"/>
    <p:sldId id="444" r:id="rId189"/>
    <p:sldId id="445" r:id="rId190"/>
    <p:sldId id="446" r:id="rId191"/>
    <p:sldId id="447" r:id="rId192"/>
    <p:sldId id="448" r:id="rId193"/>
    <p:sldId id="449" r:id="rId194"/>
    <p:sldId id="450" r:id="rId195"/>
    <p:sldId id="451" r:id="rId196"/>
    <p:sldId id="452" r:id="rId197"/>
    <p:sldId id="453" r:id="rId198"/>
    <p:sldId id="454" r:id="rId199"/>
    <p:sldId id="455" r:id="rId200"/>
    <p:sldId id="456" r:id="rId201"/>
    <p:sldId id="457" r:id="rId202"/>
    <p:sldId id="458" r:id="rId203"/>
    <p:sldId id="459" r:id="rId204"/>
    <p:sldId id="460" r:id="rId205"/>
    <p:sldId id="461" r:id="rId206"/>
    <p:sldId id="462" r:id="rId207"/>
    <p:sldId id="463" r:id="rId208"/>
    <p:sldId id="464" r:id="rId209"/>
    <p:sldId id="465" r:id="rId210"/>
    <p:sldId id="466" r:id="rId2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9418" autoAdjust="0"/>
  </p:normalViewPr>
  <p:slideViewPr>
    <p:cSldViewPr>
      <p:cViewPr varScale="1">
        <p:scale>
          <a:sx n="65" d="100"/>
          <a:sy n="65" d="100"/>
        </p:scale>
        <p:origin x="1536" y="7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6.xml" /><Relationship Id="rId21" Type="http://schemas.openxmlformats.org/officeDocument/2006/relationships/slide" Target="slides/slide20.xml" /><Relationship Id="rId42" Type="http://schemas.openxmlformats.org/officeDocument/2006/relationships/slide" Target="slides/slide41.xml" /><Relationship Id="rId63" Type="http://schemas.openxmlformats.org/officeDocument/2006/relationships/slide" Target="slides/slide62.xml" /><Relationship Id="rId84" Type="http://schemas.openxmlformats.org/officeDocument/2006/relationships/slide" Target="slides/slide83.xml" /><Relationship Id="rId138" Type="http://schemas.openxmlformats.org/officeDocument/2006/relationships/slide" Target="slides/slide137.xml" /><Relationship Id="rId159" Type="http://schemas.openxmlformats.org/officeDocument/2006/relationships/slide" Target="slides/slide158.xml" /><Relationship Id="rId170" Type="http://schemas.openxmlformats.org/officeDocument/2006/relationships/slide" Target="slides/slide169.xml" /><Relationship Id="rId191" Type="http://schemas.openxmlformats.org/officeDocument/2006/relationships/slide" Target="slides/slide190.xml" /><Relationship Id="rId205" Type="http://schemas.openxmlformats.org/officeDocument/2006/relationships/slide" Target="slides/slide204.xml" /><Relationship Id="rId107" Type="http://schemas.openxmlformats.org/officeDocument/2006/relationships/slide" Target="slides/slide106.xml" /><Relationship Id="rId11" Type="http://schemas.openxmlformats.org/officeDocument/2006/relationships/slide" Target="slides/slide10.xml" /><Relationship Id="rId32" Type="http://schemas.openxmlformats.org/officeDocument/2006/relationships/slide" Target="slides/slide31.xml" /><Relationship Id="rId37" Type="http://schemas.openxmlformats.org/officeDocument/2006/relationships/slide" Target="slides/slide36.xml" /><Relationship Id="rId53" Type="http://schemas.openxmlformats.org/officeDocument/2006/relationships/slide" Target="slides/slide52.xml" /><Relationship Id="rId58" Type="http://schemas.openxmlformats.org/officeDocument/2006/relationships/slide" Target="slides/slide57.xml" /><Relationship Id="rId74" Type="http://schemas.openxmlformats.org/officeDocument/2006/relationships/slide" Target="slides/slide73.xml" /><Relationship Id="rId79" Type="http://schemas.openxmlformats.org/officeDocument/2006/relationships/slide" Target="slides/slide78.xml" /><Relationship Id="rId102" Type="http://schemas.openxmlformats.org/officeDocument/2006/relationships/slide" Target="slides/slide101.xml" /><Relationship Id="rId123" Type="http://schemas.openxmlformats.org/officeDocument/2006/relationships/slide" Target="slides/slide122.xml" /><Relationship Id="rId128" Type="http://schemas.openxmlformats.org/officeDocument/2006/relationships/slide" Target="slides/slide127.xml" /><Relationship Id="rId144" Type="http://schemas.openxmlformats.org/officeDocument/2006/relationships/slide" Target="slides/slide143.xml" /><Relationship Id="rId149" Type="http://schemas.openxmlformats.org/officeDocument/2006/relationships/slide" Target="slides/slide148.xml" /><Relationship Id="rId5" Type="http://schemas.openxmlformats.org/officeDocument/2006/relationships/slide" Target="slides/slide4.xml" /><Relationship Id="rId90" Type="http://schemas.openxmlformats.org/officeDocument/2006/relationships/slide" Target="slides/slide89.xml" /><Relationship Id="rId95" Type="http://schemas.openxmlformats.org/officeDocument/2006/relationships/slide" Target="slides/slide94.xml" /><Relationship Id="rId160" Type="http://schemas.openxmlformats.org/officeDocument/2006/relationships/slide" Target="slides/slide159.xml" /><Relationship Id="rId165" Type="http://schemas.openxmlformats.org/officeDocument/2006/relationships/slide" Target="slides/slide164.xml" /><Relationship Id="rId181" Type="http://schemas.openxmlformats.org/officeDocument/2006/relationships/slide" Target="slides/slide180.xml" /><Relationship Id="rId186" Type="http://schemas.openxmlformats.org/officeDocument/2006/relationships/slide" Target="slides/slide185.xml" /><Relationship Id="rId216" Type="http://schemas.openxmlformats.org/officeDocument/2006/relationships/tableStyles" Target="tableStyles.xml" /><Relationship Id="rId211" Type="http://schemas.openxmlformats.org/officeDocument/2006/relationships/slide" Target="slides/slide210.xml" /><Relationship Id="rId22" Type="http://schemas.openxmlformats.org/officeDocument/2006/relationships/slide" Target="slides/slide21.xml" /><Relationship Id="rId27" Type="http://schemas.openxmlformats.org/officeDocument/2006/relationships/slide" Target="slides/slide26.xml" /><Relationship Id="rId43" Type="http://schemas.openxmlformats.org/officeDocument/2006/relationships/slide" Target="slides/slide42.xml" /><Relationship Id="rId48" Type="http://schemas.openxmlformats.org/officeDocument/2006/relationships/slide" Target="slides/slide47.xml" /><Relationship Id="rId64" Type="http://schemas.openxmlformats.org/officeDocument/2006/relationships/slide" Target="slides/slide63.xml" /><Relationship Id="rId69" Type="http://schemas.openxmlformats.org/officeDocument/2006/relationships/slide" Target="slides/slide68.xml" /><Relationship Id="rId113" Type="http://schemas.openxmlformats.org/officeDocument/2006/relationships/slide" Target="slides/slide112.xml" /><Relationship Id="rId118" Type="http://schemas.openxmlformats.org/officeDocument/2006/relationships/slide" Target="slides/slide117.xml" /><Relationship Id="rId134" Type="http://schemas.openxmlformats.org/officeDocument/2006/relationships/slide" Target="slides/slide133.xml" /><Relationship Id="rId139" Type="http://schemas.openxmlformats.org/officeDocument/2006/relationships/slide" Target="slides/slide138.xml" /><Relationship Id="rId80" Type="http://schemas.openxmlformats.org/officeDocument/2006/relationships/slide" Target="slides/slide79.xml" /><Relationship Id="rId85" Type="http://schemas.openxmlformats.org/officeDocument/2006/relationships/slide" Target="slides/slide84.xml" /><Relationship Id="rId150" Type="http://schemas.openxmlformats.org/officeDocument/2006/relationships/slide" Target="slides/slide149.xml" /><Relationship Id="rId155" Type="http://schemas.openxmlformats.org/officeDocument/2006/relationships/slide" Target="slides/slide154.xml" /><Relationship Id="rId171" Type="http://schemas.openxmlformats.org/officeDocument/2006/relationships/slide" Target="slides/slide170.xml" /><Relationship Id="rId176" Type="http://schemas.openxmlformats.org/officeDocument/2006/relationships/slide" Target="slides/slide175.xml" /><Relationship Id="rId192" Type="http://schemas.openxmlformats.org/officeDocument/2006/relationships/slide" Target="slides/slide191.xml" /><Relationship Id="rId197" Type="http://schemas.openxmlformats.org/officeDocument/2006/relationships/slide" Target="slides/slide196.xml" /><Relationship Id="rId206" Type="http://schemas.openxmlformats.org/officeDocument/2006/relationships/slide" Target="slides/slide205.xml" /><Relationship Id="rId201" Type="http://schemas.openxmlformats.org/officeDocument/2006/relationships/slide" Target="slides/slide200.xml" /><Relationship Id="rId12" Type="http://schemas.openxmlformats.org/officeDocument/2006/relationships/slide" Target="slides/slide11.xml" /><Relationship Id="rId17" Type="http://schemas.openxmlformats.org/officeDocument/2006/relationships/slide" Target="slides/slide16.xml" /><Relationship Id="rId33" Type="http://schemas.openxmlformats.org/officeDocument/2006/relationships/slide" Target="slides/slide32.xml" /><Relationship Id="rId38" Type="http://schemas.openxmlformats.org/officeDocument/2006/relationships/slide" Target="slides/slide37.xml" /><Relationship Id="rId59" Type="http://schemas.openxmlformats.org/officeDocument/2006/relationships/slide" Target="slides/slide58.xml" /><Relationship Id="rId103" Type="http://schemas.openxmlformats.org/officeDocument/2006/relationships/slide" Target="slides/slide102.xml" /><Relationship Id="rId108" Type="http://schemas.openxmlformats.org/officeDocument/2006/relationships/slide" Target="slides/slide107.xml" /><Relationship Id="rId124" Type="http://schemas.openxmlformats.org/officeDocument/2006/relationships/slide" Target="slides/slide123.xml" /><Relationship Id="rId129" Type="http://schemas.openxmlformats.org/officeDocument/2006/relationships/slide" Target="slides/slide128.xml" /><Relationship Id="rId54" Type="http://schemas.openxmlformats.org/officeDocument/2006/relationships/slide" Target="slides/slide53.xml" /><Relationship Id="rId70" Type="http://schemas.openxmlformats.org/officeDocument/2006/relationships/slide" Target="slides/slide69.xml" /><Relationship Id="rId75" Type="http://schemas.openxmlformats.org/officeDocument/2006/relationships/slide" Target="slides/slide74.xml" /><Relationship Id="rId91" Type="http://schemas.openxmlformats.org/officeDocument/2006/relationships/slide" Target="slides/slide90.xml" /><Relationship Id="rId96" Type="http://schemas.openxmlformats.org/officeDocument/2006/relationships/slide" Target="slides/slide95.xml" /><Relationship Id="rId140" Type="http://schemas.openxmlformats.org/officeDocument/2006/relationships/slide" Target="slides/slide139.xml" /><Relationship Id="rId145" Type="http://schemas.openxmlformats.org/officeDocument/2006/relationships/slide" Target="slides/slide144.xml" /><Relationship Id="rId161" Type="http://schemas.openxmlformats.org/officeDocument/2006/relationships/slide" Target="slides/slide160.xml" /><Relationship Id="rId166" Type="http://schemas.openxmlformats.org/officeDocument/2006/relationships/slide" Target="slides/slide165.xml" /><Relationship Id="rId182" Type="http://schemas.openxmlformats.org/officeDocument/2006/relationships/slide" Target="slides/slide181.xml" /><Relationship Id="rId187" Type="http://schemas.openxmlformats.org/officeDocument/2006/relationships/slide" Target="slides/slide186.xml" /><Relationship Id="rId1" Type="http://schemas.openxmlformats.org/officeDocument/2006/relationships/slideMaster" Target="slideMasters/slideMaster1.xml" /><Relationship Id="rId6" Type="http://schemas.openxmlformats.org/officeDocument/2006/relationships/slide" Target="slides/slide5.xml" /><Relationship Id="rId212" Type="http://schemas.openxmlformats.org/officeDocument/2006/relationships/notesMaster" Target="notesMasters/notesMaster1.xml" /><Relationship Id="rId23" Type="http://schemas.openxmlformats.org/officeDocument/2006/relationships/slide" Target="slides/slide22.xml" /><Relationship Id="rId28" Type="http://schemas.openxmlformats.org/officeDocument/2006/relationships/slide" Target="slides/slide27.xml" /><Relationship Id="rId49" Type="http://schemas.openxmlformats.org/officeDocument/2006/relationships/slide" Target="slides/slide48.xml" /><Relationship Id="rId114" Type="http://schemas.openxmlformats.org/officeDocument/2006/relationships/slide" Target="slides/slide113.xml" /><Relationship Id="rId119" Type="http://schemas.openxmlformats.org/officeDocument/2006/relationships/slide" Target="slides/slide118.xml" /><Relationship Id="rId44" Type="http://schemas.openxmlformats.org/officeDocument/2006/relationships/slide" Target="slides/slide43.xml" /><Relationship Id="rId60" Type="http://schemas.openxmlformats.org/officeDocument/2006/relationships/slide" Target="slides/slide59.xml" /><Relationship Id="rId65" Type="http://schemas.openxmlformats.org/officeDocument/2006/relationships/slide" Target="slides/slide64.xml" /><Relationship Id="rId81" Type="http://schemas.openxmlformats.org/officeDocument/2006/relationships/slide" Target="slides/slide80.xml" /><Relationship Id="rId86" Type="http://schemas.openxmlformats.org/officeDocument/2006/relationships/slide" Target="slides/slide85.xml" /><Relationship Id="rId130" Type="http://schemas.openxmlformats.org/officeDocument/2006/relationships/slide" Target="slides/slide129.xml" /><Relationship Id="rId135" Type="http://schemas.openxmlformats.org/officeDocument/2006/relationships/slide" Target="slides/slide134.xml" /><Relationship Id="rId151" Type="http://schemas.openxmlformats.org/officeDocument/2006/relationships/slide" Target="slides/slide150.xml" /><Relationship Id="rId156" Type="http://schemas.openxmlformats.org/officeDocument/2006/relationships/slide" Target="slides/slide155.xml" /><Relationship Id="rId177" Type="http://schemas.openxmlformats.org/officeDocument/2006/relationships/slide" Target="slides/slide176.xml" /><Relationship Id="rId198" Type="http://schemas.openxmlformats.org/officeDocument/2006/relationships/slide" Target="slides/slide197.xml" /><Relationship Id="rId172" Type="http://schemas.openxmlformats.org/officeDocument/2006/relationships/slide" Target="slides/slide171.xml" /><Relationship Id="rId193" Type="http://schemas.openxmlformats.org/officeDocument/2006/relationships/slide" Target="slides/slide192.xml" /><Relationship Id="rId202" Type="http://schemas.openxmlformats.org/officeDocument/2006/relationships/slide" Target="slides/slide201.xml" /><Relationship Id="rId207" Type="http://schemas.openxmlformats.org/officeDocument/2006/relationships/slide" Target="slides/slide206.xml" /><Relationship Id="rId13" Type="http://schemas.openxmlformats.org/officeDocument/2006/relationships/slide" Target="slides/slide12.xml" /><Relationship Id="rId18" Type="http://schemas.openxmlformats.org/officeDocument/2006/relationships/slide" Target="slides/slide17.xml" /><Relationship Id="rId39" Type="http://schemas.openxmlformats.org/officeDocument/2006/relationships/slide" Target="slides/slide38.xml" /><Relationship Id="rId109" Type="http://schemas.openxmlformats.org/officeDocument/2006/relationships/slide" Target="slides/slide108.xml" /><Relationship Id="rId34" Type="http://schemas.openxmlformats.org/officeDocument/2006/relationships/slide" Target="slides/slide33.xml" /><Relationship Id="rId50" Type="http://schemas.openxmlformats.org/officeDocument/2006/relationships/slide" Target="slides/slide49.xml" /><Relationship Id="rId55" Type="http://schemas.openxmlformats.org/officeDocument/2006/relationships/slide" Target="slides/slide54.xml" /><Relationship Id="rId76" Type="http://schemas.openxmlformats.org/officeDocument/2006/relationships/slide" Target="slides/slide75.xml" /><Relationship Id="rId97" Type="http://schemas.openxmlformats.org/officeDocument/2006/relationships/slide" Target="slides/slide96.xml" /><Relationship Id="rId104" Type="http://schemas.openxmlformats.org/officeDocument/2006/relationships/slide" Target="slides/slide103.xml" /><Relationship Id="rId120" Type="http://schemas.openxmlformats.org/officeDocument/2006/relationships/slide" Target="slides/slide119.xml" /><Relationship Id="rId125" Type="http://schemas.openxmlformats.org/officeDocument/2006/relationships/slide" Target="slides/slide124.xml" /><Relationship Id="rId141" Type="http://schemas.openxmlformats.org/officeDocument/2006/relationships/slide" Target="slides/slide140.xml" /><Relationship Id="rId146" Type="http://schemas.openxmlformats.org/officeDocument/2006/relationships/slide" Target="slides/slide145.xml" /><Relationship Id="rId167" Type="http://schemas.openxmlformats.org/officeDocument/2006/relationships/slide" Target="slides/slide166.xml" /><Relationship Id="rId188" Type="http://schemas.openxmlformats.org/officeDocument/2006/relationships/slide" Target="slides/slide187.xml" /><Relationship Id="rId7" Type="http://schemas.openxmlformats.org/officeDocument/2006/relationships/slide" Target="slides/slide6.xml" /><Relationship Id="rId71" Type="http://schemas.openxmlformats.org/officeDocument/2006/relationships/slide" Target="slides/slide70.xml" /><Relationship Id="rId92" Type="http://schemas.openxmlformats.org/officeDocument/2006/relationships/slide" Target="slides/slide91.xml" /><Relationship Id="rId162" Type="http://schemas.openxmlformats.org/officeDocument/2006/relationships/slide" Target="slides/slide161.xml" /><Relationship Id="rId183" Type="http://schemas.openxmlformats.org/officeDocument/2006/relationships/slide" Target="slides/slide182.xml" /><Relationship Id="rId213" Type="http://schemas.openxmlformats.org/officeDocument/2006/relationships/presProps" Target="presProps.xml" /><Relationship Id="rId2" Type="http://schemas.openxmlformats.org/officeDocument/2006/relationships/slide" Target="slides/slide1.xml" /><Relationship Id="rId29" Type="http://schemas.openxmlformats.org/officeDocument/2006/relationships/slide" Target="slides/slide28.xml" /><Relationship Id="rId24" Type="http://schemas.openxmlformats.org/officeDocument/2006/relationships/slide" Target="slides/slide23.xml" /><Relationship Id="rId40" Type="http://schemas.openxmlformats.org/officeDocument/2006/relationships/slide" Target="slides/slide39.xml" /><Relationship Id="rId45" Type="http://schemas.openxmlformats.org/officeDocument/2006/relationships/slide" Target="slides/slide44.xml" /><Relationship Id="rId66" Type="http://schemas.openxmlformats.org/officeDocument/2006/relationships/slide" Target="slides/slide65.xml" /><Relationship Id="rId87" Type="http://schemas.openxmlformats.org/officeDocument/2006/relationships/slide" Target="slides/slide86.xml" /><Relationship Id="rId110" Type="http://schemas.openxmlformats.org/officeDocument/2006/relationships/slide" Target="slides/slide109.xml" /><Relationship Id="rId115" Type="http://schemas.openxmlformats.org/officeDocument/2006/relationships/slide" Target="slides/slide114.xml" /><Relationship Id="rId131" Type="http://schemas.openxmlformats.org/officeDocument/2006/relationships/slide" Target="slides/slide130.xml" /><Relationship Id="rId136" Type="http://schemas.openxmlformats.org/officeDocument/2006/relationships/slide" Target="slides/slide135.xml" /><Relationship Id="rId157" Type="http://schemas.openxmlformats.org/officeDocument/2006/relationships/slide" Target="slides/slide156.xml" /><Relationship Id="rId178" Type="http://schemas.openxmlformats.org/officeDocument/2006/relationships/slide" Target="slides/slide177.xml" /><Relationship Id="rId61" Type="http://schemas.openxmlformats.org/officeDocument/2006/relationships/slide" Target="slides/slide60.xml" /><Relationship Id="rId82" Type="http://schemas.openxmlformats.org/officeDocument/2006/relationships/slide" Target="slides/slide81.xml" /><Relationship Id="rId152" Type="http://schemas.openxmlformats.org/officeDocument/2006/relationships/slide" Target="slides/slide151.xml" /><Relationship Id="rId173" Type="http://schemas.openxmlformats.org/officeDocument/2006/relationships/slide" Target="slides/slide172.xml" /><Relationship Id="rId194" Type="http://schemas.openxmlformats.org/officeDocument/2006/relationships/slide" Target="slides/slide193.xml" /><Relationship Id="rId199" Type="http://schemas.openxmlformats.org/officeDocument/2006/relationships/slide" Target="slides/slide198.xml" /><Relationship Id="rId203" Type="http://schemas.openxmlformats.org/officeDocument/2006/relationships/slide" Target="slides/slide202.xml" /><Relationship Id="rId208" Type="http://schemas.openxmlformats.org/officeDocument/2006/relationships/slide" Target="slides/slide207.xml" /><Relationship Id="rId19" Type="http://schemas.openxmlformats.org/officeDocument/2006/relationships/slide" Target="slides/slide18.xml" /><Relationship Id="rId14" Type="http://schemas.openxmlformats.org/officeDocument/2006/relationships/slide" Target="slides/slide13.xml" /><Relationship Id="rId30" Type="http://schemas.openxmlformats.org/officeDocument/2006/relationships/slide" Target="slides/slide29.xml" /><Relationship Id="rId35" Type="http://schemas.openxmlformats.org/officeDocument/2006/relationships/slide" Target="slides/slide34.xml" /><Relationship Id="rId56" Type="http://schemas.openxmlformats.org/officeDocument/2006/relationships/slide" Target="slides/slide55.xml" /><Relationship Id="rId77" Type="http://schemas.openxmlformats.org/officeDocument/2006/relationships/slide" Target="slides/slide76.xml" /><Relationship Id="rId100" Type="http://schemas.openxmlformats.org/officeDocument/2006/relationships/slide" Target="slides/slide99.xml" /><Relationship Id="rId105" Type="http://schemas.openxmlformats.org/officeDocument/2006/relationships/slide" Target="slides/slide104.xml" /><Relationship Id="rId126" Type="http://schemas.openxmlformats.org/officeDocument/2006/relationships/slide" Target="slides/slide125.xml" /><Relationship Id="rId147" Type="http://schemas.openxmlformats.org/officeDocument/2006/relationships/slide" Target="slides/slide146.xml" /><Relationship Id="rId168" Type="http://schemas.openxmlformats.org/officeDocument/2006/relationships/slide" Target="slides/slide167.xml" /><Relationship Id="rId8" Type="http://schemas.openxmlformats.org/officeDocument/2006/relationships/slide" Target="slides/slide7.xml" /><Relationship Id="rId51" Type="http://schemas.openxmlformats.org/officeDocument/2006/relationships/slide" Target="slides/slide50.xml" /><Relationship Id="rId72" Type="http://schemas.openxmlformats.org/officeDocument/2006/relationships/slide" Target="slides/slide71.xml" /><Relationship Id="rId93" Type="http://schemas.openxmlformats.org/officeDocument/2006/relationships/slide" Target="slides/slide92.xml" /><Relationship Id="rId98" Type="http://schemas.openxmlformats.org/officeDocument/2006/relationships/slide" Target="slides/slide97.xml" /><Relationship Id="rId121" Type="http://schemas.openxmlformats.org/officeDocument/2006/relationships/slide" Target="slides/slide120.xml" /><Relationship Id="rId142" Type="http://schemas.openxmlformats.org/officeDocument/2006/relationships/slide" Target="slides/slide141.xml" /><Relationship Id="rId163" Type="http://schemas.openxmlformats.org/officeDocument/2006/relationships/slide" Target="slides/slide162.xml" /><Relationship Id="rId184" Type="http://schemas.openxmlformats.org/officeDocument/2006/relationships/slide" Target="slides/slide183.xml" /><Relationship Id="rId189" Type="http://schemas.openxmlformats.org/officeDocument/2006/relationships/slide" Target="slides/slide188.xml" /><Relationship Id="rId3" Type="http://schemas.openxmlformats.org/officeDocument/2006/relationships/slide" Target="slides/slide2.xml" /><Relationship Id="rId214" Type="http://schemas.openxmlformats.org/officeDocument/2006/relationships/viewProps" Target="viewProps.xml" /><Relationship Id="rId25" Type="http://schemas.openxmlformats.org/officeDocument/2006/relationships/slide" Target="slides/slide24.xml" /><Relationship Id="rId46" Type="http://schemas.openxmlformats.org/officeDocument/2006/relationships/slide" Target="slides/slide45.xml" /><Relationship Id="rId67" Type="http://schemas.openxmlformats.org/officeDocument/2006/relationships/slide" Target="slides/slide66.xml" /><Relationship Id="rId116" Type="http://schemas.openxmlformats.org/officeDocument/2006/relationships/slide" Target="slides/slide115.xml" /><Relationship Id="rId137" Type="http://schemas.openxmlformats.org/officeDocument/2006/relationships/slide" Target="slides/slide136.xml" /><Relationship Id="rId158" Type="http://schemas.openxmlformats.org/officeDocument/2006/relationships/slide" Target="slides/slide157.xml" /><Relationship Id="rId20" Type="http://schemas.openxmlformats.org/officeDocument/2006/relationships/slide" Target="slides/slide19.xml" /><Relationship Id="rId41" Type="http://schemas.openxmlformats.org/officeDocument/2006/relationships/slide" Target="slides/slide40.xml" /><Relationship Id="rId62" Type="http://schemas.openxmlformats.org/officeDocument/2006/relationships/slide" Target="slides/slide61.xml" /><Relationship Id="rId83" Type="http://schemas.openxmlformats.org/officeDocument/2006/relationships/slide" Target="slides/slide82.xml" /><Relationship Id="rId88" Type="http://schemas.openxmlformats.org/officeDocument/2006/relationships/slide" Target="slides/slide87.xml" /><Relationship Id="rId111" Type="http://schemas.openxmlformats.org/officeDocument/2006/relationships/slide" Target="slides/slide110.xml" /><Relationship Id="rId132" Type="http://schemas.openxmlformats.org/officeDocument/2006/relationships/slide" Target="slides/slide131.xml" /><Relationship Id="rId153" Type="http://schemas.openxmlformats.org/officeDocument/2006/relationships/slide" Target="slides/slide152.xml" /><Relationship Id="rId174" Type="http://schemas.openxmlformats.org/officeDocument/2006/relationships/slide" Target="slides/slide173.xml" /><Relationship Id="rId179" Type="http://schemas.openxmlformats.org/officeDocument/2006/relationships/slide" Target="slides/slide178.xml" /><Relationship Id="rId195" Type="http://schemas.openxmlformats.org/officeDocument/2006/relationships/slide" Target="slides/slide194.xml" /><Relationship Id="rId209" Type="http://schemas.openxmlformats.org/officeDocument/2006/relationships/slide" Target="slides/slide208.xml" /><Relationship Id="rId190" Type="http://schemas.openxmlformats.org/officeDocument/2006/relationships/slide" Target="slides/slide189.xml" /><Relationship Id="rId204" Type="http://schemas.openxmlformats.org/officeDocument/2006/relationships/slide" Target="slides/slide203.xml" /><Relationship Id="rId15" Type="http://schemas.openxmlformats.org/officeDocument/2006/relationships/slide" Target="slides/slide14.xml" /><Relationship Id="rId36" Type="http://schemas.openxmlformats.org/officeDocument/2006/relationships/slide" Target="slides/slide35.xml" /><Relationship Id="rId57" Type="http://schemas.openxmlformats.org/officeDocument/2006/relationships/slide" Target="slides/slide56.xml" /><Relationship Id="rId106" Type="http://schemas.openxmlformats.org/officeDocument/2006/relationships/slide" Target="slides/slide105.xml" /><Relationship Id="rId127" Type="http://schemas.openxmlformats.org/officeDocument/2006/relationships/slide" Target="slides/slide126.xml" /><Relationship Id="rId10" Type="http://schemas.openxmlformats.org/officeDocument/2006/relationships/slide" Target="slides/slide9.xml" /><Relationship Id="rId31" Type="http://schemas.openxmlformats.org/officeDocument/2006/relationships/slide" Target="slides/slide30.xml" /><Relationship Id="rId52" Type="http://schemas.openxmlformats.org/officeDocument/2006/relationships/slide" Target="slides/slide51.xml" /><Relationship Id="rId73" Type="http://schemas.openxmlformats.org/officeDocument/2006/relationships/slide" Target="slides/slide72.xml" /><Relationship Id="rId78" Type="http://schemas.openxmlformats.org/officeDocument/2006/relationships/slide" Target="slides/slide77.xml" /><Relationship Id="rId94" Type="http://schemas.openxmlformats.org/officeDocument/2006/relationships/slide" Target="slides/slide93.xml" /><Relationship Id="rId99" Type="http://schemas.openxmlformats.org/officeDocument/2006/relationships/slide" Target="slides/slide98.xml" /><Relationship Id="rId101" Type="http://schemas.openxmlformats.org/officeDocument/2006/relationships/slide" Target="slides/slide100.xml" /><Relationship Id="rId122" Type="http://schemas.openxmlformats.org/officeDocument/2006/relationships/slide" Target="slides/slide121.xml" /><Relationship Id="rId143" Type="http://schemas.openxmlformats.org/officeDocument/2006/relationships/slide" Target="slides/slide142.xml" /><Relationship Id="rId148" Type="http://schemas.openxmlformats.org/officeDocument/2006/relationships/slide" Target="slides/slide147.xml" /><Relationship Id="rId164" Type="http://schemas.openxmlformats.org/officeDocument/2006/relationships/slide" Target="slides/slide163.xml" /><Relationship Id="rId169" Type="http://schemas.openxmlformats.org/officeDocument/2006/relationships/slide" Target="slides/slide168.xml" /><Relationship Id="rId185" Type="http://schemas.openxmlformats.org/officeDocument/2006/relationships/slide" Target="slides/slide184.xml" /><Relationship Id="rId4" Type="http://schemas.openxmlformats.org/officeDocument/2006/relationships/slide" Target="slides/slide3.xml" /><Relationship Id="rId9" Type="http://schemas.openxmlformats.org/officeDocument/2006/relationships/slide" Target="slides/slide8.xml" /><Relationship Id="rId180" Type="http://schemas.openxmlformats.org/officeDocument/2006/relationships/slide" Target="slides/slide179.xml" /><Relationship Id="rId210" Type="http://schemas.openxmlformats.org/officeDocument/2006/relationships/slide" Target="slides/slide209.xml" /><Relationship Id="rId215" Type="http://schemas.openxmlformats.org/officeDocument/2006/relationships/theme" Target="theme/theme1.xml" /><Relationship Id="rId26" Type="http://schemas.openxmlformats.org/officeDocument/2006/relationships/slide" Target="slides/slide25.xml" /><Relationship Id="rId47" Type="http://schemas.openxmlformats.org/officeDocument/2006/relationships/slide" Target="slides/slide46.xml" /><Relationship Id="rId68" Type="http://schemas.openxmlformats.org/officeDocument/2006/relationships/slide" Target="slides/slide67.xml" /><Relationship Id="rId89" Type="http://schemas.openxmlformats.org/officeDocument/2006/relationships/slide" Target="slides/slide88.xml" /><Relationship Id="rId112" Type="http://schemas.openxmlformats.org/officeDocument/2006/relationships/slide" Target="slides/slide111.xml" /><Relationship Id="rId133" Type="http://schemas.openxmlformats.org/officeDocument/2006/relationships/slide" Target="slides/slide132.xml" /><Relationship Id="rId154" Type="http://schemas.openxmlformats.org/officeDocument/2006/relationships/slide" Target="slides/slide153.xml" /><Relationship Id="rId175" Type="http://schemas.openxmlformats.org/officeDocument/2006/relationships/slide" Target="slides/slide174.xml" /><Relationship Id="rId196" Type="http://schemas.openxmlformats.org/officeDocument/2006/relationships/slide" Target="slides/slide195.xml" /><Relationship Id="rId200" Type="http://schemas.openxmlformats.org/officeDocument/2006/relationships/slide" Target="slides/slide199.xml" /><Relationship Id="rId16" Type="http://schemas.openxmlformats.org/officeDocument/2006/relationships/slide" Target="slides/slide15.xml" /></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49099"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1049100"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39116CE-BA17-4686-B1BB-269AAC8CA677}" type="datetimeFigureOut">
              <a:rPr lang="en-US" smtClean="0"/>
              <a:t>3/28/2021</a:t>
            </a:fld>
            <a:endParaRPr lang="en-US" dirty="0"/>
          </a:p>
        </p:txBody>
      </p:sp>
      <p:sp>
        <p:nvSpPr>
          <p:cNvPr id="1049101"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1049102"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9103"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1049104"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6EEB297-568B-4542-8DF6-7D06A62FC7D7}" type="slidenum">
              <a:rPr lang="en-US" smtClean="0"/>
              <a:t>‹#›</a:t>
            </a:fld>
            <a:endParaRPr lang="en-US"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 /><Relationship Id="rId1" Type="http://schemas.openxmlformats.org/officeDocument/2006/relationships/notesMaster" Target="../notesMasters/notesMaster1.xml" /></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7.xml" /><Relationship Id="rId1" Type="http://schemas.openxmlformats.org/officeDocument/2006/relationships/notesMaster" Target="../notesMasters/notesMaster1.xml" /></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4.xml" /><Relationship Id="rId1" Type="http://schemas.openxmlformats.org/officeDocument/2006/relationships/notesMaster" Target="../notesMasters/notesMaster1.xml" /></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8.xml" /><Relationship Id="rId1" Type="http://schemas.openxmlformats.org/officeDocument/2006/relationships/notesMaster" Target="../notesMasters/notesMaster1.xml" /></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9.xml" /><Relationship Id="rId1" Type="http://schemas.openxmlformats.org/officeDocument/2006/relationships/notesMaster" Target="../notesMasters/notesMaster1.xml" /></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7.xml" /><Relationship Id="rId1" Type="http://schemas.openxmlformats.org/officeDocument/2006/relationships/notesMaster" Target="../notesMasters/notesMaster1.xml" /></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9.xml" /><Relationship Id="rId1" Type="http://schemas.openxmlformats.org/officeDocument/2006/relationships/notesMaster" Target="../notesMasters/notesMaster1.xml" /></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0.xml" /><Relationship Id="rId1" Type="http://schemas.openxmlformats.org/officeDocument/2006/relationships/notesMaster" Target="../notesMasters/notesMaster1.xml" /></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0.xml" /><Relationship Id="rId1" Type="http://schemas.openxmlformats.org/officeDocument/2006/relationships/notesMaster" Target="../notesMasters/notesMaster1.xml" /></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0.xml" /><Relationship Id="rId1" Type="http://schemas.openxmlformats.org/officeDocument/2006/relationships/notesMaster" Target="../notesMasters/notesMaster1.xml" /></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8.xml" /><Relationship Id="rId1" Type="http://schemas.openxmlformats.org/officeDocument/2006/relationships/notesMaster" Target="../notesMasters/notesMaster1.xml" /></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0.xml" /><Relationship Id="rId1" Type="http://schemas.openxmlformats.org/officeDocument/2006/relationships/notesMaster" Target="../notesMasters/notesMaster1.xml" /></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6.xml" /><Relationship Id="rId1"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42" name="Slide Image Placeholder 1"/>
          <p:cNvSpPr>
            <a:spLocks noGrp="1" noRot="1" noChangeAspect="1"/>
          </p:cNvSpPr>
          <p:nvPr>
            <p:ph type="sldImg"/>
          </p:nvPr>
        </p:nvSpPr>
        <p:spPr/>
      </p:sp>
      <p:sp>
        <p:nvSpPr>
          <p:cNvPr id="1048643" name="Notes Placeholder 2"/>
          <p:cNvSpPr>
            <a:spLocks noGrp="1"/>
          </p:cNvSpPr>
          <p:nvPr>
            <p:ph type="body" idx="1"/>
          </p:nvPr>
        </p:nvSpPr>
        <p:spPr/>
        <p:txBody>
          <a:bodyPr>
            <a:normAutofit/>
          </a:bodyPr>
          <a:lstStyle/>
          <a:p>
            <a:endParaRPr lang="en-US" dirty="0"/>
          </a:p>
        </p:txBody>
      </p:sp>
      <p:sp>
        <p:nvSpPr>
          <p:cNvPr id="1048644" name="Slide Number Placeholder 3"/>
          <p:cNvSpPr>
            <a:spLocks noGrp="1"/>
          </p:cNvSpPr>
          <p:nvPr>
            <p:ph type="sldNum" sz="quarter" idx="10"/>
          </p:nvPr>
        </p:nvSpPr>
        <p:spPr/>
        <p:txBody>
          <a:bodyPr/>
          <a:lstStyle/>
          <a:p>
            <a:fld id="{E6EEB297-568B-4542-8DF6-7D06A62FC7D7}" type="slidenum">
              <a:rPr lang="en-US" smtClean="0"/>
              <a:t>16</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92" name="Slide Image Placeholder 1"/>
          <p:cNvSpPr>
            <a:spLocks noGrp="1" noRot="1" noChangeAspect="1"/>
          </p:cNvSpPr>
          <p:nvPr>
            <p:ph type="sldImg"/>
          </p:nvPr>
        </p:nvSpPr>
        <p:spPr/>
      </p:sp>
      <p:sp>
        <p:nvSpPr>
          <p:cNvPr id="1048893" name="Notes Placeholder 2"/>
          <p:cNvSpPr>
            <a:spLocks noGrp="1"/>
          </p:cNvSpPr>
          <p:nvPr>
            <p:ph type="body" idx="1"/>
          </p:nvPr>
        </p:nvSpPr>
        <p:spPr/>
        <p:txBody>
          <a:bodyPr>
            <a:normAutofit/>
          </a:bodyPr>
          <a:lstStyle/>
          <a:p>
            <a:r>
              <a:rPr lang="en-US" dirty="0"/>
              <a:t>Narcosis-</a:t>
            </a:r>
            <a:r>
              <a:rPr lang="en-US" baseline="0" dirty="0"/>
              <a:t> </a:t>
            </a:r>
            <a:r>
              <a:rPr lang="en-US" baseline="0" dirty="0" err="1"/>
              <a:t>unconciousness</a:t>
            </a:r>
            <a:r>
              <a:rPr lang="en-US" baseline="0" dirty="0"/>
              <a:t>; somnolence- sleepiness, drowsiness</a:t>
            </a:r>
            <a:endParaRPr lang="en-US" dirty="0"/>
          </a:p>
        </p:txBody>
      </p:sp>
      <p:sp>
        <p:nvSpPr>
          <p:cNvPr id="1048894" name="Slide Number Placeholder 3"/>
          <p:cNvSpPr>
            <a:spLocks noGrp="1"/>
          </p:cNvSpPr>
          <p:nvPr>
            <p:ph type="sldNum" sz="quarter" idx="10"/>
          </p:nvPr>
        </p:nvSpPr>
        <p:spPr/>
        <p:txBody>
          <a:bodyPr/>
          <a:lstStyle/>
          <a:p>
            <a:fld id="{E6EEB297-568B-4542-8DF6-7D06A62FC7D7}" type="slidenum">
              <a:rPr lang="en-US" smtClean="0"/>
              <a:t>137</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929" name="Slide Image Placeholder 1"/>
          <p:cNvSpPr>
            <a:spLocks noGrp="1" noRot="1" noChangeAspect="1"/>
          </p:cNvSpPr>
          <p:nvPr>
            <p:ph type="sldImg"/>
          </p:nvPr>
        </p:nvSpPr>
        <p:spPr/>
      </p:sp>
      <p:sp>
        <p:nvSpPr>
          <p:cNvPr id="1048930" name="Notes Placeholder 2"/>
          <p:cNvSpPr>
            <a:spLocks noGrp="1"/>
          </p:cNvSpPr>
          <p:nvPr>
            <p:ph type="body" idx="1"/>
          </p:nvPr>
        </p:nvSpPr>
        <p:spPr/>
        <p:txBody>
          <a:bodyPr>
            <a:normAutofit/>
          </a:bodyPr>
          <a:lstStyle/>
          <a:p>
            <a:r>
              <a:rPr lang="en-US" dirty="0"/>
              <a:t>Purified protein derivative</a:t>
            </a:r>
            <a:r>
              <a:rPr lang="en-US" baseline="0" dirty="0"/>
              <a:t> of tubercle bacillus</a:t>
            </a:r>
            <a:r>
              <a:rPr lang="en-US" dirty="0"/>
              <a:t>-</a:t>
            </a:r>
            <a:r>
              <a:rPr lang="en-US" baseline="0" dirty="0"/>
              <a:t> skin test; if pt has TB, </a:t>
            </a:r>
            <a:r>
              <a:rPr lang="en-US" baseline="0" dirty="0" err="1"/>
              <a:t>lympocytes</a:t>
            </a:r>
            <a:r>
              <a:rPr lang="en-US" baseline="0" dirty="0"/>
              <a:t> recognize PPD n cause a </a:t>
            </a:r>
            <a:r>
              <a:rPr lang="en-US" baseline="0" dirty="0" err="1"/>
              <a:t>rxn</a:t>
            </a:r>
            <a:r>
              <a:rPr lang="en-US" baseline="0" dirty="0"/>
              <a:t>.</a:t>
            </a:r>
            <a:endParaRPr lang="en-US" dirty="0"/>
          </a:p>
        </p:txBody>
      </p:sp>
      <p:sp>
        <p:nvSpPr>
          <p:cNvPr id="1048931" name="Slide Number Placeholder 3"/>
          <p:cNvSpPr>
            <a:spLocks noGrp="1"/>
          </p:cNvSpPr>
          <p:nvPr>
            <p:ph type="sldNum" sz="quarter" idx="10"/>
          </p:nvPr>
        </p:nvSpPr>
        <p:spPr/>
        <p:txBody>
          <a:bodyPr/>
          <a:lstStyle/>
          <a:p>
            <a:fld id="{E6EEB297-568B-4542-8DF6-7D06A62FC7D7}" type="slidenum">
              <a:rPr lang="en-US" smtClean="0"/>
              <a:t>154</a:t>
            </a:fld>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960" name="Slide Image Placeholder 1"/>
          <p:cNvSpPr>
            <a:spLocks noGrp="1" noRot="1" noChangeAspect="1"/>
          </p:cNvSpPr>
          <p:nvPr>
            <p:ph type="sldImg"/>
          </p:nvPr>
        </p:nvSpPr>
        <p:spPr/>
      </p:sp>
      <p:sp>
        <p:nvSpPr>
          <p:cNvPr id="1048961" name="Notes Placeholder 2"/>
          <p:cNvSpPr>
            <a:spLocks noGrp="1"/>
          </p:cNvSpPr>
          <p:nvPr>
            <p:ph type="body" idx="1"/>
          </p:nvPr>
        </p:nvSpPr>
        <p:spPr/>
        <p:txBody>
          <a:bodyPr>
            <a:normAutofit/>
          </a:bodyPr>
          <a:lstStyle/>
          <a:p>
            <a:r>
              <a:rPr lang="en-US" dirty="0" err="1"/>
              <a:t>Endarterectomy</a:t>
            </a:r>
            <a:r>
              <a:rPr lang="en-US" dirty="0"/>
              <a:t>- removal of</a:t>
            </a:r>
            <a:r>
              <a:rPr lang="en-US" baseline="0" dirty="0"/>
              <a:t> the lining of an artery</a:t>
            </a:r>
            <a:endParaRPr lang="en-US" dirty="0"/>
          </a:p>
        </p:txBody>
      </p:sp>
      <p:sp>
        <p:nvSpPr>
          <p:cNvPr id="1048962" name="Slide Number Placeholder 3"/>
          <p:cNvSpPr>
            <a:spLocks noGrp="1"/>
          </p:cNvSpPr>
          <p:nvPr>
            <p:ph type="sldNum" sz="quarter" idx="10"/>
          </p:nvPr>
        </p:nvSpPr>
        <p:spPr/>
        <p:txBody>
          <a:bodyPr/>
          <a:lstStyle/>
          <a:p>
            <a:fld id="{E6EEB297-568B-4542-8DF6-7D06A62FC7D7}" type="slidenum">
              <a:rPr lang="en-US" smtClean="0"/>
              <a:t>168</a:t>
            </a:fld>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045" name="Slide Image Placeholder 1"/>
          <p:cNvSpPr>
            <a:spLocks noGrp="1" noRot="1" noChangeAspect="1"/>
          </p:cNvSpPr>
          <p:nvPr>
            <p:ph type="sldImg"/>
          </p:nvPr>
        </p:nvSpPr>
        <p:spPr/>
      </p:sp>
      <p:sp>
        <p:nvSpPr>
          <p:cNvPr id="1049046" name="Notes Placeholder 2"/>
          <p:cNvSpPr>
            <a:spLocks noGrp="1"/>
          </p:cNvSpPr>
          <p:nvPr>
            <p:ph type="body" idx="1"/>
          </p:nvPr>
        </p:nvSpPr>
        <p:spPr/>
        <p:txBody>
          <a:bodyPr>
            <a:normAutofit/>
          </a:bodyPr>
          <a:lstStyle/>
          <a:p>
            <a:endParaRPr lang="en-US" dirty="0"/>
          </a:p>
        </p:txBody>
      </p:sp>
      <p:sp>
        <p:nvSpPr>
          <p:cNvPr id="1049047" name="Slide Number Placeholder 3"/>
          <p:cNvSpPr>
            <a:spLocks noGrp="1"/>
          </p:cNvSpPr>
          <p:nvPr>
            <p:ph type="sldNum" sz="quarter" idx="10"/>
          </p:nvPr>
        </p:nvSpPr>
        <p:spPr/>
        <p:txBody>
          <a:bodyPr/>
          <a:lstStyle/>
          <a:p>
            <a:fld id="{E6EEB297-568B-4542-8DF6-7D06A62FC7D7}" type="slidenum">
              <a:rPr lang="en-US" smtClean="0"/>
              <a:t>209</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88" name="Notes Placeholder 1048587"/>
          <p:cNvSpPr>
            <a:spLocks noGrp="1"/>
          </p:cNvSpPr>
          <p:nvPr>
            <p:ph type="body"/>
          </p:nvPr>
        </p:nvSpPr>
        <p:spPr/>
        <p:txBody>
          <a:bodyPr/>
          <a:lstStyle/>
          <a:p>
            <a:r>
              <a:rPr lang="zh-CN" altLang="en-US"/>
              <a:t>r</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5" name="Slide Image Placeholder 1"/>
          <p:cNvSpPr>
            <a:spLocks noGrp="1" noRot="1" noChangeAspect="1"/>
          </p:cNvSpPr>
          <p:nvPr>
            <p:ph type="sldImg"/>
          </p:nvPr>
        </p:nvSpPr>
        <p:spPr/>
      </p:sp>
      <p:sp>
        <p:nvSpPr>
          <p:cNvPr id="1048596" name="Notes Placeholder 2"/>
          <p:cNvSpPr>
            <a:spLocks noGrp="1"/>
          </p:cNvSpPr>
          <p:nvPr>
            <p:ph type="body" idx="1"/>
          </p:nvPr>
        </p:nvSpPr>
        <p:spPr/>
        <p:txBody>
          <a:bodyPr>
            <a:normAutofit/>
          </a:bodyPr>
          <a:lstStyle/>
          <a:p>
            <a:endParaRPr lang="en-US" dirty="0"/>
          </a:p>
        </p:txBody>
      </p:sp>
      <p:sp>
        <p:nvSpPr>
          <p:cNvPr id="1048597" name="Slide Number Placeholder 3"/>
          <p:cNvSpPr>
            <a:spLocks noGrp="1"/>
          </p:cNvSpPr>
          <p:nvPr>
            <p:ph type="sldNum" sz="quarter" idx="10"/>
          </p:nvPr>
        </p:nvSpPr>
        <p:spPr/>
        <p:txBody>
          <a:bodyPr/>
          <a:lstStyle/>
          <a:p>
            <a:fld id="{E6EEB297-568B-4542-8DF6-7D06A62FC7D7}" type="slidenum">
              <a:rPr lang="en-US" smtClean="0"/>
              <a:t>39</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2" name="Slide Image Placeholder 1"/>
          <p:cNvSpPr>
            <a:spLocks noGrp="1" noRot="1" noChangeAspect="1"/>
          </p:cNvSpPr>
          <p:nvPr>
            <p:ph type="sldImg"/>
          </p:nvPr>
        </p:nvSpPr>
        <p:spPr/>
      </p:sp>
      <p:sp>
        <p:nvSpPr>
          <p:cNvPr id="1048603" name="Notes Placeholder 2"/>
          <p:cNvSpPr>
            <a:spLocks noGrp="1"/>
          </p:cNvSpPr>
          <p:nvPr>
            <p:ph type="body" idx="1"/>
          </p:nvPr>
        </p:nvSpPr>
        <p:spPr/>
        <p:txBody>
          <a:bodyPr>
            <a:normAutofit/>
          </a:bodyPr>
          <a:lstStyle/>
          <a:p>
            <a:r>
              <a:rPr lang="en-US" dirty="0"/>
              <a:t>Paroxysmal-</a:t>
            </a:r>
            <a:r>
              <a:rPr lang="en-US" baseline="0" dirty="0"/>
              <a:t> sudden  periodic attack or recurrence of symptoms</a:t>
            </a:r>
            <a:endParaRPr lang="en-US" dirty="0"/>
          </a:p>
        </p:txBody>
      </p:sp>
      <p:sp>
        <p:nvSpPr>
          <p:cNvPr id="1048604" name="Slide Number Placeholder 3"/>
          <p:cNvSpPr>
            <a:spLocks noGrp="1"/>
          </p:cNvSpPr>
          <p:nvPr>
            <p:ph type="sldNum" sz="quarter" idx="10"/>
          </p:nvPr>
        </p:nvSpPr>
        <p:spPr/>
        <p:txBody>
          <a:bodyPr/>
          <a:lstStyle/>
          <a:p>
            <a:fld id="{E6EEB297-568B-4542-8DF6-7D06A62FC7D7}" type="slidenum">
              <a:rPr lang="en-US" smtClean="0"/>
              <a:t>40</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19" name="Slide Image Placeholder 1"/>
          <p:cNvSpPr>
            <a:spLocks noGrp="1" noRot="1" noChangeAspect="1"/>
          </p:cNvSpPr>
          <p:nvPr>
            <p:ph type="sldImg"/>
          </p:nvPr>
        </p:nvSpPr>
        <p:spPr/>
      </p:sp>
      <p:sp>
        <p:nvSpPr>
          <p:cNvPr id="1048720" name="Notes Placeholder 2"/>
          <p:cNvSpPr>
            <a:spLocks noGrp="1"/>
          </p:cNvSpPr>
          <p:nvPr>
            <p:ph type="body" idx="1"/>
          </p:nvPr>
        </p:nvSpPr>
        <p:spPr/>
        <p:txBody>
          <a:bodyPr>
            <a:normAutofit/>
          </a:bodyPr>
          <a:lstStyle/>
          <a:p>
            <a:r>
              <a:rPr lang="en-US" dirty="0"/>
              <a:t>Lassitude- weariness, exhaustion</a:t>
            </a:r>
          </a:p>
        </p:txBody>
      </p:sp>
      <p:sp>
        <p:nvSpPr>
          <p:cNvPr id="1048721" name="Slide Number Placeholder 3"/>
          <p:cNvSpPr>
            <a:spLocks noGrp="1"/>
          </p:cNvSpPr>
          <p:nvPr>
            <p:ph type="sldNum" sz="quarter" idx="10"/>
          </p:nvPr>
        </p:nvSpPr>
        <p:spPr/>
        <p:txBody>
          <a:bodyPr/>
          <a:lstStyle/>
          <a:p>
            <a:fld id="{E6EEB297-568B-4542-8DF6-7D06A62FC7D7}" type="slidenum">
              <a:rPr lang="en-US" smtClean="0"/>
              <a:t>60</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42" name="Slide Image Placeholder 1"/>
          <p:cNvSpPr>
            <a:spLocks noGrp="1" noRot="1" noChangeAspect="1"/>
          </p:cNvSpPr>
          <p:nvPr>
            <p:ph type="sldImg"/>
          </p:nvPr>
        </p:nvSpPr>
        <p:spPr/>
      </p:sp>
      <p:sp>
        <p:nvSpPr>
          <p:cNvPr id="1048743" name="Notes Placeholder 2"/>
          <p:cNvSpPr>
            <a:spLocks noGrp="1"/>
          </p:cNvSpPr>
          <p:nvPr>
            <p:ph type="body" idx="1"/>
          </p:nvPr>
        </p:nvSpPr>
        <p:spPr/>
        <p:txBody>
          <a:bodyPr>
            <a:normAutofit/>
          </a:bodyPr>
          <a:lstStyle/>
          <a:p>
            <a:r>
              <a:rPr lang="en-US" dirty="0" err="1"/>
              <a:t>Antistreptolysin</a:t>
            </a:r>
            <a:r>
              <a:rPr lang="en-US" dirty="0"/>
              <a:t>-streptococcus organism produces</a:t>
            </a:r>
            <a:r>
              <a:rPr lang="en-US" baseline="0" dirty="0"/>
              <a:t> an enzyme </a:t>
            </a:r>
            <a:r>
              <a:rPr lang="en-US" baseline="0" dirty="0" err="1"/>
              <a:t>streptolysin</a:t>
            </a:r>
            <a:r>
              <a:rPr lang="en-US" baseline="0" dirty="0"/>
              <a:t> O which is antigenic</a:t>
            </a:r>
            <a:endParaRPr lang="en-US" dirty="0"/>
          </a:p>
        </p:txBody>
      </p:sp>
      <p:sp>
        <p:nvSpPr>
          <p:cNvPr id="1048744" name="Slide Number Placeholder 3"/>
          <p:cNvSpPr>
            <a:spLocks noGrp="1"/>
          </p:cNvSpPr>
          <p:nvPr>
            <p:ph type="sldNum" sz="quarter" idx="10"/>
          </p:nvPr>
        </p:nvSpPr>
        <p:spPr/>
        <p:txBody>
          <a:bodyPr/>
          <a:lstStyle/>
          <a:p>
            <a:fld id="{E6EEB297-568B-4542-8DF6-7D06A62FC7D7}" type="slidenum">
              <a:rPr lang="en-US" smtClean="0"/>
              <a:t>70</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61" name="Slide Image Placeholder 1"/>
          <p:cNvSpPr>
            <a:spLocks noGrp="1" noRot="1" noChangeAspect="1"/>
          </p:cNvSpPr>
          <p:nvPr>
            <p:ph type="sldImg"/>
          </p:nvPr>
        </p:nvSpPr>
        <p:spPr/>
      </p:sp>
      <p:sp>
        <p:nvSpPr>
          <p:cNvPr id="1048762" name="Notes Placeholder 2"/>
          <p:cNvSpPr>
            <a:spLocks noGrp="1"/>
          </p:cNvSpPr>
          <p:nvPr>
            <p:ph type="body" idx="1"/>
          </p:nvPr>
        </p:nvSpPr>
        <p:spPr/>
        <p:txBody>
          <a:bodyPr>
            <a:normAutofit/>
          </a:bodyPr>
          <a:lstStyle/>
          <a:p>
            <a:r>
              <a:rPr lang="en-US" dirty="0"/>
              <a:t>HDL-</a:t>
            </a:r>
            <a:r>
              <a:rPr lang="en-US" baseline="0" dirty="0"/>
              <a:t> more proteins than LDL</a:t>
            </a:r>
            <a:endParaRPr lang="en-US" dirty="0"/>
          </a:p>
        </p:txBody>
      </p:sp>
      <p:sp>
        <p:nvSpPr>
          <p:cNvPr id="1048763" name="Slide Number Placeholder 3"/>
          <p:cNvSpPr>
            <a:spLocks noGrp="1"/>
          </p:cNvSpPr>
          <p:nvPr>
            <p:ph type="sldNum" sz="quarter" idx="10"/>
          </p:nvPr>
        </p:nvSpPr>
        <p:spPr/>
        <p:txBody>
          <a:bodyPr/>
          <a:lstStyle/>
          <a:p>
            <a:fld id="{E6EEB297-568B-4542-8DF6-7D06A62FC7D7}" type="slidenum">
              <a:rPr lang="en-US" smtClean="0"/>
              <a:t>78</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88" name="Slide Image Placeholder 1"/>
          <p:cNvSpPr>
            <a:spLocks noGrp="1" noRot="1" noChangeAspect="1"/>
          </p:cNvSpPr>
          <p:nvPr>
            <p:ph type="sldImg"/>
          </p:nvPr>
        </p:nvSpPr>
        <p:spPr/>
      </p:sp>
      <p:sp>
        <p:nvSpPr>
          <p:cNvPr id="1048789" name="Notes Placeholder 2"/>
          <p:cNvSpPr>
            <a:spLocks noGrp="1"/>
          </p:cNvSpPr>
          <p:nvPr>
            <p:ph type="body" idx="1"/>
          </p:nvPr>
        </p:nvSpPr>
        <p:spPr/>
        <p:txBody>
          <a:bodyPr>
            <a:normAutofit/>
          </a:bodyPr>
          <a:lstStyle/>
          <a:p>
            <a:r>
              <a:rPr lang="en-US" dirty="0" err="1"/>
              <a:t>Homocysteine</a:t>
            </a:r>
            <a:r>
              <a:rPr lang="en-US" dirty="0"/>
              <a:t>-</a:t>
            </a:r>
            <a:r>
              <a:rPr lang="en-US" baseline="0" dirty="0"/>
              <a:t> an amino acid produced by the catabolism of </a:t>
            </a:r>
            <a:r>
              <a:rPr lang="en-US" baseline="0" dirty="0" err="1"/>
              <a:t>methionine</a:t>
            </a:r>
            <a:r>
              <a:rPr lang="en-US" baseline="0" dirty="0"/>
              <a:t>; increases risk of CAD</a:t>
            </a:r>
            <a:endParaRPr lang="en-US" dirty="0"/>
          </a:p>
        </p:txBody>
      </p:sp>
      <p:sp>
        <p:nvSpPr>
          <p:cNvPr id="1048790" name="Slide Number Placeholder 3"/>
          <p:cNvSpPr>
            <a:spLocks noGrp="1"/>
          </p:cNvSpPr>
          <p:nvPr>
            <p:ph type="sldNum" sz="quarter" idx="10"/>
          </p:nvPr>
        </p:nvSpPr>
        <p:spPr/>
        <p:txBody>
          <a:bodyPr/>
          <a:lstStyle/>
          <a:p>
            <a:fld id="{E6EEB297-568B-4542-8DF6-7D06A62FC7D7}" type="slidenum">
              <a:rPr lang="en-US" smtClean="0"/>
              <a:t>90</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23" name="Slide Image Placeholder 1"/>
          <p:cNvSpPr>
            <a:spLocks noGrp="1" noRot="1" noChangeAspect="1"/>
          </p:cNvSpPr>
          <p:nvPr>
            <p:ph type="sldImg"/>
          </p:nvPr>
        </p:nvSpPr>
        <p:spPr/>
      </p:sp>
      <p:sp>
        <p:nvSpPr>
          <p:cNvPr id="1048824" name="Notes Placeholder 2"/>
          <p:cNvSpPr>
            <a:spLocks noGrp="1"/>
          </p:cNvSpPr>
          <p:nvPr>
            <p:ph type="body" idx="1"/>
          </p:nvPr>
        </p:nvSpPr>
        <p:spPr/>
        <p:txBody>
          <a:bodyPr>
            <a:normAutofit/>
          </a:bodyPr>
          <a:lstStyle/>
          <a:p>
            <a:r>
              <a:rPr lang="en-US" dirty="0" err="1"/>
              <a:t>Mycotic</a:t>
            </a:r>
            <a:r>
              <a:rPr lang="en-US" dirty="0"/>
              <a:t>-</a:t>
            </a:r>
            <a:r>
              <a:rPr lang="en-US" baseline="0" dirty="0"/>
              <a:t> caused by or infected with fungus</a:t>
            </a:r>
            <a:endParaRPr lang="en-US" dirty="0"/>
          </a:p>
        </p:txBody>
      </p:sp>
      <p:sp>
        <p:nvSpPr>
          <p:cNvPr id="1048825" name="Slide Number Placeholder 3"/>
          <p:cNvSpPr>
            <a:spLocks noGrp="1"/>
          </p:cNvSpPr>
          <p:nvPr>
            <p:ph type="sldNum" sz="quarter" idx="10"/>
          </p:nvPr>
        </p:nvSpPr>
        <p:spPr/>
        <p:txBody>
          <a:bodyPr/>
          <a:lstStyle/>
          <a:p>
            <a:fld id="{E6EEB297-568B-4542-8DF6-7D06A62FC7D7}" type="slidenum">
              <a:rPr lang="en-US" smtClean="0"/>
              <a:t>106</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049072" name="Title 1"/>
          <p:cNvSpPr>
            <a:spLocks noGrp="1"/>
          </p:cNvSpPr>
          <p:nvPr>
            <p:ph type="ctrTitle"/>
          </p:nvPr>
        </p:nvSpPr>
        <p:spPr>
          <a:xfrm>
            <a:off x="685800" y="2130425"/>
            <a:ext cx="7772400" cy="1470025"/>
          </a:xfrm>
        </p:spPr>
        <p:txBody>
          <a:bodyPr/>
          <a:lstStyle/>
          <a:p>
            <a:r>
              <a:rPr lang="en-US"/>
              <a:t>Click to edit Master title style</a:t>
            </a:r>
          </a:p>
        </p:txBody>
      </p:sp>
      <p:sp>
        <p:nvSpPr>
          <p:cNvPr id="104907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1049074" name="Date Placeholder 3"/>
          <p:cNvSpPr>
            <a:spLocks noGrp="1"/>
          </p:cNvSpPr>
          <p:nvPr>
            <p:ph type="dt" sz="half" idx="10"/>
          </p:nvPr>
        </p:nvSpPr>
        <p:spPr/>
        <p:txBody>
          <a:bodyPr/>
          <a:lstStyle/>
          <a:p>
            <a:fld id="{FBED08B3-8FC5-4492-BC1A-BC58AF5A549A}" type="datetimeFigureOut">
              <a:rPr lang="en-US" smtClean="0"/>
              <a:t>3/28/2021</a:t>
            </a:fld>
            <a:endParaRPr lang="en-US" dirty="0"/>
          </a:p>
        </p:txBody>
      </p:sp>
      <p:sp>
        <p:nvSpPr>
          <p:cNvPr id="1049075" name="Footer Placeholder 4"/>
          <p:cNvSpPr>
            <a:spLocks noGrp="1"/>
          </p:cNvSpPr>
          <p:nvPr>
            <p:ph type="ftr" sz="quarter" idx="11"/>
          </p:nvPr>
        </p:nvSpPr>
        <p:spPr/>
        <p:txBody>
          <a:bodyPr/>
          <a:lstStyle/>
          <a:p>
            <a:endParaRPr lang="en-US" dirty="0"/>
          </a:p>
        </p:txBody>
      </p:sp>
      <p:sp>
        <p:nvSpPr>
          <p:cNvPr id="1049076" name="Slide Number Placeholder 5"/>
          <p:cNvSpPr>
            <a:spLocks noGrp="1"/>
          </p:cNvSpPr>
          <p:nvPr>
            <p:ph type="sldNum" sz="quarter" idx="12"/>
          </p:nvPr>
        </p:nvSpPr>
        <p:spPr/>
        <p:txBody>
          <a:bodyPr/>
          <a:lstStyle/>
          <a:p>
            <a:fld id="{3FA25297-03DA-4817-B190-25D52D2AE0F4}" type="slidenum">
              <a:rPr lang="en-US" smtClean="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1049088" name="Title 1"/>
          <p:cNvSpPr>
            <a:spLocks noGrp="1"/>
          </p:cNvSpPr>
          <p:nvPr>
            <p:ph type="title"/>
          </p:nvPr>
        </p:nvSpPr>
        <p:spPr/>
        <p:txBody>
          <a:bodyPr/>
          <a:lstStyle/>
          <a:p>
            <a:r>
              <a:rPr lang="en-US"/>
              <a:t>Click to edit Master title style</a:t>
            </a:r>
          </a:p>
        </p:txBody>
      </p:sp>
      <p:sp>
        <p:nvSpPr>
          <p:cNvPr id="1049089"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9090" name="Date Placeholder 3"/>
          <p:cNvSpPr>
            <a:spLocks noGrp="1"/>
          </p:cNvSpPr>
          <p:nvPr>
            <p:ph type="dt" sz="half" idx="10"/>
          </p:nvPr>
        </p:nvSpPr>
        <p:spPr/>
        <p:txBody>
          <a:bodyPr/>
          <a:lstStyle/>
          <a:p>
            <a:fld id="{FBED08B3-8FC5-4492-BC1A-BC58AF5A549A}" type="datetimeFigureOut">
              <a:rPr lang="en-US" smtClean="0"/>
              <a:t>3/28/2021</a:t>
            </a:fld>
            <a:endParaRPr lang="en-US" dirty="0"/>
          </a:p>
        </p:txBody>
      </p:sp>
      <p:sp>
        <p:nvSpPr>
          <p:cNvPr id="1049091" name="Footer Placeholder 4"/>
          <p:cNvSpPr>
            <a:spLocks noGrp="1"/>
          </p:cNvSpPr>
          <p:nvPr>
            <p:ph type="ftr" sz="quarter" idx="11"/>
          </p:nvPr>
        </p:nvSpPr>
        <p:spPr/>
        <p:txBody>
          <a:bodyPr/>
          <a:lstStyle/>
          <a:p>
            <a:endParaRPr lang="en-US" dirty="0"/>
          </a:p>
        </p:txBody>
      </p:sp>
      <p:sp>
        <p:nvSpPr>
          <p:cNvPr id="1049092" name="Slide Number Placeholder 5"/>
          <p:cNvSpPr>
            <a:spLocks noGrp="1"/>
          </p:cNvSpPr>
          <p:nvPr>
            <p:ph type="sldNum" sz="quarter" idx="12"/>
          </p:nvPr>
        </p:nvSpPr>
        <p:spPr/>
        <p:txBody>
          <a:bodyPr/>
          <a:lstStyle/>
          <a:p>
            <a:fld id="{3FA25297-03DA-4817-B190-25D52D2AE0F4}"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049064"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1049065"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9066" name="Date Placeholder 3"/>
          <p:cNvSpPr>
            <a:spLocks noGrp="1"/>
          </p:cNvSpPr>
          <p:nvPr>
            <p:ph type="dt" sz="half" idx="10"/>
          </p:nvPr>
        </p:nvSpPr>
        <p:spPr/>
        <p:txBody>
          <a:bodyPr/>
          <a:lstStyle/>
          <a:p>
            <a:fld id="{FBED08B3-8FC5-4492-BC1A-BC58AF5A549A}" type="datetimeFigureOut">
              <a:rPr lang="en-US" smtClean="0"/>
              <a:t>3/28/2021</a:t>
            </a:fld>
            <a:endParaRPr lang="en-US" dirty="0"/>
          </a:p>
        </p:txBody>
      </p:sp>
      <p:sp>
        <p:nvSpPr>
          <p:cNvPr id="1049067" name="Footer Placeholder 4"/>
          <p:cNvSpPr>
            <a:spLocks noGrp="1"/>
          </p:cNvSpPr>
          <p:nvPr>
            <p:ph type="ftr" sz="quarter" idx="11"/>
          </p:nvPr>
        </p:nvSpPr>
        <p:spPr/>
        <p:txBody>
          <a:bodyPr/>
          <a:lstStyle/>
          <a:p>
            <a:endParaRPr lang="en-US" dirty="0"/>
          </a:p>
        </p:txBody>
      </p:sp>
      <p:sp>
        <p:nvSpPr>
          <p:cNvPr id="1049068" name="Slide Number Placeholder 5"/>
          <p:cNvSpPr>
            <a:spLocks noGrp="1"/>
          </p:cNvSpPr>
          <p:nvPr>
            <p:ph type="sldNum" sz="quarter" idx="12"/>
          </p:nvPr>
        </p:nvSpPr>
        <p:spPr/>
        <p:txBody>
          <a:bodyPr/>
          <a:lstStyle/>
          <a:p>
            <a:fld id="{3FA25297-03DA-4817-B190-25D52D2AE0F4}"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048581" name="Title 1"/>
          <p:cNvSpPr>
            <a:spLocks noGrp="1"/>
          </p:cNvSpPr>
          <p:nvPr>
            <p:ph type="title"/>
          </p:nvPr>
        </p:nvSpPr>
        <p:spPr/>
        <p:txBody>
          <a:bodyPr/>
          <a:lstStyle/>
          <a:p>
            <a:r>
              <a:rPr lang="en-US"/>
              <a:t>Click to edit Master title style</a:t>
            </a:r>
          </a:p>
        </p:txBody>
      </p:sp>
      <p:sp>
        <p:nvSpPr>
          <p:cNvPr id="1048582"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8583" name="Date Placeholder 3"/>
          <p:cNvSpPr>
            <a:spLocks noGrp="1"/>
          </p:cNvSpPr>
          <p:nvPr>
            <p:ph type="dt" sz="half" idx="10"/>
          </p:nvPr>
        </p:nvSpPr>
        <p:spPr/>
        <p:txBody>
          <a:bodyPr/>
          <a:lstStyle/>
          <a:p>
            <a:fld id="{FBED08B3-8FC5-4492-BC1A-BC58AF5A549A}" type="datetimeFigureOut">
              <a:rPr lang="en-US" smtClean="0"/>
              <a:t>3/28/2021</a:t>
            </a:fld>
            <a:endParaRPr lang="en-US" dirty="0"/>
          </a:p>
        </p:txBody>
      </p:sp>
      <p:sp>
        <p:nvSpPr>
          <p:cNvPr id="1048584" name="Footer Placeholder 4"/>
          <p:cNvSpPr>
            <a:spLocks noGrp="1"/>
          </p:cNvSpPr>
          <p:nvPr>
            <p:ph type="ftr" sz="quarter" idx="11"/>
          </p:nvPr>
        </p:nvSpPr>
        <p:spPr/>
        <p:txBody>
          <a:bodyPr/>
          <a:lstStyle/>
          <a:p>
            <a:endParaRPr lang="en-US" dirty="0"/>
          </a:p>
        </p:txBody>
      </p:sp>
      <p:sp>
        <p:nvSpPr>
          <p:cNvPr id="1048585" name="Slide Number Placeholder 5"/>
          <p:cNvSpPr>
            <a:spLocks noGrp="1"/>
          </p:cNvSpPr>
          <p:nvPr>
            <p:ph type="sldNum" sz="quarter" idx="12"/>
          </p:nvPr>
        </p:nvSpPr>
        <p:spPr/>
        <p:txBody>
          <a:bodyPr/>
          <a:lstStyle/>
          <a:p>
            <a:fld id="{3FA25297-03DA-4817-B190-25D52D2AE0F4}"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49083"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1049084"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1049085" name="Date Placeholder 3"/>
          <p:cNvSpPr>
            <a:spLocks noGrp="1"/>
          </p:cNvSpPr>
          <p:nvPr>
            <p:ph type="dt" sz="half" idx="10"/>
          </p:nvPr>
        </p:nvSpPr>
        <p:spPr/>
        <p:txBody>
          <a:bodyPr/>
          <a:lstStyle/>
          <a:p>
            <a:fld id="{FBED08B3-8FC5-4492-BC1A-BC58AF5A549A}" type="datetimeFigureOut">
              <a:rPr lang="en-US" smtClean="0"/>
              <a:t>3/28/2021</a:t>
            </a:fld>
            <a:endParaRPr lang="en-US" dirty="0"/>
          </a:p>
        </p:txBody>
      </p:sp>
      <p:sp>
        <p:nvSpPr>
          <p:cNvPr id="1049086" name="Footer Placeholder 4"/>
          <p:cNvSpPr>
            <a:spLocks noGrp="1"/>
          </p:cNvSpPr>
          <p:nvPr>
            <p:ph type="ftr" sz="quarter" idx="11"/>
          </p:nvPr>
        </p:nvSpPr>
        <p:spPr/>
        <p:txBody>
          <a:bodyPr/>
          <a:lstStyle/>
          <a:p>
            <a:endParaRPr lang="en-US" dirty="0"/>
          </a:p>
        </p:txBody>
      </p:sp>
      <p:sp>
        <p:nvSpPr>
          <p:cNvPr id="1049087" name="Slide Number Placeholder 5"/>
          <p:cNvSpPr>
            <a:spLocks noGrp="1"/>
          </p:cNvSpPr>
          <p:nvPr>
            <p:ph type="sldNum" sz="quarter" idx="12"/>
          </p:nvPr>
        </p:nvSpPr>
        <p:spPr/>
        <p:txBody>
          <a:bodyPr/>
          <a:lstStyle/>
          <a:p>
            <a:fld id="{3FA25297-03DA-4817-B190-25D52D2AE0F4}" type="slidenum">
              <a:rPr lang="en-US" smtClean="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049050" name="Title 1"/>
          <p:cNvSpPr>
            <a:spLocks noGrp="1"/>
          </p:cNvSpPr>
          <p:nvPr>
            <p:ph type="title"/>
          </p:nvPr>
        </p:nvSpPr>
        <p:spPr/>
        <p:txBody>
          <a:bodyPr/>
          <a:lstStyle/>
          <a:p>
            <a:r>
              <a:rPr lang="en-US"/>
              <a:t>Click to edit Master title style</a:t>
            </a:r>
          </a:p>
        </p:txBody>
      </p:sp>
      <p:sp>
        <p:nvSpPr>
          <p:cNvPr id="1049051"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9052"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9053" name="Date Placeholder 4"/>
          <p:cNvSpPr>
            <a:spLocks noGrp="1"/>
          </p:cNvSpPr>
          <p:nvPr>
            <p:ph type="dt" sz="half" idx="10"/>
          </p:nvPr>
        </p:nvSpPr>
        <p:spPr/>
        <p:txBody>
          <a:bodyPr/>
          <a:lstStyle/>
          <a:p>
            <a:fld id="{FBED08B3-8FC5-4492-BC1A-BC58AF5A549A}" type="datetimeFigureOut">
              <a:rPr lang="en-US" smtClean="0"/>
              <a:t>3/28/2021</a:t>
            </a:fld>
            <a:endParaRPr lang="en-US" dirty="0"/>
          </a:p>
        </p:txBody>
      </p:sp>
      <p:sp>
        <p:nvSpPr>
          <p:cNvPr id="1049054" name="Footer Placeholder 5"/>
          <p:cNvSpPr>
            <a:spLocks noGrp="1"/>
          </p:cNvSpPr>
          <p:nvPr>
            <p:ph type="ftr" sz="quarter" idx="11"/>
          </p:nvPr>
        </p:nvSpPr>
        <p:spPr/>
        <p:txBody>
          <a:bodyPr/>
          <a:lstStyle/>
          <a:p>
            <a:endParaRPr lang="en-US" dirty="0"/>
          </a:p>
        </p:txBody>
      </p:sp>
      <p:sp>
        <p:nvSpPr>
          <p:cNvPr id="1049055" name="Slide Number Placeholder 6"/>
          <p:cNvSpPr>
            <a:spLocks noGrp="1"/>
          </p:cNvSpPr>
          <p:nvPr>
            <p:ph type="sldNum" sz="quarter" idx="12"/>
          </p:nvPr>
        </p:nvSpPr>
        <p:spPr/>
        <p:txBody>
          <a:bodyPr/>
          <a:lstStyle/>
          <a:p>
            <a:fld id="{3FA25297-03DA-4817-B190-25D52D2AE0F4}" type="slidenum">
              <a:rPr lang="en-US" smtClean="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49056" name="Title 1"/>
          <p:cNvSpPr>
            <a:spLocks noGrp="1"/>
          </p:cNvSpPr>
          <p:nvPr>
            <p:ph type="title"/>
          </p:nvPr>
        </p:nvSpPr>
        <p:spPr/>
        <p:txBody>
          <a:bodyPr/>
          <a:lstStyle/>
          <a:p>
            <a:r>
              <a:rPr lang="en-US"/>
              <a:t>Click to edit Master title style</a:t>
            </a:r>
          </a:p>
        </p:txBody>
      </p:sp>
      <p:sp>
        <p:nvSpPr>
          <p:cNvPr id="1049057"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49058"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9059"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49060"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9061" name="Date Placeholder 6"/>
          <p:cNvSpPr>
            <a:spLocks noGrp="1"/>
          </p:cNvSpPr>
          <p:nvPr>
            <p:ph type="dt" sz="half" idx="10"/>
          </p:nvPr>
        </p:nvSpPr>
        <p:spPr/>
        <p:txBody>
          <a:bodyPr/>
          <a:lstStyle/>
          <a:p>
            <a:fld id="{FBED08B3-8FC5-4492-BC1A-BC58AF5A549A}" type="datetimeFigureOut">
              <a:rPr lang="en-US" smtClean="0"/>
              <a:t>3/28/2021</a:t>
            </a:fld>
            <a:endParaRPr lang="en-US" dirty="0"/>
          </a:p>
        </p:txBody>
      </p:sp>
      <p:sp>
        <p:nvSpPr>
          <p:cNvPr id="1049062" name="Footer Placeholder 7"/>
          <p:cNvSpPr>
            <a:spLocks noGrp="1"/>
          </p:cNvSpPr>
          <p:nvPr>
            <p:ph type="ftr" sz="quarter" idx="11"/>
          </p:nvPr>
        </p:nvSpPr>
        <p:spPr/>
        <p:txBody>
          <a:bodyPr/>
          <a:lstStyle/>
          <a:p>
            <a:endParaRPr lang="en-US" dirty="0"/>
          </a:p>
        </p:txBody>
      </p:sp>
      <p:sp>
        <p:nvSpPr>
          <p:cNvPr id="1049063" name="Slide Number Placeholder 8"/>
          <p:cNvSpPr>
            <a:spLocks noGrp="1"/>
          </p:cNvSpPr>
          <p:nvPr>
            <p:ph type="sldNum" sz="quarter" idx="12"/>
          </p:nvPr>
        </p:nvSpPr>
        <p:spPr/>
        <p:txBody>
          <a:bodyPr/>
          <a:lstStyle/>
          <a:p>
            <a:fld id="{3FA25297-03DA-4817-B190-25D52D2AE0F4}" type="slidenum">
              <a:rPr lang="en-US" smtClean="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048607" name="Title 1"/>
          <p:cNvSpPr>
            <a:spLocks noGrp="1"/>
          </p:cNvSpPr>
          <p:nvPr>
            <p:ph type="title"/>
          </p:nvPr>
        </p:nvSpPr>
        <p:spPr/>
        <p:txBody>
          <a:bodyPr/>
          <a:lstStyle/>
          <a:p>
            <a:r>
              <a:rPr lang="en-US"/>
              <a:t>Click to edit Master title style</a:t>
            </a:r>
          </a:p>
        </p:txBody>
      </p:sp>
      <p:sp>
        <p:nvSpPr>
          <p:cNvPr id="1048608" name="Date Placeholder 2"/>
          <p:cNvSpPr>
            <a:spLocks noGrp="1"/>
          </p:cNvSpPr>
          <p:nvPr>
            <p:ph type="dt" sz="half" idx="10"/>
          </p:nvPr>
        </p:nvSpPr>
        <p:spPr/>
        <p:txBody>
          <a:bodyPr/>
          <a:lstStyle/>
          <a:p>
            <a:fld id="{FBED08B3-8FC5-4492-BC1A-BC58AF5A549A}" type="datetimeFigureOut">
              <a:rPr lang="en-US" smtClean="0"/>
              <a:t>3/28/2021</a:t>
            </a:fld>
            <a:endParaRPr lang="en-US" dirty="0"/>
          </a:p>
        </p:txBody>
      </p:sp>
      <p:sp>
        <p:nvSpPr>
          <p:cNvPr id="1048609" name="Footer Placeholder 3"/>
          <p:cNvSpPr>
            <a:spLocks noGrp="1"/>
          </p:cNvSpPr>
          <p:nvPr>
            <p:ph type="ftr" sz="quarter" idx="11"/>
          </p:nvPr>
        </p:nvSpPr>
        <p:spPr/>
        <p:txBody>
          <a:bodyPr/>
          <a:lstStyle/>
          <a:p>
            <a:endParaRPr lang="en-US" dirty="0"/>
          </a:p>
        </p:txBody>
      </p:sp>
      <p:sp>
        <p:nvSpPr>
          <p:cNvPr id="1048610" name="Slide Number Placeholder 4"/>
          <p:cNvSpPr>
            <a:spLocks noGrp="1"/>
          </p:cNvSpPr>
          <p:nvPr>
            <p:ph type="sldNum" sz="quarter" idx="12"/>
          </p:nvPr>
        </p:nvSpPr>
        <p:spPr/>
        <p:txBody>
          <a:bodyPr/>
          <a:lstStyle/>
          <a:p>
            <a:fld id="{3FA25297-03DA-4817-B190-25D52D2AE0F4}"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1049069" name="Date Placeholder 1"/>
          <p:cNvSpPr>
            <a:spLocks noGrp="1"/>
          </p:cNvSpPr>
          <p:nvPr>
            <p:ph type="dt" sz="half" idx="10"/>
          </p:nvPr>
        </p:nvSpPr>
        <p:spPr/>
        <p:txBody>
          <a:bodyPr/>
          <a:lstStyle/>
          <a:p>
            <a:fld id="{FBED08B3-8FC5-4492-BC1A-BC58AF5A549A}" type="datetimeFigureOut">
              <a:rPr lang="en-US" smtClean="0"/>
              <a:t>3/28/2021</a:t>
            </a:fld>
            <a:endParaRPr lang="en-US" dirty="0"/>
          </a:p>
        </p:txBody>
      </p:sp>
      <p:sp>
        <p:nvSpPr>
          <p:cNvPr id="1049070" name="Footer Placeholder 2"/>
          <p:cNvSpPr>
            <a:spLocks noGrp="1"/>
          </p:cNvSpPr>
          <p:nvPr>
            <p:ph type="ftr" sz="quarter" idx="11"/>
          </p:nvPr>
        </p:nvSpPr>
        <p:spPr/>
        <p:txBody>
          <a:bodyPr/>
          <a:lstStyle/>
          <a:p>
            <a:endParaRPr lang="en-US" dirty="0"/>
          </a:p>
        </p:txBody>
      </p:sp>
      <p:sp>
        <p:nvSpPr>
          <p:cNvPr id="1049071" name="Slide Number Placeholder 3"/>
          <p:cNvSpPr>
            <a:spLocks noGrp="1"/>
          </p:cNvSpPr>
          <p:nvPr>
            <p:ph type="sldNum" sz="quarter" idx="12"/>
          </p:nvPr>
        </p:nvSpPr>
        <p:spPr/>
        <p:txBody>
          <a:bodyPr/>
          <a:lstStyle/>
          <a:p>
            <a:fld id="{3FA25297-03DA-4817-B190-25D52D2AE0F4}"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049093"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1049094"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9095"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049096" name="Date Placeholder 4"/>
          <p:cNvSpPr>
            <a:spLocks noGrp="1"/>
          </p:cNvSpPr>
          <p:nvPr>
            <p:ph type="dt" sz="half" idx="10"/>
          </p:nvPr>
        </p:nvSpPr>
        <p:spPr/>
        <p:txBody>
          <a:bodyPr/>
          <a:lstStyle/>
          <a:p>
            <a:fld id="{FBED08B3-8FC5-4492-BC1A-BC58AF5A549A}" type="datetimeFigureOut">
              <a:rPr lang="en-US" smtClean="0"/>
              <a:t>3/28/2021</a:t>
            </a:fld>
            <a:endParaRPr lang="en-US" dirty="0"/>
          </a:p>
        </p:txBody>
      </p:sp>
      <p:sp>
        <p:nvSpPr>
          <p:cNvPr id="1049097" name="Footer Placeholder 5"/>
          <p:cNvSpPr>
            <a:spLocks noGrp="1"/>
          </p:cNvSpPr>
          <p:nvPr>
            <p:ph type="ftr" sz="quarter" idx="11"/>
          </p:nvPr>
        </p:nvSpPr>
        <p:spPr/>
        <p:txBody>
          <a:bodyPr/>
          <a:lstStyle/>
          <a:p>
            <a:endParaRPr lang="en-US" dirty="0"/>
          </a:p>
        </p:txBody>
      </p:sp>
      <p:sp>
        <p:nvSpPr>
          <p:cNvPr id="1049098" name="Slide Number Placeholder 6"/>
          <p:cNvSpPr>
            <a:spLocks noGrp="1"/>
          </p:cNvSpPr>
          <p:nvPr>
            <p:ph type="sldNum" sz="quarter" idx="12"/>
          </p:nvPr>
        </p:nvSpPr>
        <p:spPr/>
        <p:txBody>
          <a:bodyPr/>
          <a:lstStyle/>
          <a:p>
            <a:fld id="{3FA25297-03DA-4817-B190-25D52D2AE0F4}" type="slidenum">
              <a:rPr lang="en-US" smtClean="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049077"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1049078"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1049079"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049080" name="Date Placeholder 4"/>
          <p:cNvSpPr>
            <a:spLocks noGrp="1"/>
          </p:cNvSpPr>
          <p:nvPr>
            <p:ph type="dt" sz="half" idx="10"/>
          </p:nvPr>
        </p:nvSpPr>
        <p:spPr/>
        <p:txBody>
          <a:bodyPr/>
          <a:lstStyle/>
          <a:p>
            <a:fld id="{FBED08B3-8FC5-4492-BC1A-BC58AF5A549A}" type="datetimeFigureOut">
              <a:rPr lang="en-US" smtClean="0"/>
              <a:t>3/28/2021</a:t>
            </a:fld>
            <a:endParaRPr lang="en-US" dirty="0"/>
          </a:p>
        </p:txBody>
      </p:sp>
      <p:sp>
        <p:nvSpPr>
          <p:cNvPr id="1049081" name="Footer Placeholder 5"/>
          <p:cNvSpPr>
            <a:spLocks noGrp="1"/>
          </p:cNvSpPr>
          <p:nvPr>
            <p:ph type="ftr" sz="quarter" idx="11"/>
          </p:nvPr>
        </p:nvSpPr>
        <p:spPr/>
        <p:txBody>
          <a:bodyPr/>
          <a:lstStyle/>
          <a:p>
            <a:endParaRPr lang="en-US" dirty="0"/>
          </a:p>
        </p:txBody>
      </p:sp>
      <p:sp>
        <p:nvSpPr>
          <p:cNvPr id="1049082" name="Slide Number Placeholder 6"/>
          <p:cNvSpPr>
            <a:spLocks noGrp="1"/>
          </p:cNvSpPr>
          <p:nvPr>
            <p:ph type="sldNum" sz="quarter" idx="12"/>
          </p:nvPr>
        </p:nvSpPr>
        <p:spPr/>
        <p:txBody>
          <a:bodyPr/>
          <a:lstStyle/>
          <a:p>
            <a:fld id="{3FA25297-03DA-4817-B190-25D52D2AE0F4}" type="slidenum">
              <a:rPr lang="en-US" smtClean="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48576"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1048577"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8578"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BED08B3-8FC5-4492-BC1A-BC58AF5A549A}" type="datetimeFigureOut">
              <a:rPr lang="en-US" smtClean="0"/>
              <a:t>3/28/2021</a:t>
            </a:fld>
            <a:endParaRPr lang="en-US" dirty="0"/>
          </a:p>
        </p:txBody>
      </p:sp>
      <p:sp>
        <p:nvSpPr>
          <p:cNvPr id="1048579"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1048580"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FA25297-03DA-4817-B190-25D52D2AE0F4}"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06.xml.rels><?xml version="1.0" encoding="UTF-8" standalone="yes"?>
<Relationships xmlns="http://schemas.openxmlformats.org/package/2006/relationships"><Relationship Id="rId2" Type="http://schemas.openxmlformats.org/officeDocument/2006/relationships/notesSlide" Target="../notesSlides/notesSlide9.xml" /><Relationship Id="rId1" Type="http://schemas.openxmlformats.org/officeDocument/2006/relationships/slideLayout" Target="../slideLayouts/slideLayout2.xml" /></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37.xml.rels><?xml version="1.0" encoding="UTF-8" standalone="yes"?>
<Relationships xmlns="http://schemas.openxmlformats.org/package/2006/relationships"><Relationship Id="rId2" Type="http://schemas.openxmlformats.org/officeDocument/2006/relationships/notesSlide" Target="../notesSlides/notesSlide10.xml" /><Relationship Id="rId1" Type="http://schemas.openxmlformats.org/officeDocument/2006/relationships/slideLayout" Target="../slideLayouts/slideLayout2.xml" /></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54.xml.rels><?xml version="1.0" encoding="UTF-8" standalone="yes"?>
<Relationships xmlns="http://schemas.openxmlformats.org/package/2006/relationships"><Relationship Id="rId2" Type="http://schemas.openxmlformats.org/officeDocument/2006/relationships/notesSlide" Target="../notesSlides/notesSlide11.xml" /><Relationship Id="rId1" Type="http://schemas.openxmlformats.org/officeDocument/2006/relationships/slideLayout" Target="../slideLayouts/slideLayout2.xml" /></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xml" /><Relationship Id="rId1" Type="http://schemas.openxmlformats.org/officeDocument/2006/relationships/slideLayout" Target="../slideLayouts/slideLayout2.xml" /></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68.xml.rels><?xml version="1.0" encoding="UTF-8" standalone="yes"?>
<Relationships xmlns="http://schemas.openxmlformats.org/package/2006/relationships"><Relationship Id="rId2" Type="http://schemas.openxmlformats.org/officeDocument/2006/relationships/notesSlide" Target="../notesSlides/notesSlide12.xml" /><Relationship Id="rId1" Type="http://schemas.openxmlformats.org/officeDocument/2006/relationships/slideLayout" Target="../slideLayouts/slideLayout2.xml" /></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9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9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9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9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9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9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9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9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0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0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0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0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0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0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0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0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0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09.xml.rels><?xml version="1.0" encoding="UTF-8" standalone="yes"?>
<Relationships xmlns="http://schemas.openxmlformats.org/package/2006/relationships"><Relationship Id="rId2" Type="http://schemas.openxmlformats.org/officeDocument/2006/relationships/notesSlide" Target="../notesSlides/notesSlide13.xml" /><Relationship Id="rId1" Type="http://schemas.openxmlformats.org/officeDocument/2006/relationships/slideLayout" Target="../slideLayouts/slideLayout2.xml" /></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1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xml" /><Relationship Id="rId1" Type="http://schemas.openxmlformats.org/officeDocument/2006/relationships/slideLayout" Target="../slideLayouts/slideLayout2.xml" /></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xml" /><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xml" /><Relationship Id="rId1" Type="http://schemas.openxmlformats.org/officeDocument/2006/relationships/slideLayout" Target="../slideLayouts/slideLayout2.xml" /></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5.xml" /><Relationship Id="rId1" Type="http://schemas.openxmlformats.org/officeDocument/2006/relationships/slideLayout" Target="../slideLayouts/slideLayout2.xml" /></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6.xml" /><Relationship Id="rId1" Type="http://schemas.openxmlformats.org/officeDocument/2006/relationships/slideLayout" Target="../slideLayouts/slideLayout2.xml" /></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7.xml" /><Relationship Id="rId1" Type="http://schemas.openxmlformats.org/officeDocument/2006/relationships/slideLayout" Target="../slideLayouts/slideLayout2.xml" /></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8.xml" /><Relationship Id="rId1" Type="http://schemas.openxmlformats.org/officeDocument/2006/relationships/slideLayout" Target="../slideLayouts/slideLayout2.xml" /></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1" name="Title 1"/>
          <p:cNvSpPr>
            <a:spLocks noGrp="1"/>
          </p:cNvSpPr>
          <p:nvPr>
            <p:ph type="title"/>
          </p:nvPr>
        </p:nvSpPr>
        <p:spPr>
          <a:xfrm>
            <a:off x="304800" y="274638"/>
            <a:ext cx="8686800" cy="5897562"/>
          </a:xfrm>
        </p:spPr>
        <p:txBody>
          <a:bodyPr>
            <a:normAutofit/>
          </a:bodyPr>
          <a:lstStyle/>
          <a:p>
            <a:r>
              <a:rPr lang="en-US" sz="7200" b="1" dirty="0"/>
              <a:t>CARDIOVASCULAR DISORDERS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28" name="Title 1"/>
          <p:cNvSpPr>
            <a:spLocks noGrp="1"/>
          </p:cNvSpPr>
          <p:nvPr>
            <p:ph type="title"/>
          </p:nvPr>
        </p:nvSpPr>
        <p:spPr>
          <a:xfrm>
            <a:off x="457200" y="274638"/>
            <a:ext cx="8229600" cy="868362"/>
          </a:xfrm>
        </p:spPr>
        <p:txBody>
          <a:bodyPr/>
          <a:lstStyle/>
          <a:p>
            <a:r>
              <a:rPr lang="en-US" b="1" dirty="0"/>
              <a:t>HYPERTENSION</a:t>
            </a:r>
          </a:p>
        </p:txBody>
      </p:sp>
      <p:sp>
        <p:nvSpPr>
          <p:cNvPr id="1048629" name="Content Placeholder 2"/>
          <p:cNvSpPr>
            <a:spLocks noGrp="1"/>
          </p:cNvSpPr>
          <p:nvPr>
            <p:ph idx="1"/>
          </p:nvPr>
        </p:nvSpPr>
        <p:spPr>
          <a:xfrm>
            <a:off x="457200" y="1066800"/>
            <a:ext cx="8229600" cy="6019800"/>
          </a:xfrm>
        </p:spPr>
        <p:txBody>
          <a:bodyPr>
            <a:normAutofit/>
          </a:bodyPr>
          <a:lstStyle/>
          <a:p>
            <a:pPr>
              <a:buNone/>
            </a:pPr>
            <a:r>
              <a:rPr lang="en-US" u="sng" dirty="0"/>
              <a:t>Definition</a:t>
            </a:r>
          </a:p>
          <a:p>
            <a:r>
              <a:rPr lang="en-US" dirty="0"/>
              <a:t>A systolic blood pressure greater than 140 mmHg and a diastolic pressure greater than 90 mm Hg based on the average of two or more accurate blood pressure measurements taken during two or more contacts with a health care provider</a:t>
            </a:r>
          </a:p>
          <a:p>
            <a:r>
              <a:rPr lang="en-US" dirty="0"/>
              <a:t>Blood pressure is elevated when there is increased cardiac output plus increased peripheral resistance</a:t>
            </a:r>
          </a:p>
        </p:txBody>
      </p:sp>
    </p:spTree>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09" name="Title 1"/>
          <p:cNvSpPr>
            <a:spLocks noGrp="1"/>
          </p:cNvSpPr>
          <p:nvPr>
            <p:ph type="title"/>
          </p:nvPr>
        </p:nvSpPr>
        <p:spPr>
          <a:xfrm>
            <a:off x="457200" y="0"/>
            <a:ext cx="8229600" cy="533400"/>
          </a:xfrm>
        </p:spPr>
        <p:txBody>
          <a:bodyPr>
            <a:normAutofit fontScale="90000"/>
          </a:bodyPr>
          <a:lstStyle/>
          <a:p>
            <a:r>
              <a:rPr lang="en-US" dirty="0"/>
              <a:t>ctd</a:t>
            </a:r>
          </a:p>
        </p:txBody>
      </p:sp>
      <p:sp>
        <p:nvSpPr>
          <p:cNvPr id="1048810" name="Content Placeholder 2"/>
          <p:cNvSpPr>
            <a:spLocks noGrp="1"/>
          </p:cNvSpPr>
          <p:nvPr>
            <p:ph idx="1"/>
          </p:nvPr>
        </p:nvSpPr>
        <p:spPr>
          <a:xfrm>
            <a:off x="457200" y="533400"/>
            <a:ext cx="8229600" cy="6934200"/>
          </a:xfrm>
        </p:spPr>
        <p:txBody>
          <a:bodyPr>
            <a:normAutofit fontScale="85000" lnSpcReduction="10000"/>
          </a:bodyPr>
          <a:lstStyle/>
          <a:p>
            <a:r>
              <a:rPr lang="en-US" dirty="0"/>
              <a:t>Causal organisms include:</a:t>
            </a:r>
          </a:p>
          <a:p>
            <a:pPr>
              <a:buNone/>
            </a:pPr>
            <a:r>
              <a:rPr lang="en-US" dirty="0"/>
              <a:t>a) Bacteria</a:t>
            </a:r>
          </a:p>
          <a:p>
            <a:pPr marL="571500" indent="-571500">
              <a:buFont typeface="+mj-lt"/>
              <a:buAutoNum type="romanLcPeriod"/>
            </a:pPr>
            <a:r>
              <a:rPr lang="en-US" dirty="0"/>
              <a:t>Streptococcus viridans- bacteremia occurs after dental work or upper respiratory infection</a:t>
            </a:r>
          </a:p>
          <a:p>
            <a:pPr marL="571500" indent="-571500">
              <a:buFont typeface="+mj-lt"/>
              <a:buAutoNum type="romanLcPeriod"/>
            </a:pPr>
            <a:r>
              <a:rPr lang="en-US" dirty="0"/>
              <a:t>Staphylococcus aureus – bacteremia occurs after cardiac surgery or parenteral drug abuse</a:t>
            </a:r>
          </a:p>
          <a:p>
            <a:pPr marL="571500" indent="-571500">
              <a:buFont typeface="+mj-lt"/>
              <a:buAutoNum type="romanLcPeriod"/>
            </a:pPr>
            <a:r>
              <a:rPr lang="en-US" dirty="0"/>
              <a:t>Enterococci (penicillin resistant group D streptococci)- bacteremia usually occurs in elderly pts (over age 60) with genitourinary tract infection</a:t>
            </a:r>
          </a:p>
          <a:p>
            <a:pPr>
              <a:buNone/>
            </a:pPr>
            <a:r>
              <a:rPr lang="en-US" dirty="0"/>
              <a:t>b) Fungi (Candida albicans, Aspergillus)</a:t>
            </a:r>
          </a:p>
          <a:p>
            <a:pPr>
              <a:buNone/>
            </a:pPr>
            <a:r>
              <a:rPr lang="en-US" dirty="0"/>
              <a:t>c) Rickettsieae</a:t>
            </a:r>
          </a:p>
          <a:p>
            <a:r>
              <a:rPr lang="en-US" dirty="0"/>
              <a:t>Infective endocarditis may develop on a heart valve already injured by rheumatic fever, congenital defects, on abnormally vascularised valves, normal heart valves, and mechanical/biological heart valves </a:t>
            </a:r>
          </a:p>
        </p:txBody>
      </p:sp>
    </p:spTree>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11" name="Title 1"/>
          <p:cNvSpPr>
            <a:spLocks noGrp="1"/>
          </p:cNvSpPr>
          <p:nvPr>
            <p:ph type="title"/>
          </p:nvPr>
        </p:nvSpPr>
        <p:spPr>
          <a:xfrm>
            <a:off x="457200" y="0"/>
            <a:ext cx="8229600" cy="685800"/>
          </a:xfrm>
        </p:spPr>
        <p:txBody>
          <a:bodyPr>
            <a:normAutofit fontScale="90000"/>
          </a:bodyPr>
          <a:lstStyle/>
          <a:p>
            <a:r>
              <a:rPr lang="en-US" dirty="0"/>
              <a:t>ctd</a:t>
            </a:r>
          </a:p>
        </p:txBody>
      </p:sp>
      <p:sp>
        <p:nvSpPr>
          <p:cNvPr id="1048812" name="Content Placeholder 2"/>
          <p:cNvSpPr>
            <a:spLocks noGrp="1"/>
          </p:cNvSpPr>
          <p:nvPr>
            <p:ph idx="1"/>
          </p:nvPr>
        </p:nvSpPr>
        <p:spPr>
          <a:xfrm>
            <a:off x="457200" y="685800"/>
            <a:ext cx="8229600" cy="6172200"/>
          </a:xfrm>
        </p:spPr>
        <p:txBody>
          <a:bodyPr>
            <a:normAutofit lnSpcReduction="10000"/>
          </a:bodyPr>
          <a:lstStyle/>
          <a:p>
            <a:r>
              <a:rPr lang="en-US" dirty="0"/>
              <a:t>Infective endocarditis may be acute or subacute, depending on the microorganisms involved. Acute IE manifests rapidly with danger of intractable heart failure and occurs more commonly on the normal heart valves</a:t>
            </a:r>
          </a:p>
          <a:p>
            <a:r>
              <a:rPr lang="en-US" dirty="0"/>
              <a:t>Subacute IE manifests a prolonged chronic course with a lesser chance of complications and occurs more commonly on damaged or defective valves</a:t>
            </a:r>
          </a:p>
          <a:p>
            <a:r>
              <a:rPr lang="en-US" dirty="0"/>
              <a:t>IE may follow cardiac surgery, especially when prosthetic heart valves are used. Foreign bodies such as pacemakers, patches, grafts, and dialysis shunts predispose to infection  </a:t>
            </a:r>
          </a:p>
        </p:txBody>
      </p:sp>
    </p:spTree>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13" name="Title 1"/>
          <p:cNvSpPr>
            <a:spLocks noGrp="1"/>
          </p:cNvSpPr>
          <p:nvPr>
            <p:ph type="title"/>
          </p:nvPr>
        </p:nvSpPr>
        <p:spPr>
          <a:xfrm>
            <a:off x="457200" y="0"/>
            <a:ext cx="8229600" cy="762000"/>
          </a:xfrm>
        </p:spPr>
        <p:txBody>
          <a:bodyPr>
            <a:normAutofit/>
          </a:bodyPr>
          <a:lstStyle/>
          <a:p>
            <a:r>
              <a:rPr lang="en-US" dirty="0"/>
              <a:t>ctd</a:t>
            </a:r>
          </a:p>
        </p:txBody>
      </p:sp>
      <p:sp>
        <p:nvSpPr>
          <p:cNvPr id="1048814" name="Content Placeholder 2"/>
          <p:cNvSpPr>
            <a:spLocks noGrp="1"/>
          </p:cNvSpPr>
          <p:nvPr>
            <p:ph idx="1"/>
          </p:nvPr>
        </p:nvSpPr>
        <p:spPr>
          <a:xfrm>
            <a:off x="457200" y="609600"/>
            <a:ext cx="8229600" cy="6477000"/>
          </a:xfrm>
        </p:spPr>
        <p:txBody>
          <a:bodyPr>
            <a:normAutofit/>
          </a:bodyPr>
          <a:lstStyle/>
          <a:p>
            <a:r>
              <a:rPr lang="en-US" dirty="0"/>
              <a:t>High incidence among drug abusers, in whom the disease mainly affects normal valves, usually the tricuspid</a:t>
            </a:r>
          </a:p>
          <a:p>
            <a:r>
              <a:rPr lang="en-US" dirty="0"/>
              <a:t>Hospitalized pts with indwelling catheters,  those on prolonged IV therapy or prolonged antibiotic therapy, and those on immunosuppressive drugs or steroids may develop fungal endocarditis</a:t>
            </a:r>
          </a:p>
          <a:p>
            <a:r>
              <a:rPr lang="en-US" dirty="0"/>
              <a:t>Relapse due to metastatic infection is possible, usually within the first 2 months after completion of antibiotic regimen</a:t>
            </a:r>
          </a:p>
        </p:txBody>
      </p:sp>
    </p:spTree>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15" name="Title 1"/>
          <p:cNvSpPr>
            <a:spLocks noGrp="1"/>
          </p:cNvSpPr>
          <p:nvPr>
            <p:ph type="title"/>
          </p:nvPr>
        </p:nvSpPr>
        <p:spPr>
          <a:xfrm>
            <a:off x="457200" y="152400"/>
            <a:ext cx="8229600" cy="609600"/>
          </a:xfrm>
        </p:spPr>
        <p:txBody>
          <a:bodyPr>
            <a:normAutofit fontScale="90000"/>
          </a:bodyPr>
          <a:lstStyle/>
          <a:p>
            <a:r>
              <a:rPr lang="en-US" dirty="0"/>
              <a:t>Clinical Manifestations</a:t>
            </a:r>
          </a:p>
        </p:txBody>
      </p:sp>
      <p:sp>
        <p:nvSpPr>
          <p:cNvPr id="1048816" name="Content Placeholder 2"/>
          <p:cNvSpPr>
            <a:spLocks noGrp="1"/>
          </p:cNvSpPr>
          <p:nvPr>
            <p:ph idx="1"/>
          </p:nvPr>
        </p:nvSpPr>
        <p:spPr>
          <a:xfrm>
            <a:off x="457200" y="838200"/>
            <a:ext cx="8229600" cy="6248400"/>
          </a:xfrm>
        </p:spPr>
        <p:txBody>
          <a:bodyPr>
            <a:normAutofit/>
          </a:bodyPr>
          <a:lstStyle/>
          <a:p>
            <a:r>
              <a:rPr lang="en-US" dirty="0"/>
              <a:t>Severity of manifestations depends on invading microorganism</a:t>
            </a:r>
          </a:p>
          <a:p>
            <a:pPr>
              <a:buNone/>
            </a:pPr>
            <a:r>
              <a:rPr lang="en-US" b="1" dirty="0"/>
              <a:t>General Manifestations</a:t>
            </a:r>
          </a:p>
          <a:p>
            <a:pPr marL="514350" indent="-514350">
              <a:buFont typeface="+mj-lt"/>
              <a:buAutoNum type="arabicPeriod"/>
            </a:pPr>
            <a:r>
              <a:rPr lang="en-US" dirty="0"/>
              <a:t>Fever, chills, sweats (fever may be absent in elderly or in patients with uremia)</a:t>
            </a:r>
          </a:p>
          <a:p>
            <a:pPr marL="514350" indent="-514350">
              <a:buFont typeface="+mj-lt"/>
              <a:buAutoNum type="arabicPeriod"/>
            </a:pPr>
            <a:r>
              <a:rPr lang="en-US" dirty="0"/>
              <a:t>Anorexia, weight loss, weakness</a:t>
            </a:r>
          </a:p>
          <a:p>
            <a:pPr marL="514350" indent="-514350">
              <a:buFont typeface="+mj-lt"/>
              <a:buAutoNum type="arabicPeriod"/>
            </a:pPr>
            <a:r>
              <a:rPr lang="en-US" dirty="0"/>
              <a:t>Cough, back and joint pain (especially in pts over age 60)</a:t>
            </a:r>
          </a:p>
          <a:p>
            <a:pPr marL="514350" indent="-514350">
              <a:buFont typeface="+mj-lt"/>
              <a:buAutoNum type="arabicPeriod"/>
            </a:pPr>
            <a:r>
              <a:rPr lang="en-US" dirty="0"/>
              <a:t>Splenomegaly </a:t>
            </a:r>
          </a:p>
          <a:p>
            <a:endParaRPr lang="en-US" dirty="0"/>
          </a:p>
        </p:txBody>
      </p:sp>
    </p:spTree>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17" name="Title 1"/>
          <p:cNvSpPr>
            <a:spLocks noGrp="1"/>
          </p:cNvSpPr>
          <p:nvPr>
            <p:ph type="title"/>
          </p:nvPr>
        </p:nvSpPr>
        <p:spPr>
          <a:xfrm>
            <a:off x="457200" y="0"/>
            <a:ext cx="8229600" cy="609600"/>
          </a:xfrm>
        </p:spPr>
        <p:txBody>
          <a:bodyPr>
            <a:normAutofit fontScale="90000"/>
          </a:bodyPr>
          <a:lstStyle/>
          <a:p>
            <a:r>
              <a:rPr lang="en-US" dirty="0"/>
              <a:t>ctd</a:t>
            </a:r>
          </a:p>
        </p:txBody>
      </p:sp>
      <p:sp>
        <p:nvSpPr>
          <p:cNvPr id="1048818" name="Content Placeholder 2"/>
          <p:cNvSpPr>
            <a:spLocks noGrp="1"/>
          </p:cNvSpPr>
          <p:nvPr>
            <p:ph idx="1"/>
          </p:nvPr>
        </p:nvSpPr>
        <p:spPr>
          <a:xfrm>
            <a:off x="457200" y="685800"/>
            <a:ext cx="8229600" cy="6172200"/>
          </a:xfrm>
        </p:spPr>
        <p:txBody>
          <a:bodyPr>
            <a:normAutofit fontScale="92500"/>
          </a:bodyPr>
          <a:lstStyle/>
          <a:p>
            <a:pPr>
              <a:buNone/>
            </a:pPr>
            <a:r>
              <a:rPr lang="en-US" b="1" dirty="0"/>
              <a:t>Skin and Nail Manifestations</a:t>
            </a:r>
          </a:p>
          <a:p>
            <a:pPr marL="514350" indent="-514350">
              <a:buFont typeface="+mj-lt"/>
              <a:buAutoNum type="arabicPeriod"/>
            </a:pPr>
            <a:r>
              <a:rPr lang="en-US" dirty="0"/>
              <a:t>Petechiae- (small, purplish, hemorrhagic spots) -conjunctiva, mucus membranes</a:t>
            </a:r>
          </a:p>
          <a:p>
            <a:pPr marL="514350" indent="-514350">
              <a:buFont typeface="+mj-lt"/>
              <a:buAutoNum type="arabicPeriod"/>
            </a:pPr>
            <a:r>
              <a:rPr lang="en-US" dirty="0"/>
              <a:t>Splinter hemorrhages(reddish-brown lines and streaks) in nail beds</a:t>
            </a:r>
          </a:p>
          <a:p>
            <a:pPr marL="514350" indent="-514350">
              <a:buFont typeface="+mj-lt"/>
              <a:buAutoNum type="arabicPeriod"/>
            </a:pPr>
            <a:r>
              <a:rPr lang="en-US" dirty="0"/>
              <a:t>Osler’s nodes- painful red nodes on pads of fingers and toes; usually late sign of infection and found with a subacute infection</a:t>
            </a:r>
          </a:p>
          <a:p>
            <a:pPr marL="514350" indent="-514350">
              <a:buFont typeface="+mj-lt"/>
              <a:buAutoNum type="arabicPeriod"/>
            </a:pPr>
            <a:r>
              <a:rPr lang="en-US" dirty="0"/>
              <a:t>Janeway’s lesions- light pink macules on palms or soles, nontender, may change to light tan within several days, fade in 1 to 2 weeks. Usually an early sign of endocardial infection</a:t>
            </a:r>
          </a:p>
          <a:p>
            <a:endParaRPr lang="en-US" dirty="0"/>
          </a:p>
        </p:txBody>
      </p:sp>
    </p:spTree>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19" name="Title 1"/>
          <p:cNvSpPr>
            <a:spLocks noGrp="1"/>
          </p:cNvSpPr>
          <p:nvPr>
            <p:ph type="title"/>
          </p:nvPr>
        </p:nvSpPr>
        <p:spPr>
          <a:xfrm>
            <a:off x="457200" y="0"/>
            <a:ext cx="8229600" cy="457200"/>
          </a:xfrm>
        </p:spPr>
        <p:txBody>
          <a:bodyPr>
            <a:normAutofit fontScale="90000"/>
          </a:bodyPr>
          <a:lstStyle/>
          <a:p>
            <a:r>
              <a:rPr lang="en-US" dirty="0"/>
              <a:t>ctd</a:t>
            </a:r>
          </a:p>
        </p:txBody>
      </p:sp>
      <p:sp>
        <p:nvSpPr>
          <p:cNvPr id="1048820" name="Content Placeholder 2"/>
          <p:cNvSpPr>
            <a:spLocks noGrp="1"/>
          </p:cNvSpPr>
          <p:nvPr>
            <p:ph idx="1"/>
          </p:nvPr>
        </p:nvSpPr>
        <p:spPr>
          <a:xfrm>
            <a:off x="457200" y="533400"/>
            <a:ext cx="8229600" cy="6324600"/>
          </a:xfrm>
        </p:spPr>
        <p:txBody>
          <a:bodyPr>
            <a:normAutofit fontScale="92500" lnSpcReduction="10000"/>
          </a:bodyPr>
          <a:lstStyle/>
          <a:p>
            <a:pPr>
              <a:buNone/>
            </a:pPr>
            <a:r>
              <a:rPr lang="en-US" b="1" dirty="0"/>
              <a:t>Heart manifestations</a:t>
            </a:r>
          </a:p>
          <a:p>
            <a:r>
              <a:rPr lang="en-US" dirty="0"/>
              <a:t>New pathologic or changing murmur- no murmur with other signs and symptoms may indicate right heart infection</a:t>
            </a:r>
          </a:p>
          <a:p>
            <a:r>
              <a:rPr lang="en-US" dirty="0"/>
              <a:t>Tachycardia- related to decreased cardiac output</a:t>
            </a:r>
          </a:p>
          <a:p>
            <a:pPr>
              <a:buNone/>
            </a:pPr>
            <a:r>
              <a:rPr lang="en-US" b="1" dirty="0"/>
              <a:t>Central Nervous system manifestations</a:t>
            </a:r>
          </a:p>
          <a:p>
            <a:r>
              <a:rPr lang="en-US" dirty="0"/>
              <a:t>Localized headaches</a:t>
            </a:r>
          </a:p>
          <a:p>
            <a:r>
              <a:rPr lang="en-US" dirty="0"/>
              <a:t>Transient cerebral ischemia </a:t>
            </a:r>
          </a:p>
          <a:p>
            <a:r>
              <a:rPr lang="en-US" dirty="0"/>
              <a:t>Altered mental status, aphasia</a:t>
            </a:r>
          </a:p>
          <a:p>
            <a:r>
              <a:rPr lang="en-US" dirty="0"/>
              <a:t>Hemiplegia</a:t>
            </a:r>
          </a:p>
          <a:p>
            <a:r>
              <a:rPr lang="en-US" dirty="0"/>
              <a:t>Cortical  sensory loss</a:t>
            </a:r>
          </a:p>
          <a:p>
            <a:r>
              <a:rPr lang="en-US" dirty="0"/>
              <a:t>Roth spots on fundi of the eyes(hemorrhages with pale centers)</a:t>
            </a:r>
          </a:p>
        </p:txBody>
      </p:sp>
    </p:spTree>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21" name="Title 1"/>
          <p:cNvSpPr>
            <a:spLocks noGrp="1"/>
          </p:cNvSpPr>
          <p:nvPr>
            <p:ph type="title"/>
          </p:nvPr>
        </p:nvSpPr>
        <p:spPr>
          <a:xfrm>
            <a:off x="457200" y="0"/>
            <a:ext cx="8229600" cy="457200"/>
          </a:xfrm>
        </p:spPr>
        <p:txBody>
          <a:bodyPr>
            <a:normAutofit fontScale="90000"/>
          </a:bodyPr>
          <a:lstStyle/>
          <a:p>
            <a:r>
              <a:rPr lang="en-US" dirty="0"/>
              <a:t>ctd</a:t>
            </a:r>
          </a:p>
        </p:txBody>
      </p:sp>
      <p:sp>
        <p:nvSpPr>
          <p:cNvPr id="1048822" name="Content Placeholder 2"/>
          <p:cNvSpPr>
            <a:spLocks noGrp="1"/>
          </p:cNvSpPr>
          <p:nvPr>
            <p:ph idx="1"/>
          </p:nvPr>
        </p:nvSpPr>
        <p:spPr>
          <a:xfrm>
            <a:off x="457200" y="533400"/>
            <a:ext cx="8229600" cy="6324600"/>
          </a:xfrm>
        </p:spPr>
        <p:txBody>
          <a:bodyPr>
            <a:normAutofit fontScale="92500" lnSpcReduction="20000"/>
          </a:bodyPr>
          <a:lstStyle/>
          <a:p>
            <a:pPr>
              <a:buNone/>
            </a:pPr>
            <a:r>
              <a:rPr lang="en-US" b="1" dirty="0"/>
              <a:t>Pulmonary manifestations</a:t>
            </a:r>
          </a:p>
          <a:p>
            <a:pPr>
              <a:buFont typeface="Courier New" pitchFamily="49" charset="0"/>
              <a:buChar char="o"/>
            </a:pPr>
            <a:r>
              <a:rPr lang="en-US" dirty="0"/>
              <a:t>Usually occur with right-sided heart involvement</a:t>
            </a:r>
          </a:p>
          <a:p>
            <a:r>
              <a:rPr lang="en-US" dirty="0"/>
              <a:t>Pneumonitis, pleuritis, pulmonary edema, pulmonary infiltrates</a:t>
            </a:r>
          </a:p>
          <a:p>
            <a:pPr>
              <a:buNone/>
            </a:pPr>
            <a:r>
              <a:rPr lang="en-US" b="1" dirty="0"/>
              <a:t>Embolic phenomena</a:t>
            </a:r>
          </a:p>
          <a:p>
            <a:r>
              <a:rPr lang="en-US" dirty="0"/>
              <a:t>Lung- hemoptysis, chest pain, shortness of breath</a:t>
            </a:r>
          </a:p>
          <a:p>
            <a:r>
              <a:rPr lang="en-US" dirty="0"/>
              <a:t>Kidney- hematuria</a:t>
            </a:r>
          </a:p>
          <a:p>
            <a:r>
              <a:rPr lang="en-US" dirty="0"/>
              <a:t>Spleen- pain in upper left quadrant of abdomen radiating to left shoulder</a:t>
            </a:r>
          </a:p>
          <a:p>
            <a:r>
              <a:rPr lang="en-US" dirty="0"/>
              <a:t>Heart- myocardial infarction</a:t>
            </a:r>
          </a:p>
          <a:p>
            <a:r>
              <a:rPr lang="en-US" dirty="0"/>
              <a:t>Brain- sudden blindness, paralysis, brain abscess, meningitis</a:t>
            </a:r>
          </a:p>
          <a:p>
            <a:r>
              <a:rPr lang="en-US" dirty="0"/>
              <a:t>Blood vessels- mycotic aneurysms</a:t>
            </a:r>
          </a:p>
          <a:p>
            <a:r>
              <a:rPr lang="en-US" dirty="0"/>
              <a:t>Abdomen – melena, acute pain </a:t>
            </a:r>
          </a:p>
        </p:txBody>
      </p:sp>
    </p:spTree>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26" name="Title 1"/>
          <p:cNvSpPr>
            <a:spLocks noGrp="1"/>
          </p:cNvSpPr>
          <p:nvPr>
            <p:ph type="title"/>
          </p:nvPr>
        </p:nvSpPr>
        <p:spPr>
          <a:xfrm>
            <a:off x="457200" y="0"/>
            <a:ext cx="8229600" cy="685800"/>
          </a:xfrm>
        </p:spPr>
        <p:txBody>
          <a:bodyPr>
            <a:normAutofit fontScale="90000"/>
          </a:bodyPr>
          <a:lstStyle/>
          <a:p>
            <a:r>
              <a:rPr lang="en-US" dirty="0"/>
              <a:t>Diagnostic Evaluation</a:t>
            </a:r>
          </a:p>
        </p:txBody>
      </p:sp>
      <p:sp>
        <p:nvSpPr>
          <p:cNvPr id="1048827" name="Content Placeholder 2"/>
          <p:cNvSpPr>
            <a:spLocks noGrp="1"/>
          </p:cNvSpPr>
          <p:nvPr>
            <p:ph idx="1"/>
          </p:nvPr>
        </p:nvSpPr>
        <p:spPr>
          <a:xfrm>
            <a:off x="457200" y="762000"/>
            <a:ext cx="8229600" cy="6096000"/>
          </a:xfrm>
        </p:spPr>
        <p:txBody>
          <a:bodyPr>
            <a:normAutofit lnSpcReduction="10000"/>
          </a:bodyPr>
          <a:lstStyle/>
          <a:p>
            <a:pPr>
              <a:buNone/>
            </a:pPr>
            <a:r>
              <a:rPr lang="en-US" dirty="0"/>
              <a:t>Varied clinical manifestations and similarities to other diseases make early diagnosis of IE difficult</a:t>
            </a:r>
          </a:p>
          <a:p>
            <a:r>
              <a:rPr lang="en-US" dirty="0"/>
              <a:t>Blood cultures- at least two positive serial blood cultures isolating bacteria or fungi</a:t>
            </a:r>
          </a:p>
          <a:p>
            <a:r>
              <a:rPr lang="en-US" dirty="0"/>
              <a:t>Elevated sedimentation rate, tests indicative of anemia, mild leukocytosis, urine abnormalities indicating nephrosis</a:t>
            </a:r>
          </a:p>
          <a:p>
            <a:r>
              <a:rPr lang="en-US" dirty="0"/>
              <a:t>ECG- usually normal</a:t>
            </a:r>
          </a:p>
          <a:p>
            <a:r>
              <a:rPr lang="en-US" dirty="0"/>
              <a:t>Echocardiography- identification of vegetations and assessment of location and size of lesions</a:t>
            </a:r>
          </a:p>
        </p:txBody>
      </p:sp>
    </p:spTree>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28" name="Title 1"/>
          <p:cNvSpPr>
            <a:spLocks noGrp="1"/>
          </p:cNvSpPr>
          <p:nvPr>
            <p:ph type="title"/>
          </p:nvPr>
        </p:nvSpPr>
        <p:spPr>
          <a:xfrm>
            <a:off x="457200" y="152400"/>
            <a:ext cx="8229600" cy="762000"/>
          </a:xfrm>
        </p:spPr>
        <p:txBody>
          <a:bodyPr>
            <a:normAutofit/>
          </a:bodyPr>
          <a:lstStyle/>
          <a:p>
            <a:r>
              <a:rPr lang="en-US" dirty="0"/>
              <a:t>Complications</a:t>
            </a:r>
          </a:p>
        </p:txBody>
      </p:sp>
      <p:sp>
        <p:nvSpPr>
          <p:cNvPr id="1048829" name="Content Placeholder 2"/>
          <p:cNvSpPr>
            <a:spLocks noGrp="1"/>
          </p:cNvSpPr>
          <p:nvPr>
            <p:ph idx="1"/>
          </p:nvPr>
        </p:nvSpPr>
        <p:spPr>
          <a:xfrm>
            <a:off x="457200" y="1219200"/>
            <a:ext cx="8229600" cy="4906963"/>
          </a:xfrm>
        </p:spPr>
        <p:txBody>
          <a:bodyPr/>
          <a:lstStyle/>
          <a:p>
            <a:r>
              <a:rPr lang="en-US" dirty="0"/>
              <a:t>Severe heart failure due to vulvular insufficiency</a:t>
            </a:r>
          </a:p>
          <a:p>
            <a:r>
              <a:rPr lang="en-US" dirty="0"/>
              <a:t>Uncontrolled/refractory infection</a:t>
            </a:r>
          </a:p>
          <a:p>
            <a:r>
              <a:rPr lang="en-US" dirty="0"/>
              <a:t>Embolic episodes (ischemia or necrosis of extremities and organs)</a:t>
            </a:r>
          </a:p>
          <a:p>
            <a:r>
              <a:rPr lang="en-US" dirty="0"/>
              <a:t>Conduction disturbances</a:t>
            </a:r>
          </a:p>
        </p:txBody>
      </p:sp>
    </p:spTree>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30" name="Title 1"/>
          <p:cNvSpPr>
            <a:spLocks noGrp="1"/>
          </p:cNvSpPr>
          <p:nvPr>
            <p:ph type="title"/>
          </p:nvPr>
        </p:nvSpPr>
        <p:spPr>
          <a:xfrm>
            <a:off x="457200" y="0"/>
            <a:ext cx="8229600" cy="609600"/>
          </a:xfrm>
        </p:spPr>
        <p:txBody>
          <a:bodyPr>
            <a:normAutofit fontScale="90000"/>
          </a:bodyPr>
          <a:lstStyle/>
          <a:p>
            <a:r>
              <a:rPr lang="en-US" dirty="0"/>
              <a:t>Management</a:t>
            </a:r>
          </a:p>
        </p:txBody>
      </p:sp>
      <p:sp>
        <p:nvSpPr>
          <p:cNvPr id="1048831" name="Content Placeholder 2"/>
          <p:cNvSpPr>
            <a:spLocks noGrp="1"/>
          </p:cNvSpPr>
          <p:nvPr>
            <p:ph idx="1"/>
          </p:nvPr>
        </p:nvSpPr>
        <p:spPr>
          <a:xfrm>
            <a:off x="457200" y="609600"/>
            <a:ext cx="8229600" cy="6705600"/>
          </a:xfrm>
        </p:spPr>
        <p:txBody>
          <a:bodyPr>
            <a:noAutofit/>
          </a:bodyPr>
          <a:lstStyle/>
          <a:p>
            <a:r>
              <a:rPr lang="en-US" dirty="0"/>
              <a:t>Antimicrobial therapy based on sensitivity of causative agent- penicillin G is usually the medication of choice for 2-6 wks</a:t>
            </a:r>
          </a:p>
          <a:p>
            <a:r>
              <a:rPr lang="en-US" dirty="0"/>
              <a:t>Urine cultures obtained after 48 hours to assess efficacy of drug therapy</a:t>
            </a:r>
          </a:p>
          <a:p>
            <a:r>
              <a:rPr lang="en-US" dirty="0"/>
              <a:t>Close follow-up by cardiologist</a:t>
            </a:r>
          </a:p>
          <a:p>
            <a:r>
              <a:rPr lang="en-US" dirty="0"/>
              <a:t>Supplemental nutrition</a:t>
            </a:r>
          </a:p>
          <a:p>
            <a:r>
              <a:rPr lang="en-US" dirty="0"/>
              <a:t>Surgical intervention for:</a:t>
            </a:r>
          </a:p>
          <a:p>
            <a:pPr marL="514350" indent="-514350">
              <a:buFont typeface="+mj-lt"/>
              <a:buAutoNum type="alphaLcPeriod"/>
            </a:pPr>
            <a:r>
              <a:rPr lang="en-US" dirty="0"/>
              <a:t>Acute destructive valvular lesion- excision of infected valves or removal of prosthetic valve</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30" name="Title 1"/>
          <p:cNvSpPr>
            <a:spLocks noGrp="1"/>
          </p:cNvSpPr>
          <p:nvPr>
            <p:ph type="title"/>
          </p:nvPr>
        </p:nvSpPr>
        <p:spPr>
          <a:xfrm>
            <a:off x="457200" y="274638"/>
            <a:ext cx="8229600" cy="944562"/>
          </a:xfrm>
        </p:spPr>
        <p:txBody>
          <a:bodyPr/>
          <a:lstStyle/>
          <a:p>
            <a:r>
              <a:rPr lang="en-US" dirty="0"/>
              <a:t>Types</a:t>
            </a:r>
          </a:p>
        </p:txBody>
      </p:sp>
      <p:sp>
        <p:nvSpPr>
          <p:cNvPr id="1048631" name="Content Placeholder 2"/>
          <p:cNvSpPr>
            <a:spLocks noGrp="1"/>
          </p:cNvSpPr>
          <p:nvPr>
            <p:ph idx="1"/>
          </p:nvPr>
        </p:nvSpPr>
        <p:spPr>
          <a:xfrm>
            <a:off x="457200" y="1295400"/>
            <a:ext cx="8229600" cy="4830763"/>
          </a:xfrm>
        </p:spPr>
        <p:txBody>
          <a:bodyPr/>
          <a:lstStyle/>
          <a:p>
            <a:pPr>
              <a:buFont typeface="Wingdings" pitchFamily="2" charset="2"/>
              <a:buChar char="ü"/>
            </a:pPr>
            <a:r>
              <a:rPr lang="en-US" i="1" dirty="0"/>
              <a:t>Primary/essential hypertension- </a:t>
            </a:r>
            <a:r>
              <a:rPr lang="en-US" dirty="0"/>
              <a:t>high blood pressure from unidentified cause(95% of pts with hypertension)</a:t>
            </a:r>
          </a:p>
          <a:p>
            <a:pPr>
              <a:buFont typeface="Wingdings" pitchFamily="2" charset="2"/>
              <a:buChar char="ü"/>
            </a:pPr>
            <a:r>
              <a:rPr lang="en-US" i="1" dirty="0"/>
              <a:t>Secondary hypertension- </a:t>
            </a:r>
            <a:r>
              <a:rPr lang="en-US" dirty="0"/>
              <a:t>high blood pressure related to identified causes (5% of pts with hypertension)</a:t>
            </a:r>
          </a:p>
          <a:p>
            <a:endParaRPr lang="en-US" dirty="0"/>
          </a:p>
        </p:txBody>
      </p:sp>
    </p:spTree>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32" name="Title 1"/>
          <p:cNvSpPr>
            <a:spLocks noGrp="1"/>
          </p:cNvSpPr>
          <p:nvPr>
            <p:ph type="title"/>
          </p:nvPr>
        </p:nvSpPr>
        <p:spPr>
          <a:xfrm>
            <a:off x="457200" y="0"/>
            <a:ext cx="8229600" cy="609600"/>
          </a:xfrm>
        </p:spPr>
        <p:txBody>
          <a:bodyPr>
            <a:normAutofit fontScale="90000"/>
          </a:bodyPr>
          <a:lstStyle/>
          <a:p>
            <a:r>
              <a:rPr lang="en-US" dirty="0"/>
              <a:t>ctd</a:t>
            </a:r>
          </a:p>
        </p:txBody>
      </p:sp>
      <p:sp>
        <p:nvSpPr>
          <p:cNvPr id="1048833" name="Content Placeholder 2"/>
          <p:cNvSpPr>
            <a:spLocks noGrp="1"/>
          </p:cNvSpPr>
          <p:nvPr>
            <p:ph idx="1"/>
          </p:nvPr>
        </p:nvSpPr>
        <p:spPr>
          <a:xfrm>
            <a:off x="457200" y="609600"/>
            <a:ext cx="8229600" cy="5516563"/>
          </a:xfrm>
        </p:spPr>
        <p:txBody>
          <a:bodyPr/>
          <a:lstStyle/>
          <a:p>
            <a:pPr marL="514350" indent="-514350">
              <a:buNone/>
            </a:pPr>
            <a:r>
              <a:rPr lang="en-US" dirty="0"/>
              <a:t>b) Hemodynamic impairment </a:t>
            </a:r>
          </a:p>
          <a:p>
            <a:pPr marL="514350" indent="-514350">
              <a:buNone/>
            </a:pPr>
            <a:r>
              <a:rPr lang="en-US" dirty="0"/>
              <a:t>c) Recurrent emboli</a:t>
            </a:r>
          </a:p>
          <a:p>
            <a:pPr marL="514350" indent="-514350">
              <a:buNone/>
            </a:pPr>
            <a:r>
              <a:rPr lang="en-US" dirty="0"/>
              <a:t>d) Infection that cannot be eliminated with antimicrobial therapy</a:t>
            </a:r>
          </a:p>
          <a:p>
            <a:pPr marL="514350" indent="-514350">
              <a:buNone/>
            </a:pPr>
            <a:r>
              <a:rPr lang="en-US" dirty="0"/>
              <a:t>e) Drainage of abscess or empyema- for pts with localized abscess or empyema</a:t>
            </a:r>
          </a:p>
          <a:p>
            <a:pPr marL="514350" indent="-514350">
              <a:buNone/>
            </a:pPr>
            <a:r>
              <a:rPr lang="en-US" dirty="0"/>
              <a:t>f) Repair of peripheral or cerebral mycotic aneurysm</a:t>
            </a:r>
          </a:p>
          <a:p>
            <a:endParaRPr lang="en-US" dirty="0"/>
          </a:p>
        </p:txBody>
      </p:sp>
    </p:spTree>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34" name="Title 1"/>
          <p:cNvSpPr>
            <a:spLocks noGrp="1"/>
          </p:cNvSpPr>
          <p:nvPr>
            <p:ph type="title"/>
          </p:nvPr>
        </p:nvSpPr>
        <p:spPr>
          <a:xfrm>
            <a:off x="457200" y="274638"/>
            <a:ext cx="8229600" cy="639762"/>
          </a:xfrm>
        </p:spPr>
        <p:txBody>
          <a:bodyPr>
            <a:normAutofit fontScale="90000"/>
          </a:bodyPr>
          <a:lstStyle/>
          <a:p>
            <a:r>
              <a:rPr lang="en-US" dirty="0"/>
              <a:t>Nursing Interventions</a:t>
            </a:r>
          </a:p>
        </p:txBody>
      </p:sp>
      <p:sp>
        <p:nvSpPr>
          <p:cNvPr id="1048835" name="Content Placeholder 2"/>
          <p:cNvSpPr>
            <a:spLocks noGrp="1"/>
          </p:cNvSpPr>
          <p:nvPr>
            <p:ph idx="1"/>
          </p:nvPr>
        </p:nvSpPr>
        <p:spPr>
          <a:xfrm>
            <a:off x="457200" y="990600"/>
            <a:ext cx="8229600" cy="5135563"/>
          </a:xfrm>
        </p:spPr>
        <p:txBody>
          <a:bodyPr/>
          <a:lstStyle/>
          <a:p>
            <a:r>
              <a:rPr lang="en-US" dirty="0"/>
              <a:t>Maintaining adequate cardiac output</a:t>
            </a:r>
          </a:p>
          <a:p>
            <a:r>
              <a:rPr lang="en-US" dirty="0"/>
              <a:t>Maintaining tissue perfusion</a:t>
            </a:r>
          </a:p>
          <a:p>
            <a:r>
              <a:rPr lang="en-US" dirty="0"/>
              <a:t>Maintaining normothermia</a:t>
            </a:r>
          </a:p>
          <a:p>
            <a:r>
              <a:rPr lang="en-US" dirty="0"/>
              <a:t>Improving nutritional status</a:t>
            </a:r>
          </a:p>
          <a:p>
            <a:r>
              <a:rPr lang="en-US" dirty="0"/>
              <a:t>Reducing anxiety</a:t>
            </a:r>
          </a:p>
          <a:p>
            <a:r>
              <a:rPr lang="en-US" dirty="0"/>
              <a:t>Pt education and health maintenance for pts at risk for infective endocarditis and those who have had regarding possible relapse</a:t>
            </a:r>
          </a:p>
        </p:txBody>
      </p:sp>
    </p:spTree>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36" name="Title 1"/>
          <p:cNvSpPr>
            <a:spLocks noGrp="1"/>
          </p:cNvSpPr>
          <p:nvPr>
            <p:ph type="title"/>
          </p:nvPr>
        </p:nvSpPr>
        <p:spPr>
          <a:xfrm>
            <a:off x="457200" y="-152400"/>
            <a:ext cx="8229600" cy="1219200"/>
          </a:xfrm>
        </p:spPr>
        <p:txBody>
          <a:bodyPr/>
          <a:lstStyle/>
          <a:p>
            <a:r>
              <a:rPr lang="en-US" b="1" dirty="0"/>
              <a:t>MYOCARDIAL INFARCTION</a:t>
            </a:r>
          </a:p>
        </p:txBody>
      </p:sp>
      <p:sp>
        <p:nvSpPr>
          <p:cNvPr id="1048837" name="Content Placeholder 2"/>
          <p:cNvSpPr>
            <a:spLocks noGrp="1"/>
          </p:cNvSpPr>
          <p:nvPr>
            <p:ph idx="1"/>
          </p:nvPr>
        </p:nvSpPr>
        <p:spPr>
          <a:xfrm>
            <a:off x="457200" y="914400"/>
            <a:ext cx="8229600" cy="6096000"/>
          </a:xfrm>
        </p:spPr>
        <p:txBody>
          <a:bodyPr>
            <a:normAutofit/>
          </a:bodyPr>
          <a:lstStyle/>
          <a:p>
            <a:r>
              <a:rPr lang="en-US" dirty="0"/>
              <a:t>Refers to a dynamic process by which one or more regions of the heart muscle experience a severe and prolonged decrease in oxygen supply because of insufficient coronary blood flow; subsequently, necrosis or “ death” to the myocardial tissue occurs</a:t>
            </a:r>
          </a:p>
          <a:p>
            <a:r>
              <a:rPr lang="en-US" dirty="0"/>
              <a:t>The onset of the myocardial infarction process may be sudden or gradual, and the progression of the event to completion takes approximately 3 to 6 hours</a:t>
            </a:r>
          </a:p>
        </p:txBody>
      </p:sp>
    </p:spTree>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38" name="Title 1"/>
          <p:cNvSpPr>
            <a:spLocks noGrp="1"/>
          </p:cNvSpPr>
          <p:nvPr>
            <p:ph type="title"/>
          </p:nvPr>
        </p:nvSpPr>
        <p:spPr>
          <a:xfrm>
            <a:off x="457200" y="0"/>
            <a:ext cx="8229600" cy="685800"/>
          </a:xfrm>
        </p:spPr>
        <p:txBody>
          <a:bodyPr>
            <a:normAutofit fontScale="90000"/>
          </a:bodyPr>
          <a:lstStyle/>
          <a:p>
            <a:r>
              <a:rPr lang="en-US" dirty="0"/>
              <a:t>Pathophysiology and Etiology</a:t>
            </a:r>
          </a:p>
        </p:txBody>
      </p:sp>
      <p:sp>
        <p:nvSpPr>
          <p:cNvPr id="1048839" name="Content Placeholder 2"/>
          <p:cNvSpPr>
            <a:spLocks noGrp="1"/>
          </p:cNvSpPr>
          <p:nvPr>
            <p:ph idx="1"/>
          </p:nvPr>
        </p:nvSpPr>
        <p:spPr>
          <a:xfrm>
            <a:off x="457200" y="609600"/>
            <a:ext cx="8229600" cy="6248400"/>
          </a:xfrm>
        </p:spPr>
        <p:txBody>
          <a:bodyPr>
            <a:normAutofit/>
          </a:bodyPr>
          <a:lstStyle/>
          <a:p>
            <a:pPr>
              <a:buNone/>
            </a:pPr>
            <a:r>
              <a:rPr lang="en-US" dirty="0"/>
              <a:t>1. Acute coronary thrombosis (partial or total)- associated with 90% of MIs</a:t>
            </a:r>
          </a:p>
          <a:p>
            <a:r>
              <a:rPr lang="en-US" dirty="0"/>
              <a:t>Severe coronary artery disease (greater than 70% narrowing of the artery) precipitates thrombus formation</a:t>
            </a:r>
          </a:p>
          <a:p>
            <a:r>
              <a:rPr lang="en-US" dirty="0"/>
              <a:t>Intramural hemorrhage into atheromatous plaques causes the lesion to enlarge and occlude the vessel; dissecting hemorrhage can also occur</a:t>
            </a:r>
          </a:p>
          <a:p>
            <a:r>
              <a:rPr lang="en-US" dirty="0"/>
              <a:t>The plaque ruptures into the vessel lumen, and a thrombus forms on top of the ulcerated lesion, with resultant vessel occlusion</a:t>
            </a:r>
          </a:p>
        </p:txBody>
      </p:sp>
    </p:spTree>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40" name="Title 1"/>
          <p:cNvSpPr>
            <a:spLocks noGrp="1"/>
          </p:cNvSpPr>
          <p:nvPr>
            <p:ph type="title"/>
          </p:nvPr>
        </p:nvSpPr>
        <p:spPr>
          <a:xfrm>
            <a:off x="457200" y="152400"/>
            <a:ext cx="8229600" cy="304800"/>
          </a:xfrm>
        </p:spPr>
        <p:txBody>
          <a:bodyPr>
            <a:normAutofit fontScale="90000"/>
          </a:bodyPr>
          <a:lstStyle/>
          <a:p>
            <a:r>
              <a:rPr lang="en-US" dirty="0"/>
              <a:t>ctd</a:t>
            </a:r>
          </a:p>
        </p:txBody>
      </p:sp>
      <p:sp>
        <p:nvSpPr>
          <p:cNvPr id="1048841" name="Content Placeholder 2"/>
          <p:cNvSpPr>
            <a:spLocks noGrp="1"/>
          </p:cNvSpPr>
          <p:nvPr>
            <p:ph idx="1"/>
          </p:nvPr>
        </p:nvSpPr>
        <p:spPr>
          <a:xfrm>
            <a:off x="457200" y="533400"/>
            <a:ext cx="8229600" cy="6324600"/>
          </a:xfrm>
        </p:spPr>
        <p:txBody>
          <a:bodyPr>
            <a:normAutofit fontScale="92500" lnSpcReduction="20000"/>
          </a:bodyPr>
          <a:lstStyle/>
          <a:p>
            <a:pPr>
              <a:buNone/>
            </a:pPr>
            <a:r>
              <a:rPr lang="en-US" dirty="0"/>
              <a:t>2. Other etiologic factors include coronary artery spasm, coronary artery embolism, infectious diseases causing arterial inflammation, hypoxia, anemia, and severe exertion or stress on the heart in the presence of significant coronary artery disease</a:t>
            </a:r>
          </a:p>
          <a:p>
            <a:pPr>
              <a:buNone/>
            </a:pPr>
            <a:r>
              <a:rPr lang="en-US" dirty="0"/>
              <a:t>3. Different degrees of damage occur to the heart muscle:</a:t>
            </a:r>
          </a:p>
          <a:p>
            <a:pPr>
              <a:buFont typeface="Wingdings" pitchFamily="2" charset="2"/>
              <a:buChar char="ü"/>
            </a:pPr>
            <a:r>
              <a:rPr lang="en-US" i="1" dirty="0"/>
              <a:t>Zone of necrosis- </a:t>
            </a:r>
            <a:r>
              <a:rPr lang="en-US" dirty="0"/>
              <a:t>death to the heart muscle caused by extensive and complete oxygen deprivation; irreversible damage</a:t>
            </a:r>
          </a:p>
          <a:p>
            <a:pPr>
              <a:buFont typeface="Wingdings" pitchFamily="2" charset="2"/>
              <a:buChar char="ü"/>
            </a:pPr>
            <a:r>
              <a:rPr lang="en-US" i="1" dirty="0"/>
              <a:t>Zone of injury- </a:t>
            </a:r>
            <a:r>
              <a:rPr lang="en-US" dirty="0"/>
              <a:t>region of the heart muscle surrounding the area of necrosis; inflamed and injured, but still viable if adequate oxygenation can be restored </a:t>
            </a:r>
          </a:p>
        </p:txBody>
      </p:sp>
    </p:spTree>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42" name="Title 1"/>
          <p:cNvSpPr>
            <a:spLocks noGrp="1"/>
          </p:cNvSpPr>
          <p:nvPr>
            <p:ph type="title"/>
          </p:nvPr>
        </p:nvSpPr>
        <p:spPr>
          <a:xfrm>
            <a:off x="457200" y="0"/>
            <a:ext cx="8229600" cy="609600"/>
          </a:xfrm>
        </p:spPr>
        <p:txBody>
          <a:bodyPr>
            <a:normAutofit fontScale="90000"/>
          </a:bodyPr>
          <a:lstStyle/>
          <a:p>
            <a:r>
              <a:rPr lang="en-US" dirty="0"/>
              <a:t>ctd</a:t>
            </a:r>
          </a:p>
        </p:txBody>
      </p:sp>
      <p:sp>
        <p:nvSpPr>
          <p:cNvPr id="1048843" name="Content Placeholder 2"/>
          <p:cNvSpPr>
            <a:spLocks noGrp="1"/>
          </p:cNvSpPr>
          <p:nvPr>
            <p:ph idx="1"/>
          </p:nvPr>
        </p:nvSpPr>
        <p:spPr>
          <a:xfrm>
            <a:off x="457200" y="685800"/>
            <a:ext cx="8229600" cy="6400800"/>
          </a:xfrm>
        </p:spPr>
        <p:txBody>
          <a:bodyPr>
            <a:normAutofit lnSpcReduction="10000"/>
          </a:bodyPr>
          <a:lstStyle/>
          <a:p>
            <a:pPr>
              <a:buFont typeface="Wingdings" pitchFamily="2" charset="2"/>
              <a:buChar char="ü"/>
            </a:pPr>
            <a:r>
              <a:rPr lang="en-US" dirty="0"/>
              <a:t>4. </a:t>
            </a:r>
            <a:r>
              <a:rPr lang="en-US" i="1" dirty="0"/>
              <a:t>Zone of ischemia- </a:t>
            </a:r>
            <a:r>
              <a:rPr lang="en-US" dirty="0"/>
              <a:t>region of the heart muscle surrounding the area of injury, which is ischemic and viable; not endangered unless extension of the infarction occurs</a:t>
            </a:r>
          </a:p>
          <a:p>
            <a:pPr>
              <a:buNone/>
            </a:pPr>
            <a:r>
              <a:rPr lang="en-US" dirty="0"/>
              <a:t>5. According to the layers of the heart muscle involved, MIs can be classified as:</a:t>
            </a:r>
          </a:p>
          <a:p>
            <a:pPr marL="514350" indent="-514350">
              <a:buFont typeface="+mj-lt"/>
              <a:buAutoNum type="alphaLcPeriod"/>
            </a:pPr>
            <a:r>
              <a:rPr lang="en-US" dirty="0"/>
              <a:t>Transmural (Q wave) infarction- area of necrosis occurs throughout the entire thickness of the heart muscle</a:t>
            </a:r>
          </a:p>
          <a:p>
            <a:pPr marL="514350" indent="-514350">
              <a:buFont typeface="+mj-lt"/>
              <a:buAutoNum type="alphaLcPeriod"/>
            </a:pPr>
            <a:r>
              <a:rPr lang="en-US" dirty="0"/>
              <a:t>Subendocardial (nontransmural/non-Q) Infarction- area of necrosis is confined to the innermost layer of the heart lining the chambers</a:t>
            </a:r>
          </a:p>
        </p:txBody>
      </p:sp>
    </p:spTree>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44" name="Title 1"/>
          <p:cNvSpPr>
            <a:spLocks noGrp="1"/>
          </p:cNvSpPr>
          <p:nvPr>
            <p:ph type="title"/>
          </p:nvPr>
        </p:nvSpPr>
        <p:spPr>
          <a:xfrm>
            <a:off x="457200" y="0"/>
            <a:ext cx="8229600" cy="533400"/>
          </a:xfrm>
        </p:spPr>
        <p:txBody>
          <a:bodyPr>
            <a:normAutofit fontScale="90000"/>
          </a:bodyPr>
          <a:lstStyle/>
          <a:p>
            <a:r>
              <a:rPr lang="en-US" dirty="0"/>
              <a:t>ctd</a:t>
            </a:r>
          </a:p>
        </p:txBody>
      </p:sp>
      <p:sp>
        <p:nvSpPr>
          <p:cNvPr id="1048845" name="Content Placeholder 2"/>
          <p:cNvSpPr>
            <a:spLocks noGrp="1"/>
          </p:cNvSpPr>
          <p:nvPr>
            <p:ph idx="1"/>
          </p:nvPr>
        </p:nvSpPr>
        <p:spPr>
          <a:xfrm>
            <a:off x="457200" y="685800"/>
            <a:ext cx="8229600" cy="5943600"/>
          </a:xfrm>
        </p:spPr>
        <p:txBody>
          <a:bodyPr>
            <a:normAutofit fontScale="92500" lnSpcReduction="20000"/>
          </a:bodyPr>
          <a:lstStyle/>
          <a:p>
            <a:pPr>
              <a:buNone/>
            </a:pPr>
            <a:r>
              <a:rPr lang="en-US" dirty="0"/>
              <a:t>5.  Location of MI is identified as the location of the damaged heart muscle within the left ventricle: inferior, anterior, lateral, and posterior or right ventricle</a:t>
            </a:r>
          </a:p>
          <a:p>
            <a:pPr marL="514350" indent="-514350">
              <a:buFont typeface="+mj-lt"/>
              <a:buAutoNum type="alphaLcPeriod"/>
            </a:pPr>
            <a:r>
              <a:rPr lang="en-US" dirty="0"/>
              <a:t>Left ventricle is the most common and dangerous location of an MI, because it is the main pumping chamber of the heart</a:t>
            </a:r>
          </a:p>
          <a:p>
            <a:pPr marL="514350" indent="-514350">
              <a:buFont typeface="+mj-lt"/>
              <a:buAutoNum type="alphaLcPeriod"/>
            </a:pPr>
            <a:r>
              <a:rPr lang="en-US" dirty="0"/>
              <a:t>Right ventricular infarctions commonly occur in conjunction with damage to the inferior and/or posterior wall of the left ventricle</a:t>
            </a:r>
          </a:p>
          <a:p>
            <a:pPr>
              <a:buNone/>
            </a:pPr>
            <a:r>
              <a:rPr lang="en-US" dirty="0"/>
              <a:t>6.  Region of the heart that becomes damaged- determined by the coronary artery that becomes obstructed</a:t>
            </a:r>
          </a:p>
          <a:p>
            <a:pPr>
              <a:buNone/>
            </a:pPr>
            <a:r>
              <a:rPr lang="en-US" dirty="0"/>
              <a:t>7.  The amount of heart muscle damage and the location of the MI- determine prognosis</a:t>
            </a:r>
          </a:p>
        </p:txBody>
      </p:sp>
    </p:spTree>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46" name="Title 1"/>
          <p:cNvSpPr>
            <a:spLocks noGrp="1"/>
          </p:cNvSpPr>
          <p:nvPr>
            <p:ph type="title"/>
          </p:nvPr>
        </p:nvSpPr>
        <p:spPr>
          <a:xfrm>
            <a:off x="457200" y="0"/>
            <a:ext cx="8229600" cy="838200"/>
          </a:xfrm>
        </p:spPr>
        <p:txBody>
          <a:bodyPr>
            <a:normAutofit/>
          </a:bodyPr>
          <a:lstStyle/>
          <a:p>
            <a:r>
              <a:rPr lang="en-US" dirty="0"/>
              <a:t>Clinical Manifestations</a:t>
            </a:r>
          </a:p>
        </p:txBody>
      </p:sp>
      <p:sp>
        <p:nvSpPr>
          <p:cNvPr id="1048847" name="Content Placeholder 2"/>
          <p:cNvSpPr>
            <a:spLocks noGrp="1"/>
          </p:cNvSpPr>
          <p:nvPr>
            <p:ph idx="1"/>
          </p:nvPr>
        </p:nvSpPr>
        <p:spPr>
          <a:xfrm>
            <a:off x="457200" y="685800"/>
            <a:ext cx="8229600" cy="6477000"/>
          </a:xfrm>
        </p:spPr>
        <p:txBody>
          <a:bodyPr>
            <a:normAutofit fontScale="92500"/>
          </a:bodyPr>
          <a:lstStyle/>
          <a:p>
            <a:pPr>
              <a:buNone/>
            </a:pPr>
            <a:r>
              <a:rPr lang="en-US" dirty="0"/>
              <a:t>1. Chest pain</a:t>
            </a:r>
          </a:p>
          <a:p>
            <a:pPr marL="514350" indent="-514350">
              <a:buFont typeface="+mj-lt"/>
              <a:buAutoNum type="alphaLcPeriod"/>
            </a:pPr>
            <a:r>
              <a:rPr lang="en-US" dirty="0"/>
              <a:t>Severe, diffuse steady substernal pain of a crushing and squeezing nature</a:t>
            </a:r>
          </a:p>
          <a:p>
            <a:pPr marL="514350" indent="-514350">
              <a:buFont typeface="+mj-lt"/>
              <a:buAutoNum type="alphaLcPeriod"/>
            </a:pPr>
            <a:r>
              <a:rPr lang="en-US" dirty="0"/>
              <a:t>Not relieved by rest or sublingual vasodilator therapy, but requires narcotics</a:t>
            </a:r>
          </a:p>
          <a:p>
            <a:pPr marL="514350" indent="-514350">
              <a:buFont typeface="+mj-lt"/>
              <a:buAutoNum type="alphaLcPeriod"/>
            </a:pPr>
            <a:r>
              <a:rPr lang="en-US" dirty="0"/>
              <a:t>May radiate to the arms (commonly the left), shoulders, neck, back, and/or jaw</a:t>
            </a:r>
          </a:p>
          <a:p>
            <a:pPr marL="514350" indent="-514350">
              <a:buFont typeface="+mj-lt"/>
              <a:buAutoNum type="alphaLcPeriod"/>
            </a:pPr>
            <a:r>
              <a:rPr lang="en-US" dirty="0"/>
              <a:t>Continues for more than 15 minutes</a:t>
            </a:r>
          </a:p>
          <a:p>
            <a:pPr marL="514350" indent="-514350">
              <a:buFont typeface="+mj-lt"/>
              <a:buAutoNum type="alphaLcPeriod"/>
            </a:pPr>
            <a:r>
              <a:rPr lang="en-US" dirty="0"/>
              <a:t>May produce anxiety and fear, resulting in an increase in heart rate, BP, and respiratory rate</a:t>
            </a:r>
          </a:p>
          <a:p>
            <a:pPr>
              <a:buNone/>
            </a:pPr>
            <a:r>
              <a:rPr lang="en-US" dirty="0"/>
              <a:t>2. Diaphoresis, cool clammy skin, facial pallor</a:t>
            </a:r>
          </a:p>
          <a:p>
            <a:pPr>
              <a:buNone/>
            </a:pPr>
            <a:r>
              <a:rPr lang="en-US" dirty="0"/>
              <a:t>3. Hypertension or hypotension </a:t>
            </a:r>
          </a:p>
        </p:txBody>
      </p:sp>
    </p:spTree>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48" name="Title 1"/>
          <p:cNvSpPr>
            <a:spLocks noGrp="1"/>
          </p:cNvSpPr>
          <p:nvPr>
            <p:ph type="title"/>
          </p:nvPr>
        </p:nvSpPr>
        <p:spPr>
          <a:xfrm>
            <a:off x="457200" y="0"/>
            <a:ext cx="8229600" cy="685800"/>
          </a:xfrm>
        </p:spPr>
        <p:txBody>
          <a:bodyPr>
            <a:normAutofit fontScale="90000"/>
          </a:bodyPr>
          <a:lstStyle/>
          <a:p>
            <a:r>
              <a:rPr lang="en-US" dirty="0"/>
              <a:t>ctd</a:t>
            </a:r>
          </a:p>
        </p:txBody>
      </p:sp>
      <p:sp>
        <p:nvSpPr>
          <p:cNvPr id="1048849" name="Content Placeholder 2"/>
          <p:cNvSpPr>
            <a:spLocks noGrp="1"/>
          </p:cNvSpPr>
          <p:nvPr>
            <p:ph idx="1"/>
          </p:nvPr>
        </p:nvSpPr>
        <p:spPr>
          <a:xfrm>
            <a:off x="457200" y="685800"/>
            <a:ext cx="8229600" cy="6172200"/>
          </a:xfrm>
        </p:spPr>
        <p:txBody>
          <a:bodyPr>
            <a:normAutofit/>
          </a:bodyPr>
          <a:lstStyle/>
          <a:p>
            <a:pPr>
              <a:buNone/>
            </a:pPr>
            <a:r>
              <a:rPr lang="en-US" dirty="0"/>
              <a:t>4. Bradycardia or tachycardia</a:t>
            </a:r>
          </a:p>
          <a:p>
            <a:pPr>
              <a:buNone/>
            </a:pPr>
            <a:r>
              <a:rPr lang="en-US" dirty="0"/>
              <a:t>5. Premature ventricular and/or atrial beats</a:t>
            </a:r>
          </a:p>
          <a:p>
            <a:pPr>
              <a:buNone/>
            </a:pPr>
            <a:r>
              <a:rPr lang="en-US" dirty="0"/>
              <a:t>6. Palpitations, severe anxiety, dyspnea</a:t>
            </a:r>
          </a:p>
          <a:p>
            <a:pPr>
              <a:buNone/>
            </a:pPr>
            <a:r>
              <a:rPr lang="en-US" dirty="0"/>
              <a:t>7. Disorientation, confusion, restlessness</a:t>
            </a:r>
          </a:p>
          <a:p>
            <a:pPr>
              <a:buNone/>
            </a:pPr>
            <a:r>
              <a:rPr lang="en-US" dirty="0"/>
              <a:t>8. Fainting, marked weakness</a:t>
            </a:r>
          </a:p>
          <a:p>
            <a:pPr>
              <a:buNone/>
            </a:pPr>
            <a:r>
              <a:rPr lang="en-US" dirty="0"/>
              <a:t>9. Nausea, vomiting, hiccups</a:t>
            </a:r>
          </a:p>
          <a:p>
            <a:pPr>
              <a:buNone/>
            </a:pPr>
            <a:r>
              <a:rPr lang="en-US" dirty="0"/>
              <a:t>10.Atypical symptoms: epigastric or abdominal distress, dull aching or tingling sensations, SOB, extreme fatigue</a:t>
            </a:r>
          </a:p>
        </p:txBody>
      </p:sp>
    </p:spTree>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50" name="Title 1"/>
          <p:cNvSpPr>
            <a:spLocks noGrp="1"/>
          </p:cNvSpPr>
          <p:nvPr>
            <p:ph type="title"/>
          </p:nvPr>
        </p:nvSpPr>
        <p:spPr>
          <a:xfrm>
            <a:off x="457200" y="0"/>
            <a:ext cx="8229600" cy="685800"/>
          </a:xfrm>
        </p:spPr>
        <p:txBody>
          <a:bodyPr>
            <a:normAutofit fontScale="90000"/>
          </a:bodyPr>
          <a:lstStyle/>
          <a:p>
            <a:r>
              <a:rPr lang="en-US" dirty="0"/>
              <a:t>Complications</a:t>
            </a:r>
          </a:p>
        </p:txBody>
      </p:sp>
      <p:sp>
        <p:nvSpPr>
          <p:cNvPr id="1048851" name="Content Placeholder 2"/>
          <p:cNvSpPr>
            <a:spLocks noGrp="1"/>
          </p:cNvSpPr>
          <p:nvPr>
            <p:ph idx="1"/>
          </p:nvPr>
        </p:nvSpPr>
        <p:spPr>
          <a:xfrm>
            <a:off x="457200" y="685800"/>
            <a:ext cx="8229600" cy="6172200"/>
          </a:xfrm>
        </p:spPr>
        <p:txBody>
          <a:bodyPr>
            <a:normAutofit/>
          </a:bodyPr>
          <a:lstStyle/>
          <a:p>
            <a:pPr marL="514350" indent="-514350">
              <a:buFont typeface="+mj-lt"/>
              <a:buAutoNum type="arabicPeriod"/>
            </a:pPr>
            <a:r>
              <a:rPr lang="en-US" dirty="0"/>
              <a:t>Rhythm disturbances</a:t>
            </a:r>
          </a:p>
          <a:p>
            <a:pPr marL="514350" indent="-514350">
              <a:buFont typeface="+mj-lt"/>
              <a:buAutoNum type="arabicPeriod"/>
            </a:pPr>
            <a:r>
              <a:rPr lang="en-US" dirty="0"/>
              <a:t>Cardiac failure</a:t>
            </a:r>
          </a:p>
          <a:p>
            <a:pPr marL="514350" indent="-514350">
              <a:buFont typeface="+mj-lt"/>
              <a:buAutoNum type="alphaLcPeriod"/>
            </a:pPr>
            <a:r>
              <a:rPr lang="en-US" dirty="0"/>
              <a:t>Infarct expansion (thinning and dilation of the necrotic zone)</a:t>
            </a:r>
          </a:p>
          <a:p>
            <a:pPr marL="514350" indent="-514350">
              <a:buFont typeface="+mj-lt"/>
              <a:buAutoNum type="alphaLcPeriod"/>
            </a:pPr>
            <a:r>
              <a:rPr lang="en-US" dirty="0"/>
              <a:t>Infarct extension (additional heart muscle necrosis occurring after 24 hours of acute infarction)</a:t>
            </a:r>
          </a:p>
          <a:p>
            <a:pPr marL="514350" indent="-514350">
              <a:buFont typeface="+mj-lt"/>
              <a:buAutoNum type="alphaLcPeriod"/>
            </a:pPr>
            <a:r>
              <a:rPr lang="en-US" dirty="0"/>
              <a:t>CHF (with 20% to 35% left ventricle damage)</a:t>
            </a:r>
          </a:p>
          <a:p>
            <a:pPr marL="514350" indent="-514350">
              <a:buFont typeface="+mj-lt"/>
              <a:buAutoNum type="alphaLcPeriod"/>
            </a:pPr>
            <a:r>
              <a:rPr lang="en-US" dirty="0"/>
              <a:t>Cardiogenic shock</a:t>
            </a:r>
          </a:p>
          <a:p>
            <a:pPr marL="514350" indent="-514350">
              <a:buFont typeface="+mj-lt"/>
              <a:buAutoNum type="alphaLcPeriod"/>
            </a:pPr>
            <a:r>
              <a:rPr lang="en-US" dirty="0"/>
              <a:t>Reinfarction</a:t>
            </a:r>
          </a:p>
          <a:p>
            <a:pPr marL="514350" indent="-514350">
              <a:buFont typeface="+mj-lt"/>
              <a:buAutoNum type="alphaLcPeriod"/>
            </a:pPr>
            <a:r>
              <a:rPr lang="en-US" dirty="0"/>
              <a:t>Ischemic cardiomyopathy</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32" name="Title 1"/>
          <p:cNvSpPr>
            <a:spLocks noGrp="1"/>
          </p:cNvSpPr>
          <p:nvPr>
            <p:ph type="title"/>
          </p:nvPr>
        </p:nvSpPr>
        <p:spPr>
          <a:xfrm>
            <a:off x="457200" y="274638"/>
            <a:ext cx="8229600" cy="792162"/>
          </a:xfrm>
        </p:spPr>
        <p:txBody>
          <a:bodyPr/>
          <a:lstStyle/>
          <a:p>
            <a:r>
              <a:rPr lang="en-US" dirty="0"/>
              <a:t>Pathophysiology</a:t>
            </a:r>
          </a:p>
        </p:txBody>
      </p:sp>
      <p:sp>
        <p:nvSpPr>
          <p:cNvPr id="1048633" name="Content Placeholder 2"/>
          <p:cNvSpPr>
            <a:spLocks noGrp="1"/>
          </p:cNvSpPr>
          <p:nvPr>
            <p:ph idx="1"/>
          </p:nvPr>
        </p:nvSpPr>
        <p:spPr>
          <a:xfrm>
            <a:off x="457200" y="1219200"/>
            <a:ext cx="8229600" cy="5410200"/>
          </a:xfrm>
        </p:spPr>
        <p:txBody>
          <a:bodyPr>
            <a:normAutofit/>
          </a:bodyPr>
          <a:lstStyle/>
          <a:p>
            <a:r>
              <a:rPr lang="en-US" dirty="0"/>
              <a:t>For hypertension to occur, there must be a change in one or more factors affecting the body’s control systems that monitor or regulate pressure by affecting peripheral resistance or cardiac output.</a:t>
            </a:r>
          </a:p>
          <a:p>
            <a:r>
              <a:rPr lang="en-US" dirty="0"/>
              <a:t>Single gene mutations have been identified for a few rare types of hypertension, but most types of high blood pressure are thought to be polygenic</a:t>
            </a:r>
          </a:p>
        </p:txBody>
      </p:sp>
    </p:spTree>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52" name="Title 1"/>
          <p:cNvSpPr>
            <a:spLocks noGrp="1"/>
          </p:cNvSpPr>
          <p:nvPr>
            <p:ph type="title"/>
          </p:nvPr>
        </p:nvSpPr>
        <p:spPr>
          <a:xfrm>
            <a:off x="457200" y="0"/>
            <a:ext cx="8229600" cy="685800"/>
          </a:xfrm>
        </p:spPr>
        <p:txBody>
          <a:bodyPr>
            <a:normAutofit fontScale="90000"/>
          </a:bodyPr>
          <a:lstStyle/>
          <a:p>
            <a:r>
              <a:rPr lang="en-US" dirty="0"/>
              <a:t>ctd</a:t>
            </a:r>
          </a:p>
        </p:txBody>
      </p:sp>
      <p:sp>
        <p:nvSpPr>
          <p:cNvPr id="1048853" name="Content Placeholder 2"/>
          <p:cNvSpPr>
            <a:spLocks noGrp="1"/>
          </p:cNvSpPr>
          <p:nvPr>
            <p:ph idx="1"/>
          </p:nvPr>
        </p:nvSpPr>
        <p:spPr>
          <a:xfrm>
            <a:off x="457200" y="762000"/>
            <a:ext cx="8229600" cy="6096000"/>
          </a:xfrm>
        </p:spPr>
        <p:txBody>
          <a:bodyPr>
            <a:normAutofit/>
          </a:bodyPr>
          <a:lstStyle/>
          <a:p>
            <a:pPr>
              <a:buNone/>
            </a:pPr>
            <a:r>
              <a:rPr lang="en-US" dirty="0"/>
              <a:t>3. Cardiac rupture</a:t>
            </a:r>
          </a:p>
          <a:p>
            <a:pPr>
              <a:buNone/>
            </a:pPr>
            <a:r>
              <a:rPr lang="en-US" dirty="0"/>
              <a:t>4. Papillary muscle rupture</a:t>
            </a:r>
          </a:p>
          <a:p>
            <a:pPr>
              <a:buNone/>
            </a:pPr>
            <a:r>
              <a:rPr lang="en-US" dirty="0"/>
              <a:t>5. Ventricular mural thrombus</a:t>
            </a:r>
          </a:p>
          <a:p>
            <a:pPr>
              <a:buNone/>
            </a:pPr>
            <a:r>
              <a:rPr lang="en-US" dirty="0"/>
              <a:t>6. Thromboemboli</a:t>
            </a:r>
          </a:p>
          <a:p>
            <a:pPr>
              <a:buNone/>
            </a:pPr>
            <a:r>
              <a:rPr lang="en-US" dirty="0"/>
              <a:t>7. Ventricular aneurysm</a:t>
            </a:r>
          </a:p>
          <a:p>
            <a:pPr>
              <a:buNone/>
            </a:pPr>
            <a:r>
              <a:rPr lang="en-US" dirty="0"/>
              <a:t>8. Cardiac tamponade</a:t>
            </a:r>
          </a:p>
          <a:p>
            <a:pPr>
              <a:buNone/>
            </a:pPr>
            <a:r>
              <a:rPr lang="en-US" dirty="0"/>
              <a:t>9. Pericarditis (2 to 3 days after MI)</a:t>
            </a:r>
          </a:p>
          <a:p>
            <a:pPr>
              <a:buNone/>
            </a:pPr>
            <a:r>
              <a:rPr lang="en-US" dirty="0"/>
              <a:t>10.Psychiatric problems- depression, personality changes</a:t>
            </a:r>
          </a:p>
        </p:txBody>
      </p:sp>
    </p:spTree>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54" name="Title 1"/>
          <p:cNvSpPr>
            <a:spLocks noGrp="1"/>
          </p:cNvSpPr>
          <p:nvPr>
            <p:ph type="title"/>
          </p:nvPr>
        </p:nvSpPr>
        <p:spPr>
          <a:xfrm>
            <a:off x="457200" y="0"/>
            <a:ext cx="8229600" cy="685800"/>
          </a:xfrm>
        </p:spPr>
        <p:txBody>
          <a:bodyPr>
            <a:normAutofit fontScale="90000"/>
          </a:bodyPr>
          <a:lstStyle/>
          <a:p>
            <a:r>
              <a:rPr lang="en-US" dirty="0"/>
              <a:t>Diagnostic Evaluation</a:t>
            </a:r>
          </a:p>
        </p:txBody>
      </p:sp>
      <p:sp>
        <p:nvSpPr>
          <p:cNvPr id="1048855" name="Content Placeholder 2"/>
          <p:cNvSpPr>
            <a:spLocks noGrp="1"/>
          </p:cNvSpPr>
          <p:nvPr>
            <p:ph idx="1"/>
          </p:nvPr>
        </p:nvSpPr>
        <p:spPr>
          <a:xfrm>
            <a:off x="457200" y="685800"/>
            <a:ext cx="8229600" cy="6172200"/>
          </a:xfrm>
        </p:spPr>
        <p:txBody>
          <a:bodyPr>
            <a:normAutofit lnSpcReduction="10000"/>
          </a:bodyPr>
          <a:lstStyle/>
          <a:p>
            <a:pPr>
              <a:buNone/>
            </a:pPr>
            <a:r>
              <a:rPr lang="en-US" b="1" dirty="0"/>
              <a:t>ECG changes</a:t>
            </a:r>
          </a:p>
          <a:p>
            <a:pPr marL="514350" indent="-514350">
              <a:buFont typeface="+mj-lt"/>
              <a:buAutoNum type="arabicPeriod"/>
            </a:pPr>
            <a:r>
              <a:rPr lang="en-US" dirty="0"/>
              <a:t>Generally occur within 2 to 12 hours, but may take 72 to 96 hours</a:t>
            </a:r>
          </a:p>
          <a:p>
            <a:pPr marL="514350" indent="-514350">
              <a:buFont typeface="+mj-lt"/>
              <a:buAutoNum type="arabicPeriod"/>
            </a:pPr>
            <a:r>
              <a:rPr lang="en-US" dirty="0"/>
              <a:t>Necrotic, injured and ischemic tissue alters ventricular depolarization and repolarization</a:t>
            </a:r>
          </a:p>
          <a:p>
            <a:pPr marL="514350" indent="-514350">
              <a:buFont typeface="+mj-lt"/>
              <a:buAutoNum type="alphaLcPeriod"/>
            </a:pPr>
            <a:r>
              <a:rPr lang="en-US" dirty="0"/>
              <a:t>S-T segment depression and T wave inversion indicate a pattern of ischemia</a:t>
            </a:r>
          </a:p>
          <a:p>
            <a:pPr marL="514350" indent="-514350">
              <a:buFont typeface="+mj-lt"/>
              <a:buAutoNum type="alphaLcPeriod"/>
            </a:pPr>
            <a:r>
              <a:rPr lang="en-US" dirty="0"/>
              <a:t>S-T elevation indicates an injury pattern</a:t>
            </a:r>
          </a:p>
          <a:p>
            <a:pPr marL="514350" indent="-514350">
              <a:buFont typeface="+mj-lt"/>
              <a:buAutoNum type="alphaLcPeriod"/>
            </a:pPr>
            <a:r>
              <a:rPr lang="en-US" dirty="0"/>
              <a:t>Q waves indicate tissue necrosis and are permanent. A pathologic Q wave is one that is greater than 3mm in depth or greater than one third the height of the R wave </a:t>
            </a:r>
          </a:p>
        </p:txBody>
      </p:sp>
    </p:spTree>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56" name="Title 1"/>
          <p:cNvSpPr>
            <a:spLocks noGrp="1"/>
          </p:cNvSpPr>
          <p:nvPr>
            <p:ph type="title"/>
          </p:nvPr>
        </p:nvSpPr>
        <p:spPr>
          <a:xfrm>
            <a:off x="457200" y="0"/>
            <a:ext cx="8229600" cy="1219200"/>
          </a:xfrm>
        </p:spPr>
        <p:txBody>
          <a:bodyPr>
            <a:normAutofit/>
          </a:bodyPr>
          <a:lstStyle/>
          <a:p>
            <a:r>
              <a:rPr lang="en-US" sz="3200" b="1" dirty="0"/>
              <a:t>Elevation of Serum Enzymes and Isoenzymes</a:t>
            </a:r>
          </a:p>
        </p:txBody>
      </p:sp>
      <p:sp>
        <p:nvSpPr>
          <p:cNvPr id="1048857" name="Content Placeholder 2"/>
          <p:cNvSpPr>
            <a:spLocks noGrp="1"/>
          </p:cNvSpPr>
          <p:nvPr>
            <p:ph idx="1"/>
          </p:nvPr>
        </p:nvSpPr>
        <p:spPr>
          <a:xfrm>
            <a:off x="457200" y="1219200"/>
            <a:ext cx="8229600" cy="5867400"/>
          </a:xfrm>
        </p:spPr>
        <p:txBody>
          <a:bodyPr>
            <a:normAutofit fontScale="92500" lnSpcReduction="20000"/>
          </a:bodyPr>
          <a:lstStyle/>
          <a:p>
            <a:pPr marL="514350" indent="-514350">
              <a:buFont typeface="+mj-lt"/>
              <a:buAutoNum type="arabicPeriod"/>
            </a:pPr>
            <a:r>
              <a:rPr lang="en-US" dirty="0"/>
              <a:t>Enzymes are drawn in a serial pattern, usually on admission and every 6 to 24 hours until three samples are obtained; enzyme activity is then is correlated to the extent of heart muscle damage</a:t>
            </a:r>
          </a:p>
          <a:p>
            <a:pPr marL="514350" indent="-514350">
              <a:buFont typeface="+mj-lt"/>
              <a:buAutoNum type="arabicPeriod"/>
            </a:pPr>
            <a:r>
              <a:rPr lang="en-US" dirty="0"/>
              <a:t>Enzymes commonly evaluated include creatinine kinase (CK), lactic dehydrogenase(LDH), and aspartate amino tranferase (AST)</a:t>
            </a:r>
          </a:p>
          <a:p>
            <a:pPr marL="514350" indent="-514350">
              <a:buFont typeface="+mj-lt"/>
              <a:buAutoNum type="arabicPeriod"/>
            </a:pPr>
            <a:r>
              <a:rPr lang="en-US" dirty="0"/>
              <a:t>CK and LDH can be broken down further into iso-enzymes, which are more organ specific</a:t>
            </a:r>
          </a:p>
          <a:p>
            <a:pPr marL="514350" indent="-514350">
              <a:buFont typeface="+mj-lt"/>
              <a:buAutoNum type="alphaLcPeriod"/>
            </a:pPr>
            <a:r>
              <a:rPr lang="en-US" dirty="0"/>
              <a:t>CK-MB is specific to heart muscle and thus the most sensitive enzyme for determining heart muscle damage</a:t>
            </a:r>
          </a:p>
          <a:p>
            <a:pPr marL="514350" indent="-514350">
              <a:buFont typeface="+mj-lt"/>
              <a:buAutoNum type="alphaLcPeriod"/>
            </a:pPr>
            <a:r>
              <a:rPr lang="en-US" dirty="0"/>
              <a:t>LDH1 and LDH2 are specific to heart muscle and thus elevated </a:t>
            </a:r>
          </a:p>
        </p:txBody>
      </p:sp>
    </p:spTree>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58" name="Title 1"/>
          <p:cNvSpPr>
            <a:spLocks noGrp="1"/>
          </p:cNvSpPr>
          <p:nvPr>
            <p:ph type="title"/>
          </p:nvPr>
        </p:nvSpPr>
        <p:spPr>
          <a:xfrm>
            <a:off x="457200" y="0"/>
            <a:ext cx="8229600" cy="838200"/>
          </a:xfrm>
        </p:spPr>
        <p:txBody>
          <a:bodyPr>
            <a:normAutofit/>
          </a:bodyPr>
          <a:lstStyle/>
          <a:p>
            <a:pPr algn="l"/>
            <a:r>
              <a:rPr lang="en-US" sz="3200" b="1" dirty="0"/>
              <a:t>Other findings</a:t>
            </a:r>
          </a:p>
        </p:txBody>
      </p:sp>
      <p:sp>
        <p:nvSpPr>
          <p:cNvPr id="1048859" name="Content Placeholder 2"/>
          <p:cNvSpPr>
            <a:spLocks noGrp="1"/>
          </p:cNvSpPr>
          <p:nvPr>
            <p:ph idx="1"/>
          </p:nvPr>
        </p:nvSpPr>
        <p:spPr>
          <a:xfrm>
            <a:off x="457200" y="685800"/>
            <a:ext cx="8229600" cy="6400800"/>
          </a:xfrm>
        </p:spPr>
        <p:txBody>
          <a:bodyPr>
            <a:normAutofit fontScale="92500" lnSpcReduction="10000"/>
          </a:bodyPr>
          <a:lstStyle/>
          <a:p>
            <a:pPr marL="514350" indent="-514350">
              <a:buFont typeface="+mj-lt"/>
              <a:buAutoNum type="arabicPeriod"/>
            </a:pPr>
            <a:r>
              <a:rPr lang="en-US" dirty="0"/>
              <a:t>Elevated cardiac troponins</a:t>
            </a:r>
          </a:p>
          <a:p>
            <a:pPr marL="514350" indent="-514350">
              <a:buFont typeface="+mj-lt"/>
              <a:buAutoNum type="arabicPeriod"/>
            </a:pPr>
            <a:r>
              <a:rPr lang="en-US" dirty="0"/>
              <a:t>Elevated myoglonins</a:t>
            </a:r>
          </a:p>
          <a:p>
            <a:pPr marL="514350" indent="-514350">
              <a:buFont typeface="+mj-lt"/>
              <a:buAutoNum type="arabicPeriod"/>
            </a:pPr>
            <a:r>
              <a:rPr lang="en-US" dirty="0"/>
              <a:t>White blood cell count and sedimentation rate elevate due to inflammatory process associated with the damaged heart muscle</a:t>
            </a:r>
          </a:p>
          <a:p>
            <a:pPr marL="514350" indent="-514350">
              <a:buFont typeface="+mj-lt"/>
              <a:buAutoNum type="arabicPeriod"/>
            </a:pPr>
            <a:r>
              <a:rPr lang="en-US" dirty="0"/>
              <a:t>Radionuclide imaging allows recognition of areas of decreased perfusion</a:t>
            </a:r>
          </a:p>
          <a:p>
            <a:pPr marL="514350" indent="-514350">
              <a:buFont typeface="+mj-lt"/>
              <a:buAutoNum type="arabicPeriod"/>
            </a:pPr>
            <a:r>
              <a:rPr lang="en-US" dirty="0"/>
              <a:t>PET determines the presence of reversible heart muscle injury and irreversible or necrotic tissue; extent to which the injured heart muscle has responded to treatment also can be determined</a:t>
            </a:r>
          </a:p>
          <a:p>
            <a:pPr marL="514350" indent="-514350">
              <a:buFont typeface="+mj-lt"/>
              <a:buAutoNum type="arabicPeriod"/>
            </a:pPr>
            <a:r>
              <a:rPr lang="en-US" dirty="0"/>
              <a:t>Cardiac muscle dysfunction noted on echocardiography  </a:t>
            </a:r>
          </a:p>
        </p:txBody>
      </p:sp>
    </p:spTree>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60" name="Title 1"/>
          <p:cNvSpPr>
            <a:spLocks noGrp="1"/>
          </p:cNvSpPr>
          <p:nvPr>
            <p:ph type="title"/>
          </p:nvPr>
        </p:nvSpPr>
        <p:spPr>
          <a:xfrm>
            <a:off x="457200" y="0"/>
            <a:ext cx="8229600" cy="914400"/>
          </a:xfrm>
        </p:spPr>
        <p:txBody>
          <a:bodyPr>
            <a:normAutofit/>
          </a:bodyPr>
          <a:lstStyle/>
          <a:p>
            <a:r>
              <a:rPr lang="en-US" dirty="0"/>
              <a:t>Management</a:t>
            </a:r>
          </a:p>
        </p:txBody>
      </p:sp>
      <p:sp>
        <p:nvSpPr>
          <p:cNvPr id="1048861" name="Content Placeholder 2"/>
          <p:cNvSpPr>
            <a:spLocks noGrp="1"/>
          </p:cNvSpPr>
          <p:nvPr>
            <p:ph idx="1"/>
          </p:nvPr>
        </p:nvSpPr>
        <p:spPr>
          <a:xfrm>
            <a:off x="457200" y="914400"/>
            <a:ext cx="8229600" cy="5943600"/>
          </a:xfrm>
        </p:spPr>
        <p:txBody>
          <a:bodyPr/>
          <a:lstStyle/>
          <a:p>
            <a:r>
              <a:rPr lang="en-US" dirty="0"/>
              <a:t>Therapy is aimed at the protection of ischemic and injured heart tissue to preserve muscle function, reduce the infarct size, and prevent death</a:t>
            </a:r>
          </a:p>
          <a:p>
            <a:pPr>
              <a:buNone/>
            </a:pPr>
            <a:endParaRPr lang="en-US" dirty="0"/>
          </a:p>
          <a:p>
            <a:pPr>
              <a:buNone/>
            </a:pPr>
            <a:r>
              <a:rPr lang="en-US" b="1" dirty="0"/>
              <a:t>Oxygen Therapy</a:t>
            </a:r>
          </a:p>
          <a:p>
            <a:r>
              <a:rPr lang="en-US" dirty="0"/>
              <a:t>Improves oxygenation to ischemic heart muscle</a:t>
            </a:r>
          </a:p>
        </p:txBody>
      </p:sp>
    </p:spTree>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172D6A-CE3E-0E42-9D19-839CB7094209}"/>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1D08A936-EDC1-CC4E-ABEB-F95FE82DB300}"/>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1740730493"/>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62" name="Title 1"/>
          <p:cNvSpPr>
            <a:spLocks noGrp="1"/>
          </p:cNvSpPr>
          <p:nvPr>
            <p:ph type="title"/>
          </p:nvPr>
        </p:nvSpPr>
        <p:spPr>
          <a:xfrm>
            <a:off x="457200" y="274638"/>
            <a:ext cx="8229600" cy="563562"/>
          </a:xfrm>
        </p:spPr>
        <p:txBody>
          <a:bodyPr>
            <a:normAutofit fontScale="90000"/>
          </a:bodyPr>
          <a:lstStyle/>
          <a:p>
            <a:pPr algn="l"/>
            <a:r>
              <a:rPr lang="en-US" sz="3200" b="1" dirty="0"/>
              <a:t>Pain control</a:t>
            </a:r>
          </a:p>
        </p:txBody>
      </p:sp>
      <p:sp>
        <p:nvSpPr>
          <p:cNvPr id="1048863" name="Content Placeholder 2"/>
          <p:cNvSpPr>
            <a:spLocks noGrp="1"/>
          </p:cNvSpPr>
          <p:nvPr>
            <p:ph idx="1"/>
          </p:nvPr>
        </p:nvSpPr>
        <p:spPr>
          <a:xfrm>
            <a:off x="457200" y="838200"/>
            <a:ext cx="8229600" cy="6019800"/>
          </a:xfrm>
        </p:spPr>
        <p:txBody>
          <a:bodyPr>
            <a:normAutofit lnSpcReduction="10000"/>
          </a:bodyPr>
          <a:lstStyle/>
          <a:p>
            <a:r>
              <a:rPr lang="en-US" dirty="0"/>
              <a:t>Endogenous catecholamine release during pain imposes an increased workload on the heart muscle, thus causing an increase in oxygen demand</a:t>
            </a:r>
          </a:p>
          <a:p>
            <a:pPr>
              <a:buNone/>
            </a:pPr>
            <a:r>
              <a:rPr lang="en-US" dirty="0"/>
              <a:t>1. Opiate analgesic therapy</a:t>
            </a:r>
          </a:p>
          <a:p>
            <a:pPr marL="514350" indent="-514350">
              <a:buFont typeface="+mj-lt"/>
              <a:buAutoNum type="alphaLcPeriod"/>
            </a:pPr>
            <a:r>
              <a:rPr lang="en-US" dirty="0"/>
              <a:t>Morphine is used to relieve pain, to improve cardiac hemodynamics by reducing preload and after load, and to provide anxiety relief</a:t>
            </a:r>
          </a:p>
          <a:p>
            <a:pPr marL="514350" indent="-514350">
              <a:buFont typeface="+mj-lt"/>
              <a:buAutoNum type="alphaLcPeriod"/>
            </a:pPr>
            <a:r>
              <a:rPr lang="en-US" dirty="0"/>
              <a:t>Meperidine (Demerol) is useful for pain management in those pts allergic to morphine or sensitive to respiratory depression</a:t>
            </a:r>
          </a:p>
        </p:txBody>
      </p:sp>
    </p:spTree>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64" name="Title 1"/>
          <p:cNvSpPr>
            <a:spLocks noGrp="1"/>
          </p:cNvSpPr>
          <p:nvPr>
            <p:ph type="title"/>
          </p:nvPr>
        </p:nvSpPr>
        <p:spPr>
          <a:xfrm>
            <a:off x="457200" y="0"/>
            <a:ext cx="8229600" cy="609600"/>
          </a:xfrm>
        </p:spPr>
        <p:txBody>
          <a:bodyPr>
            <a:normAutofit fontScale="90000"/>
          </a:bodyPr>
          <a:lstStyle/>
          <a:p>
            <a:r>
              <a:rPr lang="en-US" dirty="0"/>
              <a:t>ctd</a:t>
            </a:r>
          </a:p>
        </p:txBody>
      </p:sp>
      <p:sp>
        <p:nvSpPr>
          <p:cNvPr id="1048865" name="Content Placeholder 2"/>
          <p:cNvSpPr>
            <a:spLocks noGrp="1"/>
          </p:cNvSpPr>
          <p:nvPr>
            <p:ph idx="1"/>
          </p:nvPr>
        </p:nvSpPr>
        <p:spPr>
          <a:xfrm>
            <a:off x="457200" y="533400"/>
            <a:ext cx="8229600" cy="6324600"/>
          </a:xfrm>
        </p:spPr>
        <p:txBody>
          <a:bodyPr>
            <a:normAutofit lnSpcReduction="10000"/>
          </a:bodyPr>
          <a:lstStyle/>
          <a:p>
            <a:pPr>
              <a:buNone/>
            </a:pPr>
            <a:r>
              <a:rPr lang="en-US" dirty="0"/>
              <a:t>2. Vasodilator therapy</a:t>
            </a:r>
          </a:p>
          <a:p>
            <a:pPr marL="514350" indent="-514350">
              <a:buFont typeface="+mj-lt"/>
              <a:buAutoNum type="alphaLcPeriod"/>
            </a:pPr>
            <a:r>
              <a:rPr lang="en-US" dirty="0"/>
              <a:t>Nitroglycerin (sublingual, IV, Paste) promotes venous (low-dose) and arterial (high-dose) relaxation as well as relaxation of coronary vessels and prevention of coronary spasm</a:t>
            </a:r>
          </a:p>
          <a:p>
            <a:pPr marL="514350" indent="-514350">
              <a:buFont typeface="+mj-lt"/>
              <a:buAutoNum type="alphaLcPeriod"/>
            </a:pPr>
            <a:r>
              <a:rPr lang="en-US" dirty="0"/>
              <a:t>Myocardial oxygen demand is reduced with subsequent pain relief</a:t>
            </a:r>
          </a:p>
          <a:p>
            <a:pPr marL="514350" indent="-514350">
              <a:buFont typeface="+mj-lt"/>
              <a:buAutoNum type="alphaLcPeriod"/>
            </a:pPr>
            <a:r>
              <a:rPr lang="en-US" dirty="0"/>
              <a:t>Persistent chest pain requires prompt action (IV nitroglycerin)</a:t>
            </a:r>
          </a:p>
          <a:p>
            <a:pPr>
              <a:buNone/>
            </a:pPr>
            <a:r>
              <a:rPr lang="en-US" dirty="0"/>
              <a:t>3. Anxiolytic therapy</a:t>
            </a:r>
          </a:p>
          <a:p>
            <a:pPr marL="514350" indent="-514350">
              <a:buFont typeface="+mj-lt"/>
              <a:buAutoNum type="alphaLcPeriod"/>
            </a:pPr>
            <a:r>
              <a:rPr lang="en-US" dirty="0"/>
              <a:t>Benzodiazepines are used with analgesics when anxiety complicates chest pain and its relief</a:t>
            </a:r>
          </a:p>
        </p:txBody>
      </p:sp>
    </p:spTree>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66" name="Title 1"/>
          <p:cNvSpPr>
            <a:spLocks noGrp="1"/>
          </p:cNvSpPr>
          <p:nvPr>
            <p:ph type="title"/>
          </p:nvPr>
        </p:nvSpPr>
        <p:spPr>
          <a:xfrm>
            <a:off x="457200" y="274638"/>
            <a:ext cx="8229600" cy="487362"/>
          </a:xfrm>
        </p:spPr>
        <p:txBody>
          <a:bodyPr>
            <a:normAutofit fontScale="90000"/>
          </a:bodyPr>
          <a:lstStyle/>
          <a:p>
            <a:pPr algn="l"/>
            <a:r>
              <a:rPr lang="en-US" sz="3200" b="1" dirty="0"/>
              <a:t>Pharmacologic Therapy</a:t>
            </a:r>
          </a:p>
        </p:txBody>
      </p:sp>
      <p:sp>
        <p:nvSpPr>
          <p:cNvPr id="1048867" name="Content Placeholder 2"/>
          <p:cNvSpPr>
            <a:spLocks noGrp="1"/>
          </p:cNvSpPr>
          <p:nvPr>
            <p:ph idx="1"/>
          </p:nvPr>
        </p:nvSpPr>
        <p:spPr>
          <a:xfrm>
            <a:off x="457200" y="838200"/>
            <a:ext cx="8229600" cy="6019800"/>
          </a:xfrm>
        </p:spPr>
        <p:txBody>
          <a:bodyPr>
            <a:normAutofit lnSpcReduction="10000"/>
          </a:bodyPr>
          <a:lstStyle/>
          <a:p>
            <a:pPr marL="514350" indent="-514350">
              <a:buFont typeface="+mj-lt"/>
              <a:buAutoNum type="arabicPeriod"/>
            </a:pPr>
            <a:r>
              <a:rPr lang="en-US" dirty="0"/>
              <a:t>Thrombolytic agents, such as tissue plasminogen activator  (Activase), streptokinase (Streptase), and reteplase (Retavase), reestablish blood flow in coronary vessels by dissolving obstructing thrombus</a:t>
            </a:r>
          </a:p>
          <a:p>
            <a:pPr marL="514350" indent="-514350">
              <a:buFont typeface="+mj-lt"/>
              <a:buAutoNum type="arabicPeriod"/>
            </a:pPr>
            <a:r>
              <a:rPr lang="en-US" dirty="0"/>
              <a:t>Adjunctive therapy aimed at preventing fibrinogen from adhering to activated platelets may include administration of eptifibatide (Integrilin) or abciximab (ReoPro), or, to prevent platelet activation, asprin</a:t>
            </a:r>
          </a:p>
          <a:p>
            <a:pPr marL="514350" indent="-514350">
              <a:buFont typeface="+mj-lt"/>
              <a:buAutoNum type="arabicPeriod"/>
            </a:pPr>
            <a:r>
              <a:rPr lang="en-US" dirty="0"/>
              <a:t>Anticoagulation therapy is useful as an adjunct to thrombolytic therapy</a:t>
            </a:r>
          </a:p>
        </p:txBody>
      </p:sp>
    </p:spTree>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68" name="Title 1"/>
          <p:cNvSpPr>
            <a:spLocks noGrp="1"/>
          </p:cNvSpPr>
          <p:nvPr>
            <p:ph type="title"/>
          </p:nvPr>
        </p:nvSpPr>
        <p:spPr>
          <a:xfrm>
            <a:off x="457200" y="0"/>
            <a:ext cx="8229600" cy="609600"/>
          </a:xfrm>
        </p:spPr>
        <p:txBody>
          <a:bodyPr>
            <a:normAutofit fontScale="90000"/>
          </a:bodyPr>
          <a:lstStyle/>
          <a:p>
            <a:r>
              <a:rPr lang="en-US" dirty="0"/>
              <a:t>ctd</a:t>
            </a:r>
          </a:p>
        </p:txBody>
      </p:sp>
      <p:sp>
        <p:nvSpPr>
          <p:cNvPr id="1048869" name="Content Placeholder 2"/>
          <p:cNvSpPr>
            <a:spLocks noGrp="1"/>
          </p:cNvSpPr>
          <p:nvPr>
            <p:ph idx="1"/>
          </p:nvPr>
        </p:nvSpPr>
        <p:spPr>
          <a:xfrm>
            <a:off x="457200" y="533400"/>
            <a:ext cx="8229600" cy="6324600"/>
          </a:xfrm>
        </p:spPr>
        <p:txBody>
          <a:bodyPr>
            <a:normAutofit lnSpcReduction="10000"/>
          </a:bodyPr>
          <a:lstStyle/>
          <a:p>
            <a:pPr>
              <a:buNone/>
            </a:pPr>
            <a:r>
              <a:rPr lang="en-US" dirty="0"/>
              <a:t>4. Beta- adrenergic blocking agents improve oxygen supply and demand, decrease sympathetic stimulation to the heart, promote blood flow in the small vessels of the heart, and have antidysrhythmic effects</a:t>
            </a:r>
          </a:p>
          <a:p>
            <a:pPr>
              <a:buNone/>
            </a:pPr>
            <a:r>
              <a:rPr lang="en-US" dirty="0"/>
              <a:t>5. Antidysrthmic therapy – lidocaine (Xylocaine) decreases ventricular irritability, which commonly occurs after MI</a:t>
            </a:r>
          </a:p>
          <a:p>
            <a:pPr>
              <a:buNone/>
            </a:pPr>
            <a:r>
              <a:rPr lang="en-US" dirty="0"/>
              <a:t>6. Calcium channel blockers improve the balance between oxygen supply and demand by decreasing heart rate, blood pressure and dilating coronary vessels. Diltiazem is the only calcium blocker proven to be beneficial</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34" name="Title 1"/>
          <p:cNvSpPr>
            <a:spLocks noGrp="1"/>
          </p:cNvSpPr>
          <p:nvPr>
            <p:ph type="title"/>
          </p:nvPr>
        </p:nvSpPr>
        <p:spPr/>
        <p:txBody>
          <a:bodyPr>
            <a:normAutofit fontScale="90000"/>
          </a:bodyPr>
          <a:lstStyle/>
          <a:p>
            <a:r>
              <a:rPr lang="en-US" dirty="0"/>
              <a:t>Areas of investigation in primary hypertension</a:t>
            </a:r>
          </a:p>
        </p:txBody>
      </p:sp>
      <p:sp>
        <p:nvSpPr>
          <p:cNvPr id="1048635" name="Content Placeholder 2"/>
          <p:cNvSpPr>
            <a:spLocks noGrp="1"/>
          </p:cNvSpPr>
          <p:nvPr>
            <p:ph idx="1"/>
          </p:nvPr>
        </p:nvSpPr>
        <p:spPr>
          <a:xfrm>
            <a:off x="457200" y="1600200"/>
            <a:ext cx="8229600" cy="5410200"/>
          </a:xfrm>
        </p:spPr>
        <p:txBody>
          <a:bodyPr>
            <a:normAutofit fontScale="93750" lnSpcReduction="10000"/>
          </a:bodyPr>
          <a:lstStyle/>
          <a:p>
            <a:pPr marL="514350" indent="-514350">
              <a:buFont typeface="+mj-lt"/>
              <a:buAutoNum type="arabicPeriod"/>
            </a:pPr>
            <a:r>
              <a:rPr lang="en-US" dirty="0"/>
              <a:t>Hyperactivity of sympathetic vasoconstricting nerves</a:t>
            </a:r>
          </a:p>
          <a:p>
            <a:pPr marL="514350" indent="-514350">
              <a:buFont typeface="+mj-lt"/>
              <a:buAutoNum type="arabicPeriod"/>
            </a:pPr>
            <a:r>
              <a:rPr lang="en-US" dirty="0"/>
              <a:t>Presence of vasoactive substance released from the arterial endothelial cells that acts on smooth muscle, sensitizing it to vasoconstriction</a:t>
            </a:r>
          </a:p>
          <a:p>
            <a:pPr marL="514350" indent="-514350">
              <a:buFont typeface="+mj-lt"/>
              <a:buAutoNum type="arabicPeriod"/>
            </a:pPr>
            <a:r>
              <a:rPr lang="en-US" dirty="0"/>
              <a:t>Increased cardiac output, followed by arteriole constriction</a:t>
            </a:r>
          </a:p>
          <a:p>
            <a:pPr marL="514350" indent="-514350">
              <a:buFont typeface="+mj-lt"/>
              <a:buAutoNum type="arabicPeriod"/>
            </a:pPr>
            <a:r>
              <a:rPr lang="en-US" dirty="0"/>
              <a:t>Excessive dietary sodium intake, sodium retention, insulin resistance, and hyperinsulinemia play roles that are not clear</a:t>
            </a:r>
          </a:p>
          <a:p>
            <a:pPr marL="514350" indent="-514350">
              <a:buFont typeface="+mj-lt"/>
              <a:buAutoNum type="arabicPeriod"/>
            </a:pPr>
            <a:r>
              <a:rPr lang="en-US" dirty="0"/>
              <a:t>Familial (genetic) tendency</a:t>
            </a:r>
          </a:p>
        </p:txBody>
      </p:sp>
    </p:spTree>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70" name="Title 1"/>
          <p:cNvSpPr>
            <a:spLocks noGrp="1"/>
          </p:cNvSpPr>
          <p:nvPr>
            <p:ph type="title"/>
          </p:nvPr>
        </p:nvSpPr>
        <p:spPr>
          <a:xfrm>
            <a:off x="457200" y="0"/>
            <a:ext cx="8229600" cy="762000"/>
          </a:xfrm>
        </p:spPr>
        <p:txBody>
          <a:bodyPr>
            <a:normAutofit/>
          </a:bodyPr>
          <a:lstStyle/>
          <a:p>
            <a:r>
              <a:rPr lang="en-US" dirty="0"/>
              <a:t>ctd</a:t>
            </a:r>
          </a:p>
        </p:txBody>
      </p:sp>
      <p:sp>
        <p:nvSpPr>
          <p:cNvPr id="1048871" name="Content Placeholder 2"/>
          <p:cNvSpPr>
            <a:spLocks noGrp="1"/>
          </p:cNvSpPr>
          <p:nvPr>
            <p:ph idx="1"/>
          </p:nvPr>
        </p:nvSpPr>
        <p:spPr>
          <a:xfrm>
            <a:off x="457200" y="609600"/>
            <a:ext cx="8229600" cy="5516563"/>
          </a:xfrm>
        </p:spPr>
        <p:txBody>
          <a:bodyPr/>
          <a:lstStyle/>
          <a:p>
            <a:r>
              <a:rPr lang="en-US" dirty="0"/>
              <a:t>Percutaneous Transluminal Coronary Angioplasty (PTCA)- Mechanical opening of the coronary vessel</a:t>
            </a:r>
          </a:p>
          <a:p>
            <a:r>
              <a:rPr lang="en-US" dirty="0"/>
              <a:t>Surgical Revascularization- coronary artery bypass</a:t>
            </a:r>
          </a:p>
          <a:p>
            <a:endParaRPr lang="en-US" dirty="0"/>
          </a:p>
        </p:txBody>
      </p:sp>
    </p:spTree>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72" name="Title 1"/>
          <p:cNvSpPr>
            <a:spLocks noGrp="1"/>
          </p:cNvSpPr>
          <p:nvPr>
            <p:ph type="title"/>
          </p:nvPr>
        </p:nvSpPr>
        <p:spPr>
          <a:xfrm>
            <a:off x="457200" y="0"/>
            <a:ext cx="8229600" cy="838200"/>
          </a:xfrm>
        </p:spPr>
        <p:txBody>
          <a:bodyPr>
            <a:normAutofit/>
          </a:bodyPr>
          <a:lstStyle/>
          <a:p>
            <a:r>
              <a:rPr lang="en-US" dirty="0"/>
              <a:t>Nursing Interventions</a:t>
            </a:r>
          </a:p>
        </p:txBody>
      </p:sp>
      <p:sp>
        <p:nvSpPr>
          <p:cNvPr id="1048873" name="Content Placeholder 2"/>
          <p:cNvSpPr>
            <a:spLocks noGrp="1"/>
          </p:cNvSpPr>
          <p:nvPr>
            <p:ph idx="1"/>
          </p:nvPr>
        </p:nvSpPr>
        <p:spPr>
          <a:xfrm>
            <a:off x="457200" y="762000"/>
            <a:ext cx="8229600" cy="6781800"/>
          </a:xfrm>
        </p:spPr>
        <p:txBody>
          <a:bodyPr>
            <a:normAutofit/>
          </a:bodyPr>
          <a:lstStyle/>
          <a:p>
            <a:pPr marL="514350" indent="-514350">
              <a:buFont typeface="+mj-lt"/>
              <a:buAutoNum type="arabicPeriod"/>
            </a:pPr>
            <a:r>
              <a:rPr lang="en-US" dirty="0"/>
              <a:t>Reducing pain- includes oxygen administration by nasal cannula if prescribed, and encouraging pt to take deep breaths- may decrease incidence of dysrhythmias by allowing the heart to be less ischemic and less irritable; may reduce infarct size, decrease anxiety, and resolve chest pain</a:t>
            </a:r>
          </a:p>
          <a:p>
            <a:pPr marL="514350" indent="-514350">
              <a:buFont typeface="+mj-lt"/>
              <a:buAutoNum type="arabicPeriod"/>
            </a:pPr>
            <a:r>
              <a:rPr lang="en-US" dirty="0"/>
              <a:t>Alleviating anxiety</a:t>
            </a:r>
          </a:p>
          <a:p>
            <a:pPr marL="514350" indent="-514350">
              <a:buFont typeface="+mj-lt"/>
              <a:buAutoNum type="arabicPeriod"/>
            </a:pPr>
            <a:r>
              <a:rPr lang="en-US" dirty="0"/>
              <a:t>Increasing activity tolerance- promote rest with early gradual increase in mobilization- prevents deconditioning, which occurs with bed rest</a:t>
            </a:r>
          </a:p>
          <a:p>
            <a:endParaRPr lang="en-US" dirty="0"/>
          </a:p>
        </p:txBody>
      </p:sp>
    </p:spTree>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74" name="Title 1"/>
          <p:cNvSpPr>
            <a:spLocks noGrp="1"/>
          </p:cNvSpPr>
          <p:nvPr>
            <p:ph type="title"/>
          </p:nvPr>
        </p:nvSpPr>
        <p:spPr>
          <a:xfrm>
            <a:off x="457200" y="0"/>
            <a:ext cx="8229600" cy="609600"/>
          </a:xfrm>
        </p:spPr>
        <p:txBody>
          <a:bodyPr>
            <a:normAutofit fontScale="90000"/>
          </a:bodyPr>
          <a:lstStyle/>
          <a:p>
            <a:r>
              <a:rPr lang="en-US" dirty="0"/>
              <a:t>ctd</a:t>
            </a:r>
          </a:p>
        </p:txBody>
      </p:sp>
      <p:sp>
        <p:nvSpPr>
          <p:cNvPr id="1048875" name="Content Placeholder 2"/>
          <p:cNvSpPr>
            <a:spLocks noGrp="1"/>
          </p:cNvSpPr>
          <p:nvPr>
            <p:ph idx="1"/>
          </p:nvPr>
        </p:nvSpPr>
        <p:spPr>
          <a:xfrm>
            <a:off x="457200" y="533400"/>
            <a:ext cx="8229600" cy="6324600"/>
          </a:xfrm>
        </p:spPr>
        <p:txBody>
          <a:bodyPr>
            <a:normAutofit/>
          </a:bodyPr>
          <a:lstStyle/>
          <a:p>
            <a:pPr>
              <a:buNone/>
            </a:pPr>
            <a:r>
              <a:rPr lang="en-US" dirty="0"/>
              <a:t>4. Maintaining hemodynamic stability</a:t>
            </a:r>
          </a:p>
          <a:p>
            <a:r>
              <a:rPr lang="en-US" dirty="0"/>
              <a:t>Monitor BP every 2 hours or as directed</a:t>
            </a:r>
          </a:p>
          <a:p>
            <a:r>
              <a:rPr lang="en-US" dirty="0"/>
              <a:t>Monitor respiration and lung fields every 2-4 hours or as prescribed</a:t>
            </a:r>
          </a:p>
          <a:p>
            <a:r>
              <a:rPr lang="en-US" dirty="0"/>
              <a:t>Evaluate the heart rate and heart sounds every 2-4 hours or as directed</a:t>
            </a:r>
          </a:p>
          <a:p>
            <a:r>
              <a:rPr lang="en-US" dirty="0"/>
              <a:t>Note presence of jugular venous distension and liver engorgement</a:t>
            </a:r>
          </a:p>
          <a:p>
            <a:r>
              <a:rPr lang="en-US" dirty="0"/>
              <a:t>Evaluate the major arterial pulses</a:t>
            </a:r>
          </a:p>
          <a:p>
            <a:r>
              <a:rPr lang="en-US" dirty="0"/>
              <a:t>Take body temp every 4 hours or as directed </a:t>
            </a:r>
          </a:p>
          <a:p>
            <a:r>
              <a:rPr lang="en-US" dirty="0"/>
              <a:t>Observe for presence of edema</a:t>
            </a:r>
          </a:p>
        </p:txBody>
      </p:sp>
    </p:spTree>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76" name="Title 1"/>
          <p:cNvSpPr>
            <a:spLocks noGrp="1"/>
          </p:cNvSpPr>
          <p:nvPr>
            <p:ph type="title"/>
          </p:nvPr>
        </p:nvSpPr>
        <p:spPr>
          <a:xfrm>
            <a:off x="457200" y="0"/>
            <a:ext cx="8229600" cy="685800"/>
          </a:xfrm>
        </p:spPr>
        <p:txBody>
          <a:bodyPr>
            <a:normAutofit fontScale="90000"/>
          </a:bodyPr>
          <a:lstStyle/>
          <a:p>
            <a:r>
              <a:rPr lang="en-US" dirty="0"/>
              <a:t>ctd</a:t>
            </a:r>
          </a:p>
        </p:txBody>
      </p:sp>
      <p:sp>
        <p:nvSpPr>
          <p:cNvPr id="1048877" name="Content Placeholder 2"/>
          <p:cNvSpPr>
            <a:spLocks noGrp="1"/>
          </p:cNvSpPr>
          <p:nvPr>
            <p:ph idx="1"/>
          </p:nvPr>
        </p:nvSpPr>
        <p:spPr>
          <a:xfrm>
            <a:off x="457200" y="609600"/>
            <a:ext cx="8229600" cy="6705600"/>
          </a:xfrm>
        </p:spPr>
        <p:txBody>
          <a:bodyPr>
            <a:normAutofit fontScale="92500" lnSpcReduction="20000"/>
          </a:bodyPr>
          <a:lstStyle/>
          <a:p>
            <a:r>
              <a:rPr lang="en-US" dirty="0"/>
              <a:t>Monitor skin color and temperature</a:t>
            </a:r>
          </a:p>
          <a:p>
            <a:r>
              <a:rPr lang="en-US" dirty="0"/>
              <a:t>Be alert to change in mental status, such as confusion, restlessness, disorientation</a:t>
            </a:r>
          </a:p>
          <a:p>
            <a:r>
              <a:rPr lang="en-US" dirty="0"/>
              <a:t>Employ hemodynamic monitoring as indicated</a:t>
            </a:r>
          </a:p>
          <a:p>
            <a:r>
              <a:rPr lang="en-US" dirty="0"/>
              <a:t>Evaluate urine output (30ml/hr)</a:t>
            </a:r>
          </a:p>
          <a:p>
            <a:r>
              <a:rPr lang="en-US" dirty="0"/>
              <a:t>Monitor for life-threatening dysrhythmias (common within 24 hours following infarctions)</a:t>
            </a:r>
          </a:p>
          <a:p>
            <a:pPr>
              <a:buNone/>
            </a:pPr>
            <a:r>
              <a:rPr lang="en-US" dirty="0"/>
              <a:t>5. Preventing bleeding</a:t>
            </a:r>
          </a:p>
          <a:p>
            <a:pPr>
              <a:buNone/>
            </a:pPr>
            <a:r>
              <a:rPr lang="en-US" dirty="0"/>
              <a:t>6. Maintaining tissue perfusion- observe for persistent and/or recurrence of signs and symptoms of ischemia: chest pain, diaphoresis, hypotension, may indicate extension of MI and/</a:t>
            </a:r>
            <a:r>
              <a:rPr lang="en-US" dirty="0" err="1"/>
              <a:t>reocclusion</a:t>
            </a:r>
            <a:r>
              <a:rPr lang="en-US" dirty="0"/>
              <a:t> of coronary vessel</a:t>
            </a:r>
          </a:p>
          <a:p>
            <a:pPr>
              <a:buNone/>
            </a:pPr>
            <a:r>
              <a:rPr lang="en-US" dirty="0"/>
              <a:t>7. Strengthening coping abilities</a:t>
            </a:r>
          </a:p>
          <a:p>
            <a:pPr>
              <a:buNone/>
            </a:pPr>
            <a:r>
              <a:rPr lang="en-US" dirty="0"/>
              <a:t>8. Pt education and health maintenance </a:t>
            </a:r>
          </a:p>
          <a:p>
            <a:endParaRPr lang="en-US" dirty="0"/>
          </a:p>
        </p:txBody>
      </p:sp>
    </p:spTree>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78" name="Title 1"/>
          <p:cNvSpPr>
            <a:spLocks noGrp="1"/>
          </p:cNvSpPr>
          <p:nvPr>
            <p:ph type="title"/>
          </p:nvPr>
        </p:nvSpPr>
        <p:spPr/>
        <p:txBody>
          <a:bodyPr>
            <a:normAutofit fontScale="90000"/>
          </a:bodyPr>
          <a:lstStyle/>
          <a:p>
            <a:r>
              <a:rPr lang="en-US" b="1" dirty="0"/>
              <a:t>PULMONARY HEART DISEASE</a:t>
            </a:r>
            <a:br>
              <a:rPr lang="en-US" b="1" dirty="0"/>
            </a:br>
            <a:r>
              <a:rPr lang="en-US" b="1" dirty="0"/>
              <a:t>(Cor Pulmonale)</a:t>
            </a:r>
          </a:p>
        </p:txBody>
      </p:sp>
      <p:sp>
        <p:nvSpPr>
          <p:cNvPr id="1048879" name="Content Placeholder 2"/>
          <p:cNvSpPr>
            <a:spLocks noGrp="1"/>
          </p:cNvSpPr>
          <p:nvPr>
            <p:ph idx="1"/>
          </p:nvPr>
        </p:nvSpPr>
        <p:spPr>
          <a:xfrm>
            <a:off x="457200" y="1600200"/>
            <a:ext cx="8229600" cy="5257800"/>
          </a:xfrm>
        </p:spPr>
        <p:txBody>
          <a:bodyPr/>
          <a:lstStyle/>
          <a:p>
            <a:r>
              <a:rPr lang="en-US" dirty="0"/>
              <a:t>Is an alteration in the structure or function of the right ventricle resulting from a disease affecting lung structure or function or its vasculature (except when this alteration results from disease of the left side of the heart or from congenital heart disease)</a:t>
            </a:r>
          </a:p>
          <a:p>
            <a:r>
              <a:rPr lang="en-US" dirty="0"/>
              <a:t>Cor pulmonale refers to heart disease caused by lung disease</a:t>
            </a:r>
          </a:p>
        </p:txBody>
      </p:sp>
    </p:spTree>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80" name="Title 1"/>
          <p:cNvSpPr>
            <a:spLocks noGrp="1"/>
          </p:cNvSpPr>
          <p:nvPr>
            <p:ph type="title"/>
          </p:nvPr>
        </p:nvSpPr>
        <p:spPr>
          <a:xfrm>
            <a:off x="457200" y="274638"/>
            <a:ext cx="8229600" cy="944562"/>
          </a:xfrm>
        </p:spPr>
        <p:txBody>
          <a:bodyPr/>
          <a:lstStyle/>
          <a:p>
            <a:r>
              <a:rPr lang="en-US" dirty="0"/>
              <a:t>Pathophysiology</a:t>
            </a:r>
          </a:p>
        </p:txBody>
      </p:sp>
      <p:sp>
        <p:nvSpPr>
          <p:cNvPr id="1048881" name="Content Placeholder 2"/>
          <p:cNvSpPr>
            <a:spLocks noGrp="1"/>
          </p:cNvSpPr>
          <p:nvPr>
            <p:ph idx="1"/>
          </p:nvPr>
        </p:nvSpPr>
        <p:spPr/>
        <p:txBody>
          <a:bodyPr/>
          <a:lstStyle/>
          <a:p>
            <a:r>
              <a:rPr lang="en-US" dirty="0"/>
              <a:t>Condition that deprives lungs of oxygen: hypoxemia    hypercapnia     acidosis circulatory complications      hypertension right heart enlargement      right heart failure</a:t>
            </a:r>
          </a:p>
        </p:txBody>
      </p:sp>
      <p:sp>
        <p:nvSpPr>
          <p:cNvPr id="1048882" name="Right Arrow 4"/>
          <p:cNvSpPr/>
          <p:nvPr/>
        </p:nvSpPr>
        <p:spPr>
          <a:xfrm>
            <a:off x="2667000" y="2362200"/>
            <a:ext cx="381000" cy="12191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8883" name="Right Arrow 5"/>
          <p:cNvSpPr/>
          <p:nvPr/>
        </p:nvSpPr>
        <p:spPr>
          <a:xfrm>
            <a:off x="5105400" y="2362200"/>
            <a:ext cx="381000" cy="12191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8884" name="Right Arrow 6"/>
          <p:cNvSpPr/>
          <p:nvPr/>
        </p:nvSpPr>
        <p:spPr>
          <a:xfrm flipV="1">
            <a:off x="6934200" y="2362200"/>
            <a:ext cx="381000" cy="762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8885" name="Right Arrow 7"/>
          <p:cNvSpPr/>
          <p:nvPr/>
        </p:nvSpPr>
        <p:spPr>
          <a:xfrm>
            <a:off x="5029200" y="2819400"/>
            <a:ext cx="457200" cy="12191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8886" name="Right Arrow 8"/>
          <p:cNvSpPr/>
          <p:nvPr/>
        </p:nvSpPr>
        <p:spPr>
          <a:xfrm>
            <a:off x="7848600" y="2819400"/>
            <a:ext cx="381000" cy="12191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8887" name="Right Arrow 9"/>
          <p:cNvSpPr/>
          <p:nvPr/>
        </p:nvSpPr>
        <p:spPr>
          <a:xfrm flipV="1">
            <a:off x="4953000" y="3352800"/>
            <a:ext cx="381000" cy="762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88" name="Title 1"/>
          <p:cNvSpPr>
            <a:spLocks noGrp="1"/>
          </p:cNvSpPr>
          <p:nvPr>
            <p:ph type="title"/>
          </p:nvPr>
        </p:nvSpPr>
        <p:spPr/>
        <p:txBody>
          <a:bodyPr/>
          <a:lstStyle/>
          <a:p>
            <a:r>
              <a:rPr lang="en-US" dirty="0"/>
              <a:t>Etiology</a:t>
            </a:r>
          </a:p>
        </p:txBody>
      </p:sp>
      <p:sp>
        <p:nvSpPr>
          <p:cNvPr id="1048889" name="Content Placeholder 2"/>
          <p:cNvSpPr>
            <a:spLocks noGrp="1"/>
          </p:cNvSpPr>
          <p:nvPr>
            <p:ph idx="1"/>
          </p:nvPr>
        </p:nvSpPr>
        <p:spPr/>
        <p:txBody>
          <a:bodyPr/>
          <a:lstStyle/>
          <a:p>
            <a:r>
              <a:rPr lang="en-US" dirty="0"/>
              <a:t>Pulmonary vascular disease</a:t>
            </a:r>
          </a:p>
          <a:p>
            <a:r>
              <a:rPr lang="en-US" dirty="0"/>
              <a:t>Pulmonary embolism</a:t>
            </a:r>
          </a:p>
          <a:p>
            <a:r>
              <a:rPr lang="en-US" dirty="0"/>
              <a:t>COPD</a:t>
            </a:r>
          </a:p>
        </p:txBody>
      </p:sp>
    </p:spTree>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90" name="Title 1"/>
          <p:cNvSpPr>
            <a:spLocks noGrp="1"/>
          </p:cNvSpPr>
          <p:nvPr>
            <p:ph type="title"/>
          </p:nvPr>
        </p:nvSpPr>
        <p:spPr>
          <a:xfrm>
            <a:off x="457200" y="274638"/>
            <a:ext cx="8229600" cy="715962"/>
          </a:xfrm>
        </p:spPr>
        <p:txBody>
          <a:bodyPr>
            <a:normAutofit fontScale="90000"/>
          </a:bodyPr>
          <a:lstStyle/>
          <a:p>
            <a:r>
              <a:rPr lang="en-US" dirty="0"/>
              <a:t>Clinical manifestations</a:t>
            </a:r>
          </a:p>
        </p:txBody>
      </p:sp>
      <p:sp>
        <p:nvSpPr>
          <p:cNvPr id="1048891" name="Content Placeholder 2"/>
          <p:cNvSpPr>
            <a:spLocks noGrp="1"/>
          </p:cNvSpPr>
          <p:nvPr>
            <p:ph idx="1"/>
          </p:nvPr>
        </p:nvSpPr>
        <p:spPr>
          <a:xfrm>
            <a:off x="457200" y="990600"/>
            <a:ext cx="8229600" cy="5135563"/>
          </a:xfrm>
        </p:spPr>
        <p:txBody>
          <a:bodyPr>
            <a:normAutofit/>
          </a:bodyPr>
          <a:lstStyle/>
          <a:p>
            <a:pPr marL="514350" indent="-514350">
              <a:buFont typeface="+mj-lt"/>
              <a:buAutoNum type="arabicPeriod"/>
            </a:pPr>
            <a:r>
              <a:rPr lang="en-US" dirty="0"/>
              <a:t>Increasing dyspnea and fatigue; progressive dyspnea (orthopnea, paroxysmal nocturnal dyspnea), chronic cough</a:t>
            </a:r>
          </a:p>
          <a:p>
            <a:pPr marL="514350" indent="-514350">
              <a:buFont typeface="+mj-lt"/>
              <a:buAutoNum type="arabicPeriod"/>
            </a:pPr>
            <a:r>
              <a:rPr lang="en-US" dirty="0"/>
              <a:t>Distended neck veins, peripheral edema, hepatomegally</a:t>
            </a:r>
          </a:p>
          <a:p>
            <a:pPr marL="514350" indent="-514350">
              <a:buFont typeface="+mj-lt"/>
              <a:buAutoNum type="arabicPeriod"/>
            </a:pPr>
            <a:r>
              <a:rPr lang="en-US" dirty="0"/>
              <a:t>Bibasilar crackles and split second heart sound on auscultation of chest</a:t>
            </a:r>
          </a:p>
          <a:p>
            <a:pPr marL="514350" indent="-514350">
              <a:buFont typeface="+mj-lt"/>
              <a:buAutoNum type="arabicPeriod"/>
            </a:pPr>
            <a:r>
              <a:rPr lang="en-US" dirty="0"/>
              <a:t>Manifestations of carbon dioxide narcosis- headache, confusion, somnolence, coma</a:t>
            </a:r>
          </a:p>
        </p:txBody>
      </p:sp>
    </p:spTree>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95" name="Title 1"/>
          <p:cNvSpPr>
            <a:spLocks noGrp="1"/>
          </p:cNvSpPr>
          <p:nvPr>
            <p:ph type="title"/>
          </p:nvPr>
        </p:nvSpPr>
        <p:spPr>
          <a:xfrm>
            <a:off x="457200" y="274638"/>
            <a:ext cx="8229600" cy="944562"/>
          </a:xfrm>
        </p:spPr>
        <p:txBody>
          <a:bodyPr>
            <a:normAutofit/>
          </a:bodyPr>
          <a:lstStyle/>
          <a:p>
            <a:r>
              <a:rPr lang="en-US" dirty="0"/>
              <a:t>Diagnostic Evaluation</a:t>
            </a:r>
          </a:p>
        </p:txBody>
      </p:sp>
      <p:sp>
        <p:nvSpPr>
          <p:cNvPr id="1048896" name="Content Placeholder 2"/>
          <p:cNvSpPr>
            <a:spLocks noGrp="1"/>
          </p:cNvSpPr>
          <p:nvPr>
            <p:ph idx="1"/>
          </p:nvPr>
        </p:nvSpPr>
        <p:spPr>
          <a:xfrm>
            <a:off x="457200" y="1219200"/>
            <a:ext cx="8229600" cy="4906963"/>
          </a:xfrm>
        </p:spPr>
        <p:txBody>
          <a:bodyPr/>
          <a:lstStyle/>
          <a:p>
            <a:pPr marL="514350" indent="-514350">
              <a:buFont typeface="+mj-lt"/>
              <a:buAutoNum type="arabicPeriod"/>
            </a:pPr>
            <a:r>
              <a:rPr lang="en-US" dirty="0"/>
              <a:t>ABGs- decreased Pao</a:t>
            </a:r>
            <a:r>
              <a:rPr lang="en-US" sz="1800" dirty="0"/>
              <a:t>2</a:t>
            </a:r>
            <a:r>
              <a:rPr lang="en-US" dirty="0"/>
              <a:t> and pH, increased Paco</a:t>
            </a:r>
            <a:r>
              <a:rPr lang="en-US" sz="1800" dirty="0"/>
              <a:t>2</a:t>
            </a:r>
            <a:endParaRPr lang="en-US" dirty="0"/>
          </a:p>
          <a:p>
            <a:pPr marL="514350" indent="-514350">
              <a:buFont typeface="+mj-lt"/>
              <a:buAutoNum type="arabicPeriod"/>
            </a:pPr>
            <a:r>
              <a:rPr lang="en-US" dirty="0"/>
              <a:t>PFTs may show airway obstruction</a:t>
            </a:r>
          </a:p>
          <a:p>
            <a:pPr marL="514350" indent="-514350">
              <a:buFont typeface="+mj-lt"/>
              <a:buAutoNum type="arabicPeriod"/>
            </a:pPr>
            <a:r>
              <a:rPr lang="en-US" dirty="0"/>
              <a:t>Electrocardiogram changes are consistent with right ventricular hypertrophy</a:t>
            </a:r>
          </a:p>
          <a:p>
            <a:pPr marL="514350" indent="-514350">
              <a:buFont typeface="+mj-lt"/>
              <a:buAutoNum type="arabicPeriod"/>
            </a:pPr>
            <a:r>
              <a:rPr lang="en-US" dirty="0"/>
              <a:t>Chest x-ray show right heart enlargement</a:t>
            </a:r>
          </a:p>
          <a:p>
            <a:pPr marL="514350" indent="-514350">
              <a:buFont typeface="+mj-lt"/>
              <a:buAutoNum type="arabicPeriod"/>
            </a:pPr>
            <a:r>
              <a:rPr lang="en-US" dirty="0"/>
              <a:t>Echocardiogram shows right heart enlargement</a:t>
            </a:r>
          </a:p>
        </p:txBody>
      </p:sp>
    </p:spTree>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97" name="Title 1"/>
          <p:cNvSpPr>
            <a:spLocks noGrp="1"/>
          </p:cNvSpPr>
          <p:nvPr>
            <p:ph type="title"/>
          </p:nvPr>
        </p:nvSpPr>
        <p:spPr/>
        <p:txBody>
          <a:bodyPr/>
          <a:lstStyle/>
          <a:p>
            <a:r>
              <a:rPr lang="en-US" dirty="0"/>
              <a:t>Complications</a:t>
            </a:r>
          </a:p>
        </p:txBody>
      </p:sp>
      <p:sp>
        <p:nvSpPr>
          <p:cNvPr id="1048898" name="Content Placeholder 2"/>
          <p:cNvSpPr>
            <a:spLocks noGrp="1"/>
          </p:cNvSpPr>
          <p:nvPr>
            <p:ph idx="1"/>
          </p:nvPr>
        </p:nvSpPr>
        <p:spPr/>
        <p:txBody>
          <a:bodyPr/>
          <a:lstStyle/>
          <a:p>
            <a:r>
              <a:rPr lang="en-US" dirty="0"/>
              <a:t>Respiratory failure</a:t>
            </a:r>
          </a:p>
          <a:p>
            <a:r>
              <a:rPr lang="en-US" dirty="0"/>
              <a:t>Dysrhythmias</a:t>
            </a:r>
          </a:p>
          <a:p>
            <a:pPr>
              <a:buNone/>
            </a:pP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36" name="Title 1"/>
          <p:cNvSpPr>
            <a:spLocks noGrp="1"/>
          </p:cNvSpPr>
          <p:nvPr>
            <p:ph type="title"/>
          </p:nvPr>
        </p:nvSpPr>
        <p:spPr>
          <a:xfrm>
            <a:off x="457200" y="274638"/>
            <a:ext cx="8229600" cy="563562"/>
          </a:xfrm>
        </p:spPr>
        <p:txBody>
          <a:bodyPr>
            <a:normAutofit fontScale="90000"/>
          </a:bodyPr>
          <a:lstStyle/>
          <a:p>
            <a:r>
              <a:rPr lang="en-US" dirty="0"/>
              <a:t>Causes under secondary hypertension</a:t>
            </a:r>
          </a:p>
        </p:txBody>
      </p:sp>
      <p:sp>
        <p:nvSpPr>
          <p:cNvPr id="1048637" name="Content Placeholder 2"/>
          <p:cNvSpPr>
            <a:spLocks noGrp="1"/>
          </p:cNvSpPr>
          <p:nvPr>
            <p:ph idx="1"/>
          </p:nvPr>
        </p:nvSpPr>
        <p:spPr>
          <a:xfrm>
            <a:off x="457200" y="838200"/>
            <a:ext cx="8229600" cy="6019800"/>
          </a:xfrm>
        </p:spPr>
        <p:txBody>
          <a:bodyPr>
            <a:normAutofit fontScale="93750" lnSpcReduction="10000"/>
          </a:bodyPr>
          <a:lstStyle/>
          <a:p>
            <a:pPr marL="514350" indent="-514350">
              <a:buFont typeface="+mj-lt"/>
              <a:buAutoNum type="arabicPeriod"/>
            </a:pPr>
            <a:r>
              <a:rPr lang="en-US" dirty="0"/>
              <a:t>Renal pathology</a:t>
            </a:r>
          </a:p>
          <a:p>
            <a:pPr marL="514350" indent="-514350">
              <a:buFont typeface="+mj-lt"/>
              <a:buAutoNum type="alphaLcPeriod"/>
            </a:pPr>
            <a:r>
              <a:rPr lang="en-US" dirty="0"/>
              <a:t>Congenital anomalies, pyelonephritis, renal artery obstruction, acute and chronic glomerulonephritis</a:t>
            </a:r>
          </a:p>
          <a:p>
            <a:pPr marL="514350" indent="-514350">
              <a:buFont typeface="+mj-lt"/>
              <a:buAutoNum type="alphaLcPeriod"/>
            </a:pPr>
            <a:r>
              <a:rPr lang="en-US" dirty="0"/>
              <a:t>Reduced blood flow to kidney causes release of renin. Renin reacts with serum protein in liver(alpha-globulin)- angiotensin I; this plus angiotensin-converting enzyme(ACE)-angiotensin II- leads to increased blood pressure</a:t>
            </a:r>
          </a:p>
          <a:p>
            <a:pPr>
              <a:buNone/>
            </a:pPr>
            <a:r>
              <a:rPr lang="en-US" dirty="0"/>
              <a:t>2. Coarctation of aorta (stenosis of aorta)- blood flow to upper extremities is greater than flow to lower extremities – hypertension of upper part of the body</a:t>
            </a:r>
          </a:p>
        </p:txBody>
      </p:sp>
    </p:spTree>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99" name="Title 1"/>
          <p:cNvSpPr>
            <a:spLocks noGrp="1"/>
          </p:cNvSpPr>
          <p:nvPr>
            <p:ph type="title"/>
          </p:nvPr>
        </p:nvSpPr>
        <p:spPr>
          <a:xfrm>
            <a:off x="457200" y="0"/>
            <a:ext cx="8229600" cy="533400"/>
          </a:xfrm>
        </p:spPr>
        <p:txBody>
          <a:bodyPr>
            <a:normAutofit fontScale="90000"/>
          </a:bodyPr>
          <a:lstStyle/>
          <a:p>
            <a:r>
              <a:rPr lang="en-US" dirty="0"/>
              <a:t>Management</a:t>
            </a:r>
          </a:p>
        </p:txBody>
      </p:sp>
      <p:sp>
        <p:nvSpPr>
          <p:cNvPr id="1048900" name="Content Placeholder 2"/>
          <p:cNvSpPr>
            <a:spLocks noGrp="1"/>
          </p:cNvSpPr>
          <p:nvPr>
            <p:ph idx="1"/>
          </p:nvPr>
        </p:nvSpPr>
        <p:spPr>
          <a:xfrm>
            <a:off x="457200" y="609600"/>
            <a:ext cx="8229600" cy="6477000"/>
          </a:xfrm>
        </p:spPr>
        <p:txBody>
          <a:bodyPr>
            <a:normAutofit fontScale="85000" lnSpcReduction="10000"/>
          </a:bodyPr>
          <a:lstStyle/>
          <a:p>
            <a:pPr>
              <a:buNone/>
            </a:pPr>
            <a:r>
              <a:rPr lang="en-US" b="1" dirty="0"/>
              <a:t>Goal: </a:t>
            </a:r>
            <a:r>
              <a:rPr lang="en-US" dirty="0"/>
              <a:t>treatment of underlying lung disease and management of heart disease</a:t>
            </a:r>
          </a:p>
          <a:p>
            <a:pPr marL="514350" indent="-514350">
              <a:buFont typeface="+mj-lt"/>
              <a:buAutoNum type="arabicPeriod"/>
            </a:pPr>
            <a:r>
              <a:rPr lang="en-US" dirty="0"/>
              <a:t>Long-term, low-flow oxygen to improve oxygen delivery to peripheral tissues, thus decreasing cardiac work and lessening sympathetic vasoconstriction. </a:t>
            </a:r>
          </a:p>
          <a:p>
            <a:pPr marL="514350" indent="-514350">
              <a:buFont typeface="+mj-lt"/>
              <a:buAutoNum type="arabicPeriod"/>
            </a:pPr>
            <a:r>
              <a:rPr lang="en-US" dirty="0"/>
              <a:t>Diuretics to lower pulmonary artery pressure (PAP) by reducing total blood volume and excess fluid in the lungs</a:t>
            </a:r>
          </a:p>
          <a:p>
            <a:pPr marL="514350" indent="-514350">
              <a:buFont typeface="+mj-lt"/>
              <a:buAutoNum type="arabicPeriod"/>
            </a:pPr>
            <a:r>
              <a:rPr lang="en-US" dirty="0"/>
              <a:t>Pulmonary vasodilators such as nitroprusside (Nitropress); hydralazine (Apresoline); calcium channel blockers to dilate pulmonary bed and reduce pulmonary vascular resistance</a:t>
            </a:r>
          </a:p>
          <a:p>
            <a:pPr marL="514350" indent="-514350">
              <a:buFont typeface="+mj-lt"/>
              <a:buAutoNum type="arabicPeriod"/>
            </a:pPr>
            <a:r>
              <a:rPr lang="en-US" dirty="0"/>
              <a:t>Bronchodilators to improve lung function</a:t>
            </a:r>
          </a:p>
          <a:p>
            <a:pPr marL="514350" indent="-514350">
              <a:buFont typeface="+mj-lt"/>
              <a:buAutoNum type="arabicPeriod"/>
            </a:pPr>
            <a:r>
              <a:rPr lang="en-US" dirty="0"/>
              <a:t>Mechanical ventilation, pt in respiratory failure</a:t>
            </a:r>
          </a:p>
          <a:p>
            <a:pPr marL="514350" indent="-514350">
              <a:buFont typeface="+mj-lt"/>
              <a:buAutoNum type="arabicPeriod"/>
            </a:pPr>
            <a:r>
              <a:rPr lang="en-US" dirty="0"/>
              <a:t>Sodium restriction to reduce edema</a:t>
            </a:r>
          </a:p>
        </p:txBody>
      </p:sp>
    </p:spTree>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901" name="Title 1"/>
          <p:cNvSpPr>
            <a:spLocks noGrp="1"/>
          </p:cNvSpPr>
          <p:nvPr>
            <p:ph type="title"/>
          </p:nvPr>
        </p:nvSpPr>
        <p:spPr>
          <a:xfrm>
            <a:off x="457200" y="0"/>
            <a:ext cx="8229600" cy="609600"/>
          </a:xfrm>
        </p:spPr>
        <p:txBody>
          <a:bodyPr>
            <a:normAutofit fontScale="90000"/>
          </a:bodyPr>
          <a:lstStyle/>
          <a:p>
            <a:r>
              <a:rPr lang="en-US" dirty="0"/>
              <a:t>Nursing interventions</a:t>
            </a:r>
          </a:p>
        </p:txBody>
      </p:sp>
      <p:sp>
        <p:nvSpPr>
          <p:cNvPr id="1048902" name="Content Placeholder 2"/>
          <p:cNvSpPr>
            <a:spLocks noGrp="1"/>
          </p:cNvSpPr>
          <p:nvPr>
            <p:ph idx="1"/>
          </p:nvPr>
        </p:nvSpPr>
        <p:spPr>
          <a:xfrm>
            <a:off x="457200" y="609600"/>
            <a:ext cx="8229600" cy="6553200"/>
          </a:xfrm>
        </p:spPr>
        <p:txBody>
          <a:bodyPr>
            <a:normAutofit/>
          </a:bodyPr>
          <a:lstStyle/>
          <a:p>
            <a:pPr>
              <a:buNone/>
            </a:pPr>
            <a:r>
              <a:rPr lang="en-US" b="1" dirty="0"/>
              <a:t>Improving Gas Exchange</a:t>
            </a:r>
          </a:p>
          <a:p>
            <a:r>
              <a:rPr lang="en-US" dirty="0"/>
              <a:t>Monitor ABG values and/or oxygen saturation as a guide in assessing adequacy of ventilation</a:t>
            </a:r>
          </a:p>
          <a:p>
            <a:r>
              <a:rPr lang="en-US" dirty="0"/>
              <a:t>Use continuous low-flow oxygen as directed to reduce PAP</a:t>
            </a:r>
          </a:p>
          <a:p>
            <a:r>
              <a:rPr lang="en-US" dirty="0"/>
              <a:t>Avoid central nervous system depressants (narcotics, hypnotics). They have depressant action on respiratory centers and mask symptoms of hypercapnia</a:t>
            </a:r>
          </a:p>
          <a:p>
            <a:r>
              <a:rPr lang="en-US" dirty="0"/>
              <a:t>Monitor for signs of respiratory infection, because infection causes carbon dioxide retention and hypoxemia</a:t>
            </a:r>
          </a:p>
        </p:txBody>
      </p:sp>
    </p:spTree>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903" name="Title 1"/>
          <p:cNvSpPr>
            <a:spLocks noGrp="1"/>
          </p:cNvSpPr>
          <p:nvPr>
            <p:ph type="title"/>
          </p:nvPr>
        </p:nvSpPr>
        <p:spPr>
          <a:xfrm>
            <a:off x="457200" y="152400"/>
            <a:ext cx="8229600" cy="838200"/>
          </a:xfrm>
        </p:spPr>
        <p:txBody>
          <a:bodyPr>
            <a:normAutofit/>
          </a:bodyPr>
          <a:lstStyle/>
          <a:p>
            <a:pPr algn="l"/>
            <a:r>
              <a:rPr lang="en-US" sz="3200" b="1" dirty="0"/>
              <a:t>Attaining fluid balance</a:t>
            </a:r>
          </a:p>
        </p:txBody>
      </p:sp>
      <p:sp>
        <p:nvSpPr>
          <p:cNvPr id="1048904" name="Content Placeholder 2"/>
          <p:cNvSpPr>
            <a:spLocks noGrp="1"/>
          </p:cNvSpPr>
          <p:nvPr>
            <p:ph idx="1"/>
          </p:nvPr>
        </p:nvSpPr>
        <p:spPr>
          <a:xfrm>
            <a:off x="457200" y="914400"/>
            <a:ext cx="8229600" cy="5211763"/>
          </a:xfrm>
        </p:spPr>
        <p:txBody>
          <a:bodyPr/>
          <a:lstStyle/>
          <a:p>
            <a:r>
              <a:rPr lang="en-US" dirty="0"/>
              <a:t>Watch alterations in electrolyte levels, especially potassium, which can lead to disturbances of cardiac rhythm</a:t>
            </a:r>
          </a:p>
          <a:p>
            <a:r>
              <a:rPr lang="en-US" dirty="0"/>
              <a:t>Employ ECG monitoring when necessary, and monitor closely for dysrhythmias</a:t>
            </a:r>
          </a:p>
          <a:p>
            <a:r>
              <a:rPr lang="en-US" dirty="0"/>
              <a:t>Limit physical activity until improvement is seen</a:t>
            </a:r>
          </a:p>
          <a:p>
            <a:r>
              <a:rPr lang="en-US" dirty="0"/>
              <a:t>Restrict sodium intake based on evidence of fluid retention</a:t>
            </a:r>
          </a:p>
        </p:txBody>
      </p:sp>
    </p:spTree>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905" name="Title 1"/>
          <p:cNvSpPr>
            <a:spLocks noGrp="1"/>
          </p:cNvSpPr>
          <p:nvPr>
            <p:ph type="title"/>
          </p:nvPr>
        </p:nvSpPr>
        <p:spPr>
          <a:xfrm>
            <a:off x="457200" y="0"/>
            <a:ext cx="8229600" cy="685800"/>
          </a:xfrm>
        </p:spPr>
        <p:txBody>
          <a:bodyPr>
            <a:normAutofit/>
          </a:bodyPr>
          <a:lstStyle/>
          <a:p>
            <a:pPr algn="l"/>
            <a:r>
              <a:rPr lang="en-US" sz="3200" b="1" dirty="0"/>
              <a:t>Patient Education and Health Maintenance</a:t>
            </a:r>
          </a:p>
        </p:txBody>
      </p:sp>
      <p:sp>
        <p:nvSpPr>
          <p:cNvPr id="1048906" name="Content Placeholder 2"/>
          <p:cNvSpPr>
            <a:spLocks noGrp="1"/>
          </p:cNvSpPr>
          <p:nvPr>
            <p:ph idx="1"/>
          </p:nvPr>
        </p:nvSpPr>
        <p:spPr>
          <a:xfrm>
            <a:off x="457200" y="609600"/>
            <a:ext cx="8229600" cy="6477000"/>
          </a:xfrm>
        </p:spPr>
        <p:txBody>
          <a:bodyPr>
            <a:normAutofit fontScale="92500" lnSpcReduction="20000"/>
          </a:bodyPr>
          <a:lstStyle/>
          <a:p>
            <a:r>
              <a:rPr lang="en-US" dirty="0"/>
              <a:t>Emphasize the importance of stopping cigarette smoking as a major cause of pulmonary heart disease</a:t>
            </a:r>
          </a:p>
          <a:p>
            <a:r>
              <a:rPr lang="en-US" dirty="0"/>
              <a:t>Teach the pt to recognize and treat infections immediately</a:t>
            </a:r>
          </a:p>
          <a:p>
            <a:r>
              <a:rPr lang="en-US" dirty="0"/>
              <a:t>Inform the pt of interrelationship among infection, air pollution and cardiopulmonary disease</a:t>
            </a:r>
          </a:p>
          <a:p>
            <a:r>
              <a:rPr lang="en-US" dirty="0"/>
              <a:t>Explain to the pt/family that restlessness, depression, and poor sleeping, as well as irritable and angry behavior, may be characteristic; pt should improve with rise in O</a:t>
            </a:r>
            <a:r>
              <a:rPr lang="en-US" sz="2200" dirty="0"/>
              <a:t>2</a:t>
            </a:r>
            <a:r>
              <a:rPr lang="en-US" dirty="0"/>
              <a:t> and CO</a:t>
            </a:r>
            <a:r>
              <a:rPr lang="en-US" sz="2200" dirty="0"/>
              <a:t>2</a:t>
            </a:r>
            <a:r>
              <a:rPr lang="en-US" dirty="0"/>
              <a:t> levels in ABG values</a:t>
            </a:r>
          </a:p>
          <a:p>
            <a:r>
              <a:rPr lang="en-US" dirty="0"/>
              <a:t>Explain the treatment and need to have low-flow oxygen therapy at home </a:t>
            </a:r>
          </a:p>
        </p:txBody>
      </p:sp>
    </p:spTree>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907" name="Title 1"/>
          <p:cNvSpPr>
            <a:spLocks noGrp="1"/>
          </p:cNvSpPr>
          <p:nvPr>
            <p:ph type="title"/>
          </p:nvPr>
        </p:nvSpPr>
        <p:spPr/>
        <p:txBody>
          <a:bodyPr/>
          <a:lstStyle/>
          <a:p>
            <a:r>
              <a:rPr lang="en-US" b="1" dirty="0"/>
              <a:t>MYOCARDITIS</a:t>
            </a:r>
          </a:p>
        </p:txBody>
      </p:sp>
      <p:sp>
        <p:nvSpPr>
          <p:cNvPr id="1048908" name="Content Placeholder 2"/>
          <p:cNvSpPr>
            <a:spLocks noGrp="1"/>
          </p:cNvSpPr>
          <p:nvPr>
            <p:ph idx="1"/>
          </p:nvPr>
        </p:nvSpPr>
        <p:spPr/>
        <p:txBody>
          <a:bodyPr/>
          <a:lstStyle/>
          <a:p>
            <a:r>
              <a:rPr lang="en-US" dirty="0"/>
              <a:t>Is an inflammatory process involving the myocardium</a:t>
            </a:r>
          </a:p>
          <a:p>
            <a:endParaRPr lang="en-US" dirty="0"/>
          </a:p>
        </p:txBody>
      </p:sp>
    </p:spTree>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909" name="Title 1"/>
          <p:cNvSpPr>
            <a:spLocks noGrp="1"/>
          </p:cNvSpPr>
          <p:nvPr>
            <p:ph type="title"/>
          </p:nvPr>
        </p:nvSpPr>
        <p:spPr>
          <a:xfrm>
            <a:off x="457200" y="0"/>
            <a:ext cx="8229600" cy="838200"/>
          </a:xfrm>
        </p:spPr>
        <p:txBody>
          <a:bodyPr/>
          <a:lstStyle/>
          <a:p>
            <a:r>
              <a:rPr lang="en-US" dirty="0"/>
              <a:t>Pathophysiology and Etiology</a:t>
            </a:r>
          </a:p>
        </p:txBody>
      </p:sp>
      <p:sp>
        <p:nvSpPr>
          <p:cNvPr id="1048910" name="Content Placeholder 2"/>
          <p:cNvSpPr>
            <a:spLocks noGrp="1"/>
          </p:cNvSpPr>
          <p:nvPr>
            <p:ph idx="1"/>
          </p:nvPr>
        </p:nvSpPr>
        <p:spPr>
          <a:xfrm>
            <a:off x="457200" y="762000"/>
            <a:ext cx="8229600" cy="6096000"/>
          </a:xfrm>
        </p:spPr>
        <p:txBody>
          <a:bodyPr>
            <a:normAutofit lnSpcReduction="10000"/>
          </a:bodyPr>
          <a:lstStyle/>
          <a:p>
            <a:r>
              <a:rPr lang="en-US" dirty="0"/>
              <a:t>Focal or diffuse inflammation of the myocardium; may be acute or chronic</a:t>
            </a:r>
          </a:p>
          <a:p>
            <a:r>
              <a:rPr lang="en-US" dirty="0"/>
              <a:t>May follow infectious process- viral (especially coxsackie group B, and may develop after influenza A or B, herpes simplex), bacterial, mycotic, parasitic, protozoal, rickettsial, and spirochetal infections</a:t>
            </a:r>
          </a:p>
          <a:p>
            <a:r>
              <a:rPr lang="en-US" dirty="0"/>
              <a:t>May be associated with chemotherapy (especially doxorubicin (Adriamycin) )or immunosuppressive therapy</a:t>
            </a:r>
          </a:p>
          <a:p>
            <a:r>
              <a:rPr lang="en-US" dirty="0"/>
              <a:t>Conditions such as sarcoidosis and collagen diseases may lead to myocarditis</a:t>
            </a:r>
          </a:p>
        </p:txBody>
      </p:sp>
    </p:spTree>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911" name="Title 1"/>
          <p:cNvSpPr>
            <a:spLocks noGrp="1"/>
          </p:cNvSpPr>
          <p:nvPr>
            <p:ph type="title"/>
          </p:nvPr>
        </p:nvSpPr>
        <p:spPr>
          <a:xfrm>
            <a:off x="457200" y="0"/>
            <a:ext cx="8229600" cy="762000"/>
          </a:xfrm>
        </p:spPr>
        <p:txBody>
          <a:bodyPr>
            <a:normAutofit/>
          </a:bodyPr>
          <a:lstStyle/>
          <a:p>
            <a:r>
              <a:rPr lang="en-US" dirty="0"/>
              <a:t>Clinical manifestations</a:t>
            </a:r>
          </a:p>
        </p:txBody>
      </p:sp>
      <p:sp>
        <p:nvSpPr>
          <p:cNvPr id="1048912" name="Content Placeholder 2"/>
          <p:cNvSpPr>
            <a:spLocks noGrp="1"/>
          </p:cNvSpPr>
          <p:nvPr>
            <p:ph idx="1"/>
          </p:nvPr>
        </p:nvSpPr>
        <p:spPr>
          <a:xfrm>
            <a:off x="457200" y="838200"/>
            <a:ext cx="8229600" cy="6400800"/>
          </a:xfrm>
        </p:spPr>
        <p:txBody>
          <a:bodyPr>
            <a:normAutofit fontScale="92500" lnSpcReduction="20000"/>
          </a:bodyPr>
          <a:lstStyle/>
          <a:p>
            <a:r>
              <a:rPr lang="en-US" dirty="0"/>
              <a:t>Symptoms depend on type of infection, degree of myocardial damage, capacity of myocardium to recover, and host resistance. Can be acute or chronic and can occur at any age. Symptoms may be minor and go unnoticed</a:t>
            </a:r>
          </a:p>
          <a:p>
            <a:pPr>
              <a:buFont typeface="Wingdings" pitchFamily="2" charset="2"/>
              <a:buChar char="ü"/>
            </a:pPr>
            <a:r>
              <a:rPr lang="en-US" dirty="0"/>
              <a:t>Fatigue and dyspnea</a:t>
            </a:r>
          </a:p>
          <a:p>
            <a:pPr>
              <a:buFont typeface="Wingdings" pitchFamily="2" charset="2"/>
              <a:buChar char="ü"/>
            </a:pPr>
            <a:r>
              <a:rPr lang="en-US" dirty="0"/>
              <a:t>Palpitations</a:t>
            </a:r>
          </a:p>
          <a:p>
            <a:pPr>
              <a:buFont typeface="Wingdings" pitchFamily="2" charset="2"/>
              <a:buChar char="ü"/>
            </a:pPr>
            <a:r>
              <a:rPr lang="en-US" dirty="0"/>
              <a:t>Occasional primordial discomfort</a:t>
            </a:r>
          </a:p>
          <a:p>
            <a:r>
              <a:rPr lang="en-US" dirty="0"/>
              <a:t>Cardiac enlargement</a:t>
            </a:r>
          </a:p>
          <a:p>
            <a:r>
              <a:rPr lang="en-US" dirty="0"/>
              <a:t>Abnormal heart sounds: murmur, S3 or S4 or friction rubs</a:t>
            </a:r>
          </a:p>
          <a:p>
            <a:r>
              <a:rPr lang="en-US" dirty="0"/>
              <a:t>Signs of CHF ( E.g. pulsus alternant, dyspnea, crackles</a:t>
            </a:r>
          </a:p>
          <a:p>
            <a:r>
              <a:rPr lang="en-US" dirty="0"/>
              <a:t>Fever with tachycardia</a:t>
            </a:r>
          </a:p>
        </p:txBody>
      </p:sp>
    </p:spTree>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913" name="Title 1"/>
          <p:cNvSpPr>
            <a:spLocks noGrp="1"/>
          </p:cNvSpPr>
          <p:nvPr>
            <p:ph type="title"/>
          </p:nvPr>
        </p:nvSpPr>
        <p:spPr>
          <a:xfrm>
            <a:off x="457200" y="0"/>
            <a:ext cx="8229600" cy="762000"/>
          </a:xfrm>
        </p:spPr>
        <p:txBody>
          <a:bodyPr>
            <a:normAutofit/>
          </a:bodyPr>
          <a:lstStyle/>
          <a:p>
            <a:r>
              <a:rPr lang="en-US" dirty="0"/>
              <a:t>Diagnostic Evaluation</a:t>
            </a:r>
          </a:p>
        </p:txBody>
      </p:sp>
      <p:sp>
        <p:nvSpPr>
          <p:cNvPr id="1048914" name="Content Placeholder 2"/>
          <p:cNvSpPr>
            <a:spLocks noGrp="1"/>
          </p:cNvSpPr>
          <p:nvPr>
            <p:ph idx="1"/>
          </p:nvPr>
        </p:nvSpPr>
        <p:spPr>
          <a:xfrm>
            <a:off x="457200" y="685800"/>
            <a:ext cx="8229600" cy="6172200"/>
          </a:xfrm>
        </p:spPr>
        <p:txBody>
          <a:bodyPr>
            <a:normAutofit lnSpcReduction="10000"/>
          </a:bodyPr>
          <a:lstStyle/>
          <a:p>
            <a:r>
              <a:rPr lang="en-US" dirty="0"/>
              <a:t>Transient ECG changes- S-T segment flattened, T wave inversion, conduction defects, extrasystoles, supraventricular and ventricular ectopic beats</a:t>
            </a:r>
          </a:p>
          <a:p>
            <a:r>
              <a:rPr lang="en-US" dirty="0"/>
              <a:t>Elevated WBC count and sedimentation rate</a:t>
            </a:r>
          </a:p>
          <a:p>
            <a:r>
              <a:rPr lang="en-US" dirty="0"/>
              <a:t>Chest x-ray- show heart enlargement and lung congestion</a:t>
            </a:r>
          </a:p>
          <a:p>
            <a:r>
              <a:rPr lang="en-US" dirty="0"/>
              <a:t>Elevated antibody titers (antistreptolysin-o(ASO titer as in rheumatic fever)</a:t>
            </a:r>
          </a:p>
          <a:p>
            <a:r>
              <a:rPr lang="en-US" dirty="0"/>
              <a:t>Stool and throat cultures isolating bacteria or a virus</a:t>
            </a:r>
          </a:p>
          <a:p>
            <a:r>
              <a:rPr lang="en-US" dirty="0"/>
              <a:t>Endomyocardial biopsy for definitive diagnosis </a:t>
            </a:r>
          </a:p>
        </p:txBody>
      </p:sp>
    </p:spTree>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915" name="Title 1"/>
          <p:cNvSpPr>
            <a:spLocks noGrp="1"/>
          </p:cNvSpPr>
          <p:nvPr>
            <p:ph type="title"/>
          </p:nvPr>
        </p:nvSpPr>
        <p:spPr>
          <a:xfrm>
            <a:off x="457200" y="0"/>
            <a:ext cx="8229600" cy="457200"/>
          </a:xfrm>
        </p:spPr>
        <p:txBody>
          <a:bodyPr>
            <a:normAutofit fontScale="90000"/>
          </a:bodyPr>
          <a:lstStyle/>
          <a:p>
            <a:r>
              <a:rPr lang="en-US" dirty="0"/>
              <a:t>Management</a:t>
            </a:r>
          </a:p>
        </p:txBody>
      </p:sp>
      <p:sp>
        <p:nvSpPr>
          <p:cNvPr id="1048916" name="Content Placeholder 2"/>
          <p:cNvSpPr>
            <a:spLocks noGrp="1"/>
          </p:cNvSpPr>
          <p:nvPr>
            <p:ph idx="1"/>
          </p:nvPr>
        </p:nvSpPr>
        <p:spPr>
          <a:xfrm>
            <a:off x="457200" y="457200"/>
            <a:ext cx="8229600" cy="6400800"/>
          </a:xfrm>
        </p:spPr>
        <p:txBody>
          <a:bodyPr>
            <a:normAutofit fontScale="92500" lnSpcReduction="10000"/>
          </a:bodyPr>
          <a:lstStyle/>
          <a:p>
            <a:r>
              <a:rPr lang="en-US" dirty="0"/>
              <a:t>Treatment objectives are targeted toward management of complications</a:t>
            </a:r>
          </a:p>
          <a:p>
            <a:r>
              <a:rPr lang="en-US" dirty="0"/>
              <a:t>Diuretic and digoxin (Lanoxin) therapy for CHF and atrial fibrillation</a:t>
            </a:r>
          </a:p>
          <a:p>
            <a:r>
              <a:rPr lang="en-US" dirty="0"/>
              <a:t>Antidysrhythmic therapy (usually quinidine or procainamide)</a:t>
            </a:r>
          </a:p>
          <a:p>
            <a:r>
              <a:rPr lang="en-US" dirty="0"/>
              <a:t>Strict bed rest to promote healing of damaged myocardium</a:t>
            </a:r>
          </a:p>
          <a:p>
            <a:r>
              <a:rPr lang="en-US" dirty="0"/>
              <a:t>Antimicrobial therapy if causative bacteria is isolated</a:t>
            </a:r>
            <a:endParaRPr lang="en-US" sz="4300" dirty="0"/>
          </a:p>
          <a:p>
            <a:pPr algn="ctr">
              <a:buNone/>
            </a:pPr>
            <a:r>
              <a:rPr lang="en-US" sz="4300" dirty="0"/>
              <a:t>Complications</a:t>
            </a:r>
          </a:p>
          <a:p>
            <a:r>
              <a:rPr lang="en-US" dirty="0"/>
              <a:t>CHF</a:t>
            </a:r>
          </a:p>
          <a:p>
            <a:r>
              <a:rPr lang="en-US" dirty="0"/>
              <a:t>Cardiomyopathy</a:t>
            </a:r>
          </a:p>
        </p:txBody>
      </p:sp>
    </p:spTree>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917" name="Title 1"/>
          <p:cNvSpPr>
            <a:spLocks noGrp="1"/>
          </p:cNvSpPr>
          <p:nvPr>
            <p:ph type="title"/>
          </p:nvPr>
        </p:nvSpPr>
        <p:spPr>
          <a:xfrm>
            <a:off x="457200" y="152400"/>
            <a:ext cx="8229600" cy="762000"/>
          </a:xfrm>
        </p:spPr>
        <p:txBody>
          <a:bodyPr>
            <a:normAutofit/>
          </a:bodyPr>
          <a:lstStyle/>
          <a:p>
            <a:r>
              <a:rPr lang="en-US" dirty="0"/>
              <a:t>Nursing interventions</a:t>
            </a:r>
          </a:p>
        </p:txBody>
      </p:sp>
      <p:sp>
        <p:nvSpPr>
          <p:cNvPr id="1048918" name="Content Placeholder 2"/>
          <p:cNvSpPr>
            <a:spLocks noGrp="1"/>
          </p:cNvSpPr>
          <p:nvPr>
            <p:ph idx="1"/>
          </p:nvPr>
        </p:nvSpPr>
        <p:spPr>
          <a:xfrm>
            <a:off x="457200" y="1219200"/>
            <a:ext cx="8229600" cy="4906963"/>
          </a:xfrm>
        </p:spPr>
        <p:txBody>
          <a:bodyPr/>
          <a:lstStyle/>
          <a:p>
            <a:r>
              <a:rPr lang="en-US" dirty="0"/>
              <a:t>Reducing fever</a:t>
            </a:r>
          </a:p>
          <a:p>
            <a:r>
              <a:rPr lang="en-US" dirty="0"/>
              <a:t>Maintaining cardiac output</a:t>
            </a:r>
          </a:p>
          <a:p>
            <a:r>
              <a:rPr lang="en-US" dirty="0"/>
              <a:t>Reducing fatigue</a:t>
            </a:r>
          </a:p>
          <a:p>
            <a:r>
              <a:rPr lang="en-US" dirty="0"/>
              <a:t>Pt education and health maintenance</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38" name="Title 1"/>
          <p:cNvSpPr>
            <a:spLocks noGrp="1"/>
          </p:cNvSpPr>
          <p:nvPr>
            <p:ph type="title"/>
          </p:nvPr>
        </p:nvSpPr>
        <p:spPr>
          <a:xfrm>
            <a:off x="457200" y="152400"/>
            <a:ext cx="8229600" cy="457200"/>
          </a:xfrm>
        </p:spPr>
        <p:txBody>
          <a:bodyPr>
            <a:normAutofit fontScale="90000"/>
          </a:bodyPr>
          <a:lstStyle/>
          <a:p>
            <a:r>
              <a:rPr lang="en-US" dirty="0"/>
              <a:t> </a:t>
            </a:r>
          </a:p>
        </p:txBody>
      </p:sp>
      <p:sp>
        <p:nvSpPr>
          <p:cNvPr id="1048639" name="Content Placeholder 2"/>
          <p:cNvSpPr>
            <a:spLocks noGrp="1"/>
          </p:cNvSpPr>
          <p:nvPr>
            <p:ph idx="1"/>
          </p:nvPr>
        </p:nvSpPr>
        <p:spPr>
          <a:xfrm>
            <a:off x="457200" y="685800"/>
            <a:ext cx="8229600" cy="6400800"/>
          </a:xfrm>
        </p:spPr>
        <p:txBody>
          <a:bodyPr>
            <a:normAutofit fontScale="96875" lnSpcReduction="20000"/>
          </a:bodyPr>
          <a:lstStyle/>
          <a:p>
            <a:pPr>
              <a:buNone/>
            </a:pPr>
            <a:r>
              <a:rPr lang="en-US" dirty="0"/>
              <a:t>4. Endocrine disturbances</a:t>
            </a:r>
          </a:p>
          <a:p>
            <a:pPr marL="514350" indent="-514350">
              <a:buFont typeface="+mj-lt"/>
              <a:buAutoNum type="alphaLcPeriod"/>
            </a:pPr>
            <a:r>
              <a:rPr lang="en-US" dirty="0"/>
              <a:t>Pheochromocytoma- a tumor of the adrenal gland that causes release of epinephrine and norepinephrine and a rise in blood pressure</a:t>
            </a:r>
          </a:p>
          <a:p>
            <a:pPr marL="514350" indent="-514350">
              <a:buFont typeface="+mj-lt"/>
              <a:buAutoNum type="alphaLcPeriod"/>
            </a:pPr>
            <a:r>
              <a:rPr lang="en-US" dirty="0"/>
              <a:t>Adrenal cortex tumors lead to an increase in aldosterone secretion (hyperaldosteronism) and an elevated blood pressure</a:t>
            </a:r>
          </a:p>
          <a:p>
            <a:pPr marL="514350" indent="-514350">
              <a:buFont typeface="+mj-lt"/>
              <a:buAutoNum type="alphaLcPeriod"/>
            </a:pPr>
            <a:r>
              <a:rPr lang="en-US" dirty="0"/>
              <a:t>Cushing syndrome leads to an increase in adrenocorticosteroids  (causing sodium and fluid retention) and hypertension</a:t>
            </a:r>
          </a:p>
          <a:p>
            <a:pPr marL="514350" indent="-514350">
              <a:buFont typeface="+mj-lt"/>
              <a:buAutoNum type="alphaLcPeriod"/>
            </a:pPr>
            <a:r>
              <a:rPr lang="en-US" dirty="0"/>
              <a:t>Hyperthyroidism- causes increased cardiac output</a:t>
            </a:r>
          </a:p>
          <a:p>
            <a:pPr>
              <a:buNone/>
            </a:pPr>
            <a:r>
              <a:rPr lang="en-US" dirty="0"/>
              <a:t>5. Medications such as estrogens, symphathomimetics, NSAIDs, steroids, antidepressants</a:t>
            </a:r>
          </a:p>
          <a:p>
            <a:pPr>
              <a:buNone/>
            </a:pPr>
            <a:endParaRPr lang="en-US" dirty="0"/>
          </a:p>
        </p:txBody>
      </p:sp>
    </p:spTree>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919" name="Title 1"/>
          <p:cNvSpPr>
            <a:spLocks noGrp="1"/>
          </p:cNvSpPr>
          <p:nvPr>
            <p:ph type="title"/>
          </p:nvPr>
        </p:nvSpPr>
        <p:spPr>
          <a:xfrm>
            <a:off x="457200" y="0"/>
            <a:ext cx="8229600" cy="1219200"/>
          </a:xfrm>
        </p:spPr>
        <p:txBody>
          <a:bodyPr/>
          <a:lstStyle/>
          <a:p>
            <a:r>
              <a:rPr lang="en-US" b="1" dirty="0"/>
              <a:t>PERICARDITIS</a:t>
            </a:r>
          </a:p>
        </p:txBody>
      </p:sp>
      <p:sp>
        <p:nvSpPr>
          <p:cNvPr id="1048920" name="Content Placeholder 2"/>
          <p:cNvSpPr>
            <a:spLocks noGrp="1"/>
          </p:cNvSpPr>
          <p:nvPr>
            <p:ph idx="1"/>
          </p:nvPr>
        </p:nvSpPr>
        <p:spPr>
          <a:xfrm>
            <a:off x="457200" y="1219200"/>
            <a:ext cx="8229600" cy="5638800"/>
          </a:xfrm>
        </p:spPr>
        <p:txBody>
          <a:bodyPr/>
          <a:lstStyle/>
          <a:p>
            <a:pPr>
              <a:buFont typeface="Wingdings" pitchFamily="2" charset="2"/>
              <a:buChar char="Ø"/>
            </a:pPr>
            <a:r>
              <a:rPr lang="en-US" i="1" dirty="0"/>
              <a:t>Pericarditis</a:t>
            </a:r>
            <a:r>
              <a:rPr lang="en-US" dirty="0"/>
              <a:t>- is an inflammation of the pericardium, the membranous sac enveloping the heart. It is often a manifestation of a more or generalized disease</a:t>
            </a:r>
          </a:p>
          <a:p>
            <a:pPr>
              <a:buFont typeface="Wingdings" pitchFamily="2" charset="2"/>
              <a:buChar char="Ø"/>
            </a:pPr>
            <a:r>
              <a:rPr lang="en-US" i="1" dirty="0"/>
              <a:t>Pericardial effusion- </a:t>
            </a:r>
            <a:r>
              <a:rPr lang="en-US" dirty="0"/>
              <a:t>is an outpouring of fluid into the pericardial cavity seen in pericarditis</a:t>
            </a:r>
          </a:p>
          <a:p>
            <a:pPr>
              <a:buFont typeface="Wingdings" pitchFamily="2" charset="2"/>
              <a:buChar char="Ø"/>
            </a:pPr>
            <a:r>
              <a:rPr lang="en-US" i="1" dirty="0"/>
              <a:t>Constrictive pericarditis- </a:t>
            </a:r>
            <a:r>
              <a:rPr lang="en-US" dirty="0"/>
              <a:t>is a condition in which a chronic inflammatory thickening of the pericardium compresses the heart so it is unable to fill normally during diastole</a:t>
            </a:r>
          </a:p>
        </p:txBody>
      </p:sp>
    </p:spTree>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921" name="Title 1"/>
          <p:cNvSpPr>
            <a:spLocks noGrp="1"/>
          </p:cNvSpPr>
          <p:nvPr>
            <p:ph type="title"/>
          </p:nvPr>
        </p:nvSpPr>
        <p:spPr>
          <a:xfrm>
            <a:off x="457200" y="-228600"/>
            <a:ext cx="8229600" cy="1143000"/>
          </a:xfrm>
        </p:spPr>
        <p:txBody>
          <a:bodyPr>
            <a:normAutofit/>
          </a:bodyPr>
          <a:lstStyle/>
          <a:p>
            <a:r>
              <a:rPr lang="en-US" dirty="0"/>
              <a:t>Pathophysiology and Etiology</a:t>
            </a:r>
          </a:p>
        </p:txBody>
      </p:sp>
      <p:sp>
        <p:nvSpPr>
          <p:cNvPr id="1048922" name="Content Placeholder 2"/>
          <p:cNvSpPr>
            <a:spLocks noGrp="1"/>
          </p:cNvSpPr>
          <p:nvPr>
            <p:ph idx="1"/>
          </p:nvPr>
        </p:nvSpPr>
        <p:spPr>
          <a:xfrm>
            <a:off x="457200" y="838200"/>
            <a:ext cx="8229600" cy="6400800"/>
          </a:xfrm>
        </p:spPr>
        <p:txBody>
          <a:bodyPr>
            <a:normAutofit lnSpcReduction="10000"/>
          </a:bodyPr>
          <a:lstStyle/>
          <a:p>
            <a:pPr marL="514350" indent="-514350">
              <a:buFont typeface="+mj-lt"/>
              <a:buAutoNum type="arabicPeriod"/>
            </a:pPr>
            <a:r>
              <a:rPr lang="en-US" dirty="0"/>
              <a:t>Acute idiopathic pericarditis is the most common and typical form; etiology unknown</a:t>
            </a:r>
          </a:p>
          <a:p>
            <a:pPr marL="514350" indent="-514350">
              <a:buFont typeface="+mj-lt"/>
              <a:buAutoNum type="arabicPeriod"/>
            </a:pPr>
            <a:r>
              <a:rPr lang="en-US" dirty="0"/>
              <a:t>Other causes include:</a:t>
            </a:r>
          </a:p>
          <a:p>
            <a:pPr>
              <a:buNone/>
            </a:pPr>
            <a:r>
              <a:rPr lang="en-US" dirty="0"/>
              <a:t>a. Infection</a:t>
            </a:r>
          </a:p>
          <a:p>
            <a:pPr marL="571500" indent="-571500">
              <a:buFont typeface="+mj-lt"/>
              <a:buAutoNum type="romanLcPeriod"/>
            </a:pPr>
            <a:r>
              <a:rPr lang="en-US" dirty="0"/>
              <a:t>Viral ( influenza, coxsackievirus)</a:t>
            </a:r>
          </a:p>
          <a:p>
            <a:pPr marL="571500" indent="-571500">
              <a:buFont typeface="+mj-lt"/>
              <a:buAutoNum type="romanLcPeriod"/>
            </a:pPr>
            <a:r>
              <a:rPr lang="en-US" dirty="0"/>
              <a:t>Bacterial – </a:t>
            </a:r>
            <a:r>
              <a:rPr lang="en-US" i="1" dirty="0"/>
              <a:t>Staphylococcus</a:t>
            </a:r>
            <a:r>
              <a:rPr lang="en-US" dirty="0"/>
              <a:t>, meningococcus, streptococcus, pneumococcus, gonococcus, </a:t>
            </a:r>
            <a:r>
              <a:rPr lang="en-US" i="1" dirty="0"/>
              <a:t>Mycobacterium tuberculosis</a:t>
            </a:r>
          </a:p>
          <a:p>
            <a:pPr marL="571500" indent="-571500">
              <a:buFont typeface="+mj-lt"/>
              <a:buAutoNum type="romanLcPeriod"/>
            </a:pPr>
            <a:r>
              <a:rPr lang="en-US" dirty="0"/>
              <a:t>Fungal</a:t>
            </a:r>
          </a:p>
          <a:p>
            <a:pPr marL="571500" indent="-571500">
              <a:buFont typeface="+mj-lt"/>
              <a:buAutoNum type="romanLcPeriod"/>
            </a:pPr>
            <a:r>
              <a:rPr lang="en-US" dirty="0"/>
              <a:t>Parasitic</a:t>
            </a:r>
          </a:p>
          <a:p>
            <a:pPr>
              <a:buNone/>
            </a:pPr>
            <a:r>
              <a:rPr lang="en-US" dirty="0"/>
              <a:t>b. Connective tissue disorders ( lupus erythematosus, pariarteritis nodosa)</a:t>
            </a:r>
          </a:p>
        </p:txBody>
      </p:sp>
    </p:spTree>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923" name="Title 1"/>
          <p:cNvSpPr>
            <a:spLocks noGrp="1"/>
          </p:cNvSpPr>
          <p:nvPr>
            <p:ph type="title"/>
          </p:nvPr>
        </p:nvSpPr>
        <p:spPr>
          <a:xfrm>
            <a:off x="457200" y="152400"/>
            <a:ext cx="8229600" cy="685800"/>
          </a:xfrm>
        </p:spPr>
        <p:txBody>
          <a:bodyPr>
            <a:normAutofit fontScale="90000"/>
          </a:bodyPr>
          <a:lstStyle/>
          <a:p>
            <a:r>
              <a:rPr lang="en-US" dirty="0"/>
              <a:t>ctd</a:t>
            </a:r>
          </a:p>
        </p:txBody>
      </p:sp>
      <p:sp>
        <p:nvSpPr>
          <p:cNvPr id="1048924" name="Content Placeholder 2"/>
          <p:cNvSpPr>
            <a:spLocks noGrp="1"/>
          </p:cNvSpPr>
          <p:nvPr>
            <p:ph idx="1"/>
          </p:nvPr>
        </p:nvSpPr>
        <p:spPr>
          <a:xfrm>
            <a:off x="457200" y="1066800"/>
            <a:ext cx="8229600" cy="5059363"/>
          </a:xfrm>
        </p:spPr>
        <p:txBody>
          <a:bodyPr/>
          <a:lstStyle/>
          <a:p>
            <a:pPr>
              <a:buNone/>
            </a:pPr>
            <a:r>
              <a:rPr lang="en-US" dirty="0"/>
              <a:t>c. Myocardial infarctions; early, 24 to 72 hours; or late 1 week to 2 years after MI (Dressler’s syndrome)</a:t>
            </a:r>
          </a:p>
          <a:p>
            <a:pPr>
              <a:buNone/>
            </a:pPr>
            <a:r>
              <a:rPr lang="en-US" dirty="0"/>
              <a:t>d. Malignant disease; thoracic irradiation</a:t>
            </a:r>
          </a:p>
          <a:p>
            <a:pPr>
              <a:buNone/>
            </a:pPr>
            <a:r>
              <a:rPr lang="en-US" dirty="0"/>
              <a:t>e. Chest trauma, heart surgery, including pacemaker implantation</a:t>
            </a:r>
          </a:p>
          <a:p>
            <a:pPr>
              <a:buNone/>
            </a:pPr>
            <a:r>
              <a:rPr lang="en-US" dirty="0"/>
              <a:t>f.  Drug induced (procainamide (pronestyl)); phenytoin (Dilantin)</a:t>
            </a:r>
          </a:p>
        </p:txBody>
      </p:sp>
    </p:spTree>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925" name="Title 1"/>
          <p:cNvSpPr>
            <a:spLocks noGrp="1"/>
          </p:cNvSpPr>
          <p:nvPr>
            <p:ph type="title"/>
          </p:nvPr>
        </p:nvSpPr>
        <p:spPr>
          <a:xfrm>
            <a:off x="457200" y="0"/>
            <a:ext cx="8229600" cy="762000"/>
          </a:xfrm>
        </p:spPr>
        <p:txBody>
          <a:bodyPr>
            <a:normAutofit/>
          </a:bodyPr>
          <a:lstStyle/>
          <a:p>
            <a:r>
              <a:rPr lang="en-US" dirty="0"/>
              <a:t>Clinical Manifestations</a:t>
            </a:r>
          </a:p>
        </p:txBody>
      </p:sp>
      <p:sp>
        <p:nvSpPr>
          <p:cNvPr id="1048926" name="Content Placeholder 2"/>
          <p:cNvSpPr>
            <a:spLocks noGrp="1"/>
          </p:cNvSpPr>
          <p:nvPr>
            <p:ph idx="1"/>
          </p:nvPr>
        </p:nvSpPr>
        <p:spPr>
          <a:xfrm>
            <a:off x="457200" y="685800"/>
            <a:ext cx="8229600" cy="6324600"/>
          </a:xfrm>
        </p:spPr>
        <p:txBody>
          <a:bodyPr>
            <a:normAutofit fontScale="92500" lnSpcReduction="10000"/>
          </a:bodyPr>
          <a:lstStyle/>
          <a:p>
            <a:pPr>
              <a:buFont typeface="Wingdings" pitchFamily="2" charset="2"/>
              <a:buChar char="ü"/>
            </a:pPr>
            <a:r>
              <a:rPr lang="en-US" dirty="0"/>
              <a:t>Pain in anterior chest, aggravated by thoracic motion- may vary from mild to sharp and severe; located in pre-cordial area-</a:t>
            </a:r>
            <a:r>
              <a:rPr lang="en-US" dirty="0" err="1"/>
              <a:t>epigastrium</a:t>
            </a:r>
            <a:r>
              <a:rPr lang="en-US" dirty="0"/>
              <a:t> (may be felt beneath clavicle, neck, scapular region)- may be relieved by leaning forward</a:t>
            </a:r>
          </a:p>
          <a:p>
            <a:pPr>
              <a:buFont typeface="Wingdings" pitchFamily="2" charset="2"/>
              <a:buChar char="ü"/>
            </a:pPr>
            <a:r>
              <a:rPr lang="en-US" dirty="0"/>
              <a:t>Pericardial friction rub- scratchy, grating, or creaking sound occurring in the presence of pericardial inflammation</a:t>
            </a:r>
          </a:p>
          <a:p>
            <a:pPr>
              <a:buFont typeface="Wingdings" pitchFamily="2" charset="2"/>
              <a:buChar char="ü"/>
            </a:pPr>
            <a:r>
              <a:rPr lang="en-US" dirty="0"/>
              <a:t>Dyspnea- from compression of heart and surrounding thoracic structures</a:t>
            </a:r>
          </a:p>
          <a:p>
            <a:pPr>
              <a:buFont typeface="Wingdings" pitchFamily="2" charset="2"/>
              <a:buChar char="ü"/>
            </a:pPr>
            <a:r>
              <a:rPr lang="en-US" dirty="0"/>
              <a:t>Fever, sweating, chills- due to inflammation of pericardium</a:t>
            </a:r>
          </a:p>
          <a:p>
            <a:pPr>
              <a:buFont typeface="Wingdings" pitchFamily="2" charset="2"/>
              <a:buChar char="ü"/>
            </a:pPr>
            <a:r>
              <a:rPr lang="en-US" dirty="0"/>
              <a:t>Dysrhythmias</a:t>
            </a:r>
          </a:p>
        </p:txBody>
      </p:sp>
    </p:spTree>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927" name="Title 1"/>
          <p:cNvSpPr>
            <a:spLocks noGrp="1"/>
          </p:cNvSpPr>
          <p:nvPr>
            <p:ph type="title"/>
          </p:nvPr>
        </p:nvSpPr>
        <p:spPr>
          <a:xfrm>
            <a:off x="457200" y="0"/>
            <a:ext cx="8229600" cy="990600"/>
          </a:xfrm>
        </p:spPr>
        <p:txBody>
          <a:bodyPr>
            <a:normAutofit/>
          </a:bodyPr>
          <a:lstStyle/>
          <a:p>
            <a:r>
              <a:rPr lang="en-US" dirty="0"/>
              <a:t>Diagnostic Evaluation</a:t>
            </a:r>
          </a:p>
        </p:txBody>
      </p:sp>
      <p:sp>
        <p:nvSpPr>
          <p:cNvPr id="1048928" name="Content Placeholder 2"/>
          <p:cNvSpPr>
            <a:spLocks noGrp="1"/>
          </p:cNvSpPr>
          <p:nvPr>
            <p:ph idx="1"/>
          </p:nvPr>
        </p:nvSpPr>
        <p:spPr>
          <a:xfrm>
            <a:off x="457200" y="990600"/>
            <a:ext cx="8229600" cy="6477000"/>
          </a:xfrm>
        </p:spPr>
        <p:txBody>
          <a:bodyPr>
            <a:normAutofit/>
          </a:bodyPr>
          <a:lstStyle/>
          <a:p>
            <a:r>
              <a:rPr lang="en-US" dirty="0"/>
              <a:t>Echocardiogram- most sensitive method for detecting pericardial effusion</a:t>
            </a:r>
          </a:p>
          <a:p>
            <a:r>
              <a:rPr lang="en-US" dirty="0"/>
              <a:t>Chest x-ray- may show heart enlargement</a:t>
            </a:r>
          </a:p>
          <a:p>
            <a:r>
              <a:rPr lang="en-US" dirty="0"/>
              <a:t>ECG- to evaluate for MI</a:t>
            </a:r>
          </a:p>
          <a:p>
            <a:r>
              <a:rPr lang="en-US" dirty="0"/>
              <a:t>WBC and differential elevations indicating infection</a:t>
            </a:r>
          </a:p>
          <a:p>
            <a:r>
              <a:rPr lang="en-US" dirty="0"/>
              <a:t>Antinuclear antibody serologic tests elevated in lupus erythematosus</a:t>
            </a:r>
          </a:p>
          <a:p>
            <a:r>
              <a:rPr lang="en-US" dirty="0"/>
              <a:t>PPD test positive in tuberculosis; ASO titers- elevated if rheumatic fever is present</a:t>
            </a:r>
          </a:p>
          <a:p>
            <a:endParaRPr lang="en-US" dirty="0"/>
          </a:p>
        </p:txBody>
      </p:sp>
    </p:spTree>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932" name="Title 1"/>
          <p:cNvSpPr>
            <a:spLocks noGrp="1"/>
          </p:cNvSpPr>
          <p:nvPr>
            <p:ph type="title"/>
          </p:nvPr>
        </p:nvSpPr>
        <p:spPr>
          <a:xfrm>
            <a:off x="457200" y="0"/>
            <a:ext cx="8229600" cy="685800"/>
          </a:xfrm>
        </p:spPr>
        <p:txBody>
          <a:bodyPr>
            <a:normAutofit fontScale="90000"/>
          </a:bodyPr>
          <a:lstStyle/>
          <a:p>
            <a:r>
              <a:rPr lang="en-US" dirty="0"/>
              <a:t>ctd</a:t>
            </a:r>
          </a:p>
        </p:txBody>
      </p:sp>
      <p:sp>
        <p:nvSpPr>
          <p:cNvPr id="1048933" name="Content Placeholder 2"/>
          <p:cNvSpPr>
            <a:spLocks noGrp="1"/>
          </p:cNvSpPr>
          <p:nvPr>
            <p:ph idx="1"/>
          </p:nvPr>
        </p:nvSpPr>
        <p:spPr>
          <a:xfrm>
            <a:off x="457200" y="685800"/>
            <a:ext cx="8229600" cy="6400800"/>
          </a:xfrm>
        </p:spPr>
        <p:txBody>
          <a:bodyPr/>
          <a:lstStyle/>
          <a:p>
            <a:r>
              <a:rPr lang="en-US" dirty="0"/>
              <a:t>Pericardiocentesis- for examination of pericardial fluid for etiologic diagnosis</a:t>
            </a:r>
          </a:p>
          <a:p>
            <a:r>
              <a:rPr lang="en-US" dirty="0"/>
              <a:t>BUN- to evaluate for uremia</a:t>
            </a:r>
          </a:p>
          <a:p>
            <a:endParaRPr lang="en-US" dirty="0"/>
          </a:p>
          <a:p>
            <a:pPr>
              <a:buNone/>
            </a:pPr>
            <a:r>
              <a:rPr lang="en-US" u="sng" dirty="0"/>
              <a:t>Complications</a:t>
            </a:r>
          </a:p>
          <a:p>
            <a:r>
              <a:rPr lang="en-US" dirty="0"/>
              <a:t>Cardiac tamponade </a:t>
            </a:r>
          </a:p>
          <a:p>
            <a:r>
              <a:rPr lang="en-US" dirty="0"/>
              <a:t>CHF</a:t>
            </a:r>
          </a:p>
          <a:p>
            <a:r>
              <a:rPr lang="en-US" dirty="0"/>
              <a:t>Hemopericardium (especially pts post-MI receiving anticoagulants)</a:t>
            </a:r>
          </a:p>
        </p:txBody>
      </p:sp>
    </p:spTree>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934" name="Title 1"/>
          <p:cNvSpPr>
            <a:spLocks noGrp="1"/>
          </p:cNvSpPr>
          <p:nvPr>
            <p:ph type="title"/>
          </p:nvPr>
        </p:nvSpPr>
        <p:spPr>
          <a:xfrm>
            <a:off x="457200" y="0"/>
            <a:ext cx="8229600" cy="685800"/>
          </a:xfrm>
        </p:spPr>
        <p:txBody>
          <a:bodyPr>
            <a:normAutofit fontScale="90000"/>
          </a:bodyPr>
          <a:lstStyle/>
          <a:p>
            <a:r>
              <a:rPr lang="en-US" dirty="0"/>
              <a:t>Management</a:t>
            </a:r>
          </a:p>
        </p:txBody>
      </p:sp>
      <p:sp>
        <p:nvSpPr>
          <p:cNvPr id="1048935" name="Content Placeholder 2"/>
          <p:cNvSpPr>
            <a:spLocks noGrp="1"/>
          </p:cNvSpPr>
          <p:nvPr>
            <p:ph idx="1"/>
          </p:nvPr>
        </p:nvSpPr>
        <p:spPr>
          <a:xfrm>
            <a:off x="457200" y="762000"/>
            <a:ext cx="8229600" cy="6553200"/>
          </a:xfrm>
        </p:spPr>
        <p:txBody>
          <a:bodyPr>
            <a:normAutofit/>
          </a:bodyPr>
          <a:lstStyle/>
          <a:p>
            <a:r>
              <a:rPr lang="en-US" dirty="0"/>
              <a:t>Bacterial pericarditis- penicillin or other antimicrobial agents</a:t>
            </a:r>
          </a:p>
          <a:p>
            <a:r>
              <a:rPr lang="en-US" dirty="0"/>
              <a:t>Rheumatic fever- penicillin G  and other antimicrobial agents</a:t>
            </a:r>
          </a:p>
          <a:p>
            <a:r>
              <a:rPr lang="en-US" dirty="0"/>
              <a:t>Tuberculosis- antituberculosis chemotherapy</a:t>
            </a:r>
          </a:p>
          <a:p>
            <a:r>
              <a:rPr lang="en-US" dirty="0"/>
              <a:t>Fungal pericarditis- amphotericin B and fluconazole</a:t>
            </a:r>
          </a:p>
          <a:p>
            <a:r>
              <a:rPr lang="en-US" dirty="0"/>
              <a:t>Systemic lupus erythematosus- steroids</a:t>
            </a:r>
          </a:p>
          <a:p>
            <a:r>
              <a:rPr lang="en-US" dirty="0"/>
              <a:t>Renal pericarditis- dialysis, indomethacin (indocin), biochemical control of end-stage renal disease</a:t>
            </a:r>
          </a:p>
        </p:txBody>
      </p:sp>
    </p:spTree>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936" name="Title 1"/>
          <p:cNvSpPr>
            <a:spLocks noGrp="1"/>
          </p:cNvSpPr>
          <p:nvPr>
            <p:ph type="title"/>
          </p:nvPr>
        </p:nvSpPr>
        <p:spPr>
          <a:xfrm>
            <a:off x="457200" y="0"/>
            <a:ext cx="8229600" cy="609600"/>
          </a:xfrm>
        </p:spPr>
        <p:txBody>
          <a:bodyPr>
            <a:normAutofit fontScale="90000"/>
          </a:bodyPr>
          <a:lstStyle/>
          <a:p>
            <a:r>
              <a:rPr lang="en-US" dirty="0"/>
              <a:t>ctd</a:t>
            </a:r>
          </a:p>
        </p:txBody>
      </p:sp>
      <p:sp>
        <p:nvSpPr>
          <p:cNvPr id="1048937" name="Content Placeholder 2"/>
          <p:cNvSpPr>
            <a:spLocks noGrp="1"/>
          </p:cNvSpPr>
          <p:nvPr>
            <p:ph idx="1"/>
          </p:nvPr>
        </p:nvSpPr>
        <p:spPr>
          <a:xfrm>
            <a:off x="457200" y="609600"/>
            <a:ext cx="8229600" cy="6248400"/>
          </a:xfrm>
        </p:spPr>
        <p:txBody>
          <a:bodyPr>
            <a:normAutofit/>
          </a:bodyPr>
          <a:lstStyle/>
          <a:p>
            <a:r>
              <a:rPr lang="en-US" dirty="0"/>
              <a:t>Neoplastic pericarditis- intrapericardial instillation of chemotherapy; radiotherapy</a:t>
            </a:r>
          </a:p>
          <a:p>
            <a:r>
              <a:rPr lang="en-US" dirty="0"/>
              <a:t>Postmyocardial infarction syndrome- bed rest, asprin, prednisone</a:t>
            </a:r>
          </a:p>
          <a:p>
            <a:r>
              <a:rPr lang="en-US" dirty="0"/>
              <a:t>Postpericardiotomy syndrome ( after open- heart surgery)- treat symptomatically</a:t>
            </a:r>
          </a:p>
          <a:p>
            <a:r>
              <a:rPr lang="en-US" dirty="0"/>
              <a:t>Emergency pericardiocentesis if cardiac tamponade develops</a:t>
            </a:r>
          </a:p>
          <a:p>
            <a:r>
              <a:rPr lang="en-US" dirty="0"/>
              <a:t>Partial pericardiectomy (pericardial “ window”) or total pericardiectomy for recurrent constrictive pericarditis</a:t>
            </a:r>
          </a:p>
          <a:p>
            <a:endParaRPr lang="en-US" dirty="0"/>
          </a:p>
        </p:txBody>
      </p:sp>
    </p:spTree>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938" name="Title 1"/>
          <p:cNvSpPr>
            <a:spLocks noGrp="1"/>
          </p:cNvSpPr>
          <p:nvPr>
            <p:ph type="title"/>
          </p:nvPr>
        </p:nvSpPr>
        <p:spPr>
          <a:xfrm>
            <a:off x="457200" y="0"/>
            <a:ext cx="8229600" cy="914400"/>
          </a:xfrm>
        </p:spPr>
        <p:txBody>
          <a:bodyPr>
            <a:normAutofit/>
          </a:bodyPr>
          <a:lstStyle/>
          <a:p>
            <a:r>
              <a:rPr lang="en-US" dirty="0"/>
              <a:t>Nursing Interventions</a:t>
            </a:r>
          </a:p>
        </p:txBody>
      </p:sp>
      <p:sp>
        <p:nvSpPr>
          <p:cNvPr id="1048939" name="Content Placeholder 2"/>
          <p:cNvSpPr>
            <a:spLocks noGrp="1"/>
          </p:cNvSpPr>
          <p:nvPr>
            <p:ph idx="1"/>
          </p:nvPr>
        </p:nvSpPr>
        <p:spPr>
          <a:xfrm>
            <a:off x="457200" y="914400"/>
            <a:ext cx="8229600" cy="6172200"/>
          </a:xfrm>
        </p:spPr>
        <p:txBody>
          <a:bodyPr>
            <a:normAutofit fontScale="92500" lnSpcReduction="20000"/>
          </a:bodyPr>
          <a:lstStyle/>
          <a:p>
            <a:pPr marL="514350" indent="-514350">
              <a:buFont typeface="+mj-lt"/>
              <a:buAutoNum type="arabicPeriod"/>
            </a:pPr>
            <a:r>
              <a:rPr lang="en-US" dirty="0"/>
              <a:t>Reducing discomfort- pain relief, relieve anxiety, reassure pt, bed rest, comfortable position</a:t>
            </a:r>
          </a:p>
          <a:p>
            <a:pPr marL="514350" indent="-514350">
              <a:buFont typeface="+mj-lt"/>
              <a:buAutoNum type="arabicPeriod"/>
            </a:pPr>
            <a:r>
              <a:rPr lang="en-US" dirty="0"/>
              <a:t>Maintaining cardiac output:</a:t>
            </a:r>
          </a:p>
          <a:p>
            <a:pPr>
              <a:buFont typeface="Wingdings" pitchFamily="2" charset="2"/>
              <a:buChar char="ü"/>
            </a:pPr>
            <a:r>
              <a:rPr lang="en-US" dirty="0"/>
              <a:t>Assess heart rate, rhythm, BP, respirations at least hourly in the acute phase</a:t>
            </a:r>
          </a:p>
          <a:p>
            <a:pPr>
              <a:buFont typeface="Wingdings" pitchFamily="2" charset="2"/>
              <a:buChar char="ü"/>
            </a:pPr>
            <a:r>
              <a:rPr lang="en-US" dirty="0"/>
              <a:t>Assess for signs of cardiac tamponade- increased heart rate, decreased BP, Presence of paradoxical pulse, distended neck veins, restlessness, muffled heart sounds</a:t>
            </a:r>
          </a:p>
          <a:p>
            <a:pPr>
              <a:buFont typeface="Wingdings" pitchFamily="2" charset="2"/>
              <a:buChar char="ü"/>
            </a:pPr>
            <a:r>
              <a:rPr lang="en-US" dirty="0"/>
              <a:t>Prepare for emergency pericardiocentesis or surgery</a:t>
            </a:r>
          </a:p>
          <a:p>
            <a:pPr>
              <a:buFont typeface="Wingdings" pitchFamily="2" charset="2"/>
              <a:buChar char="ü"/>
            </a:pPr>
            <a:r>
              <a:rPr lang="en-US" dirty="0"/>
              <a:t>Assess for signs of CHF</a:t>
            </a:r>
          </a:p>
          <a:p>
            <a:pPr>
              <a:buFont typeface="Wingdings" pitchFamily="2" charset="2"/>
              <a:buChar char="ü"/>
            </a:pPr>
            <a:r>
              <a:rPr lang="en-US" dirty="0"/>
              <a:t>Monitor closely for development of dysrhythmias</a:t>
            </a:r>
          </a:p>
          <a:p>
            <a:pPr>
              <a:buNone/>
            </a:pPr>
            <a:r>
              <a:rPr lang="en-US" dirty="0"/>
              <a:t>3.  Pt education and health maintenance</a:t>
            </a:r>
          </a:p>
          <a:p>
            <a:endParaRPr lang="en-US" dirty="0"/>
          </a:p>
        </p:txBody>
      </p:sp>
    </p:spTree>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940" name="Title 1"/>
          <p:cNvSpPr>
            <a:spLocks noGrp="1"/>
          </p:cNvSpPr>
          <p:nvPr>
            <p:ph type="title"/>
          </p:nvPr>
        </p:nvSpPr>
        <p:spPr>
          <a:xfrm>
            <a:off x="457200" y="152400"/>
            <a:ext cx="8229600" cy="1371600"/>
          </a:xfrm>
        </p:spPr>
        <p:txBody>
          <a:bodyPr>
            <a:normAutofit fontScale="90000"/>
          </a:bodyPr>
          <a:lstStyle/>
          <a:p>
            <a:r>
              <a:rPr lang="en-US" b="1" dirty="0"/>
              <a:t>ARTERIOSCLEROSIS AND ATHEROSCLEROSIS</a:t>
            </a:r>
          </a:p>
        </p:txBody>
      </p:sp>
      <p:sp>
        <p:nvSpPr>
          <p:cNvPr id="1048941" name="Content Placeholder 2"/>
          <p:cNvSpPr>
            <a:spLocks noGrp="1"/>
          </p:cNvSpPr>
          <p:nvPr>
            <p:ph idx="1"/>
          </p:nvPr>
        </p:nvSpPr>
        <p:spPr>
          <a:xfrm>
            <a:off x="457200" y="1600200"/>
            <a:ext cx="8229600" cy="5410200"/>
          </a:xfrm>
        </p:spPr>
        <p:txBody>
          <a:bodyPr>
            <a:normAutofit fontScale="92500" lnSpcReduction="20000"/>
          </a:bodyPr>
          <a:lstStyle/>
          <a:p>
            <a:pPr>
              <a:buFont typeface="Wingdings" pitchFamily="2" charset="2"/>
              <a:buChar char="Ø"/>
            </a:pPr>
            <a:r>
              <a:rPr lang="en-US" i="1" dirty="0"/>
              <a:t>Arteriosclerosis</a:t>
            </a:r>
            <a:r>
              <a:rPr lang="en-US" dirty="0"/>
              <a:t>- is an arterial disease manifested by a loss of elasticity and hardening of the vessel wall. More commonly known as “ hardening of arteries”, it is a normal stage of the aging process and generally occurs uniformly throughout the arterial system</a:t>
            </a:r>
          </a:p>
          <a:p>
            <a:pPr>
              <a:buFont typeface="Wingdings" pitchFamily="2" charset="2"/>
              <a:buChar char="Ø"/>
            </a:pPr>
            <a:r>
              <a:rPr lang="en-US" i="1" dirty="0"/>
              <a:t>Atherosclerosis</a:t>
            </a:r>
            <a:r>
              <a:rPr lang="en-US" dirty="0"/>
              <a:t>- is the most common type of arteriosclerosis, manifested by formation of atheromas (patchy lipoidal degeneration of the intima)</a:t>
            </a:r>
          </a:p>
          <a:p>
            <a:r>
              <a:rPr lang="en-US" dirty="0"/>
              <a:t>Lesions or plaques form throughout the arterial wall, reducing the size of the vessel and limiting the flow of blood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40" name="Title 1"/>
          <p:cNvSpPr>
            <a:spLocks noGrp="1"/>
          </p:cNvSpPr>
          <p:nvPr>
            <p:ph type="title"/>
          </p:nvPr>
        </p:nvSpPr>
        <p:spPr>
          <a:xfrm>
            <a:off x="457200" y="0"/>
            <a:ext cx="8229600" cy="685800"/>
          </a:xfrm>
        </p:spPr>
        <p:txBody>
          <a:bodyPr>
            <a:normAutofit fontScale="90000"/>
          </a:bodyPr>
          <a:lstStyle/>
          <a:p>
            <a:endParaRPr lang="en-US" dirty="0"/>
          </a:p>
        </p:txBody>
      </p:sp>
      <p:sp>
        <p:nvSpPr>
          <p:cNvPr id="1048641" name="Content Placeholder 2"/>
          <p:cNvSpPr>
            <a:spLocks noGrp="1"/>
          </p:cNvSpPr>
          <p:nvPr>
            <p:ph idx="1"/>
          </p:nvPr>
        </p:nvSpPr>
        <p:spPr>
          <a:xfrm>
            <a:off x="457200" y="609600"/>
            <a:ext cx="8229600" cy="6248400"/>
          </a:xfrm>
        </p:spPr>
        <p:txBody>
          <a:bodyPr>
            <a:normAutofit fontScale="96875" lnSpcReduction="20000"/>
          </a:bodyPr>
          <a:lstStyle/>
          <a:p>
            <a:pPr>
              <a:buNone/>
            </a:pPr>
            <a:r>
              <a:rPr lang="en-US" dirty="0"/>
              <a:t>6. Structural and functional changes in the heart and blood vessels contribute to increases in blood pressure that occur with age. </a:t>
            </a:r>
          </a:p>
          <a:p>
            <a:r>
              <a:rPr lang="en-US" dirty="0"/>
              <a:t>These changes include: accumulation of atherosclerotic plaque, fragmentation of arterial elastins, increased collagen deposits and impaired vasodilatation leading to a decrease in elasticity of major blood vessels</a:t>
            </a:r>
          </a:p>
          <a:p>
            <a:r>
              <a:rPr lang="en-US" dirty="0"/>
              <a:t>These changes results in </a:t>
            </a:r>
            <a:r>
              <a:rPr lang="en-US" i="1" dirty="0"/>
              <a:t>isolated systolic hypertension</a:t>
            </a:r>
            <a:r>
              <a:rPr lang="en-US" dirty="0"/>
              <a:t> – more common in older adults and treated as primary/essential hypertension</a:t>
            </a:r>
          </a:p>
        </p:txBody>
      </p:sp>
    </p:spTree>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942" name="Title 1"/>
          <p:cNvSpPr>
            <a:spLocks noGrp="1"/>
          </p:cNvSpPr>
          <p:nvPr>
            <p:ph type="title"/>
          </p:nvPr>
        </p:nvSpPr>
        <p:spPr>
          <a:xfrm>
            <a:off x="457200" y="152400"/>
            <a:ext cx="8229600" cy="533400"/>
          </a:xfrm>
        </p:spPr>
        <p:txBody>
          <a:bodyPr>
            <a:normAutofit fontScale="90000"/>
          </a:bodyPr>
          <a:lstStyle/>
          <a:p>
            <a:r>
              <a:rPr lang="en-US" dirty="0"/>
              <a:t>ctd</a:t>
            </a:r>
          </a:p>
        </p:txBody>
      </p:sp>
      <p:sp>
        <p:nvSpPr>
          <p:cNvPr id="1048943" name="Content Placeholder 2"/>
          <p:cNvSpPr>
            <a:spLocks noGrp="1"/>
          </p:cNvSpPr>
          <p:nvPr>
            <p:ph idx="1"/>
          </p:nvPr>
        </p:nvSpPr>
        <p:spPr>
          <a:xfrm>
            <a:off x="457200" y="838200"/>
            <a:ext cx="8229600" cy="5287963"/>
          </a:xfrm>
        </p:spPr>
        <p:txBody>
          <a:bodyPr/>
          <a:lstStyle/>
          <a:p>
            <a:r>
              <a:rPr lang="en-US" dirty="0"/>
              <a:t>Over time, atherosclerotic lesions can completely occlude the lumen by buildup of the plaque material and may contribute to thrombus formation</a:t>
            </a:r>
          </a:p>
        </p:txBody>
      </p:sp>
    </p:spTree>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944" name="Title 1"/>
          <p:cNvSpPr>
            <a:spLocks noGrp="1"/>
          </p:cNvSpPr>
          <p:nvPr>
            <p:ph type="title"/>
          </p:nvPr>
        </p:nvSpPr>
        <p:spPr>
          <a:xfrm>
            <a:off x="457200" y="0"/>
            <a:ext cx="8229600" cy="838200"/>
          </a:xfrm>
        </p:spPr>
        <p:txBody>
          <a:bodyPr/>
          <a:lstStyle/>
          <a:p>
            <a:r>
              <a:rPr lang="en-US" dirty="0"/>
              <a:t>Pathophysiology and Etiology</a:t>
            </a:r>
          </a:p>
        </p:txBody>
      </p:sp>
      <p:sp>
        <p:nvSpPr>
          <p:cNvPr id="1048945" name="Content Placeholder 2"/>
          <p:cNvSpPr>
            <a:spLocks noGrp="1"/>
          </p:cNvSpPr>
          <p:nvPr>
            <p:ph idx="1"/>
          </p:nvPr>
        </p:nvSpPr>
        <p:spPr>
          <a:xfrm>
            <a:off x="457200" y="838200"/>
            <a:ext cx="8229600" cy="5287963"/>
          </a:xfrm>
        </p:spPr>
        <p:txBody>
          <a:bodyPr/>
          <a:lstStyle/>
          <a:p>
            <a:pPr>
              <a:buFont typeface="Wingdings" pitchFamily="2" charset="2"/>
              <a:buChar char="Ø"/>
            </a:pPr>
            <a:r>
              <a:rPr lang="en-US" dirty="0"/>
              <a:t>Etiology thought to be a reaction to injury:</a:t>
            </a:r>
          </a:p>
          <a:p>
            <a:r>
              <a:rPr lang="en-US" dirty="0"/>
              <a:t>Endothelial cell injury causes increased platelet and monocyte aggregation to site of injury</a:t>
            </a:r>
          </a:p>
          <a:p>
            <a:r>
              <a:rPr lang="en-US" dirty="0"/>
              <a:t>Smooth muscle cells migrate and proliferate</a:t>
            </a:r>
          </a:p>
          <a:p>
            <a:r>
              <a:rPr lang="en-US" dirty="0"/>
              <a:t>Matrix of collagen and elastic fibers forms</a:t>
            </a:r>
          </a:p>
          <a:p>
            <a:pPr>
              <a:buFont typeface="Wingdings" pitchFamily="2" charset="2"/>
              <a:buChar char="Ø"/>
            </a:pPr>
            <a:r>
              <a:rPr lang="en-US" dirty="0"/>
              <a:t>Atherosclerotic lesions are two types: fatty streaks and fibrous plaques</a:t>
            </a:r>
          </a:p>
        </p:txBody>
      </p:sp>
    </p:spTree>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946" name="Title 1"/>
          <p:cNvSpPr>
            <a:spLocks noGrp="1"/>
          </p:cNvSpPr>
          <p:nvPr>
            <p:ph type="title"/>
          </p:nvPr>
        </p:nvSpPr>
        <p:spPr>
          <a:xfrm>
            <a:off x="457200" y="0"/>
            <a:ext cx="8229600" cy="762000"/>
          </a:xfrm>
        </p:spPr>
        <p:txBody>
          <a:bodyPr>
            <a:normAutofit/>
          </a:bodyPr>
          <a:lstStyle/>
          <a:p>
            <a:r>
              <a:rPr lang="en-US" dirty="0"/>
              <a:t>Risk factors</a:t>
            </a:r>
          </a:p>
        </p:txBody>
      </p:sp>
      <p:sp>
        <p:nvSpPr>
          <p:cNvPr id="1048947" name="Content Placeholder 2"/>
          <p:cNvSpPr>
            <a:spLocks noGrp="1"/>
          </p:cNvSpPr>
          <p:nvPr>
            <p:ph idx="1"/>
          </p:nvPr>
        </p:nvSpPr>
        <p:spPr>
          <a:xfrm>
            <a:off x="381000" y="762000"/>
            <a:ext cx="8229600" cy="5867400"/>
          </a:xfrm>
        </p:spPr>
        <p:txBody>
          <a:bodyPr>
            <a:normAutofit/>
          </a:bodyPr>
          <a:lstStyle/>
          <a:p>
            <a:pPr>
              <a:buFont typeface="Wingdings" pitchFamily="2" charset="2"/>
              <a:buChar char="ü"/>
            </a:pPr>
            <a:r>
              <a:rPr lang="en-US" dirty="0"/>
              <a:t>Heredity</a:t>
            </a:r>
          </a:p>
          <a:p>
            <a:pPr>
              <a:buFont typeface="Wingdings" pitchFamily="2" charset="2"/>
              <a:buChar char="ü"/>
            </a:pPr>
            <a:r>
              <a:rPr lang="en-US" dirty="0"/>
              <a:t>Increasing age</a:t>
            </a:r>
          </a:p>
          <a:p>
            <a:pPr>
              <a:buFont typeface="Wingdings" pitchFamily="2" charset="2"/>
              <a:buChar char="ü"/>
            </a:pPr>
            <a:r>
              <a:rPr lang="en-US" dirty="0"/>
              <a:t>Male gender</a:t>
            </a:r>
          </a:p>
          <a:p>
            <a:pPr>
              <a:buFont typeface="Wingdings" pitchFamily="2" charset="2"/>
              <a:buChar char="ü"/>
            </a:pPr>
            <a:r>
              <a:rPr lang="en-US" dirty="0"/>
              <a:t>Cigarette smoking </a:t>
            </a:r>
          </a:p>
          <a:p>
            <a:pPr>
              <a:buFont typeface="Wingdings" pitchFamily="2" charset="2"/>
              <a:buChar char="ü"/>
            </a:pPr>
            <a:r>
              <a:rPr lang="en-US" dirty="0"/>
              <a:t>Hypertension</a:t>
            </a:r>
          </a:p>
          <a:p>
            <a:pPr>
              <a:buFont typeface="Wingdings" pitchFamily="2" charset="2"/>
              <a:buChar char="ü"/>
            </a:pPr>
            <a:r>
              <a:rPr lang="en-US" dirty="0"/>
              <a:t>Elevated blood cholesterol levels</a:t>
            </a:r>
          </a:p>
          <a:p>
            <a:pPr>
              <a:buFont typeface="Wingdings" pitchFamily="2" charset="2"/>
              <a:buChar char="ü"/>
            </a:pPr>
            <a:r>
              <a:rPr lang="en-US" dirty="0"/>
              <a:t>DM</a:t>
            </a:r>
          </a:p>
          <a:p>
            <a:pPr>
              <a:buFont typeface="Wingdings" pitchFamily="2" charset="2"/>
              <a:buChar char="ü"/>
            </a:pPr>
            <a:r>
              <a:rPr lang="en-US" dirty="0"/>
              <a:t>Obesity</a:t>
            </a:r>
          </a:p>
          <a:p>
            <a:pPr>
              <a:buFont typeface="Wingdings" pitchFamily="2" charset="2"/>
              <a:buChar char="ü"/>
            </a:pPr>
            <a:r>
              <a:rPr lang="en-US" dirty="0"/>
              <a:t>Physical  inactivity</a:t>
            </a:r>
          </a:p>
          <a:p>
            <a:pPr>
              <a:buFont typeface="Wingdings" pitchFamily="2" charset="2"/>
              <a:buChar char="ü"/>
            </a:pPr>
            <a:r>
              <a:rPr lang="en-US" dirty="0"/>
              <a:t>Stress</a:t>
            </a:r>
          </a:p>
          <a:p>
            <a:pPr>
              <a:buNone/>
            </a:pPr>
            <a:endParaRPr lang="en-US" sz="4300" strike="sngStrike" normalizeH="1" dirty="0"/>
          </a:p>
          <a:p>
            <a:endParaRPr lang="en-US" dirty="0"/>
          </a:p>
        </p:txBody>
      </p:sp>
    </p:spTree>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948" name="Title 1"/>
          <p:cNvSpPr>
            <a:spLocks noGrp="1"/>
          </p:cNvSpPr>
          <p:nvPr>
            <p:ph type="title"/>
          </p:nvPr>
        </p:nvSpPr>
        <p:spPr>
          <a:xfrm>
            <a:off x="457200" y="0"/>
            <a:ext cx="8229600" cy="838200"/>
          </a:xfrm>
        </p:spPr>
        <p:txBody>
          <a:bodyPr>
            <a:normAutofit/>
          </a:bodyPr>
          <a:lstStyle/>
          <a:p>
            <a:r>
              <a:rPr lang="en-US" dirty="0"/>
              <a:t>Clinical Manifestations</a:t>
            </a:r>
          </a:p>
        </p:txBody>
      </p:sp>
      <p:sp>
        <p:nvSpPr>
          <p:cNvPr id="1048949" name="Content Placeholder 2"/>
          <p:cNvSpPr>
            <a:spLocks noGrp="1"/>
          </p:cNvSpPr>
          <p:nvPr>
            <p:ph idx="1"/>
          </p:nvPr>
        </p:nvSpPr>
        <p:spPr>
          <a:xfrm>
            <a:off x="457200" y="685800"/>
            <a:ext cx="8229600" cy="5943600"/>
          </a:xfrm>
        </p:spPr>
        <p:txBody>
          <a:bodyPr>
            <a:normAutofit/>
          </a:bodyPr>
          <a:lstStyle/>
          <a:p>
            <a:r>
              <a:rPr lang="en-US" dirty="0"/>
              <a:t>May affect entire vascular system or one segment of the vascular tree</a:t>
            </a:r>
          </a:p>
          <a:p>
            <a:r>
              <a:rPr lang="en-US" dirty="0"/>
              <a:t>Symptoms are based on area affected</a:t>
            </a:r>
          </a:p>
          <a:p>
            <a:pPr marL="514350" indent="-514350">
              <a:buFont typeface="+mj-lt"/>
              <a:buAutoNum type="arabicPeriod"/>
            </a:pPr>
            <a:r>
              <a:rPr lang="en-US" dirty="0"/>
              <a:t>Brain (cerebroarteriosclerosis)- transient ischemic attacks (TIA); stroke or cerebrovascular accident (CVA); visual disturbances such as amaurosis fugax, which is described by pts as a shade over portion of the eye</a:t>
            </a:r>
          </a:p>
          <a:p>
            <a:pPr marL="514350" indent="-514350">
              <a:buFont typeface="+mj-lt"/>
              <a:buAutoNum type="arabicPeriod"/>
            </a:pPr>
            <a:r>
              <a:rPr lang="en-US" dirty="0"/>
              <a:t>Heart (coronary artery disease, CAD)- angina, MI,CHF</a:t>
            </a:r>
          </a:p>
        </p:txBody>
      </p:sp>
    </p:spTree>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950" name="Title 1"/>
          <p:cNvSpPr>
            <a:spLocks noGrp="1"/>
          </p:cNvSpPr>
          <p:nvPr>
            <p:ph type="title"/>
          </p:nvPr>
        </p:nvSpPr>
        <p:spPr>
          <a:xfrm>
            <a:off x="457200" y="0"/>
            <a:ext cx="8229600" cy="685800"/>
          </a:xfrm>
        </p:spPr>
        <p:txBody>
          <a:bodyPr>
            <a:normAutofit fontScale="90000"/>
          </a:bodyPr>
          <a:lstStyle/>
          <a:p>
            <a:r>
              <a:rPr lang="en-US" dirty="0"/>
              <a:t>ctd</a:t>
            </a:r>
          </a:p>
        </p:txBody>
      </p:sp>
      <p:sp>
        <p:nvSpPr>
          <p:cNvPr id="1048951" name="Content Placeholder 2"/>
          <p:cNvSpPr>
            <a:spLocks noGrp="1"/>
          </p:cNvSpPr>
          <p:nvPr>
            <p:ph idx="1"/>
          </p:nvPr>
        </p:nvSpPr>
        <p:spPr>
          <a:xfrm>
            <a:off x="457200" y="609600"/>
            <a:ext cx="8229600" cy="6400800"/>
          </a:xfrm>
        </p:spPr>
        <p:txBody>
          <a:bodyPr>
            <a:normAutofit/>
          </a:bodyPr>
          <a:lstStyle/>
          <a:p>
            <a:pPr>
              <a:buNone/>
            </a:pPr>
            <a:r>
              <a:rPr lang="en-US" dirty="0"/>
              <a:t>3. Gastrointestinal tract (aortic occlusive disease, aortic aneurysm, and mesenteric ischemia)- abdominal pain, unintentional weight loss, lower back pain</a:t>
            </a:r>
          </a:p>
          <a:p>
            <a:pPr>
              <a:buNone/>
            </a:pPr>
            <a:r>
              <a:rPr lang="en-US" dirty="0"/>
              <a:t>4. Kidneys (renal artery stenosis)- renal insufficiency, poorly controlled hypertension</a:t>
            </a:r>
          </a:p>
          <a:p>
            <a:pPr>
              <a:buNone/>
            </a:pPr>
            <a:r>
              <a:rPr lang="en-US" dirty="0"/>
              <a:t>5. Extremities (lower extremity arterial occlusive disease)- intermittent claudication (pain in legs associated with exercise), rest pain, tissue loss( with or without presence of infection and/or gangrene), embolic events</a:t>
            </a:r>
          </a:p>
          <a:p>
            <a:pPr>
              <a:buNone/>
            </a:pPr>
            <a:r>
              <a:rPr lang="en-US" dirty="0"/>
              <a:t>6. Decreased or absent pulses; bruits</a:t>
            </a:r>
          </a:p>
        </p:txBody>
      </p:sp>
    </p:spTree>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952" name="Title 1"/>
          <p:cNvSpPr>
            <a:spLocks noGrp="1"/>
          </p:cNvSpPr>
          <p:nvPr>
            <p:ph type="title"/>
          </p:nvPr>
        </p:nvSpPr>
        <p:spPr>
          <a:xfrm>
            <a:off x="457200" y="0"/>
            <a:ext cx="8229600" cy="838200"/>
          </a:xfrm>
        </p:spPr>
        <p:txBody>
          <a:bodyPr/>
          <a:lstStyle/>
          <a:p>
            <a:r>
              <a:rPr lang="en-US" dirty="0"/>
              <a:t>Diagnostic Evaluation</a:t>
            </a:r>
          </a:p>
        </p:txBody>
      </p:sp>
      <p:sp>
        <p:nvSpPr>
          <p:cNvPr id="1048953" name="Content Placeholder 2"/>
          <p:cNvSpPr>
            <a:spLocks noGrp="1"/>
          </p:cNvSpPr>
          <p:nvPr>
            <p:ph idx="1"/>
          </p:nvPr>
        </p:nvSpPr>
        <p:spPr>
          <a:xfrm>
            <a:off x="457200" y="762000"/>
            <a:ext cx="8229600" cy="6096000"/>
          </a:xfrm>
        </p:spPr>
        <p:txBody>
          <a:bodyPr>
            <a:normAutofit fontScale="92500" lnSpcReduction="10000"/>
          </a:bodyPr>
          <a:lstStyle/>
          <a:p>
            <a:pPr>
              <a:buNone/>
            </a:pPr>
            <a:r>
              <a:rPr lang="en-US" dirty="0"/>
              <a:t>(Specific to body system affected)</a:t>
            </a:r>
          </a:p>
          <a:p>
            <a:pPr marL="514350" indent="-514350">
              <a:buFont typeface="+mj-lt"/>
              <a:buAutoNum type="arabicPeriod"/>
            </a:pPr>
            <a:r>
              <a:rPr lang="en-US" dirty="0"/>
              <a:t>Arteriography of involved area may show stenosis and increased collateral circulation</a:t>
            </a:r>
          </a:p>
          <a:p>
            <a:pPr marL="514350" indent="-514350">
              <a:buFont typeface="+mj-lt"/>
              <a:buAutoNum type="arabicPeriod"/>
            </a:pPr>
            <a:r>
              <a:rPr lang="en-US" dirty="0"/>
              <a:t>CT scan</a:t>
            </a:r>
          </a:p>
          <a:p>
            <a:pPr marL="514350" indent="-514350">
              <a:buFont typeface="+mj-lt"/>
              <a:buAutoNum type="arabicPeriod"/>
            </a:pPr>
            <a:r>
              <a:rPr lang="en-US" dirty="0"/>
              <a:t>MRI/MRA</a:t>
            </a:r>
          </a:p>
          <a:p>
            <a:pPr marL="514350" indent="-514350">
              <a:buFont typeface="+mj-lt"/>
              <a:buAutoNum type="arabicPeriod"/>
            </a:pPr>
            <a:r>
              <a:rPr lang="en-US" dirty="0"/>
              <a:t>Noninvasive testing of the vascular system: Duplex studies, Sequential Doppler studies, Pulse volume resistance, Ankle-</a:t>
            </a:r>
            <a:r>
              <a:rPr lang="en-US" dirty="0" err="1"/>
              <a:t>branchial</a:t>
            </a:r>
            <a:r>
              <a:rPr lang="en-US" dirty="0"/>
              <a:t> index (ABI)</a:t>
            </a:r>
          </a:p>
          <a:p>
            <a:pPr marL="514350" indent="-514350">
              <a:buFont typeface="+mj-lt"/>
              <a:buAutoNum type="arabicPeriod"/>
            </a:pPr>
            <a:r>
              <a:rPr lang="en-US" dirty="0"/>
              <a:t>ECG, holter monitoring, exercise stress monitoring, myocardial imaging, and cardiac catheterization may be done to evaluate coronary artery disease</a:t>
            </a:r>
          </a:p>
          <a:p>
            <a:endParaRPr lang="en-US" dirty="0"/>
          </a:p>
          <a:p>
            <a:endParaRPr lang="en-US" dirty="0"/>
          </a:p>
        </p:txBody>
      </p:sp>
    </p:spTree>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954" name="Title 1"/>
          <p:cNvSpPr>
            <a:spLocks noGrp="1"/>
          </p:cNvSpPr>
          <p:nvPr>
            <p:ph type="title"/>
          </p:nvPr>
        </p:nvSpPr>
        <p:spPr>
          <a:xfrm>
            <a:off x="457200" y="152400"/>
            <a:ext cx="8229600" cy="685800"/>
          </a:xfrm>
        </p:spPr>
        <p:txBody>
          <a:bodyPr>
            <a:normAutofit fontScale="90000"/>
          </a:bodyPr>
          <a:lstStyle/>
          <a:p>
            <a:r>
              <a:rPr lang="en-US" dirty="0"/>
              <a:t>Complications</a:t>
            </a:r>
          </a:p>
        </p:txBody>
      </p:sp>
      <p:sp>
        <p:nvSpPr>
          <p:cNvPr id="1048955" name="Content Placeholder 2"/>
          <p:cNvSpPr>
            <a:spLocks noGrp="1"/>
          </p:cNvSpPr>
          <p:nvPr>
            <p:ph idx="1"/>
          </p:nvPr>
        </p:nvSpPr>
        <p:spPr>
          <a:xfrm>
            <a:off x="457200" y="838200"/>
            <a:ext cx="8229600" cy="5287963"/>
          </a:xfrm>
        </p:spPr>
        <p:txBody>
          <a:bodyPr>
            <a:normAutofit lnSpcReduction="10000"/>
          </a:bodyPr>
          <a:lstStyle/>
          <a:p>
            <a:r>
              <a:rPr lang="en-US" dirty="0"/>
              <a:t>Long term complications are related to the specific body system affected.</a:t>
            </a:r>
          </a:p>
          <a:p>
            <a:pPr marL="514350" indent="-514350">
              <a:buFont typeface="+mj-lt"/>
              <a:buAutoNum type="arabicPeriod"/>
            </a:pPr>
            <a:r>
              <a:rPr lang="en-US" dirty="0"/>
              <a:t>Brain- long and short-term disabilities associated with stroke</a:t>
            </a:r>
          </a:p>
          <a:p>
            <a:pPr marL="514350" indent="-514350">
              <a:buFont typeface="+mj-lt"/>
              <a:buAutoNum type="arabicPeriod"/>
            </a:pPr>
            <a:r>
              <a:rPr lang="en-US" dirty="0"/>
              <a:t>Heart- stable/unstable angina, MI, CHF</a:t>
            </a:r>
          </a:p>
          <a:p>
            <a:pPr marL="514350" indent="-514350">
              <a:buFont typeface="+mj-lt"/>
              <a:buAutoNum type="arabicPeriod"/>
            </a:pPr>
            <a:r>
              <a:rPr lang="en-US" dirty="0"/>
              <a:t>Aorta- ischemic bowel, aneurysms, impotence, renal failure, nephrectomy</a:t>
            </a:r>
          </a:p>
          <a:p>
            <a:pPr marL="514350" indent="-514350">
              <a:buFont typeface="+mj-lt"/>
              <a:buAutoNum type="arabicPeriod"/>
            </a:pPr>
            <a:r>
              <a:rPr lang="en-US" dirty="0"/>
              <a:t>Lower extremities- intermittent claudication, non-healing ulcers, infections/gangrene, amputation</a:t>
            </a:r>
          </a:p>
        </p:txBody>
      </p:sp>
    </p:spTree>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956" name="Title 1"/>
          <p:cNvSpPr>
            <a:spLocks noGrp="1"/>
          </p:cNvSpPr>
          <p:nvPr>
            <p:ph type="title"/>
          </p:nvPr>
        </p:nvSpPr>
        <p:spPr>
          <a:xfrm>
            <a:off x="457200" y="0"/>
            <a:ext cx="8229600" cy="762000"/>
          </a:xfrm>
        </p:spPr>
        <p:txBody>
          <a:bodyPr>
            <a:normAutofit/>
          </a:bodyPr>
          <a:lstStyle/>
          <a:p>
            <a:r>
              <a:rPr lang="en-US" dirty="0"/>
              <a:t>Management</a:t>
            </a:r>
          </a:p>
        </p:txBody>
      </p:sp>
      <p:sp>
        <p:nvSpPr>
          <p:cNvPr id="1048957" name="Content Placeholder 2"/>
          <p:cNvSpPr>
            <a:spLocks noGrp="1"/>
          </p:cNvSpPr>
          <p:nvPr>
            <p:ph idx="1"/>
          </p:nvPr>
        </p:nvSpPr>
        <p:spPr>
          <a:xfrm>
            <a:off x="457200" y="762000"/>
            <a:ext cx="8229600" cy="6096000"/>
          </a:xfrm>
        </p:spPr>
        <p:txBody>
          <a:bodyPr/>
          <a:lstStyle/>
          <a:p>
            <a:pPr>
              <a:buNone/>
            </a:pPr>
            <a:r>
              <a:rPr lang="en-US" u="sng" dirty="0"/>
              <a:t>Medical management</a:t>
            </a:r>
          </a:p>
          <a:p>
            <a:r>
              <a:rPr lang="en-US" dirty="0"/>
              <a:t>Modification of risk factors</a:t>
            </a:r>
          </a:p>
          <a:p>
            <a:r>
              <a:rPr lang="en-US" dirty="0"/>
              <a:t>Prescriptive mx- anticoagulants, antiplatelet therapy, lipid lowering agents, anti-</a:t>
            </a:r>
            <a:r>
              <a:rPr lang="en-US" dirty="0" err="1"/>
              <a:t>hypertensives</a:t>
            </a:r>
            <a:endParaRPr lang="en-US" dirty="0"/>
          </a:p>
          <a:p>
            <a:r>
              <a:rPr lang="en-US" dirty="0"/>
              <a:t>Specific treatment for end-organ dysfunction</a:t>
            </a:r>
          </a:p>
          <a:p>
            <a:r>
              <a:rPr lang="en-US" dirty="0"/>
              <a:t>Vascular rehabilitation/exercise</a:t>
            </a:r>
          </a:p>
        </p:txBody>
      </p:sp>
    </p:spTree>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958" name="Title 1"/>
          <p:cNvSpPr>
            <a:spLocks noGrp="1"/>
          </p:cNvSpPr>
          <p:nvPr>
            <p:ph type="title"/>
          </p:nvPr>
        </p:nvSpPr>
        <p:spPr>
          <a:xfrm>
            <a:off x="457200" y="0"/>
            <a:ext cx="8229600" cy="762000"/>
          </a:xfrm>
        </p:spPr>
        <p:txBody>
          <a:bodyPr>
            <a:normAutofit/>
          </a:bodyPr>
          <a:lstStyle/>
          <a:p>
            <a:r>
              <a:rPr lang="en-US" dirty="0"/>
              <a:t>Surgical Mx</a:t>
            </a:r>
          </a:p>
        </p:txBody>
      </p:sp>
      <p:sp>
        <p:nvSpPr>
          <p:cNvPr id="1048959" name="Content Placeholder 2"/>
          <p:cNvSpPr>
            <a:spLocks noGrp="1"/>
          </p:cNvSpPr>
          <p:nvPr>
            <p:ph idx="1"/>
          </p:nvPr>
        </p:nvSpPr>
        <p:spPr>
          <a:xfrm>
            <a:off x="457200" y="685800"/>
            <a:ext cx="8229600" cy="6172200"/>
          </a:xfrm>
        </p:spPr>
        <p:txBody>
          <a:bodyPr>
            <a:normAutofit/>
          </a:bodyPr>
          <a:lstStyle/>
          <a:p>
            <a:pPr>
              <a:buNone/>
            </a:pPr>
            <a:r>
              <a:rPr lang="en-US" dirty="0"/>
              <a:t>1. Endovascular procedures:</a:t>
            </a:r>
          </a:p>
          <a:p>
            <a:pPr marL="514350" indent="-514350">
              <a:buFont typeface="+mj-lt"/>
              <a:buAutoNum type="alphaLcPeriod"/>
            </a:pPr>
            <a:r>
              <a:rPr lang="en-US" dirty="0"/>
              <a:t>Percutaneous transluminal angioplasty (PTA) with or without placement of intralumenal stent</a:t>
            </a:r>
          </a:p>
          <a:p>
            <a:pPr marL="514350" indent="-514350">
              <a:buFont typeface="+mj-lt"/>
              <a:buAutoNum type="alphaLcPeriod"/>
            </a:pPr>
            <a:r>
              <a:rPr lang="en-US" dirty="0"/>
              <a:t>Endovascular grafting</a:t>
            </a:r>
          </a:p>
          <a:p>
            <a:pPr marL="514350" indent="-514350">
              <a:buFont typeface="+mj-lt"/>
              <a:buAutoNum type="alphaLcPeriod"/>
            </a:pPr>
            <a:r>
              <a:rPr lang="en-US" dirty="0"/>
              <a:t>Rotational atherectomy</a:t>
            </a:r>
          </a:p>
          <a:p>
            <a:pPr marL="514350" indent="-514350">
              <a:buFont typeface="+mj-lt"/>
              <a:buAutoNum type="alphaLcPeriod"/>
            </a:pPr>
            <a:r>
              <a:rPr lang="en-US" dirty="0"/>
              <a:t>Laser angioplasty</a:t>
            </a:r>
          </a:p>
          <a:p>
            <a:pPr>
              <a:buNone/>
            </a:pPr>
            <a:r>
              <a:rPr lang="en-US" dirty="0"/>
              <a:t>2. Surgical revascularization of the affected vessels including: Embolectomy, Thrombectomy, Endarterectomy, Bypass</a:t>
            </a:r>
          </a:p>
        </p:txBody>
      </p:sp>
    </p:spTree>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963" name="Title 1"/>
          <p:cNvSpPr>
            <a:spLocks noGrp="1"/>
          </p:cNvSpPr>
          <p:nvPr>
            <p:ph type="title"/>
          </p:nvPr>
        </p:nvSpPr>
        <p:spPr/>
        <p:txBody>
          <a:bodyPr>
            <a:normAutofit fontScale="90000"/>
          </a:bodyPr>
          <a:lstStyle/>
          <a:p>
            <a:r>
              <a:rPr lang="en-US" dirty="0"/>
              <a:t>Nursing interventions and patient Education</a:t>
            </a:r>
          </a:p>
        </p:txBody>
      </p:sp>
      <p:sp>
        <p:nvSpPr>
          <p:cNvPr id="1048964" name="Content Placeholder 2"/>
          <p:cNvSpPr>
            <a:spLocks noGrp="1"/>
          </p:cNvSpPr>
          <p:nvPr>
            <p:ph idx="1"/>
          </p:nvPr>
        </p:nvSpPr>
        <p:spPr/>
        <p:txBody>
          <a:bodyPr/>
          <a:lstStyle/>
          <a:p>
            <a:r>
              <a:rPr lang="en-US" dirty="0"/>
              <a:t>Attention is directed to reducing risk factors </a:t>
            </a:r>
          </a:p>
          <a:p>
            <a:r>
              <a:rPr lang="en-US" dirty="0"/>
              <a:t>Encourage active lifestyle to promote cardiovascular health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45" name="Title 1"/>
          <p:cNvSpPr>
            <a:spLocks noGrp="1"/>
          </p:cNvSpPr>
          <p:nvPr>
            <p:ph type="title"/>
          </p:nvPr>
        </p:nvSpPr>
        <p:spPr>
          <a:xfrm>
            <a:off x="457200" y="0"/>
            <a:ext cx="8229600" cy="762000"/>
          </a:xfrm>
        </p:spPr>
        <p:txBody>
          <a:bodyPr>
            <a:normAutofit/>
          </a:bodyPr>
          <a:lstStyle/>
          <a:p>
            <a:r>
              <a:rPr lang="en-US" dirty="0"/>
              <a:t>Consequences of Hypertension</a:t>
            </a:r>
          </a:p>
        </p:txBody>
      </p:sp>
      <p:sp>
        <p:nvSpPr>
          <p:cNvPr id="1048646" name="Content Placeholder 2"/>
          <p:cNvSpPr>
            <a:spLocks noGrp="1"/>
          </p:cNvSpPr>
          <p:nvPr>
            <p:ph idx="1"/>
          </p:nvPr>
        </p:nvSpPr>
        <p:spPr>
          <a:xfrm>
            <a:off x="457200" y="762000"/>
            <a:ext cx="8229600" cy="6096000"/>
          </a:xfrm>
        </p:spPr>
        <p:txBody>
          <a:bodyPr>
            <a:normAutofit fontScale="96875" lnSpcReduction="10000"/>
          </a:bodyPr>
          <a:lstStyle/>
          <a:p>
            <a:r>
              <a:rPr lang="en-US" dirty="0"/>
              <a:t>Prolonged hypertension damages blood vessels in the brain, eyes, heart and kidneys and increases the risk of stroke , angina, myocardial infarction, blindness, and heart and kidney failure</a:t>
            </a:r>
          </a:p>
          <a:p>
            <a:r>
              <a:rPr lang="en-US" dirty="0"/>
              <a:t>Blood vessel damage occurs through arteriosclerosis in which smooth muscle cell proliferation, lipid infiltration, and calcium accumulation occur in the vascular epithelium</a:t>
            </a:r>
          </a:p>
          <a:p>
            <a:r>
              <a:rPr lang="en-US" dirty="0"/>
              <a:t>Damage to heart, brain, eyes, and kidneys is termed target organ disease; this is the main object of prevention in pts with high blood pressure</a:t>
            </a:r>
          </a:p>
        </p:txBody>
      </p:sp>
    </p:spTree>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965" name="Title 1"/>
          <p:cNvSpPr>
            <a:spLocks noGrp="1"/>
          </p:cNvSpPr>
          <p:nvPr>
            <p:ph type="title"/>
          </p:nvPr>
        </p:nvSpPr>
        <p:spPr>
          <a:xfrm>
            <a:off x="457200" y="0"/>
            <a:ext cx="8229600" cy="914400"/>
          </a:xfrm>
        </p:spPr>
        <p:txBody>
          <a:bodyPr/>
          <a:lstStyle/>
          <a:p>
            <a:r>
              <a:rPr lang="en-US" b="1" dirty="0"/>
              <a:t>VENOUS THROMBUS</a:t>
            </a:r>
          </a:p>
        </p:txBody>
      </p:sp>
      <p:sp>
        <p:nvSpPr>
          <p:cNvPr id="1048966" name="Content Placeholder 2"/>
          <p:cNvSpPr>
            <a:spLocks noGrp="1"/>
          </p:cNvSpPr>
          <p:nvPr>
            <p:ph idx="1"/>
          </p:nvPr>
        </p:nvSpPr>
        <p:spPr>
          <a:xfrm>
            <a:off x="457200" y="838200"/>
            <a:ext cx="8229600" cy="6248400"/>
          </a:xfrm>
        </p:spPr>
        <p:txBody>
          <a:bodyPr>
            <a:normAutofit/>
          </a:bodyPr>
          <a:lstStyle/>
          <a:p>
            <a:r>
              <a:rPr lang="en-US" i="1" dirty="0"/>
              <a:t>Phlebitis</a:t>
            </a:r>
            <a:r>
              <a:rPr lang="en-US" dirty="0"/>
              <a:t> - is an inflammation in the wall of a vein. The term is used clinically to indicate a superficial and localized condition that can be treated with application of heat</a:t>
            </a:r>
          </a:p>
          <a:p>
            <a:r>
              <a:rPr lang="en-US" i="1" dirty="0"/>
              <a:t>Superficial thrombophlebitis </a:t>
            </a:r>
            <a:r>
              <a:rPr lang="en-US" dirty="0"/>
              <a:t>- is a condition in which a clot forms in a vein secondary to phlebitis or because of partial obstruction of the vein. More commonly seen in the greater or lesser saphenous veins of the lower extremities</a:t>
            </a:r>
          </a:p>
        </p:txBody>
      </p:sp>
    </p:spTree>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967" name="Title 1"/>
          <p:cNvSpPr>
            <a:spLocks noGrp="1"/>
          </p:cNvSpPr>
          <p:nvPr>
            <p:ph type="title"/>
          </p:nvPr>
        </p:nvSpPr>
        <p:spPr>
          <a:xfrm>
            <a:off x="457200" y="0"/>
            <a:ext cx="8229600" cy="990600"/>
          </a:xfrm>
        </p:spPr>
        <p:txBody>
          <a:bodyPr>
            <a:normAutofit/>
          </a:bodyPr>
          <a:lstStyle/>
          <a:p>
            <a:r>
              <a:rPr lang="en-US" dirty="0"/>
              <a:t>ctd</a:t>
            </a:r>
          </a:p>
        </p:txBody>
      </p:sp>
      <p:sp>
        <p:nvSpPr>
          <p:cNvPr id="1048968" name="Content Placeholder 2"/>
          <p:cNvSpPr>
            <a:spLocks noGrp="1"/>
          </p:cNvSpPr>
          <p:nvPr>
            <p:ph idx="1"/>
          </p:nvPr>
        </p:nvSpPr>
        <p:spPr>
          <a:xfrm>
            <a:off x="457200" y="1066800"/>
            <a:ext cx="8229600" cy="5791200"/>
          </a:xfrm>
        </p:spPr>
        <p:txBody>
          <a:bodyPr>
            <a:normAutofit/>
          </a:bodyPr>
          <a:lstStyle/>
          <a:p>
            <a:pPr>
              <a:buFont typeface="Wingdings" pitchFamily="2" charset="2"/>
              <a:buChar char="Ø"/>
            </a:pPr>
            <a:r>
              <a:rPr lang="en-US" i="1" dirty="0"/>
              <a:t>Phlebothrombosis</a:t>
            </a:r>
            <a:r>
              <a:rPr lang="en-US" dirty="0"/>
              <a:t>- is the formation of a thrombus or thrombi in a vein </a:t>
            </a:r>
          </a:p>
          <a:p>
            <a:pPr marL="514350" indent="-514350"/>
            <a:r>
              <a:rPr lang="en-US" dirty="0"/>
              <a:t>Deep veins of the lower extremities are most commonly involved</a:t>
            </a:r>
          </a:p>
          <a:p>
            <a:pPr marL="514350" indent="-514350">
              <a:buFont typeface="Wingdings" pitchFamily="2" charset="2"/>
              <a:buChar char="Ø"/>
            </a:pPr>
            <a:r>
              <a:rPr lang="en-US" i="1" dirty="0"/>
              <a:t>Deep vein thrombosis (DVT)- </a:t>
            </a:r>
            <a:r>
              <a:rPr lang="en-US" dirty="0"/>
              <a:t>is thrombosis of deep rather than superficial veins. Two serious complications are pulmonary embolism and postphlebitic syndrome</a:t>
            </a:r>
          </a:p>
        </p:txBody>
      </p:sp>
    </p:spTree>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969" name="Title 1"/>
          <p:cNvSpPr>
            <a:spLocks noGrp="1"/>
          </p:cNvSpPr>
          <p:nvPr>
            <p:ph type="title"/>
          </p:nvPr>
        </p:nvSpPr>
        <p:spPr>
          <a:xfrm>
            <a:off x="457200" y="0"/>
            <a:ext cx="8229600" cy="990600"/>
          </a:xfrm>
        </p:spPr>
        <p:txBody>
          <a:bodyPr>
            <a:normAutofit/>
          </a:bodyPr>
          <a:lstStyle/>
          <a:p>
            <a:r>
              <a:rPr lang="en-US" dirty="0"/>
              <a:t>Pathophysiology and Etiology</a:t>
            </a:r>
          </a:p>
        </p:txBody>
      </p:sp>
      <p:sp>
        <p:nvSpPr>
          <p:cNvPr id="1048970" name="Content Placeholder 2"/>
          <p:cNvSpPr>
            <a:spLocks noGrp="1"/>
          </p:cNvSpPr>
          <p:nvPr>
            <p:ph idx="1"/>
          </p:nvPr>
        </p:nvSpPr>
        <p:spPr>
          <a:xfrm>
            <a:off x="457200" y="1066800"/>
            <a:ext cx="8229600" cy="6096000"/>
          </a:xfrm>
        </p:spPr>
        <p:txBody>
          <a:bodyPr>
            <a:normAutofit/>
          </a:bodyPr>
          <a:lstStyle/>
          <a:p>
            <a:r>
              <a:rPr lang="en-US" dirty="0"/>
              <a:t>Three antecedent factors are believed to play a significant role in the development of venous thromboses: </a:t>
            </a:r>
            <a:r>
              <a:rPr lang="en-US" b="1" dirty="0"/>
              <a:t>(Virchow's triad</a:t>
            </a:r>
            <a:r>
              <a:rPr lang="en-US" dirty="0"/>
              <a:t>)</a:t>
            </a:r>
          </a:p>
          <a:p>
            <a:pPr marL="514350" indent="-514350">
              <a:buFont typeface="+mj-lt"/>
              <a:buAutoNum type="alphaLcParenR"/>
            </a:pPr>
            <a:r>
              <a:rPr lang="en-US" dirty="0"/>
              <a:t>stasis of blood, </a:t>
            </a:r>
          </a:p>
          <a:p>
            <a:pPr marL="514350" indent="-514350">
              <a:buFont typeface="+mj-lt"/>
              <a:buAutoNum type="alphaLcParenR"/>
            </a:pPr>
            <a:r>
              <a:rPr lang="en-US" dirty="0"/>
              <a:t>injury to the vessel wall</a:t>
            </a:r>
          </a:p>
          <a:p>
            <a:pPr marL="514350" indent="-514350">
              <a:buFont typeface="+mj-lt"/>
              <a:buAutoNum type="alphaLcParenR"/>
            </a:pPr>
            <a:r>
              <a:rPr lang="en-US" dirty="0"/>
              <a:t>altered blood coagulation</a:t>
            </a:r>
            <a:endParaRPr lang="en-US" b="1" dirty="0"/>
          </a:p>
          <a:p>
            <a:r>
              <a:rPr lang="en-US" dirty="0"/>
              <a:t>Usually two of the three factors occur before thrombosis develops</a:t>
            </a:r>
          </a:p>
          <a:p>
            <a:pPr>
              <a:buNone/>
            </a:pPr>
            <a:endParaRPr lang="en-US" dirty="0"/>
          </a:p>
        </p:txBody>
      </p:sp>
    </p:spTree>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971" name="Title 1"/>
          <p:cNvSpPr>
            <a:spLocks noGrp="1"/>
          </p:cNvSpPr>
          <p:nvPr>
            <p:ph type="title"/>
          </p:nvPr>
        </p:nvSpPr>
        <p:spPr>
          <a:xfrm>
            <a:off x="457200" y="0"/>
            <a:ext cx="8229600" cy="685800"/>
          </a:xfrm>
        </p:spPr>
        <p:txBody>
          <a:bodyPr>
            <a:normAutofit fontScale="90000"/>
          </a:bodyPr>
          <a:lstStyle/>
          <a:p>
            <a:r>
              <a:rPr lang="en-US" dirty="0"/>
              <a:t>Thrombosis related situations</a:t>
            </a:r>
          </a:p>
        </p:txBody>
      </p:sp>
      <p:sp>
        <p:nvSpPr>
          <p:cNvPr id="1048972" name="Content Placeholder 2"/>
          <p:cNvSpPr>
            <a:spLocks noGrp="1"/>
          </p:cNvSpPr>
          <p:nvPr>
            <p:ph idx="1"/>
          </p:nvPr>
        </p:nvSpPr>
        <p:spPr>
          <a:xfrm>
            <a:off x="457200" y="685800"/>
            <a:ext cx="8229600" cy="6172200"/>
          </a:xfrm>
        </p:spPr>
        <p:txBody>
          <a:bodyPr>
            <a:normAutofit fontScale="85000" lnSpcReduction="10000"/>
          </a:bodyPr>
          <a:lstStyle/>
          <a:p>
            <a:pPr>
              <a:buFont typeface="Wingdings" pitchFamily="2" charset="2"/>
              <a:buChar char="ü"/>
            </a:pPr>
            <a:r>
              <a:rPr lang="en-US" dirty="0"/>
              <a:t>Venous stasis- following operations, childbirth, or bed rest for any prolonged illness</a:t>
            </a:r>
          </a:p>
          <a:p>
            <a:pPr>
              <a:buFont typeface="Wingdings" pitchFamily="2" charset="2"/>
              <a:buChar char="ü"/>
            </a:pPr>
            <a:r>
              <a:rPr lang="en-US" dirty="0"/>
              <a:t>Prolonged sitting or as a complication of varicose veins</a:t>
            </a:r>
          </a:p>
          <a:p>
            <a:pPr>
              <a:buFont typeface="Wingdings" pitchFamily="2" charset="2"/>
              <a:buChar char="ü"/>
            </a:pPr>
            <a:r>
              <a:rPr lang="en-US" dirty="0"/>
              <a:t>Injury (bruise) to a vein; may result from direct trauma or internal trauma as from IV catheters, infusion of medications, and/or infiltration of medications</a:t>
            </a:r>
          </a:p>
          <a:p>
            <a:pPr>
              <a:buFont typeface="Wingdings" pitchFamily="2" charset="2"/>
              <a:buChar char="ü"/>
            </a:pPr>
            <a:r>
              <a:rPr lang="en-US" dirty="0"/>
              <a:t>Extension of an infection of tissues surrounding the vessel</a:t>
            </a:r>
          </a:p>
          <a:p>
            <a:pPr>
              <a:buFont typeface="Wingdings" pitchFamily="2" charset="2"/>
              <a:buChar char="ü"/>
            </a:pPr>
            <a:r>
              <a:rPr lang="en-US" dirty="0"/>
              <a:t>Continuous pressure of a tumour, aneurysm, or excessive weight gain in pregnancy</a:t>
            </a:r>
          </a:p>
          <a:p>
            <a:pPr>
              <a:buFont typeface="Wingdings" pitchFamily="2" charset="2"/>
              <a:buChar char="ü"/>
            </a:pPr>
            <a:r>
              <a:rPr lang="en-US" dirty="0"/>
              <a:t>Unusual activity in a person who has been sedentary</a:t>
            </a:r>
          </a:p>
          <a:p>
            <a:pPr>
              <a:buFont typeface="Wingdings" pitchFamily="2" charset="2"/>
              <a:buChar char="ü"/>
            </a:pPr>
            <a:r>
              <a:rPr lang="en-US" dirty="0"/>
              <a:t>Hypercoagulability associated with malignant disease, blood dyscrasias</a:t>
            </a:r>
          </a:p>
          <a:p>
            <a:endParaRPr lang="en-US" dirty="0"/>
          </a:p>
        </p:txBody>
      </p:sp>
    </p:spTree>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973" name="Title 1"/>
          <p:cNvSpPr>
            <a:spLocks noGrp="1"/>
          </p:cNvSpPr>
          <p:nvPr>
            <p:ph type="title"/>
          </p:nvPr>
        </p:nvSpPr>
        <p:spPr>
          <a:xfrm>
            <a:off x="457200" y="0"/>
            <a:ext cx="8229600" cy="762000"/>
          </a:xfrm>
        </p:spPr>
        <p:txBody>
          <a:bodyPr>
            <a:normAutofit/>
          </a:bodyPr>
          <a:lstStyle/>
          <a:p>
            <a:r>
              <a:rPr lang="en-US" dirty="0"/>
              <a:t>High risk factors</a:t>
            </a:r>
          </a:p>
        </p:txBody>
      </p:sp>
      <p:sp>
        <p:nvSpPr>
          <p:cNvPr id="1048974" name="Content Placeholder 2"/>
          <p:cNvSpPr>
            <a:spLocks noGrp="1"/>
          </p:cNvSpPr>
          <p:nvPr>
            <p:ph idx="1"/>
          </p:nvPr>
        </p:nvSpPr>
        <p:spPr>
          <a:xfrm>
            <a:off x="457200" y="685800"/>
            <a:ext cx="8229600" cy="5440363"/>
          </a:xfrm>
        </p:spPr>
        <p:txBody>
          <a:bodyPr/>
          <a:lstStyle/>
          <a:p>
            <a:pPr marL="514350" indent="-514350">
              <a:buFont typeface="+mj-lt"/>
              <a:buAutoNum type="arabicPeriod"/>
            </a:pPr>
            <a:r>
              <a:rPr lang="en-US" dirty="0"/>
              <a:t>Malignancy</a:t>
            </a:r>
          </a:p>
          <a:p>
            <a:pPr marL="514350" indent="-514350">
              <a:buFont typeface="+mj-lt"/>
              <a:buAutoNum type="arabicPeriod"/>
            </a:pPr>
            <a:r>
              <a:rPr lang="en-US" dirty="0"/>
              <a:t>Previous venous insufficiency</a:t>
            </a:r>
          </a:p>
          <a:p>
            <a:pPr marL="514350" indent="-514350">
              <a:buFont typeface="+mj-lt"/>
              <a:buAutoNum type="arabicPeriod"/>
            </a:pPr>
            <a:r>
              <a:rPr lang="en-US" dirty="0"/>
              <a:t>Conditions causing prolonged bed rest- MI, CHF, Sepsis, traction, end-stage cancer, HIV/AIDS</a:t>
            </a:r>
          </a:p>
          <a:p>
            <a:pPr marL="514350" indent="-514350">
              <a:buFont typeface="+mj-lt"/>
              <a:buAutoNum type="arabicPeriod"/>
            </a:pPr>
            <a:r>
              <a:rPr lang="en-US" dirty="0"/>
              <a:t>Leg trauma- fractures, cast, joint replacements</a:t>
            </a:r>
          </a:p>
          <a:p>
            <a:pPr marL="514350" indent="-514350">
              <a:buFont typeface="+mj-lt"/>
              <a:buAutoNum type="arabicPeriod"/>
            </a:pPr>
            <a:r>
              <a:rPr lang="en-US" dirty="0"/>
              <a:t>General surgery- over 40 yrs of age</a:t>
            </a:r>
          </a:p>
          <a:p>
            <a:pPr marL="514350" indent="-514350">
              <a:buFont typeface="+mj-lt"/>
              <a:buAutoNum type="arabicPeriod"/>
            </a:pPr>
            <a:r>
              <a:rPr lang="en-US" dirty="0"/>
              <a:t>Obesity, smoking</a:t>
            </a:r>
          </a:p>
        </p:txBody>
      </p:sp>
    </p:spTree>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975" name="Title 1"/>
          <p:cNvSpPr>
            <a:spLocks noGrp="1"/>
          </p:cNvSpPr>
          <p:nvPr>
            <p:ph type="title"/>
          </p:nvPr>
        </p:nvSpPr>
        <p:spPr>
          <a:xfrm>
            <a:off x="457200" y="0"/>
            <a:ext cx="8229600" cy="838200"/>
          </a:xfrm>
        </p:spPr>
        <p:txBody>
          <a:bodyPr>
            <a:normAutofit/>
          </a:bodyPr>
          <a:lstStyle/>
          <a:p>
            <a:r>
              <a:rPr lang="en-US" dirty="0"/>
              <a:t>Clinical Manifestations</a:t>
            </a:r>
          </a:p>
        </p:txBody>
      </p:sp>
      <p:sp>
        <p:nvSpPr>
          <p:cNvPr id="1048976" name="Content Placeholder 2"/>
          <p:cNvSpPr>
            <a:spLocks noGrp="1"/>
          </p:cNvSpPr>
          <p:nvPr>
            <p:ph idx="1"/>
          </p:nvPr>
        </p:nvSpPr>
        <p:spPr>
          <a:xfrm>
            <a:off x="457200" y="685800"/>
            <a:ext cx="8229600" cy="6400800"/>
          </a:xfrm>
        </p:spPr>
        <p:txBody>
          <a:bodyPr>
            <a:normAutofit/>
          </a:bodyPr>
          <a:lstStyle/>
          <a:p>
            <a:pPr marL="514350" indent="-514350">
              <a:buFont typeface="+mj-lt"/>
              <a:buAutoNum type="arabicPeriod"/>
            </a:pPr>
            <a:r>
              <a:rPr lang="en-US" dirty="0"/>
              <a:t>DVT may occur asymptomatically or may produce severe pain, fevers, chills, malaise and swelling and cyanosis of affected arm or leg</a:t>
            </a:r>
          </a:p>
          <a:p>
            <a:pPr marL="514350" indent="-514350">
              <a:buFont typeface="+mj-lt"/>
              <a:buAutoNum type="arabicPeriod"/>
            </a:pPr>
            <a:r>
              <a:rPr lang="en-US" dirty="0"/>
              <a:t>Superficial thrombophlebitis produces visible and palpable signs such as heat, pain, swelling, erythema, tenderness, and induration (hardening) along the length of the affected vein</a:t>
            </a:r>
          </a:p>
          <a:p>
            <a:pPr marL="514350" indent="-514350">
              <a:buFont typeface="+mj-lt"/>
              <a:buAutoNum type="arabicPeriod"/>
            </a:pPr>
            <a:r>
              <a:rPr lang="en-US" dirty="0"/>
              <a:t>Extensive vein involvement may cause lymphadenitis </a:t>
            </a:r>
          </a:p>
        </p:txBody>
      </p:sp>
    </p:spTree>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977" name="Title 1"/>
          <p:cNvSpPr>
            <a:spLocks noGrp="1"/>
          </p:cNvSpPr>
          <p:nvPr>
            <p:ph type="title"/>
          </p:nvPr>
        </p:nvSpPr>
        <p:spPr>
          <a:xfrm>
            <a:off x="457200" y="0"/>
            <a:ext cx="8229600" cy="762000"/>
          </a:xfrm>
        </p:spPr>
        <p:txBody>
          <a:bodyPr>
            <a:normAutofit/>
          </a:bodyPr>
          <a:lstStyle/>
          <a:p>
            <a:r>
              <a:rPr lang="en-US" dirty="0"/>
              <a:t>Diagnostic Evaluation</a:t>
            </a:r>
          </a:p>
        </p:txBody>
      </p:sp>
      <p:sp>
        <p:nvSpPr>
          <p:cNvPr id="1048978" name="Content Placeholder 2"/>
          <p:cNvSpPr>
            <a:spLocks noGrp="1"/>
          </p:cNvSpPr>
          <p:nvPr>
            <p:ph idx="1"/>
          </p:nvPr>
        </p:nvSpPr>
        <p:spPr>
          <a:xfrm>
            <a:off x="457200" y="685800"/>
            <a:ext cx="8229600" cy="6400800"/>
          </a:xfrm>
        </p:spPr>
        <p:txBody>
          <a:bodyPr>
            <a:normAutofit fontScale="92500" lnSpcReduction="10000"/>
          </a:bodyPr>
          <a:lstStyle/>
          <a:p>
            <a:r>
              <a:rPr lang="en-US" dirty="0"/>
              <a:t>Venous duplex/color duplex ultrasound is commonly done. This noninvasive test allows for visualization of the thrombus, including any free floating or unstable thrombi that may cause emboli. Most effective in the detection of thrombus in the lower extremities</a:t>
            </a:r>
          </a:p>
          <a:p>
            <a:r>
              <a:rPr lang="en-US" dirty="0"/>
              <a:t>Impedance plethysmography (IPG): a noninvasive measurements of the changes in calf volume corresponding to changes in blood volume brought about by temporary venous occlusion with a high-pneumatic cuff.  Electrodes measure electrical impedance as cuff is deflated. Slow decrease in impedance indicates diminished blood flow associated with thrombus</a:t>
            </a:r>
          </a:p>
        </p:txBody>
      </p:sp>
    </p:spTree>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979" name="Title 1"/>
          <p:cNvSpPr>
            <a:spLocks noGrp="1"/>
          </p:cNvSpPr>
          <p:nvPr>
            <p:ph type="title"/>
          </p:nvPr>
        </p:nvSpPr>
        <p:spPr>
          <a:xfrm>
            <a:off x="457200" y="0"/>
            <a:ext cx="8229600" cy="685800"/>
          </a:xfrm>
        </p:spPr>
        <p:txBody>
          <a:bodyPr>
            <a:normAutofit fontScale="90000"/>
          </a:bodyPr>
          <a:lstStyle/>
          <a:p>
            <a:r>
              <a:rPr lang="en-US" dirty="0"/>
              <a:t>ctd</a:t>
            </a:r>
          </a:p>
        </p:txBody>
      </p:sp>
      <p:sp>
        <p:nvSpPr>
          <p:cNvPr id="1048980" name="Content Placeholder 2"/>
          <p:cNvSpPr>
            <a:spLocks noGrp="1"/>
          </p:cNvSpPr>
          <p:nvPr>
            <p:ph idx="1"/>
          </p:nvPr>
        </p:nvSpPr>
        <p:spPr>
          <a:xfrm>
            <a:off x="457200" y="609600"/>
            <a:ext cx="8229600" cy="6248400"/>
          </a:xfrm>
        </p:spPr>
        <p:txBody>
          <a:bodyPr>
            <a:normAutofit/>
          </a:bodyPr>
          <a:lstStyle/>
          <a:p>
            <a:r>
              <a:rPr lang="en-US" dirty="0"/>
              <a:t>RF testing: radioctive fibrinogen is administered intravenously. Images are taken through nuclear scanning 12 to 24 hours; the radioctive fibrinogen will be concentrated at the area of clot formation</a:t>
            </a:r>
          </a:p>
          <a:p>
            <a:r>
              <a:rPr lang="en-US" dirty="0"/>
              <a:t>Venography: intravenous injection of a radio-contrast agent. The vascular tree is visualized and obstruction is identified</a:t>
            </a:r>
          </a:p>
          <a:p>
            <a:r>
              <a:rPr lang="en-US" dirty="0"/>
              <a:t>Coagulation profiles: APTT, PT/INR, circulating fibrin, monomer complexes, fibrinopeptide A, serum fibrin, protein C and S, antithrombin III levels. Detect intravascular coagulation</a:t>
            </a:r>
          </a:p>
        </p:txBody>
      </p:sp>
    </p:spTree>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981" name="Title 1"/>
          <p:cNvSpPr>
            <a:spLocks noGrp="1"/>
          </p:cNvSpPr>
          <p:nvPr>
            <p:ph type="title"/>
          </p:nvPr>
        </p:nvSpPr>
        <p:spPr>
          <a:xfrm>
            <a:off x="457200" y="0"/>
            <a:ext cx="8229600" cy="762000"/>
          </a:xfrm>
        </p:spPr>
        <p:txBody>
          <a:bodyPr>
            <a:normAutofit/>
          </a:bodyPr>
          <a:lstStyle/>
          <a:p>
            <a:r>
              <a:rPr lang="en-US" dirty="0"/>
              <a:t>Management</a:t>
            </a:r>
          </a:p>
        </p:txBody>
      </p:sp>
      <p:sp>
        <p:nvSpPr>
          <p:cNvPr id="1048982" name="Content Placeholder 2"/>
          <p:cNvSpPr>
            <a:spLocks noGrp="1"/>
          </p:cNvSpPr>
          <p:nvPr>
            <p:ph idx="1"/>
          </p:nvPr>
        </p:nvSpPr>
        <p:spPr>
          <a:xfrm>
            <a:off x="457200" y="685800"/>
            <a:ext cx="8229600" cy="6477000"/>
          </a:xfrm>
        </p:spPr>
        <p:txBody>
          <a:bodyPr>
            <a:normAutofit fontScale="92500" lnSpcReduction="10000"/>
          </a:bodyPr>
          <a:lstStyle/>
          <a:p>
            <a:pPr>
              <a:buNone/>
            </a:pPr>
            <a:r>
              <a:rPr lang="en-US" b="1" dirty="0"/>
              <a:t>GOAL: </a:t>
            </a:r>
            <a:r>
              <a:rPr lang="en-US" dirty="0"/>
              <a:t>To prevent propagation of the thrombus, prevent recurrent thrombus formation, prevent pulmonary emboli, and limit venous valvular damage</a:t>
            </a:r>
          </a:p>
          <a:p>
            <a:pPr>
              <a:buNone/>
            </a:pPr>
            <a:endParaRPr lang="en-US" dirty="0"/>
          </a:p>
          <a:p>
            <a:pPr>
              <a:buNone/>
            </a:pPr>
            <a:r>
              <a:rPr lang="en-US" b="1" dirty="0"/>
              <a:t>Anticoagulation</a:t>
            </a:r>
          </a:p>
          <a:p>
            <a:pPr>
              <a:buFont typeface="Wingdings" pitchFamily="2" charset="2"/>
              <a:buChar char="Ø"/>
            </a:pPr>
            <a:r>
              <a:rPr lang="en-US" dirty="0"/>
              <a:t>To prevent embolization</a:t>
            </a:r>
          </a:p>
          <a:p>
            <a:r>
              <a:rPr lang="en-US" dirty="0"/>
              <a:t>Heparin is given IV initially, followed by 3 to 6 months of oral anticoagulant therapy</a:t>
            </a:r>
          </a:p>
          <a:p>
            <a:r>
              <a:rPr lang="en-US" dirty="0"/>
              <a:t>Heparin and enoxaparin may also be given subcutaneously as prophylaxis for the prevention of DVT, especially in postoperative and/or immobile pts</a:t>
            </a:r>
          </a:p>
        </p:txBody>
      </p:sp>
    </p:spTree>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983" name="Title 1"/>
          <p:cNvSpPr>
            <a:spLocks noGrp="1"/>
          </p:cNvSpPr>
          <p:nvPr>
            <p:ph type="title"/>
          </p:nvPr>
        </p:nvSpPr>
        <p:spPr>
          <a:xfrm>
            <a:off x="457200" y="0"/>
            <a:ext cx="8229600" cy="609600"/>
          </a:xfrm>
        </p:spPr>
        <p:txBody>
          <a:bodyPr>
            <a:normAutofit/>
          </a:bodyPr>
          <a:lstStyle/>
          <a:p>
            <a:pPr algn="l"/>
            <a:r>
              <a:rPr lang="en-US" sz="3200" b="1" dirty="0"/>
              <a:t>Thrombolytic therapy</a:t>
            </a:r>
          </a:p>
        </p:txBody>
      </p:sp>
      <p:sp>
        <p:nvSpPr>
          <p:cNvPr id="1048984" name="Content Placeholder 2"/>
          <p:cNvSpPr>
            <a:spLocks noGrp="1"/>
          </p:cNvSpPr>
          <p:nvPr>
            <p:ph idx="1"/>
          </p:nvPr>
        </p:nvSpPr>
        <p:spPr>
          <a:xfrm>
            <a:off x="457200" y="533400"/>
            <a:ext cx="8229600" cy="6553200"/>
          </a:xfrm>
        </p:spPr>
        <p:txBody>
          <a:bodyPr>
            <a:normAutofit/>
          </a:bodyPr>
          <a:lstStyle/>
          <a:p>
            <a:r>
              <a:rPr lang="en-US" dirty="0"/>
              <a:t>May be used in life- or limb-threatening situations</a:t>
            </a:r>
          </a:p>
          <a:p>
            <a:r>
              <a:rPr lang="en-US" dirty="0"/>
              <a:t>Most effective in dissolving existing clots within the first 24 hours of thrombolic event</a:t>
            </a:r>
          </a:p>
          <a:p>
            <a:endParaRPr lang="en-US" dirty="0"/>
          </a:p>
          <a:p>
            <a:pPr>
              <a:buNone/>
            </a:pPr>
            <a:r>
              <a:rPr lang="en-US" b="1" dirty="0"/>
              <a:t>Nonpharmacologic therapies</a:t>
            </a:r>
          </a:p>
          <a:p>
            <a:r>
              <a:rPr lang="en-US" dirty="0"/>
              <a:t>For artificial thrombophlebitis and as an adjunct to anticoagulation with DVT</a:t>
            </a:r>
          </a:p>
          <a:p>
            <a:pPr>
              <a:buNone/>
            </a:pPr>
            <a:r>
              <a:rPr lang="en-US" dirty="0"/>
              <a:t>1. Bed rest- usually recommended for 5 days. Prevents muscle contraction with walking, which may dislodge clots</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47" name="Title 1"/>
          <p:cNvSpPr>
            <a:spLocks noGrp="1"/>
          </p:cNvSpPr>
          <p:nvPr>
            <p:ph type="title"/>
          </p:nvPr>
        </p:nvSpPr>
        <p:spPr>
          <a:xfrm>
            <a:off x="457200" y="0"/>
            <a:ext cx="8229600" cy="533400"/>
          </a:xfrm>
        </p:spPr>
        <p:txBody>
          <a:bodyPr>
            <a:normAutofit fontScale="90000"/>
          </a:bodyPr>
          <a:lstStyle/>
          <a:p>
            <a:endParaRPr lang="en-US" dirty="0"/>
          </a:p>
        </p:txBody>
      </p:sp>
      <p:sp>
        <p:nvSpPr>
          <p:cNvPr id="1048648" name="Content Placeholder 2"/>
          <p:cNvSpPr>
            <a:spLocks noGrp="1"/>
          </p:cNvSpPr>
          <p:nvPr>
            <p:ph idx="1"/>
          </p:nvPr>
        </p:nvSpPr>
        <p:spPr>
          <a:xfrm>
            <a:off x="457200" y="533400"/>
            <a:ext cx="8229600" cy="6324600"/>
          </a:xfrm>
        </p:spPr>
        <p:txBody>
          <a:bodyPr>
            <a:normAutofit fontScale="96875" lnSpcReduction="10000"/>
          </a:bodyPr>
          <a:lstStyle/>
          <a:p>
            <a:pPr>
              <a:buNone/>
            </a:pPr>
            <a:r>
              <a:rPr lang="en-US" dirty="0"/>
              <a:t>f.  Sedentary lifestyle</a:t>
            </a:r>
          </a:p>
          <a:p>
            <a:pPr>
              <a:buNone/>
            </a:pPr>
            <a:r>
              <a:rPr lang="en-US" dirty="0"/>
              <a:t>g. Diabetes mellitus</a:t>
            </a:r>
          </a:p>
          <a:p>
            <a:pPr>
              <a:buNone/>
            </a:pPr>
            <a:r>
              <a:rPr lang="en-US" dirty="0"/>
              <a:t>h. Metabolic syndrome</a:t>
            </a:r>
          </a:p>
          <a:p>
            <a:pPr>
              <a:buNone/>
            </a:pPr>
            <a:r>
              <a:rPr lang="en-US" dirty="0"/>
              <a:t>4. Prevalence in African Americans is 32.4%; in non Hispanic whites, 23.3%; and in Mexican Americans, 22.6%</a:t>
            </a:r>
          </a:p>
          <a:p>
            <a:pPr>
              <a:buNone/>
            </a:pPr>
            <a:r>
              <a:rPr lang="en-US" dirty="0"/>
              <a:t>5. In addition to higher prevalence, hypertension occurs earlier and is more severe in African Americans</a:t>
            </a:r>
          </a:p>
          <a:p>
            <a:pPr>
              <a:buNone/>
            </a:pPr>
            <a:r>
              <a:rPr lang="en-US" dirty="0"/>
              <a:t>6. Study as shown that only 68% of adults with hypertension are aware of it, 53% receive treatment, and only 27% reach good blood pressure control </a:t>
            </a:r>
          </a:p>
        </p:txBody>
      </p:sp>
    </p:spTree>
  </p:cSld>
  <p:clrMapOvr>
    <a:masterClrMapping/>
  </p:clrMapOvr>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985" name="Title 1"/>
          <p:cNvSpPr>
            <a:spLocks noGrp="1"/>
          </p:cNvSpPr>
          <p:nvPr>
            <p:ph type="title"/>
          </p:nvPr>
        </p:nvSpPr>
        <p:spPr>
          <a:xfrm>
            <a:off x="457200" y="152400"/>
            <a:ext cx="8229600" cy="762000"/>
          </a:xfrm>
        </p:spPr>
        <p:txBody>
          <a:bodyPr>
            <a:normAutofit/>
          </a:bodyPr>
          <a:lstStyle/>
          <a:p>
            <a:r>
              <a:rPr lang="en-US" dirty="0"/>
              <a:t>ctd</a:t>
            </a:r>
          </a:p>
        </p:txBody>
      </p:sp>
      <p:sp>
        <p:nvSpPr>
          <p:cNvPr id="1048986" name="Content Placeholder 2"/>
          <p:cNvSpPr>
            <a:spLocks noGrp="1"/>
          </p:cNvSpPr>
          <p:nvPr>
            <p:ph idx="1"/>
          </p:nvPr>
        </p:nvSpPr>
        <p:spPr>
          <a:xfrm>
            <a:off x="457200" y="838200"/>
            <a:ext cx="8229600" cy="5287963"/>
          </a:xfrm>
        </p:spPr>
        <p:txBody>
          <a:bodyPr/>
          <a:lstStyle/>
          <a:p>
            <a:pPr>
              <a:buNone/>
            </a:pPr>
            <a:r>
              <a:rPr lang="en-US" dirty="0"/>
              <a:t>2. Elevation of affected extremity-  at least 10 to 20 degrees above the level of the heart to enhance venous return and decrease swelling</a:t>
            </a:r>
          </a:p>
          <a:p>
            <a:pPr>
              <a:buNone/>
            </a:pPr>
            <a:r>
              <a:rPr lang="en-US" dirty="0"/>
              <a:t>3. Compression- promotes venous return and reduces swelling</a:t>
            </a:r>
          </a:p>
          <a:p>
            <a:pPr>
              <a:buNone/>
            </a:pPr>
            <a:r>
              <a:rPr lang="en-US" dirty="0"/>
              <a:t>4. Dry heat- warm </a:t>
            </a:r>
            <a:r>
              <a:rPr lang="en-US"/>
              <a:t>water bottles</a:t>
            </a:r>
            <a:endParaRPr lang="en-US" dirty="0"/>
          </a:p>
          <a:p>
            <a:pPr>
              <a:buNone/>
            </a:pPr>
            <a:r>
              <a:rPr lang="en-US" dirty="0"/>
              <a:t>5. Moist heat- hydrotherapy, whirlpool bath, warm compresses</a:t>
            </a:r>
          </a:p>
        </p:txBody>
      </p:sp>
    </p:spTree>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987" name="Title 1"/>
          <p:cNvSpPr>
            <a:spLocks noGrp="1"/>
          </p:cNvSpPr>
          <p:nvPr>
            <p:ph type="title"/>
          </p:nvPr>
        </p:nvSpPr>
        <p:spPr>
          <a:xfrm>
            <a:off x="457200" y="0"/>
            <a:ext cx="8229600" cy="914400"/>
          </a:xfrm>
        </p:spPr>
        <p:txBody>
          <a:bodyPr>
            <a:normAutofit/>
          </a:bodyPr>
          <a:lstStyle/>
          <a:p>
            <a:pPr algn="l"/>
            <a:r>
              <a:rPr lang="en-US" sz="3200" b="1" dirty="0"/>
              <a:t>Surgery</a:t>
            </a:r>
          </a:p>
        </p:txBody>
      </p:sp>
      <p:sp>
        <p:nvSpPr>
          <p:cNvPr id="1048988" name="Content Placeholder 2"/>
          <p:cNvSpPr>
            <a:spLocks noGrp="1"/>
          </p:cNvSpPr>
          <p:nvPr>
            <p:ph idx="1"/>
          </p:nvPr>
        </p:nvSpPr>
        <p:spPr>
          <a:xfrm>
            <a:off x="457200" y="685800"/>
            <a:ext cx="8229600" cy="6400800"/>
          </a:xfrm>
        </p:spPr>
        <p:txBody>
          <a:bodyPr>
            <a:normAutofit/>
          </a:bodyPr>
          <a:lstStyle/>
          <a:p>
            <a:pPr>
              <a:buFont typeface="Wingdings" pitchFamily="2" charset="2"/>
              <a:buChar char="ü"/>
            </a:pPr>
            <a:r>
              <a:rPr lang="en-US" dirty="0"/>
              <a:t>Placement of a filter into the inferior vena cava to prevent pulmonary embolism in a pt who cannot tolerate prolonged anticoagulant therapy</a:t>
            </a:r>
          </a:p>
          <a:p>
            <a:pPr>
              <a:buFont typeface="Wingdings" pitchFamily="2" charset="2"/>
              <a:buChar char="ü"/>
            </a:pPr>
            <a:r>
              <a:rPr lang="en-US" dirty="0"/>
              <a:t>Thrombectomy may be necessary for severely compromised venous drainage of the extremity</a:t>
            </a:r>
          </a:p>
          <a:p>
            <a:pPr>
              <a:buFont typeface="Wingdings" pitchFamily="2" charset="2"/>
              <a:buChar char="ü"/>
            </a:pPr>
            <a:endParaRPr lang="en-US" dirty="0"/>
          </a:p>
          <a:p>
            <a:pPr algn="ctr">
              <a:buNone/>
            </a:pPr>
            <a:r>
              <a:rPr lang="en-US" sz="4400" dirty="0"/>
              <a:t>Complications</a:t>
            </a:r>
          </a:p>
          <a:p>
            <a:r>
              <a:rPr lang="en-US" dirty="0"/>
              <a:t>Pulmonary embolism</a:t>
            </a:r>
          </a:p>
          <a:p>
            <a:r>
              <a:rPr lang="en-US" dirty="0"/>
              <a:t>Postphlebitic syndrome</a:t>
            </a:r>
          </a:p>
        </p:txBody>
      </p:sp>
    </p:spTree>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989" name="Title 1"/>
          <p:cNvSpPr>
            <a:spLocks noGrp="1"/>
          </p:cNvSpPr>
          <p:nvPr>
            <p:ph type="title"/>
          </p:nvPr>
        </p:nvSpPr>
        <p:spPr>
          <a:xfrm>
            <a:off x="457200" y="0"/>
            <a:ext cx="8229600" cy="838200"/>
          </a:xfrm>
        </p:spPr>
        <p:txBody>
          <a:bodyPr>
            <a:normAutofit/>
          </a:bodyPr>
          <a:lstStyle/>
          <a:p>
            <a:r>
              <a:rPr lang="en-US" dirty="0"/>
              <a:t>Nursing Interventions</a:t>
            </a:r>
          </a:p>
        </p:txBody>
      </p:sp>
      <p:sp>
        <p:nvSpPr>
          <p:cNvPr id="1048990" name="Content Placeholder 2"/>
          <p:cNvSpPr>
            <a:spLocks noGrp="1"/>
          </p:cNvSpPr>
          <p:nvPr>
            <p:ph idx="1"/>
          </p:nvPr>
        </p:nvSpPr>
        <p:spPr>
          <a:xfrm>
            <a:off x="457200" y="762000"/>
            <a:ext cx="8229600" cy="6400800"/>
          </a:xfrm>
        </p:spPr>
        <p:txBody>
          <a:bodyPr>
            <a:normAutofit fontScale="92500" lnSpcReduction="10000"/>
          </a:bodyPr>
          <a:lstStyle/>
          <a:p>
            <a:pPr>
              <a:buNone/>
            </a:pPr>
            <a:r>
              <a:rPr lang="en-US" b="1" dirty="0"/>
              <a:t>Relieving pain</a:t>
            </a:r>
          </a:p>
          <a:p>
            <a:r>
              <a:rPr lang="en-US" dirty="0"/>
              <a:t>Elevate legs</a:t>
            </a:r>
          </a:p>
          <a:p>
            <a:r>
              <a:rPr lang="en-US" dirty="0"/>
              <a:t>Apply warm compresses or heating pad</a:t>
            </a:r>
          </a:p>
          <a:p>
            <a:r>
              <a:rPr lang="en-US" dirty="0"/>
              <a:t>Administer acetaminophen(Tylenol), codeine, or other analgesic as  needed. Avoid the use of aspirin (or aspirin-containing drugs) and NSAIDs during anticoagulant therapy to prevent further risk of bleeding </a:t>
            </a:r>
          </a:p>
          <a:p>
            <a:pPr>
              <a:buNone/>
            </a:pPr>
            <a:r>
              <a:rPr lang="en-US" b="1" dirty="0"/>
              <a:t>Preventing bleeding</a:t>
            </a:r>
          </a:p>
          <a:p>
            <a:r>
              <a:rPr lang="en-US" dirty="0"/>
              <a:t>Handle pt carefully while turning and positioning </a:t>
            </a:r>
          </a:p>
          <a:p>
            <a:r>
              <a:rPr lang="en-US" dirty="0"/>
              <a:t>Maintain pressure on IV and venipuncture sites for at least 5 minutes. Apply ice if pt is prone to bleeding</a:t>
            </a:r>
          </a:p>
        </p:txBody>
      </p:sp>
    </p:spTree>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991" name="Title 1"/>
          <p:cNvSpPr>
            <a:spLocks noGrp="1"/>
          </p:cNvSpPr>
          <p:nvPr>
            <p:ph type="title"/>
          </p:nvPr>
        </p:nvSpPr>
        <p:spPr>
          <a:xfrm>
            <a:off x="457200" y="0"/>
            <a:ext cx="8229600" cy="609600"/>
          </a:xfrm>
        </p:spPr>
        <p:txBody>
          <a:bodyPr>
            <a:normAutofit fontScale="90000"/>
          </a:bodyPr>
          <a:lstStyle/>
          <a:p>
            <a:r>
              <a:rPr lang="en-US" dirty="0"/>
              <a:t>ctd</a:t>
            </a:r>
          </a:p>
        </p:txBody>
      </p:sp>
      <p:sp>
        <p:nvSpPr>
          <p:cNvPr id="1048992" name="Content Placeholder 2"/>
          <p:cNvSpPr>
            <a:spLocks noGrp="1"/>
          </p:cNvSpPr>
          <p:nvPr>
            <p:ph idx="1"/>
          </p:nvPr>
        </p:nvSpPr>
        <p:spPr>
          <a:xfrm>
            <a:off x="457200" y="762000"/>
            <a:ext cx="8229600" cy="6096000"/>
          </a:xfrm>
        </p:spPr>
        <p:txBody>
          <a:bodyPr>
            <a:normAutofit fontScale="92500" lnSpcReduction="20000"/>
          </a:bodyPr>
          <a:lstStyle/>
          <a:p>
            <a:r>
              <a:rPr lang="en-US" dirty="0"/>
              <a:t>Assist with ambulation and keep walkways free from clutter to prevent falls</a:t>
            </a:r>
          </a:p>
          <a:p>
            <a:r>
              <a:rPr lang="en-US" dirty="0"/>
              <a:t>Observe carefully and report any possible signs of bleeding</a:t>
            </a:r>
          </a:p>
          <a:p>
            <a:r>
              <a:rPr lang="en-US" dirty="0"/>
              <a:t>Have antidotes to reverse anticoagulants being used </a:t>
            </a:r>
            <a:endParaRPr lang="en-US" b="1" dirty="0"/>
          </a:p>
          <a:p>
            <a:pPr>
              <a:buNone/>
            </a:pPr>
            <a:r>
              <a:rPr lang="en-US" b="1" dirty="0"/>
              <a:t>Preventing other hazards of immobility</a:t>
            </a:r>
          </a:p>
          <a:p>
            <a:r>
              <a:rPr lang="en-US" dirty="0"/>
              <a:t>Prevent venous stasis by proper positioning in bed</a:t>
            </a:r>
          </a:p>
          <a:p>
            <a:r>
              <a:rPr lang="en-US" dirty="0"/>
              <a:t>Initiate active exercises unless contraindicated, in which case use passive exercises</a:t>
            </a:r>
          </a:p>
          <a:p>
            <a:r>
              <a:rPr lang="en-US" dirty="0"/>
              <a:t>Encourage adequate fluid intake, frequent changes of position, and effective coughing  and  deep-breathing exercises</a:t>
            </a:r>
          </a:p>
        </p:txBody>
      </p:sp>
    </p:spTree>
  </p:cSld>
  <p:clrMapOvr>
    <a:masterClrMapping/>
  </p:clrMapOvr>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993" name="Title 1"/>
          <p:cNvSpPr>
            <a:spLocks noGrp="1"/>
          </p:cNvSpPr>
          <p:nvPr>
            <p:ph type="title"/>
          </p:nvPr>
        </p:nvSpPr>
        <p:spPr>
          <a:xfrm>
            <a:off x="457200" y="0"/>
            <a:ext cx="8229600" cy="609600"/>
          </a:xfrm>
        </p:spPr>
        <p:txBody>
          <a:bodyPr>
            <a:normAutofit fontScale="90000"/>
          </a:bodyPr>
          <a:lstStyle/>
          <a:p>
            <a:r>
              <a:rPr lang="en-US" dirty="0"/>
              <a:t>ctd</a:t>
            </a:r>
          </a:p>
        </p:txBody>
      </p:sp>
      <p:sp>
        <p:nvSpPr>
          <p:cNvPr id="1048994" name="Content Placeholder 2"/>
          <p:cNvSpPr>
            <a:spLocks noGrp="1"/>
          </p:cNvSpPr>
          <p:nvPr>
            <p:ph idx="1"/>
          </p:nvPr>
        </p:nvSpPr>
        <p:spPr>
          <a:xfrm>
            <a:off x="457200" y="609600"/>
            <a:ext cx="8229600" cy="6781800"/>
          </a:xfrm>
        </p:spPr>
        <p:txBody>
          <a:bodyPr>
            <a:normAutofit/>
          </a:bodyPr>
          <a:lstStyle/>
          <a:p>
            <a:r>
              <a:rPr lang="en-US" dirty="0"/>
              <a:t>Be alert for signs of pulmonary embolism- chest pain, dyspnea, anxiety, and apprehension- and report immediately</a:t>
            </a:r>
          </a:p>
          <a:p>
            <a:r>
              <a:rPr lang="en-US" dirty="0"/>
              <a:t>After the acute phase (5-7 days), apply elastic stockings as directed. Remove twice daily and check for skin changes, pressure points and calf tenderness</a:t>
            </a:r>
          </a:p>
          <a:p>
            <a:r>
              <a:rPr lang="en-US" dirty="0"/>
              <a:t>Encourage ambulation when allowed (usually after 5-7 days, when clot has fully adhered to vessel wall)</a:t>
            </a:r>
            <a:endParaRPr lang="en-US" b="1" dirty="0"/>
          </a:p>
          <a:p>
            <a:pPr>
              <a:buNone/>
            </a:pPr>
            <a:r>
              <a:rPr lang="en-US" b="1" dirty="0"/>
              <a:t>Patient education and health maintenance</a:t>
            </a:r>
          </a:p>
        </p:txBody>
      </p:sp>
    </p:spTree>
  </p:cSld>
  <p:clrMapOvr>
    <a:masterClrMapping/>
  </p:clrMapOvr>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995" name="Title 1"/>
          <p:cNvSpPr>
            <a:spLocks noGrp="1"/>
          </p:cNvSpPr>
          <p:nvPr>
            <p:ph type="title"/>
          </p:nvPr>
        </p:nvSpPr>
        <p:spPr>
          <a:xfrm>
            <a:off x="457200" y="0"/>
            <a:ext cx="8229600" cy="1066800"/>
          </a:xfrm>
        </p:spPr>
        <p:txBody>
          <a:bodyPr/>
          <a:lstStyle/>
          <a:p>
            <a:r>
              <a:rPr lang="en-US" b="1" dirty="0"/>
              <a:t>VARICOSE VEINS</a:t>
            </a:r>
          </a:p>
        </p:txBody>
      </p:sp>
      <p:sp>
        <p:nvSpPr>
          <p:cNvPr id="1048996" name="Content Placeholder 2"/>
          <p:cNvSpPr>
            <a:spLocks noGrp="1"/>
          </p:cNvSpPr>
          <p:nvPr>
            <p:ph idx="1"/>
          </p:nvPr>
        </p:nvSpPr>
        <p:spPr>
          <a:xfrm>
            <a:off x="457200" y="990600"/>
            <a:ext cx="8229600" cy="5867400"/>
          </a:xfrm>
        </p:spPr>
        <p:txBody>
          <a:bodyPr>
            <a:normAutofit/>
          </a:bodyPr>
          <a:lstStyle/>
          <a:p>
            <a:pPr>
              <a:buFont typeface="Wingdings" pitchFamily="2" charset="2"/>
              <a:buChar char="Ø"/>
            </a:pPr>
            <a:r>
              <a:rPr lang="en-US" i="1" dirty="0"/>
              <a:t>Primary varicose veins- </a:t>
            </a:r>
            <a:r>
              <a:rPr lang="en-US" dirty="0"/>
              <a:t>bilateral dilatation and elongation of saphenous veins; deeper veins are normal</a:t>
            </a:r>
          </a:p>
          <a:p>
            <a:r>
              <a:rPr lang="en-US" dirty="0"/>
              <a:t>As the condition progresses, because of hydrostatic pressure and vein weakness, the vein walls become distended, with asymmetric dilatation, and some of the valves become incompetent. The process is irreversible</a:t>
            </a:r>
          </a:p>
          <a:p>
            <a:pPr>
              <a:buFont typeface="Wingdings" pitchFamily="2" charset="2"/>
              <a:buChar char="Ø"/>
            </a:pPr>
            <a:r>
              <a:rPr lang="en-US" i="1" dirty="0"/>
              <a:t>Secondary varicose veins </a:t>
            </a:r>
            <a:r>
              <a:rPr lang="en-US" dirty="0"/>
              <a:t>result from obstruction of deep veins</a:t>
            </a:r>
          </a:p>
        </p:txBody>
      </p:sp>
    </p:spTree>
  </p:cSld>
  <p:clrMapOvr>
    <a:masterClrMapping/>
  </p:clrMapOvr>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997" name="Title 1"/>
          <p:cNvSpPr>
            <a:spLocks noGrp="1"/>
          </p:cNvSpPr>
          <p:nvPr>
            <p:ph type="title"/>
          </p:nvPr>
        </p:nvSpPr>
        <p:spPr>
          <a:xfrm>
            <a:off x="457200" y="0"/>
            <a:ext cx="8229600" cy="685800"/>
          </a:xfrm>
        </p:spPr>
        <p:txBody>
          <a:bodyPr>
            <a:normAutofit fontScale="90000"/>
          </a:bodyPr>
          <a:lstStyle/>
          <a:p>
            <a:r>
              <a:rPr lang="en-US" dirty="0"/>
              <a:t>ctd</a:t>
            </a:r>
          </a:p>
        </p:txBody>
      </p:sp>
      <p:sp>
        <p:nvSpPr>
          <p:cNvPr id="1048998" name="Content Placeholder 2"/>
          <p:cNvSpPr>
            <a:spLocks noGrp="1"/>
          </p:cNvSpPr>
          <p:nvPr>
            <p:ph idx="1"/>
          </p:nvPr>
        </p:nvSpPr>
        <p:spPr>
          <a:xfrm>
            <a:off x="457200" y="762000"/>
            <a:ext cx="8229600" cy="5364163"/>
          </a:xfrm>
        </p:spPr>
        <p:txBody>
          <a:bodyPr/>
          <a:lstStyle/>
          <a:p>
            <a:r>
              <a:rPr lang="en-US" i="1" dirty="0"/>
              <a:t>Telangectasias</a:t>
            </a:r>
            <a:r>
              <a:rPr lang="en-US" dirty="0"/>
              <a:t> (spider veins) are dilated superficial capillaries , arterioles and venules. They may be cosmetically unattractive but do not pose a threat to circulation</a:t>
            </a:r>
          </a:p>
        </p:txBody>
      </p:sp>
    </p:spTree>
  </p:cSld>
  <p:clrMapOvr>
    <a:masterClrMapping/>
  </p:clrMapOvr>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999" name="Title 1"/>
          <p:cNvSpPr>
            <a:spLocks noGrp="1"/>
          </p:cNvSpPr>
          <p:nvPr>
            <p:ph type="title"/>
          </p:nvPr>
        </p:nvSpPr>
        <p:spPr>
          <a:xfrm>
            <a:off x="457200" y="274638"/>
            <a:ext cx="8229600" cy="715962"/>
          </a:xfrm>
        </p:spPr>
        <p:txBody>
          <a:bodyPr>
            <a:normAutofit fontScale="90000"/>
          </a:bodyPr>
          <a:lstStyle/>
          <a:p>
            <a:r>
              <a:rPr lang="en-US" dirty="0"/>
              <a:t>Pathophysiology and Etiology</a:t>
            </a:r>
          </a:p>
        </p:txBody>
      </p:sp>
      <p:sp>
        <p:nvSpPr>
          <p:cNvPr id="1049000" name="Content Placeholder 2"/>
          <p:cNvSpPr>
            <a:spLocks noGrp="1"/>
          </p:cNvSpPr>
          <p:nvPr>
            <p:ph idx="1"/>
          </p:nvPr>
        </p:nvSpPr>
        <p:spPr>
          <a:xfrm>
            <a:off x="457200" y="990600"/>
            <a:ext cx="8229600" cy="5867400"/>
          </a:xfrm>
        </p:spPr>
        <p:txBody>
          <a:bodyPr>
            <a:normAutofit/>
          </a:bodyPr>
          <a:lstStyle/>
          <a:p>
            <a:r>
              <a:rPr lang="en-US" dirty="0"/>
              <a:t>Dilatation of the veins prevents the valve cusps from meeting; this results in increased back-up pressure, which is passed into the next lower segment of the vein. The combination of vein dilatation and valve incompetence produces the varicosity</a:t>
            </a:r>
          </a:p>
          <a:p>
            <a:r>
              <a:rPr lang="en-US" dirty="0"/>
              <a:t>Varicosities may occur elsewhere in the body (esophageal and hemorrhoidal veins) when flow or pressure is abnormally high</a:t>
            </a:r>
          </a:p>
          <a:p>
            <a:endParaRPr lang="en-US" dirty="0"/>
          </a:p>
        </p:txBody>
      </p:sp>
    </p:spTree>
  </p:cSld>
  <p:clrMapOvr>
    <a:masterClrMapping/>
  </p:clrMapOvr>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001" name="Title 1"/>
          <p:cNvSpPr>
            <a:spLocks noGrp="1"/>
          </p:cNvSpPr>
          <p:nvPr>
            <p:ph type="title"/>
          </p:nvPr>
        </p:nvSpPr>
        <p:spPr>
          <a:xfrm>
            <a:off x="457200" y="274638"/>
            <a:ext cx="8229600" cy="792162"/>
          </a:xfrm>
        </p:spPr>
        <p:txBody>
          <a:bodyPr>
            <a:normAutofit/>
          </a:bodyPr>
          <a:lstStyle/>
          <a:p>
            <a:pPr algn="l"/>
            <a:r>
              <a:rPr lang="en-US" sz="3600" dirty="0"/>
              <a:t>Predisposing factors:</a:t>
            </a:r>
          </a:p>
        </p:txBody>
      </p:sp>
      <p:sp>
        <p:nvSpPr>
          <p:cNvPr id="1049002" name="Content Placeholder 2"/>
          <p:cNvSpPr>
            <a:spLocks noGrp="1"/>
          </p:cNvSpPr>
          <p:nvPr>
            <p:ph idx="1"/>
          </p:nvPr>
        </p:nvSpPr>
        <p:spPr>
          <a:xfrm>
            <a:off x="457200" y="990600"/>
            <a:ext cx="8229600" cy="5135563"/>
          </a:xfrm>
        </p:spPr>
        <p:txBody>
          <a:bodyPr/>
          <a:lstStyle/>
          <a:p>
            <a:r>
              <a:rPr lang="en-US" dirty="0"/>
              <a:t>Hereditary weakness of the vein wall or valves</a:t>
            </a:r>
          </a:p>
          <a:p>
            <a:r>
              <a:rPr lang="en-US" dirty="0"/>
              <a:t>Long-standing distension of veins brought about by pregnancy, obesity, or prolonged standing</a:t>
            </a:r>
          </a:p>
          <a:p>
            <a:r>
              <a:rPr lang="en-US" dirty="0"/>
              <a:t>Old age- loss of tissue elasticity</a:t>
            </a:r>
          </a:p>
        </p:txBody>
      </p:sp>
    </p:spTree>
  </p:cSld>
  <p:clrMapOvr>
    <a:masterClrMapping/>
  </p:clrMapOvr>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003" name="Title 1"/>
          <p:cNvSpPr>
            <a:spLocks noGrp="1"/>
          </p:cNvSpPr>
          <p:nvPr>
            <p:ph type="title"/>
          </p:nvPr>
        </p:nvSpPr>
        <p:spPr>
          <a:xfrm>
            <a:off x="457200" y="274638"/>
            <a:ext cx="8229600" cy="792162"/>
          </a:xfrm>
        </p:spPr>
        <p:txBody>
          <a:bodyPr>
            <a:normAutofit/>
          </a:bodyPr>
          <a:lstStyle/>
          <a:p>
            <a:r>
              <a:rPr lang="en-US" dirty="0"/>
              <a:t>Clinical manifestations</a:t>
            </a:r>
          </a:p>
        </p:txBody>
      </p:sp>
      <p:sp>
        <p:nvSpPr>
          <p:cNvPr id="1049004" name="Content Placeholder 2"/>
          <p:cNvSpPr>
            <a:spLocks noGrp="1"/>
          </p:cNvSpPr>
          <p:nvPr>
            <p:ph idx="1"/>
          </p:nvPr>
        </p:nvSpPr>
        <p:spPr>
          <a:xfrm>
            <a:off x="457200" y="1066800"/>
            <a:ext cx="8229600" cy="5059363"/>
          </a:xfrm>
        </p:spPr>
        <p:txBody>
          <a:bodyPr/>
          <a:lstStyle/>
          <a:p>
            <a:r>
              <a:rPr lang="en-US" dirty="0"/>
              <a:t>Disfigurement due to large, discolored, tortuous leg veins</a:t>
            </a:r>
          </a:p>
          <a:p>
            <a:r>
              <a:rPr lang="en-US" dirty="0"/>
              <a:t>Easy leg fatigue, cramps in leg, heavy feeling, increased pain during menstruation, nocturnal muscle cramps</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49" name="Title 1"/>
          <p:cNvSpPr>
            <a:spLocks noGrp="1"/>
          </p:cNvSpPr>
          <p:nvPr>
            <p:ph type="title"/>
          </p:nvPr>
        </p:nvSpPr>
        <p:spPr>
          <a:xfrm>
            <a:off x="457200" y="152400"/>
            <a:ext cx="8229600" cy="609600"/>
          </a:xfrm>
        </p:spPr>
        <p:txBody>
          <a:bodyPr>
            <a:normAutofit fontScale="90000"/>
          </a:bodyPr>
          <a:lstStyle/>
          <a:p>
            <a:r>
              <a:rPr lang="en-US" dirty="0"/>
              <a:t>Clinical manifestations</a:t>
            </a:r>
          </a:p>
        </p:txBody>
      </p:sp>
      <p:sp>
        <p:nvSpPr>
          <p:cNvPr id="1048650" name="Content Placeholder 2"/>
          <p:cNvSpPr>
            <a:spLocks noGrp="1"/>
          </p:cNvSpPr>
          <p:nvPr>
            <p:ph idx="1"/>
          </p:nvPr>
        </p:nvSpPr>
        <p:spPr>
          <a:xfrm>
            <a:off x="457200" y="914400"/>
            <a:ext cx="8229600" cy="5715000"/>
          </a:xfrm>
        </p:spPr>
        <p:txBody>
          <a:bodyPr>
            <a:normAutofit/>
          </a:bodyPr>
          <a:lstStyle/>
          <a:p>
            <a:r>
              <a:rPr lang="en-US" dirty="0"/>
              <a:t>Usually asymptomatic, other than high BP</a:t>
            </a:r>
          </a:p>
          <a:p>
            <a:r>
              <a:rPr lang="en-US" dirty="0"/>
              <a:t>May cause headache, dizziness, blurred vision  and fatigue when greatly elevated</a:t>
            </a:r>
          </a:p>
          <a:p>
            <a:r>
              <a:rPr lang="en-US" dirty="0"/>
              <a:t>Occasionally, retinal changes such as hemorrhages, exudates (fluid accumulation), arteriolar narrowing and cotton-wool spots (small infarctions) occur</a:t>
            </a:r>
          </a:p>
          <a:p>
            <a:r>
              <a:rPr lang="en-US" dirty="0"/>
              <a:t>Papilledema (swelling of the optic disk) may be seen</a:t>
            </a:r>
          </a:p>
          <a:p>
            <a:pPr>
              <a:buNone/>
            </a:pPr>
            <a:endParaRPr lang="en-US" dirty="0"/>
          </a:p>
        </p:txBody>
      </p:sp>
    </p:spTree>
  </p:cSld>
  <p:clrMapOvr>
    <a:masterClrMapping/>
  </p:clrMapOvr>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005" name="Title 1"/>
          <p:cNvSpPr>
            <a:spLocks noGrp="1"/>
          </p:cNvSpPr>
          <p:nvPr>
            <p:ph type="title"/>
          </p:nvPr>
        </p:nvSpPr>
        <p:spPr>
          <a:xfrm>
            <a:off x="457200" y="0"/>
            <a:ext cx="8229600" cy="914400"/>
          </a:xfrm>
        </p:spPr>
        <p:txBody>
          <a:bodyPr>
            <a:normAutofit/>
          </a:bodyPr>
          <a:lstStyle/>
          <a:p>
            <a:r>
              <a:rPr lang="en-US" dirty="0"/>
              <a:t>Diagnostic Evaluation</a:t>
            </a:r>
          </a:p>
        </p:txBody>
      </p:sp>
      <p:sp>
        <p:nvSpPr>
          <p:cNvPr id="1049006" name="Content Placeholder 2"/>
          <p:cNvSpPr>
            <a:spLocks noGrp="1"/>
          </p:cNvSpPr>
          <p:nvPr>
            <p:ph idx="1"/>
          </p:nvPr>
        </p:nvSpPr>
        <p:spPr>
          <a:xfrm>
            <a:off x="457200" y="762000"/>
            <a:ext cx="8229600" cy="6096000"/>
          </a:xfrm>
        </p:spPr>
        <p:txBody>
          <a:bodyPr>
            <a:normAutofit/>
          </a:bodyPr>
          <a:lstStyle/>
          <a:p>
            <a:pPr>
              <a:buNone/>
            </a:pPr>
            <a:r>
              <a:rPr lang="en-US" dirty="0"/>
              <a:t>1. </a:t>
            </a:r>
            <a:r>
              <a:rPr lang="en-US" i="1" dirty="0"/>
              <a:t>Walking tourniquet test- </a:t>
            </a:r>
            <a:r>
              <a:rPr lang="en-US" dirty="0"/>
              <a:t>to demonstrate presence or absence of vulvular incompetence of communicating veins</a:t>
            </a:r>
          </a:p>
          <a:p>
            <a:pPr>
              <a:buFont typeface="Wingdings" pitchFamily="2" charset="2"/>
              <a:buChar char="ü"/>
            </a:pPr>
            <a:r>
              <a:rPr lang="en-US" dirty="0"/>
              <a:t>A tourniquet is snugly fasted around the lower extremity just above the highest noted varicosities</a:t>
            </a:r>
          </a:p>
          <a:p>
            <a:pPr>
              <a:buFont typeface="Wingdings" pitchFamily="2" charset="2"/>
              <a:buChar char="ü"/>
            </a:pPr>
            <a:r>
              <a:rPr lang="en-US" dirty="0"/>
              <a:t>The pt is directed to walk briskly for 2 minutes</a:t>
            </a:r>
          </a:p>
          <a:p>
            <a:pPr>
              <a:buFont typeface="Wingdings" pitchFamily="2" charset="2"/>
              <a:buChar char="ü"/>
            </a:pPr>
            <a:r>
              <a:rPr lang="en-US" dirty="0"/>
              <a:t>Failure of varicosities to empty suggests valvular incompetence of communicating veins distal to tourniquet</a:t>
            </a:r>
          </a:p>
        </p:txBody>
      </p:sp>
    </p:spTree>
  </p:cSld>
  <p:clrMapOvr>
    <a:masterClrMapping/>
  </p:clrMapOvr>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007" name="Title 1"/>
          <p:cNvSpPr>
            <a:spLocks noGrp="1"/>
          </p:cNvSpPr>
          <p:nvPr>
            <p:ph type="title"/>
          </p:nvPr>
        </p:nvSpPr>
        <p:spPr>
          <a:xfrm>
            <a:off x="457200" y="0"/>
            <a:ext cx="8229600" cy="838200"/>
          </a:xfrm>
        </p:spPr>
        <p:txBody>
          <a:bodyPr>
            <a:normAutofit/>
          </a:bodyPr>
          <a:lstStyle/>
          <a:p>
            <a:r>
              <a:rPr lang="en-US" dirty="0"/>
              <a:t>ctd</a:t>
            </a:r>
          </a:p>
        </p:txBody>
      </p:sp>
      <p:sp>
        <p:nvSpPr>
          <p:cNvPr id="1049008" name="Content Placeholder 2"/>
          <p:cNvSpPr>
            <a:spLocks noGrp="1"/>
          </p:cNvSpPr>
          <p:nvPr>
            <p:ph idx="1"/>
          </p:nvPr>
        </p:nvSpPr>
        <p:spPr>
          <a:xfrm>
            <a:off x="457200" y="685800"/>
            <a:ext cx="8229600" cy="5440363"/>
          </a:xfrm>
        </p:spPr>
        <p:txBody>
          <a:bodyPr>
            <a:normAutofit/>
          </a:bodyPr>
          <a:lstStyle/>
          <a:p>
            <a:pPr>
              <a:buNone/>
            </a:pPr>
            <a:r>
              <a:rPr lang="en-US" dirty="0"/>
              <a:t>2</a:t>
            </a:r>
            <a:r>
              <a:rPr lang="en-US" i="1" dirty="0"/>
              <a:t>. Photoplethysmography- </a:t>
            </a:r>
            <a:r>
              <a:rPr lang="en-US" dirty="0"/>
              <a:t>a noninvasive technique to observe venous flow hemodynamics by noting changes in the blood content  of the skin; used to detect incompetence in valves located inside the vein</a:t>
            </a:r>
          </a:p>
          <a:p>
            <a:pPr>
              <a:buNone/>
            </a:pPr>
            <a:r>
              <a:rPr lang="en-US" dirty="0"/>
              <a:t>3</a:t>
            </a:r>
            <a:r>
              <a:rPr lang="en-US" i="1" dirty="0"/>
              <a:t>. Doppler ultrasound- </a:t>
            </a:r>
            <a:r>
              <a:rPr lang="en-US" dirty="0"/>
              <a:t>can detect accurately and rapidly the presence or absence of venous reflux in deep or superficial vessels</a:t>
            </a:r>
          </a:p>
          <a:p>
            <a:pPr>
              <a:buNone/>
            </a:pPr>
            <a:r>
              <a:rPr lang="en-US" dirty="0"/>
              <a:t>4. </a:t>
            </a:r>
            <a:r>
              <a:rPr lang="en-US" i="1" dirty="0"/>
              <a:t>Venous outflow and reflux plethysmography- </a:t>
            </a:r>
            <a:r>
              <a:rPr lang="en-US" dirty="0"/>
              <a:t>able to detect deep venous occlusion</a:t>
            </a:r>
          </a:p>
        </p:txBody>
      </p:sp>
    </p:spTree>
  </p:cSld>
  <p:clrMapOvr>
    <a:masterClrMapping/>
  </p:clrMapOvr>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009" name="Title 1"/>
          <p:cNvSpPr>
            <a:spLocks noGrp="1"/>
          </p:cNvSpPr>
          <p:nvPr>
            <p:ph type="title"/>
          </p:nvPr>
        </p:nvSpPr>
        <p:spPr>
          <a:xfrm>
            <a:off x="457200" y="152400"/>
            <a:ext cx="8229600" cy="609600"/>
          </a:xfrm>
        </p:spPr>
        <p:txBody>
          <a:bodyPr>
            <a:normAutofit fontScale="90000"/>
          </a:bodyPr>
          <a:lstStyle/>
          <a:p>
            <a:r>
              <a:rPr lang="en-US" dirty="0"/>
              <a:t>ctd</a:t>
            </a:r>
          </a:p>
        </p:txBody>
      </p:sp>
      <p:sp>
        <p:nvSpPr>
          <p:cNvPr id="1049010" name="Content Placeholder 2"/>
          <p:cNvSpPr>
            <a:spLocks noGrp="1"/>
          </p:cNvSpPr>
          <p:nvPr>
            <p:ph idx="1"/>
          </p:nvPr>
        </p:nvSpPr>
        <p:spPr>
          <a:xfrm>
            <a:off x="457200" y="838200"/>
            <a:ext cx="8229600" cy="5287963"/>
          </a:xfrm>
        </p:spPr>
        <p:txBody>
          <a:bodyPr/>
          <a:lstStyle/>
          <a:p>
            <a:pPr>
              <a:buNone/>
            </a:pPr>
            <a:r>
              <a:rPr lang="en-US" dirty="0"/>
              <a:t>5. </a:t>
            </a:r>
            <a:r>
              <a:rPr lang="en-US" i="1" dirty="0"/>
              <a:t>Ascending and descending venography- </a:t>
            </a:r>
            <a:r>
              <a:rPr lang="en-US" dirty="0"/>
              <a:t>an invasive technique that can demonstrate venous occlusion and patterns of collateral flow. This test is expensive; it may not be required if a careful history, physical exam and lab testing are done</a:t>
            </a:r>
          </a:p>
        </p:txBody>
      </p:sp>
    </p:spTree>
  </p:cSld>
  <p:clrMapOvr>
    <a:masterClrMapping/>
  </p:clrMapOvr>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011" name="Title 1"/>
          <p:cNvSpPr>
            <a:spLocks noGrp="1"/>
          </p:cNvSpPr>
          <p:nvPr>
            <p:ph type="title"/>
          </p:nvPr>
        </p:nvSpPr>
        <p:spPr>
          <a:xfrm>
            <a:off x="457200" y="0"/>
            <a:ext cx="8229600" cy="762000"/>
          </a:xfrm>
        </p:spPr>
        <p:txBody>
          <a:bodyPr>
            <a:normAutofit/>
          </a:bodyPr>
          <a:lstStyle/>
          <a:p>
            <a:r>
              <a:rPr lang="en-US" dirty="0"/>
              <a:t>Management</a:t>
            </a:r>
          </a:p>
        </p:txBody>
      </p:sp>
      <p:sp>
        <p:nvSpPr>
          <p:cNvPr id="1049012" name="Content Placeholder 2"/>
          <p:cNvSpPr>
            <a:spLocks noGrp="1"/>
          </p:cNvSpPr>
          <p:nvPr>
            <p:ph idx="1"/>
          </p:nvPr>
        </p:nvSpPr>
        <p:spPr>
          <a:xfrm>
            <a:off x="457200" y="762000"/>
            <a:ext cx="8229600" cy="6553200"/>
          </a:xfrm>
        </p:spPr>
        <p:txBody>
          <a:bodyPr>
            <a:normAutofit/>
          </a:bodyPr>
          <a:lstStyle/>
          <a:p>
            <a:pPr marL="514350" indent="-514350">
              <a:buFont typeface="+mj-lt"/>
              <a:buAutoNum type="arabicPeriod"/>
            </a:pPr>
            <a:r>
              <a:rPr lang="en-US" dirty="0"/>
              <a:t>Conservative therapies such as encouraging weight loss if appropriate and avoiding activities that cause venous stasis by obstructing venous flow</a:t>
            </a:r>
          </a:p>
          <a:p>
            <a:pPr marL="514350" indent="-514350">
              <a:buFont typeface="+mj-lt"/>
              <a:buAutoNum type="arabicPeriod"/>
            </a:pPr>
            <a:r>
              <a:rPr lang="en-US" dirty="0"/>
              <a:t>Surgery may be considered for ulceration, bleeding, and cosmetic purposes in selected pts, if patency of deep veins is ensured</a:t>
            </a:r>
          </a:p>
          <a:p>
            <a:pPr marL="514350" indent="-514350">
              <a:buFont typeface="+mj-lt"/>
              <a:buAutoNum type="arabicPeriod"/>
            </a:pPr>
            <a:r>
              <a:rPr lang="en-US" dirty="0"/>
              <a:t>Surgical procedures- a single method or combination of methods is tailored to meet the needs of the individual:</a:t>
            </a:r>
          </a:p>
          <a:p>
            <a:pPr>
              <a:buNone/>
            </a:pPr>
            <a:endParaRPr lang="en-US" dirty="0"/>
          </a:p>
        </p:txBody>
      </p:sp>
    </p:spTree>
  </p:cSld>
  <p:clrMapOvr>
    <a:masterClrMapping/>
  </p:clrMapOvr>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013" name="Title 1"/>
          <p:cNvSpPr>
            <a:spLocks noGrp="1"/>
          </p:cNvSpPr>
          <p:nvPr>
            <p:ph type="title"/>
          </p:nvPr>
        </p:nvSpPr>
        <p:spPr>
          <a:xfrm>
            <a:off x="457200" y="0"/>
            <a:ext cx="8229600" cy="609600"/>
          </a:xfrm>
        </p:spPr>
        <p:txBody>
          <a:bodyPr>
            <a:normAutofit fontScale="90000"/>
          </a:bodyPr>
          <a:lstStyle/>
          <a:p>
            <a:r>
              <a:rPr lang="en-US" dirty="0"/>
              <a:t>ctd</a:t>
            </a:r>
          </a:p>
        </p:txBody>
      </p:sp>
      <p:sp>
        <p:nvSpPr>
          <p:cNvPr id="1049014" name="Content Placeholder 2"/>
          <p:cNvSpPr>
            <a:spLocks noGrp="1"/>
          </p:cNvSpPr>
          <p:nvPr>
            <p:ph idx="1"/>
          </p:nvPr>
        </p:nvSpPr>
        <p:spPr>
          <a:xfrm>
            <a:off x="457200" y="533400"/>
            <a:ext cx="8229600" cy="6324600"/>
          </a:xfrm>
        </p:spPr>
        <p:txBody>
          <a:bodyPr>
            <a:normAutofit fontScale="92500" lnSpcReduction="20000"/>
          </a:bodyPr>
          <a:lstStyle/>
          <a:p>
            <a:pPr marL="514350" indent="-514350">
              <a:buFont typeface="+mj-lt"/>
              <a:buAutoNum type="alphaLcPeriod"/>
            </a:pPr>
            <a:r>
              <a:rPr lang="en-US" dirty="0"/>
              <a:t>Sclerosing injection- may be combined with ligation or limited to treatment of isolated varicosities. The affected vessel may be sclerosed by injecting sodium tetradecyl sulfate or similar sclerosing agent. Compression bandage is then applied without interruption for six weeks; inflamed endothelial surfaces adhere by direct contact</a:t>
            </a:r>
          </a:p>
          <a:p>
            <a:pPr marL="514350" indent="-514350">
              <a:buFont typeface="+mj-lt"/>
              <a:buAutoNum type="alphaLcPeriod"/>
            </a:pPr>
            <a:r>
              <a:rPr lang="en-US" dirty="0"/>
              <a:t>Multiple vein ligation</a:t>
            </a:r>
          </a:p>
          <a:p>
            <a:pPr marL="514350" indent="-514350">
              <a:buFont typeface="+mj-lt"/>
              <a:buAutoNum type="alphaLcPeriod"/>
            </a:pPr>
            <a:r>
              <a:rPr lang="en-US" dirty="0"/>
              <a:t>Ligation and stripping of the greater and lesser saphenous systems. This is the most effective procedure</a:t>
            </a:r>
          </a:p>
          <a:p>
            <a:pPr marL="514350" indent="-514350">
              <a:buFont typeface="+mj-lt"/>
              <a:buAutoNum type="alphaLcPeriod"/>
            </a:pPr>
            <a:r>
              <a:rPr lang="en-US" dirty="0"/>
              <a:t>Venous reconstruction or venous valvular transplant</a:t>
            </a:r>
          </a:p>
          <a:p>
            <a:pPr marL="514350" indent="-514350">
              <a:buFont typeface="+mj-lt"/>
              <a:buAutoNum type="alphaLcPeriod"/>
            </a:pPr>
            <a:r>
              <a:rPr lang="en-US" dirty="0"/>
              <a:t>Laser therapy- uses a laser fiber tip that seals the vein </a:t>
            </a:r>
            <a:r>
              <a:rPr lang="en-US"/>
              <a:t>(decompressed) </a:t>
            </a:r>
            <a:endParaRPr lang="en-US" dirty="0"/>
          </a:p>
        </p:txBody>
      </p:sp>
    </p:spTree>
  </p:cSld>
  <p:clrMapOvr>
    <a:masterClrMapping/>
  </p:clrMapOvr>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015" name="Title 1"/>
          <p:cNvSpPr>
            <a:spLocks noGrp="1"/>
          </p:cNvSpPr>
          <p:nvPr>
            <p:ph type="title"/>
          </p:nvPr>
        </p:nvSpPr>
        <p:spPr>
          <a:xfrm>
            <a:off x="457200" y="274638"/>
            <a:ext cx="8229600" cy="868362"/>
          </a:xfrm>
        </p:spPr>
        <p:txBody>
          <a:bodyPr>
            <a:normAutofit/>
          </a:bodyPr>
          <a:lstStyle/>
          <a:p>
            <a:r>
              <a:rPr lang="en-US" dirty="0"/>
              <a:t>Complications</a:t>
            </a:r>
          </a:p>
        </p:txBody>
      </p:sp>
      <p:sp>
        <p:nvSpPr>
          <p:cNvPr id="1049016" name="Content Placeholder 2"/>
          <p:cNvSpPr>
            <a:spLocks noGrp="1"/>
          </p:cNvSpPr>
          <p:nvPr>
            <p:ph idx="1"/>
          </p:nvPr>
        </p:nvSpPr>
        <p:spPr>
          <a:xfrm>
            <a:off x="457200" y="1295400"/>
            <a:ext cx="8229600" cy="4830763"/>
          </a:xfrm>
        </p:spPr>
        <p:txBody>
          <a:bodyPr/>
          <a:lstStyle/>
          <a:p>
            <a:r>
              <a:rPr lang="en-US" dirty="0"/>
              <a:t>Hemorrhage due to weakening of the vein wall and pressure on it</a:t>
            </a:r>
          </a:p>
          <a:p>
            <a:r>
              <a:rPr lang="en-US" dirty="0"/>
              <a:t>Skin infection and breakdown, producing ulcers (rare in primary varices)</a:t>
            </a:r>
          </a:p>
        </p:txBody>
      </p:sp>
    </p:spTree>
  </p:cSld>
  <p:clrMapOvr>
    <a:masterClrMapping/>
  </p:clrMapOvr>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017" name="Title 1"/>
          <p:cNvSpPr>
            <a:spLocks noGrp="1"/>
          </p:cNvSpPr>
          <p:nvPr>
            <p:ph type="title"/>
          </p:nvPr>
        </p:nvSpPr>
        <p:spPr>
          <a:xfrm>
            <a:off x="457200" y="0"/>
            <a:ext cx="8229600" cy="609600"/>
          </a:xfrm>
        </p:spPr>
        <p:txBody>
          <a:bodyPr>
            <a:normAutofit fontScale="90000"/>
          </a:bodyPr>
          <a:lstStyle/>
          <a:p>
            <a:r>
              <a:rPr lang="en-US" dirty="0"/>
              <a:t>Nursing Interventions</a:t>
            </a:r>
          </a:p>
        </p:txBody>
      </p:sp>
      <p:sp>
        <p:nvSpPr>
          <p:cNvPr id="1049018" name="Content Placeholder 2"/>
          <p:cNvSpPr>
            <a:spLocks noGrp="1"/>
          </p:cNvSpPr>
          <p:nvPr>
            <p:ph idx="1"/>
          </p:nvPr>
        </p:nvSpPr>
        <p:spPr>
          <a:xfrm>
            <a:off x="457200" y="609600"/>
            <a:ext cx="8229600" cy="6248400"/>
          </a:xfrm>
        </p:spPr>
        <p:txBody>
          <a:bodyPr>
            <a:normAutofit fontScale="92500" lnSpcReduction="10000"/>
          </a:bodyPr>
          <a:lstStyle/>
          <a:p>
            <a:pPr marL="514350" indent="-514350">
              <a:buNone/>
            </a:pPr>
            <a:r>
              <a:rPr lang="en-US" b="1" dirty="0"/>
              <a:t>Promoting tissue integrity postoperatively</a:t>
            </a:r>
          </a:p>
          <a:p>
            <a:pPr marL="514350" indent="-514350">
              <a:buFont typeface="+mj-lt"/>
              <a:buAutoNum type="arabicPeriod"/>
            </a:pPr>
            <a:r>
              <a:rPr lang="en-US" dirty="0"/>
              <a:t>Maintain elastic compression bandages from toes to groin. Monitor neurovascular status of feet ( color, warmth, capillary refill, sensation, pulses) to prevent compromise from swelling</a:t>
            </a:r>
          </a:p>
          <a:p>
            <a:pPr marL="514350" indent="-514350">
              <a:buFont typeface="+mj-lt"/>
              <a:buAutoNum type="arabicPeriod"/>
            </a:pPr>
            <a:r>
              <a:rPr lang="en-US" dirty="0"/>
              <a:t>Elevate legs about 30 degrees, providing support for the entire leg. Check that knee gatch is positioned for straight incline</a:t>
            </a:r>
          </a:p>
          <a:p>
            <a:pPr marL="514350" indent="-514350">
              <a:buFont typeface="+mj-lt"/>
              <a:buAutoNum type="arabicPeriod"/>
            </a:pPr>
            <a:r>
              <a:rPr lang="en-US" dirty="0"/>
              <a:t>Monitor for signs of bleeding, especially in the first 24 hours</a:t>
            </a:r>
          </a:p>
          <a:p>
            <a:pPr marL="514350" indent="-514350">
              <a:buFont typeface="+mj-lt"/>
              <a:buAutoNum type="arabicPeriod"/>
            </a:pPr>
            <a:r>
              <a:rPr lang="en-US" dirty="0"/>
              <a:t>If incisional bleeding occurs, elevate the leg above the level of the heart, apply pressure over the site, and notify the surgeon</a:t>
            </a:r>
          </a:p>
        </p:txBody>
      </p:sp>
    </p:spTree>
  </p:cSld>
  <p:clrMapOvr>
    <a:masterClrMapping/>
  </p:clrMapOvr>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019" name="Title 1"/>
          <p:cNvSpPr>
            <a:spLocks noGrp="1"/>
          </p:cNvSpPr>
          <p:nvPr>
            <p:ph type="title"/>
          </p:nvPr>
        </p:nvSpPr>
        <p:spPr>
          <a:xfrm>
            <a:off x="457200" y="0"/>
            <a:ext cx="8229600" cy="685800"/>
          </a:xfrm>
        </p:spPr>
        <p:txBody>
          <a:bodyPr>
            <a:normAutofit fontScale="90000"/>
          </a:bodyPr>
          <a:lstStyle/>
          <a:p>
            <a:r>
              <a:rPr lang="en-US" dirty="0"/>
              <a:t>ctd</a:t>
            </a:r>
          </a:p>
        </p:txBody>
      </p:sp>
      <p:sp>
        <p:nvSpPr>
          <p:cNvPr id="1049020" name="Content Placeholder 2"/>
          <p:cNvSpPr>
            <a:spLocks noGrp="1"/>
          </p:cNvSpPr>
          <p:nvPr>
            <p:ph idx="1"/>
          </p:nvPr>
        </p:nvSpPr>
        <p:spPr>
          <a:xfrm>
            <a:off x="457200" y="685800"/>
            <a:ext cx="8229600" cy="6172200"/>
          </a:xfrm>
        </p:spPr>
        <p:txBody>
          <a:bodyPr>
            <a:normAutofit lnSpcReduction="10000"/>
          </a:bodyPr>
          <a:lstStyle/>
          <a:p>
            <a:pPr>
              <a:buNone/>
            </a:pPr>
            <a:r>
              <a:rPr lang="en-US" dirty="0"/>
              <a:t>5. Be alert for complains of pain over bony prominences of the foot and ankle; if the elastic bandage is too tight, loosen it- later, have it reapplied</a:t>
            </a:r>
          </a:p>
          <a:p>
            <a:pPr>
              <a:buNone/>
            </a:pPr>
            <a:r>
              <a:rPr lang="en-US" dirty="0"/>
              <a:t>6. Maintain IV infusion for fluids and antibiotics as ordered</a:t>
            </a:r>
          </a:p>
          <a:p>
            <a:pPr>
              <a:buNone/>
            </a:pPr>
            <a:r>
              <a:rPr lang="en-US" dirty="0"/>
              <a:t>7. After removal of compression bandages (about 7 days postoperatively), observe or teach pt to observe for signs of cellulitis or incisional infection</a:t>
            </a:r>
          </a:p>
          <a:p>
            <a:pPr>
              <a:buNone/>
            </a:pPr>
            <a:r>
              <a:rPr lang="en-US" dirty="0"/>
              <a:t>8. Encourage use of elastic stockings for several weeks to months  following surgery</a:t>
            </a:r>
          </a:p>
        </p:txBody>
      </p:sp>
    </p:spTree>
  </p:cSld>
  <p:clrMapOvr>
    <a:masterClrMapping/>
  </p:clrMapOvr>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021" name="Title 1"/>
          <p:cNvSpPr>
            <a:spLocks noGrp="1"/>
          </p:cNvSpPr>
          <p:nvPr>
            <p:ph type="title"/>
          </p:nvPr>
        </p:nvSpPr>
        <p:spPr>
          <a:xfrm>
            <a:off x="457200" y="274638"/>
            <a:ext cx="8229600" cy="334962"/>
          </a:xfrm>
        </p:spPr>
        <p:txBody>
          <a:bodyPr>
            <a:noAutofit/>
          </a:bodyPr>
          <a:lstStyle/>
          <a:p>
            <a:pPr algn="l"/>
            <a:r>
              <a:rPr lang="en-US" sz="3200" b="1" dirty="0"/>
              <a:t>Relieving pain</a:t>
            </a:r>
          </a:p>
        </p:txBody>
      </p:sp>
      <p:sp>
        <p:nvSpPr>
          <p:cNvPr id="1049022" name="Content Placeholder 2"/>
          <p:cNvSpPr>
            <a:spLocks noGrp="1"/>
          </p:cNvSpPr>
          <p:nvPr>
            <p:ph idx="1"/>
          </p:nvPr>
        </p:nvSpPr>
        <p:spPr>
          <a:xfrm>
            <a:off x="457200" y="685800"/>
            <a:ext cx="8229600" cy="5440363"/>
          </a:xfrm>
        </p:spPr>
        <p:txBody>
          <a:bodyPr/>
          <a:lstStyle/>
          <a:p>
            <a:r>
              <a:rPr lang="en-US" dirty="0"/>
              <a:t>Administer analgesics</a:t>
            </a:r>
          </a:p>
          <a:p>
            <a:r>
              <a:rPr lang="en-US" dirty="0"/>
              <a:t>Encourage mostly bed rest the first day with legs elevated . The second day encourage ambulation for 5 to 10 mins every 2 hours</a:t>
            </a:r>
          </a:p>
          <a:p>
            <a:r>
              <a:rPr lang="en-US" dirty="0"/>
              <a:t>Advise, when ambulatory, to avoid prolonged standing, sitting, or crossing or dangling legs to prevent obstruction </a:t>
            </a:r>
          </a:p>
        </p:txBody>
      </p:sp>
    </p:spTree>
  </p:cSld>
  <p:clrMapOvr>
    <a:masterClrMapping/>
  </p:clrMapOvr>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023" name="Title 1"/>
          <p:cNvSpPr>
            <a:spLocks noGrp="1"/>
          </p:cNvSpPr>
          <p:nvPr>
            <p:ph type="title"/>
          </p:nvPr>
        </p:nvSpPr>
        <p:spPr>
          <a:xfrm>
            <a:off x="457200" y="0"/>
            <a:ext cx="8229600" cy="685800"/>
          </a:xfrm>
        </p:spPr>
        <p:txBody>
          <a:bodyPr>
            <a:normAutofit/>
          </a:bodyPr>
          <a:lstStyle/>
          <a:p>
            <a:pPr algn="l"/>
            <a:r>
              <a:rPr lang="en-US" sz="3200" b="1" dirty="0"/>
              <a:t>Patient Education and health maintenance</a:t>
            </a:r>
          </a:p>
        </p:txBody>
      </p:sp>
      <p:sp>
        <p:nvSpPr>
          <p:cNvPr id="1049024" name="Content Placeholder 2"/>
          <p:cNvSpPr>
            <a:spLocks noGrp="1"/>
          </p:cNvSpPr>
          <p:nvPr>
            <p:ph idx="1"/>
          </p:nvPr>
        </p:nvSpPr>
        <p:spPr>
          <a:xfrm>
            <a:off x="457200" y="685800"/>
            <a:ext cx="8229600" cy="6172200"/>
          </a:xfrm>
        </p:spPr>
        <p:txBody>
          <a:bodyPr>
            <a:normAutofit/>
          </a:bodyPr>
          <a:lstStyle/>
          <a:p>
            <a:pPr>
              <a:buNone/>
            </a:pPr>
            <a:r>
              <a:rPr lang="en-US" dirty="0"/>
              <a:t>Postoperative instructions</a:t>
            </a:r>
          </a:p>
          <a:p>
            <a:pPr>
              <a:buFont typeface="Wingdings" pitchFamily="2" charset="2"/>
              <a:buChar char="Ø"/>
            </a:pPr>
            <a:r>
              <a:rPr lang="en-US" dirty="0"/>
              <a:t>Instruct pt to:</a:t>
            </a:r>
          </a:p>
          <a:p>
            <a:r>
              <a:rPr lang="en-US" dirty="0"/>
              <a:t>Wear pressure bandages or elastic stockings- usually 3 to 4 wks after surgery</a:t>
            </a:r>
          </a:p>
          <a:p>
            <a:r>
              <a:rPr lang="en-US" dirty="0"/>
              <a:t>Elevate legs about 30 degrees and provide adequate support for entire leg</a:t>
            </a:r>
          </a:p>
          <a:p>
            <a:r>
              <a:rPr lang="en-US" dirty="0"/>
              <a:t>Take analgesics for pain</a:t>
            </a:r>
          </a:p>
          <a:p>
            <a:r>
              <a:rPr lang="en-US" dirty="0"/>
              <a:t>Report signs such as sensory loss, calf pain, or fever to the health care provider</a:t>
            </a:r>
          </a:p>
          <a:p>
            <a:r>
              <a:rPr lang="en-US" dirty="0"/>
              <a:t>Avoid dangling of legs</a:t>
            </a:r>
          </a:p>
          <a:p>
            <a:r>
              <a:rPr lang="en-US" dirty="0"/>
              <a:t>Walk as able</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2" name="Title 1"/>
          <p:cNvSpPr>
            <a:spLocks noGrp="1"/>
          </p:cNvSpPr>
          <p:nvPr>
            <p:ph type="title"/>
          </p:nvPr>
        </p:nvSpPr>
        <p:spPr/>
        <p:txBody>
          <a:bodyPr/>
          <a:lstStyle/>
          <a:p>
            <a:pPr algn="l"/>
            <a:r>
              <a:rPr lang="en-US" u="sng" dirty="0"/>
              <a:t>MAIN OBJECTIVE</a:t>
            </a:r>
          </a:p>
        </p:txBody>
      </p:sp>
      <p:sp>
        <p:nvSpPr>
          <p:cNvPr id="1048613" name="Content Placeholder 2"/>
          <p:cNvSpPr>
            <a:spLocks noGrp="1"/>
          </p:cNvSpPr>
          <p:nvPr>
            <p:ph idx="1"/>
          </p:nvPr>
        </p:nvSpPr>
        <p:spPr/>
        <p:txBody>
          <a:bodyPr/>
          <a:lstStyle/>
          <a:p>
            <a:r>
              <a:rPr lang="en-US" dirty="0"/>
              <a:t>The student will acquire appropriate knowledge, skills and attitude for nursing pts with cardiac disorders using the nursing process.</a:t>
            </a:r>
          </a:p>
          <a:p>
            <a:r>
              <a:rPr lang="en-IN" dirty="0"/>
              <a:t>Be able to manage patients suffering from vascular disorders using the nursing process.</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51" name="Title 1"/>
          <p:cNvSpPr>
            <a:spLocks noGrp="1"/>
          </p:cNvSpPr>
          <p:nvPr>
            <p:ph type="title"/>
          </p:nvPr>
        </p:nvSpPr>
        <p:spPr>
          <a:xfrm>
            <a:off x="457200" y="0"/>
            <a:ext cx="8229600" cy="685800"/>
          </a:xfrm>
        </p:spPr>
        <p:txBody>
          <a:bodyPr>
            <a:normAutofit fontScale="90000"/>
          </a:bodyPr>
          <a:lstStyle/>
          <a:p>
            <a:r>
              <a:rPr lang="en-US" dirty="0"/>
              <a:t>Diagnostic evaluation</a:t>
            </a:r>
          </a:p>
        </p:txBody>
      </p:sp>
      <p:sp>
        <p:nvSpPr>
          <p:cNvPr id="1048652" name="Content Placeholder 2"/>
          <p:cNvSpPr>
            <a:spLocks noGrp="1"/>
          </p:cNvSpPr>
          <p:nvPr>
            <p:ph idx="1"/>
          </p:nvPr>
        </p:nvSpPr>
        <p:spPr>
          <a:xfrm>
            <a:off x="457200" y="914400"/>
            <a:ext cx="8229600" cy="6248400"/>
          </a:xfrm>
        </p:spPr>
        <p:txBody>
          <a:bodyPr>
            <a:normAutofit fontScale="96875" lnSpcReduction="20000"/>
          </a:bodyPr>
          <a:lstStyle/>
          <a:p>
            <a:pPr marL="514350" indent="-514350">
              <a:buFont typeface="+mj-lt"/>
              <a:buAutoNum type="arabicPeriod"/>
            </a:pPr>
            <a:r>
              <a:rPr lang="en-US" dirty="0"/>
              <a:t>ECG- to determine effects of hypertension on the heart (left ventricular hypertrophy, ischemia) or presence of underlying heart disease</a:t>
            </a:r>
          </a:p>
          <a:p>
            <a:pPr marL="514350" indent="-514350">
              <a:buFont typeface="+mj-lt"/>
              <a:buAutoNum type="arabicPeriod"/>
            </a:pPr>
            <a:r>
              <a:rPr lang="en-US" dirty="0"/>
              <a:t>Chest x-ray- may show cardiomegaly</a:t>
            </a:r>
          </a:p>
          <a:p>
            <a:pPr marL="514350" indent="-514350">
              <a:buFont typeface="+mj-lt"/>
              <a:buAutoNum type="arabicPeriod"/>
            </a:pPr>
            <a:r>
              <a:rPr lang="en-US" dirty="0"/>
              <a:t>Proteinuria, elevated serum blood urea nitrogen (BUN), and creatinine levels- indicate kidney disease as a cause or effect of hypertension; first voided urine micro-albumin is the earliest sign</a:t>
            </a:r>
          </a:p>
          <a:p>
            <a:pPr marL="514350" indent="-514350">
              <a:buFont typeface="+mj-lt"/>
              <a:buAutoNum type="arabicPeriod"/>
            </a:pPr>
            <a:r>
              <a:rPr lang="en-US" dirty="0"/>
              <a:t>Serum potassium- decreased in primary hyperaldosteronism; elevated in Cushing’s syndrome, both causes of secondary hypertension</a:t>
            </a:r>
          </a:p>
        </p:txBody>
      </p:sp>
    </p:spTree>
  </p:cSld>
  <p:clrMapOvr>
    <a:masterClrMapping/>
  </p:clrMapOvr>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025" name="Title 1"/>
          <p:cNvSpPr>
            <a:spLocks noGrp="1"/>
          </p:cNvSpPr>
          <p:nvPr>
            <p:ph type="title"/>
          </p:nvPr>
        </p:nvSpPr>
        <p:spPr>
          <a:xfrm>
            <a:off x="457200" y="274638"/>
            <a:ext cx="8229600" cy="563562"/>
          </a:xfrm>
        </p:spPr>
        <p:txBody>
          <a:bodyPr>
            <a:normAutofit fontScale="90000"/>
          </a:bodyPr>
          <a:lstStyle/>
          <a:p>
            <a:r>
              <a:rPr lang="en-US" dirty="0"/>
              <a:t>ctd</a:t>
            </a:r>
          </a:p>
        </p:txBody>
      </p:sp>
      <p:sp>
        <p:nvSpPr>
          <p:cNvPr id="1049026" name="Content Placeholder 2"/>
          <p:cNvSpPr>
            <a:spLocks noGrp="1"/>
          </p:cNvSpPr>
          <p:nvPr>
            <p:ph idx="1"/>
          </p:nvPr>
        </p:nvSpPr>
        <p:spPr>
          <a:xfrm>
            <a:off x="457200" y="1066800"/>
            <a:ext cx="8229600" cy="5059363"/>
          </a:xfrm>
        </p:spPr>
        <p:txBody>
          <a:bodyPr/>
          <a:lstStyle/>
          <a:p>
            <a:r>
              <a:rPr lang="en-US" dirty="0"/>
              <a:t>Note that complains of patchy numbness can be expected but should disappear in less than a yr</a:t>
            </a:r>
          </a:p>
          <a:p>
            <a:r>
              <a:rPr lang="en-US" dirty="0"/>
              <a:t>Follow conservative mx instructions to prevent recurrence</a:t>
            </a:r>
          </a:p>
        </p:txBody>
      </p:sp>
    </p:spTree>
  </p:cSld>
  <p:clrMapOvr>
    <a:masterClrMapping/>
  </p:clrMapOvr>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027" name="Title 1"/>
          <p:cNvSpPr>
            <a:spLocks noGrp="1"/>
          </p:cNvSpPr>
          <p:nvPr>
            <p:ph type="title"/>
          </p:nvPr>
        </p:nvSpPr>
        <p:spPr>
          <a:xfrm>
            <a:off x="457200" y="304800"/>
            <a:ext cx="8229600" cy="304800"/>
          </a:xfrm>
        </p:spPr>
        <p:txBody>
          <a:bodyPr>
            <a:noAutofit/>
          </a:bodyPr>
          <a:lstStyle/>
          <a:p>
            <a:pPr algn="l"/>
            <a:r>
              <a:rPr lang="en-US" sz="3200" b="1" dirty="0"/>
              <a:t>Conservative  management</a:t>
            </a:r>
          </a:p>
        </p:txBody>
      </p:sp>
      <p:sp>
        <p:nvSpPr>
          <p:cNvPr id="1049028" name="Content Placeholder 2"/>
          <p:cNvSpPr>
            <a:spLocks noGrp="1"/>
          </p:cNvSpPr>
          <p:nvPr>
            <p:ph idx="1"/>
          </p:nvPr>
        </p:nvSpPr>
        <p:spPr>
          <a:xfrm>
            <a:off x="457200" y="762000"/>
            <a:ext cx="8229600" cy="6096000"/>
          </a:xfrm>
        </p:spPr>
        <p:txBody>
          <a:bodyPr>
            <a:normAutofit lnSpcReduction="10000"/>
          </a:bodyPr>
          <a:lstStyle/>
          <a:p>
            <a:pPr>
              <a:buFont typeface="Wingdings" pitchFamily="2" charset="2"/>
              <a:buChar char="Ø"/>
            </a:pPr>
            <a:r>
              <a:rPr lang="en-US" dirty="0"/>
              <a:t>Instruct pt to:</a:t>
            </a:r>
          </a:p>
          <a:p>
            <a:r>
              <a:rPr lang="en-US" dirty="0"/>
              <a:t>Avoid activities that cause venous stasis by obstructing venous flow- wearing tight garters, sitting or standing for prolonged period of time, crossing legs at knees for prolonged period while seated</a:t>
            </a:r>
          </a:p>
          <a:p>
            <a:r>
              <a:rPr lang="en-US" dirty="0"/>
              <a:t>Control excessive weight gain</a:t>
            </a:r>
          </a:p>
          <a:p>
            <a:r>
              <a:rPr lang="en-US" dirty="0"/>
              <a:t>Wear firm elastic support, from toe to thigh when in upright position</a:t>
            </a:r>
          </a:p>
          <a:p>
            <a:r>
              <a:rPr lang="en-US" dirty="0"/>
              <a:t>Elevate foot of bed 15 to 20cm for night sleeping</a:t>
            </a:r>
          </a:p>
          <a:p>
            <a:r>
              <a:rPr lang="en-US" dirty="0"/>
              <a:t>Avoid injuring legs</a:t>
            </a:r>
          </a:p>
        </p:txBody>
      </p:sp>
    </p:spTree>
  </p:cSld>
  <p:clrMapOvr>
    <a:masterClrMapping/>
  </p:clrMapOvr>
</p:sld>
</file>

<file path=ppt/slides/slide2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029" name="Title 1"/>
          <p:cNvSpPr>
            <a:spLocks noGrp="1"/>
          </p:cNvSpPr>
          <p:nvPr>
            <p:ph type="title"/>
          </p:nvPr>
        </p:nvSpPr>
        <p:spPr/>
        <p:txBody>
          <a:bodyPr>
            <a:normAutofit fontScale="90000"/>
          </a:bodyPr>
          <a:lstStyle/>
          <a:p>
            <a:r>
              <a:rPr lang="en-US" b="1" dirty="0"/>
              <a:t>VASOSPASTIC  DISORDER</a:t>
            </a:r>
            <a:br>
              <a:rPr lang="en-US" dirty="0"/>
            </a:br>
            <a:r>
              <a:rPr lang="en-US" b="1" dirty="0"/>
              <a:t>( Raynaud’s phenomena)</a:t>
            </a:r>
          </a:p>
        </p:txBody>
      </p:sp>
      <p:sp>
        <p:nvSpPr>
          <p:cNvPr id="1049030" name="Content Placeholder 2"/>
          <p:cNvSpPr>
            <a:spLocks noGrp="1"/>
          </p:cNvSpPr>
          <p:nvPr>
            <p:ph idx="1"/>
          </p:nvPr>
        </p:nvSpPr>
        <p:spPr>
          <a:xfrm>
            <a:off x="457200" y="1676400"/>
            <a:ext cx="8229600" cy="4449763"/>
          </a:xfrm>
        </p:spPr>
        <p:txBody>
          <a:bodyPr/>
          <a:lstStyle/>
          <a:p>
            <a:r>
              <a:rPr lang="en-US" dirty="0"/>
              <a:t>Raynaud’s phenomenon or syndrome is a vasospastic disorder that is brought on by an unusual sensitivity to cold or to emotional stress</a:t>
            </a:r>
          </a:p>
        </p:txBody>
      </p:sp>
    </p:spTree>
  </p:cSld>
  <p:clrMapOvr>
    <a:masterClrMapping/>
  </p:clrMapOvr>
</p:sld>
</file>

<file path=ppt/slides/slide2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031" name="Title 1"/>
          <p:cNvSpPr>
            <a:spLocks noGrp="1"/>
          </p:cNvSpPr>
          <p:nvPr>
            <p:ph type="title"/>
          </p:nvPr>
        </p:nvSpPr>
        <p:spPr>
          <a:xfrm>
            <a:off x="457200" y="0"/>
            <a:ext cx="8229600" cy="762000"/>
          </a:xfrm>
        </p:spPr>
        <p:txBody>
          <a:bodyPr>
            <a:normAutofit/>
          </a:bodyPr>
          <a:lstStyle/>
          <a:p>
            <a:r>
              <a:rPr lang="en-US" dirty="0"/>
              <a:t>Pathophysiology and Etiology</a:t>
            </a:r>
          </a:p>
        </p:txBody>
      </p:sp>
      <p:sp>
        <p:nvSpPr>
          <p:cNvPr id="1049032" name="Content Placeholder 2"/>
          <p:cNvSpPr>
            <a:spLocks noGrp="1"/>
          </p:cNvSpPr>
          <p:nvPr>
            <p:ph idx="1"/>
          </p:nvPr>
        </p:nvSpPr>
        <p:spPr>
          <a:xfrm>
            <a:off x="457200" y="838200"/>
            <a:ext cx="8229600" cy="6019800"/>
          </a:xfrm>
        </p:spPr>
        <p:txBody>
          <a:bodyPr>
            <a:normAutofit lnSpcReduction="10000"/>
          </a:bodyPr>
          <a:lstStyle/>
          <a:p>
            <a:r>
              <a:rPr lang="en-US" dirty="0"/>
              <a:t>The condition is a form of intermittent arteriolar vasoconstriction that results in coldness, pain, and pallor of fingertips, toes, or tip of nose</a:t>
            </a:r>
          </a:p>
          <a:p>
            <a:r>
              <a:rPr lang="en-US" dirty="0"/>
              <a:t>The cause is unknown, although it may be secondary to connective tissue and other immunologic disorders</a:t>
            </a:r>
          </a:p>
          <a:p>
            <a:r>
              <a:rPr lang="en-US" dirty="0"/>
              <a:t>Episodes may be triggered by emotional factors or by unusual sensitivity to cold</a:t>
            </a:r>
          </a:p>
          <a:p>
            <a:r>
              <a:rPr lang="en-US" dirty="0"/>
              <a:t>Most common in women between ages 16 and 40 and seen much more frequently in cold climates and during the winter months</a:t>
            </a:r>
          </a:p>
        </p:txBody>
      </p:sp>
    </p:spTree>
  </p:cSld>
  <p:clrMapOvr>
    <a:masterClrMapping/>
  </p:clrMapOvr>
</p:sld>
</file>

<file path=ppt/slides/slide2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033" name="Title 1"/>
          <p:cNvSpPr>
            <a:spLocks noGrp="1"/>
          </p:cNvSpPr>
          <p:nvPr>
            <p:ph type="title"/>
          </p:nvPr>
        </p:nvSpPr>
        <p:spPr>
          <a:xfrm>
            <a:off x="457200" y="0"/>
            <a:ext cx="8229600" cy="838200"/>
          </a:xfrm>
        </p:spPr>
        <p:txBody>
          <a:bodyPr>
            <a:normAutofit/>
          </a:bodyPr>
          <a:lstStyle/>
          <a:p>
            <a:r>
              <a:rPr lang="en-US" dirty="0"/>
              <a:t>Clinical manifestations</a:t>
            </a:r>
          </a:p>
        </p:txBody>
      </p:sp>
      <p:sp>
        <p:nvSpPr>
          <p:cNvPr id="1049034" name="Content Placeholder 2"/>
          <p:cNvSpPr>
            <a:spLocks noGrp="1"/>
          </p:cNvSpPr>
          <p:nvPr>
            <p:ph idx="1"/>
          </p:nvPr>
        </p:nvSpPr>
        <p:spPr>
          <a:xfrm>
            <a:off x="457200" y="685800"/>
            <a:ext cx="8229600" cy="6553200"/>
          </a:xfrm>
        </p:spPr>
        <p:txBody>
          <a:bodyPr>
            <a:normAutofit/>
          </a:bodyPr>
          <a:lstStyle/>
          <a:p>
            <a:pPr marL="514350" indent="-514350">
              <a:buFont typeface="+mj-lt"/>
              <a:buAutoNum type="arabicPeriod"/>
            </a:pPr>
            <a:r>
              <a:rPr lang="en-US" dirty="0"/>
              <a:t>Intermittent arteriolar vasoconstriction resulting in coldness, pain, pallor</a:t>
            </a:r>
          </a:p>
          <a:p>
            <a:pPr marL="514350" indent="-514350">
              <a:buFont typeface="+mj-lt"/>
              <a:buAutoNum type="arabicPeriod"/>
            </a:pPr>
            <a:r>
              <a:rPr lang="en-US" dirty="0"/>
              <a:t>Involvement of the fingers appears to be asymmetric; thumbs are less often involved</a:t>
            </a:r>
          </a:p>
          <a:p>
            <a:pPr marL="514350" indent="-514350">
              <a:buFont typeface="+mj-lt"/>
              <a:buAutoNum type="arabicPeriod"/>
            </a:pPr>
            <a:r>
              <a:rPr lang="en-US" dirty="0"/>
              <a:t>Characteristic color changes: white-blue-red</a:t>
            </a:r>
          </a:p>
          <a:p>
            <a:pPr marL="514350" indent="-514350">
              <a:buFont typeface="+mj-lt"/>
              <a:buAutoNum type="alphaLcPeriod"/>
            </a:pPr>
            <a:r>
              <a:rPr lang="en-US" dirty="0"/>
              <a:t>White- blanching, dead-white appearance if spasm is severe</a:t>
            </a:r>
          </a:p>
          <a:p>
            <a:pPr marL="514350" indent="-514350">
              <a:buFont typeface="+mj-lt"/>
              <a:buAutoNum type="alphaLcPeriod"/>
            </a:pPr>
            <a:r>
              <a:rPr lang="en-US" dirty="0"/>
              <a:t>Blue- cyanotic, relatively stagnant blood flow</a:t>
            </a:r>
          </a:p>
          <a:p>
            <a:pPr marL="514350" indent="-514350">
              <a:buFont typeface="+mj-lt"/>
              <a:buAutoNum type="alphaLcPeriod"/>
            </a:pPr>
            <a:r>
              <a:rPr lang="en-US" dirty="0"/>
              <a:t>Red- a reactive hyperemia on rewarming</a:t>
            </a:r>
          </a:p>
          <a:p>
            <a:pPr>
              <a:buNone/>
            </a:pPr>
            <a:r>
              <a:rPr lang="en-US" dirty="0"/>
              <a:t>4.  Occasionally, there is alteration of the fingertips</a:t>
            </a:r>
          </a:p>
        </p:txBody>
      </p:sp>
    </p:spTree>
  </p:cSld>
  <p:clrMapOvr>
    <a:masterClrMapping/>
  </p:clrMapOvr>
</p:sld>
</file>

<file path=ppt/slides/slide2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035" name="Title 1"/>
          <p:cNvSpPr>
            <a:spLocks noGrp="1"/>
          </p:cNvSpPr>
          <p:nvPr>
            <p:ph type="title"/>
          </p:nvPr>
        </p:nvSpPr>
        <p:spPr>
          <a:xfrm>
            <a:off x="457200" y="274638"/>
            <a:ext cx="8229600" cy="868362"/>
          </a:xfrm>
        </p:spPr>
        <p:txBody>
          <a:bodyPr/>
          <a:lstStyle/>
          <a:p>
            <a:r>
              <a:rPr lang="en-US" dirty="0"/>
              <a:t>Diagnostic evaluation</a:t>
            </a:r>
          </a:p>
        </p:txBody>
      </p:sp>
      <p:sp>
        <p:nvSpPr>
          <p:cNvPr id="1049036" name="Content Placeholder 2"/>
          <p:cNvSpPr>
            <a:spLocks noGrp="1"/>
          </p:cNvSpPr>
          <p:nvPr>
            <p:ph idx="1"/>
          </p:nvPr>
        </p:nvSpPr>
        <p:spPr>
          <a:xfrm>
            <a:off x="457200" y="1219200"/>
            <a:ext cx="8229600" cy="4906963"/>
          </a:xfrm>
        </p:spPr>
        <p:txBody>
          <a:bodyPr/>
          <a:lstStyle/>
          <a:p>
            <a:r>
              <a:rPr lang="en-US" dirty="0"/>
              <a:t>Clinical symptoms must last at least 2 years to confirm the diagnosis</a:t>
            </a:r>
          </a:p>
          <a:p>
            <a:r>
              <a:rPr lang="en-US" dirty="0"/>
              <a:t>Tests may be done to rule out secondary disease processes such as chronic arterial occlusive or connective tissue disease</a:t>
            </a:r>
          </a:p>
        </p:txBody>
      </p:sp>
    </p:spTree>
  </p:cSld>
  <p:clrMapOvr>
    <a:masterClrMapping/>
  </p:clrMapOvr>
</p:sld>
</file>

<file path=ppt/slides/slide2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037" name="Title 1"/>
          <p:cNvSpPr>
            <a:spLocks noGrp="1"/>
          </p:cNvSpPr>
          <p:nvPr>
            <p:ph type="title"/>
          </p:nvPr>
        </p:nvSpPr>
        <p:spPr>
          <a:xfrm>
            <a:off x="457200" y="0"/>
            <a:ext cx="8229600" cy="838200"/>
          </a:xfrm>
        </p:spPr>
        <p:txBody>
          <a:bodyPr/>
          <a:lstStyle/>
          <a:p>
            <a:r>
              <a:rPr lang="en-US" dirty="0"/>
              <a:t>Management</a:t>
            </a:r>
          </a:p>
        </p:txBody>
      </p:sp>
      <p:sp>
        <p:nvSpPr>
          <p:cNvPr id="1049038" name="Content Placeholder 2"/>
          <p:cNvSpPr>
            <a:spLocks noGrp="1"/>
          </p:cNvSpPr>
          <p:nvPr>
            <p:ph idx="1"/>
          </p:nvPr>
        </p:nvSpPr>
        <p:spPr>
          <a:xfrm>
            <a:off x="457200" y="762000"/>
            <a:ext cx="8229600" cy="6324600"/>
          </a:xfrm>
        </p:spPr>
        <p:txBody>
          <a:bodyPr>
            <a:normAutofit fontScale="92500" lnSpcReduction="10000"/>
          </a:bodyPr>
          <a:lstStyle/>
          <a:p>
            <a:r>
              <a:rPr lang="en-US" dirty="0"/>
              <a:t>Avoidance of trigger and aggravating factors</a:t>
            </a:r>
          </a:p>
          <a:p>
            <a:r>
              <a:rPr lang="en-US" dirty="0"/>
              <a:t>Calcium channel blockers are frequently used to prevent or reduce muscle spasm</a:t>
            </a:r>
          </a:p>
          <a:p>
            <a:r>
              <a:rPr lang="en-US" dirty="0"/>
              <a:t>Nitroglycerin or sympatholytics such as reserpine (serpasil), guanethidine (Ismelin) or prasozin (Minipress) may be helpful for some. Side effects such as headache, dizziness, and orthostatic hypotension may be prohibitive</a:t>
            </a:r>
          </a:p>
          <a:p>
            <a:r>
              <a:rPr lang="en-US" dirty="0"/>
              <a:t>Antiplatelet agents such as aspirin or dipyridamole (persantine) may be given to prevent total occlusion</a:t>
            </a:r>
          </a:p>
          <a:p>
            <a:r>
              <a:rPr lang="en-US" dirty="0"/>
              <a:t>Sympathectomy- removal of the sympathetic ganglia or division of their branches may offer some improvement</a:t>
            </a:r>
          </a:p>
        </p:txBody>
      </p:sp>
    </p:spTree>
  </p:cSld>
  <p:clrMapOvr>
    <a:masterClrMapping/>
  </p:clrMapOvr>
</p:sld>
</file>

<file path=ppt/slides/slide2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039" name="Title 1"/>
          <p:cNvSpPr>
            <a:spLocks noGrp="1"/>
          </p:cNvSpPr>
          <p:nvPr>
            <p:ph type="title"/>
          </p:nvPr>
        </p:nvSpPr>
        <p:spPr>
          <a:xfrm>
            <a:off x="457200" y="274638"/>
            <a:ext cx="8229600" cy="792162"/>
          </a:xfrm>
        </p:spPr>
        <p:txBody>
          <a:bodyPr/>
          <a:lstStyle/>
          <a:p>
            <a:r>
              <a:rPr lang="en-US" dirty="0"/>
              <a:t>Complications</a:t>
            </a:r>
          </a:p>
        </p:txBody>
      </p:sp>
      <p:sp>
        <p:nvSpPr>
          <p:cNvPr id="1049040" name="Content Placeholder 2"/>
          <p:cNvSpPr>
            <a:spLocks noGrp="1"/>
          </p:cNvSpPr>
          <p:nvPr>
            <p:ph idx="1"/>
          </p:nvPr>
        </p:nvSpPr>
        <p:spPr>
          <a:xfrm>
            <a:off x="457200" y="1219200"/>
            <a:ext cx="8229600" cy="4906963"/>
          </a:xfrm>
        </p:spPr>
        <p:txBody>
          <a:bodyPr/>
          <a:lstStyle/>
          <a:p>
            <a:r>
              <a:rPr lang="en-US" dirty="0"/>
              <a:t>Chronic disease may cause atrophy of skin and muscles</a:t>
            </a:r>
          </a:p>
          <a:p>
            <a:r>
              <a:rPr lang="en-US" dirty="0"/>
              <a:t>Ulceration, gangrene and amputation (rare)</a:t>
            </a:r>
          </a:p>
        </p:txBody>
      </p:sp>
    </p:spTree>
  </p:cSld>
  <p:clrMapOvr>
    <a:masterClrMapping/>
  </p:clrMapOvr>
</p:sld>
</file>

<file path=ppt/slides/slide2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041" name="Title 1"/>
          <p:cNvSpPr>
            <a:spLocks noGrp="1"/>
          </p:cNvSpPr>
          <p:nvPr>
            <p:ph type="title"/>
          </p:nvPr>
        </p:nvSpPr>
        <p:spPr>
          <a:xfrm>
            <a:off x="457200" y="0"/>
            <a:ext cx="8229600" cy="990600"/>
          </a:xfrm>
        </p:spPr>
        <p:txBody>
          <a:bodyPr>
            <a:normAutofit/>
          </a:bodyPr>
          <a:lstStyle/>
          <a:p>
            <a:r>
              <a:rPr lang="en-US" dirty="0"/>
              <a:t>Nursing Interventions</a:t>
            </a:r>
          </a:p>
        </p:txBody>
      </p:sp>
      <p:sp>
        <p:nvSpPr>
          <p:cNvPr id="1049042" name="Content Placeholder 2"/>
          <p:cNvSpPr>
            <a:spLocks noGrp="1"/>
          </p:cNvSpPr>
          <p:nvPr>
            <p:ph idx="1"/>
          </p:nvPr>
        </p:nvSpPr>
        <p:spPr>
          <a:xfrm>
            <a:off x="457200" y="914400"/>
            <a:ext cx="8229600" cy="6172200"/>
          </a:xfrm>
        </p:spPr>
        <p:txBody>
          <a:bodyPr>
            <a:normAutofit/>
          </a:bodyPr>
          <a:lstStyle/>
          <a:p>
            <a:pPr>
              <a:buNone/>
            </a:pPr>
            <a:r>
              <a:rPr lang="en-US" b="1" dirty="0"/>
              <a:t>Minimizing sensory alteration</a:t>
            </a:r>
          </a:p>
          <a:p>
            <a:r>
              <a:rPr lang="en-US" dirty="0"/>
              <a:t>Assist pt in avoiding exposure to cold; e.g. use of gloves to handle cold items</a:t>
            </a:r>
          </a:p>
          <a:p>
            <a:r>
              <a:rPr lang="en-US" dirty="0"/>
              <a:t>Encourage pt to stop smoking</a:t>
            </a:r>
          </a:p>
          <a:p>
            <a:r>
              <a:rPr lang="en-US" dirty="0"/>
              <a:t>Help pt to understand the need to avoid stressful situations</a:t>
            </a:r>
          </a:p>
          <a:p>
            <a:r>
              <a:rPr lang="en-US" dirty="0"/>
              <a:t>Offer pt options for stress management</a:t>
            </a:r>
          </a:p>
          <a:p>
            <a:r>
              <a:rPr lang="en-US" dirty="0"/>
              <a:t>Administer and teach pt about drug therapy</a:t>
            </a:r>
          </a:p>
          <a:p>
            <a:r>
              <a:rPr lang="en-US" dirty="0"/>
              <a:t>Need to take drugs every day to prevent or minimize symptoms</a:t>
            </a:r>
          </a:p>
        </p:txBody>
      </p:sp>
    </p:spTree>
  </p:cSld>
  <p:clrMapOvr>
    <a:masterClrMapping/>
  </p:clrMapOvr>
</p:sld>
</file>

<file path=ppt/slides/slide2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043" name="Title 1"/>
          <p:cNvSpPr>
            <a:spLocks noGrp="1"/>
          </p:cNvSpPr>
          <p:nvPr>
            <p:ph type="title"/>
          </p:nvPr>
        </p:nvSpPr>
        <p:spPr>
          <a:xfrm>
            <a:off x="457200" y="0"/>
            <a:ext cx="8229600" cy="762000"/>
          </a:xfrm>
        </p:spPr>
        <p:txBody>
          <a:bodyPr>
            <a:normAutofit/>
          </a:bodyPr>
          <a:lstStyle/>
          <a:p>
            <a:r>
              <a:rPr lang="en-US" dirty="0"/>
              <a:t>ctd</a:t>
            </a:r>
          </a:p>
        </p:txBody>
      </p:sp>
      <p:sp>
        <p:nvSpPr>
          <p:cNvPr id="1049044" name="Content Placeholder 2"/>
          <p:cNvSpPr>
            <a:spLocks noGrp="1"/>
          </p:cNvSpPr>
          <p:nvPr>
            <p:ph idx="1"/>
          </p:nvPr>
        </p:nvSpPr>
        <p:spPr>
          <a:xfrm>
            <a:off x="457200" y="762000"/>
            <a:ext cx="8229600" cy="6248400"/>
          </a:xfrm>
        </p:spPr>
        <p:txBody>
          <a:bodyPr>
            <a:normAutofit fontScale="92500" lnSpcReduction="10000"/>
          </a:bodyPr>
          <a:lstStyle/>
          <a:p>
            <a:r>
              <a:rPr lang="en-US" dirty="0"/>
              <a:t>Follow orthostatic hypotension precaution if on sympatholytics</a:t>
            </a:r>
          </a:p>
          <a:p>
            <a:r>
              <a:rPr lang="en-US" dirty="0"/>
              <a:t>Advise pt that episode may be terminated by placing hands (or feet) in warm water</a:t>
            </a:r>
          </a:p>
          <a:p>
            <a:pPr>
              <a:buNone/>
            </a:pPr>
            <a:r>
              <a:rPr lang="en-US" b="1" dirty="0"/>
              <a:t>Relieving pain</a:t>
            </a:r>
          </a:p>
          <a:p>
            <a:r>
              <a:rPr lang="en-US" dirty="0"/>
              <a:t>Explain to pt that pain may be experienced when spasm is relieved- hyperemic phase</a:t>
            </a:r>
          </a:p>
          <a:p>
            <a:r>
              <a:rPr lang="en-US" dirty="0"/>
              <a:t>Administer or teach self- administration of analgesics</a:t>
            </a:r>
          </a:p>
          <a:p>
            <a:r>
              <a:rPr lang="en-US" dirty="0"/>
              <a:t>Reassure pt that pain is temporary; persistent pain, ulceration, or signs of infection should be reported</a:t>
            </a:r>
          </a:p>
          <a:p>
            <a:pPr>
              <a:buNone/>
            </a:pPr>
            <a:r>
              <a:rPr lang="en-US" b="1" dirty="0"/>
              <a:t>Pt education and health maintenance </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53" name="Title 1"/>
          <p:cNvSpPr>
            <a:spLocks noGrp="1"/>
          </p:cNvSpPr>
          <p:nvPr>
            <p:ph type="title"/>
          </p:nvPr>
        </p:nvSpPr>
        <p:spPr>
          <a:xfrm>
            <a:off x="457200" y="0"/>
            <a:ext cx="8229600" cy="685800"/>
          </a:xfrm>
        </p:spPr>
        <p:txBody>
          <a:bodyPr>
            <a:normAutofit fontScale="90000"/>
          </a:bodyPr>
          <a:lstStyle/>
          <a:p>
            <a:endParaRPr lang="en-US" dirty="0"/>
          </a:p>
        </p:txBody>
      </p:sp>
      <p:sp>
        <p:nvSpPr>
          <p:cNvPr id="1048654" name="Content Placeholder 2"/>
          <p:cNvSpPr>
            <a:spLocks noGrp="1"/>
          </p:cNvSpPr>
          <p:nvPr>
            <p:ph idx="1"/>
          </p:nvPr>
        </p:nvSpPr>
        <p:spPr>
          <a:xfrm>
            <a:off x="457200" y="685800"/>
            <a:ext cx="8229600" cy="5440363"/>
          </a:xfrm>
        </p:spPr>
        <p:txBody>
          <a:bodyPr/>
          <a:lstStyle/>
          <a:p>
            <a:pPr>
              <a:buNone/>
            </a:pPr>
            <a:r>
              <a:rPr lang="en-US" dirty="0"/>
              <a:t>5. Urine (24 hour) for catecholamines- increased in pheochromocytoma</a:t>
            </a:r>
          </a:p>
          <a:p>
            <a:pPr>
              <a:buNone/>
            </a:pPr>
            <a:r>
              <a:rPr lang="en-US" dirty="0"/>
              <a:t>6. Renal scan to detect renal vascular diseases; may include ingestion of captopril, an ACE inhibitor, to detect its effect on renal blood flow</a:t>
            </a:r>
          </a:p>
        </p:txBody>
      </p:sp>
    </p:spTree>
  </p:cSld>
  <p:clrMapOvr>
    <a:masterClrMapping/>
  </p:clrMapOvr>
</p:sld>
</file>

<file path=ppt/slides/slide2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048" name="Title 1"/>
          <p:cNvSpPr>
            <a:spLocks noGrp="1"/>
          </p:cNvSpPr>
          <p:nvPr>
            <p:ph type="title"/>
          </p:nvPr>
        </p:nvSpPr>
        <p:spPr/>
        <p:txBody>
          <a:bodyPr/>
          <a:lstStyle/>
          <a:p>
            <a:pPr algn="l"/>
            <a:r>
              <a:rPr lang="en-IN" dirty="0"/>
              <a:t>References</a:t>
            </a:r>
            <a:endParaRPr lang="en-US" dirty="0"/>
          </a:p>
        </p:txBody>
      </p:sp>
      <p:sp>
        <p:nvSpPr>
          <p:cNvPr id="1049049" name="Content Placeholder 2"/>
          <p:cNvSpPr>
            <a:spLocks noGrp="1"/>
          </p:cNvSpPr>
          <p:nvPr>
            <p:ph idx="1"/>
          </p:nvPr>
        </p:nvSpPr>
        <p:spPr/>
        <p:txBody>
          <a:bodyPr/>
          <a:lstStyle/>
          <a:p>
            <a:pPr marL="514350" indent="-514350">
              <a:buFont typeface="+mj-lt"/>
              <a:buAutoNum type="arabicPeriod"/>
            </a:pPr>
            <a:r>
              <a:rPr lang="en-IN" dirty="0"/>
              <a:t>Hinkle. J and cheerer, K. (2014) Brunner and </a:t>
            </a:r>
            <a:r>
              <a:rPr lang="en-IN" dirty="0" err="1"/>
              <a:t>suddart</a:t>
            </a:r>
            <a:r>
              <a:rPr lang="en-IN" dirty="0"/>
              <a:t>. 14</a:t>
            </a:r>
            <a:r>
              <a:rPr lang="en-IN" baseline="30000" dirty="0"/>
              <a:t>th</a:t>
            </a:r>
            <a:r>
              <a:rPr lang="en-IN" dirty="0"/>
              <a:t> edition. </a:t>
            </a:r>
            <a:r>
              <a:rPr lang="en-IN" dirty="0" err="1"/>
              <a:t>Philadephia</a:t>
            </a:r>
            <a:r>
              <a:rPr lang="en-IN" dirty="0"/>
              <a:t>.</a:t>
            </a:r>
          </a:p>
          <a:p>
            <a:pPr marL="514350" indent="-514350">
              <a:buFont typeface="+mj-lt"/>
              <a:buAutoNum type="arabicPeriod"/>
            </a:pPr>
            <a:r>
              <a:rPr lang="en-IN" dirty="0"/>
              <a:t>Lewis S. </a:t>
            </a:r>
            <a:r>
              <a:rPr lang="en-IN" dirty="0" err="1"/>
              <a:t>Dirken</a:t>
            </a:r>
            <a:r>
              <a:rPr lang="en-IN" dirty="0"/>
              <a:t> S. </a:t>
            </a:r>
            <a:r>
              <a:rPr lang="en-IN" dirty="0" err="1"/>
              <a:t>Heitkemper</a:t>
            </a:r>
            <a:r>
              <a:rPr lang="en-IN" dirty="0"/>
              <a:t> M. </a:t>
            </a:r>
            <a:r>
              <a:rPr lang="en-IN" dirty="0" err="1"/>
              <a:t>bucher</a:t>
            </a:r>
            <a:r>
              <a:rPr lang="en-IN" dirty="0"/>
              <a:t> l and camera. I. (2011). Medical surgical Nursing: Assessment and management of clinical problem 8</a:t>
            </a:r>
            <a:r>
              <a:rPr lang="en-IN" baseline="30000" dirty="0"/>
              <a:t>th</a:t>
            </a:r>
            <a:r>
              <a:rPr lang="en-IN" dirty="0"/>
              <a:t> Edition. USA. Mosby </a:t>
            </a:r>
            <a:r>
              <a:rPr lang="en-IN" dirty="0" err="1"/>
              <a:t>Elservier</a:t>
            </a:r>
            <a:r>
              <a:rPr lang="en-IN" dirty="0"/>
              <a:t> Inc.</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55" name="Title 1"/>
          <p:cNvSpPr>
            <a:spLocks noGrp="1"/>
          </p:cNvSpPr>
          <p:nvPr>
            <p:ph type="title"/>
          </p:nvPr>
        </p:nvSpPr>
        <p:spPr>
          <a:xfrm>
            <a:off x="457200" y="0"/>
            <a:ext cx="8229600" cy="838200"/>
          </a:xfrm>
        </p:spPr>
        <p:txBody>
          <a:bodyPr>
            <a:normAutofit/>
          </a:bodyPr>
          <a:lstStyle/>
          <a:p>
            <a:r>
              <a:rPr lang="en-US" dirty="0"/>
              <a:t>Complications</a:t>
            </a:r>
          </a:p>
        </p:txBody>
      </p:sp>
      <p:sp>
        <p:nvSpPr>
          <p:cNvPr id="1048656" name="Content Placeholder 2"/>
          <p:cNvSpPr>
            <a:spLocks noGrp="1"/>
          </p:cNvSpPr>
          <p:nvPr>
            <p:ph idx="1"/>
          </p:nvPr>
        </p:nvSpPr>
        <p:spPr>
          <a:xfrm>
            <a:off x="457200" y="838200"/>
            <a:ext cx="8229600" cy="6019800"/>
          </a:xfrm>
        </p:spPr>
        <p:txBody>
          <a:bodyPr>
            <a:normAutofit fontScale="93750" lnSpcReduction="20000"/>
          </a:bodyPr>
          <a:lstStyle/>
          <a:p>
            <a:pPr marL="514350" indent="-514350">
              <a:buFont typeface="+mj-lt"/>
              <a:buAutoNum type="arabicPeriod"/>
            </a:pPr>
            <a:r>
              <a:rPr lang="en-US" dirty="0"/>
              <a:t>Angina pectoris or MI due to decreased coronary perfusion</a:t>
            </a:r>
          </a:p>
          <a:p>
            <a:pPr marL="514350" indent="-514350">
              <a:buFont typeface="+mj-lt"/>
              <a:buAutoNum type="arabicPeriod"/>
            </a:pPr>
            <a:r>
              <a:rPr lang="en-US" dirty="0"/>
              <a:t>Left ventricular hypertrophy and CHF due to consistently elevated aortic pressure</a:t>
            </a:r>
          </a:p>
          <a:p>
            <a:pPr marL="514350" indent="-514350">
              <a:buFont typeface="+mj-lt"/>
              <a:buAutoNum type="arabicPeriod"/>
            </a:pPr>
            <a:r>
              <a:rPr lang="en-US" dirty="0"/>
              <a:t>Renal failure due to thickening of renal vessels and diminished perfusion to the glomerulus</a:t>
            </a:r>
          </a:p>
          <a:p>
            <a:pPr marL="514350" indent="-514350">
              <a:buFont typeface="+mj-lt"/>
              <a:buAutoNum type="arabicPeriod"/>
            </a:pPr>
            <a:r>
              <a:rPr lang="en-US" dirty="0"/>
              <a:t>Transient ischemic attacks (TIAs), stroke or cerebral hemorrhage due to cerebral ischemia and arteriosclerosis</a:t>
            </a:r>
          </a:p>
          <a:p>
            <a:pPr marL="514350" indent="-514350">
              <a:buFont typeface="+mj-lt"/>
              <a:buAutoNum type="arabicPeriod"/>
            </a:pPr>
            <a:r>
              <a:rPr lang="en-US" dirty="0"/>
              <a:t>Retinopathy</a:t>
            </a:r>
          </a:p>
          <a:p>
            <a:pPr marL="514350" indent="-514350">
              <a:buFont typeface="+mj-lt"/>
              <a:buAutoNum type="arabicPeriod"/>
            </a:pPr>
            <a:r>
              <a:rPr lang="en-US" dirty="0"/>
              <a:t>Accelerated hypertension ( also called malignant hypertension, occurs when the blood pressure elevates extremely rapidly, threatening one or more of the target organs : brain, kidney, heart</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57" name="Title 1"/>
          <p:cNvSpPr>
            <a:spLocks noGrp="1"/>
          </p:cNvSpPr>
          <p:nvPr>
            <p:ph type="title"/>
          </p:nvPr>
        </p:nvSpPr>
        <p:spPr>
          <a:xfrm>
            <a:off x="457200" y="0"/>
            <a:ext cx="8229600" cy="609600"/>
          </a:xfrm>
        </p:spPr>
        <p:txBody>
          <a:bodyPr>
            <a:normAutofit fontScale="90000"/>
          </a:bodyPr>
          <a:lstStyle/>
          <a:p>
            <a:r>
              <a:rPr lang="en-US" dirty="0"/>
              <a:t>Management</a:t>
            </a:r>
          </a:p>
        </p:txBody>
      </p:sp>
      <p:sp>
        <p:nvSpPr>
          <p:cNvPr id="1048658" name="Content Placeholder 2"/>
          <p:cNvSpPr>
            <a:spLocks noGrp="1"/>
          </p:cNvSpPr>
          <p:nvPr>
            <p:ph idx="1"/>
          </p:nvPr>
        </p:nvSpPr>
        <p:spPr>
          <a:xfrm>
            <a:off x="457200" y="685800"/>
            <a:ext cx="8229600" cy="6172200"/>
          </a:xfrm>
        </p:spPr>
        <p:txBody>
          <a:bodyPr>
            <a:normAutofit fontScale="90625" lnSpcReduction="10000"/>
          </a:bodyPr>
          <a:lstStyle/>
          <a:p>
            <a:r>
              <a:rPr lang="en-US" u="sng" dirty="0"/>
              <a:t>Lifestyle modifications</a:t>
            </a:r>
          </a:p>
          <a:p>
            <a:r>
              <a:rPr lang="en-US" dirty="0"/>
              <a:t>Lose weight if BMI is greater than or equal to 27</a:t>
            </a:r>
          </a:p>
          <a:p>
            <a:r>
              <a:rPr lang="en-US" dirty="0"/>
              <a:t>Limit alcohol- no more than 1 oz ethanol daily for men, 0.5 oz for women</a:t>
            </a:r>
          </a:p>
          <a:p>
            <a:r>
              <a:rPr lang="en-US" dirty="0"/>
              <a:t>Get regular aerobic exercise equivalent to 30 to 45 minutes of brisk walking most days</a:t>
            </a:r>
          </a:p>
          <a:p>
            <a:r>
              <a:rPr lang="en-US" dirty="0"/>
              <a:t>Cut sodium intake to 2.4g or less per day </a:t>
            </a:r>
          </a:p>
          <a:p>
            <a:r>
              <a:rPr lang="en-US" dirty="0"/>
              <a:t>Take a diet rich in fruits, vegetables, low –fat dairy products, and fiber and low in saturated  and total fat, it has been shown to reduce blood pressure</a:t>
            </a:r>
          </a:p>
          <a:p>
            <a:r>
              <a:rPr lang="en-US" dirty="0"/>
              <a:t>Stop smoking</a:t>
            </a:r>
          </a:p>
          <a:p>
            <a:r>
              <a:rPr lang="en-US" dirty="0"/>
              <a:t>Reduce dietary saturated fat and cholesterol</a:t>
            </a:r>
          </a:p>
          <a:p>
            <a:pPr>
              <a:buFont typeface="Wingdings" pitchFamily="2" charset="2"/>
              <a:buChar char="ü"/>
            </a:pP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59" name="Title 1"/>
          <p:cNvSpPr>
            <a:spLocks noGrp="1"/>
          </p:cNvSpPr>
          <p:nvPr>
            <p:ph type="title"/>
          </p:nvPr>
        </p:nvSpPr>
        <p:spPr>
          <a:xfrm>
            <a:off x="457200" y="228600"/>
            <a:ext cx="8229600" cy="609600"/>
          </a:xfrm>
        </p:spPr>
        <p:txBody>
          <a:bodyPr>
            <a:normAutofit fontScale="90000"/>
          </a:bodyPr>
          <a:lstStyle/>
          <a:p>
            <a:endParaRPr lang="en-US" dirty="0"/>
          </a:p>
        </p:txBody>
      </p:sp>
      <p:sp>
        <p:nvSpPr>
          <p:cNvPr id="1048660" name="Content Placeholder 2"/>
          <p:cNvSpPr>
            <a:spLocks noGrp="1"/>
          </p:cNvSpPr>
          <p:nvPr>
            <p:ph idx="1"/>
          </p:nvPr>
        </p:nvSpPr>
        <p:spPr>
          <a:xfrm>
            <a:off x="457200" y="838200"/>
            <a:ext cx="8229600" cy="6172200"/>
          </a:xfrm>
        </p:spPr>
        <p:txBody>
          <a:bodyPr/>
          <a:lstStyle/>
          <a:p>
            <a:r>
              <a:rPr lang="en-US" dirty="0"/>
              <a:t>Consider reducing coffee intake (five cups per day has been shown to increase BP in hypertensive men)</a:t>
            </a:r>
          </a:p>
          <a:p>
            <a:r>
              <a:rPr lang="en-US" dirty="0"/>
              <a:t>If, despite lifestyle changes, the BP remains at or above 140/90 mm Hg(or is not at optimal level in the presence of other cardiovascular risk factors) over 3 to 6 months, drug therapy should be initiated</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61" name="Title 1"/>
          <p:cNvSpPr>
            <a:spLocks noGrp="1"/>
          </p:cNvSpPr>
          <p:nvPr>
            <p:ph type="title"/>
          </p:nvPr>
        </p:nvSpPr>
        <p:spPr>
          <a:xfrm>
            <a:off x="457200" y="0"/>
            <a:ext cx="8229600" cy="914400"/>
          </a:xfrm>
        </p:spPr>
        <p:txBody>
          <a:bodyPr>
            <a:normAutofit/>
          </a:bodyPr>
          <a:lstStyle/>
          <a:p>
            <a:r>
              <a:rPr lang="en-US" dirty="0"/>
              <a:t>Drug therapy</a:t>
            </a:r>
          </a:p>
        </p:txBody>
      </p:sp>
      <p:sp>
        <p:nvSpPr>
          <p:cNvPr id="1048662" name="Content Placeholder 2"/>
          <p:cNvSpPr>
            <a:spLocks noGrp="1"/>
          </p:cNvSpPr>
          <p:nvPr>
            <p:ph idx="1"/>
          </p:nvPr>
        </p:nvSpPr>
        <p:spPr>
          <a:xfrm>
            <a:off x="457200" y="838200"/>
            <a:ext cx="8229600" cy="6019800"/>
          </a:xfrm>
        </p:spPr>
        <p:txBody>
          <a:bodyPr>
            <a:normAutofit fontScale="90625" lnSpcReduction="20000"/>
          </a:bodyPr>
          <a:lstStyle/>
          <a:p>
            <a:pPr>
              <a:buNone/>
            </a:pPr>
            <a:r>
              <a:rPr lang="en-US" u="sng" dirty="0"/>
              <a:t>Agents include:</a:t>
            </a:r>
          </a:p>
          <a:p>
            <a:pPr marL="514350" indent="-514350">
              <a:buFont typeface="+mj-lt"/>
              <a:buAutoNum type="arabicPeriod"/>
            </a:pPr>
            <a:r>
              <a:rPr lang="en-US" dirty="0"/>
              <a:t>Diuretics- lower blood pressure by promoting urinary excretion of water and sodium to lower blood volume</a:t>
            </a:r>
          </a:p>
          <a:p>
            <a:pPr marL="514350" indent="-514350">
              <a:buFont typeface="+mj-lt"/>
              <a:buAutoNum type="arabicPeriod"/>
            </a:pPr>
            <a:r>
              <a:rPr lang="en-US" dirty="0"/>
              <a:t>Beta blockers- beta adrenergic inhibitors that lower blood pressure by slowing the heart and reducing cardiac output as well as release of renin from the kidneys</a:t>
            </a:r>
          </a:p>
          <a:p>
            <a:pPr marL="514350" indent="-514350">
              <a:buFont typeface="+mj-lt"/>
              <a:buAutoNum type="arabicPeriod"/>
            </a:pPr>
            <a:r>
              <a:rPr lang="en-US" dirty="0"/>
              <a:t>Alpha-receptor blockers- alpha-adrenergic inhibitors that lower BP by dilating peripheral blood vessels lowering peripheral vascular resistance</a:t>
            </a:r>
          </a:p>
          <a:p>
            <a:pPr marL="514350" indent="-514350">
              <a:buFont typeface="+mj-lt"/>
              <a:buAutoNum type="arabicPeriod"/>
            </a:pPr>
            <a:r>
              <a:rPr lang="en-US" dirty="0"/>
              <a:t>Peripheral adrenergic agents- inhibit peripheral adrenergic release of vasoconstricting catecholamines such as norepinephrine</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63" name="Title 1"/>
          <p:cNvSpPr>
            <a:spLocks noGrp="1"/>
          </p:cNvSpPr>
          <p:nvPr>
            <p:ph type="title"/>
          </p:nvPr>
        </p:nvSpPr>
        <p:spPr>
          <a:xfrm>
            <a:off x="457200" y="0"/>
            <a:ext cx="8229600" cy="533400"/>
          </a:xfrm>
        </p:spPr>
        <p:txBody>
          <a:bodyPr>
            <a:normAutofit fontScale="90000"/>
          </a:bodyPr>
          <a:lstStyle/>
          <a:p>
            <a:endParaRPr lang="en-US" dirty="0"/>
          </a:p>
        </p:txBody>
      </p:sp>
      <p:sp>
        <p:nvSpPr>
          <p:cNvPr id="1048664" name="Content Placeholder 2"/>
          <p:cNvSpPr>
            <a:spLocks noGrp="1"/>
          </p:cNvSpPr>
          <p:nvPr>
            <p:ph idx="1"/>
          </p:nvPr>
        </p:nvSpPr>
        <p:spPr>
          <a:xfrm>
            <a:off x="457200" y="533400"/>
            <a:ext cx="8229600" cy="6781800"/>
          </a:xfrm>
        </p:spPr>
        <p:txBody>
          <a:bodyPr>
            <a:normAutofit fontScale="93750" lnSpcReduction="20000"/>
          </a:bodyPr>
          <a:lstStyle/>
          <a:p>
            <a:pPr>
              <a:buNone/>
            </a:pPr>
            <a:r>
              <a:rPr lang="en-US" dirty="0"/>
              <a:t>5. Combined alpha and beta blockers- adrenergic inhibitors that work through both alpha and beta receptors</a:t>
            </a:r>
          </a:p>
          <a:p>
            <a:pPr>
              <a:buNone/>
            </a:pPr>
            <a:r>
              <a:rPr lang="en-US" dirty="0"/>
              <a:t>6. Angiotensin converting enzyme (ACE) inhibitors- lower blood pressure by blocking the enzyme that converts angiotensin I to the potent vasoconstrictor angiotensin II. These drugs also raise the level of bradykinin, a potent vasodilator and lower aldosterone levels</a:t>
            </a:r>
          </a:p>
          <a:p>
            <a:pPr>
              <a:buNone/>
            </a:pPr>
            <a:r>
              <a:rPr lang="en-US" dirty="0"/>
              <a:t>7. Angiotensin II antagonists- similar action to ACE inhibitors</a:t>
            </a:r>
          </a:p>
          <a:p>
            <a:pPr>
              <a:buNone/>
            </a:pPr>
            <a:r>
              <a:rPr lang="en-US" dirty="0"/>
              <a:t>8. Calcium antagonists (calcium channel blockers)- stop the movement of calcium into the cells; relax smooth muscle, which causes vasodilation; and inhibit reabsorption of sodium in the renal tubules</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65" name="Title 1"/>
          <p:cNvSpPr>
            <a:spLocks noGrp="1"/>
          </p:cNvSpPr>
          <p:nvPr>
            <p:ph type="title"/>
          </p:nvPr>
        </p:nvSpPr>
        <p:spPr>
          <a:xfrm>
            <a:off x="457200" y="0"/>
            <a:ext cx="8229600" cy="533400"/>
          </a:xfrm>
        </p:spPr>
        <p:txBody>
          <a:bodyPr>
            <a:normAutofit fontScale="90000"/>
          </a:bodyPr>
          <a:lstStyle/>
          <a:p>
            <a:endParaRPr lang="en-US" dirty="0"/>
          </a:p>
        </p:txBody>
      </p:sp>
      <p:sp>
        <p:nvSpPr>
          <p:cNvPr id="1048666" name="Content Placeholder 2"/>
          <p:cNvSpPr>
            <a:spLocks noGrp="1"/>
          </p:cNvSpPr>
          <p:nvPr>
            <p:ph idx="1"/>
          </p:nvPr>
        </p:nvSpPr>
        <p:spPr>
          <a:xfrm>
            <a:off x="457200" y="533400"/>
            <a:ext cx="8229600" cy="6553200"/>
          </a:xfrm>
        </p:spPr>
        <p:txBody>
          <a:bodyPr>
            <a:normAutofit fontScale="96875" lnSpcReduction="20000"/>
          </a:bodyPr>
          <a:lstStyle/>
          <a:p>
            <a:pPr>
              <a:buNone/>
            </a:pPr>
            <a:r>
              <a:rPr lang="en-US" dirty="0"/>
              <a:t>9. Direct vasodilators- direct smooth muscle relaxants that primarily dilate arteries and arterioles</a:t>
            </a:r>
          </a:p>
          <a:p>
            <a:r>
              <a:rPr lang="en-US" dirty="0"/>
              <a:t>If hypertension is not controlled with the first drug within 1 to 3 months, three options can be considered:</a:t>
            </a:r>
          </a:p>
          <a:p>
            <a:pPr marL="514350" indent="-514350">
              <a:buFont typeface="+mj-lt"/>
              <a:buAutoNum type="alphaLcPeriod"/>
            </a:pPr>
            <a:r>
              <a:rPr lang="en-US" dirty="0"/>
              <a:t>If the pt has faithfully taken the drug and not developed any side effects, the dose of the drug may be increased</a:t>
            </a:r>
          </a:p>
          <a:p>
            <a:pPr marL="514350" indent="-514350">
              <a:buFont typeface="+mj-lt"/>
              <a:buAutoNum type="alphaLcPeriod"/>
            </a:pPr>
            <a:r>
              <a:rPr lang="en-US" dirty="0"/>
              <a:t>If the pt has had side effects, another class of drugs can be substituted</a:t>
            </a:r>
          </a:p>
          <a:p>
            <a:pPr marL="514350" indent="-514350">
              <a:buFont typeface="+mj-lt"/>
              <a:buAutoNum type="alphaLcPeriod"/>
            </a:pPr>
            <a:r>
              <a:rPr lang="en-US" dirty="0"/>
              <a:t>A second drug from another class could be added . If adding the second agent lowers the blood pressure, the first agent can be slowly withdrawn or, if necessary, combination therapy will be continued</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67" name="Title 1"/>
          <p:cNvSpPr>
            <a:spLocks noGrp="1"/>
          </p:cNvSpPr>
          <p:nvPr>
            <p:ph type="title"/>
          </p:nvPr>
        </p:nvSpPr>
        <p:spPr>
          <a:xfrm>
            <a:off x="457200" y="152400"/>
            <a:ext cx="8229600" cy="533400"/>
          </a:xfrm>
        </p:spPr>
        <p:txBody>
          <a:bodyPr>
            <a:normAutofit fontScale="90000"/>
          </a:bodyPr>
          <a:lstStyle/>
          <a:p>
            <a:endParaRPr lang="en-US" dirty="0"/>
          </a:p>
        </p:txBody>
      </p:sp>
      <p:sp>
        <p:nvSpPr>
          <p:cNvPr id="1048668" name="Content Placeholder 2"/>
          <p:cNvSpPr>
            <a:spLocks noGrp="1"/>
          </p:cNvSpPr>
          <p:nvPr>
            <p:ph idx="1"/>
          </p:nvPr>
        </p:nvSpPr>
        <p:spPr>
          <a:xfrm>
            <a:off x="457200" y="685800"/>
            <a:ext cx="8229600" cy="6400800"/>
          </a:xfrm>
        </p:spPr>
        <p:txBody>
          <a:bodyPr>
            <a:normAutofit/>
          </a:bodyPr>
          <a:lstStyle/>
          <a:p>
            <a:r>
              <a:rPr lang="en-US" dirty="0"/>
              <a:t>The best management of hypertension is to use the fewest drugs at lowest doses while encouraging the pt to maintain lifestyle changes. After blood pressure has been under control for at least a yr, a slow progressive decline in drug therapy can be attempted</a:t>
            </a:r>
          </a:p>
          <a:p>
            <a:r>
              <a:rPr lang="en-US" dirty="0"/>
              <a:t>If the desired blood pressure is still achieved with the addition of a second drug, a third agent or diuretic or both (if not already prescribed) could be added</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69" name="Title 1"/>
          <p:cNvSpPr>
            <a:spLocks noGrp="1"/>
          </p:cNvSpPr>
          <p:nvPr>
            <p:ph type="title"/>
          </p:nvPr>
        </p:nvSpPr>
        <p:spPr>
          <a:xfrm>
            <a:off x="457200" y="0"/>
            <a:ext cx="8229600" cy="533400"/>
          </a:xfrm>
        </p:spPr>
        <p:txBody>
          <a:bodyPr>
            <a:normAutofit fontScale="90000"/>
          </a:bodyPr>
          <a:lstStyle/>
          <a:p>
            <a:r>
              <a:rPr lang="en-US" dirty="0"/>
              <a:t>Nursing Interventions</a:t>
            </a:r>
          </a:p>
        </p:txBody>
      </p:sp>
      <p:sp>
        <p:nvSpPr>
          <p:cNvPr id="1048670" name="Content Placeholder 2"/>
          <p:cNvSpPr>
            <a:spLocks noGrp="1"/>
          </p:cNvSpPr>
          <p:nvPr>
            <p:ph idx="1"/>
          </p:nvPr>
        </p:nvSpPr>
        <p:spPr>
          <a:xfrm>
            <a:off x="457200" y="533400"/>
            <a:ext cx="8229600" cy="6324600"/>
          </a:xfrm>
        </p:spPr>
        <p:txBody>
          <a:bodyPr>
            <a:normAutofit fontScale="96875" lnSpcReduction="10000"/>
          </a:bodyPr>
          <a:lstStyle/>
          <a:p>
            <a:pPr marL="514350" indent="-514350">
              <a:buFont typeface="+mj-lt"/>
              <a:buAutoNum type="alphaUcPeriod"/>
            </a:pPr>
            <a:r>
              <a:rPr lang="en-US" dirty="0"/>
              <a:t>Closely monitor pt’s blood pressure</a:t>
            </a:r>
          </a:p>
          <a:p>
            <a:pPr marL="514350" indent="-514350">
              <a:buFont typeface="+mj-lt"/>
              <a:buAutoNum type="alphaUcPeriod"/>
            </a:pPr>
            <a:r>
              <a:rPr lang="en-US" dirty="0"/>
              <a:t>Providing Basic education</a:t>
            </a:r>
          </a:p>
          <a:p>
            <a:pPr marL="514350" indent="-514350">
              <a:buFont typeface="+mj-lt"/>
              <a:buAutoNum type="arabicPeriod"/>
            </a:pPr>
            <a:r>
              <a:rPr lang="en-US" dirty="0"/>
              <a:t>Explain the meaning of high blood pressure, risk factors and their influences on cardiovascular, cerebral and renal systems</a:t>
            </a:r>
          </a:p>
          <a:p>
            <a:pPr marL="514350" indent="-514350">
              <a:buFont typeface="+mj-lt"/>
              <a:buAutoNum type="arabicPeriod"/>
            </a:pPr>
            <a:r>
              <a:rPr lang="en-US" dirty="0"/>
              <a:t>Stress that there can never be total cure, only control, of essential hypertension; emphasize the consequences of uncontrolled hypertension</a:t>
            </a:r>
          </a:p>
          <a:p>
            <a:pPr marL="514350" indent="-514350">
              <a:buFont typeface="+mj-lt"/>
              <a:buAutoNum type="arabicPeriod"/>
            </a:pPr>
            <a:r>
              <a:rPr lang="en-US" dirty="0"/>
              <a:t>Stress the fact that there may be no correlation between high blood pressure and symptoms; the pt cannot tell by the way he or she feels whether BP is normal or elevated</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4" name="Title 1"/>
          <p:cNvSpPr>
            <a:spLocks noGrp="1"/>
          </p:cNvSpPr>
          <p:nvPr>
            <p:ph type="title"/>
          </p:nvPr>
        </p:nvSpPr>
        <p:spPr/>
        <p:txBody>
          <a:bodyPr/>
          <a:lstStyle/>
          <a:p>
            <a:pPr algn="l"/>
            <a:r>
              <a:rPr lang="en-IN" dirty="0"/>
              <a:t>Cardiac disorders</a:t>
            </a:r>
            <a:endParaRPr lang="en-US" dirty="0"/>
          </a:p>
        </p:txBody>
      </p:sp>
      <p:sp>
        <p:nvSpPr>
          <p:cNvPr id="1048615" name="Content Placeholder 2"/>
          <p:cNvSpPr>
            <a:spLocks noGrp="1"/>
          </p:cNvSpPr>
          <p:nvPr>
            <p:ph idx="1"/>
          </p:nvPr>
        </p:nvSpPr>
        <p:spPr/>
        <p:txBody>
          <a:bodyPr/>
          <a:lstStyle/>
          <a:p>
            <a:r>
              <a:rPr lang="en-IN" dirty="0"/>
              <a:t>Hypertension</a:t>
            </a:r>
          </a:p>
          <a:p>
            <a:r>
              <a:rPr lang="en-IN" dirty="0"/>
              <a:t>Congestive heart failure</a:t>
            </a:r>
          </a:p>
          <a:p>
            <a:r>
              <a:rPr lang="en-IN" dirty="0"/>
              <a:t>Rheumatic heart disease</a:t>
            </a:r>
          </a:p>
          <a:p>
            <a:r>
              <a:rPr lang="en-IN" dirty="0"/>
              <a:t>Coronary heart disease</a:t>
            </a:r>
          </a:p>
          <a:p>
            <a:r>
              <a:rPr lang="en-IN" dirty="0"/>
              <a:t>Cardiomyopathy</a:t>
            </a:r>
          </a:p>
          <a:p>
            <a:r>
              <a:rPr lang="en-US" dirty="0" err="1"/>
              <a:t>Dysarhythmias</a:t>
            </a:r>
            <a:endParaRPr lang="en-US" dirty="0"/>
          </a:p>
          <a:p>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71" name="Title 1"/>
          <p:cNvSpPr>
            <a:spLocks noGrp="1"/>
          </p:cNvSpPr>
          <p:nvPr>
            <p:ph type="title"/>
          </p:nvPr>
        </p:nvSpPr>
        <p:spPr>
          <a:xfrm>
            <a:off x="457200" y="152400"/>
            <a:ext cx="8229600" cy="533400"/>
          </a:xfrm>
        </p:spPr>
        <p:txBody>
          <a:bodyPr>
            <a:normAutofit fontScale="90000"/>
          </a:bodyPr>
          <a:lstStyle/>
          <a:p>
            <a:endParaRPr lang="en-US" dirty="0"/>
          </a:p>
        </p:txBody>
      </p:sp>
      <p:sp>
        <p:nvSpPr>
          <p:cNvPr id="1048672" name="Content Placeholder 2"/>
          <p:cNvSpPr>
            <a:spLocks noGrp="1"/>
          </p:cNvSpPr>
          <p:nvPr>
            <p:ph idx="1"/>
          </p:nvPr>
        </p:nvSpPr>
        <p:spPr>
          <a:xfrm>
            <a:off x="457200" y="685800"/>
            <a:ext cx="8229600" cy="6172200"/>
          </a:xfrm>
        </p:spPr>
        <p:txBody>
          <a:bodyPr>
            <a:normAutofit fontScale="96875" lnSpcReduction="20000"/>
          </a:bodyPr>
          <a:lstStyle/>
          <a:p>
            <a:pPr>
              <a:buNone/>
            </a:pPr>
            <a:r>
              <a:rPr lang="en-US" dirty="0"/>
              <a:t>4. Have the pt recognize that hypertension is chronic and requires persistent therapy and periodic evaluation. Effective treatment improves life expectancy; therefore, follow up health care visits are mandatory</a:t>
            </a:r>
          </a:p>
          <a:p>
            <a:pPr>
              <a:buNone/>
            </a:pPr>
            <a:r>
              <a:rPr lang="en-US" dirty="0"/>
              <a:t>5. Present a coordinated and complementary plan of guidance</a:t>
            </a:r>
          </a:p>
          <a:p>
            <a:pPr marL="571500" indent="-571500">
              <a:buFont typeface="+mj-lt"/>
              <a:buAutoNum type="romanLcPeriod"/>
            </a:pPr>
            <a:r>
              <a:rPr lang="en-US" dirty="0"/>
              <a:t>Inform the pt the meaning of the various diagnostic and therapeutic activities to minimize anxiety and to obtain cooperation</a:t>
            </a:r>
          </a:p>
          <a:p>
            <a:pPr marL="571500" indent="-571500">
              <a:buFont typeface="+mj-lt"/>
              <a:buAutoNum type="romanLcPeriod"/>
            </a:pPr>
            <a:r>
              <a:rPr lang="en-US" dirty="0"/>
              <a:t>Solicit the assistance of the pt’s spouse/family/friend- provide information regarding the total treatment plan</a:t>
            </a:r>
          </a:p>
          <a:p>
            <a:pPr marL="571500" indent="-571500">
              <a:buFont typeface="+mj-lt"/>
              <a:buAutoNum type="romanLcPeriod"/>
            </a:pPr>
            <a:r>
              <a:rPr lang="en-US" dirty="0"/>
              <a:t>Be  aware of the dietary plan developed for this particular pt</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73" name="Title 1"/>
          <p:cNvSpPr>
            <a:spLocks noGrp="1"/>
          </p:cNvSpPr>
          <p:nvPr>
            <p:ph type="title"/>
          </p:nvPr>
        </p:nvSpPr>
        <p:spPr>
          <a:xfrm>
            <a:off x="457200" y="0"/>
            <a:ext cx="8229600" cy="609600"/>
          </a:xfrm>
        </p:spPr>
        <p:txBody>
          <a:bodyPr>
            <a:normAutofit fontScale="90000"/>
          </a:bodyPr>
          <a:lstStyle/>
          <a:p>
            <a:endParaRPr lang="en-US" dirty="0"/>
          </a:p>
        </p:txBody>
      </p:sp>
      <p:sp>
        <p:nvSpPr>
          <p:cNvPr id="1048674" name="Content Placeholder 2"/>
          <p:cNvSpPr>
            <a:spLocks noGrp="1"/>
          </p:cNvSpPr>
          <p:nvPr>
            <p:ph idx="1"/>
          </p:nvPr>
        </p:nvSpPr>
        <p:spPr>
          <a:xfrm>
            <a:off x="457200" y="609600"/>
            <a:ext cx="8229600" cy="6781800"/>
          </a:xfrm>
        </p:spPr>
        <p:txBody>
          <a:bodyPr>
            <a:normAutofit fontScale="93750" lnSpcReduction="10000"/>
          </a:bodyPr>
          <a:lstStyle/>
          <a:p>
            <a:pPr>
              <a:buNone/>
            </a:pPr>
            <a:r>
              <a:rPr lang="en-US" dirty="0"/>
              <a:t>6. Explain the pharmacologic control of hypertension</a:t>
            </a:r>
          </a:p>
          <a:p>
            <a:pPr marL="514350" indent="-514350">
              <a:buFont typeface="+mj-lt"/>
              <a:buAutoNum type="alphaLcPeriod"/>
            </a:pPr>
            <a:r>
              <a:rPr lang="en-US" dirty="0"/>
              <a:t>Explain that the drugs used for effective control of elevated BP will likely produce side effects</a:t>
            </a:r>
          </a:p>
          <a:p>
            <a:pPr marL="514350" indent="-514350">
              <a:buFont typeface="+mj-lt"/>
              <a:buAutoNum type="alphaLcPeriod"/>
            </a:pPr>
            <a:r>
              <a:rPr lang="en-US" dirty="0"/>
              <a:t>Warn the pt of the possibility that orthostatic hypotension may occur initially with some drug therapy</a:t>
            </a:r>
          </a:p>
          <a:p>
            <a:pPr marL="571500" indent="-571500">
              <a:buFont typeface="+mj-lt"/>
              <a:buAutoNum type="romanLcPeriod"/>
            </a:pPr>
            <a:r>
              <a:rPr lang="en-US" dirty="0"/>
              <a:t>Instruct the pt to get up slowly to offset the feeling of dizziness</a:t>
            </a:r>
          </a:p>
          <a:p>
            <a:pPr marL="571500" indent="-571500">
              <a:buFont typeface="+mj-lt"/>
              <a:buAutoNum type="romanLcPeriod"/>
            </a:pPr>
            <a:r>
              <a:rPr lang="en-US" dirty="0"/>
              <a:t>Encourage pt to sit or lie down immediately if he or she feels faint</a:t>
            </a:r>
          </a:p>
          <a:p>
            <a:pPr marL="571500" indent="-571500">
              <a:buNone/>
            </a:pPr>
            <a:r>
              <a:rPr lang="en-US" dirty="0"/>
              <a:t>c.    Alert the pt to expect initial effects such as anorexia, light-headedness, and fatigue  with many medications</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75" name="Title 1"/>
          <p:cNvSpPr>
            <a:spLocks noGrp="1"/>
          </p:cNvSpPr>
          <p:nvPr>
            <p:ph type="title"/>
          </p:nvPr>
        </p:nvSpPr>
        <p:spPr>
          <a:xfrm>
            <a:off x="457200" y="0"/>
            <a:ext cx="8229600" cy="381000"/>
          </a:xfrm>
        </p:spPr>
        <p:txBody>
          <a:bodyPr>
            <a:normAutofit fontScale="90000"/>
          </a:bodyPr>
          <a:lstStyle/>
          <a:p>
            <a:endParaRPr lang="en-US" dirty="0"/>
          </a:p>
        </p:txBody>
      </p:sp>
      <p:sp>
        <p:nvSpPr>
          <p:cNvPr id="1048676" name="Content Placeholder 2"/>
          <p:cNvSpPr>
            <a:spLocks noGrp="1"/>
          </p:cNvSpPr>
          <p:nvPr>
            <p:ph idx="1"/>
          </p:nvPr>
        </p:nvSpPr>
        <p:spPr>
          <a:xfrm>
            <a:off x="457200" y="381000"/>
            <a:ext cx="8229600" cy="6781800"/>
          </a:xfrm>
        </p:spPr>
        <p:txBody>
          <a:bodyPr>
            <a:normAutofit fontScale="93750" lnSpcReduction="20000"/>
          </a:bodyPr>
          <a:lstStyle/>
          <a:p>
            <a:pPr>
              <a:buNone/>
            </a:pPr>
            <a:r>
              <a:rPr lang="en-US" dirty="0"/>
              <a:t>d. Inform the pt that the goal of treatment is to control BP, reduce the possibility of complications, and use the minimum number of drugs with the lowest dosage necessary to accomplish this</a:t>
            </a:r>
          </a:p>
          <a:p>
            <a:pPr>
              <a:buNone/>
            </a:pPr>
            <a:r>
              <a:rPr lang="en-US" dirty="0"/>
              <a:t>7.  Educate the pt to be aware of serious side effects and report them immediately so that adjustments can be made in individual pharmacotherapy</a:t>
            </a:r>
          </a:p>
          <a:p>
            <a:pPr>
              <a:buNone/>
            </a:pPr>
            <a:r>
              <a:rPr lang="en-US" dirty="0"/>
              <a:t>8.  Note that dosages are individualized; therefore, they may need to be adjusted because it is often impossible to predict reactions</a:t>
            </a:r>
          </a:p>
          <a:p>
            <a:pPr>
              <a:buNone/>
            </a:pPr>
            <a:r>
              <a:rPr lang="en-US" dirty="0"/>
              <a:t>9.  Warn the pt on vasodilating drugs to use with caution in certain circumstances that produce vasodilation- a hot bath, hot weather, febrile illness, consumption of alcohol- which may exacerbate blood pressure reduction </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77" name="Title 1"/>
          <p:cNvSpPr>
            <a:spLocks noGrp="1"/>
          </p:cNvSpPr>
          <p:nvPr>
            <p:ph type="title"/>
          </p:nvPr>
        </p:nvSpPr>
        <p:spPr>
          <a:xfrm>
            <a:off x="457200" y="0"/>
            <a:ext cx="8229600" cy="533400"/>
          </a:xfrm>
        </p:spPr>
        <p:txBody>
          <a:bodyPr>
            <a:normAutofit fontScale="90000"/>
          </a:bodyPr>
          <a:lstStyle/>
          <a:p>
            <a:endParaRPr lang="en-US" dirty="0"/>
          </a:p>
        </p:txBody>
      </p:sp>
      <p:sp>
        <p:nvSpPr>
          <p:cNvPr id="1048678" name="Content Placeholder 2"/>
          <p:cNvSpPr>
            <a:spLocks noGrp="1"/>
          </p:cNvSpPr>
          <p:nvPr>
            <p:ph idx="1"/>
          </p:nvPr>
        </p:nvSpPr>
        <p:spPr>
          <a:xfrm>
            <a:off x="457200" y="457200"/>
            <a:ext cx="8229600" cy="6400800"/>
          </a:xfrm>
        </p:spPr>
        <p:txBody>
          <a:bodyPr>
            <a:normAutofit fontScale="93750" lnSpcReduction="20000"/>
          </a:bodyPr>
          <a:lstStyle/>
          <a:p>
            <a:pPr>
              <a:buNone/>
            </a:pPr>
            <a:r>
              <a:rPr lang="en-US" dirty="0"/>
              <a:t>10.Warn the pt that BP is often decreased when the circulating blood volume is reduced- as in hydration, diarrhoea, hemorrhage- so BP shd be monitored closely and treatment adjusted</a:t>
            </a:r>
          </a:p>
          <a:p>
            <a:pPr>
              <a:buNone/>
            </a:pPr>
            <a:r>
              <a:rPr lang="en-US" dirty="0"/>
              <a:t>A. Encouraging self-management</a:t>
            </a:r>
          </a:p>
          <a:p>
            <a:pPr marL="514350" indent="-514350">
              <a:buFont typeface="+mj-lt"/>
              <a:buAutoNum type="arabicPeriod"/>
            </a:pPr>
            <a:r>
              <a:rPr lang="en-US" dirty="0"/>
              <a:t>Enlist the pt’s cooperation in redirecting lifestyle in keeping with guidelines of therapy, acknowledge the difficulty and provide support and encouragement</a:t>
            </a:r>
          </a:p>
          <a:p>
            <a:pPr marL="514350" indent="-514350">
              <a:buFont typeface="+mj-lt"/>
              <a:buAutoNum type="arabicPeriod"/>
            </a:pPr>
            <a:r>
              <a:rPr lang="en-US" dirty="0"/>
              <a:t>Develop a plan of instruction for medication self management</a:t>
            </a:r>
          </a:p>
          <a:p>
            <a:pPr marL="514350" indent="-514350">
              <a:buFont typeface="+mj-lt"/>
              <a:buAutoNum type="alphaLcPeriod"/>
            </a:pPr>
            <a:r>
              <a:rPr lang="en-US" dirty="0"/>
              <a:t>Plan the pt’s medication schedule so that the many medications are given at proper and convenient times; set up daily checklist on which the pt can record the medication taken</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5" name="Title 1"/>
          <p:cNvSpPr>
            <a:spLocks noGrp="1"/>
          </p:cNvSpPr>
          <p:nvPr>
            <p:ph type="title"/>
          </p:nvPr>
        </p:nvSpPr>
        <p:spPr>
          <a:xfrm>
            <a:off x="457200" y="0"/>
            <a:ext cx="8229600" cy="685800"/>
          </a:xfrm>
        </p:spPr>
        <p:txBody>
          <a:bodyPr>
            <a:normAutofit fontScale="90000"/>
          </a:bodyPr>
          <a:lstStyle/>
          <a:p>
            <a:endParaRPr lang="en-US" dirty="0"/>
          </a:p>
        </p:txBody>
      </p:sp>
      <p:sp>
        <p:nvSpPr>
          <p:cNvPr id="1048606" name="Content Placeholder 2"/>
          <p:cNvSpPr>
            <a:spLocks noGrp="1"/>
          </p:cNvSpPr>
          <p:nvPr>
            <p:ph idx="1"/>
          </p:nvPr>
        </p:nvSpPr>
        <p:spPr>
          <a:xfrm>
            <a:off x="457200" y="609600"/>
            <a:ext cx="8229600" cy="6248400"/>
          </a:xfrm>
        </p:spPr>
        <p:txBody>
          <a:bodyPr>
            <a:normAutofit/>
          </a:bodyPr>
          <a:lstStyle/>
          <a:p>
            <a:pPr>
              <a:buNone/>
            </a:pPr>
            <a:r>
              <a:rPr lang="en-US" dirty="0"/>
              <a:t>b. Be sure the pt knows the generic and brand names for all medications and throws away old medications and dosages so they will not be mixed up with current medications</a:t>
            </a:r>
          </a:p>
          <a:p>
            <a:pPr>
              <a:buNone/>
            </a:pPr>
            <a:r>
              <a:rPr lang="en-US" dirty="0"/>
              <a:t>3. Instruct the pt regarding proper method of taking BP at home and at work if health care provider so desires. Inform pt of desired range and the readings that are to be reported</a:t>
            </a:r>
          </a:p>
          <a:p>
            <a:pPr>
              <a:buNone/>
            </a:pPr>
            <a:r>
              <a:rPr lang="en-US" dirty="0"/>
              <a:t>4. Determine recommended dietary plans and provide dietary education as appropriate </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8" name="Title 1"/>
          <p:cNvSpPr>
            <a:spLocks noGrp="1"/>
          </p:cNvSpPr>
          <p:nvPr>
            <p:ph type="title"/>
          </p:nvPr>
        </p:nvSpPr>
        <p:spPr>
          <a:xfrm>
            <a:off x="457200" y="152400"/>
            <a:ext cx="8229600" cy="1219200"/>
          </a:xfrm>
        </p:spPr>
        <p:txBody>
          <a:bodyPr>
            <a:normAutofit/>
          </a:bodyPr>
          <a:lstStyle/>
          <a:p>
            <a:r>
              <a:rPr lang="en-US" b="1" dirty="0"/>
              <a:t>HEART FAILURE</a:t>
            </a:r>
          </a:p>
        </p:txBody>
      </p:sp>
      <p:sp>
        <p:nvSpPr>
          <p:cNvPr id="1048599" name="Content Placeholder 2"/>
          <p:cNvSpPr>
            <a:spLocks noGrp="1"/>
          </p:cNvSpPr>
          <p:nvPr>
            <p:ph idx="1"/>
          </p:nvPr>
        </p:nvSpPr>
        <p:spPr>
          <a:xfrm>
            <a:off x="457200" y="1371600"/>
            <a:ext cx="8229600" cy="4754563"/>
          </a:xfrm>
        </p:spPr>
        <p:txBody>
          <a:bodyPr>
            <a:normAutofit fontScale="93750" lnSpcReduction="10000"/>
          </a:bodyPr>
          <a:lstStyle/>
          <a:p>
            <a:r>
              <a:rPr lang="en-US" dirty="0"/>
              <a:t>Also called </a:t>
            </a:r>
            <a:r>
              <a:rPr lang="en-US" i="1" dirty="0"/>
              <a:t>congestive heart failure(CHF)/ CCF</a:t>
            </a:r>
          </a:p>
          <a:p>
            <a:r>
              <a:rPr lang="en-US" dirty="0"/>
              <a:t>Is a clinical syndrome that results from the heart’s inability to pump the amount of blood necessary to meet the metabolic requirements of the body due to damaged heart valves, ventricular muscles or both.</a:t>
            </a:r>
          </a:p>
          <a:p>
            <a:r>
              <a:rPr lang="en-IN" dirty="0"/>
              <a:t>Results into back pressure of blood with congestion of organs.</a:t>
            </a:r>
            <a:endParaRPr lang="en-US" dirty="0"/>
          </a:p>
          <a:p>
            <a:endParaRPr lang="en-US" dirty="0"/>
          </a:p>
          <a:p>
            <a:pPr>
              <a:buNone/>
            </a:pPr>
            <a:r>
              <a:rPr lang="en-US" dirty="0"/>
              <a:t>  </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1" name="Title 1"/>
          <p:cNvSpPr>
            <a:spLocks noGrp="1"/>
          </p:cNvSpPr>
          <p:nvPr>
            <p:ph type="title"/>
          </p:nvPr>
        </p:nvSpPr>
        <p:spPr/>
        <p:txBody>
          <a:bodyPr/>
          <a:lstStyle/>
          <a:p>
            <a:pPr algn="l"/>
            <a:r>
              <a:rPr lang="en-IN" dirty="0"/>
              <a:t>TYPES</a:t>
            </a:r>
            <a:endParaRPr lang="en-US" dirty="0"/>
          </a:p>
        </p:txBody>
      </p:sp>
      <p:sp>
        <p:nvSpPr>
          <p:cNvPr id="1048592" name="Content Placeholder 2"/>
          <p:cNvSpPr>
            <a:spLocks noGrp="1"/>
          </p:cNvSpPr>
          <p:nvPr>
            <p:ph idx="1"/>
          </p:nvPr>
        </p:nvSpPr>
        <p:spPr/>
        <p:txBody>
          <a:bodyPr>
            <a:normAutofit fontScale="96875" lnSpcReduction="20000"/>
          </a:bodyPr>
          <a:lstStyle/>
          <a:p>
            <a:pPr>
              <a:buNone/>
            </a:pPr>
            <a:r>
              <a:rPr lang="en-IN" cap="all" dirty="0"/>
              <a:t>Left ventricular heart failure (left sided failure)</a:t>
            </a:r>
          </a:p>
          <a:p>
            <a:r>
              <a:rPr lang="en-IN" dirty="0"/>
              <a:t>There is reduced blood flow of arterial blood from the heart resulting into congestion and fluid accumulation that affects the lungs causing fluid oedema.</a:t>
            </a:r>
          </a:p>
          <a:p>
            <a:pPr>
              <a:buNone/>
            </a:pPr>
            <a:r>
              <a:rPr lang="en-IN" dirty="0"/>
              <a:t>RIGHT VETRICULAR HEART FAILURE (RIGHT SIDED)</a:t>
            </a:r>
          </a:p>
          <a:p>
            <a:r>
              <a:rPr lang="en-IN" dirty="0"/>
              <a:t>There is engorgement of neck veins and peripheral oedema due to poor venous return</a:t>
            </a:r>
            <a:endParaRPr 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86" name="Title 1"/>
          <p:cNvSpPr>
            <a:spLocks noGrp="1"/>
          </p:cNvSpPr>
          <p:nvPr>
            <p:ph type="title"/>
          </p:nvPr>
        </p:nvSpPr>
        <p:spPr>
          <a:xfrm>
            <a:off x="457200" y="0"/>
            <a:ext cx="8229600" cy="685800"/>
          </a:xfrm>
        </p:spPr>
        <p:txBody>
          <a:bodyPr>
            <a:normAutofit fontScale="90000"/>
          </a:bodyPr>
          <a:lstStyle/>
          <a:p>
            <a:r>
              <a:rPr lang="en-US" dirty="0"/>
              <a:t>Pathophysiology</a:t>
            </a:r>
          </a:p>
        </p:txBody>
      </p:sp>
      <p:sp>
        <p:nvSpPr>
          <p:cNvPr id="1048587" name="Content Placeholder 2"/>
          <p:cNvSpPr>
            <a:spLocks noGrp="1"/>
          </p:cNvSpPr>
          <p:nvPr>
            <p:ph idx="1"/>
          </p:nvPr>
        </p:nvSpPr>
        <p:spPr>
          <a:xfrm>
            <a:off x="457200" y="685800"/>
            <a:ext cx="8229600" cy="6553200"/>
          </a:xfrm>
        </p:spPr>
        <p:txBody>
          <a:bodyPr>
            <a:normAutofit fontScale="84375" lnSpcReduction="10000"/>
          </a:bodyPr>
          <a:lstStyle/>
          <a:p>
            <a:r>
              <a:rPr lang="en-US" dirty="0"/>
              <a:t>Cardiac compensatory mechanisms (increases in heart rate, vasoconstriction, heart enlargement) occur to assist the failing heart</a:t>
            </a:r>
          </a:p>
          <a:p>
            <a:r>
              <a:rPr lang="en-US" dirty="0"/>
              <a:t>These mechanisms are able to “ compensate” for the heart’s inability to pump effectively and maintain sufficient blood flow to organs and tissue at rest</a:t>
            </a:r>
          </a:p>
          <a:p>
            <a:r>
              <a:rPr lang="en-US" dirty="0"/>
              <a:t>Physiologic stressors that increase the workload of the heart (exercise, infection) may cause these mechanisms to fail and precipitate the “ clinical syndrome” associated with a failing heart (elevated ventricular/atrial pressures, sodium and water retention, decreased cardiac output, circulatory and pulmonary congestion)</a:t>
            </a:r>
          </a:p>
          <a:p>
            <a:r>
              <a:rPr lang="en-US" dirty="0"/>
              <a:t>The compensatory mechanisms may hasten the onset of failure because they increase afterload and cardiac work  </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89" name="Title 1"/>
          <p:cNvSpPr>
            <a:spLocks noGrp="1"/>
          </p:cNvSpPr>
          <p:nvPr>
            <p:ph type="title"/>
          </p:nvPr>
        </p:nvSpPr>
        <p:spPr>
          <a:xfrm>
            <a:off x="457200" y="0"/>
            <a:ext cx="8229600" cy="762000"/>
          </a:xfrm>
        </p:spPr>
        <p:txBody>
          <a:bodyPr>
            <a:normAutofit/>
          </a:bodyPr>
          <a:lstStyle/>
          <a:p>
            <a:r>
              <a:rPr lang="en-US" dirty="0"/>
              <a:t>Etiology</a:t>
            </a:r>
          </a:p>
        </p:txBody>
      </p:sp>
      <p:sp>
        <p:nvSpPr>
          <p:cNvPr id="1048590" name="Content Placeholder 2"/>
          <p:cNvSpPr>
            <a:spLocks noGrp="1"/>
          </p:cNvSpPr>
          <p:nvPr>
            <p:ph idx="1"/>
          </p:nvPr>
        </p:nvSpPr>
        <p:spPr>
          <a:xfrm>
            <a:off x="457200" y="838200"/>
            <a:ext cx="8229600" cy="6019800"/>
          </a:xfrm>
        </p:spPr>
        <p:txBody>
          <a:bodyPr>
            <a:normAutofit fontScale="96875" lnSpcReduction="20000"/>
          </a:bodyPr>
          <a:lstStyle/>
          <a:p>
            <a:r>
              <a:rPr lang="en-US" dirty="0"/>
              <a:t>Disorders of heart muscle resulting in decreased contractile properties of the heart</a:t>
            </a:r>
          </a:p>
          <a:p>
            <a:r>
              <a:rPr lang="en-US" dirty="0"/>
              <a:t>Coronary heart disease leading to myocardial infarction</a:t>
            </a:r>
          </a:p>
          <a:p>
            <a:r>
              <a:rPr lang="en-US" dirty="0"/>
              <a:t>Hypertension</a:t>
            </a:r>
          </a:p>
          <a:p>
            <a:r>
              <a:rPr lang="en-US" dirty="0"/>
              <a:t>Vulvular heart disease</a:t>
            </a:r>
          </a:p>
          <a:p>
            <a:r>
              <a:rPr lang="en-US" dirty="0"/>
              <a:t>Congenital heart disease</a:t>
            </a:r>
          </a:p>
          <a:p>
            <a:r>
              <a:rPr lang="en-US" dirty="0"/>
              <a:t>Cardiomyopathies</a:t>
            </a:r>
          </a:p>
          <a:p>
            <a:r>
              <a:rPr lang="en-US" dirty="0"/>
              <a:t>Dysrhythmias</a:t>
            </a:r>
          </a:p>
          <a:p>
            <a:r>
              <a:rPr lang="en-US" dirty="0"/>
              <a:t>Pulmonary embolism; chronic lung disease</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3" name="Title 1"/>
          <p:cNvSpPr>
            <a:spLocks noGrp="1"/>
          </p:cNvSpPr>
          <p:nvPr>
            <p:ph type="title"/>
          </p:nvPr>
        </p:nvSpPr>
        <p:spPr>
          <a:xfrm>
            <a:off x="457200" y="0"/>
            <a:ext cx="8229600" cy="990600"/>
          </a:xfrm>
        </p:spPr>
        <p:txBody>
          <a:bodyPr>
            <a:normAutofit/>
          </a:bodyPr>
          <a:lstStyle/>
          <a:p>
            <a:r>
              <a:rPr lang="en-US" dirty="0"/>
              <a:t>ctd</a:t>
            </a:r>
          </a:p>
        </p:txBody>
      </p:sp>
      <p:sp>
        <p:nvSpPr>
          <p:cNvPr id="1048594" name="Content Placeholder 2"/>
          <p:cNvSpPr>
            <a:spLocks noGrp="1"/>
          </p:cNvSpPr>
          <p:nvPr>
            <p:ph idx="1"/>
          </p:nvPr>
        </p:nvSpPr>
        <p:spPr>
          <a:xfrm>
            <a:off x="457200" y="1066800"/>
            <a:ext cx="8229600" cy="5791200"/>
          </a:xfrm>
        </p:spPr>
        <p:txBody>
          <a:bodyPr>
            <a:normAutofit/>
          </a:bodyPr>
          <a:lstStyle/>
          <a:p>
            <a:r>
              <a:rPr lang="en-US" dirty="0"/>
              <a:t>Anesthesia and surgery</a:t>
            </a:r>
          </a:p>
          <a:p>
            <a:r>
              <a:rPr lang="en-US" dirty="0"/>
              <a:t>Hemorrhage and anemia</a:t>
            </a:r>
          </a:p>
          <a:p>
            <a:r>
              <a:rPr lang="en-US" dirty="0"/>
              <a:t>Transfusions or infusions</a:t>
            </a:r>
          </a:p>
          <a:p>
            <a:r>
              <a:rPr lang="en-US" dirty="0"/>
              <a:t>Increased body demands (fever, infection, pregnancy, arteriovenous fistula)</a:t>
            </a:r>
          </a:p>
          <a:p>
            <a:r>
              <a:rPr lang="en-US" dirty="0"/>
              <a:t>Drug-induced…………</a:t>
            </a:r>
          </a:p>
          <a:p>
            <a:r>
              <a:rPr lang="en-US" dirty="0"/>
              <a:t>Physical and emotional stress</a:t>
            </a:r>
          </a:p>
          <a:p>
            <a:r>
              <a:rPr lang="en-US" dirty="0"/>
              <a:t>Excessive sodium intake…….</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6" name="Title 1"/>
          <p:cNvSpPr>
            <a:spLocks noGrp="1"/>
          </p:cNvSpPr>
          <p:nvPr>
            <p:ph type="title"/>
          </p:nvPr>
        </p:nvSpPr>
        <p:spPr>
          <a:xfrm>
            <a:off x="457200" y="0"/>
            <a:ext cx="8229600" cy="609600"/>
          </a:xfrm>
        </p:spPr>
        <p:txBody>
          <a:bodyPr>
            <a:normAutofit fontScale="90000"/>
          </a:bodyPr>
          <a:lstStyle/>
          <a:p>
            <a:r>
              <a:rPr lang="en-US" dirty="0"/>
              <a:t>CONTENT</a:t>
            </a:r>
          </a:p>
        </p:txBody>
      </p:sp>
      <p:sp>
        <p:nvSpPr>
          <p:cNvPr id="1048617" name="Content Placeholder 2"/>
          <p:cNvSpPr>
            <a:spLocks noGrp="1"/>
          </p:cNvSpPr>
          <p:nvPr>
            <p:ph idx="1"/>
          </p:nvPr>
        </p:nvSpPr>
        <p:spPr>
          <a:xfrm>
            <a:off x="533400" y="609600"/>
            <a:ext cx="8229600" cy="6019800"/>
          </a:xfrm>
        </p:spPr>
        <p:txBody>
          <a:bodyPr>
            <a:normAutofit/>
          </a:bodyPr>
          <a:lstStyle/>
          <a:p>
            <a:pPr>
              <a:buNone/>
            </a:pPr>
            <a:r>
              <a:rPr lang="en-US" u="sng" dirty="0"/>
              <a:t>Coronary vascular disorders</a:t>
            </a:r>
          </a:p>
          <a:p>
            <a:r>
              <a:rPr lang="en-US" dirty="0"/>
              <a:t>Coronary Atherosclerosis</a:t>
            </a:r>
          </a:p>
          <a:p>
            <a:r>
              <a:rPr lang="en-US" dirty="0"/>
              <a:t>Angina pectoris</a:t>
            </a:r>
          </a:p>
          <a:p>
            <a:r>
              <a:rPr lang="en-US" dirty="0"/>
              <a:t>Myocardial infarction</a:t>
            </a:r>
          </a:p>
          <a:p>
            <a:pPr>
              <a:buNone/>
            </a:pPr>
            <a:r>
              <a:rPr lang="en-US" u="sng" dirty="0"/>
              <a:t>Vulvular disorders</a:t>
            </a:r>
          </a:p>
          <a:p>
            <a:r>
              <a:rPr lang="en-US" dirty="0"/>
              <a:t>Mitral valve prolapse</a:t>
            </a:r>
          </a:p>
          <a:p>
            <a:r>
              <a:rPr lang="en-US" dirty="0"/>
              <a:t>Mitral regurgitation</a:t>
            </a:r>
          </a:p>
          <a:p>
            <a:r>
              <a:rPr lang="en-US" dirty="0"/>
              <a:t>Mitral stenosis</a:t>
            </a:r>
          </a:p>
          <a:p>
            <a:r>
              <a:rPr lang="en-US" dirty="0"/>
              <a:t>Aortic regurgitation</a:t>
            </a:r>
          </a:p>
          <a:p>
            <a:r>
              <a:rPr lang="en-US" dirty="0"/>
              <a:t>Aortic stenosis</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0" name="Title 1"/>
          <p:cNvSpPr>
            <a:spLocks noGrp="1"/>
          </p:cNvSpPr>
          <p:nvPr>
            <p:ph type="title"/>
          </p:nvPr>
        </p:nvSpPr>
        <p:spPr>
          <a:xfrm>
            <a:off x="457200" y="0"/>
            <a:ext cx="8229600" cy="762000"/>
          </a:xfrm>
        </p:spPr>
        <p:txBody>
          <a:bodyPr>
            <a:normAutofit/>
          </a:bodyPr>
          <a:lstStyle/>
          <a:p>
            <a:r>
              <a:rPr lang="en-US" dirty="0"/>
              <a:t>Clinical Manifestations</a:t>
            </a:r>
          </a:p>
        </p:txBody>
      </p:sp>
      <p:sp>
        <p:nvSpPr>
          <p:cNvPr id="1048601" name="Content Placeholder 2"/>
          <p:cNvSpPr>
            <a:spLocks noGrp="1"/>
          </p:cNvSpPr>
          <p:nvPr>
            <p:ph idx="1"/>
          </p:nvPr>
        </p:nvSpPr>
        <p:spPr>
          <a:xfrm>
            <a:off x="457200" y="685800"/>
            <a:ext cx="8229600" cy="6172200"/>
          </a:xfrm>
        </p:spPr>
        <p:txBody>
          <a:bodyPr>
            <a:normAutofit/>
          </a:bodyPr>
          <a:lstStyle/>
          <a:p>
            <a:pPr>
              <a:buNone/>
            </a:pPr>
            <a:r>
              <a:rPr lang="en-US" u="sng" dirty="0"/>
              <a:t>Left- sided failure(Forward failure)</a:t>
            </a:r>
          </a:p>
          <a:p>
            <a:pPr marL="514350" indent="-514350">
              <a:buFont typeface="+mj-lt"/>
              <a:buAutoNum type="arabicPeriod"/>
            </a:pPr>
            <a:r>
              <a:rPr lang="en-US" dirty="0"/>
              <a:t>Congestion occurs mainly in the lungs from backing up of blood into pulmonary veins and capillaries resulting in:</a:t>
            </a:r>
          </a:p>
          <a:p>
            <a:r>
              <a:rPr lang="en-US" dirty="0"/>
              <a:t>Shortness of breath , dyspnea on exertion, paroxysmal nocturnal dyspnea (due to reabsorption of dependent edema that has developed during day), orthopnea, pulmonary edema</a:t>
            </a:r>
          </a:p>
          <a:p>
            <a:r>
              <a:rPr lang="en-US" dirty="0"/>
              <a:t>Cough- may be dry, unproductive; often occurs at night</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79" name="Title 1"/>
          <p:cNvSpPr>
            <a:spLocks noGrp="1"/>
          </p:cNvSpPr>
          <p:nvPr>
            <p:ph type="title"/>
          </p:nvPr>
        </p:nvSpPr>
        <p:spPr/>
        <p:txBody>
          <a:bodyPr/>
          <a:lstStyle/>
          <a:p>
            <a:r>
              <a:rPr lang="en-US" dirty="0"/>
              <a:t>ctd</a:t>
            </a:r>
          </a:p>
        </p:txBody>
      </p:sp>
      <p:sp>
        <p:nvSpPr>
          <p:cNvPr id="1048680" name="Content Placeholder 2"/>
          <p:cNvSpPr>
            <a:spLocks noGrp="1"/>
          </p:cNvSpPr>
          <p:nvPr>
            <p:ph idx="1"/>
          </p:nvPr>
        </p:nvSpPr>
        <p:spPr/>
        <p:txBody>
          <a:bodyPr/>
          <a:lstStyle/>
          <a:p>
            <a:pPr>
              <a:buNone/>
            </a:pPr>
            <a:r>
              <a:rPr lang="en-US" dirty="0"/>
              <a:t>2. Fatigability- from low cardiac output, nocturia, insomnia, dyspnea, catabolic effect of chronic failure</a:t>
            </a:r>
          </a:p>
          <a:p>
            <a:pPr>
              <a:buNone/>
            </a:pPr>
            <a:r>
              <a:rPr lang="en-US" dirty="0"/>
              <a:t>3. Insomnia, restlessness</a:t>
            </a:r>
          </a:p>
          <a:p>
            <a:pPr>
              <a:buNone/>
            </a:pPr>
            <a:r>
              <a:rPr lang="en-US" dirty="0"/>
              <a:t>4. Tachycardia- S3 ventricular gallop</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81" name="Title 1"/>
          <p:cNvSpPr>
            <a:spLocks noGrp="1"/>
          </p:cNvSpPr>
          <p:nvPr>
            <p:ph type="title"/>
          </p:nvPr>
        </p:nvSpPr>
        <p:spPr>
          <a:xfrm>
            <a:off x="457200" y="274638"/>
            <a:ext cx="8229600" cy="639762"/>
          </a:xfrm>
        </p:spPr>
        <p:txBody>
          <a:bodyPr>
            <a:normAutofit fontScale="90000"/>
          </a:bodyPr>
          <a:lstStyle/>
          <a:p>
            <a:pPr algn="l"/>
            <a:r>
              <a:rPr lang="en-US" sz="3600" u="sng" dirty="0"/>
              <a:t>Right-Sided Heart Failure (backward failure)</a:t>
            </a:r>
          </a:p>
        </p:txBody>
      </p:sp>
      <p:sp>
        <p:nvSpPr>
          <p:cNvPr id="1048682" name="Content Placeholder 2"/>
          <p:cNvSpPr>
            <a:spLocks noGrp="1"/>
          </p:cNvSpPr>
          <p:nvPr>
            <p:ph idx="1"/>
          </p:nvPr>
        </p:nvSpPr>
        <p:spPr>
          <a:xfrm>
            <a:off x="457200" y="990600"/>
            <a:ext cx="8229600" cy="5715000"/>
          </a:xfrm>
        </p:spPr>
        <p:txBody>
          <a:bodyPr>
            <a:normAutofit fontScale="96875" lnSpcReduction="20000"/>
          </a:bodyPr>
          <a:lstStyle/>
          <a:p>
            <a:r>
              <a:rPr lang="en-US" dirty="0"/>
              <a:t>Signs and symptoms of elevated pressures and congestion in systemic veins and capillaries:</a:t>
            </a:r>
          </a:p>
          <a:p>
            <a:pPr marL="514350" indent="-514350">
              <a:buFont typeface="+mj-lt"/>
              <a:buAutoNum type="arabicPeriod"/>
            </a:pPr>
            <a:r>
              <a:rPr lang="en-US" dirty="0"/>
              <a:t>Edema of ankles; unexplained weight gain (pitting edema is obvious only after retention of at least 4.5 kg of fluid)</a:t>
            </a:r>
          </a:p>
          <a:p>
            <a:pPr marL="514350" indent="-514350">
              <a:buFont typeface="+mj-lt"/>
              <a:buAutoNum type="arabicPeriod"/>
            </a:pPr>
            <a:r>
              <a:rPr lang="en-US" dirty="0"/>
              <a:t>Liver congestion- may produce upper abdominal pain</a:t>
            </a:r>
          </a:p>
          <a:p>
            <a:pPr marL="514350" indent="-514350">
              <a:buFont typeface="+mj-lt"/>
              <a:buAutoNum type="arabicPeriod"/>
            </a:pPr>
            <a:r>
              <a:rPr lang="en-US" dirty="0"/>
              <a:t>Distended neck veins</a:t>
            </a:r>
          </a:p>
          <a:p>
            <a:pPr marL="514350" indent="-514350">
              <a:buFont typeface="+mj-lt"/>
              <a:buAutoNum type="arabicPeriod"/>
            </a:pPr>
            <a:r>
              <a:rPr lang="en-US" dirty="0"/>
              <a:t>Abnormal fluid in body cavities  (pleural space, abdominal cavity  </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83" name="Title 1"/>
          <p:cNvSpPr>
            <a:spLocks noGrp="1"/>
          </p:cNvSpPr>
          <p:nvPr>
            <p:ph type="title"/>
          </p:nvPr>
        </p:nvSpPr>
        <p:spPr>
          <a:xfrm>
            <a:off x="457200" y="274638"/>
            <a:ext cx="8229600" cy="639762"/>
          </a:xfrm>
        </p:spPr>
        <p:txBody>
          <a:bodyPr>
            <a:normAutofit fontScale="90000"/>
          </a:bodyPr>
          <a:lstStyle/>
          <a:p>
            <a:r>
              <a:rPr lang="en-US" dirty="0"/>
              <a:t>ctd</a:t>
            </a:r>
          </a:p>
        </p:txBody>
      </p:sp>
      <p:sp>
        <p:nvSpPr>
          <p:cNvPr id="1048684" name="Content Placeholder 2"/>
          <p:cNvSpPr>
            <a:spLocks noGrp="1"/>
          </p:cNvSpPr>
          <p:nvPr>
            <p:ph idx="1"/>
          </p:nvPr>
        </p:nvSpPr>
        <p:spPr>
          <a:xfrm>
            <a:off x="457200" y="914400"/>
            <a:ext cx="8229600" cy="5211763"/>
          </a:xfrm>
        </p:spPr>
        <p:txBody>
          <a:bodyPr/>
          <a:lstStyle/>
          <a:p>
            <a:pPr>
              <a:buNone/>
            </a:pPr>
            <a:r>
              <a:rPr lang="en-US" dirty="0"/>
              <a:t>5. Anorexia and nausea- from hepatic and visceral engorgement</a:t>
            </a:r>
          </a:p>
          <a:p>
            <a:pPr>
              <a:buNone/>
            </a:pPr>
            <a:r>
              <a:rPr lang="en-US" dirty="0"/>
              <a:t>6. Nocturia- diuresis occurs at night with rest and improved cardiac output</a:t>
            </a:r>
          </a:p>
          <a:p>
            <a:pPr>
              <a:buNone/>
            </a:pPr>
            <a:r>
              <a:rPr lang="en-US" dirty="0"/>
              <a:t>7. General weakness and fatigue</a:t>
            </a:r>
          </a:p>
          <a:p>
            <a:pPr>
              <a:buNone/>
            </a:pPr>
            <a:endParaRPr lang="en-US"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85" name="Title 1"/>
          <p:cNvSpPr>
            <a:spLocks noGrp="1"/>
          </p:cNvSpPr>
          <p:nvPr>
            <p:ph type="title"/>
          </p:nvPr>
        </p:nvSpPr>
        <p:spPr/>
        <p:txBody>
          <a:bodyPr>
            <a:normAutofit fontScale="90000"/>
          </a:bodyPr>
          <a:lstStyle/>
          <a:p>
            <a:r>
              <a:rPr lang="en-US" dirty="0"/>
              <a:t>Cardiovascular Findings in Both Types</a:t>
            </a:r>
          </a:p>
        </p:txBody>
      </p:sp>
      <p:sp>
        <p:nvSpPr>
          <p:cNvPr id="1048686" name="Content Placeholder 2"/>
          <p:cNvSpPr>
            <a:spLocks noGrp="1"/>
          </p:cNvSpPr>
          <p:nvPr>
            <p:ph idx="1"/>
          </p:nvPr>
        </p:nvSpPr>
        <p:spPr>
          <a:xfrm>
            <a:off x="457200" y="1143000"/>
            <a:ext cx="8229600" cy="5715000"/>
          </a:xfrm>
        </p:spPr>
        <p:txBody>
          <a:bodyPr/>
          <a:lstStyle/>
          <a:p>
            <a:pPr marL="514350" indent="-514350">
              <a:buFont typeface="+mj-lt"/>
              <a:buAutoNum type="arabicPeriod"/>
            </a:pPr>
            <a:r>
              <a:rPr lang="en-US" dirty="0"/>
              <a:t>Cardiomegaly (enlargement of the heart)- detected by physical examination and chest x-ray</a:t>
            </a:r>
          </a:p>
          <a:p>
            <a:pPr marL="514350" indent="-514350">
              <a:buFont typeface="+mj-lt"/>
              <a:buAutoNum type="arabicPeriod"/>
            </a:pPr>
            <a:r>
              <a:rPr lang="en-US" dirty="0"/>
              <a:t>Ventricular gallop- evident on auscultation and ECG</a:t>
            </a:r>
          </a:p>
          <a:p>
            <a:pPr marL="514350" indent="-514350">
              <a:buFont typeface="+mj-lt"/>
              <a:buAutoNum type="arabicPeriod"/>
            </a:pPr>
            <a:r>
              <a:rPr lang="en-US" dirty="0"/>
              <a:t>Rapid heart rate</a:t>
            </a:r>
          </a:p>
          <a:p>
            <a:pPr marL="514350" indent="-514350">
              <a:buFont typeface="+mj-lt"/>
              <a:buAutoNum type="arabicPeriod"/>
            </a:pPr>
            <a:r>
              <a:rPr lang="en-US" dirty="0"/>
              <a:t>Development of pulsus alternans (alternation in strength of beat)</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87" name="Title 1"/>
          <p:cNvSpPr>
            <a:spLocks noGrp="1"/>
          </p:cNvSpPr>
          <p:nvPr>
            <p:ph type="title"/>
          </p:nvPr>
        </p:nvSpPr>
        <p:spPr>
          <a:xfrm>
            <a:off x="457200" y="274638"/>
            <a:ext cx="8229600" cy="792162"/>
          </a:xfrm>
        </p:spPr>
        <p:txBody>
          <a:bodyPr/>
          <a:lstStyle/>
          <a:p>
            <a:r>
              <a:rPr lang="en-US" dirty="0"/>
              <a:t>Diagnostic Evaluation</a:t>
            </a:r>
          </a:p>
        </p:txBody>
      </p:sp>
      <p:sp>
        <p:nvSpPr>
          <p:cNvPr id="1048688" name="Content Placeholder 2"/>
          <p:cNvSpPr>
            <a:spLocks noGrp="1"/>
          </p:cNvSpPr>
          <p:nvPr>
            <p:ph idx="1"/>
          </p:nvPr>
        </p:nvSpPr>
        <p:spPr>
          <a:xfrm>
            <a:off x="457200" y="990600"/>
            <a:ext cx="8229600" cy="5135563"/>
          </a:xfrm>
        </p:spPr>
        <p:txBody>
          <a:bodyPr>
            <a:normAutofit/>
          </a:bodyPr>
          <a:lstStyle/>
          <a:p>
            <a:r>
              <a:rPr lang="en-US" dirty="0"/>
              <a:t>ECG may show ventricular hypertrophy and strain</a:t>
            </a:r>
          </a:p>
          <a:p>
            <a:r>
              <a:rPr lang="en-US" dirty="0"/>
              <a:t>Echocardiography may show ventricular hypertrophy, dilation of chambers, and abnormal wall motion</a:t>
            </a:r>
          </a:p>
          <a:p>
            <a:r>
              <a:rPr lang="en-US" dirty="0"/>
              <a:t>Chest x-ray may show cardiomegaly, pleural effusion and vascular congestion</a:t>
            </a:r>
          </a:p>
          <a:p>
            <a:r>
              <a:rPr lang="en-US" dirty="0"/>
              <a:t>Liver function studies may be altered because of hepatic congestion</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89" name="Title 1"/>
          <p:cNvSpPr>
            <a:spLocks noGrp="1"/>
          </p:cNvSpPr>
          <p:nvPr>
            <p:ph type="title"/>
          </p:nvPr>
        </p:nvSpPr>
        <p:spPr>
          <a:xfrm>
            <a:off x="457200" y="274638"/>
            <a:ext cx="8229600" cy="563562"/>
          </a:xfrm>
        </p:spPr>
        <p:txBody>
          <a:bodyPr>
            <a:normAutofit fontScale="90000"/>
          </a:bodyPr>
          <a:lstStyle/>
          <a:p>
            <a:r>
              <a:rPr lang="en-US" dirty="0"/>
              <a:t>Complications</a:t>
            </a:r>
          </a:p>
        </p:txBody>
      </p:sp>
      <p:sp>
        <p:nvSpPr>
          <p:cNvPr id="1048690" name="Content Placeholder 2"/>
          <p:cNvSpPr>
            <a:spLocks noGrp="1"/>
          </p:cNvSpPr>
          <p:nvPr>
            <p:ph idx="1"/>
          </p:nvPr>
        </p:nvSpPr>
        <p:spPr>
          <a:xfrm>
            <a:off x="457200" y="914400"/>
            <a:ext cx="8229600" cy="5943600"/>
          </a:xfrm>
        </p:spPr>
        <p:txBody>
          <a:bodyPr/>
          <a:lstStyle/>
          <a:p>
            <a:r>
              <a:rPr lang="en-US" dirty="0"/>
              <a:t>Intractable or refractory heart failure-  pt becomes progressively refractory to therapy (does not yield to treatment)</a:t>
            </a:r>
          </a:p>
          <a:p>
            <a:r>
              <a:rPr lang="en-US" dirty="0"/>
              <a:t>Cardiac dysrhythmias</a:t>
            </a:r>
          </a:p>
          <a:p>
            <a:r>
              <a:rPr lang="en-US" dirty="0"/>
              <a:t>Myocardial failure</a:t>
            </a:r>
          </a:p>
          <a:p>
            <a:r>
              <a:rPr lang="en-US" dirty="0"/>
              <a:t>Digitalis toxicity- from decreased renal function, potassium depletion, and low magnesium levels in the body.</a:t>
            </a:r>
          </a:p>
          <a:p>
            <a:r>
              <a:rPr lang="en-US" dirty="0"/>
              <a:t>Pulmonary infarction; pneumonia; emboli</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91" name="Title 1"/>
          <p:cNvSpPr>
            <a:spLocks noGrp="1"/>
          </p:cNvSpPr>
          <p:nvPr>
            <p:ph type="title"/>
          </p:nvPr>
        </p:nvSpPr>
        <p:spPr>
          <a:xfrm>
            <a:off x="457200" y="152400"/>
            <a:ext cx="8229600" cy="762000"/>
          </a:xfrm>
        </p:spPr>
        <p:txBody>
          <a:bodyPr>
            <a:normAutofit/>
          </a:bodyPr>
          <a:lstStyle/>
          <a:p>
            <a:r>
              <a:rPr lang="en-US" dirty="0"/>
              <a:t>Management</a:t>
            </a:r>
          </a:p>
        </p:txBody>
      </p:sp>
      <p:sp>
        <p:nvSpPr>
          <p:cNvPr id="1048692" name="Content Placeholder 2"/>
          <p:cNvSpPr>
            <a:spLocks noGrp="1"/>
          </p:cNvSpPr>
          <p:nvPr>
            <p:ph idx="1"/>
          </p:nvPr>
        </p:nvSpPr>
        <p:spPr>
          <a:xfrm>
            <a:off x="457200" y="990600"/>
            <a:ext cx="8229600" cy="5867400"/>
          </a:xfrm>
        </p:spPr>
        <p:txBody>
          <a:bodyPr/>
          <a:lstStyle/>
          <a:p>
            <a:r>
              <a:rPr lang="en-US" dirty="0"/>
              <a:t>Treatment is directed at eliminating excessive accumulation of body water, increasing the force and efficiency of myocardial contraction, and reducing the workload of the heart. </a:t>
            </a:r>
          </a:p>
          <a:p>
            <a:r>
              <a:rPr lang="en-US" dirty="0"/>
              <a:t>These goals are achieved through promoting rest and administering pharmacologic agents:</a:t>
            </a:r>
          </a:p>
          <a:p>
            <a:pPr>
              <a:buNone/>
            </a:pPr>
            <a:r>
              <a:rPr lang="en-US" i="1" dirty="0"/>
              <a:t>1. Diuretics: </a:t>
            </a:r>
            <a:r>
              <a:rPr lang="en-US" dirty="0"/>
              <a:t>eliminates excess body water and decrease ventricular pressures</a:t>
            </a: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93" name="Title 1"/>
          <p:cNvSpPr>
            <a:spLocks noGrp="1"/>
          </p:cNvSpPr>
          <p:nvPr>
            <p:ph type="title"/>
          </p:nvPr>
        </p:nvSpPr>
        <p:spPr>
          <a:xfrm>
            <a:off x="457200" y="274638"/>
            <a:ext cx="8229600" cy="639762"/>
          </a:xfrm>
        </p:spPr>
        <p:txBody>
          <a:bodyPr>
            <a:normAutofit/>
          </a:bodyPr>
          <a:lstStyle/>
          <a:p>
            <a:pPr algn="l"/>
            <a:r>
              <a:rPr lang="en-US" sz="3200" dirty="0"/>
              <a:t>2. </a:t>
            </a:r>
            <a:r>
              <a:rPr lang="en-US" sz="3200" i="1" dirty="0"/>
              <a:t>Positive Ionotropic Agents</a:t>
            </a:r>
          </a:p>
        </p:txBody>
      </p:sp>
      <p:sp>
        <p:nvSpPr>
          <p:cNvPr id="1048694" name="Content Placeholder 2"/>
          <p:cNvSpPr>
            <a:spLocks noGrp="1"/>
          </p:cNvSpPr>
          <p:nvPr>
            <p:ph idx="1"/>
          </p:nvPr>
        </p:nvSpPr>
        <p:spPr>
          <a:xfrm>
            <a:off x="457200" y="838200"/>
            <a:ext cx="8229600" cy="5287963"/>
          </a:xfrm>
        </p:spPr>
        <p:txBody>
          <a:bodyPr>
            <a:normAutofit lnSpcReduction="10000"/>
          </a:bodyPr>
          <a:lstStyle/>
          <a:p>
            <a:pPr>
              <a:buFont typeface="Wingdings" pitchFamily="2" charset="2"/>
              <a:buChar char="§"/>
            </a:pPr>
            <a:r>
              <a:rPr lang="en-US" dirty="0"/>
              <a:t>Increase the heart’s ability to pump more effectively by improving the contractile force of the muscle</a:t>
            </a:r>
          </a:p>
          <a:p>
            <a:r>
              <a:rPr lang="en-US" dirty="0"/>
              <a:t>Digoxin (Lanoxin) may only be effective in severe cases of failure</a:t>
            </a:r>
          </a:p>
          <a:p>
            <a:r>
              <a:rPr lang="en-US" dirty="0"/>
              <a:t>Dopamine (Intropin) also improves renal blood flow in low dose range</a:t>
            </a:r>
          </a:p>
          <a:p>
            <a:r>
              <a:rPr lang="en-US" dirty="0"/>
              <a:t>Dobutamine (Dobutrex)</a:t>
            </a:r>
          </a:p>
          <a:p>
            <a:r>
              <a:rPr lang="en-US" dirty="0"/>
              <a:t>Milrinone (Primacor) and amrinone (Inocor) are potent vasodilators</a:t>
            </a: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95" name="Title 1"/>
          <p:cNvSpPr>
            <a:spLocks noGrp="1"/>
          </p:cNvSpPr>
          <p:nvPr>
            <p:ph type="title"/>
          </p:nvPr>
        </p:nvSpPr>
        <p:spPr>
          <a:xfrm>
            <a:off x="457200" y="274638"/>
            <a:ext cx="8229600" cy="411162"/>
          </a:xfrm>
        </p:spPr>
        <p:txBody>
          <a:bodyPr>
            <a:normAutofit fontScale="90000"/>
          </a:bodyPr>
          <a:lstStyle/>
          <a:p>
            <a:pPr algn="l"/>
            <a:r>
              <a:rPr lang="en-US" sz="3200" dirty="0"/>
              <a:t>3. </a:t>
            </a:r>
            <a:r>
              <a:rPr lang="en-US" sz="3200" i="1" dirty="0"/>
              <a:t>Vasodilator Therapy</a:t>
            </a:r>
          </a:p>
        </p:txBody>
      </p:sp>
      <p:sp>
        <p:nvSpPr>
          <p:cNvPr id="1048696" name="Content Placeholder 2"/>
          <p:cNvSpPr>
            <a:spLocks noGrp="1"/>
          </p:cNvSpPr>
          <p:nvPr>
            <p:ph idx="1"/>
          </p:nvPr>
        </p:nvSpPr>
        <p:spPr>
          <a:xfrm>
            <a:off x="457200" y="762000"/>
            <a:ext cx="8229600" cy="6096000"/>
          </a:xfrm>
        </p:spPr>
        <p:txBody>
          <a:bodyPr>
            <a:normAutofit fontScale="96875" lnSpcReduction="20000"/>
          </a:bodyPr>
          <a:lstStyle/>
          <a:p>
            <a:r>
              <a:rPr lang="en-US" dirty="0"/>
              <a:t>Decreases the workload of the heart by dilating peripheral vessels</a:t>
            </a:r>
          </a:p>
          <a:p>
            <a:r>
              <a:rPr lang="en-US" dirty="0"/>
              <a:t>By relaxing capacitance vessels (veins and venules), vasodilators reduce ventricular filling pressures (preload and volumes)</a:t>
            </a:r>
          </a:p>
          <a:p>
            <a:r>
              <a:rPr lang="en-US" dirty="0"/>
              <a:t>By relaxing resistance vessels (arterioles), vasodilators can reduce impedance to left ventricular ejection and improve stroke volume</a:t>
            </a:r>
          </a:p>
          <a:p>
            <a:r>
              <a:rPr lang="en-US" dirty="0"/>
              <a:t>Vasodilators used in CHF:</a:t>
            </a:r>
          </a:p>
          <a:p>
            <a:pPr>
              <a:buNone/>
            </a:pPr>
            <a:r>
              <a:rPr lang="en-US" dirty="0"/>
              <a:t>a) Nitrates such as nitroglycerin (Tridil), isosorbide dinitrate (Isordil), nitroglycerin ointment (Nitrobid)- predominantly dilate systemic veins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8" name="Title 1"/>
          <p:cNvSpPr>
            <a:spLocks noGrp="1"/>
          </p:cNvSpPr>
          <p:nvPr>
            <p:ph type="title"/>
          </p:nvPr>
        </p:nvSpPr>
        <p:spPr>
          <a:xfrm>
            <a:off x="457200" y="609600"/>
            <a:ext cx="8229600" cy="457200"/>
          </a:xfrm>
        </p:spPr>
        <p:txBody>
          <a:bodyPr>
            <a:normAutofit fontScale="90000"/>
          </a:bodyPr>
          <a:lstStyle/>
          <a:p>
            <a:pPr algn="l"/>
            <a:r>
              <a:rPr lang="en-US" u="sng" dirty="0"/>
              <a:t>Infectious diseases of the heart</a:t>
            </a:r>
            <a:br>
              <a:rPr lang="en-US" u="sng" dirty="0"/>
            </a:br>
            <a:endParaRPr lang="en-US" dirty="0"/>
          </a:p>
        </p:txBody>
      </p:sp>
      <p:sp>
        <p:nvSpPr>
          <p:cNvPr id="1048619" name="Content Placeholder 2"/>
          <p:cNvSpPr>
            <a:spLocks noGrp="1"/>
          </p:cNvSpPr>
          <p:nvPr>
            <p:ph idx="1"/>
          </p:nvPr>
        </p:nvSpPr>
        <p:spPr>
          <a:xfrm>
            <a:off x="457200" y="1143000"/>
            <a:ext cx="8229600" cy="5486400"/>
          </a:xfrm>
        </p:spPr>
        <p:txBody>
          <a:bodyPr>
            <a:normAutofit fontScale="93750" lnSpcReduction="20000"/>
          </a:bodyPr>
          <a:lstStyle/>
          <a:p>
            <a:r>
              <a:rPr lang="en-US" dirty="0"/>
              <a:t>Rheumatic Endocarditis</a:t>
            </a:r>
          </a:p>
          <a:p>
            <a:r>
              <a:rPr lang="en-US" dirty="0"/>
              <a:t>Infective Endocarditis</a:t>
            </a:r>
          </a:p>
          <a:p>
            <a:r>
              <a:rPr lang="en-US" dirty="0"/>
              <a:t>Myocarditis</a:t>
            </a:r>
          </a:p>
          <a:p>
            <a:r>
              <a:rPr lang="en-US" dirty="0"/>
              <a:t>Pericarditis</a:t>
            </a:r>
          </a:p>
          <a:p>
            <a:pPr>
              <a:buNone/>
            </a:pPr>
            <a:r>
              <a:rPr lang="en-US" u="sng" dirty="0"/>
              <a:t>Complications from heart disease</a:t>
            </a:r>
          </a:p>
          <a:p>
            <a:r>
              <a:rPr lang="en-US" dirty="0"/>
              <a:t>Heart failure</a:t>
            </a:r>
          </a:p>
          <a:p>
            <a:r>
              <a:rPr lang="en-US" dirty="0"/>
              <a:t>Pulmonary edema</a:t>
            </a:r>
          </a:p>
          <a:p>
            <a:r>
              <a:rPr lang="en-US" dirty="0"/>
              <a:t>Cardiogenic shock</a:t>
            </a:r>
          </a:p>
          <a:p>
            <a:r>
              <a:rPr lang="en-US" dirty="0"/>
              <a:t>Thromboembolism</a:t>
            </a:r>
          </a:p>
          <a:p>
            <a:r>
              <a:rPr lang="en-US" dirty="0"/>
              <a:t>Pericardial effusion</a:t>
            </a:r>
          </a:p>
          <a:p>
            <a:r>
              <a:rPr lang="en-US" dirty="0"/>
              <a:t>Cardiac Tamponade</a:t>
            </a:r>
          </a:p>
          <a:p>
            <a:r>
              <a:rPr lang="en-US" dirty="0"/>
              <a:t>Cardiac Arrest</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97" name="Title 1"/>
          <p:cNvSpPr>
            <a:spLocks noGrp="1"/>
          </p:cNvSpPr>
          <p:nvPr>
            <p:ph type="title"/>
          </p:nvPr>
        </p:nvSpPr>
        <p:spPr>
          <a:xfrm>
            <a:off x="457200" y="152400"/>
            <a:ext cx="8229600" cy="762000"/>
          </a:xfrm>
        </p:spPr>
        <p:txBody>
          <a:bodyPr>
            <a:normAutofit/>
          </a:bodyPr>
          <a:lstStyle/>
          <a:p>
            <a:r>
              <a:rPr lang="en-US" dirty="0"/>
              <a:t>ctd</a:t>
            </a:r>
          </a:p>
        </p:txBody>
      </p:sp>
      <p:sp>
        <p:nvSpPr>
          <p:cNvPr id="1048698" name="Content Placeholder 2"/>
          <p:cNvSpPr>
            <a:spLocks noGrp="1"/>
          </p:cNvSpPr>
          <p:nvPr>
            <p:ph idx="1"/>
          </p:nvPr>
        </p:nvSpPr>
        <p:spPr>
          <a:xfrm>
            <a:off x="457200" y="1066800"/>
            <a:ext cx="8229600" cy="5791200"/>
          </a:xfrm>
        </p:spPr>
        <p:txBody>
          <a:bodyPr>
            <a:normAutofit/>
          </a:bodyPr>
          <a:lstStyle/>
          <a:p>
            <a:pPr>
              <a:buNone/>
            </a:pPr>
            <a:r>
              <a:rPr lang="en-US" dirty="0"/>
              <a:t>b. Hydralazine (Apresoline)- predominantly affects arterioles; reduces arteriolar tone</a:t>
            </a:r>
          </a:p>
          <a:p>
            <a:pPr>
              <a:buNone/>
            </a:pPr>
            <a:r>
              <a:rPr lang="en-US" dirty="0"/>
              <a:t>c. Prazosin (Minipress)- balanced effects on both arteriole and venous circulation</a:t>
            </a:r>
          </a:p>
          <a:p>
            <a:pPr>
              <a:buNone/>
            </a:pPr>
            <a:r>
              <a:rPr lang="en-US" dirty="0"/>
              <a:t>d. Sodium nitroprusside (Nipride)- predominantly affects arterioles</a:t>
            </a:r>
          </a:p>
          <a:p>
            <a:pPr>
              <a:buNone/>
            </a:pPr>
            <a:r>
              <a:rPr lang="en-US" dirty="0"/>
              <a:t>e. Morphine sulfate (Duramorph)- decreases venous return, decreases pain and anxiety and thus cardiac workload</a:t>
            </a: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99" name="Title 1"/>
          <p:cNvSpPr>
            <a:spLocks noGrp="1"/>
          </p:cNvSpPr>
          <p:nvPr>
            <p:ph type="title"/>
          </p:nvPr>
        </p:nvSpPr>
        <p:spPr>
          <a:xfrm>
            <a:off x="457200" y="274638"/>
            <a:ext cx="8229600" cy="334962"/>
          </a:xfrm>
        </p:spPr>
        <p:txBody>
          <a:bodyPr>
            <a:normAutofit fontScale="90000"/>
          </a:bodyPr>
          <a:lstStyle/>
          <a:p>
            <a:pPr algn="l"/>
            <a:r>
              <a:rPr lang="en-US" sz="3200" dirty="0"/>
              <a:t>4. </a:t>
            </a:r>
            <a:r>
              <a:rPr lang="en-US" sz="3200" i="1" dirty="0"/>
              <a:t>ACE Inhibitors</a:t>
            </a:r>
          </a:p>
        </p:txBody>
      </p:sp>
      <p:sp>
        <p:nvSpPr>
          <p:cNvPr id="1048700" name="Content Placeholder 2"/>
          <p:cNvSpPr>
            <a:spLocks noGrp="1"/>
          </p:cNvSpPr>
          <p:nvPr>
            <p:ph idx="1"/>
          </p:nvPr>
        </p:nvSpPr>
        <p:spPr>
          <a:xfrm>
            <a:off x="457200" y="685800"/>
            <a:ext cx="8229600" cy="5440363"/>
          </a:xfrm>
        </p:spPr>
        <p:txBody>
          <a:bodyPr/>
          <a:lstStyle/>
          <a:p>
            <a:r>
              <a:rPr lang="en-US" dirty="0"/>
              <a:t>Inhibit the adverse effects of angiotensin II (Potent vasoconstrictor)</a:t>
            </a:r>
          </a:p>
          <a:p>
            <a:r>
              <a:rPr lang="en-US" dirty="0"/>
              <a:t>Decreases left ventricular afterload with a subsequent decrease in heart rate associated with heart failure, thereby reducing the workload of the heart and increasing cardiac output</a:t>
            </a:r>
          </a:p>
          <a:p>
            <a:r>
              <a:rPr lang="en-US" dirty="0"/>
              <a:t>Captopril (Capoten) and enalapril (Vasotec) are commonly used</a:t>
            </a: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01" name="Title 1"/>
          <p:cNvSpPr>
            <a:spLocks noGrp="1"/>
          </p:cNvSpPr>
          <p:nvPr>
            <p:ph type="title"/>
          </p:nvPr>
        </p:nvSpPr>
        <p:spPr>
          <a:xfrm>
            <a:off x="457200" y="274638"/>
            <a:ext cx="8229600" cy="868362"/>
          </a:xfrm>
        </p:spPr>
        <p:txBody>
          <a:bodyPr>
            <a:normAutofit/>
          </a:bodyPr>
          <a:lstStyle/>
          <a:p>
            <a:pPr algn="l"/>
            <a:r>
              <a:rPr lang="en-US" sz="3200" dirty="0"/>
              <a:t>5. </a:t>
            </a:r>
            <a:r>
              <a:rPr lang="en-US" sz="3200" i="1" dirty="0"/>
              <a:t>Beta-adrenergic Blocking Agents</a:t>
            </a:r>
          </a:p>
        </p:txBody>
      </p:sp>
      <p:sp>
        <p:nvSpPr>
          <p:cNvPr id="1048702" name="Content Placeholder 2"/>
          <p:cNvSpPr>
            <a:spLocks noGrp="1"/>
          </p:cNvSpPr>
          <p:nvPr>
            <p:ph idx="1"/>
          </p:nvPr>
        </p:nvSpPr>
        <p:spPr>
          <a:xfrm>
            <a:off x="457200" y="1295400"/>
            <a:ext cx="8229600" cy="5562600"/>
          </a:xfrm>
        </p:spPr>
        <p:txBody>
          <a:bodyPr>
            <a:normAutofit fontScale="96875" lnSpcReduction="20000"/>
          </a:bodyPr>
          <a:lstStyle/>
          <a:p>
            <a:r>
              <a:rPr lang="en-US" dirty="0"/>
              <a:t>Decrease myocardial workload and protect against fatal dysrhythmias by blocking norepinephrine effects of the sympathetic nervous system</a:t>
            </a:r>
          </a:p>
          <a:p>
            <a:r>
              <a:rPr lang="en-US" dirty="0"/>
              <a:t>Metoprolol (Lopressor) or metoprolol CR or XL (Topco XL) are commonly used</a:t>
            </a:r>
          </a:p>
          <a:p>
            <a:r>
              <a:rPr lang="en-US" dirty="0"/>
              <a:t>Carvedilol is a nonselective beta and alpha blocking agent. Pts may actually experience increase in general malaise for a 2-to- 3- week period while they adjust to the medication</a:t>
            </a: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03" name="Title 1"/>
          <p:cNvSpPr>
            <a:spLocks noGrp="1"/>
          </p:cNvSpPr>
          <p:nvPr>
            <p:ph type="title"/>
          </p:nvPr>
        </p:nvSpPr>
        <p:spPr/>
        <p:txBody>
          <a:bodyPr>
            <a:normAutofit/>
          </a:bodyPr>
          <a:lstStyle/>
          <a:p>
            <a:pPr algn="l"/>
            <a:br>
              <a:rPr lang="en-US" sz="3200" i="1" dirty="0"/>
            </a:br>
            <a:r>
              <a:rPr lang="en-US" sz="3200" i="1" dirty="0"/>
              <a:t>Diet</a:t>
            </a:r>
          </a:p>
        </p:txBody>
      </p:sp>
      <p:sp>
        <p:nvSpPr>
          <p:cNvPr id="1048704" name="Content Placeholder 2"/>
          <p:cNvSpPr>
            <a:spLocks noGrp="1"/>
          </p:cNvSpPr>
          <p:nvPr>
            <p:ph idx="1"/>
          </p:nvPr>
        </p:nvSpPr>
        <p:spPr/>
        <p:txBody>
          <a:bodyPr/>
          <a:lstStyle/>
          <a:p>
            <a:r>
              <a:rPr lang="en-US" dirty="0"/>
              <a:t>Restricted sodium</a:t>
            </a:r>
          </a:p>
          <a:p>
            <a:r>
              <a:rPr lang="en-US" dirty="0"/>
              <a:t>Restricted fluids</a:t>
            </a:r>
          </a:p>
          <a:p>
            <a:pPr>
              <a:buNone/>
            </a:pPr>
            <a:endParaRPr lang="en-US" i="1" dirty="0"/>
          </a:p>
          <a:p>
            <a:pPr>
              <a:buNone/>
            </a:pPr>
            <a:r>
              <a:rPr lang="en-US" i="1" dirty="0"/>
              <a:t>Heart transplantation</a:t>
            </a:r>
          </a:p>
          <a:p>
            <a:r>
              <a:rPr lang="en-US" dirty="0"/>
              <a:t>Used in advanced heart failure</a:t>
            </a: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05" name="Title 1"/>
          <p:cNvSpPr>
            <a:spLocks noGrp="1"/>
          </p:cNvSpPr>
          <p:nvPr>
            <p:ph type="title"/>
          </p:nvPr>
        </p:nvSpPr>
        <p:spPr>
          <a:xfrm>
            <a:off x="457200" y="0"/>
            <a:ext cx="8229600" cy="685800"/>
          </a:xfrm>
        </p:spPr>
        <p:txBody>
          <a:bodyPr>
            <a:normAutofit fontScale="90000"/>
          </a:bodyPr>
          <a:lstStyle/>
          <a:p>
            <a:r>
              <a:rPr lang="en-US" dirty="0"/>
              <a:t>Nursing interventions</a:t>
            </a:r>
          </a:p>
        </p:txBody>
      </p:sp>
      <p:sp>
        <p:nvSpPr>
          <p:cNvPr id="1048706" name="Content Placeholder 2"/>
          <p:cNvSpPr>
            <a:spLocks noGrp="1"/>
          </p:cNvSpPr>
          <p:nvPr>
            <p:ph idx="1"/>
          </p:nvPr>
        </p:nvSpPr>
        <p:spPr>
          <a:xfrm>
            <a:off x="457200" y="685800"/>
            <a:ext cx="8229600" cy="6172200"/>
          </a:xfrm>
        </p:spPr>
        <p:txBody>
          <a:bodyPr>
            <a:normAutofit fontScale="96875" lnSpcReduction="10000"/>
          </a:bodyPr>
          <a:lstStyle/>
          <a:p>
            <a:pPr>
              <a:buNone/>
            </a:pPr>
            <a:r>
              <a:rPr lang="en-US" dirty="0"/>
              <a:t>A. </a:t>
            </a:r>
            <a:r>
              <a:rPr lang="en-US" b="1" dirty="0"/>
              <a:t>Maintaining Adequate cardiac output</a:t>
            </a:r>
          </a:p>
          <a:p>
            <a:pPr>
              <a:buNone/>
            </a:pPr>
            <a:r>
              <a:rPr lang="en-US" dirty="0"/>
              <a:t>1. Place pt at physical and emotional rest to reduce work of heart</a:t>
            </a:r>
          </a:p>
          <a:p>
            <a:pPr marL="514350" indent="-514350">
              <a:buFont typeface="+mj-lt"/>
              <a:buAutoNum type="alphaLcPeriod"/>
            </a:pPr>
            <a:r>
              <a:rPr lang="en-US" dirty="0"/>
              <a:t>Provide rest in semirecumbent position or in arm-chair in air-conditioned environment- reduces work of heart, increases heart reserve, reduces blood pressure, decreases work of respiratory muscles and oxygen utilization, improves efficiency of heart contraction; recumbency promotes diuresis by improving renal perfusion </a:t>
            </a:r>
          </a:p>
          <a:p>
            <a:pPr marL="514350" indent="-514350">
              <a:buFont typeface="+mj-lt"/>
              <a:buAutoNum type="alphaLcPeriod"/>
            </a:pPr>
            <a:r>
              <a:rPr lang="en-US" dirty="0"/>
              <a:t>Provide bedside commode- to reduce work of getting to bathroom and for defecation</a:t>
            </a: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07" name="Title 1"/>
          <p:cNvSpPr>
            <a:spLocks noGrp="1"/>
          </p:cNvSpPr>
          <p:nvPr>
            <p:ph type="title"/>
          </p:nvPr>
        </p:nvSpPr>
        <p:spPr>
          <a:xfrm>
            <a:off x="457200" y="0"/>
            <a:ext cx="8229600" cy="685800"/>
          </a:xfrm>
        </p:spPr>
        <p:txBody>
          <a:bodyPr>
            <a:normAutofit fontScale="90000"/>
          </a:bodyPr>
          <a:lstStyle/>
          <a:p>
            <a:r>
              <a:rPr lang="en-US" dirty="0"/>
              <a:t>ctd</a:t>
            </a:r>
          </a:p>
        </p:txBody>
      </p:sp>
      <p:sp>
        <p:nvSpPr>
          <p:cNvPr id="1048708" name="Content Placeholder 2"/>
          <p:cNvSpPr>
            <a:spLocks noGrp="1"/>
          </p:cNvSpPr>
          <p:nvPr>
            <p:ph idx="1"/>
          </p:nvPr>
        </p:nvSpPr>
        <p:spPr>
          <a:xfrm>
            <a:off x="457200" y="581892"/>
            <a:ext cx="8229600" cy="6428508"/>
          </a:xfrm>
        </p:spPr>
        <p:txBody>
          <a:bodyPr>
            <a:normAutofit fontScale="93750" lnSpcReduction="20000"/>
          </a:bodyPr>
          <a:lstStyle/>
          <a:p>
            <a:pPr>
              <a:buNone/>
            </a:pPr>
            <a:r>
              <a:rPr lang="en-US" dirty="0"/>
              <a:t>C. Provide for psychological rest- emotional stress produces vasoconstriction, elevates arterial pressure, and speeds the heart</a:t>
            </a:r>
          </a:p>
          <a:p>
            <a:pPr marL="571500" indent="-571500">
              <a:buFont typeface="+mj-lt"/>
              <a:buAutoNum type="romanLcPeriod"/>
            </a:pPr>
            <a:r>
              <a:rPr lang="en-US" dirty="0"/>
              <a:t>Promote physical comfort</a:t>
            </a:r>
          </a:p>
          <a:p>
            <a:pPr marL="571500" indent="-571500">
              <a:buFont typeface="+mj-lt"/>
              <a:buAutoNum type="romanLcPeriod"/>
            </a:pPr>
            <a:r>
              <a:rPr lang="en-US" dirty="0"/>
              <a:t>Avoid situations that tend to promote anxiety/agitation</a:t>
            </a:r>
          </a:p>
          <a:p>
            <a:pPr marL="571500" indent="-571500">
              <a:buFont typeface="+mj-lt"/>
              <a:buAutoNum type="romanLcPeriod"/>
            </a:pPr>
            <a:r>
              <a:rPr lang="en-US" dirty="0"/>
              <a:t>Offer careful explanations and answers to the pt’s questions</a:t>
            </a:r>
          </a:p>
          <a:p>
            <a:pPr marL="571500" indent="-571500">
              <a:buNone/>
            </a:pPr>
            <a:r>
              <a:rPr lang="en-US" dirty="0"/>
              <a:t>2.  Evaluate frequently for progression of left ventricular failure. Take frequent BP readings</a:t>
            </a:r>
          </a:p>
          <a:p>
            <a:pPr marL="571500" indent="-571500">
              <a:buFont typeface="+mj-lt"/>
              <a:buAutoNum type="alphaLcPeriod"/>
            </a:pPr>
            <a:r>
              <a:rPr lang="en-US" dirty="0"/>
              <a:t>Observe for lowering of systolic pressure</a:t>
            </a:r>
          </a:p>
          <a:p>
            <a:pPr marL="571500" indent="-571500">
              <a:buFont typeface="+mj-lt"/>
              <a:buAutoNum type="alphaLcPeriod"/>
            </a:pPr>
            <a:r>
              <a:rPr lang="en-US" dirty="0"/>
              <a:t>Note narrowing of pulse pressure</a:t>
            </a:r>
          </a:p>
          <a:p>
            <a:pPr marL="571500" indent="-571500">
              <a:buFont typeface="+mj-lt"/>
              <a:buAutoNum type="alphaLcPeriod"/>
            </a:pPr>
            <a:r>
              <a:rPr lang="en-US" dirty="0"/>
              <a:t>Note alternations in strong and weak pulsations( pulsus alternans)</a:t>
            </a: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09" name="Title 1"/>
          <p:cNvSpPr>
            <a:spLocks noGrp="1"/>
          </p:cNvSpPr>
          <p:nvPr>
            <p:ph type="title"/>
          </p:nvPr>
        </p:nvSpPr>
        <p:spPr>
          <a:xfrm>
            <a:off x="457200" y="0"/>
            <a:ext cx="8229600" cy="609600"/>
          </a:xfrm>
        </p:spPr>
        <p:txBody>
          <a:bodyPr>
            <a:normAutofit fontScale="90000"/>
          </a:bodyPr>
          <a:lstStyle/>
          <a:p>
            <a:r>
              <a:rPr lang="en-US" dirty="0"/>
              <a:t>ctd</a:t>
            </a:r>
          </a:p>
        </p:txBody>
      </p:sp>
      <p:sp>
        <p:nvSpPr>
          <p:cNvPr id="1048710" name="Content Placeholder 2"/>
          <p:cNvSpPr>
            <a:spLocks noGrp="1"/>
          </p:cNvSpPr>
          <p:nvPr>
            <p:ph idx="1"/>
          </p:nvPr>
        </p:nvSpPr>
        <p:spPr>
          <a:xfrm>
            <a:off x="457200" y="533400"/>
            <a:ext cx="8229600" cy="6553200"/>
          </a:xfrm>
        </p:spPr>
        <p:txBody>
          <a:bodyPr>
            <a:normAutofit fontScale="95000" lnSpcReduction="10000"/>
          </a:bodyPr>
          <a:lstStyle/>
          <a:p>
            <a:pPr>
              <a:buNone/>
            </a:pPr>
            <a:r>
              <a:rPr lang="en-US" dirty="0"/>
              <a:t>3. Auscultate heart sounds frequently</a:t>
            </a:r>
          </a:p>
          <a:p>
            <a:pPr marL="514350" indent="-514350">
              <a:buFont typeface="+mj-lt"/>
              <a:buAutoNum type="alphaLcPeriod"/>
            </a:pPr>
            <a:r>
              <a:rPr lang="en-US" dirty="0"/>
              <a:t>Note presence of S</a:t>
            </a:r>
            <a:r>
              <a:rPr lang="en-US" sz="2000" dirty="0"/>
              <a:t>3 </a:t>
            </a:r>
            <a:r>
              <a:rPr lang="en-US" dirty="0"/>
              <a:t>or S</a:t>
            </a:r>
            <a:r>
              <a:rPr lang="en-US" sz="2400" dirty="0"/>
              <a:t>4</a:t>
            </a:r>
            <a:r>
              <a:rPr lang="en-US" dirty="0"/>
              <a:t> gallop (S</a:t>
            </a:r>
            <a:r>
              <a:rPr lang="en-US" sz="2400" dirty="0"/>
              <a:t>3</a:t>
            </a:r>
            <a:r>
              <a:rPr lang="en-US" dirty="0"/>
              <a:t> gallop is a significant indicator of CHF)</a:t>
            </a:r>
          </a:p>
          <a:p>
            <a:pPr marL="514350" indent="-514350">
              <a:buFont typeface="+mj-lt"/>
              <a:buAutoNum type="alphaLcPeriod"/>
            </a:pPr>
            <a:r>
              <a:rPr lang="en-US" dirty="0"/>
              <a:t>Monitor for premature ventricular beats </a:t>
            </a:r>
          </a:p>
          <a:p>
            <a:pPr marL="514350" indent="-514350">
              <a:buNone/>
            </a:pPr>
            <a:r>
              <a:rPr lang="en-US" dirty="0"/>
              <a:t>4. Observe for signs and symptoms of reduced peripheral tissue perfusion: cool temperature of skin , facial pallor, poor capillary refill of nail beds</a:t>
            </a:r>
          </a:p>
          <a:p>
            <a:pPr marL="514350" indent="-514350">
              <a:buNone/>
            </a:pPr>
            <a:r>
              <a:rPr lang="en-US" dirty="0"/>
              <a:t>5. Administer pharmacotherapy</a:t>
            </a:r>
          </a:p>
          <a:p>
            <a:pPr marL="514350" indent="-514350">
              <a:buNone/>
            </a:pPr>
            <a:r>
              <a:rPr lang="en-US" dirty="0"/>
              <a:t>6. Monitor clinical response of pt with respect to relief of symptoms( lessening dyspnea and orthopnea, decrease in crackles, relief of peripheral edema)</a:t>
            </a: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11" name="Title 1"/>
          <p:cNvSpPr>
            <a:spLocks noGrp="1"/>
          </p:cNvSpPr>
          <p:nvPr>
            <p:ph type="title"/>
          </p:nvPr>
        </p:nvSpPr>
        <p:spPr>
          <a:xfrm>
            <a:off x="457200" y="0"/>
            <a:ext cx="8229600" cy="685800"/>
          </a:xfrm>
        </p:spPr>
        <p:txBody>
          <a:bodyPr>
            <a:normAutofit/>
          </a:bodyPr>
          <a:lstStyle/>
          <a:p>
            <a:pPr algn="l"/>
            <a:r>
              <a:rPr lang="en-US" sz="3200" b="1" dirty="0"/>
              <a:t>B. Improving oxygenation</a:t>
            </a:r>
          </a:p>
        </p:txBody>
      </p:sp>
      <p:sp>
        <p:nvSpPr>
          <p:cNvPr id="1048712" name="Content Placeholder 2"/>
          <p:cNvSpPr>
            <a:spLocks noGrp="1"/>
          </p:cNvSpPr>
          <p:nvPr>
            <p:ph idx="1"/>
          </p:nvPr>
        </p:nvSpPr>
        <p:spPr>
          <a:xfrm>
            <a:off x="457200" y="609600"/>
            <a:ext cx="8229600" cy="6400800"/>
          </a:xfrm>
        </p:spPr>
        <p:txBody>
          <a:bodyPr>
            <a:normAutofit fontScale="93750" lnSpcReduction="20000"/>
          </a:bodyPr>
          <a:lstStyle/>
          <a:p>
            <a:pPr marL="514350" indent="-514350">
              <a:buFont typeface="+mj-lt"/>
              <a:buAutoNum type="arabicPeriod"/>
            </a:pPr>
            <a:r>
              <a:rPr lang="en-US" dirty="0"/>
              <a:t>Raise head of bed 20 to 30 cm – reduces venous return to heart and lungs; alleviates pulmonary congestion</a:t>
            </a:r>
          </a:p>
          <a:p>
            <a:pPr marL="514350" indent="-514350">
              <a:buFont typeface="+mj-lt"/>
              <a:buAutoNum type="arabicPeriod"/>
            </a:pPr>
            <a:r>
              <a:rPr lang="en-US" dirty="0"/>
              <a:t>Auscultate lung fields every 4 hours for crackles and wheezes in dependent lung fields (fluid accumulates in areas affected by gravity)</a:t>
            </a:r>
          </a:p>
          <a:p>
            <a:pPr marL="514350" indent="-514350">
              <a:buFont typeface="+mj-lt"/>
              <a:buAutoNum type="arabicPeriod"/>
            </a:pPr>
            <a:r>
              <a:rPr lang="en-US" dirty="0"/>
              <a:t>Observe for increased rate of respirations (could be indicative of falling arterial Ph)</a:t>
            </a:r>
          </a:p>
          <a:p>
            <a:pPr marL="514350" indent="-514350">
              <a:buFont typeface="+mj-lt"/>
              <a:buAutoNum type="arabicPeriod"/>
            </a:pPr>
            <a:r>
              <a:rPr lang="en-US" dirty="0"/>
              <a:t>Observe for Cheyne-Stokes respirations (may occur in elderly because of a decrease in cerebral perfusion stimulating a neurogenic response)</a:t>
            </a:r>
          </a:p>
          <a:p>
            <a:pPr marL="514350" indent="-514350">
              <a:buFont typeface="+mj-lt"/>
              <a:buAutoNum type="arabicPeriod"/>
            </a:pPr>
            <a:r>
              <a:rPr lang="en-US" dirty="0"/>
              <a:t>Position the pt every 2 hours (or encourage the pt to change position frequently)- to help prevent atelectasis and pneumonia</a:t>
            </a: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13" name="Title 1"/>
          <p:cNvSpPr>
            <a:spLocks noGrp="1"/>
          </p:cNvSpPr>
          <p:nvPr>
            <p:ph type="title"/>
          </p:nvPr>
        </p:nvSpPr>
        <p:spPr>
          <a:xfrm>
            <a:off x="457200" y="0"/>
            <a:ext cx="8229600" cy="609600"/>
          </a:xfrm>
        </p:spPr>
        <p:txBody>
          <a:bodyPr>
            <a:normAutofit fontScale="90000"/>
          </a:bodyPr>
          <a:lstStyle/>
          <a:p>
            <a:r>
              <a:rPr lang="en-US" dirty="0"/>
              <a:t>ctd</a:t>
            </a:r>
          </a:p>
        </p:txBody>
      </p:sp>
      <p:sp>
        <p:nvSpPr>
          <p:cNvPr id="1048714" name="Content Placeholder 2"/>
          <p:cNvSpPr>
            <a:spLocks noGrp="1"/>
          </p:cNvSpPr>
          <p:nvPr>
            <p:ph idx="1"/>
          </p:nvPr>
        </p:nvSpPr>
        <p:spPr>
          <a:xfrm>
            <a:off x="457200" y="533400"/>
            <a:ext cx="8229600" cy="6324600"/>
          </a:xfrm>
        </p:spPr>
        <p:txBody>
          <a:bodyPr>
            <a:normAutofit fontScale="96875" lnSpcReduction="10000"/>
          </a:bodyPr>
          <a:lstStyle/>
          <a:p>
            <a:pPr>
              <a:buNone/>
            </a:pPr>
            <a:r>
              <a:rPr lang="en-US" dirty="0"/>
              <a:t>6. Encourage deep-breathing exercises every 1 to 2 hours- to avoid atelectasis</a:t>
            </a:r>
          </a:p>
          <a:p>
            <a:pPr>
              <a:buNone/>
            </a:pPr>
            <a:r>
              <a:rPr lang="en-US" dirty="0"/>
              <a:t>7.Offer small frequent feedings- to avoid excessive gastric filling and abdominal distension with subsequent elevation of diaphragm that causes decrease in lung capacity </a:t>
            </a:r>
          </a:p>
          <a:p>
            <a:pPr>
              <a:buNone/>
            </a:pPr>
            <a:r>
              <a:rPr lang="en-US" dirty="0"/>
              <a:t>8. Administer oxygen as directed </a:t>
            </a:r>
          </a:p>
          <a:p>
            <a:pPr>
              <a:buNone/>
            </a:pPr>
            <a:r>
              <a:rPr lang="en-US" b="1" dirty="0"/>
              <a:t>C. Restoring Fluid Balance</a:t>
            </a:r>
          </a:p>
          <a:p>
            <a:pPr marL="514350" indent="-514350">
              <a:buFont typeface="+mj-lt"/>
              <a:buAutoNum type="arabicPeriod"/>
            </a:pPr>
            <a:r>
              <a:rPr lang="en-US" dirty="0"/>
              <a:t>Administer prescribed diuretic as ordered</a:t>
            </a:r>
          </a:p>
          <a:p>
            <a:pPr marL="514350" indent="-514350">
              <a:buFont typeface="+mj-lt"/>
              <a:buAutoNum type="arabicPeriod"/>
            </a:pPr>
            <a:r>
              <a:rPr lang="en-US" dirty="0"/>
              <a:t>Give diuretic early in the morning- nighttime diuresis disturbs sleep </a:t>
            </a: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15" name="Title 1"/>
          <p:cNvSpPr>
            <a:spLocks noGrp="1"/>
          </p:cNvSpPr>
          <p:nvPr>
            <p:ph type="title"/>
          </p:nvPr>
        </p:nvSpPr>
        <p:spPr>
          <a:xfrm>
            <a:off x="457200" y="0"/>
            <a:ext cx="8229600" cy="609600"/>
          </a:xfrm>
        </p:spPr>
        <p:txBody>
          <a:bodyPr>
            <a:normAutofit fontScale="90000"/>
          </a:bodyPr>
          <a:lstStyle/>
          <a:p>
            <a:r>
              <a:rPr lang="en-US" dirty="0"/>
              <a:t>ctd</a:t>
            </a:r>
          </a:p>
        </p:txBody>
      </p:sp>
      <p:sp>
        <p:nvSpPr>
          <p:cNvPr id="1048716" name="Content Placeholder 2"/>
          <p:cNvSpPr>
            <a:spLocks noGrp="1"/>
          </p:cNvSpPr>
          <p:nvPr>
            <p:ph idx="1"/>
          </p:nvPr>
        </p:nvSpPr>
        <p:spPr>
          <a:xfrm>
            <a:off x="457200" y="533400"/>
            <a:ext cx="8229600" cy="6324600"/>
          </a:xfrm>
        </p:spPr>
        <p:txBody>
          <a:bodyPr>
            <a:normAutofit fontScale="96875" lnSpcReduction="20000"/>
          </a:bodyPr>
          <a:lstStyle/>
          <a:p>
            <a:pPr>
              <a:buNone/>
            </a:pPr>
            <a:r>
              <a:rPr lang="en-US" dirty="0"/>
              <a:t>3.Keep input and output record- the pt may lose large volume of fluid after a single dose of diuretic</a:t>
            </a:r>
          </a:p>
          <a:p>
            <a:pPr>
              <a:buNone/>
            </a:pPr>
            <a:r>
              <a:rPr lang="en-US" dirty="0"/>
              <a:t>4.Weigh the pt daily- to determine if edema is being controlled: weight loss should not exceed 0.45 to 0.9 kg/day</a:t>
            </a:r>
          </a:p>
          <a:p>
            <a:pPr>
              <a:buNone/>
            </a:pPr>
            <a:r>
              <a:rPr lang="en-US" dirty="0"/>
              <a:t>5. Assess for weakness, malaise, muscle cramps- diuretic therapy may produce hypovolemia and electrolyte depletion, namely hypokalemia. Hypokalemia may cause weakening of cardiac contractions and may precipitate digitalis toxicity in the form of dysrhythmias </a:t>
            </a:r>
          </a:p>
          <a:p>
            <a:pPr>
              <a:buNone/>
            </a:pPr>
            <a:r>
              <a:rPr lang="en-US" dirty="0"/>
              <a:t>6. Give oral potassium as described</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20" name="Title 1"/>
          <p:cNvSpPr>
            <a:spLocks noGrp="1"/>
          </p:cNvSpPr>
          <p:nvPr>
            <p:ph type="title"/>
          </p:nvPr>
        </p:nvSpPr>
        <p:spPr>
          <a:xfrm>
            <a:off x="533400" y="762000"/>
            <a:ext cx="8229600" cy="381000"/>
          </a:xfrm>
        </p:spPr>
        <p:txBody>
          <a:bodyPr>
            <a:normAutofit fontScale="90000"/>
          </a:bodyPr>
          <a:lstStyle/>
          <a:p>
            <a:pPr algn="l"/>
            <a:r>
              <a:rPr lang="en-US" u="sng" dirty="0"/>
              <a:t>Vascular disorders- Arterial disorders</a:t>
            </a:r>
            <a:br>
              <a:rPr lang="en-US" u="sng" dirty="0"/>
            </a:br>
            <a:endParaRPr lang="en-US" dirty="0"/>
          </a:p>
        </p:txBody>
      </p:sp>
      <p:sp>
        <p:nvSpPr>
          <p:cNvPr id="1048621" name="Content Placeholder 2"/>
          <p:cNvSpPr>
            <a:spLocks noGrp="1"/>
          </p:cNvSpPr>
          <p:nvPr>
            <p:ph idx="1"/>
          </p:nvPr>
        </p:nvSpPr>
        <p:spPr>
          <a:xfrm>
            <a:off x="609600" y="990600"/>
            <a:ext cx="8077200" cy="5867400"/>
          </a:xfrm>
        </p:spPr>
        <p:txBody>
          <a:bodyPr>
            <a:normAutofit/>
          </a:bodyPr>
          <a:lstStyle/>
          <a:p>
            <a:r>
              <a:rPr lang="en-US" dirty="0"/>
              <a:t>Arteriosclerosis &amp; Atherosclerosis</a:t>
            </a:r>
          </a:p>
          <a:p>
            <a:r>
              <a:rPr lang="en-US" dirty="0"/>
              <a:t>Peripheral arterial occlusive disease</a:t>
            </a:r>
          </a:p>
          <a:p>
            <a:r>
              <a:rPr lang="en-US" dirty="0"/>
              <a:t>Thrombo angiitis Obliterans (Buerger’s disease)</a:t>
            </a:r>
          </a:p>
          <a:p>
            <a:r>
              <a:rPr lang="en-US" dirty="0"/>
              <a:t>Aortitis</a:t>
            </a:r>
          </a:p>
          <a:p>
            <a:r>
              <a:rPr lang="en-US" dirty="0"/>
              <a:t>Aortoiliac disease</a:t>
            </a:r>
          </a:p>
          <a:p>
            <a:r>
              <a:rPr lang="en-US" dirty="0"/>
              <a:t>Aneurysm</a:t>
            </a:r>
          </a:p>
          <a:p>
            <a:r>
              <a:rPr lang="en-US" dirty="0"/>
              <a:t>Dissecting aorta</a:t>
            </a:r>
          </a:p>
          <a:p>
            <a:r>
              <a:rPr lang="en-US" dirty="0"/>
              <a:t>Arterial embolism and arterial thrombosis</a:t>
            </a:r>
          </a:p>
          <a:p>
            <a:r>
              <a:rPr lang="en-US" dirty="0"/>
              <a:t>Raynaud’s  disease</a:t>
            </a: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17" name="Title 1"/>
          <p:cNvSpPr>
            <a:spLocks noGrp="1"/>
          </p:cNvSpPr>
          <p:nvPr>
            <p:ph type="title"/>
          </p:nvPr>
        </p:nvSpPr>
        <p:spPr>
          <a:xfrm>
            <a:off x="457200" y="0"/>
            <a:ext cx="8229600" cy="609600"/>
          </a:xfrm>
        </p:spPr>
        <p:txBody>
          <a:bodyPr>
            <a:normAutofit fontScale="90000"/>
          </a:bodyPr>
          <a:lstStyle/>
          <a:p>
            <a:r>
              <a:rPr lang="en-US" dirty="0"/>
              <a:t>ctd</a:t>
            </a:r>
          </a:p>
        </p:txBody>
      </p:sp>
      <p:sp>
        <p:nvSpPr>
          <p:cNvPr id="1048718" name="Content Placeholder 2"/>
          <p:cNvSpPr>
            <a:spLocks noGrp="1"/>
          </p:cNvSpPr>
          <p:nvPr>
            <p:ph idx="1"/>
          </p:nvPr>
        </p:nvSpPr>
        <p:spPr>
          <a:xfrm>
            <a:off x="457200" y="533400"/>
            <a:ext cx="8229600" cy="6324600"/>
          </a:xfrm>
        </p:spPr>
        <p:txBody>
          <a:bodyPr>
            <a:normAutofit fontScale="96875" lnSpcReduction="20000"/>
          </a:bodyPr>
          <a:lstStyle/>
          <a:p>
            <a:pPr>
              <a:buNone/>
            </a:pPr>
            <a:r>
              <a:rPr lang="en-US" dirty="0"/>
              <a:t>7. Watch for problems associated with diuretic therapy including disorders of hyperuricemia, volume depletion, hyponatremia, magnesium depletion, hyperglycemia, and diabetes mellitus</a:t>
            </a:r>
          </a:p>
          <a:p>
            <a:pPr>
              <a:buNone/>
            </a:pPr>
            <a:r>
              <a:rPr lang="en-US" dirty="0"/>
              <a:t>8. Watch for signs of bladder distension in the elderly male with prostatic hyperplasia</a:t>
            </a:r>
          </a:p>
          <a:p>
            <a:pPr>
              <a:buNone/>
            </a:pPr>
            <a:r>
              <a:rPr lang="en-US" dirty="0"/>
              <a:t>9. Observe for symptoms of electrolyte depletion- lassitude, apathy, mental confusion, anorexia, decreasing urinary output, azotemia</a:t>
            </a:r>
          </a:p>
          <a:p>
            <a:pPr>
              <a:buNone/>
            </a:pPr>
            <a:r>
              <a:rPr lang="en-US" dirty="0"/>
              <a:t>10.Limit IV fluid administration through use of heparin lock(allows for periodic drug administration without increasing excessive fluid intake)</a:t>
            </a: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22" name="Title 1"/>
          <p:cNvSpPr>
            <a:spLocks noGrp="1"/>
          </p:cNvSpPr>
          <p:nvPr>
            <p:ph type="title"/>
          </p:nvPr>
        </p:nvSpPr>
        <p:spPr>
          <a:xfrm>
            <a:off x="457200" y="0"/>
            <a:ext cx="8229600" cy="609600"/>
          </a:xfrm>
        </p:spPr>
        <p:txBody>
          <a:bodyPr>
            <a:normAutofit fontScale="90000"/>
          </a:bodyPr>
          <a:lstStyle/>
          <a:p>
            <a:r>
              <a:rPr lang="en-US" dirty="0"/>
              <a:t>ctd</a:t>
            </a:r>
          </a:p>
        </p:txBody>
      </p:sp>
      <p:sp>
        <p:nvSpPr>
          <p:cNvPr id="1048723" name="Content Placeholder 2"/>
          <p:cNvSpPr>
            <a:spLocks noGrp="1"/>
          </p:cNvSpPr>
          <p:nvPr>
            <p:ph idx="1"/>
          </p:nvPr>
        </p:nvSpPr>
        <p:spPr>
          <a:xfrm>
            <a:off x="457200" y="533400"/>
            <a:ext cx="8229600" cy="6324600"/>
          </a:xfrm>
        </p:spPr>
        <p:txBody>
          <a:bodyPr>
            <a:normAutofit fontScale="93750" lnSpcReduction="10000"/>
          </a:bodyPr>
          <a:lstStyle/>
          <a:p>
            <a:pPr>
              <a:buNone/>
            </a:pPr>
            <a:r>
              <a:rPr lang="en-US" dirty="0"/>
              <a:t>11.Monitor for pitting edema of lower extremities and sacral area. Use “egg crate” mattress and sheepskin to prevent pressure sores (poor blood flow and edema increase susceptibility)</a:t>
            </a:r>
          </a:p>
          <a:p>
            <a:pPr>
              <a:buNone/>
            </a:pPr>
            <a:r>
              <a:rPr lang="en-US" dirty="0"/>
              <a:t>12.Observe for the complications of bed rest- pressure sores(esp in edematous pts), phlebothrombosis, pulmonary embolism.</a:t>
            </a:r>
          </a:p>
          <a:p>
            <a:pPr>
              <a:buNone/>
            </a:pPr>
            <a:r>
              <a:rPr lang="en-US" dirty="0"/>
              <a:t>13.Be alert to complains of upper quadrant abdominal pain, poor appetite, nausea and abdominal distension (may indicate hepatic and visceral engorgement)</a:t>
            </a:r>
          </a:p>
          <a:p>
            <a:pPr>
              <a:buNone/>
            </a:pPr>
            <a:r>
              <a:rPr lang="en-US" dirty="0"/>
              <a:t>14.Monitor the pt’s diet. Diet may be limited in sodium- to prevent, control, or eliminate edema; may also be limited in calories</a:t>
            </a:r>
          </a:p>
          <a:p>
            <a:endParaRPr lang="en-US" dirty="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24" name="Title 1"/>
          <p:cNvSpPr>
            <a:spLocks noGrp="1"/>
          </p:cNvSpPr>
          <p:nvPr>
            <p:ph type="title"/>
          </p:nvPr>
        </p:nvSpPr>
        <p:spPr>
          <a:xfrm>
            <a:off x="457200" y="0"/>
            <a:ext cx="8229600" cy="762000"/>
          </a:xfrm>
        </p:spPr>
        <p:txBody>
          <a:bodyPr>
            <a:normAutofit/>
          </a:bodyPr>
          <a:lstStyle/>
          <a:p>
            <a:pPr algn="l"/>
            <a:r>
              <a:rPr lang="en-US" sz="3200" b="1" dirty="0"/>
              <a:t>D. Improving Activity Tolerance</a:t>
            </a:r>
          </a:p>
        </p:txBody>
      </p:sp>
      <p:sp>
        <p:nvSpPr>
          <p:cNvPr id="1048725" name="Content Placeholder 2"/>
          <p:cNvSpPr>
            <a:spLocks noGrp="1"/>
          </p:cNvSpPr>
          <p:nvPr>
            <p:ph idx="1"/>
          </p:nvPr>
        </p:nvSpPr>
        <p:spPr>
          <a:xfrm>
            <a:off x="457200" y="609600"/>
            <a:ext cx="8229600" cy="6477000"/>
          </a:xfrm>
        </p:spPr>
        <p:txBody>
          <a:bodyPr>
            <a:normAutofit fontScale="96875" lnSpcReduction="10000"/>
          </a:bodyPr>
          <a:lstStyle/>
          <a:p>
            <a:pPr>
              <a:buNone/>
            </a:pPr>
            <a:r>
              <a:rPr lang="en-US" dirty="0"/>
              <a:t>1. Increase the pt’s activities gradually</a:t>
            </a:r>
          </a:p>
          <a:p>
            <a:pPr marL="514350" indent="-514350">
              <a:buFont typeface="+mj-lt"/>
              <a:buAutoNum type="alphaLcPeriod"/>
            </a:pPr>
            <a:r>
              <a:rPr lang="en-US" dirty="0"/>
              <a:t>Assist the pt with self-care activities early in the day(fatigue sets in as day progresses)</a:t>
            </a:r>
          </a:p>
          <a:p>
            <a:pPr marL="514350" indent="-514350">
              <a:buFont typeface="+mj-lt"/>
              <a:buAutoNum type="alphaLcPeriod"/>
            </a:pPr>
            <a:r>
              <a:rPr lang="en-US" dirty="0"/>
              <a:t>Be alert to complains of chest pain or skeletal pain during and after activities</a:t>
            </a:r>
          </a:p>
          <a:p>
            <a:pPr>
              <a:buNone/>
            </a:pPr>
            <a:r>
              <a:rPr lang="en-US" dirty="0"/>
              <a:t>2.Observe the pulse, symptoms, and behavioral response to increased activity</a:t>
            </a:r>
          </a:p>
          <a:p>
            <a:pPr>
              <a:buNone/>
            </a:pPr>
            <a:r>
              <a:rPr lang="en-US" dirty="0"/>
              <a:t>3. Relieve nighttime anxiety and provide for rest and sleep- pts with CHF have a tendency to be restless at night because of cerebral hypoxia with superimposed nitrogen retention. Give appropriate sedation- to relieve insomnia and restlessness</a:t>
            </a: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26" name="Title 1"/>
          <p:cNvSpPr>
            <a:spLocks noGrp="1"/>
          </p:cNvSpPr>
          <p:nvPr>
            <p:ph type="title"/>
          </p:nvPr>
        </p:nvSpPr>
        <p:spPr>
          <a:xfrm>
            <a:off x="457200" y="274638"/>
            <a:ext cx="8229600" cy="868362"/>
          </a:xfrm>
        </p:spPr>
        <p:txBody>
          <a:bodyPr>
            <a:noAutofit/>
          </a:bodyPr>
          <a:lstStyle/>
          <a:p>
            <a:pPr algn="l"/>
            <a:r>
              <a:rPr lang="en-US" sz="3200" b="1" dirty="0"/>
              <a:t>E. Patient Education and Health Maintenance</a:t>
            </a:r>
          </a:p>
        </p:txBody>
      </p:sp>
      <p:sp>
        <p:nvSpPr>
          <p:cNvPr id="1048727" name="Content Placeholder 2"/>
          <p:cNvSpPr>
            <a:spLocks noGrp="1"/>
          </p:cNvSpPr>
          <p:nvPr>
            <p:ph idx="1"/>
          </p:nvPr>
        </p:nvSpPr>
        <p:spPr>
          <a:xfrm>
            <a:off x="457200" y="1143000"/>
            <a:ext cx="8229600" cy="5943600"/>
          </a:xfrm>
        </p:spPr>
        <p:txBody>
          <a:bodyPr/>
          <a:lstStyle/>
          <a:p>
            <a:pPr marL="514350" indent="-514350">
              <a:buFont typeface="+mj-lt"/>
              <a:buAutoNum type="arabicPeriod"/>
            </a:pPr>
            <a:r>
              <a:rPr lang="en-US" dirty="0"/>
              <a:t>Explain the disease process to the pt</a:t>
            </a:r>
          </a:p>
          <a:p>
            <a:pPr marL="514350" indent="-514350">
              <a:buFont typeface="+mj-lt"/>
              <a:buAutoNum type="arabicPeriod"/>
            </a:pPr>
            <a:r>
              <a:rPr lang="en-US" dirty="0"/>
              <a:t>Teach the signs and symptoms of recurrence. Watch for: gain in weight, swelling of ankles, feet or abdomen, persistent cough, tiredness, loss of appetite, frequent urination at night.</a:t>
            </a:r>
          </a:p>
          <a:p>
            <a:pPr marL="514350" indent="-514350">
              <a:buFont typeface="+mj-lt"/>
              <a:buAutoNum type="arabicPeriod"/>
            </a:pPr>
            <a:r>
              <a:rPr lang="en-US" dirty="0"/>
              <a:t>Review medication regimen</a:t>
            </a:r>
          </a:p>
          <a:p>
            <a:pPr marL="514350" indent="-514350">
              <a:buFont typeface="+mj-lt"/>
              <a:buAutoNum type="arabicPeriod"/>
            </a:pPr>
            <a:r>
              <a:rPr lang="en-US" dirty="0"/>
              <a:t>Review activity program</a:t>
            </a:r>
          </a:p>
          <a:p>
            <a:pPr marL="514350" indent="-514350">
              <a:buFont typeface="+mj-lt"/>
              <a:buAutoNum type="arabicPeriod"/>
            </a:pPr>
            <a:r>
              <a:rPr lang="en-US" dirty="0"/>
              <a:t>Restrict sodium as directed</a:t>
            </a: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28" name="Title 1"/>
          <p:cNvSpPr>
            <a:spLocks noGrp="1"/>
          </p:cNvSpPr>
          <p:nvPr>
            <p:ph type="title"/>
          </p:nvPr>
        </p:nvSpPr>
        <p:spPr/>
        <p:txBody>
          <a:bodyPr/>
          <a:lstStyle/>
          <a:p>
            <a:r>
              <a:rPr lang="en-IN" dirty="0"/>
              <a:t>NSG </a:t>
            </a:r>
            <a:r>
              <a:rPr lang="en-IN" dirty="0" err="1"/>
              <a:t>Dx</a:t>
            </a:r>
            <a:endParaRPr lang="en-US" dirty="0"/>
          </a:p>
        </p:txBody>
      </p:sp>
      <p:sp>
        <p:nvSpPr>
          <p:cNvPr id="1048729" name="Content Placeholder 2"/>
          <p:cNvSpPr>
            <a:spLocks noGrp="1"/>
          </p:cNvSpPr>
          <p:nvPr>
            <p:ph idx="1"/>
          </p:nvPr>
        </p:nvSpPr>
        <p:spPr/>
        <p:txBody>
          <a:bodyPr/>
          <a:lstStyle/>
          <a:p>
            <a:r>
              <a:rPr lang="en-US" dirty="0"/>
              <a:t>Decreased CO </a:t>
            </a:r>
            <a:r>
              <a:rPr lang="en-US" dirty="0" err="1"/>
              <a:t>rlt</a:t>
            </a:r>
            <a:r>
              <a:rPr lang="en-US" dirty="0"/>
              <a:t> impaired myocardial cells</a:t>
            </a:r>
          </a:p>
          <a:p>
            <a:r>
              <a:rPr lang="en-US" dirty="0"/>
              <a:t>Impaired gaseous exchange </a:t>
            </a:r>
            <a:r>
              <a:rPr lang="en-US" dirty="0" err="1"/>
              <a:t>rlt</a:t>
            </a:r>
            <a:r>
              <a:rPr lang="en-US" dirty="0"/>
              <a:t> to</a:t>
            </a:r>
          </a:p>
          <a:p>
            <a:r>
              <a:rPr lang="en-US" dirty="0"/>
              <a:t>Impaired tissue perfusion </a:t>
            </a:r>
            <a:r>
              <a:rPr lang="en-US" dirty="0" err="1"/>
              <a:t>rlt</a:t>
            </a:r>
            <a:r>
              <a:rPr lang="en-US" dirty="0"/>
              <a:t> to </a:t>
            </a:r>
          </a:p>
          <a:p>
            <a:r>
              <a:rPr lang="en-US" dirty="0"/>
              <a:t>Activity intolerance </a:t>
            </a:r>
            <a:r>
              <a:rPr lang="en-US" dirty="0" err="1"/>
              <a:t>rlt</a:t>
            </a:r>
            <a:r>
              <a:rPr lang="en-US" dirty="0"/>
              <a:t> insufficient blood supply</a:t>
            </a: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30" name="Title 1"/>
          <p:cNvSpPr>
            <a:spLocks noGrp="1"/>
          </p:cNvSpPr>
          <p:nvPr>
            <p:ph type="title"/>
          </p:nvPr>
        </p:nvSpPr>
        <p:spPr>
          <a:xfrm>
            <a:off x="457200" y="274638"/>
            <a:ext cx="8229600" cy="1325562"/>
          </a:xfrm>
        </p:spPr>
        <p:txBody>
          <a:bodyPr>
            <a:normAutofit fontScale="90000"/>
          </a:bodyPr>
          <a:lstStyle/>
          <a:p>
            <a:r>
              <a:rPr lang="en-US" b="1" dirty="0"/>
              <a:t>RHEUMATIC HEART DISEASE (Rheumatic Endocarditis)</a:t>
            </a:r>
          </a:p>
        </p:txBody>
      </p:sp>
      <p:sp>
        <p:nvSpPr>
          <p:cNvPr id="1048731" name="Content Placeholder 2"/>
          <p:cNvSpPr>
            <a:spLocks noGrp="1"/>
          </p:cNvSpPr>
          <p:nvPr>
            <p:ph idx="1"/>
          </p:nvPr>
        </p:nvSpPr>
        <p:spPr/>
        <p:txBody>
          <a:bodyPr/>
          <a:lstStyle/>
          <a:p>
            <a:r>
              <a:rPr lang="en-US" dirty="0"/>
              <a:t>Is damage done to the heart, particularly the valves , resulting in valve leakage (regurgitation)  and/or obstruction (narrowing or stenosis) </a:t>
            </a:r>
          </a:p>
          <a:p>
            <a:r>
              <a:rPr lang="en-US" dirty="0"/>
              <a:t>There are associated compensatory changes in the size of the heart’s chambers and the thickness of chamber walls </a:t>
            </a: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32" name="Title 1"/>
          <p:cNvSpPr>
            <a:spLocks noGrp="1"/>
          </p:cNvSpPr>
          <p:nvPr>
            <p:ph type="title"/>
          </p:nvPr>
        </p:nvSpPr>
        <p:spPr>
          <a:xfrm>
            <a:off x="457200" y="0"/>
            <a:ext cx="8229600" cy="914400"/>
          </a:xfrm>
        </p:spPr>
        <p:txBody>
          <a:bodyPr>
            <a:normAutofit/>
          </a:bodyPr>
          <a:lstStyle/>
          <a:p>
            <a:r>
              <a:rPr lang="en-US" dirty="0"/>
              <a:t>Pathophysiology and Etiology</a:t>
            </a:r>
          </a:p>
        </p:txBody>
      </p:sp>
      <p:sp>
        <p:nvSpPr>
          <p:cNvPr id="1048733" name="Content Placeholder 2"/>
          <p:cNvSpPr>
            <a:spLocks noGrp="1"/>
          </p:cNvSpPr>
          <p:nvPr>
            <p:ph idx="1"/>
          </p:nvPr>
        </p:nvSpPr>
        <p:spPr>
          <a:xfrm>
            <a:off x="457200" y="914400"/>
            <a:ext cx="8229600" cy="5943600"/>
          </a:xfrm>
        </p:spPr>
        <p:txBody>
          <a:bodyPr>
            <a:normAutofit/>
          </a:bodyPr>
          <a:lstStyle/>
          <a:p>
            <a:r>
              <a:rPr lang="en-US" dirty="0"/>
              <a:t>Rheumatic fever is as a result of group A streptococcal infection (rheumatic fever)resulting into an autoimmune response.</a:t>
            </a:r>
          </a:p>
          <a:p>
            <a:r>
              <a:rPr lang="en-IN" dirty="0"/>
              <a:t>The autoimmune cells destroy the  myosin and valvular endothelium resulting into inflammation and scarring of heart tissue causing cardiac insufficiency.</a:t>
            </a:r>
            <a:endParaRPr lang="en-US" dirty="0"/>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34" name="Title 1"/>
          <p:cNvSpPr>
            <a:spLocks noGrp="1"/>
          </p:cNvSpPr>
          <p:nvPr>
            <p:ph type="title"/>
          </p:nvPr>
        </p:nvSpPr>
        <p:spPr/>
        <p:txBody>
          <a:bodyPr/>
          <a:lstStyle/>
          <a:p>
            <a:endParaRPr lang="en-US"/>
          </a:p>
        </p:txBody>
      </p:sp>
      <p:sp>
        <p:nvSpPr>
          <p:cNvPr id="1048735" name="Content Placeholder 2"/>
          <p:cNvSpPr>
            <a:spLocks noGrp="1"/>
          </p:cNvSpPr>
          <p:nvPr>
            <p:ph idx="1"/>
          </p:nvPr>
        </p:nvSpPr>
        <p:spPr/>
        <p:txBody>
          <a:bodyPr>
            <a:normAutofit fontScale="81250" lnSpcReduction="10000"/>
          </a:bodyPr>
          <a:lstStyle/>
          <a:p>
            <a:r>
              <a:rPr lang="en-US" dirty="0"/>
              <a:t>It is a preventable disease through early detection and adequate treatment of streptococcal pharyngitis</a:t>
            </a:r>
          </a:p>
          <a:p>
            <a:pPr>
              <a:buNone/>
            </a:pPr>
            <a:r>
              <a:rPr lang="en-US" u="sng" dirty="0"/>
              <a:t>Symptoms of streptococcal pharyngitis include</a:t>
            </a:r>
            <a:r>
              <a:rPr lang="en-US" dirty="0"/>
              <a:t>:</a:t>
            </a:r>
          </a:p>
          <a:p>
            <a:pPr>
              <a:buFont typeface="Wingdings" pitchFamily="2" charset="2"/>
              <a:buChar char="ü"/>
            </a:pPr>
            <a:r>
              <a:rPr lang="en-US" dirty="0"/>
              <a:t>Sudden onset of sore throat, throat reddened with exudates</a:t>
            </a:r>
          </a:p>
          <a:p>
            <a:pPr>
              <a:buFont typeface="Wingdings" pitchFamily="2" charset="2"/>
              <a:buChar char="ü"/>
            </a:pPr>
            <a:r>
              <a:rPr lang="en-US" dirty="0"/>
              <a:t>Swollen, tender lymph nodes at angle of jaw</a:t>
            </a:r>
          </a:p>
          <a:p>
            <a:pPr>
              <a:buFont typeface="Wingdings" pitchFamily="2" charset="2"/>
              <a:buChar char="ü"/>
            </a:pPr>
            <a:r>
              <a:rPr lang="en-US" dirty="0"/>
              <a:t>Headache and fever of 38.9 to 40 degrees</a:t>
            </a:r>
          </a:p>
          <a:p>
            <a:pPr>
              <a:buFont typeface="Wingdings" pitchFamily="2" charset="2"/>
              <a:buChar char="ü"/>
            </a:pPr>
            <a:r>
              <a:rPr lang="en-US" dirty="0"/>
              <a:t>Abdominal pain (children)</a:t>
            </a:r>
          </a:p>
          <a:p>
            <a:r>
              <a:rPr lang="en-US" dirty="0"/>
              <a:t>Some cases of streptococcal throat infection are relatively asymptomatic</a:t>
            </a:r>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36" name="Title 1"/>
          <p:cNvSpPr>
            <a:spLocks noGrp="1"/>
          </p:cNvSpPr>
          <p:nvPr>
            <p:ph type="title"/>
          </p:nvPr>
        </p:nvSpPr>
        <p:spPr>
          <a:xfrm>
            <a:off x="457200" y="0"/>
            <a:ext cx="8229600" cy="685800"/>
          </a:xfrm>
        </p:spPr>
        <p:txBody>
          <a:bodyPr>
            <a:normAutofit fontScale="90000"/>
          </a:bodyPr>
          <a:lstStyle/>
          <a:p>
            <a:r>
              <a:rPr lang="en-US" dirty="0"/>
              <a:t>Clinical manifestations</a:t>
            </a:r>
          </a:p>
        </p:txBody>
      </p:sp>
      <p:sp>
        <p:nvSpPr>
          <p:cNvPr id="1048737" name="Content Placeholder 2"/>
          <p:cNvSpPr>
            <a:spLocks noGrp="1"/>
          </p:cNvSpPr>
          <p:nvPr>
            <p:ph idx="1"/>
          </p:nvPr>
        </p:nvSpPr>
        <p:spPr>
          <a:xfrm>
            <a:off x="457200" y="762000"/>
            <a:ext cx="8229600" cy="6096000"/>
          </a:xfrm>
        </p:spPr>
        <p:txBody>
          <a:bodyPr>
            <a:normAutofit/>
          </a:bodyPr>
          <a:lstStyle/>
          <a:p>
            <a:r>
              <a:rPr lang="en-US" dirty="0"/>
              <a:t>Polyarthritis; warm and swollen joints</a:t>
            </a:r>
          </a:p>
          <a:p>
            <a:r>
              <a:rPr lang="en-US" dirty="0"/>
              <a:t>Carditis</a:t>
            </a:r>
          </a:p>
          <a:p>
            <a:r>
              <a:rPr lang="en-US" dirty="0"/>
              <a:t>Chorea (irregular, jerky, involuntary , unpredictable muscular movements)</a:t>
            </a:r>
          </a:p>
          <a:p>
            <a:r>
              <a:rPr lang="en-US" dirty="0"/>
              <a:t>Erythema marginatum (wavy, thin red-line rash on trunk and extremities)</a:t>
            </a:r>
          </a:p>
          <a:p>
            <a:r>
              <a:rPr lang="en-US" dirty="0"/>
              <a:t>Subcutaneous nodules</a:t>
            </a:r>
          </a:p>
          <a:p>
            <a:r>
              <a:rPr lang="en-US" dirty="0"/>
              <a:t>Fever</a:t>
            </a:r>
          </a:p>
          <a:p>
            <a:r>
              <a:rPr lang="en-US" dirty="0"/>
              <a:t>Prolonged P-R interval demonstrated by ECG</a:t>
            </a:r>
          </a:p>
          <a:p>
            <a:r>
              <a:rPr lang="en-US" dirty="0"/>
              <a:t>Heart murmurs; pleural and pericardial rubs</a:t>
            </a:r>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38" name="Title 1"/>
          <p:cNvSpPr>
            <a:spLocks noGrp="1"/>
          </p:cNvSpPr>
          <p:nvPr>
            <p:ph type="title"/>
          </p:nvPr>
        </p:nvSpPr>
        <p:spPr/>
        <p:txBody>
          <a:bodyPr/>
          <a:lstStyle/>
          <a:p>
            <a:r>
              <a:rPr lang="en-US" dirty="0"/>
              <a:t>Complications</a:t>
            </a:r>
          </a:p>
        </p:txBody>
      </p:sp>
      <p:sp>
        <p:nvSpPr>
          <p:cNvPr id="1048739" name="Content Placeholder 2"/>
          <p:cNvSpPr>
            <a:spLocks noGrp="1"/>
          </p:cNvSpPr>
          <p:nvPr>
            <p:ph idx="1"/>
          </p:nvPr>
        </p:nvSpPr>
        <p:spPr/>
        <p:txBody>
          <a:bodyPr/>
          <a:lstStyle/>
          <a:p>
            <a:r>
              <a:rPr lang="en-US" dirty="0"/>
              <a:t>Valvular heart disease</a:t>
            </a:r>
          </a:p>
          <a:p>
            <a:r>
              <a:rPr lang="en-US" dirty="0"/>
              <a:t>Cardiomyopathy</a:t>
            </a:r>
          </a:p>
          <a:p>
            <a:r>
              <a:rPr lang="en-US" dirty="0"/>
              <a:t>CHF</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22" name="Title 1"/>
          <p:cNvSpPr>
            <a:spLocks noGrp="1"/>
          </p:cNvSpPr>
          <p:nvPr>
            <p:ph type="title"/>
          </p:nvPr>
        </p:nvSpPr>
        <p:spPr>
          <a:xfrm>
            <a:off x="533400" y="685800"/>
            <a:ext cx="8229600" cy="685800"/>
          </a:xfrm>
        </p:spPr>
        <p:txBody>
          <a:bodyPr>
            <a:normAutofit fontScale="90000"/>
          </a:bodyPr>
          <a:lstStyle/>
          <a:p>
            <a:pPr algn="l"/>
            <a:r>
              <a:rPr lang="en-US" u="sng" dirty="0"/>
              <a:t>Venous disorders</a:t>
            </a:r>
            <a:br>
              <a:rPr lang="en-US" u="sng" dirty="0"/>
            </a:br>
            <a:endParaRPr lang="en-US" dirty="0"/>
          </a:p>
        </p:txBody>
      </p:sp>
      <p:sp>
        <p:nvSpPr>
          <p:cNvPr id="1048623" name="Content Placeholder 2"/>
          <p:cNvSpPr>
            <a:spLocks noGrp="1"/>
          </p:cNvSpPr>
          <p:nvPr>
            <p:ph idx="1"/>
          </p:nvPr>
        </p:nvSpPr>
        <p:spPr>
          <a:xfrm>
            <a:off x="457200" y="1066800"/>
            <a:ext cx="8229600" cy="5562600"/>
          </a:xfrm>
        </p:spPr>
        <p:txBody>
          <a:bodyPr>
            <a:normAutofit fontScale="96875" lnSpcReduction="10000"/>
          </a:bodyPr>
          <a:lstStyle/>
          <a:p>
            <a:r>
              <a:rPr lang="en-US" dirty="0"/>
              <a:t>Venous thrombosis, Deep vein thrombosis, Thrombophlebitis &amp; Phlebothrombosis</a:t>
            </a:r>
          </a:p>
          <a:p>
            <a:r>
              <a:rPr lang="en-US" dirty="0"/>
              <a:t>Chronic venous insufficiency</a:t>
            </a:r>
          </a:p>
          <a:p>
            <a:r>
              <a:rPr lang="en-US" dirty="0"/>
              <a:t>Varicose veins</a:t>
            </a:r>
          </a:p>
          <a:p>
            <a:pPr>
              <a:buNone/>
            </a:pPr>
            <a:endParaRPr lang="en-US" dirty="0"/>
          </a:p>
          <a:p>
            <a:r>
              <a:rPr lang="en-US" dirty="0"/>
              <a:t>Cor pulmonale</a:t>
            </a:r>
          </a:p>
          <a:p>
            <a:r>
              <a:rPr lang="en-US" dirty="0"/>
              <a:t>Hypertension</a:t>
            </a:r>
          </a:p>
          <a:p>
            <a:r>
              <a:rPr lang="en-US" dirty="0"/>
              <a:t>Hypertension crisis</a:t>
            </a:r>
          </a:p>
          <a:p>
            <a:r>
              <a:rPr lang="en-US" dirty="0"/>
              <a:t>Prevention of cardiovascular disorders in the community</a:t>
            </a:r>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40" name="Title 1"/>
          <p:cNvSpPr>
            <a:spLocks noGrp="1"/>
          </p:cNvSpPr>
          <p:nvPr>
            <p:ph type="title"/>
          </p:nvPr>
        </p:nvSpPr>
        <p:spPr>
          <a:xfrm>
            <a:off x="457200" y="0"/>
            <a:ext cx="8229600" cy="1219200"/>
          </a:xfrm>
        </p:spPr>
        <p:txBody>
          <a:bodyPr>
            <a:normAutofit/>
          </a:bodyPr>
          <a:lstStyle/>
          <a:p>
            <a:r>
              <a:rPr lang="en-US" dirty="0"/>
              <a:t>Diagnostic Evaluation</a:t>
            </a:r>
          </a:p>
        </p:txBody>
      </p:sp>
      <p:sp>
        <p:nvSpPr>
          <p:cNvPr id="1048741" name="Content Placeholder 2"/>
          <p:cNvSpPr>
            <a:spLocks noGrp="1"/>
          </p:cNvSpPr>
          <p:nvPr>
            <p:ph idx="1"/>
          </p:nvPr>
        </p:nvSpPr>
        <p:spPr>
          <a:xfrm>
            <a:off x="457200" y="1219200"/>
            <a:ext cx="8229600" cy="6019800"/>
          </a:xfrm>
        </p:spPr>
        <p:txBody>
          <a:bodyPr/>
          <a:lstStyle/>
          <a:p>
            <a:r>
              <a:rPr lang="en-US" dirty="0"/>
              <a:t>Throat culture- to determine presence of streptococcal organisms</a:t>
            </a:r>
          </a:p>
          <a:p>
            <a:r>
              <a:rPr lang="en-US" dirty="0"/>
              <a:t>Increased sedimentation rate, WBC count and differential, and C- reactive protein- increase during acute phase of infection</a:t>
            </a:r>
          </a:p>
          <a:p>
            <a:r>
              <a:rPr lang="en-US" dirty="0"/>
              <a:t>Elevated antistreptolysin titer</a:t>
            </a:r>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45" name="Title 1"/>
          <p:cNvSpPr>
            <a:spLocks noGrp="1"/>
          </p:cNvSpPr>
          <p:nvPr>
            <p:ph type="title"/>
          </p:nvPr>
        </p:nvSpPr>
        <p:spPr>
          <a:xfrm>
            <a:off x="457200" y="0"/>
            <a:ext cx="8229600" cy="685800"/>
          </a:xfrm>
        </p:spPr>
        <p:txBody>
          <a:bodyPr>
            <a:normAutofit fontScale="90000"/>
          </a:bodyPr>
          <a:lstStyle/>
          <a:p>
            <a:r>
              <a:rPr lang="en-US" dirty="0"/>
              <a:t>Management</a:t>
            </a:r>
          </a:p>
        </p:txBody>
      </p:sp>
      <p:sp>
        <p:nvSpPr>
          <p:cNvPr id="1048746" name="Content Placeholder 2"/>
          <p:cNvSpPr>
            <a:spLocks noGrp="1"/>
          </p:cNvSpPr>
          <p:nvPr>
            <p:ph idx="1"/>
          </p:nvPr>
        </p:nvSpPr>
        <p:spPr>
          <a:xfrm>
            <a:off x="457200" y="609600"/>
            <a:ext cx="8229600" cy="6629400"/>
          </a:xfrm>
        </p:spPr>
        <p:txBody>
          <a:bodyPr>
            <a:normAutofit lnSpcReduction="10000"/>
          </a:bodyPr>
          <a:lstStyle/>
          <a:p>
            <a:pPr>
              <a:buNone/>
            </a:pPr>
            <a:r>
              <a:rPr lang="en-US" b="1" dirty="0"/>
              <a:t>Antimicrobial therapy</a:t>
            </a:r>
          </a:p>
          <a:p>
            <a:r>
              <a:rPr lang="en-US" dirty="0"/>
              <a:t>Note that missed doses of antibiotics due to the pt’s unavailability while off the unit for diagnostic tests are given after return to the unit</a:t>
            </a:r>
          </a:p>
          <a:p>
            <a:r>
              <a:rPr lang="en-US" dirty="0"/>
              <a:t>Missed antibiotics doses may have irreversible deleterious consequences</a:t>
            </a:r>
          </a:p>
          <a:p>
            <a:r>
              <a:rPr lang="en-US" dirty="0"/>
              <a:t>Notify health care provider if doses will be missed to ensure that appropriate alternative measures are taken</a:t>
            </a:r>
          </a:p>
          <a:p>
            <a:r>
              <a:rPr lang="en-US" dirty="0"/>
              <a:t>Rest- to maintain optimal cardiac function</a:t>
            </a:r>
          </a:p>
          <a:p>
            <a:r>
              <a:rPr lang="en-US" dirty="0"/>
              <a:t>Salicylates- to control fever and pain</a:t>
            </a:r>
          </a:p>
          <a:p>
            <a:r>
              <a:rPr lang="en-US" dirty="0"/>
              <a:t>Prevention of recurrent episodes </a:t>
            </a:r>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47" name="Title 1"/>
          <p:cNvSpPr>
            <a:spLocks noGrp="1"/>
          </p:cNvSpPr>
          <p:nvPr>
            <p:ph type="title"/>
          </p:nvPr>
        </p:nvSpPr>
        <p:spPr>
          <a:xfrm>
            <a:off x="457200" y="0"/>
            <a:ext cx="8229600" cy="685800"/>
          </a:xfrm>
        </p:spPr>
        <p:txBody>
          <a:bodyPr>
            <a:normAutofit fontScale="90000"/>
          </a:bodyPr>
          <a:lstStyle/>
          <a:p>
            <a:r>
              <a:rPr lang="en-US" dirty="0"/>
              <a:t>Nursing Interventions</a:t>
            </a:r>
          </a:p>
        </p:txBody>
      </p:sp>
      <p:sp>
        <p:nvSpPr>
          <p:cNvPr id="1048748" name="Content Placeholder 2"/>
          <p:cNvSpPr>
            <a:spLocks noGrp="1"/>
          </p:cNvSpPr>
          <p:nvPr>
            <p:ph idx="1"/>
          </p:nvPr>
        </p:nvSpPr>
        <p:spPr>
          <a:xfrm>
            <a:off x="457200" y="685800"/>
            <a:ext cx="8229600" cy="6172200"/>
          </a:xfrm>
        </p:spPr>
        <p:txBody>
          <a:bodyPr>
            <a:normAutofit lnSpcReduction="10000"/>
          </a:bodyPr>
          <a:lstStyle/>
          <a:p>
            <a:pPr>
              <a:buNone/>
            </a:pPr>
            <a:r>
              <a:rPr lang="en-US" b="1" dirty="0"/>
              <a:t>Reducing fever</a:t>
            </a:r>
          </a:p>
          <a:p>
            <a:pPr marL="514350" indent="-514350">
              <a:buFont typeface="+mj-lt"/>
              <a:buAutoNum type="arabicPeriod"/>
            </a:pPr>
            <a:r>
              <a:rPr lang="en-US" dirty="0"/>
              <a:t>Administer penicillin therapy as prescribed to eradicate hemolytic streptococcus; an erythromycin preparation may be used if the pt is allergic to penicillin</a:t>
            </a:r>
          </a:p>
          <a:p>
            <a:pPr marL="514350" indent="-514350">
              <a:buFont typeface="+mj-lt"/>
              <a:buAutoNum type="arabicPeriod"/>
            </a:pPr>
            <a:r>
              <a:rPr lang="en-US" dirty="0"/>
              <a:t>Give salicylates as prescribed to suppress rheumatic activity by controlling toxic manifestations, to reduce fever and to relieve joint pain</a:t>
            </a:r>
          </a:p>
          <a:p>
            <a:pPr marL="514350" indent="-514350">
              <a:buFont typeface="+mj-lt"/>
              <a:buAutoNum type="arabicPeriod"/>
            </a:pPr>
            <a:r>
              <a:rPr lang="en-US" dirty="0"/>
              <a:t>Assess for effectiveness of drug therapy</a:t>
            </a:r>
          </a:p>
          <a:p>
            <a:pPr marL="514350" indent="-514350">
              <a:buFont typeface="+mj-lt"/>
              <a:buAutoNum type="alphaLcPeriod"/>
            </a:pPr>
            <a:r>
              <a:rPr lang="en-US" dirty="0"/>
              <a:t>Take and record temperature every 3 hours</a:t>
            </a:r>
          </a:p>
          <a:p>
            <a:pPr marL="514350" indent="-514350">
              <a:buFont typeface="+mj-lt"/>
              <a:buAutoNum type="alphaLcPeriod"/>
            </a:pPr>
            <a:r>
              <a:rPr lang="en-US" dirty="0"/>
              <a:t>Evaluate the pt’s comfort level every 3 hours</a:t>
            </a:r>
          </a:p>
          <a:p>
            <a:pPr marL="514350" indent="-514350">
              <a:buFont typeface="+mj-lt"/>
              <a:buAutoNum type="alphaLcPeriod"/>
            </a:pPr>
            <a:endParaRPr lang="en-US" dirty="0"/>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49" name="Title 1"/>
          <p:cNvSpPr>
            <a:spLocks noGrp="1"/>
          </p:cNvSpPr>
          <p:nvPr>
            <p:ph type="title"/>
          </p:nvPr>
        </p:nvSpPr>
        <p:spPr>
          <a:xfrm>
            <a:off x="457200" y="0"/>
            <a:ext cx="8229600" cy="609600"/>
          </a:xfrm>
        </p:spPr>
        <p:txBody>
          <a:bodyPr>
            <a:normAutofit/>
          </a:bodyPr>
          <a:lstStyle/>
          <a:p>
            <a:pPr algn="l"/>
            <a:r>
              <a:rPr lang="en-US" sz="3200" b="1" dirty="0"/>
              <a:t>Maintaining Adequate Cardiac output</a:t>
            </a:r>
          </a:p>
        </p:txBody>
      </p:sp>
      <p:sp>
        <p:nvSpPr>
          <p:cNvPr id="1048750" name="Content Placeholder 2"/>
          <p:cNvSpPr>
            <a:spLocks noGrp="1"/>
          </p:cNvSpPr>
          <p:nvPr>
            <p:ph idx="1"/>
          </p:nvPr>
        </p:nvSpPr>
        <p:spPr>
          <a:xfrm>
            <a:off x="457200" y="533400"/>
            <a:ext cx="8229600" cy="6477000"/>
          </a:xfrm>
        </p:spPr>
        <p:txBody>
          <a:bodyPr>
            <a:normAutofit fontScale="85000" lnSpcReduction="20000"/>
          </a:bodyPr>
          <a:lstStyle/>
          <a:p>
            <a:pPr>
              <a:buNone/>
            </a:pPr>
            <a:r>
              <a:rPr lang="en-US" dirty="0"/>
              <a:t>1.  Assess for signs and symptoms of acute rheumatic carditis</a:t>
            </a:r>
          </a:p>
          <a:p>
            <a:pPr marL="514350" indent="-514350">
              <a:buFont typeface="+mj-lt"/>
              <a:buAutoNum type="alphaLcPeriod"/>
            </a:pPr>
            <a:r>
              <a:rPr lang="en-US" dirty="0"/>
              <a:t>Be alert to the pt’s complains of chest pain, palpitations, and/or precordial “tightness”</a:t>
            </a:r>
          </a:p>
          <a:p>
            <a:pPr marL="514350" indent="-514350">
              <a:buFont typeface="+mj-lt"/>
              <a:buAutoNum type="alphaLcPeriod"/>
            </a:pPr>
            <a:r>
              <a:rPr lang="en-US" dirty="0"/>
              <a:t>Monitor for tachycardia (usually persistent when the pt sleeps) or bradycardia</a:t>
            </a:r>
          </a:p>
          <a:p>
            <a:pPr marL="514350" indent="-514350">
              <a:buFont typeface="+mj-lt"/>
              <a:buAutoNum type="alphaLcPeriod"/>
            </a:pPr>
            <a:r>
              <a:rPr lang="en-US" dirty="0"/>
              <a:t>Be alert to development of second-degree heart block or Wenckebach’s disease (acute rheumatic carditis causes P-R interval prolongation)</a:t>
            </a:r>
          </a:p>
          <a:p>
            <a:pPr>
              <a:buNone/>
            </a:pPr>
            <a:r>
              <a:rPr lang="en-US" dirty="0"/>
              <a:t>2. Auscultate heart sounds every 4 hours</a:t>
            </a:r>
          </a:p>
          <a:p>
            <a:pPr marL="514350" indent="-514350">
              <a:buFont typeface="+mj-lt"/>
              <a:buAutoNum type="alphaLcPeriod"/>
            </a:pPr>
            <a:r>
              <a:rPr lang="en-US" dirty="0"/>
              <a:t>Document presence of murmur or pericardial friction rub</a:t>
            </a:r>
          </a:p>
          <a:p>
            <a:pPr marL="514350" indent="-514350">
              <a:buFont typeface="+mj-lt"/>
              <a:buAutoNum type="alphaLcPeriod"/>
            </a:pPr>
            <a:r>
              <a:rPr lang="en-US" dirty="0"/>
              <a:t>Document extra heart sounds (S</a:t>
            </a:r>
            <a:r>
              <a:rPr lang="en-US" sz="1900" dirty="0"/>
              <a:t>3</a:t>
            </a:r>
            <a:r>
              <a:rPr lang="en-US" dirty="0"/>
              <a:t> gallop, S</a:t>
            </a:r>
            <a:r>
              <a:rPr lang="en-US" sz="1900" dirty="0"/>
              <a:t>4 </a:t>
            </a:r>
            <a:r>
              <a:rPr lang="en-US" dirty="0"/>
              <a:t>gallop)</a:t>
            </a:r>
          </a:p>
          <a:p>
            <a:pPr>
              <a:buNone/>
            </a:pPr>
            <a:r>
              <a:rPr lang="en-US" dirty="0"/>
              <a:t>3. Monitor for development of chronic rheumatic endocarditis , which may include valvular disease and CHF</a:t>
            </a:r>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51" name="Title 1"/>
          <p:cNvSpPr>
            <a:spLocks noGrp="1"/>
          </p:cNvSpPr>
          <p:nvPr>
            <p:ph type="title"/>
          </p:nvPr>
        </p:nvSpPr>
        <p:spPr>
          <a:xfrm>
            <a:off x="457200" y="274638"/>
            <a:ext cx="8229600" cy="487362"/>
          </a:xfrm>
        </p:spPr>
        <p:txBody>
          <a:bodyPr>
            <a:normAutofit fontScale="90000"/>
          </a:bodyPr>
          <a:lstStyle/>
          <a:p>
            <a:pPr algn="l"/>
            <a:r>
              <a:rPr lang="en-US" sz="3200" b="1" dirty="0"/>
              <a:t>Maintaining activity</a:t>
            </a:r>
          </a:p>
        </p:txBody>
      </p:sp>
      <p:sp>
        <p:nvSpPr>
          <p:cNvPr id="1048752" name="Content Placeholder 2"/>
          <p:cNvSpPr>
            <a:spLocks noGrp="1"/>
          </p:cNvSpPr>
          <p:nvPr>
            <p:ph idx="1"/>
          </p:nvPr>
        </p:nvSpPr>
        <p:spPr>
          <a:xfrm>
            <a:off x="457200" y="838200"/>
            <a:ext cx="8229600" cy="5287963"/>
          </a:xfrm>
        </p:spPr>
        <p:txBody>
          <a:bodyPr/>
          <a:lstStyle/>
          <a:p>
            <a:r>
              <a:rPr lang="en-US" dirty="0"/>
              <a:t>Maintain bed rest for duration of fever or if signs of active carditis are present</a:t>
            </a:r>
          </a:p>
          <a:p>
            <a:r>
              <a:rPr lang="en-US" dirty="0"/>
              <a:t>Provide ROM exercises</a:t>
            </a:r>
          </a:p>
          <a:p>
            <a:r>
              <a:rPr lang="en-US" dirty="0"/>
              <a:t>Provide diversional activities that prevent exertion</a:t>
            </a:r>
          </a:p>
          <a:p>
            <a:r>
              <a:rPr lang="en-US" dirty="0"/>
              <a:t>Discuss need for tutorial services with parents to help child keep up with school work </a:t>
            </a:r>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53" name="Title 1"/>
          <p:cNvSpPr>
            <a:spLocks noGrp="1"/>
          </p:cNvSpPr>
          <p:nvPr>
            <p:ph type="title"/>
          </p:nvPr>
        </p:nvSpPr>
        <p:spPr>
          <a:xfrm>
            <a:off x="457200" y="0"/>
            <a:ext cx="8229600" cy="762000"/>
          </a:xfrm>
        </p:spPr>
        <p:txBody>
          <a:bodyPr>
            <a:normAutofit/>
          </a:bodyPr>
          <a:lstStyle/>
          <a:p>
            <a:pPr algn="l"/>
            <a:r>
              <a:rPr lang="en-US" sz="3200" b="1" dirty="0"/>
              <a:t>Patient education and health maintenance</a:t>
            </a:r>
          </a:p>
        </p:txBody>
      </p:sp>
      <p:sp>
        <p:nvSpPr>
          <p:cNvPr id="1048754" name="Content Placeholder 2"/>
          <p:cNvSpPr>
            <a:spLocks noGrp="1"/>
          </p:cNvSpPr>
          <p:nvPr>
            <p:ph idx="1"/>
          </p:nvPr>
        </p:nvSpPr>
        <p:spPr>
          <a:xfrm>
            <a:off x="457200" y="685800"/>
            <a:ext cx="8229600" cy="6172200"/>
          </a:xfrm>
        </p:spPr>
        <p:txBody>
          <a:bodyPr>
            <a:normAutofit fontScale="92500" lnSpcReduction="10000"/>
          </a:bodyPr>
          <a:lstStyle/>
          <a:p>
            <a:pPr>
              <a:buNone/>
            </a:pPr>
            <a:r>
              <a:rPr lang="en-US" dirty="0"/>
              <a:t>Preventing Recurrence</a:t>
            </a:r>
          </a:p>
          <a:p>
            <a:pPr marL="514350" indent="-514350">
              <a:buFont typeface="+mj-lt"/>
              <a:buAutoNum type="arabicPeriod"/>
            </a:pPr>
            <a:r>
              <a:rPr lang="en-US" dirty="0"/>
              <a:t>Counsel the pt to maintain adequate nutrition</a:t>
            </a:r>
          </a:p>
          <a:p>
            <a:pPr marL="514350" indent="-514350">
              <a:buFont typeface="+mj-lt"/>
              <a:buAutoNum type="arabicPeriod"/>
            </a:pPr>
            <a:r>
              <a:rPr lang="en-US" dirty="0"/>
              <a:t>Counsel the pt on hygienic practices</a:t>
            </a:r>
          </a:p>
          <a:p>
            <a:pPr marL="514350" indent="-514350">
              <a:buFont typeface="+mj-lt"/>
              <a:buAutoNum type="arabicPeriod"/>
            </a:pPr>
            <a:r>
              <a:rPr lang="en-US" dirty="0"/>
              <a:t>Counsel the pt on importance of receiving adequate rest</a:t>
            </a:r>
          </a:p>
          <a:p>
            <a:pPr marL="514350" indent="-514350">
              <a:buFont typeface="+mj-lt"/>
              <a:buAutoNum type="arabicPeriod"/>
            </a:pPr>
            <a:r>
              <a:rPr lang="en-US" dirty="0"/>
              <a:t>Counsel the pt to seek help immediately should sore throat occur </a:t>
            </a:r>
          </a:p>
          <a:p>
            <a:pPr>
              <a:buNone/>
            </a:pPr>
            <a:endParaRPr lang="en-US" dirty="0"/>
          </a:p>
          <a:p>
            <a:pPr>
              <a:buNone/>
            </a:pPr>
            <a:r>
              <a:rPr lang="en-US" dirty="0"/>
              <a:t>other points</a:t>
            </a:r>
          </a:p>
          <a:p>
            <a:pPr marL="514350" indent="-514350">
              <a:buFont typeface="+mj-lt"/>
              <a:buAutoNum type="arabicPeriod"/>
            </a:pPr>
            <a:r>
              <a:rPr lang="en-US" dirty="0"/>
              <a:t>Instruct pt to use prophylactic penicillin therapy before undergoing surgery of GUT, lower GI tract, and respiratory tract</a:t>
            </a:r>
          </a:p>
          <a:p>
            <a:endParaRPr lang="en-US" dirty="0"/>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55" name="Title 1"/>
          <p:cNvSpPr>
            <a:spLocks noGrp="1"/>
          </p:cNvSpPr>
          <p:nvPr>
            <p:ph type="title"/>
          </p:nvPr>
        </p:nvSpPr>
        <p:spPr/>
        <p:txBody>
          <a:bodyPr/>
          <a:lstStyle/>
          <a:p>
            <a:r>
              <a:rPr lang="en-IN" dirty="0"/>
              <a:t>NSG </a:t>
            </a:r>
            <a:r>
              <a:rPr lang="en-IN" dirty="0" err="1"/>
              <a:t>Dx</a:t>
            </a:r>
            <a:endParaRPr lang="en-US" dirty="0"/>
          </a:p>
        </p:txBody>
      </p:sp>
      <p:sp>
        <p:nvSpPr>
          <p:cNvPr id="1048756" name="Content Placeholder 2"/>
          <p:cNvSpPr>
            <a:spLocks noGrp="1"/>
          </p:cNvSpPr>
          <p:nvPr>
            <p:ph idx="1"/>
          </p:nvPr>
        </p:nvSpPr>
        <p:spPr/>
        <p:txBody>
          <a:bodyPr>
            <a:normAutofit fontScale="92500" lnSpcReduction="10000"/>
          </a:bodyPr>
          <a:lstStyle/>
          <a:p>
            <a:r>
              <a:rPr lang="en-IN" dirty="0"/>
              <a:t>Decreased CO </a:t>
            </a:r>
            <a:r>
              <a:rPr lang="en-IN" dirty="0" err="1"/>
              <a:t>rlt</a:t>
            </a:r>
            <a:r>
              <a:rPr lang="en-IN" dirty="0"/>
              <a:t> altered heart valve closure</a:t>
            </a:r>
          </a:p>
          <a:p>
            <a:r>
              <a:rPr lang="en-IN" dirty="0"/>
              <a:t>Ineffective tissue perfusion </a:t>
            </a:r>
            <a:r>
              <a:rPr lang="en-IN" dirty="0" err="1"/>
              <a:t>rlt</a:t>
            </a:r>
            <a:r>
              <a:rPr lang="en-IN" dirty="0"/>
              <a:t> reduced blood supply sec to vasoconstriction</a:t>
            </a:r>
          </a:p>
          <a:p>
            <a:r>
              <a:rPr lang="en-IN" dirty="0"/>
              <a:t>Impaired gaseous </a:t>
            </a:r>
            <a:r>
              <a:rPr lang="en-IN" dirty="0" err="1"/>
              <a:t>rlt</a:t>
            </a:r>
            <a:r>
              <a:rPr lang="en-IN" dirty="0"/>
              <a:t> fluid accumulation on the lungs</a:t>
            </a:r>
          </a:p>
          <a:p>
            <a:r>
              <a:rPr lang="en-IN" dirty="0"/>
              <a:t>Acute pain </a:t>
            </a:r>
            <a:r>
              <a:rPr lang="en-IN" dirty="0" err="1"/>
              <a:t>rlt</a:t>
            </a:r>
            <a:r>
              <a:rPr lang="en-IN" dirty="0"/>
              <a:t> inflammation of joints</a:t>
            </a:r>
          </a:p>
          <a:p>
            <a:r>
              <a:rPr lang="en-IN" dirty="0"/>
              <a:t>Imbalanced nutrition</a:t>
            </a:r>
          </a:p>
          <a:p>
            <a:r>
              <a:rPr lang="en-IN" dirty="0"/>
              <a:t>Activity intolerance</a:t>
            </a:r>
          </a:p>
          <a:p>
            <a:r>
              <a:rPr lang="en-IN" dirty="0"/>
              <a:t>Self care deficit</a:t>
            </a:r>
          </a:p>
          <a:p>
            <a:pPr>
              <a:buNone/>
            </a:pPr>
            <a:endParaRPr lang="en-US" dirty="0"/>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57" name="Title 1"/>
          <p:cNvSpPr>
            <a:spLocks noGrp="1"/>
          </p:cNvSpPr>
          <p:nvPr>
            <p:ph type="title"/>
          </p:nvPr>
        </p:nvSpPr>
        <p:spPr/>
        <p:txBody>
          <a:bodyPr/>
          <a:lstStyle/>
          <a:p>
            <a:r>
              <a:rPr lang="en-US" b="1" dirty="0"/>
              <a:t>CORONARY HEART DISEASE (CAD)</a:t>
            </a:r>
          </a:p>
        </p:txBody>
      </p:sp>
      <p:sp>
        <p:nvSpPr>
          <p:cNvPr id="1048758" name="Content Placeholder 2"/>
          <p:cNvSpPr>
            <a:spLocks noGrp="1"/>
          </p:cNvSpPr>
          <p:nvPr>
            <p:ph idx="1"/>
          </p:nvPr>
        </p:nvSpPr>
        <p:spPr/>
        <p:txBody>
          <a:bodyPr/>
          <a:lstStyle/>
          <a:p>
            <a:r>
              <a:rPr lang="en-US" dirty="0"/>
              <a:t>Is characterized by the accumulation of fatty deposits along the innermost layer of the coronary arteries leading to plaque formation and narrowing.</a:t>
            </a:r>
          </a:p>
          <a:p>
            <a:endParaRPr lang="en-IN" dirty="0"/>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59" name="Title 1"/>
          <p:cNvSpPr>
            <a:spLocks noGrp="1"/>
          </p:cNvSpPr>
          <p:nvPr>
            <p:ph type="title"/>
          </p:nvPr>
        </p:nvSpPr>
        <p:spPr>
          <a:xfrm>
            <a:off x="457200" y="0"/>
            <a:ext cx="8229600" cy="914400"/>
          </a:xfrm>
        </p:spPr>
        <p:txBody>
          <a:bodyPr>
            <a:normAutofit/>
          </a:bodyPr>
          <a:lstStyle/>
          <a:p>
            <a:r>
              <a:rPr lang="en-US" dirty="0"/>
              <a:t>Pathophysiology and Etiology</a:t>
            </a:r>
          </a:p>
        </p:txBody>
      </p:sp>
      <p:sp>
        <p:nvSpPr>
          <p:cNvPr id="1048760" name="Content Placeholder 2"/>
          <p:cNvSpPr>
            <a:spLocks noGrp="1"/>
          </p:cNvSpPr>
          <p:nvPr>
            <p:ph idx="1"/>
          </p:nvPr>
        </p:nvSpPr>
        <p:spPr>
          <a:xfrm>
            <a:off x="457200" y="838200"/>
            <a:ext cx="8229600" cy="6324600"/>
          </a:xfrm>
        </p:spPr>
        <p:txBody>
          <a:bodyPr>
            <a:normAutofit fontScale="92500" lnSpcReduction="10000"/>
          </a:bodyPr>
          <a:lstStyle/>
          <a:p>
            <a:r>
              <a:rPr lang="en-US" dirty="0"/>
              <a:t>The most widely accepted cause of CAD is the accumulation of lipids (mainly cholesterol) and fibrous materials (smooth muscle cells) within the coronary artery lumen</a:t>
            </a:r>
          </a:p>
          <a:p>
            <a:r>
              <a:rPr lang="en-US" dirty="0"/>
              <a:t>Increased blood levels of low-density lipoprotein(LDL- known as the “bad” cholesterol because it transports cholesterol to body tissues) irritate and damage the inner layer of the coronary vessels</a:t>
            </a:r>
          </a:p>
          <a:p>
            <a:r>
              <a:rPr lang="en-US" dirty="0"/>
              <a:t>LDL enters the vessel after damaging the protective barrier, accumulates, and forms fatty streaks. These are yellow, flat and cause no significant coronary artery obstruction- develop frequently between the ages of 8 and 18 years</a:t>
            </a:r>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64" name="Title 1"/>
          <p:cNvSpPr>
            <a:spLocks noGrp="1"/>
          </p:cNvSpPr>
          <p:nvPr>
            <p:ph type="title"/>
          </p:nvPr>
        </p:nvSpPr>
        <p:spPr>
          <a:xfrm>
            <a:off x="457200" y="0"/>
            <a:ext cx="8229600" cy="533400"/>
          </a:xfrm>
        </p:spPr>
        <p:txBody>
          <a:bodyPr>
            <a:normAutofit fontScale="90000"/>
          </a:bodyPr>
          <a:lstStyle/>
          <a:p>
            <a:r>
              <a:rPr lang="en-US" dirty="0"/>
              <a:t>ctd</a:t>
            </a:r>
          </a:p>
        </p:txBody>
      </p:sp>
      <p:sp>
        <p:nvSpPr>
          <p:cNvPr id="1048765" name="Content Placeholder 2"/>
          <p:cNvSpPr>
            <a:spLocks noGrp="1"/>
          </p:cNvSpPr>
          <p:nvPr>
            <p:ph idx="1"/>
          </p:nvPr>
        </p:nvSpPr>
        <p:spPr>
          <a:xfrm>
            <a:off x="457200" y="533400"/>
            <a:ext cx="8229600" cy="6553200"/>
          </a:xfrm>
        </p:spPr>
        <p:txBody>
          <a:bodyPr>
            <a:normAutofit fontScale="92500" lnSpcReduction="10000"/>
          </a:bodyPr>
          <a:lstStyle/>
          <a:p>
            <a:r>
              <a:rPr lang="en-US" dirty="0"/>
              <a:t>Smooth muscle cells (from the middle layer of the coronary artery) move to the inner layer to engulf the fatty substance , produce fibrous tissue, and stimulate calcium deposition</a:t>
            </a:r>
          </a:p>
          <a:p>
            <a:r>
              <a:rPr lang="en-US" dirty="0"/>
              <a:t>This cycle continues, resulting in the transformation of the fatty streak into a fibrous plaque, and eventually a “complicated” CAD lesion evolves</a:t>
            </a:r>
          </a:p>
          <a:p>
            <a:r>
              <a:rPr lang="en-US" dirty="0"/>
              <a:t>A complicated lesion develops as small blood vessels grow into the fibrous plaque and the core of the lesion enlarges and calcifies</a:t>
            </a:r>
          </a:p>
          <a:p>
            <a:r>
              <a:rPr lang="en-US" dirty="0"/>
              <a:t>The complicated lesion can cause significant coronary obstruction by hemorrhage and ulceration of the plaque</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24" name="Title 1"/>
          <p:cNvSpPr>
            <a:spLocks noGrp="1"/>
          </p:cNvSpPr>
          <p:nvPr>
            <p:ph type="title"/>
          </p:nvPr>
        </p:nvSpPr>
        <p:spPr/>
        <p:txBody>
          <a:bodyPr>
            <a:normAutofit fontScale="90000"/>
          </a:bodyPr>
          <a:lstStyle/>
          <a:p>
            <a:r>
              <a:rPr lang="en-US" dirty="0"/>
              <a:t>Disorders to be covered under the following subheadings:</a:t>
            </a:r>
          </a:p>
        </p:txBody>
      </p:sp>
      <p:sp>
        <p:nvSpPr>
          <p:cNvPr id="1048625" name="Content Placeholder 2"/>
          <p:cNvSpPr>
            <a:spLocks noGrp="1"/>
          </p:cNvSpPr>
          <p:nvPr>
            <p:ph idx="1"/>
          </p:nvPr>
        </p:nvSpPr>
        <p:spPr>
          <a:xfrm>
            <a:off x="457200" y="1600200"/>
            <a:ext cx="8229600" cy="5257800"/>
          </a:xfrm>
        </p:spPr>
        <p:txBody>
          <a:bodyPr>
            <a:normAutofit lnSpcReduction="10000"/>
          </a:bodyPr>
          <a:lstStyle/>
          <a:p>
            <a:r>
              <a:rPr lang="en-US" dirty="0"/>
              <a:t>Definition</a:t>
            </a:r>
          </a:p>
          <a:p>
            <a:r>
              <a:rPr lang="en-US" dirty="0"/>
              <a:t>Types</a:t>
            </a:r>
          </a:p>
          <a:p>
            <a:r>
              <a:rPr lang="en-US" dirty="0" err="1"/>
              <a:t>Aetiology</a:t>
            </a:r>
            <a:r>
              <a:rPr lang="en-US" dirty="0"/>
              <a:t>/predisposing factors</a:t>
            </a:r>
          </a:p>
          <a:p>
            <a:r>
              <a:rPr lang="en-US" dirty="0"/>
              <a:t>Pathophysiology</a:t>
            </a:r>
          </a:p>
          <a:p>
            <a:r>
              <a:rPr lang="en-US" dirty="0"/>
              <a:t>Clinical features</a:t>
            </a:r>
          </a:p>
          <a:p>
            <a:r>
              <a:rPr lang="en-US" dirty="0"/>
              <a:t>Diagnosis</a:t>
            </a:r>
          </a:p>
          <a:p>
            <a:r>
              <a:rPr lang="en-US" dirty="0"/>
              <a:t>Treatment</a:t>
            </a:r>
          </a:p>
          <a:p>
            <a:r>
              <a:rPr lang="en-US" dirty="0"/>
              <a:t>Prognosis , complications and prevention</a:t>
            </a:r>
          </a:p>
          <a:p>
            <a:r>
              <a:rPr lang="en-US" dirty="0"/>
              <a:t>Nursing care</a:t>
            </a:r>
          </a:p>
          <a:p>
            <a:pPr>
              <a:buFont typeface="Wingdings" pitchFamily="2" charset="2"/>
              <a:buChar char="ü"/>
            </a:pPr>
            <a:endParaRPr lang="en-US" dirty="0"/>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66" name="Title 1"/>
          <p:cNvSpPr>
            <a:spLocks noGrp="1"/>
          </p:cNvSpPr>
          <p:nvPr>
            <p:ph type="title"/>
          </p:nvPr>
        </p:nvSpPr>
        <p:spPr>
          <a:xfrm>
            <a:off x="457200" y="274638"/>
            <a:ext cx="8229600" cy="715962"/>
          </a:xfrm>
        </p:spPr>
        <p:txBody>
          <a:bodyPr>
            <a:normAutofit fontScale="90000"/>
          </a:bodyPr>
          <a:lstStyle/>
          <a:p>
            <a:r>
              <a:rPr lang="en-US" dirty="0"/>
              <a:t>Risk factors</a:t>
            </a:r>
          </a:p>
        </p:txBody>
      </p:sp>
      <p:sp>
        <p:nvSpPr>
          <p:cNvPr id="1048767" name="Content Placeholder 2"/>
          <p:cNvSpPr>
            <a:spLocks noGrp="1"/>
          </p:cNvSpPr>
          <p:nvPr>
            <p:ph idx="1"/>
          </p:nvPr>
        </p:nvSpPr>
        <p:spPr>
          <a:xfrm>
            <a:off x="457200" y="1143000"/>
            <a:ext cx="8229600" cy="4983163"/>
          </a:xfrm>
        </p:spPr>
        <p:txBody>
          <a:bodyPr/>
          <a:lstStyle/>
          <a:p>
            <a:pPr>
              <a:buFont typeface="Wingdings" pitchFamily="2" charset="2"/>
              <a:buChar char="ü"/>
            </a:pPr>
            <a:r>
              <a:rPr lang="en-US" dirty="0"/>
              <a:t>High blood cholesterol levels</a:t>
            </a:r>
          </a:p>
          <a:p>
            <a:pPr>
              <a:buFont typeface="Wingdings" pitchFamily="2" charset="2"/>
              <a:buChar char="ü"/>
            </a:pPr>
            <a:r>
              <a:rPr lang="en-US" dirty="0"/>
              <a:t>Hypertension</a:t>
            </a:r>
          </a:p>
          <a:p>
            <a:pPr>
              <a:buFont typeface="Wingdings" pitchFamily="2" charset="2"/>
              <a:buChar char="ü"/>
            </a:pPr>
            <a:r>
              <a:rPr lang="en-US" dirty="0"/>
              <a:t>Cigarette smoking</a:t>
            </a:r>
          </a:p>
          <a:p>
            <a:pPr>
              <a:buFont typeface="Wingdings" pitchFamily="2" charset="2"/>
              <a:buChar char="ü"/>
            </a:pPr>
            <a:r>
              <a:rPr lang="en-US" dirty="0"/>
              <a:t>Age, male sex, race and family history of CAD</a:t>
            </a:r>
          </a:p>
          <a:p>
            <a:pPr>
              <a:buFont typeface="Wingdings" pitchFamily="2" charset="2"/>
              <a:buChar char="ü"/>
            </a:pPr>
            <a:r>
              <a:rPr lang="en-US" dirty="0"/>
              <a:t>DM, Obesity, sedentary lifestyle and stress</a:t>
            </a:r>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68" name="Title 1"/>
          <p:cNvSpPr>
            <a:spLocks noGrp="1"/>
          </p:cNvSpPr>
          <p:nvPr>
            <p:ph type="title"/>
          </p:nvPr>
        </p:nvSpPr>
        <p:spPr>
          <a:xfrm>
            <a:off x="457200" y="0"/>
            <a:ext cx="8229600" cy="685800"/>
          </a:xfrm>
        </p:spPr>
        <p:txBody>
          <a:bodyPr>
            <a:normAutofit fontScale="90000"/>
          </a:bodyPr>
          <a:lstStyle/>
          <a:p>
            <a:r>
              <a:rPr lang="en-US" dirty="0"/>
              <a:t>Clinical manifestations</a:t>
            </a:r>
          </a:p>
        </p:txBody>
      </p:sp>
      <p:sp>
        <p:nvSpPr>
          <p:cNvPr id="1048769" name="Content Placeholder 2"/>
          <p:cNvSpPr>
            <a:spLocks noGrp="1"/>
          </p:cNvSpPr>
          <p:nvPr>
            <p:ph idx="1"/>
          </p:nvPr>
        </p:nvSpPr>
        <p:spPr>
          <a:xfrm>
            <a:off x="457200" y="609600"/>
            <a:ext cx="8229600" cy="6248400"/>
          </a:xfrm>
        </p:spPr>
        <p:txBody>
          <a:bodyPr>
            <a:normAutofit lnSpcReduction="10000"/>
          </a:bodyPr>
          <a:lstStyle/>
          <a:p>
            <a:pPr>
              <a:buNone/>
            </a:pPr>
            <a:r>
              <a:rPr lang="en-US" b="1" dirty="0"/>
              <a:t>Stable (Effort) Angina Pectoris</a:t>
            </a:r>
          </a:p>
          <a:p>
            <a:r>
              <a:rPr lang="en-US" dirty="0"/>
              <a:t>Chest pain precipitated by physical exertion or emotional stress; increased oxygen demands are placed on the heart muscle, but the ability of the coronary artery to deliver blood to the muscle is impaired because of obstruction by a significant coronary lesion (75%narrowing of the vessel)</a:t>
            </a:r>
          </a:p>
          <a:p>
            <a:r>
              <a:rPr lang="en-US" dirty="0"/>
              <a:t>Rest and nitroglycerin relieve the pain</a:t>
            </a:r>
          </a:p>
          <a:p>
            <a:pPr marL="514350" indent="-514350">
              <a:buFont typeface="+mj-lt"/>
              <a:buAutoNum type="arabicPeriod"/>
            </a:pPr>
            <a:r>
              <a:rPr lang="en-US" i="1" dirty="0"/>
              <a:t>Character-</a:t>
            </a:r>
            <a:r>
              <a:rPr lang="en-US" dirty="0"/>
              <a:t> substernal chest pain, pressure, heaviness or discomfort. Other sensations include a squeezing , aching, burning, chocking, strangling, and/or cramping pain</a:t>
            </a:r>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70" name="Title 1"/>
          <p:cNvSpPr>
            <a:spLocks noGrp="1"/>
          </p:cNvSpPr>
          <p:nvPr>
            <p:ph type="title"/>
          </p:nvPr>
        </p:nvSpPr>
        <p:spPr>
          <a:xfrm>
            <a:off x="457200" y="152400"/>
            <a:ext cx="8229600" cy="457200"/>
          </a:xfrm>
        </p:spPr>
        <p:txBody>
          <a:bodyPr>
            <a:normAutofit fontScale="90000"/>
          </a:bodyPr>
          <a:lstStyle/>
          <a:p>
            <a:r>
              <a:rPr lang="en-US" dirty="0"/>
              <a:t>ctd</a:t>
            </a:r>
          </a:p>
        </p:txBody>
      </p:sp>
      <p:sp>
        <p:nvSpPr>
          <p:cNvPr id="1048771" name="Content Placeholder 2"/>
          <p:cNvSpPr>
            <a:spLocks noGrp="1"/>
          </p:cNvSpPr>
          <p:nvPr>
            <p:ph idx="1"/>
          </p:nvPr>
        </p:nvSpPr>
        <p:spPr>
          <a:xfrm>
            <a:off x="457200" y="609600"/>
            <a:ext cx="8229600" cy="6248400"/>
          </a:xfrm>
        </p:spPr>
        <p:txBody>
          <a:bodyPr>
            <a:normAutofit lnSpcReduction="10000"/>
          </a:bodyPr>
          <a:lstStyle/>
          <a:p>
            <a:pPr>
              <a:buFont typeface="Wingdings" pitchFamily="2" charset="2"/>
              <a:buChar char="ü"/>
            </a:pPr>
            <a:r>
              <a:rPr lang="en-US" dirty="0"/>
              <a:t>Pain may be mild or severe and typically presents with a gradual buildup of discomfort and subsequent gradual fading away</a:t>
            </a:r>
          </a:p>
          <a:p>
            <a:pPr>
              <a:buFont typeface="Wingdings" pitchFamily="2" charset="2"/>
              <a:buChar char="ü"/>
            </a:pPr>
            <a:r>
              <a:rPr lang="en-US" dirty="0"/>
              <a:t>May produce numbness or weakness in arms, wrists, or hands</a:t>
            </a:r>
          </a:p>
          <a:p>
            <a:pPr>
              <a:buFont typeface="Wingdings" pitchFamily="2" charset="2"/>
              <a:buChar char="ü"/>
            </a:pPr>
            <a:r>
              <a:rPr lang="en-US" dirty="0"/>
              <a:t>Associated symptoms include diaphoresis, nausea, indigestion, dyspnea, tachycardia, and increase in blood pressure</a:t>
            </a:r>
          </a:p>
          <a:p>
            <a:pPr>
              <a:buNone/>
            </a:pPr>
            <a:r>
              <a:rPr lang="en-US" i="1" dirty="0"/>
              <a:t>2.Location-</a:t>
            </a:r>
            <a:r>
              <a:rPr lang="en-US" dirty="0"/>
              <a:t> behind middle or upper third of sternum; the pt generally will make a fist over the site of the pain(positive Levine sign; indicates diffuse deep visceral pain) rather than point to it with his or her finger</a:t>
            </a:r>
          </a:p>
          <a:p>
            <a:endParaRPr lang="en-US" dirty="0"/>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72" name="Title 1"/>
          <p:cNvSpPr>
            <a:spLocks noGrp="1"/>
          </p:cNvSpPr>
          <p:nvPr>
            <p:ph type="title"/>
          </p:nvPr>
        </p:nvSpPr>
        <p:spPr>
          <a:xfrm>
            <a:off x="457200" y="0"/>
            <a:ext cx="8229600" cy="609600"/>
          </a:xfrm>
        </p:spPr>
        <p:txBody>
          <a:bodyPr>
            <a:normAutofit fontScale="90000"/>
          </a:bodyPr>
          <a:lstStyle/>
          <a:p>
            <a:r>
              <a:rPr lang="en-US" dirty="0"/>
              <a:t>ctd</a:t>
            </a:r>
          </a:p>
        </p:txBody>
      </p:sp>
      <p:sp>
        <p:nvSpPr>
          <p:cNvPr id="1048773" name="Content Placeholder 2"/>
          <p:cNvSpPr>
            <a:spLocks noGrp="1"/>
          </p:cNvSpPr>
          <p:nvPr>
            <p:ph idx="1"/>
          </p:nvPr>
        </p:nvSpPr>
        <p:spPr>
          <a:xfrm>
            <a:off x="457200" y="533400"/>
            <a:ext cx="8229600" cy="6553200"/>
          </a:xfrm>
        </p:spPr>
        <p:txBody>
          <a:bodyPr>
            <a:normAutofit/>
          </a:bodyPr>
          <a:lstStyle/>
          <a:p>
            <a:pPr>
              <a:buNone/>
            </a:pPr>
            <a:r>
              <a:rPr lang="en-US" i="1" dirty="0"/>
              <a:t>3. Radiation- </a:t>
            </a:r>
            <a:r>
              <a:rPr lang="en-US" dirty="0"/>
              <a:t>usually radiates to neck, jaw, shoulders, arms, hands, and posterior intrascapular area. Pain occurs more commonly on the left side than the right</a:t>
            </a:r>
          </a:p>
          <a:p>
            <a:pPr>
              <a:buNone/>
            </a:pPr>
            <a:r>
              <a:rPr lang="en-US" i="1" dirty="0"/>
              <a:t>4. Duration- </a:t>
            </a:r>
            <a:r>
              <a:rPr lang="en-US" dirty="0"/>
              <a:t>usually lasts 1 to 5 minutes after stopping activity; nitroglycerin relieves pain within 1 minute</a:t>
            </a:r>
          </a:p>
          <a:p>
            <a:pPr>
              <a:buNone/>
            </a:pPr>
            <a:r>
              <a:rPr lang="en-US" i="1" dirty="0"/>
              <a:t>5. Other precipitating factors- </a:t>
            </a:r>
            <a:r>
              <a:rPr lang="en-US" dirty="0"/>
              <a:t>exposure to hot or cold weather, eating a heavy meal, and sexual intercourse increase the workload of the heart and, therefore , increase oxygen demand</a:t>
            </a:r>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74" name="Title 1"/>
          <p:cNvSpPr>
            <a:spLocks noGrp="1"/>
          </p:cNvSpPr>
          <p:nvPr>
            <p:ph type="title"/>
          </p:nvPr>
        </p:nvSpPr>
        <p:spPr>
          <a:xfrm>
            <a:off x="457200" y="152400"/>
            <a:ext cx="8229600" cy="838200"/>
          </a:xfrm>
        </p:spPr>
        <p:txBody>
          <a:bodyPr>
            <a:normAutofit fontScale="90000"/>
          </a:bodyPr>
          <a:lstStyle/>
          <a:p>
            <a:r>
              <a:rPr lang="en-US" b="1" dirty="0"/>
              <a:t>Unstable (preinfarction) Angina Pectoris</a:t>
            </a:r>
          </a:p>
        </p:txBody>
      </p:sp>
      <p:sp>
        <p:nvSpPr>
          <p:cNvPr id="1048775" name="Content Placeholder 2"/>
          <p:cNvSpPr>
            <a:spLocks noGrp="1"/>
          </p:cNvSpPr>
          <p:nvPr>
            <p:ph idx="1"/>
          </p:nvPr>
        </p:nvSpPr>
        <p:spPr>
          <a:xfrm>
            <a:off x="457200" y="1143000"/>
            <a:ext cx="8229600" cy="6019800"/>
          </a:xfrm>
        </p:spPr>
        <p:txBody>
          <a:bodyPr>
            <a:normAutofit fontScale="92500" lnSpcReduction="20000"/>
          </a:bodyPr>
          <a:lstStyle/>
          <a:p>
            <a:r>
              <a:rPr lang="en-US" dirty="0"/>
              <a:t>Chest pain occurring at rest; no increase in oxygen demand is placed on the heart muscle, but an acute lack of blood flow to the muscle occurs because of coronary artery spasm aggravated by presence of an enlarged plaque or hemorrhage/ulceration of a complicated lesion. Critical narrowing of the vessel lumen occurs abruptly in either instance.</a:t>
            </a:r>
          </a:p>
          <a:p>
            <a:pPr>
              <a:buFont typeface="Wingdings" pitchFamily="2" charset="2"/>
              <a:buChar char="ü"/>
            </a:pPr>
            <a:r>
              <a:rPr lang="en-US" dirty="0"/>
              <a:t>A change in frequency, duration, and intensity of stable angina symptoms is indicative of progression to unstable angina</a:t>
            </a:r>
          </a:p>
          <a:p>
            <a:pPr>
              <a:buFont typeface="Wingdings" pitchFamily="2" charset="2"/>
              <a:buChar char="ü"/>
            </a:pPr>
            <a:r>
              <a:rPr lang="en-US" dirty="0"/>
              <a:t>Unstable angina pain lasts longer than 10 minutes, is unrelieved by rest or sublingual nitroglycerin, and mimics signs and symptoms of impending myocardial infarction</a:t>
            </a:r>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76" name="Title 1"/>
          <p:cNvSpPr>
            <a:spLocks noGrp="1"/>
          </p:cNvSpPr>
          <p:nvPr>
            <p:ph type="title"/>
          </p:nvPr>
        </p:nvSpPr>
        <p:spPr>
          <a:xfrm>
            <a:off x="457200" y="0"/>
            <a:ext cx="8229600" cy="609600"/>
          </a:xfrm>
        </p:spPr>
        <p:txBody>
          <a:bodyPr>
            <a:normAutofit fontScale="90000"/>
          </a:bodyPr>
          <a:lstStyle/>
          <a:p>
            <a:r>
              <a:rPr lang="en-US" b="1" dirty="0"/>
              <a:t>Silent Ischemia</a:t>
            </a:r>
          </a:p>
        </p:txBody>
      </p:sp>
      <p:sp>
        <p:nvSpPr>
          <p:cNvPr id="1048777" name="Content Placeholder 2"/>
          <p:cNvSpPr>
            <a:spLocks noGrp="1"/>
          </p:cNvSpPr>
          <p:nvPr>
            <p:ph idx="1"/>
          </p:nvPr>
        </p:nvSpPr>
        <p:spPr>
          <a:xfrm>
            <a:off x="457200" y="533400"/>
            <a:ext cx="8229600" cy="6324600"/>
          </a:xfrm>
        </p:spPr>
        <p:txBody>
          <a:bodyPr>
            <a:normAutofit/>
          </a:bodyPr>
          <a:lstStyle/>
          <a:p>
            <a:r>
              <a:rPr lang="en-US" dirty="0"/>
              <a:t>The absence of chest pain with documented evidence of an imbalance between myocardial oxygen supply and demand (S-T depression of 1mm or more) as determined by ECG, exercise stress test, or ambulatory (Holter) ECG monitoring </a:t>
            </a:r>
          </a:p>
          <a:p>
            <a:pPr>
              <a:buFont typeface="Wingdings" pitchFamily="2" charset="2"/>
              <a:buChar char="ü"/>
            </a:pPr>
            <a:r>
              <a:rPr lang="en-US" dirty="0"/>
              <a:t>Silent ischemia most commonly occurs in the early morning hours (6am to 12pm</a:t>
            </a:r>
          </a:p>
          <a:p>
            <a:pPr>
              <a:buFont typeface="Wingdings" pitchFamily="2" charset="2"/>
              <a:buChar char="ü"/>
            </a:pPr>
            <a:r>
              <a:rPr lang="en-US" dirty="0"/>
              <a:t>Arousal causes an increase in sympathetic stimulation and blood viscosity, and coronary vessel tone increase in the morning , causing silent ischemic episodes</a:t>
            </a:r>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78" name="Title 1"/>
          <p:cNvSpPr>
            <a:spLocks noGrp="1"/>
          </p:cNvSpPr>
          <p:nvPr>
            <p:ph type="title"/>
          </p:nvPr>
        </p:nvSpPr>
        <p:spPr/>
        <p:txBody>
          <a:bodyPr/>
          <a:lstStyle/>
          <a:p>
            <a:r>
              <a:rPr lang="en-US" dirty="0"/>
              <a:t>Complications</a:t>
            </a:r>
          </a:p>
        </p:txBody>
      </p:sp>
      <p:sp>
        <p:nvSpPr>
          <p:cNvPr id="1048779" name="Content Placeholder 2"/>
          <p:cNvSpPr>
            <a:spLocks noGrp="1"/>
          </p:cNvSpPr>
          <p:nvPr>
            <p:ph idx="1"/>
          </p:nvPr>
        </p:nvSpPr>
        <p:spPr>
          <a:xfrm>
            <a:off x="457200" y="1295400"/>
            <a:ext cx="8229600" cy="4830763"/>
          </a:xfrm>
        </p:spPr>
        <p:txBody>
          <a:bodyPr/>
          <a:lstStyle/>
          <a:p>
            <a:r>
              <a:rPr lang="en-US" dirty="0"/>
              <a:t>Sudden death due to lethal dysrhythmias</a:t>
            </a:r>
          </a:p>
          <a:p>
            <a:r>
              <a:rPr lang="en-US" dirty="0"/>
              <a:t>Congestive heart failure (CHF)</a:t>
            </a:r>
          </a:p>
          <a:p>
            <a:r>
              <a:rPr lang="en-US" dirty="0"/>
              <a:t>Myocardial infarction (MI)</a:t>
            </a:r>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80" name="Title 1"/>
          <p:cNvSpPr>
            <a:spLocks noGrp="1"/>
          </p:cNvSpPr>
          <p:nvPr>
            <p:ph type="title"/>
          </p:nvPr>
        </p:nvSpPr>
        <p:spPr>
          <a:xfrm>
            <a:off x="457200" y="0"/>
            <a:ext cx="8229600" cy="685800"/>
          </a:xfrm>
        </p:spPr>
        <p:txBody>
          <a:bodyPr>
            <a:normAutofit fontScale="90000"/>
          </a:bodyPr>
          <a:lstStyle/>
          <a:p>
            <a:r>
              <a:rPr lang="en-US" dirty="0"/>
              <a:t>Diagnostic Evaluation</a:t>
            </a:r>
          </a:p>
        </p:txBody>
      </p:sp>
      <p:sp>
        <p:nvSpPr>
          <p:cNvPr id="1048781" name="Content Placeholder 2"/>
          <p:cNvSpPr>
            <a:spLocks noGrp="1"/>
          </p:cNvSpPr>
          <p:nvPr>
            <p:ph idx="1"/>
          </p:nvPr>
        </p:nvSpPr>
        <p:spPr>
          <a:xfrm>
            <a:off x="457200" y="609600"/>
            <a:ext cx="8229600" cy="6477000"/>
          </a:xfrm>
        </p:spPr>
        <p:txBody>
          <a:bodyPr>
            <a:normAutofit fontScale="92500" lnSpcReduction="10000"/>
          </a:bodyPr>
          <a:lstStyle/>
          <a:p>
            <a:pPr marL="514350" indent="-514350">
              <a:buFont typeface="+mj-lt"/>
              <a:buAutoNum type="arabicPeriod"/>
            </a:pPr>
            <a:r>
              <a:rPr lang="en-US" i="1" dirty="0"/>
              <a:t>Characteristic chest pain </a:t>
            </a:r>
            <a:r>
              <a:rPr lang="en-US" dirty="0"/>
              <a:t>and clinical history</a:t>
            </a:r>
          </a:p>
          <a:p>
            <a:pPr marL="514350" indent="-514350">
              <a:buFont typeface="+mj-lt"/>
              <a:buAutoNum type="arabicPeriod"/>
            </a:pPr>
            <a:r>
              <a:rPr lang="en-US" i="1" dirty="0"/>
              <a:t>Nitroglycerin test- </a:t>
            </a:r>
            <a:r>
              <a:rPr lang="en-US" dirty="0"/>
              <a:t>relief of pain with nitroglycerin</a:t>
            </a:r>
          </a:p>
          <a:p>
            <a:pPr marL="514350" indent="-514350">
              <a:buFont typeface="+mj-lt"/>
              <a:buAutoNum type="arabicPeriod"/>
            </a:pPr>
            <a:r>
              <a:rPr lang="en-US" i="1" dirty="0"/>
              <a:t>ECG stress testing- </a:t>
            </a:r>
            <a:r>
              <a:rPr lang="en-US" dirty="0"/>
              <a:t>progressive increases of speed and elevation of walking on a treadmill increase the work load of the heart. ST and T wave changes occur if myocardial ischemia is induced</a:t>
            </a:r>
          </a:p>
          <a:p>
            <a:pPr marL="514350" indent="-514350">
              <a:buFont typeface="+mj-lt"/>
              <a:buAutoNum type="arabicPeriod"/>
            </a:pPr>
            <a:r>
              <a:rPr lang="en-US" i="1" dirty="0"/>
              <a:t>Radionuclide imaging- </a:t>
            </a:r>
            <a:r>
              <a:rPr lang="en-US" dirty="0"/>
              <a:t>a radioisotope, thallium 201, injected during exercise is imaged by camera. Low uptake of the isotope by heart muscle indicates regions of ischemia induced by exercise. Images taken during rest show a reversal of ischemia in those regions affected</a:t>
            </a:r>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82" name="Title 1"/>
          <p:cNvSpPr>
            <a:spLocks noGrp="1"/>
          </p:cNvSpPr>
          <p:nvPr>
            <p:ph type="title"/>
          </p:nvPr>
        </p:nvSpPr>
        <p:spPr>
          <a:xfrm>
            <a:off x="457200" y="0"/>
            <a:ext cx="8229600" cy="609600"/>
          </a:xfrm>
        </p:spPr>
        <p:txBody>
          <a:bodyPr>
            <a:normAutofit fontScale="90000"/>
          </a:bodyPr>
          <a:lstStyle/>
          <a:p>
            <a:r>
              <a:rPr lang="en-US" dirty="0"/>
              <a:t>ctd</a:t>
            </a:r>
          </a:p>
        </p:txBody>
      </p:sp>
      <p:sp>
        <p:nvSpPr>
          <p:cNvPr id="1048783" name="Content Placeholder 2"/>
          <p:cNvSpPr>
            <a:spLocks noGrp="1"/>
          </p:cNvSpPr>
          <p:nvPr>
            <p:ph idx="1"/>
          </p:nvPr>
        </p:nvSpPr>
        <p:spPr>
          <a:xfrm>
            <a:off x="457200" y="533400"/>
            <a:ext cx="8229600" cy="6324600"/>
          </a:xfrm>
        </p:spPr>
        <p:txBody>
          <a:bodyPr>
            <a:normAutofit fontScale="92500"/>
          </a:bodyPr>
          <a:lstStyle/>
          <a:p>
            <a:pPr>
              <a:buNone/>
            </a:pPr>
            <a:r>
              <a:rPr lang="en-US" dirty="0"/>
              <a:t>5. </a:t>
            </a:r>
            <a:r>
              <a:rPr lang="en-US" i="1" dirty="0"/>
              <a:t>Radionuclide ventriculography </a:t>
            </a:r>
            <a:r>
              <a:rPr lang="en-US" dirty="0"/>
              <a:t>(gated blood pool scanning)- red blood  cells tagged with a radioisotope are imaged by camera during exercise and at rest. Wall motion abnormalities of the heart can be detected and ejection fraction estimated</a:t>
            </a:r>
          </a:p>
          <a:p>
            <a:pPr>
              <a:buNone/>
            </a:pPr>
            <a:r>
              <a:rPr lang="en-US" dirty="0"/>
              <a:t>6. </a:t>
            </a:r>
            <a:r>
              <a:rPr lang="en-US" i="1" dirty="0"/>
              <a:t>Cardiac catheterization- </a:t>
            </a:r>
            <a:r>
              <a:rPr lang="en-US" dirty="0"/>
              <a:t>coronary angiography performed during the procedure determines the presence, location, and extent of coronary lesions</a:t>
            </a:r>
          </a:p>
          <a:p>
            <a:pPr>
              <a:buNone/>
            </a:pPr>
            <a:r>
              <a:rPr lang="en-US" dirty="0"/>
              <a:t>7. </a:t>
            </a:r>
            <a:r>
              <a:rPr lang="en-US" i="1" dirty="0"/>
              <a:t>Positron emission tomography (PET)- </a:t>
            </a:r>
            <a:r>
              <a:rPr lang="en-US" dirty="0"/>
              <a:t>Cardiac perfusion imaging with high resolution to detect very small perfusion differences due to stenotic arteries. Not available in all settings</a:t>
            </a:r>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84" name="Title 1"/>
          <p:cNvSpPr>
            <a:spLocks noGrp="1"/>
          </p:cNvSpPr>
          <p:nvPr>
            <p:ph type="title"/>
          </p:nvPr>
        </p:nvSpPr>
        <p:spPr>
          <a:xfrm>
            <a:off x="457200" y="152400"/>
            <a:ext cx="8229600" cy="685800"/>
          </a:xfrm>
        </p:spPr>
        <p:txBody>
          <a:bodyPr>
            <a:normAutofit fontScale="90000"/>
          </a:bodyPr>
          <a:lstStyle/>
          <a:p>
            <a:r>
              <a:rPr lang="en-US" dirty="0"/>
              <a:t>Management</a:t>
            </a:r>
          </a:p>
        </p:txBody>
      </p:sp>
      <p:sp>
        <p:nvSpPr>
          <p:cNvPr id="1048785" name="Content Placeholder 2"/>
          <p:cNvSpPr>
            <a:spLocks noGrp="1"/>
          </p:cNvSpPr>
          <p:nvPr>
            <p:ph idx="1"/>
          </p:nvPr>
        </p:nvSpPr>
        <p:spPr>
          <a:xfrm>
            <a:off x="457200" y="838200"/>
            <a:ext cx="8229600" cy="6019800"/>
          </a:xfrm>
        </p:spPr>
        <p:txBody>
          <a:bodyPr>
            <a:normAutofit lnSpcReduction="10000"/>
          </a:bodyPr>
          <a:lstStyle/>
          <a:p>
            <a:pPr>
              <a:buNone/>
            </a:pPr>
            <a:r>
              <a:rPr lang="en-US" dirty="0"/>
              <a:t>1. Drug therapy</a:t>
            </a:r>
          </a:p>
          <a:p>
            <a:pPr>
              <a:buFont typeface="Wingdings" pitchFamily="2" charset="2"/>
              <a:buChar char="ü"/>
            </a:pPr>
            <a:r>
              <a:rPr lang="en-US" i="1" dirty="0"/>
              <a:t>Nitrates-</a:t>
            </a:r>
            <a:r>
              <a:rPr lang="en-US" dirty="0"/>
              <a:t> cause generalized vasodilation throughout the body</a:t>
            </a:r>
          </a:p>
          <a:p>
            <a:pPr>
              <a:buFont typeface="Wingdings" pitchFamily="2" charset="2"/>
              <a:buChar char="ü"/>
            </a:pPr>
            <a:r>
              <a:rPr lang="en-US" i="1" dirty="0"/>
              <a:t>Beta blockers- </a:t>
            </a:r>
            <a:r>
              <a:rPr lang="en-US" dirty="0"/>
              <a:t>inhibit sympathetic stimulation of receptor that are located in the conduction system of the heart and in the heart muscle</a:t>
            </a:r>
          </a:p>
          <a:p>
            <a:pPr>
              <a:buFont typeface="Wingdings" pitchFamily="2" charset="2"/>
              <a:buChar char="ü"/>
            </a:pPr>
            <a:r>
              <a:rPr lang="en-US" i="1" dirty="0"/>
              <a:t>Calcium channel blockers- </a:t>
            </a:r>
            <a:r>
              <a:rPr lang="en-US" dirty="0"/>
              <a:t>inhibit movement of calcium within the heart muscle and coronary vessels; promote vasodilation and prevent/control coronary artery spasm</a:t>
            </a:r>
          </a:p>
          <a:p>
            <a:pPr>
              <a:buFont typeface="Wingdings" pitchFamily="2" charset="2"/>
              <a:buChar char="ü"/>
            </a:pPr>
            <a:r>
              <a:rPr lang="en-US" i="1" dirty="0"/>
              <a:t>Antilipid agents- </a:t>
            </a:r>
            <a:r>
              <a:rPr lang="en-US" dirty="0"/>
              <a:t>decrease cholesterol and triglyceride</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26" name="Title 1"/>
          <p:cNvSpPr>
            <a:spLocks noGrp="1"/>
          </p:cNvSpPr>
          <p:nvPr>
            <p:ph type="title"/>
          </p:nvPr>
        </p:nvSpPr>
        <p:spPr/>
        <p:txBody>
          <a:bodyPr/>
          <a:lstStyle/>
          <a:p>
            <a:pPr algn="l"/>
            <a:r>
              <a:rPr lang="en-US" u="sng" dirty="0"/>
              <a:t>Assignment</a:t>
            </a:r>
          </a:p>
        </p:txBody>
      </p:sp>
      <p:sp>
        <p:nvSpPr>
          <p:cNvPr id="1048627" name="Content Placeholder 2"/>
          <p:cNvSpPr>
            <a:spLocks noGrp="1"/>
          </p:cNvSpPr>
          <p:nvPr>
            <p:ph idx="1"/>
          </p:nvPr>
        </p:nvSpPr>
        <p:spPr>
          <a:xfrm>
            <a:off x="457200" y="1371600"/>
            <a:ext cx="8229600" cy="4754563"/>
          </a:xfrm>
        </p:spPr>
        <p:txBody>
          <a:bodyPr/>
          <a:lstStyle/>
          <a:p>
            <a:pPr>
              <a:buFont typeface="Wingdings" pitchFamily="2" charset="2"/>
              <a:buChar char="Ø"/>
            </a:pPr>
            <a:r>
              <a:rPr lang="en-US" dirty="0"/>
              <a:t>Review Anatomy and physiology of the heart and blood vessels</a:t>
            </a:r>
          </a:p>
          <a:p>
            <a:pPr>
              <a:buFont typeface="Wingdings" pitchFamily="2" charset="2"/>
              <a:buChar char="Ø"/>
            </a:pPr>
            <a:endParaRPr lang="en-US" dirty="0"/>
          </a:p>
          <a:p>
            <a:pPr>
              <a:buFont typeface="Wingdings" pitchFamily="2" charset="2"/>
              <a:buChar char="Ø"/>
            </a:pPr>
            <a:r>
              <a:rPr lang="en-US" dirty="0"/>
              <a:t>Read and hand in your work on: Epidemiology, factors contributing to cardiovascular disorders and prevention of cardiovascular disorders in </a:t>
            </a:r>
            <a:r>
              <a:rPr lang="en-US"/>
              <a:t>the community</a:t>
            </a:r>
            <a:endParaRPr lang="en-US" dirty="0"/>
          </a:p>
        </p:txBody>
      </p:sp>
    </p:spTree>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86" name="Title 1"/>
          <p:cNvSpPr>
            <a:spLocks noGrp="1"/>
          </p:cNvSpPr>
          <p:nvPr>
            <p:ph type="title"/>
          </p:nvPr>
        </p:nvSpPr>
        <p:spPr>
          <a:xfrm>
            <a:off x="457200" y="0"/>
            <a:ext cx="8229600" cy="609600"/>
          </a:xfrm>
        </p:spPr>
        <p:txBody>
          <a:bodyPr>
            <a:normAutofit fontScale="90000"/>
          </a:bodyPr>
          <a:lstStyle/>
          <a:p>
            <a:r>
              <a:rPr lang="en-US" dirty="0"/>
              <a:t>ctd</a:t>
            </a:r>
          </a:p>
        </p:txBody>
      </p:sp>
      <p:sp>
        <p:nvSpPr>
          <p:cNvPr id="1048787" name="Content Placeholder 2"/>
          <p:cNvSpPr>
            <a:spLocks noGrp="1"/>
          </p:cNvSpPr>
          <p:nvPr>
            <p:ph idx="1"/>
          </p:nvPr>
        </p:nvSpPr>
        <p:spPr>
          <a:xfrm>
            <a:off x="533400" y="533400"/>
            <a:ext cx="8229600" cy="6324600"/>
          </a:xfrm>
        </p:spPr>
        <p:txBody>
          <a:bodyPr>
            <a:normAutofit fontScale="92500" lnSpcReduction="10000"/>
          </a:bodyPr>
          <a:lstStyle/>
          <a:p>
            <a:pPr>
              <a:buNone/>
            </a:pPr>
            <a:r>
              <a:rPr lang="en-US" dirty="0"/>
              <a:t>3. Percutaneous Transluminal Angioplasty (PTCA)</a:t>
            </a:r>
          </a:p>
          <a:p>
            <a:pPr>
              <a:buNone/>
            </a:pPr>
            <a:r>
              <a:rPr lang="en-US" dirty="0"/>
              <a:t>4. Intracoronary Atherectomy</a:t>
            </a:r>
          </a:p>
          <a:p>
            <a:pPr>
              <a:buNone/>
            </a:pPr>
            <a:r>
              <a:rPr lang="en-US" dirty="0"/>
              <a:t>5. Intracoronary Stent</a:t>
            </a:r>
          </a:p>
          <a:p>
            <a:pPr>
              <a:buNone/>
            </a:pPr>
            <a:r>
              <a:rPr lang="en-US" dirty="0"/>
              <a:t>6. Coronary Artery Bypass surgery</a:t>
            </a:r>
          </a:p>
          <a:p>
            <a:pPr>
              <a:buNone/>
            </a:pPr>
            <a:r>
              <a:rPr lang="en-US" dirty="0"/>
              <a:t>7. Transmyocardial Revascularization</a:t>
            </a:r>
          </a:p>
          <a:p>
            <a:pPr>
              <a:buNone/>
            </a:pPr>
            <a:r>
              <a:rPr lang="en-US" dirty="0"/>
              <a:t>8. Lifestyle Modification</a:t>
            </a:r>
          </a:p>
          <a:p>
            <a:pPr>
              <a:buFont typeface="Wingdings" pitchFamily="2" charset="2"/>
              <a:buChar char="ü"/>
            </a:pPr>
            <a:r>
              <a:rPr lang="en-US" dirty="0"/>
              <a:t>Cessation of smoking</a:t>
            </a:r>
          </a:p>
          <a:p>
            <a:pPr>
              <a:buFont typeface="Wingdings" pitchFamily="2" charset="2"/>
              <a:buChar char="ü"/>
            </a:pPr>
            <a:r>
              <a:rPr lang="en-US" dirty="0"/>
              <a:t>Control of high blood pressure</a:t>
            </a:r>
          </a:p>
          <a:p>
            <a:pPr>
              <a:buFont typeface="Wingdings" pitchFamily="2" charset="2"/>
              <a:buChar char="ü"/>
            </a:pPr>
            <a:r>
              <a:rPr lang="en-US" dirty="0"/>
              <a:t>Lowering of blood cholesterol level </a:t>
            </a:r>
          </a:p>
          <a:p>
            <a:pPr>
              <a:buFont typeface="Wingdings" pitchFamily="2" charset="2"/>
              <a:buChar char="ü"/>
            </a:pPr>
            <a:r>
              <a:rPr lang="en-US" dirty="0"/>
              <a:t>Dietary modifications</a:t>
            </a:r>
          </a:p>
          <a:p>
            <a:pPr>
              <a:buFont typeface="Wingdings" pitchFamily="2" charset="2"/>
              <a:buChar char="ü"/>
            </a:pPr>
            <a:r>
              <a:rPr lang="en-US" dirty="0"/>
              <a:t>Folate and B- complex vitamins for hyperhomocystinemia </a:t>
            </a:r>
          </a:p>
          <a:p>
            <a:endParaRPr lang="en-US" dirty="0"/>
          </a:p>
        </p:txBody>
      </p:sp>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91" name="Title 1"/>
          <p:cNvSpPr>
            <a:spLocks noGrp="1"/>
          </p:cNvSpPr>
          <p:nvPr>
            <p:ph type="title"/>
          </p:nvPr>
        </p:nvSpPr>
        <p:spPr>
          <a:xfrm>
            <a:off x="457200" y="0"/>
            <a:ext cx="8229600" cy="838200"/>
          </a:xfrm>
        </p:spPr>
        <p:txBody>
          <a:bodyPr>
            <a:normAutofit/>
          </a:bodyPr>
          <a:lstStyle/>
          <a:p>
            <a:r>
              <a:rPr lang="en-US" dirty="0"/>
              <a:t>Nursing Interventions</a:t>
            </a:r>
          </a:p>
        </p:txBody>
      </p:sp>
      <p:sp>
        <p:nvSpPr>
          <p:cNvPr id="1048792" name="Content Placeholder 2"/>
          <p:cNvSpPr>
            <a:spLocks noGrp="1"/>
          </p:cNvSpPr>
          <p:nvPr>
            <p:ph idx="1"/>
          </p:nvPr>
        </p:nvSpPr>
        <p:spPr>
          <a:xfrm>
            <a:off x="457200" y="762000"/>
            <a:ext cx="8229600" cy="6096000"/>
          </a:xfrm>
        </p:spPr>
        <p:txBody>
          <a:bodyPr>
            <a:normAutofit fontScale="92500"/>
          </a:bodyPr>
          <a:lstStyle/>
          <a:p>
            <a:pPr>
              <a:buNone/>
            </a:pPr>
            <a:r>
              <a:rPr lang="en-US" b="1" dirty="0"/>
              <a:t>A. Relieving pain</a:t>
            </a:r>
          </a:p>
          <a:p>
            <a:pPr marL="514350" indent="-514350">
              <a:buFont typeface="+mj-lt"/>
              <a:buAutoNum type="arabicPeriod"/>
            </a:pPr>
            <a:r>
              <a:rPr lang="en-US" dirty="0"/>
              <a:t>Determine intensity of pt’s angina</a:t>
            </a:r>
          </a:p>
          <a:p>
            <a:pPr marL="514350" indent="-514350">
              <a:buFont typeface="+mj-lt"/>
              <a:buAutoNum type="arabicPeriod"/>
            </a:pPr>
            <a:r>
              <a:rPr lang="en-US" dirty="0"/>
              <a:t>Place pt in comfortable position</a:t>
            </a:r>
          </a:p>
          <a:p>
            <a:pPr marL="514350" indent="-514350">
              <a:buFont typeface="+mj-lt"/>
              <a:buAutoNum type="arabicPeriod"/>
            </a:pPr>
            <a:r>
              <a:rPr lang="en-US" dirty="0"/>
              <a:t>Administer oxygen if prescribed</a:t>
            </a:r>
          </a:p>
          <a:p>
            <a:pPr marL="514350" indent="-514350">
              <a:buFont typeface="+mj-lt"/>
              <a:buAutoNum type="arabicPeriod"/>
            </a:pPr>
            <a:r>
              <a:rPr lang="en-US" dirty="0"/>
              <a:t>Obtain blood pressure, apical heart rate, and respiratory rate</a:t>
            </a:r>
          </a:p>
          <a:p>
            <a:pPr marL="514350" indent="-514350">
              <a:buFont typeface="+mj-lt"/>
              <a:buAutoNum type="arabicPeriod"/>
            </a:pPr>
            <a:r>
              <a:rPr lang="en-US" dirty="0"/>
              <a:t>Obtain a 12-lead ECG as directed</a:t>
            </a:r>
          </a:p>
          <a:p>
            <a:pPr marL="514350" indent="-514350">
              <a:buFont typeface="+mj-lt"/>
              <a:buAutoNum type="arabicPeriod"/>
            </a:pPr>
            <a:r>
              <a:rPr lang="en-US" dirty="0"/>
              <a:t>Administer antiaginal medication as prescribed</a:t>
            </a:r>
          </a:p>
          <a:p>
            <a:pPr marL="514350" indent="-514350">
              <a:buFont typeface="+mj-lt"/>
              <a:buAutoNum type="arabicPeriod"/>
            </a:pPr>
            <a:r>
              <a:rPr lang="en-US" dirty="0"/>
              <a:t>Report findings to health Care providers</a:t>
            </a:r>
          </a:p>
          <a:p>
            <a:pPr marL="514350" indent="-514350">
              <a:buFont typeface="+mj-lt"/>
              <a:buAutoNum type="arabicPeriod"/>
            </a:pPr>
            <a:r>
              <a:rPr lang="en-US" dirty="0"/>
              <a:t>Monitor for relief of pain, and note duration of anginal episode</a:t>
            </a:r>
          </a:p>
        </p:txBody>
      </p:sp>
    </p:spTree>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93" name="Title 1"/>
          <p:cNvSpPr>
            <a:spLocks noGrp="1"/>
          </p:cNvSpPr>
          <p:nvPr>
            <p:ph type="title"/>
          </p:nvPr>
        </p:nvSpPr>
        <p:spPr>
          <a:xfrm>
            <a:off x="457200" y="0"/>
            <a:ext cx="8229600" cy="533400"/>
          </a:xfrm>
        </p:spPr>
        <p:txBody>
          <a:bodyPr>
            <a:normAutofit fontScale="90000"/>
          </a:bodyPr>
          <a:lstStyle/>
          <a:p>
            <a:r>
              <a:rPr lang="en-US" dirty="0"/>
              <a:t>ctd</a:t>
            </a:r>
          </a:p>
        </p:txBody>
      </p:sp>
      <p:sp>
        <p:nvSpPr>
          <p:cNvPr id="1048794" name="Content Placeholder 2"/>
          <p:cNvSpPr>
            <a:spLocks noGrp="1"/>
          </p:cNvSpPr>
          <p:nvPr>
            <p:ph idx="1"/>
          </p:nvPr>
        </p:nvSpPr>
        <p:spPr>
          <a:xfrm>
            <a:off x="457200" y="457200"/>
            <a:ext cx="8229600" cy="6400800"/>
          </a:xfrm>
        </p:spPr>
        <p:txBody>
          <a:bodyPr>
            <a:normAutofit lnSpcReduction="10000"/>
          </a:bodyPr>
          <a:lstStyle/>
          <a:p>
            <a:pPr>
              <a:buNone/>
            </a:pPr>
            <a:r>
              <a:rPr lang="en-US" dirty="0"/>
              <a:t>9. Take vital signs every 5 to 10 minutes until angina pain subsides</a:t>
            </a:r>
          </a:p>
          <a:p>
            <a:pPr>
              <a:buNone/>
            </a:pPr>
            <a:r>
              <a:rPr lang="en-US" dirty="0"/>
              <a:t>10.Monitor for progression of stable angina to unstable angina: increase in intensity of pain, pain occurring at rest and at low levels of exertion, pain lasting longer than 15 minutes</a:t>
            </a:r>
          </a:p>
          <a:p>
            <a:pPr>
              <a:buNone/>
            </a:pPr>
            <a:r>
              <a:rPr lang="en-US" dirty="0"/>
              <a:t>11.Determine level of activity that precipitated anginal episode</a:t>
            </a:r>
          </a:p>
          <a:p>
            <a:pPr>
              <a:buNone/>
            </a:pPr>
            <a:r>
              <a:rPr lang="en-US" dirty="0"/>
              <a:t>12.Identify specific activities pt may engage in that are below the level at which anginal pain occurs</a:t>
            </a:r>
          </a:p>
          <a:p>
            <a:pPr>
              <a:buNone/>
            </a:pPr>
            <a:r>
              <a:rPr lang="en-US" dirty="0"/>
              <a:t>13.Reinforce the importance of notifying nursing staff whenever angina pain is experienced  </a:t>
            </a:r>
          </a:p>
        </p:txBody>
      </p:sp>
    </p:spTree>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95" name="Title 1"/>
          <p:cNvSpPr>
            <a:spLocks noGrp="1"/>
          </p:cNvSpPr>
          <p:nvPr>
            <p:ph type="title"/>
          </p:nvPr>
        </p:nvSpPr>
        <p:spPr>
          <a:xfrm>
            <a:off x="457200" y="0"/>
            <a:ext cx="8229600" cy="609600"/>
          </a:xfrm>
        </p:spPr>
        <p:txBody>
          <a:bodyPr>
            <a:normAutofit fontScale="90000"/>
          </a:bodyPr>
          <a:lstStyle/>
          <a:p>
            <a:r>
              <a:rPr lang="en-US" dirty="0"/>
              <a:t>ctd</a:t>
            </a:r>
          </a:p>
        </p:txBody>
      </p:sp>
      <p:sp>
        <p:nvSpPr>
          <p:cNvPr id="1048796" name="Content Placeholder 2"/>
          <p:cNvSpPr>
            <a:spLocks noGrp="1"/>
          </p:cNvSpPr>
          <p:nvPr>
            <p:ph idx="1"/>
          </p:nvPr>
        </p:nvSpPr>
        <p:spPr>
          <a:xfrm>
            <a:off x="457200" y="533400"/>
            <a:ext cx="8229600" cy="6477000"/>
          </a:xfrm>
        </p:spPr>
        <p:txBody>
          <a:bodyPr>
            <a:normAutofit fontScale="92500"/>
          </a:bodyPr>
          <a:lstStyle/>
          <a:p>
            <a:pPr>
              <a:buNone/>
            </a:pPr>
            <a:r>
              <a:rPr lang="en-US" b="1" dirty="0"/>
              <a:t>B.  Maintaining Cardiac output</a:t>
            </a:r>
          </a:p>
          <a:p>
            <a:pPr marL="514350" indent="-514350">
              <a:buFont typeface="+mj-lt"/>
              <a:buAutoNum type="arabicPeriod"/>
            </a:pPr>
            <a:r>
              <a:rPr lang="en-US" dirty="0"/>
              <a:t>Monitor carefully pt’s response to drug therapy</a:t>
            </a:r>
          </a:p>
          <a:p>
            <a:pPr marL="514350" indent="-514350">
              <a:buFont typeface="+mj-lt"/>
              <a:buAutoNum type="arabicPeriod"/>
            </a:pPr>
            <a:r>
              <a:rPr lang="en-US" dirty="0"/>
              <a:t>Be sure to remove previous nitrate patch or paste before applying new paste or pad (prevents hypotension)</a:t>
            </a:r>
          </a:p>
          <a:p>
            <a:pPr marL="514350" indent="-514350">
              <a:buFont typeface="+mj-lt"/>
              <a:buAutoNum type="arabicPeriod"/>
            </a:pPr>
            <a:r>
              <a:rPr lang="en-US" dirty="0"/>
              <a:t>Be alert to adverse reaction related to abrupt discontinuation of beta blocker and calcium channel blocker therapy. These drugs must be tapered to prevent a “rebound phenomenon”: tachycardia, increase in chest pain, hypertension</a:t>
            </a:r>
          </a:p>
          <a:p>
            <a:pPr marL="514350" indent="-514350">
              <a:buFont typeface="+mj-lt"/>
              <a:buAutoNum type="arabicPeriod"/>
            </a:pPr>
            <a:r>
              <a:rPr lang="en-US" dirty="0"/>
              <a:t>Report all untoward drug effects to health care provider</a:t>
            </a:r>
          </a:p>
        </p:txBody>
      </p:sp>
    </p:spTree>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97" name="Title 1"/>
          <p:cNvSpPr>
            <a:spLocks noGrp="1"/>
          </p:cNvSpPr>
          <p:nvPr>
            <p:ph type="title"/>
          </p:nvPr>
        </p:nvSpPr>
        <p:spPr>
          <a:xfrm>
            <a:off x="457200" y="0"/>
            <a:ext cx="8229600" cy="533400"/>
          </a:xfrm>
        </p:spPr>
        <p:txBody>
          <a:bodyPr>
            <a:noAutofit/>
          </a:bodyPr>
          <a:lstStyle/>
          <a:p>
            <a:pPr algn="l"/>
            <a:r>
              <a:rPr lang="en-US" sz="3200" b="1" dirty="0"/>
              <a:t>C. Decreasing anxiety</a:t>
            </a:r>
          </a:p>
        </p:txBody>
      </p:sp>
      <p:sp>
        <p:nvSpPr>
          <p:cNvPr id="1048798" name="Content Placeholder 2"/>
          <p:cNvSpPr>
            <a:spLocks noGrp="1"/>
          </p:cNvSpPr>
          <p:nvPr>
            <p:ph idx="1"/>
          </p:nvPr>
        </p:nvSpPr>
        <p:spPr>
          <a:xfrm>
            <a:off x="457200" y="609600"/>
            <a:ext cx="8229600" cy="6248400"/>
          </a:xfrm>
        </p:spPr>
        <p:txBody>
          <a:bodyPr>
            <a:normAutofit fontScale="92500" lnSpcReduction="20000"/>
          </a:bodyPr>
          <a:lstStyle/>
          <a:p>
            <a:pPr marL="514350" indent="-514350">
              <a:buFont typeface="+mj-lt"/>
              <a:buAutoNum type="arabicPeriod"/>
            </a:pPr>
            <a:r>
              <a:rPr lang="en-US" dirty="0"/>
              <a:t>Anxiety and fear put an increased stress on the heart, requiring the heart to use more oxygen</a:t>
            </a:r>
          </a:p>
          <a:p>
            <a:pPr marL="514350" indent="-514350">
              <a:buFont typeface="+mj-lt"/>
              <a:buAutoNum type="arabicPeriod"/>
            </a:pPr>
            <a:r>
              <a:rPr lang="en-US" dirty="0"/>
              <a:t>Rule out physiologic etiologies for increasing or new onset of anxiety before administering prn sedatives</a:t>
            </a:r>
          </a:p>
          <a:p>
            <a:pPr marL="514350" indent="-514350">
              <a:buFont typeface="+mj-lt"/>
              <a:buAutoNum type="arabicPeriod"/>
            </a:pPr>
            <a:r>
              <a:rPr lang="en-US" dirty="0"/>
              <a:t>Assess pt for signs of hypoperfusion auscultate heart and lung sounds, obtain a rhythm strip and administer oxygen as prescribed. Notify health care provider immediately</a:t>
            </a:r>
          </a:p>
          <a:p>
            <a:pPr marL="514350" indent="-514350">
              <a:buFont typeface="+mj-lt"/>
              <a:buAutoNum type="arabicPeriod"/>
            </a:pPr>
            <a:r>
              <a:rPr lang="en-US" dirty="0"/>
              <a:t>Document all assessment findings, health care provider notification and response , and interventions and response</a:t>
            </a:r>
          </a:p>
          <a:p>
            <a:pPr marL="514350" indent="-514350">
              <a:buFont typeface="+mj-lt"/>
              <a:buAutoNum type="arabicPeriod"/>
            </a:pPr>
            <a:r>
              <a:rPr lang="en-US" dirty="0"/>
              <a:t>Explain to the pt and family reasons for hospitalization, diagnostic tests and therapies administered </a:t>
            </a:r>
          </a:p>
        </p:txBody>
      </p:sp>
    </p:spTree>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99" name="Title 1"/>
          <p:cNvSpPr>
            <a:spLocks noGrp="1"/>
          </p:cNvSpPr>
          <p:nvPr>
            <p:ph type="title"/>
          </p:nvPr>
        </p:nvSpPr>
        <p:spPr>
          <a:xfrm>
            <a:off x="457200" y="0"/>
            <a:ext cx="8229600" cy="762000"/>
          </a:xfrm>
        </p:spPr>
        <p:txBody>
          <a:bodyPr>
            <a:normAutofit/>
          </a:bodyPr>
          <a:lstStyle/>
          <a:p>
            <a:r>
              <a:rPr lang="en-US" dirty="0"/>
              <a:t>ctd</a:t>
            </a:r>
          </a:p>
        </p:txBody>
      </p:sp>
      <p:sp>
        <p:nvSpPr>
          <p:cNvPr id="1048800" name="Content Placeholder 2"/>
          <p:cNvSpPr>
            <a:spLocks noGrp="1"/>
          </p:cNvSpPr>
          <p:nvPr>
            <p:ph idx="1"/>
          </p:nvPr>
        </p:nvSpPr>
        <p:spPr>
          <a:xfrm>
            <a:off x="457200" y="685800"/>
            <a:ext cx="8229600" cy="6172200"/>
          </a:xfrm>
        </p:spPr>
        <p:txBody>
          <a:bodyPr>
            <a:normAutofit/>
          </a:bodyPr>
          <a:lstStyle/>
          <a:p>
            <a:pPr marL="514350" indent="-514350">
              <a:buNone/>
            </a:pPr>
            <a:r>
              <a:rPr lang="en-US" dirty="0"/>
              <a:t>6.  Answer the pt’s questions with concise explanations</a:t>
            </a:r>
          </a:p>
          <a:p>
            <a:pPr marL="514350" indent="-514350">
              <a:buNone/>
            </a:pPr>
            <a:r>
              <a:rPr lang="en-US" dirty="0"/>
              <a:t>7.  Administer medications to relieve pt’s anxiety as directed</a:t>
            </a:r>
          </a:p>
          <a:p>
            <a:pPr marL="514350" indent="-514350">
              <a:buNone/>
            </a:pPr>
            <a:r>
              <a:rPr lang="en-US" dirty="0"/>
              <a:t>8.  Explain to the pt the importance of anxiety reduction to assist in control of angina- teach relaxation techniques</a:t>
            </a:r>
          </a:p>
          <a:p>
            <a:pPr marL="514350" indent="-514350">
              <a:buNone/>
            </a:pPr>
            <a:r>
              <a:rPr lang="en-US" dirty="0"/>
              <a:t>9.  Discuss measures to be taken when an anginal episode occurs</a:t>
            </a:r>
          </a:p>
        </p:txBody>
      </p:sp>
    </p:spTree>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01" name="Title 1"/>
          <p:cNvSpPr>
            <a:spLocks noGrp="1"/>
          </p:cNvSpPr>
          <p:nvPr>
            <p:ph type="title"/>
          </p:nvPr>
        </p:nvSpPr>
        <p:spPr/>
        <p:txBody>
          <a:bodyPr>
            <a:normAutofit/>
          </a:bodyPr>
          <a:lstStyle/>
          <a:p>
            <a:pPr algn="l"/>
            <a:r>
              <a:rPr lang="en-US" sz="3200" b="1" dirty="0"/>
              <a:t>D. Patient education and health      maintenance</a:t>
            </a:r>
          </a:p>
        </p:txBody>
      </p:sp>
      <p:sp>
        <p:nvSpPr>
          <p:cNvPr id="1048802" name="Content Placeholder 2"/>
          <p:cNvSpPr>
            <a:spLocks noGrp="1"/>
          </p:cNvSpPr>
          <p:nvPr>
            <p:ph idx="1"/>
          </p:nvPr>
        </p:nvSpPr>
        <p:spPr>
          <a:xfrm>
            <a:off x="457200" y="1600200"/>
            <a:ext cx="8229600" cy="5029200"/>
          </a:xfrm>
        </p:spPr>
        <p:txBody>
          <a:bodyPr/>
          <a:lstStyle/>
          <a:p>
            <a:pPr marL="514350" indent="-514350">
              <a:buFont typeface="+mj-lt"/>
              <a:buAutoNum type="arabicPeriod"/>
            </a:pPr>
            <a:r>
              <a:rPr lang="en-US" dirty="0"/>
              <a:t>Instruct pt and family about CAD</a:t>
            </a:r>
          </a:p>
          <a:p>
            <a:pPr marL="514350" indent="-514350">
              <a:buFont typeface="+mj-lt"/>
              <a:buAutoNum type="arabicPeriod"/>
            </a:pPr>
            <a:r>
              <a:rPr lang="en-US" dirty="0"/>
              <a:t>Identify suitable activity label to prevent angina- participate in a normal daily program of activities that do not produce chest discomfort, SOB, and undue fatigue</a:t>
            </a:r>
          </a:p>
          <a:p>
            <a:pPr marL="514350" indent="-514350">
              <a:buFont typeface="+mj-lt"/>
              <a:buAutoNum type="arabicPeriod"/>
            </a:pPr>
            <a:r>
              <a:rPr lang="en-US" dirty="0"/>
              <a:t>Instruct about appropriate use of medications and side effects</a:t>
            </a:r>
          </a:p>
          <a:p>
            <a:pPr marL="514350" indent="-514350">
              <a:buFont typeface="+mj-lt"/>
              <a:buAutoNum type="arabicPeriod"/>
            </a:pPr>
            <a:r>
              <a:rPr lang="en-US" dirty="0"/>
              <a:t>Counsel on risk factors and lifestyle changes</a:t>
            </a:r>
          </a:p>
        </p:txBody>
      </p:sp>
    </p:spTree>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03" name="Title 1"/>
          <p:cNvSpPr>
            <a:spLocks noGrp="1"/>
          </p:cNvSpPr>
          <p:nvPr>
            <p:ph type="title"/>
          </p:nvPr>
        </p:nvSpPr>
        <p:spPr/>
        <p:txBody>
          <a:bodyPr>
            <a:normAutofit fontScale="90000"/>
          </a:bodyPr>
          <a:lstStyle/>
          <a:p>
            <a:r>
              <a:rPr lang="en-US" b="1" dirty="0"/>
              <a:t>INFECTIVE ENDOCARDITIS</a:t>
            </a:r>
            <a:br>
              <a:rPr lang="en-US" b="1" dirty="0"/>
            </a:br>
            <a:r>
              <a:rPr lang="en-US" b="1" dirty="0"/>
              <a:t>( Bacterial endocarditis)</a:t>
            </a:r>
          </a:p>
        </p:txBody>
      </p:sp>
      <p:sp>
        <p:nvSpPr>
          <p:cNvPr id="1048804" name="Content Placeholder 2"/>
          <p:cNvSpPr>
            <a:spLocks noGrp="1"/>
          </p:cNvSpPr>
          <p:nvPr>
            <p:ph idx="1"/>
          </p:nvPr>
        </p:nvSpPr>
        <p:spPr>
          <a:xfrm>
            <a:off x="457200" y="1676400"/>
            <a:ext cx="8229600" cy="4449763"/>
          </a:xfrm>
        </p:spPr>
        <p:txBody>
          <a:bodyPr/>
          <a:lstStyle/>
          <a:p>
            <a:r>
              <a:rPr lang="en-US" dirty="0"/>
              <a:t>Is an infection of the inner lining of the heart caused by direct invasion of bacteria or other organisms leading to deformity of the valve leaflets</a:t>
            </a:r>
          </a:p>
        </p:txBody>
      </p:sp>
    </p:spTree>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05" name="Title 1"/>
          <p:cNvSpPr>
            <a:spLocks noGrp="1"/>
          </p:cNvSpPr>
          <p:nvPr>
            <p:ph type="title"/>
          </p:nvPr>
        </p:nvSpPr>
        <p:spPr>
          <a:xfrm>
            <a:off x="457200" y="152400"/>
            <a:ext cx="8229600" cy="457200"/>
          </a:xfrm>
        </p:spPr>
        <p:txBody>
          <a:bodyPr>
            <a:normAutofit fontScale="90000"/>
          </a:bodyPr>
          <a:lstStyle/>
          <a:p>
            <a:r>
              <a:rPr lang="en-US" dirty="0"/>
              <a:t>Pathophysiology and Etiology</a:t>
            </a:r>
          </a:p>
        </p:txBody>
      </p:sp>
      <p:sp>
        <p:nvSpPr>
          <p:cNvPr id="1048806" name="Content Placeholder 2"/>
          <p:cNvSpPr>
            <a:spLocks noGrp="1"/>
          </p:cNvSpPr>
          <p:nvPr>
            <p:ph idx="1"/>
          </p:nvPr>
        </p:nvSpPr>
        <p:spPr>
          <a:xfrm>
            <a:off x="457200" y="762000"/>
            <a:ext cx="8229600" cy="6248400"/>
          </a:xfrm>
        </p:spPr>
        <p:txBody>
          <a:bodyPr>
            <a:normAutofit fontScale="92500"/>
          </a:bodyPr>
          <a:lstStyle/>
          <a:p>
            <a:r>
              <a:rPr lang="en-US" dirty="0"/>
              <a:t>When the inner lining of the heart (endocardium) becomes inflamed, a fibrin clot (vegetation) forms</a:t>
            </a:r>
          </a:p>
          <a:p>
            <a:r>
              <a:rPr lang="en-US" dirty="0"/>
              <a:t>The fibrin clot may become colonized by pathogens during transient episodes of bacteremia resulting from invasive procedures (venous/arterial cannulation, dental work causing gingival bleeding, GI tract surgery, liver biopsy and sigmoidoscopy), indwelling catheters, urinary tract infections, and wound/skin infections</a:t>
            </a:r>
          </a:p>
          <a:p>
            <a:r>
              <a:rPr lang="en-US" dirty="0"/>
              <a:t>Platelets and fibrin surround the invading microorganisms, forming a protective covering and causing the infected vegetation to enlarge</a:t>
            </a:r>
          </a:p>
        </p:txBody>
      </p:sp>
    </p:spTree>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07" name="Title 1"/>
          <p:cNvSpPr>
            <a:spLocks noGrp="1"/>
          </p:cNvSpPr>
          <p:nvPr>
            <p:ph type="title"/>
          </p:nvPr>
        </p:nvSpPr>
        <p:spPr>
          <a:xfrm>
            <a:off x="457200" y="152400"/>
            <a:ext cx="8229600" cy="381000"/>
          </a:xfrm>
        </p:spPr>
        <p:txBody>
          <a:bodyPr>
            <a:normAutofit fontScale="90000"/>
          </a:bodyPr>
          <a:lstStyle/>
          <a:p>
            <a:r>
              <a:rPr lang="en-US" dirty="0"/>
              <a:t>ctd</a:t>
            </a:r>
          </a:p>
        </p:txBody>
      </p:sp>
      <p:sp>
        <p:nvSpPr>
          <p:cNvPr id="1048808" name="Content Placeholder 2"/>
          <p:cNvSpPr>
            <a:spLocks noGrp="1"/>
          </p:cNvSpPr>
          <p:nvPr>
            <p:ph idx="1"/>
          </p:nvPr>
        </p:nvSpPr>
        <p:spPr>
          <a:xfrm>
            <a:off x="457200" y="533400"/>
            <a:ext cx="8229600" cy="6324600"/>
          </a:xfrm>
        </p:spPr>
        <p:txBody>
          <a:bodyPr>
            <a:normAutofit lnSpcReduction="10000"/>
          </a:bodyPr>
          <a:lstStyle/>
          <a:p>
            <a:pPr marL="514350" indent="-514350">
              <a:buFont typeface="+mj-lt"/>
              <a:buAutoNum type="alphaLcPeriod"/>
            </a:pPr>
            <a:r>
              <a:rPr lang="en-US" dirty="0"/>
              <a:t>The enlarged vegetation (the basic lesion of endocarditis) can deform, thicken, stiffen, and scar the free margins of valve leaflets as well as the fibrous ring (annulus) supporting the valve</a:t>
            </a:r>
          </a:p>
          <a:p>
            <a:pPr marL="514350" indent="-514350">
              <a:buFont typeface="+mj-lt"/>
              <a:buAutoNum type="alphaLcPeriod"/>
            </a:pPr>
            <a:r>
              <a:rPr lang="en-US" dirty="0"/>
              <a:t>The vegetation/s may also travel to various organs/tissues (spleen, kidney, coronary artery, brain and lungs) and obstruct blood flow</a:t>
            </a:r>
          </a:p>
          <a:p>
            <a:pPr marL="514350" indent="-514350">
              <a:buFont typeface="+mj-lt"/>
              <a:buAutoNum type="alphaLcPeriod"/>
            </a:pPr>
            <a:r>
              <a:rPr lang="en-US" dirty="0"/>
              <a:t>The “protective covering” surrounding the vegetation makes it difficult for white blood cells and antimicrobial agents to infiltrate and destroy the infected lesion</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On-screen Show (4:3)</PresentationFormat>
  <Slides>210</Slides>
  <Notes>13</Notes>
  <HiddenSlides>0</HiddenSlides>
  <ScaleCrop>false</ScaleCrop>
  <HeadingPairs>
    <vt:vector size="4" baseType="variant">
      <vt:variant>
        <vt:lpstr>Theme</vt:lpstr>
      </vt:variant>
      <vt:variant>
        <vt:i4>1</vt:i4>
      </vt:variant>
      <vt:variant>
        <vt:lpstr>Slide Titles</vt:lpstr>
      </vt:variant>
      <vt:variant>
        <vt:i4>210</vt:i4>
      </vt:variant>
    </vt:vector>
  </HeadingPairs>
  <TitlesOfParts>
    <vt:vector size="211" baseType="lpstr">
      <vt:lpstr>Office Theme</vt:lpstr>
      <vt:lpstr>CARDIOVASCULAR DISORDERS</vt:lpstr>
      <vt:lpstr>MAIN OBJECTIVE</vt:lpstr>
      <vt:lpstr>Cardiac disorders</vt:lpstr>
      <vt:lpstr>CONTENT</vt:lpstr>
      <vt:lpstr>Infectious diseases of the heart </vt:lpstr>
      <vt:lpstr>Vascular disorders- Arterial disorders </vt:lpstr>
      <vt:lpstr>Venous disorders </vt:lpstr>
      <vt:lpstr>Disorders to be covered under the following subheadings:</vt:lpstr>
      <vt:lpstr>Assignment</vt:lpstr>
      <vt:lpstr>HYPERTENSION</vt:lpstr>
      <vt:lpstr>Types</vt:lpstr>
      <vt:lpstr>Pathophysiology</vt:lpstr>
      <vt:lpstr>Areas of investigation in primary hypertension</vt:lpstr>
      <vt:lpstr>Causes under secondary hypertension</vt:lpstr>
      <vt:lpstr> </vt:lpstr>
      <vt:lpstr>PowerPoint Presentation</vt:lpstr>
      <vt:lpstr>Consequences of Hypertension</vt:lpstr>
      <vt:lpstr>PowerPoint Presentation</vt:lpstr>
      <vt:lpstr>Clinical manifestations</vt:lpstr>
      <vt:lpstr>Diagnostic evaluation</vt:lpstr>
      <vt:lpstr>PowerPoint Presentation</vt:lpstr>
      <vt:lpstr>Complications</vt:lpstr>
      <vt:lpstr>Management</vt:lpstr>
      <vt:lpstr>PowerPoint Presentation</vt:lpstr>
      <vt:lpstr>Drug therapy</vt:lpstr>
      <vt:lpstr>PowerPoint Presentation</vt:lpstr>
      <vt:lpstr>PowerPoint Presentation</vt:lpstr>
      <vt:lpstr>PowerPoint Presentation</vt:lpstr>
      <vt:lpstr>Nursing Interventions</vt:lpstr>
      <vt:lpstr>PowerPoint Presentation</vt:lpstr>
      <vt:lpstr>PowerPoint Presentation</vt:lpstr>
      <vt:lpstr>PowerPoint Presentation</vt:lpstr>
      <vt:lpstr>PowerPoint Presentation</vt:lpstr>
      <vt:lpstr>PowerPoint Presentation</vt:lpstr>
      <vt:lpstr>HEART FAILURE</vt:lpstr>
      <vt:lpstr>TYPES</vt:lpstr>
      <vt:lpstr>Pathophysiology</vt:lpstr>
      <vt:lpstr>Etiology</vt:lpstr>
      <vt:lpstr>ctd</vt:lpstr>
      <vt:lpstr>Clinical Manifestations</vt:lpstr>
      <vt:lpstr>ctd</vt:lpstr>
      <vt:lpstr>Right-Sided Heart Failure (backward failure)</vt:lpstr>
      <vt:lpstr>ctd</vt:lpstr>
      <vt:lpstr>Cardiovascular Findings in Both Types</vt:lpstr>
      <vt:lpstr>Diagnostic Evaluation</vt:lpstr>
      <vt:lpstr>Complications</vt:lpstr>
      <vt:lpstr>Management</vt:lpstr>
      <vt:lpstr>2. Positive Ionotropic Agents</vt:lpstr>
      <vt:lpstr>3. Vasodilator Therapy</vt:lpstr>
      <vt:lpstr>ctd</vt:lpstr>
      <vt:lpstr>4. ACE Inhibitors</vt:lpstr>
      <vt:lpstr>5. Beta-adrenergic Blocking Agents</vt:lpstr>
      <vt:lpstr> Diet</vt:lpstr>
      <vt:lpstr>Nursing interventions</vt:lpstr>
      <vt:lpstr>ctd</vt:lpstr>
      <vt:lpstr>ctd</vt:lpstr>
      <vt:lpstr>B. Improving oxygenation</vt:lpstr>
      <vt:lpstr>ctd</vt:lpstr>
      <vt:lpstr>ctd</vt:lpstr>
      <vt:lpstr>ctd</vt:lpstr>
      <vt:lpstr>ctd</vt:lpstr>
      <vt:lpstr>D. Improving Activity Tolerance</vt:lpstr>
      <vt:lpstr>E. Patient Education and Health Maintenance</vt:lpstr>
      <vt:lpstr>NSG Dx</vt:lpstr>
      <vt:lpstr>RHEUMATIC HEART DISEASE (Rheumatic Endocarditis)</vt:lpstr>
      <vt:lpstr>Pathophysiology and Etiology</vt:lpstr>
      <vt:lpstr>PowerPoint Presentation</vt:lpstr>
      <vt:lpstr>Clinical manifestations</vt:lpstr>
      <vt:lpstr>Complications</vt:lpstr>
      <vt:lpstr>Diagnostic Evaluation</vt:lpstr>
      <vt:lpstr>Management</vt:lpstr>
      <vt:lpstr>Nursing Interventions</vt:lpstr>
      <vt:lpstr>Maintaining Adequate Cardiac output</vt:lpstr>
      <vt:lpstr>Maintaining activity</vt:lpstr>
      <vt:lpstr>Patient education and health maintenance</vt:lpstr>
      <vt:lpstr>NSG Dx</vt:lpstr>
      <vt:lpstr>CORONARY HEART DISEASE (CAD)</vt:lpstr>
      <vt:lpstr>Pathophysiology and Etiology</vt:lpstr>
      <vt:lpstr>ctd</vt:lpstr>
      <vt:lpstr>Risk factors</vt:lpstr>
      <vt:lpstr>Clinical manifestations</vt:lpstr>
      <vt:lpstr>ctd</vt:lpstr>
      <vt:lpstr>ctd</vt:lpstr>
      <vt:lpstr>Unstable (preinfarction) Angina Pectoris</vt:lpstr>
      <vt:lpstr>Silent Ischemia</vt:lpstr>
      <vt:lpstr>Complications</vt:lpstr>
      <vt:lpstr>Diagnostic Evaluation</vt:lpstr>
      <vt:lpstr>ctd</vt:lpstr>
      <vt:lpstr>Management</vt:lpstr>
      <vt:lpstr>ctd</vt:lpstr>
      <vt:lpstr>Nursing Interventions</vt:lpstr>
      <vt:lpstr>ctd</vt:lpstr>
      <vt:lpstr>ctd</vt:lpstr>
      <vt:lpstr>C. Decreasing anxiety</vt:lpstr>
      <vt:lpstr>ctd</vt:lpstr>
      <vt:lpstr>D. Patient education and health      maintenance</vt:lpstr>
      <vt:lpstr>INFECTIVE ENDOCARDITIS ( Bacterial endocarditis)</vt:lpstr>
      <vt:lpstr>Pathophysiology and Etiology</vt:lpstr>
      <vt:lpstr>ctd</vt:lpstr>
      <vt:lpstr>ctd</vt:lpstr>
      <vt:lpstr>ctd</vt:lpstr>
      <vt:lpstr>ctd</vt:lpstr>
      <vt:lpstr>Clinical Manifestations</vt:lpstr>
      <vt:lpstr>ctd</vt:lpstr>
      <vt:lpstr>ctd</vt:lpstr>
      <vt:lpstr>ctd</vt:lpstr>
      <vt:lpstr>Diagnostic Evaluation</vt:lpstr>
      <vt:lpstr>Complications</vt:lpstr>
      <vt:lpstr>Management</vt:lpstr>
      <vt:lpstr>ctd</vt:lpstr>
      <vt:lpstr>Nursing Interventions</vt:lpstr>
      <vt:lpstr>MYOCARDIAL INFARCTION</vt:lpstr>
      <vt:lpstr>Pathophysiology and Etiology</vt:lpstr>
      <vt:lpstr>ctd</vt:lpstr>
      <vt:lpstr>ctd</vt:lpstr>
      <vt:lpstr>ctd</vt:lpstr>
      <vt:lpstr>Clinical Manifestations</vt:lpstr>
      <vt:lpstr>ctd</vt:lpstr>
      <vt:lpstr>Complications</vt:lpstr>
      <vt:lpstr>ctd</vt:lpstr>
      <vt:lpstr>Diagnostic Evaluation</vt:lpstr>
      <vt:lpstr>Elevation of Serum Enzymes and Isoenzymes</vt:lpstr>
      <vt:lpstr>Other findings</vt:lpstr>
      <vt:lpstr>Management</vt:lpstr>
      <vt:lpstr>PowerPoint Presentation</vt:lpstr>
      <vt:lpstr>Pain control</vt:lpstr>
      <vt:lpstr>ctd</vt:lpstr>
      <vt:lpstr>Pharmacologic Therapy</vt:lpstr>
      <vt:lpstr>ctd</vt:lpstr>
      <vt:lpstr>ctd</vt:lpstr>
      <vt:lpstr>Nursing Interventions</vt:lpstr>
      <vt:lpstr>ctd</vt:lpstr>
      <vt:lpstr>ctd</vt:lpstr>
      <vt:lpstr>PULMONARY HEART DISEASE (Cor Pulmonale)</vt:lpstr>
      <vt:lpstr>Pathophysiology</vt:lpstr>
      <vt:lpstr>Etiology</vt:lpstr>
      <vt:lpstr>Clinical manifestations</vt:lpstr>
      <vt:lpstr>Diagnostic Evaluation</vt:lpstr>
      <vt:lpstr>Complications</vt:lpstr>
      <vt:lpstr>Management</vt:lpstr>
      <vt:lpstr>Nursing interventions</vt:lpstr>
      <vt:lpstr>Attaining fluid balance</vt:lpstr>
      <vt:lpstr>Patient Education and Health Maintenance</vt:lpstr>
      <vt:lpstr>MYOCARDITIS</vt:lpstr>
      <vt:lpstr>Pathophysiology and Etiology</vt:lpstr>
      <vt:lpstr>Clinical manifestations</vt:lpstr>
      <vt:lpstr>Diagnostic Evaluation</vt:lpstr>
      <vt:lpstr>Management</vt:lpstr>
      <vt:lpstr>Nursing interventions</vt:lpstr>
      <vt:lpstr>PERICARDITIS</vt:lpstr>
      <vt:lpstr>Pathophysiology and Etiology</vt:lpstr>
      <vt:lpstr>ctd</vt:lpstr>
      <vt:lpstr>Clinical Manifestations</vt:lpstr>
      <vt:lpstr>Diagnostic Evaluation</vt:lpstr>
      <vt:lpstr>ctd</vt:lpstr>
      <vt:lpstr>Management</vt:lpstr>
      <vt:lpstr>ctd</vt:lpstr>
      <vt:lpstr>Nursing Interventions</vt:lpstr>
      <vt:lpstr>ARTERIOSCLEROSIS AND ATHEROSCLEROSIS</vt:lpstr>
      <vt:lpstr>ctd</vt:lpstr>
      <vt:lpstr>Pathophysiology and Etiology</vt:lpstr>
      <vt:lpstr>Risk factors</vt:lpstr>
      <vt:lpstr>Clinical Manifestations</vt:lpstr>
      <vt:lpstr>ctd</vt:lpstr>
      <vt:lpstr>Diagnostic Evaluation</vt:lpstr>
      <vt:lpstr>Complications</vt:lpstr>
      <vt:lpstr>Management</vt:lpstr>
      <vt:lpstr>Surgical Mx</vt:lpstr>
      <vt:lpstr>Nursing interventions and patient Education</vt:lpstr>
      <vt:lpstr>VENOUS THROMBUS</vt:lpstr>
      <vt:lpstr>ctd</vt:lpstr>
      <vt:lpstr>Pathophysiology and Etiology</vt:lpstr>
      <vt:lpstr>Thrombosis related situations</vt:lpstr>
      <vt:lpstr>High risk factors</vt:lpstr>
      <vt:lpstr>Clinical Manifestations</vt:lpstr>
      <vt:lpstr>Diagnostic Evaluation</vt:lpstr>
      <vt:lpstr>ctd</vt:lpstr>
      <vt:lpstr>Management</vt:lpstr>
      <vt:lpstr>Thrombolytic therapy</vt:lpstr>
      <vt:lpstr>ctd</vt:lpstr>
      <vt:lpstr>Surgery</vt:lpstr>
      <vt:lpstr>Nursing Interventions</vt:lpstr>
      <vt:lpstr>ctd</vt:lpstr>
      <vt:lpstr>ctd</vt:lpstr>
      <vt:lpstr>VARICOSE VEINS</vt:lpstr>
      <vt:lpstr>ctd</vt:lpstr>
      <vt:lpstr>Pathophysiology and Etiology</vt:lpstr>
      <vt:lpstr>Predisposing factors:</vt:lpstr>
      <vt:lpstr>Clinical manifestations</vt:lpstr>
      <vt:lpstr>Diagnostic Evaluation</vt:lpstr>
      <vt:lpstr>ctd</vt:lpstr>
      <vt:lpstr>ctd</vt:lpstr>
      <vt:lpstr>Management</vt:lpstr>
      <vt:lpstr>ctd</vt:lpstr>
      <vt:lpstr>Complications</vt:lpstr>
      <vt:lpstr>Nursing Interventions</vt:lpstr>
      <vt:lpstr>ctd</vt:lpstr>
      <vt:lpstr>Relieving pain</vt:lpstr>
      <vt:lpstr>Patient Education and health maintenance</vt:lpstr>
      <vt:lpstr>ctd</vt:lpstr>
      <vt:lpstr>Conservative  management</vt:lpstr>
      <vt:lpstr>VASOSPASTIC  DISORDER ( Raynaud’s phenomena)</vt:lpstr>
      <vt:lpstr>Pathophysiology and Etiology</vt:lpstr>
      <vt:lpstr>Clinical manifestations</vt:lpstr>
      <vt:lpstr>Diagnostic evaluation</vt:lpstr>
      <vt:lpstr>Management</vt:lpstr>
      <vt:lpstr>Complications</vt:lpstr>
      <vt:lpstr>Nursing Interventions</vt:lpstr>
      <vt:lpstr>ctd</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CARDIOVASCULAR DISORDERS</dc:title>
  <dc:creator>MMCT NURSING</dc:creator>
  <cp:lastModifiedBy>jimmywankuru@gmail.com</cp:lastModifiedBy>
  <cp:revision>2</cp:revision>
  <dcterms:created xsi:type="dcterms:W3CDTF">2000-01-21T10:22:29Z</dcterms:created>
  <dcterms:modified xsi:type="dcterms:W3CDTF">2021-03-28T16:11:22Z</dcterms:modified>
</cp:coreProperties>
</file>