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gif" ContentType="image/gif"/>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78"/>
  </p:notesMasterIdLst>
  <p:sldIdLst>
    <p:sldId id="306" r:id="rId2"/>
    <p:sldId id="374" r:id="rId3"/>
    <p:sldId id="307" r:id="rId4"/>
    <p:sldId id="309"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5" r:id="rId21"/>
    <p:sldId id="276" r:id="rId22"/>
    <p:sldId id="277" r:id="rId23"/>
    <p:sldId id="278" r:id="rId24"/>
    <p:sldId id="280" r:id="rId25"/>
    <p:sldId id="281" r:id="rId26"/>
    <p:sldId id="282" r:id="rId27"/>
    <p:sldId id="310" r:id="rId28"/>
    <p:sldId id="283" r:id="rId29"/>
    <p:sldId id="311" r:id="rId30"/>
    <p:sldId id="284" r:id="rId31"/>
    <p:sldId id="316" r:id="rId32"/>
    <p:sldId id="285" r:id="rId33"/>
    <p:sldId id="317" r:id="rId34"/>
    <p:sldId id="318" r:id="rId35"/>
    <p:sldId id="319" r:id="rId36"/>
    <p:sldId id="292" r:id="rId37"/>
    <p:sldId id="320" r:id="rId38"/>
    <p:sldId id="294" r:id="rId39"/>
    <p:sldId id="321" r:id="rId40"/>
    <p:sldId id="296" r:id="rId41"/>
    <p:sldId id="315" r:id="rId42"/>
    <p:sldId id="327" r:id="rId43"/>
    <p:sldId id="297" r:id="rId44"/>
    <p:sldId id="298" r:id="rId45"/>
    <p:sldId id="299" r:id="rId46"/>
    <p:sldId id="322" r:id="rId47"/>
    <p:sldId id="300" r:id="rId48"/>
    <p:sldId id="323" r:id="rId49"/>
    <p:sldId id="301" r:id="rId50"/>
    <p:sldId id="324" r:id="rId51"/>
    <p:sldId id="325" r:id="rId52"/>
    <p:sldId id="303" r:id="rId53"/>
    <p:sldId id="340" r:id="rId54"/>
    <p:sldId id="341" r:id="rId55"/>
    <p:sldId id="342" r:id="rId56"/>
    <p:sldId id="343" r:id="rId57"/>
    <p:sldId id="344" r:id="rId58"/>
    <p:sldId id="350" r:id="rId59"/>
    <p:sldId id="304" r:id="rId60"/>
    <p:sldId id="345" r:id="rId61"/>
    <p:sldId id="305" r:id="rId62"/>
    <p:sldId id="348" r:id="rId63"/>
    <p:sldId id="347" r:id="rId64"/>
    <p:sldId id="328" r:id="rId65"/>
    <p:sldId id="329" r:id="rId66"/>
    <p:sldId id="351" r:id="rId67"/>
    <p:sldId id="330" r:id="rId68"/>
    <p:sldId id="331" r:id="rId69"/>
    <p:sldId id="332" r:id="rId70"/>
    <p:sldId id="352" r:id="rId71"/>
    <p:sldId id="333" r:id="rId72"/>
    <p:sldId id="353" r:id="rId73"/>
    <p:sldId id="334" r:id="rId74"/>
    <p:sldId id="354" r:id="rId75"/>
    <p:sldId id="335" r:id="rId76"/>
    <p:sldId id="355" r:id="rId7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98"/>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50" autoAdjust="0"/>
    <p:restoredTop sz="99845" autoAdjust="0"/>
  </p:normalViewPr>
  <p:slideViewPr>
    <p:cSldViewPr>
      <p:cViewPr>
        <p:scale>
          <a:sx n="86" d="100"/>
          <a:sy n="86" d="100"/>
        </p:scale>
        <p:origin x="-906" y="21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4E7A3B8-CADD-4391-B26A-F2F745A41E31}" type="datetimeFigureOut">
              <a:rPr lang="en-US" smtClean="0"/>
              <a:pPr/>
              <a:t>5/8/2015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CE8CBF-677E-4083-8FFC-1A3A90CFAF6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p:spPr>
        <p:txBody>
          <a:bodyPr/>
          <a:lstStyle/>
          <a:p>
            <a:fld id="{8E114684-6C04-43C1-B8EC-A0EB607F9D10}" type="slidenum">
              <a:rPr lang="en-US" smtClean="0"/>
              <a:pPr/>
              <a:t>62</a:t>
            </a:fld>
            <a:endParaRPr lang="en-US" smtClean="0"/>
          </a:p>
        </p:txBody>
      </p:sp>
      <p:sp>
        <p:nvSpPr>
          <p:cNvPr id="157699" name="Rectangle 2"/>
          <p:cNvSpPr>
            <a:spLocks noGrp="1" noRot="1" noChangeAspect="1" noChangeArrowheads="1" noTextEdit="1"/>
          </p:cNvSpPr>
          <p:nvPr>
            <p:ph type="sldImg"/>
          </p:nvPr>
        </p:nvSpPr>
        <p:spPr>
          <a:ln/>
        </p:spPr>
      </p:sp>
      <p:sp>
        <p:nvSpPr>
          <p:cNvPr id="157700" name="Rectangle 3"/>
          <p:cNvSpPr>
            <a:spLocks noGrp="1" noChangeArrowheads="1"/>
          </p:cNvSpPr>
          <p:nvPr>
            <p:ph type="body" idx="1"/>
          </p:nvPr>
        </p:nvSpPr>
        <p:spPr>
          <a:noFill/>
          <a:ln/>
        </p:spPr>
        <p:txBody>
          <a:bodyPr/>
          <a:lstStyle/>
          <a:p>
            <a:r>
              <a:rPr lang="en-US" smtClean="0"/>
              <a:t>As you will be required to define and/or recognize normal and abnormal values in their proper units of terms relating to heart activity, the next several slides will review these.  </a:t>
            </a:r>
          </a:p>
          <a:p>
            <a:r>
              <a:rPr lang="en-US" smtClean="0"/>
              <a:t>By definition, </a:t>
            </a:r>
            <a:r>
              <a:rPr lang="en-US" b="1" smtClean="0"/>
              <a:t>blood pressure</a:t>
            </a:r>
            <a:r>
              <a:rPr lang="en-US" smtClean="0"/>
              <a:t> * is the force generated against arterial walls per unit of area. This pressure is measured in millimeters (mm) of Mercury (Hg) pressure.</a:t>
            </a:r>
          </a:p>
          <a:p>
            <a:r>
              <a:rPr lang="en-US" b="1" smtClean="0"/>
              <a:t>Systolic pressure</a:t>
            </a:r>
            <a:r>
              <a:rPr lang="en-US" smtClean="0"/>
              <a:t> * is the peak arterial pressure. It averages around 120 mm Hg in healthy adults.</a:t>
            </a:r>
          </a:p>
          <a:p>
            <a:r>
              <a:rPr lang="en-US" b="1" smtClean="0"/>
              <a:t>Diastolic pressure</a:t>
            </a:r>
            <a:r>
              <a:rPr lang="en-US" smtClean="0"/>
              <a:t> * is the lowest arterial pressure of blood. It averages betrween 70 - 80 mm Hg in healthy adults.</a:t>
            </a:r>
          </a:p>
          <a:p>
            <a:r>
              <a:rPr lang="en-US" b="1" smtClean="0"/>
              <a:t>Blood volume * </a:t>
            </a:r>
            <a:r>
              <a:rPr lang="en-US" smtClean="0"/>
              <a:t>refers to the quantity of blood in the cardiovascular system. It generally varies from 4-5 Liters in adult females to 5-6 Liters in adult males. *</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p:spPr>
        <p:txBody>
          <a:bodyPr/>
          <a:lstStyle/>
          <a:p>
            <a:fld id="{F063D044-3FF0-4DBF-84DF-52E3F8386DBD}" type="slidenum">
              <a:rPr lang="en-US" smtClean="0"/>
              <a:pPr/>
              <a:t>63</a:t>
            </a:fld>
            <a:endParaRPr lang="en-US" smtClean="0"/>
          </a:p>
        </p:txBody>
      </p:sp>
      <p:sp>
        <p:nvSpPr>
          <p:cNvPr id="158723" name="Rectangle 2"/>
          <p:cNvSpPr>
            <a:spLocks noGrp="1" noRot="1" noChangeAspect="1" noChangeArrowheads="1" noTextEdit="1"/>
          </p:cNvSpPr>
          <p:nvPr>
            <p:ph type="sldImg"/>
          </p:nvPr>
        </p:nvSpPr>
        <p:spPr>
          <a:ln/>
        </p:spPr>
      </p:sp>
      <p:sp>
        <p:nvSpPr>
          <p:cNvPr id="158724" name="Rectangle 3"/>
          <p:cNvSpPr>
            <a:spLocks noGrp="1" noChangeArrowheads="1"/>
          </p:cNvSpPr>
          <p:nvPr>
            <p:ph type="body" idx="1"/>
          </p:nvPr>
        </p:nvSpPr>
        <p:spPr>
          <a:noFill/>
          <a:ln/>
        </p:spPr>
        <p:txBody>
          <a:bodyPr/>
          <a:lstStyle/>
          <a:p>
            <a:r>
              <a:rPr lang="en-US" b="1" smtClean="0"/>
              <a:t>Cardiac output</a:t>
            </a:r>
            <a:r>
              <a:rPr lang="en-US" smtClean="0"/>
              <a:t> * refers to the amount of blood pumped by a single ventricle per minute. It may be reported in milliliters or Liters per minute.</a:t>
            </a:r>
          </a:p>
          <a:p>
            <a:r>
              <a:rPr lang="en-US" b="1" smtClean="0"/>
              <a:t>Heart rate</a:t>
            </a:r>
            <a:r>
              <a:rPr lang="en-US" smtClean="0"/>
              <a:t> * is the number of cardiac cycles per minute. The average heart rate for adult males is from 64-72 beats/minute. The average heart rate for adult females varies from 72-80/minute.</a:t>
            </a:r>
          </a:p>
          <a:p>
            <a:r>
              <a:rPr lang="en-US" b="1" smtClean="0"/>
              <a:t>Stroke volume</a:t>
            </a:r>
            <a:r>
              <a:rPr lang="en-US" smtClean="0"/>
              <a:t> * refers to the amount of blood pumped out of a ventricle with each beat (contraction). The average stroke volume for an adult is around 70 ml.</a:t>
            </a:r>
          </a:p>
          <a:p>
            <a:r>
              <a:rPr lang="en-US" smtClean="0"/>
              <a:t>Knowing the heart rate and the stroke volume, one can calculate the cardiac output by simply multiplying the two. For instance, if the heart rate is 70/minute and the stroke volume is 70 ml, what would be the cardiac output?</a:t>
            </a:r>
          </a:p>
          <a:p>
            <a:r>
              <a:rPr lang="en-US" smtClean="0"/>
              <a:t>	70/minute x 70ml = 4,900 ml (4.9 L.) *</a:t>
            </a:r>
            <a:endParaRPr lang="en-US" b="1"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E9C4D99-1CF7-456F-B314-13A732E216C7}" type="datetimeFigureOut">
              <a:rPr lang="en-US" smtClean="0"/>
              <a:pPr/>
              <a:t>5/8/2015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443B6028-BB6D-4FFB-BBAA-0E5DADFAD13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9C4D99-1CF7-456F-B314-13A732E216C7}" type="datetimeFigureOut">
              <a:rPr lang="en-US" smtClean="0"/>
              <a:pPr/>
              <a:t>5/8/2015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B6028-BB6D-4FFB-BBAA-0E5DADFAD13F}" type="slidenum">
              <a:rPr lang="en-US" smtClean="0"/>
              <a:pPr/>
              <a:t>‹#›</a:t>
            </a:fld>
            <a:endParaRPr lang="en-US"/>
          </a:p>
        </p:txBody>
      </p:sp>
    </p:spTree>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9C4D99-1CF7-456F-B314-13A732E216C7}" type="datetimeFigureOut">
              <a:rPr lang="en-US" smtClean="0"/>
              <a:pPr/>
              <a:t>5/8/2015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B6028-BB6D-4FFB-BBAA-0E5DADFAD13F}" type="slidenum">
              <a:rPr lang="en-US" smtClean="0"/>
              <a:pPr/>
              <a:t>‹#›</a:t>
            </a:fld>
            <a:endParaRPr lang="en-US"/>
          </a:p>
        </p:txBody>
      </p:sp>
    </p:spTree>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E9C4D99-1CF7-456F-B314-13A732E216C7}" type="datetimeFigureOut">
              <a:rPr lang="en-US" smtClean="0"/>
              <a:pPr/>
              <a:t>5/8/2015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B6028-BB6D-4FFB-BBAA-0E5DADFAD13F}" type="slidenum">
              <a:rPr lang="en-US" smtClean="0"/>
              <a:pPr/>
              <a:t>‹#›</a:t>
            </a:fld>
            <a:endParaRPr lang="en-US"/>
          </a:p>
        </p:txBody>
      </p:sp>
    </p:spTree>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E9C4D99-1CF7-456F-B314-13A732E216C7}" type="datetimeFigureOut">
              <a:rPr lang="en-US" smtClean="0"/>
              <a:pPr/>
              <a:t>5/8/2015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3B6028-BB6D-4FFB-BBAA-0E5DADFAD13F}"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E9C4D99-1CF7-456F-B314-13A732E216C7}" type="datetimeFigureOut">
              <a:rPr lang="en-US" smtClean="0"/>
              <a:pPr/>
              <a:t>5/8/2015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3B6028-BB6D-4FFB-BBAA-0E5DADFAD13F}" type="slidenum">
              <a:rPr lang="en-US" smtClean="0"/>
              <a:pPr/>
              <a:t>‹#›</a:t>
            </a:fld>
            <a:endParaRPr lang="en-US"/>
          </a:p>
        </p:txBody>
      </p:sp>
    </p:spTree>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E9C4D99-1CF7-456F-B314-13A732E216C7}" type="datetimeFigureOut">
              <a:rPr lang="en-US" smtClean="0"/>
              <a:pPr/>
              <a:t>5/8/2015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3B6028-BB6D-4FFB-BBAA-0E5DADFAD13F}" type="slidenum">
              <a:rPr lang="en-US" smtClean="0"/>
              <a:pPr/>
              <a:t>‹#›</a:t>
            </a:fld>
            <a:endParaRPr lang="en-US"/>
          </a:p>
        </p:txBody>
      </p:sp>
    </p:spTree>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E9C4D99-1CF7-456F-B314-13A732E216C7}" type="datetimeFigureOut">
              <a:rPr lang="en-US" smtClean="0"/>
              <a:pPr/>
              <a:t>5/8/2015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3B6028-BB6D-4FFB-BBAA-0E5DADFAD13F}" type="slidenum">
              <a:rPr lang="en-US" smtClean="0"/>
              <a:pPr/>
              <a:t>‹#›</a:t>
            </a:fld>
            <a:endParaRPr lang="en-US"/>
          </a:p>
        </p:txBody>
      </p:sp>
    </p:spTree>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9C4D99-1CF7-456F-B314-13A732E216C7}" type="datetimeFigureOut">
              <a:rPr lang="en-US" smtClean="0"/>
              <a:pPr/>
              <a:t>5/8/2015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3B6028-BB6D-4FFB-BBAA-0E5DADFAD13F}" type="slidenum">
              <a:rPr lang="en-US" smtClean="0"/>
              <a:pPr/>
              <a:t>‹#›</a:t>
            </a:fld>
            <a:endParaRPr lang="en-US"/>
          </a:p>
        </p:txBody>
      </p:sp>
    </p:spTree>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E9C4D99-1CF7-456F-B314-13A732E216C7}" type="datetimeFigureOut">
              <a:rPr lang="en-US" smtClean="0"/>
              <a:pPr/>
              <a:t>5/8/2015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3B6028-BB6D-4FFB-BBAA-0E5DADFAD13F}" type="slidenum">
              <a:rPr lang="en-US" smtClean="0"/>
              <a:pPr/>
              <a:t>‹#›</a:t>
            </a:fld>
            <a:endParaRPr lang="en-US"/>
          </a:p>
        </p:txBody>
      </p:sp>
    </p:spTree>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E9C4D99-1CF7-456F-B314-13A732E216C7}" type="datetimeFigureOut">
              <a:rPr lang="en-US" smtClean="0"/>
              <a:pPr/>
              <a:t>5/8/2015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443B6028-BB6D-4FFB-BBAA-0E5DADFAD13F}"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00"/>
        </a:solidFill>
        <a:effectLst/>
      </p:bgPr>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E9C4D99-1CF7-456F-B314-13A732E216C7}" type="datetimeFigureOut">
              <a:rPr lang="en-US" smtClean="0"/>
              <a:pPr/>
              <a:t>5/8/2015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43B6028-BB6D-4FFB-BBAA-0E5DADFAD13F}"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p:dissolve/>
  </p:transition>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file:///C:\Documents%20and%20Settings\Registrar\Local%20Settings\Temporary%20Internet%20Files\Animations\InterActive_Physiology\systems\intrcond.html"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pPr algn="ctr"/>
            <a:r>
              <a:rPr lang="en-US" b="1" u="sng" dirty="0" smtClean="0">
                <a:solidFill>
                  <a:srgbClr val="7030A0"/>
                </a:solidFill>
              </a:rPr>
              <a:t>CARDIOVASCULAR SYSTEM.</a:t>
            </a:r>
            <a:endParaRPr lang="en-US" b="1" u="sng" dirty="0">
              <a:solidFill>
                <a:srgbClr val="7030A0"/>
              </a:solidFill>
            </a:endParaRPr>
          </a:p>
        </p:txBody>
      </p:sp>
      <p:sp>
        <p:nvSpPr>
          <p:cNvPr id="3" name="Content Placeholder 2"/>
          <p:cNvSpPr>
            <a:spLocks noGrp="1"/>
          </p:cNvSpPr>
          <p:nvPr>
            <p:ph idx="1"/>
          </p:nvPr>
        </p:nvSpPr>
        <p:spPr>
          <a:xfrm>
            <a:off x="152400" y="1447800"/>
            <a:ext cx="8763000" cy="5410200"/>
          </a:xfrm>
        </p:spPr>
        <p:txBody>
          <a:bodyPr>
            <a:normAutofit lnSpcReduction="10000"/>
          </a:bodyPr>
          <a:lstStyle/>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endParaRPr lang="en-US" dirty="0" smtClean="0"/>
          </a:p>
          <a:p>
            <a:pPr algn="ctr">
              <a:buNone/>
            </a:pPr>
            <a:r>
              <a:rPr lang="en-US" dirty="0" smtClean="0"/>
              <a:t> </a:t>
            </a:r>
            <a:r>
              <a:rPr lang="en-US" sz="4000" b="1" dirty="0" smtClean="0">
                <a:solidFill>
                  <a:srgbClr val="FF0000"/>
                </a:solidFill>
              </a:rPr>
              <a:t>BY</a:t>
            </a:r>
          </a:p>
          <a:p>
            <a:pPr algn="ctr">
              <a:buNone/>
            </a:pPr>
            <a:r>
              <a:rPr lang="en-US" sz="4000" b="1" dirty="0" smtClean="0">
                <a:solidFill>
                  <a:srgbClr val="FF0000"/>
                </a:solidFill>
              </a:rPr>
              <a:t>CHERUIYOT JOSPHAT K. (BScN)</a:t>
            </a:r>
          </a:p>
          <a:p>
            <a:pPr algn="ctr">
              <a:buNone/>
            </a:pPr>
            <a:endParaRPr lang="en-US" dirty="0"/>
          </a:p>
        </p:txBody>
      </p:sp>
      <p:pic>
        <p:nvPicPr>
          <p:cNvPr id="4" name="Picture 4" descr="C:\Documents and Settings\Dr. Herndon\My Documents\My Pictures\Cardiology\HeartBeat3.gif"/>
          <p:cNvPicPr>
            <a:picLocks noChangeAspect="1" noChangeArrowheads="1" noCrop="1"/>
          </p:cNvPicPr>
          <p:nvPr/>
        </p:nvPicPr>
        <p:blipFill>
          <a:blip r:embed="rId2"/>
          <a:srcRect/>
          <a:stretch>
            <a:fillRect/>
          </a:stretch>
        </p:blipFill>
        <p:spPr bwMode="auto">
          <a:xfrm>
            <a:off x="2743200" y="1524000"/>
            <a:ext cx="3200400" cy="3810000"/>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sz="3200" dirty="0" smtClean="0"/>
              <a:t>They are easily seen on large vessels such as the aorta. </a:t>
            </a:r>
          </a:p>
          <a:p>
            <a:r>
              <a:rPr lang="en-US" sz="3200" dirty="0" smtClean="0"/>
              <a:t>In addition to the important role of supplying the vessel wall with nerves and self-vessels, the tunica externa helps anchor the vessels to surrounding tissues.</a:t>
            </a:r>
            <a:endParaRPr lang="en-US" sz="3200" dirty="0"/>
          </a:p>
        </p:txBody>
      </p:sp>
    </p:spTree>
  </p:cSld>
  <p:clrMapOvr>
    <a:masterClrMapping/>
  </p:clrMapOvr>
  <p:transition>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Arteries</a:t>
            </a:r>
            <a:endParaRPr lang="en-US" dirty="0"/>
          </a:p>
        </p:txBody>
      </p:sp>
      <p:sp>
        <p:nvSpPr>
          <p:cNvPr id="3" name="Content Placeholder 2"/>
          <p:cNvSpPr>
            <a:spLocks noGrp="1"/>
          </p:cNvSpPr>
          <p:nvPr>
            <p:ph idx="1"/>
          </p:nvPr>
        </p:nvSpPr>
        <p:spPr/>
        <p:txBody>
          <a:bodyPr/>
          <a:lstStyle/>
          <a:p>
            <a:r>
              <a:rPr lang="en-US" dirty="0" smtClean="0"/>
              <a:t>The </a:t>
            </a:r>
            <a:r>
              <a:rPr lang="en-US" dirty="0"/>
              <a:t>wall of an artery has the three layers of a typical blood vessel, but has a thick muscular-to-elastic tunica media</a:t>
            </a:r>
            <a:r>
              <a:rPr lang="en-US" dirty="0" smtClean="0"/>
              <a:t>.</a:t>
            </a:r>
          </a:p>
          <a:p>
            <a:r>
              <a:rPr lang="en-US" dirty="0" smtClean="0"/>
              <a:t> </a:t>
            </a:r>
            <a:r>
              <a:rPr lang="en-US" dirty="0"/>
              <a:t>Due to their plentiful elastic fibers, arteries normally have high </a:t>
            </a:r>
            <a:r>
              <a:rPr lang="en-US" i="1" dirty="0"/>
              <a:t>compliance, </a:t>
            </a:r>
            <a:r>
              <a:rPr lang="en-US" dirty="0"/>
              <a:t>which means that their walls stretch easily or expand without tearing in response to a small increase in pressure</a:t>
            </a:r>
          </a:p>
        </p:txBody>
      </p:sp>
    </p:spTree>
  </p:cSld>
  <p:clrMapOvr>
    <a:masterClrMapping/>
  </p:clrMapOvr>
  <p:transition>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err="1" smtClean="0"/>
              <a:t>Anastomoses</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Most </a:t>
            </a:r>
            <a:r>
              <a:rPr lang="en-US" dirty="0"/>
              <a:t>tissues of the body receive blood from more than one artery. </a:t>
            </a:r>
            <a:endParaRPr lang="en-US" dirty="0" smtClean="0"/>
          </a:p>
          <a:p>
            <a:r>
              <a:rPr lang="en-US" dirty="0" smtClean="0"/>
              <a:t>The </a:t>
            </a:r>
            <a:r>
              <a:rPr lang="en-US" dirty="0"/>
              <a:t>union of the branches of two or more arteries supplying the same body region is called an </a:t>
            </a:r>
            <a:r>
              <a:rPr lang="en-US" b="1" dirty="0" err="1"/>
              <a:t>anastomosis</a:t>
            </a:r>
            <a:r>
              <a:rPr lang="en-US" b="1" dirty="0"/>
              <a:t> </a:t>
            </a:r>
            <a:r>
              <a:rPr lang="en-US" dirty="0"/>
              <a:t>(</a:t>
            </a:r>
            <a:r>
              <a:rPr lang="en-US" dirty="0" smtClean="0"/>
              <a:t>connecting). </a:t>
            </a:r>
          </a:p>
          <a:p>
            <a:r>
              <a:rPr lang="en-US" dirty="0" err="1" smtClean="0"/>
              <a:t>Anastomoses</a:t>
            </a:r>
            <a:r>
              <a:rPr lang="en-US" dirty="0" smtClean="0"/>
              <a:t> </a:t>
            </a:r>
            <a:r>
              <a:rPr lang="en-US" dirty="0"/>
              <a:t>between arteries provide alternative routes for blood to reach a tissue or organ. </a:t>
            </a:r>
            <a:endParaRPr lang="en-US" dirty="0" smtClean="0"/>
          </a:p>
          <a:p>
            <a:r>
              <a:rPr lang="en-US" dirty="0" smtClean="0"/>
              <a:t>If </a:t>
            </a:r>
            <a:r>
              <a:rPr lang="en-US" dirty="0"/>
              <a:t>blood flow stops for a short time when normal movements compress a vessel, or if a vessel is blocked by disease, injury, or surgery, then circulation to a part of the body is not necessarily stopped. </a:t>
            </a:r>
          </a:p>
        </p:txBody>
      </p:sp>
    </p:spTree>
  </p:cSld>
  <p:clrMapOvr>
    <a:masterClrMapping/>
  </p:clrMapOvr>
  <p:transition>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dirty="0" smtClean="0"/>
              <a:t>The alternative route of blood flow to a body part through an </a:t>
            </a:r>
            <a:r>
              <a:rPr lang="en-US" dirty="0" err="1" smtClean="0"/>
              <a:t>anastomosis</a:t>
            </a:r>
            <a:r>
              <a:rPr lang="en-US" dirty="0" smtClean="0"/>
              <a:t> is known as </a:t>
            </a:r>
            <a:r>
              <a:rPr lang="en-US" b="1" dirty="0" smtClean="0"/>
              <a:t>collateral circulation.</a:t>
            </a:r>
            <a:endParaRPr lang="en-US" dirty="0" smtClean="0"/>
          </a:p>
          <a:p>
            <a:r>
              <a:rPr lang="en-US" dirty="0" err="1" smtClean="0"/>
              <a:t>Anastomoses</a:t>
            </a:r>
            <a:r>
              <a:rPr lang="en-US" dirty="0" smtClean="0"/>
              <a:t> may also occur between veins and between arterioles and venules.</a:t>
            </a:r>
          </a:p>
          <a:p>
            <a:r>
              <a:rPr lang="en-US" dirty="0" smtClean="0"/>
              <a:t> </a:t>
            </a:r>
          </a:p>
          <a:p>
            <a:endParaRPr lang="en-US" dirty="0"/>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2. Veins</a:t>
            </a:r>
            <a:endParaRPr lang="en-US" dirty="0"/>
          </a:p>
        </p:txBody>
      </p:sp>
      <p:sp>
        <p:nvSpPr>
          <p:cNvPr id="3" name="Content Placeholder 2"/>
          <p:cNvSpPr>
            <a:spLocks noGrp="1"/>
          </p:cNvSpPr>
          <p:nvPr>
            <p:ph idx="1"/>
          </p:nvPr>
        </p:nvSpPr>
        <p:spPr/>
        <p:txBody>
          <a:bodyPr>
            <a:normAutofit/>
          </a:bodyPr>
          <a:lstStyle/>
          <a:p>
            <a:r>
              <a:rPr lang="en-US" dirty="0" smtClean="0"/>
              <a:t>Veins</a:t>
            </a:r>
            <a:r>
              <a:rPr lang="en-US" dirty="0"/>
              <a:t>, in general, have very thin walls relative to their total diameter (average thickness is less than one-tenth of the vessel diameter). They range in size from 0.5 mm in diameter for small veins to 3 cm </a:t>
            </a:r>
          </a:p>
          <a:p>
            <a:r>
              <a:rPr lang="en-US" dirty="0"/>
              <a:t>in the large superior and interior </a:t>
            </a:r>
            <a:r>
              <a:rPr lang="en-US" dirty="0" err="1"/>
              <a:t>venae</a:t>
            </a:r>
            <a:r>
              <a:rPr lang="en-US" dirty="0"/>
              <a:t> </a:t>
            </a:r>
            <a:r>
              <a:rPr lang="en-US" dirty="0" err="1"/>
              <a:t>cavae</a:t>
            </a:r>
            <a:r>
              <a:rPr lang="en-US" dirty="0"/>
              <a:t> entering the heart</a:t>
            </a:r>
            <a:r>
              <a:rPr lang="en-US" dirty="0" smtClean="0"/>
              <a:t>.</a:t>
            </a:r>
            <a:endParaRPr lang="en-US" dirty="0"/>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dirty="0" smtClean="0"/>
              <a:t>Although veins are composed of essentially the same three layers as arteries, the relative thicknesses of the layers are different. </a:t>
            </a:r>
          </a:p>
          <a:p>
            <a:r>
              <a:rPr lang="en-US" dirty="0" smtClean="0"/>
              <a:t>The tunica </a:t>
            </a:r>
            <a:r>
              <a:rPr lang="en-US" dirty="0" err="1" smtClean="0"/>
              <a:t>interna</a:t>
            </a:r>
            <a:r>
              <a:rPr lang="en-US" dirty="0" smtClean="0"/>
              <a:t> of veins is thinner than that of arteries; the tunica media of veins is much thinner than in arteries, with relatively little smooth muscle and elastic fibers. </a:t>
            </a:r>
          </a:p>
          <a:p>
            <a:r>
              <a:rPr lang="en-US" dirty="0" smtClean="0"/>
              <a:t>The tunica externa of veins is the thickest layer and consists of collagen and elastic fibers. </a:t>
            </a:r>
            <a:endParaRPr lang="en-US" dirty="0"/>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Veins lack the internal or external elastic </a:t>
            </a:r>
            <a:r>
              <a:rPr lang="en-US" dirty="0" err="1" smtClean="0"/>
              <a:t>laminae</a:t>
            </a:r>
            <a:r>
              <a:rPr lang="en-US" dirty="0" smtClean="0"/>
              <a:t> found in arteries. </a:t>
            </a:r>
          </a:p>
          <a:p>
            <a:r>
              <a:rPr lang="en-US" dirty="0" smtClean="0"/>
              <a:t>They are distensible enough to adapt to variations in the volume and pressure of blood passing through them, but are not designed to withstand high pressure.</a:t>
            </a:r>
            <a:endParaRPr lang="en-US" dirty="0"/>
          </a:p>
        </p:txBody>
      </p:sp>
    </p:spTree>
  </p:cSld>
  <p:clrMapOvr>
    <a:masterClrMapping/>
  </p:clrMapOvr>
  <p:transition>
    <p:dissolv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dirty="0"/>
              <a:t>The lumen of a vein is larger than that of a comparable artery, and veins often appear collapsed (flattened) when sectioned.</a:t>
            </a:r>
          </a:p>
          <a:p>
            <a:r>
              <a:rPr lang="en-US" dirty="0"/>
              <a:t>The pumping action of the heart is a major factor in moving venous blood back to the heart. The contraction of skeletal muscles in the lower limbs also helps boost venous return to the heart. The average blood pressure in veins is considerably lower than in arteries. </a:t>
            </a:r>
          </a:p>
        </p:txBody>
      </p:sp>
    </p:spTree>
  </p:cSld>
  <p:clrMapOvr>
    <a:masterClrMapping/>
  </p:clrMapOvr>
  <p:transition>
    <p:dissolv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The difference in pressure can be noticed when blood flows from a cut vessel. Blood leaves a cut vein in an even, slow flow but spurts rapidly from a cut artery. </a:t>
            </a:r>
          </a:p>
          <a:p>
            <a:r>
              <a:rPr lang="en-US" dirty="0" smtClean="0"/>
              <a:t>Most of the structural differences between arteries and veins reflect this pressure difference. For example, the walls of veins are not as strong as those of arteries</a:t>
            </a:r>
            <a:endParaRPr lang="en-US" dirty="0"/>
          </a:p>
        </p:txBody>
      </p:sp>
    </p:spTree>
  </p:cSld>
  <p:clrMapOvr>
    <a:masterClrMapping/>
  </p:clrMapOvr>
  <p:transition>
    <p:dissolv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Many veins, especially those in the limbs, also contain </a:t>
            </a:r>
            <a:r>
              <a:rPr lang="en-US" b="1" dirty="0"/>
              <a:t>valves, </a:t>
            </a:r>
            <a:r>
              <a:rPr lang="en-US" dirty="0"/>
              <a:t>thin folds of tunica </a:t>
            </a:r>
            <a:r>
              <a:rPr lang="en-US" dirty="0" err="1"/>
              <a:t>interna</a:t>
            </a:r>
            <a:r>
              <a:rPr lang="en-US" dirty="0"/>
              <a:t> that form flap like cusps. The valve</a:t>
            </a:r>
            <a:r>
              <a:rPr lang="en-US" b="1" dirty="0"/>
              <a:t> </a:t>
            </a:r>
            <a:r>
              <a:rPr lang="en-US" dirty="0"/>
              <a:t>cusps project into the lumen, pointing toward the heart .The low blood pressure in veins allows blood returning to the heart to slow and even back up; the valves aid in venous return by preventing the backflow of blood.</a:t>
            </a:r>
          </a:p>
          <a:p>
            <a:pPr>
              <a:buNone/>
            </a:pPr>
            <a:endParaRPr lang="en-US"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1066800"/>
          </a:xfrm>
        </p:spPr>
        <p:txBody>
          <a:bodyPr/>
          <a:lstStyle/>
          <a:p>
            <a:pPr algn="ctr"/>
            <a:r>
              <a:rPr lang="en-US" b="1" u="sng" dirty="0" smtClean="0">
                <a:solidFill>
                  <a:srgbClr val="7030A0"/>
                </a:solidFill>
              </a:rPr>
              <a:t>CARDIOVASCULAR SYSTEM</a:t>
            </a:r>
            <a:endParaRPr lang="en-US" b="1" u="sng" dirty="0">
              <a:solidFill>
                <a:srgbClr val="7030A0"/>
              </a:solidFill>
            </a:endParaRPr>
          </a:p>
        </p:txBody>
      </p:sp>
      <p:sp>
        <p:nvSpPr>
          <p:cNvPr id="3" name="Content Placeholder 2"/>
          <p:cNvSpPr>
            <a:spLocks noGrp="1"/>
          </p:cNvSpPr>
          <p:nvPr>
            <p:ph idx="1"/>
          </p:nvPr>
        </p:nvSpPr>
        <p:spPr>
          <a:xfrm>
            <a:off x="457200" y="1066800"/>
            <a:ext cx="8229600" cy="5562600"/>
          </a:xfrm>
        </p:spPr>
        <p:txBody>
          <a:bodyPr>
            <a:normAutofit/>
          </a:bodyPr>
          <a:lstStyle/>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b="1" u="sng" dirty="0" smtClean="0">
                <a:solidFill>
                  <a:srgbClr val="7030A0"/>
                </a:solidFill>
              </a:rPr>
              <a:t>LEARNING OBJECTIVES</a:t>
            </a:r>
          </a:p>
          <a:p>
            <a:pPr>
              <a:buNone/>
            </a:pPr>
            <a:r>
              <a:rPr lang="en-US" dirty="0" smtClean="0"/>
              <a:t>By the end of this unit you should be able to :-</a:t>
            </a:r>
          </a:p>
          <a:p>
            <a:pPr lvl="1"/>
            <a:r>
              <a:rPr lang="en-US" dirty="0" smtClean="0"/>
              <a:t>Describe the anatomy and physiology of the heart</a:t>
            </a:r>
          </a:p>
          <a:p>
            <a:pPr lvl="1"/>
            <a:r>
              <a:rPr lang="en-US" dirty="0" smtClean="0"/>
              <a:t>Describe the blood vessels</a:t>
            </a:r>
          </a:p>
          <a:p>
            <a:pPr lvl="1"/>
            <a:r>
              <a:rPr lang="en-US" dirty="0" smtClean="0"/>
              <a:t>Outline  the circulatory routes</a:t>
            </a:r>
          </a:p>
          <a:p>
            <a:endParaRPr lang="en-US" dirty="0" smtClean="0"/>
          </a:p>
          <a:p>
            <a:endParaRPr lang="en-US" dirty="0"/>
          </a:p>
        </p:txBody>
      </p:sp>
      <p:pic>
        <p:nvPicPr>
          <p:cNvPr id="4" name="Picture 5" descr="C:\Documents and Settings\Dr. Herndon\My Documents\My Pictures\Cardiology\Boy_plays_doctor_2.gif"/>
          <p:cNvPicPr>
            <a:picLocks noChangeAspect="1" noChangeArrowheads="1" noCrop="1"/>
          </p:cNvPicPr>
          <p:nvPr/>
        </p:nvPicPr>
        <p:blipFill>
          <a:blip r:embed="rId2"/>
          <a:srcRect/>
          <a:stretch>
            <a:fillRect/>
          </a:stretch>
        </p:blipFill>
        <p:spPr bwMode="auto">
          <a:xfrm>
            <a:off x="2819400" y="1066800"/>
            <a:ext cx="2514600" cy="2667000"/>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First, veins are more numerous than arteries. Some veins are paired and accompany medium- to small-sized muscular arteries. </a:t>
            </a:r>
          </a:p>
          <a:p>
            <a:r>
              <a:rPr lang="en-US" dirty="0" smtClean="0"/>
              <a:t>These double sets of veins escort the arteries and connect with one another via venous channels called </a:t>
            </a:r>
            <a:r>
              <a:rPr lang="en-US" b="1" dirty="0" err="1" smtClean="0"/>
              <a:t>anastomotic</a:t>
            </a:r>
            <a:r>
              <a:rPr lang="en-US" b="1" dirty="0" smtClean="0"/>
              <a:t> veins</a:t>
            </a:r>
            <a:endParaRPr lang="en-US" dirty="0" smtClean="0"/>
          </a:p>
          <a:p>
            <a:r>
              <a:rPr lang="en-US" dirty="0"/>
              <a:t>The </a:t>
            </a:r>
            <a:r>
              <a:rPr lang="en-US" dirty="0" err="1"/>
              <a:t>anastomotic</a:t>
            </a:r>
            <a:r>
              <a:rPr lang="en-US" dirty="0"/>
              <a:t> veins cross the accompanying artery to form ladder like rungs between the paired veins. The greatest number of paired veins occurs within the limbs. </a:t>
            </a:r>
          </a:p>
          <a:p>
            <a:endParaRPr lang="en-US" dirty="0"/>
          </a:p>
        </p:txBody>
      </p:sp>
    </p:spTree>
  </p:cSld>
  <p:clrMapOvr>
    <a:masterClrMapping/>
  </p:clrMapOvr>
  <p:transition>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The subcutaneous layer deep to the skin is another source of veins. These veins, called </a:t>
            </a:r>
            <a:r>
              <a:rPr lang="en-US" b="1" dirty="0" smtClean="0"/>
              <a:t>superficial</a:t>
            </a:r>
            <a:r>
              <a:rPr lang="en-US" dirty="0" smtClean="0"/>
              <a:t> </a:t>
            </a:r>
            <a:r>
              <a:rPr lang="en-US" b="1" dirty="0" smtClean="0"/>
              <a:t>veins, </a:t>
            </a:r>
            <a:r>
              <a:rPr lang="en-US" dirty="0" smtClean="0"/>
              <a:t>course through the subcutaneous layer unaccompanied by parallel arteries. Along their course, the superficial veins form small connections (</a:t>
            </a:r>
            <a:r>
              <a:rPr lang="en-US" dirty="0" err="1" smtClean="0"/>
              <a:t>anastomosis</a:t>
            </a:r>
            <a:r>
              <a:rPr lang="en-US" dirty="0" smtClean="0"/>
              <a:t>) with the </a:t>
            </a:r>
            <a:r>
              <a:rPr lang="en-US" b="1" dirty="0" smtClean="0"/>
              <a:t>deep veins </a:t>
            </a:r>
            <a:r>
              <a:rPr lang="en-US" dirty="0" smtClean="0"/>
              <a:t>that travel between the skeletal muscles. </a:t>
            </a:r>
          </a:p>
          <a:p>
            <a:r>
              <a:rPr lang="en-US" dirty="0" smtClean="0"/>
              <a:t>These connections allow communication between the deep and superficial flow of blood.</a:t>
            </a:r>
            <a:endParaRPr lang="en-US" dirty="0"/>
          </a:p>
        </p:txBody>
      </p:sp>
    </p:spTree>
  </p:cSld>
  <p:clrMapOvr>
    <a:masterClrMapping/>
  </p:clrMapOvr>
  <p:transition>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2"/>
                </a:solidFill>
              </a:rPr>
              <a:t>CAPILLARY EXCHANGE</a:t>
            </a:r>
            <a:endParaRPr lang="en-US" dirty="0">
              <a:solidFill>
                <a:schemeClr val="tx2"/>
              </a:solidFill>
            </a:endParaRPr>
          </a:p>
        </p:txBody>
      </p:sp>
      <p:sp>
        <p:nvSpPr>
          <p:cNvPr id="3" name="Content Placeholder 2"/>
          <p:cNvSpPr>
            <a:spLocks noGrp="1"/>
          </p:cNvSpPr>
          <p:nvPr>
            <p:ph idx="1"/>
          </p:nvPr>
        </p:nvSpPr>
        <p:spPr/>
        <p:txBody>
          <a:bodyPr>
            <a:normAutofit/>
          </a:bodyPr>
          <a:lstStyle/>
          <a:p>
            <a:r>
              <a:rPr lang="en-US" dirty="0" smtClean="0"/>
              <a:t>The </a:t>
            </a:r>
            <a:r>
              <a:rPr lang="en-US" dirty="0"/>
              <a:t>mission of the entire cardiovascular system is to keep blood flowing through capillaries to allow </a:t>
            </a:r>
            <a:r>
              <a:rPr lang="en-US" b="1" dirty="0"/>
              <a:t>capillary exchange.</a:t>
            </a:r>
            <a:r>
              <a:rPr lang="en-US" dirty="0"/>
              <a:t> Substances enter and leave capillaries by three basic mechanisms: diffusion, </a:t>
            </a:r>
            <a:r>
              <a:rPr lang="en-US" dirty="0" err="1"/>
              <a:t>transcytosis</a:t>
            </a:r>
            <a:r>
              <a:rPr lang="en-US" dirty="0"/>
              <a:t>, and bulk flow.</a:t>
            </a:r>
          </a:p>
          <a:p>
            <a:r>
              <a:rPr lang="en-US" b="1" dirty="0"/>
              <a:t>Diffusion</a:t>
            </a:r>
            <a:endParaRPr lang="en-US" dirty="0"/>
          </a:p>
          <a:p>
            <a:r>
              <a:rPr lang="en-US" dirty="0"/>
              <a:t>The most important method of capillary exchange is simple diffusion. Many substances, such as oxygen (O2), carbon dioxide (CO2), glucose, amino acids, and hormones, enter and</a:t>
            </a:r>
          </a:p>
        </p:txBody>
      </p:sp>
    </p:spTree>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a:t>leave capillaries by simple diffusion. Because O2 and nutrients normally are present in higher concentrations in blood, they diffuse down their concentration gradients into interstitial fluid and then into body cells. CO2 and other wastes released by body cells are present in higher concentrations in interstitial fluid, so they diffuse into blood.</a:t>
            </a:r>
            <a:r>
              <a:rPr lang="en-US" b="1" dirty="0"/>
              <a:t> </a:t>
            </a:r>
            <a:endParaRPr lang="en-US" dirty="0"/>
          </a:p>
        </p:txBody>
      </p:sp>
    </p:spTree>
  </p:cSld>
  <p:clrMapOvr>
    <a:masterClrMapping/>
  </p:clrMapOvr>
  <p:transition>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smtClean="0"/>
              <a:t>Bulk Flow: Filtration and Reabsorption</a:t>
            </a:r>
            <a:endParaRPr lang="en-US" dirty="0"/>
          </a:p>
        </p:txBody>
      </p:sp>
      <p:sp>
        <p:nvSpPr>
          <p:cNvPr id="3" name="Content Placeholder 2"/>
          <p:cNvSpPr>
            <a:spLocks noGrp="1"/>
          </p:cNvSpPr>
          <p:nvPr>
            <p:ph idx="1"/>
          </p:nvPr>
        </p:nvSpPr>
        <p:spPr/>
        <p:txBody>
          <a:bodyPr>
            <a:normAutofit/>
          </a:bodyPr>
          <a:lstStyle/>
          <a:p>
            <a:r>
              <a:rPr lang="en-US" smtClean="0"/>
              <a:t>Bulk flow is a passive process in which </a:t>
            </a:r>
            <a:r>
              <a:rPr lang="en-US" i="1" smtClean="0"/>
              <a:t>large </a:t>
            </a:r>
            <a:r>
              <a:rPr lang="en-US" smtClean="0"/>
              <a:t>numbers of ions, molecules, or particles in a fluid move together in the same direction. The substances move at rates far greater than can be accounted and solutes </a:t>
            </a:r>
            <a:r>
              <a:rPr lang="en-US" i="1" smtClean="0"/>
              <a:t>from </a:t>
            </a:r>
            <a:r>
              <a:rPr lang="en-US" smtClean="0"/>
              <a:t>blood capillaries </a:t>
            </a:r>
            <a:r>
              <a:rPr lang="en-US" i="1" smtClean="0"/>
              <a:t>into </a:t>
            </a:r>
            <a:r>
              <a:rPr lang="en-US" smtClean="0"/>
              <a:t>interstitial fluid is called </a:t>
            </a:r>
            <a:r>
              <a:rPr lang="en-US" b="1" smtClean="0"/>
              <a:t>filtration. </a:t>
            </a:r>
            <a:r>
              <a:rPr lang="en-US" smtClean="0"/>
              <a:t>Pressure-driven movement </a:t>
            </a:r>
            <a:r>
              <a:rPr lang="en-US" i="1" smtClean="0"/>
              <a:t>from </a:t>
            </a:r>
            <a:r>
              <a:rPr lang="en-US" smtClean="0"/>
              <a:t>interstitial fluid </a:t>
            </a:r>
            <a:r>
              <a:rPr lang="en-US" i="1" smtClean="0"/>
              <a:t>into</a:t>
            </a:r>
            <a:r>
              <a:rPr lang="en-US" smtClean="0"/>
              <a:t> blood capillaries is called </a:t>
            </a:r>
            <a:r>
              <a:rPr lang="en-US" b="1" smtClean="0"/>
              <a:t>reabsorption.</a:t>
            </a:r>
            <a:endParaRPr lang="en-US" smtClean="0"/>
          </a:p>
          <a:p>
            <a:endParaRPr lang="en-US" dirty="0"/>
          </a:p>
        </p:txBody>
      </p:sp>
    </p:spTree>
  </p:cSld>
  <p:clrMapOvr>
    <a:masterClrMapping/>
  </p:clrMapOvr>
  <p:transition>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smtClean="0"/>
              <a:t>ANATOMY OF THE HEART</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a:t> </a:t>
            </a:r>
          </a:p>
          <a:p>
            <a:r>
              <a:rPr lang="en-US" sz="3200" dirty="0" smtClean="0"/>
              <a:t>The </a:t>
            </a:r>
            <a:r>
              <a:rPr lang="en-US" sz="3200" b="1" dirty="0"/>
              <a:t>heart </a:t>
            </a:r>
            <a:r>
              <a:rPr lang="en-US" sz="3200" dirty="0"/>
              <a:t>is relatively small, roughly the same size (but not the same shape) as your closed fist</a:t>
            </a:r>
            <a:r>
              <a:rPr lang="en-US" sz="3200" dirty="0" smtClean="0"/>
              <a:t>.</a:t>
            </a:r>
          </a:p>
          <a:p>
            <a:r>
              <a:rPr lang="en-US" sz="3200" dirty="0" smtClean="0"/>
              <a:t> </a:t>
            </a:r>
            <a:r>
              <a:rPr lang="en-US" sz="3200" dirty="0"/>
              <a:t>It is about 12 cm (5 in.) long, 9 cm (3.5 in.) wide at its broadest point, and 6 cm (2.5 in.) thick, with an average mass of 250 g (8 oz) in adult females and 300 g (10 oz) in adult males. </a:t>
            </a:r>
            <a:endParaRPr lang="en-US" sz="3200" dirty="0" smtClean="0"/>
          </a:p>
          <a:p>
            <a:r>
              <a:rPr lang="en-US" sz="3200" dirty="0" smtClean="0"/>
              <a:t>The </a:t>
            </a:r>
            <a:r>
              <a:rPr lang="en-US" sz="3200" dirty="0"/>
              <a:t>heart rests on the diaphragm, near the midline of the </a:t>
            </a:r>
            <a:r>
              <a:rPr lang="en-US" sz="3200" dirty="0" smtClean="0"/>
              <a:t>thoracic cavity. </a:t>
            </a:r>
            <a:endParaRPr lang="en-US" sz="3200" dirty="0"/>
          </a:p>
        </p:txBody>
      </p:sp>
    </p:spTree>
  </p:cSld>
  <p:clrMapOvr>
    <a:masterClrMapping/>
  </p:clrMapOvr>
  <p:transition>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a:buNone/>
            </a:pPr>
            <a:r>
              <a:rPr lang="en-US" sz="3200" dirty="0" smtClean="0"/>
              <a:t> </a:t>
            </a:r>
            <a:r>
              <a:rPr lang="en-US" sz="3200" dirty="0"/>
              <a:t>The heart lies in the </a:t>
            </a:r>
            <a:r>
              <a:rPr lang="en-US" sz="3200" b="1" dirty="0" err="1"/>
              <a:t>mediastinum</a:t>
            </a:r>
            <a:r>
              <a:rPr lang="en-US" sz="3200" dirty="0"/>
              <a:t>, an anatomical region that extends from the sternum to the vertebral column, from the first rib to the diaphragm, and between the lungs </a:t>
            </a:r>
            <a:r>
              <a:rPr lang="en-US" sz="3200" dirty="0" smtClean="0"/>
              <a:t>.</a:t>
            </a:r>
          </a:p>
          <a:p>
            <a:r>
              <a:rPr lang="en-US" sz="3200" dirty="0" smtClean="0"/>
              <a:t>About </a:t>
            </a:r>
            <a:r>
              <a:rPr lang="en-US" sz="3200" dirty="0"/>
              <a:t>two-thirds of the mass of the heart lies to the left of the body’s midline </a:t>
            </a:r>
            <a:r>
              <a:rPr lang="en-US" sz="3200" dirty="0" smtClean="0"/>
              <a:t>.</a:t>
            </a:r>
            <a:endParaRPr lang="en-US" sz="3200" dirty="0"/>
          </a:p>
          <a:p>
            <a:endParaRPr lang="en-US" sz="3200" dirty="0"/>
          </a:p>
        </p:txBody>
      </p:sp>
    </p:spTree>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sz="3200" dirty="0" smtClean="0"/>
              <a:t>You can visualize the heart as a cone lying on its side. </a:t>
            </a:r>
          </a:p>
          <a:p>
            <a:r>
              <a:rPr lang="en-US" sz="3200" dirty="0" smtClean="0"/>
              <a:t>The pointed </a:t>
            </a:r>
            <a:r>
              <a:rPr lang="en-US" sz="3200" b="1" dirty="0" smtClean="0"/>
              <a:t>apex </a:t>
            </a:r>
            <a:r>
              <a:rPr lang="en-US" sz="3200" dirty="0" smtClean="0"/>
              <a:t>is formed by the tip of the left ventricle (a lower chamber of the heart) and rests on the diaphragm. </a:t>
            </a:r>
          </a:p>
          <a:p>
            <a:endParaRPr lang="en-US" dirty="0"/>
          </a:p>
        </p:txBody>
      </p:sp>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sz="3200" dirty="0" smtClean="0"/>
              <a:t>The </a:t>
            </a:r>
            <a:r>
              <a:rPr lang="en-US" sz="3200" b="1" dirty="0" smtClean="0"/>
              <a:t>base </a:t>
            </a:r>
            <a:r>
              <a:rPr lang="en-US" sz="3200" dirty="0" smtClean="0"/>
              <a:t>of the heart is its posterior surface.</a:t>
            </a:r>
          </a:p>
          <a:p>
            <a:r>
              <a:rPr lang="en-US" sz="3200" dirty="0" smtClean="0"/>
              <a:t> It is formed by the atria (upper chambers) of the heart, mostly the left atrium. </a:t>
            </a:r>
          </a:p>
          <a:p>
            <a:r>
              <a:rPr lang="en-US" sz="3200" dirty="0" smtClean="0"/>
              <a:t>The </a:t>
            </a:r>
            <a:r>
              <a:rPr lang="en-US" sz="3200" b="1" dirty="0" smtClean="0"/>
              <a:t>anterior surface </a:t>
            </a:r>
            <a:r>
              <a:rPr lang="en-US" sz="3200" dirty="0" smtClean="0"/>
              <a:t>is deep to the sternum and ribs. </a:t>
            </a:r>
          </a:p>
          <a:p>
            <a:r>
              <a:rPr lang="en-US" sz="3200" dirty="0" smtClean="0"/>
              <a:t>The </a:t>
            </a:r>
            <a:r>
              <a:rPr lang="en-US" sz="3200" b="1" dirty="0" smtClean="0"/>
              <a:t>inferior surface </a:t>
            </a:r>
            <a:r>
              <a:rPr lang="en-US" sz="3200" dirty="0" smtClean="0"/>
              <a:t>is the part of the heart between the apex and right border and rests mostly on the diaphragm. </a:t>
            </a:r>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sz="3200" dirty="0" smtClean="0"/>
              <a:t>The </a:t>
            </a:r>
            <a:r>
              <a:rPr lang="en-US" sz="3200" b="1" dirty="0" smtClean="0"/>
              <a:t>right border </a:t>
            </a:r>
            <a:r>
              <a:rPr lang="en-US" sz="3200" dirty="0" smtClean="0"/>
              <a:t>faces the right lung and extends from the inferior surface to the base.</a:t>
            </a:r>
          </a:p>
          <a:p>
            <a:r>
              <a:rPr lang="en-US" sz="3200" dirty="0" smtClean="0"/>
              <a:t> The </a:t>
            </a:r>
            <a:r>
              <a:rPr lang="en-US" sz="3200" b="1" dirty="0" smtClean="0"/>
              <a:t>left border, </a:t>
            </a:r>
            <a:r>
              <a:rPr lang="en-US" sz="3200" dirty="0" smtClean="0"/>
              <a:t>also called the </a:t>
            </a:r>
            <a:r>
              <a:rPr lang="en-US" sz="3200" i="1" dirty="0" smtClean="0"/>
              <a:t>pulmonary border, </a:t>
            </a:r>
            <a:r>
              <a:rPr lang="en-US" sz="3200" dirty="0" smtClean="0"/>
              <a:t>faces the left lung and extends</a:t>
            </a:r>
            <a:r>
              <a:rPr lang="en-US" sz="3200" b="1" dirty="0" smtClean="0"/>
              <a:t> </a:t>
            </a:r>
            <a:r>
              <a:rPr lang="en-US" sz="3200" dirty="0" smtClean="0"/>
              <a:t>from the base to the apex.</a:t>
            </a:r>
            <a:endParaRPr lang="en-US" sz="3200"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INTRODUCTION</a:t>
            </a:r>
            <a:endParaRPr lang="en-US" dirty="0"/>
          </a:p>
        </p:txBody>
      </p:sp>
      <p:sp>
        <p:nvSpPr>
          <p:cNvPr id="3" name="Content Placeholder 2"/>
          <p:cNvSpPr>
            <a:spLocks noGrp="1"/>
          </p:cNvSpPr>
          <p:nvPr>
            <p:ph idx="1"/>
          </p:nvPr>
        </p:nvSpPr>
        <p:spPr>
          <a:xfrm>
            <a:off x="457200" y="1295400"/>
            <a:ext cx="8229600" cy="5029200"/>
          </a:xfrm>
        </p:spPr>
        <p:txBody>
          <a:bodyPr>
            <a:noAutofit/>
          </a:bodyPr>
          <a:lstStyle/>
          <a:p>
            <a:r>
              <a:rPr lang="en-US" sz="3200" dirty="0" smtClean="0"/>
              <a:t>The cardiovascular system provides continuous circulation of blood to fulfill homeostatic needs</a:t>
            </a:r>
          </a:p>
          <a:p>
            <a:r>
              <a:rPr lang="en-US" sz="3200" dirty="0" smtClean="0"/>
              <a:t>Cardiovascular (cardio=heart , Vascular= blood vessels)</a:t>
            </a:r>
          </a:p>
          <a:p>
            <a:r>
              <a:rPr lang="en-US" sz="3200" dirty="0" smtClean="0"/>
              <a:t>Using blood as the transport medium, the heart continually propels oxygen, nutrients, wastes and many other substances into the interconnecting blood vessels that service body cells</a:t>
            </a:r>
            <a:endParaRPr lang="en-US" sz="3200" dirty="0"/>
          </a:p>
        </p:txBody>
      </p:sp>
      <p:pic>
        <p:nvPicPr>
          <p:cNvPr id="4" name="Picture 4" descr="C:\Documents and Settings\Dr. Herndon\My Documents\My Pictures\Cardiology\dancing_baby.gif"/>
          <p:cNvPicPr>
            <a:picLocks noChangeAspect="1" noChangeArrowheads="1" noCrop="1"/>
          </p:cNvPicPr>
          <p:nvPr/>
        </p:nvPicPr>
        <p:blipFill>
          <a:blip r:embed="rId2"/>
          <a:srcRect/>
          <a:stretch>
            <a:fillRect/>
          </a:stretch>
        </p:blipFill>
        <p:spPr bwMode="auto">
          <a:xfrm>
            <a:off x="7924800" y="381000"/>
            <a:ext cx="990600" cy="1676400"/>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Structure of the heart</a:t>
            </a:r>
            <a:endParaRPr lang="en-US" dirty="0"/>
          </a:p>
        </p:txBody>
      </p:sp>
      <p:pic>
        <p:nvPicPr>
          <p:cNvPr id="4" name="Content Placeholder 3" descr="blood flow"/>
          <p:cNvPicPr>
            <a:picLocks noGrp="1"/>
          </p:cNvPicPr>
          <p:nvPr>
            <p:ph idx="1"/>
          </p:nvPr>
        </p:nvPicPr>
        <p:blipFill>
          <a:blip r:embed="rId2"/>
          <a:srcRect/>
          <a:stretch>
            <a:fillRect/>
          </a:stretch>
        </p:blipFill>
        <p:spPr bwMode="auto">
          <a:xfrm>
            <a:off x="381000" y="990600"/>
            <a:ext cx="8305800" cy="5562600"/>
          </a:xfrm>
          <a:prstGeom prst="rect">
            <a:avLst/>
          </a:prstGeom>
          <a:ln>
            <a:noFill/>
          </a:ln>
          <a:effectLst>
            <a:softEdge rad="112500"/>
          </a:effectLst>
        </p:spPr>
      </p:pic>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HEART WALL</a:t>
            </a:r>
            <a:endParaRPr lang="en-US" dirty="0"/>
          </a:p>
        </p:txBody>
      </p:sp>
      <p:sp>
        <p:nvSpPr>
          <p:cNvPr id="3" name="Content Placeholder 2"/>
          <p:cNvSpPr>
            <a:spLocks noGrp="1"/>
          </p:cNvSpPr>
          <p:nvPr>
            <p:ph idx="1"/>
          </p:nvPr>
        </p:nvSpPr>
        <p:spPr/>
        <p:txBody>
          <a:bodyPr>
            <a:normAutofit/>
          </a:bodyPr>
          <a:lstStyle/>
          <a:p>
            <a:r>
              <a:rPr lang="en-US" sz="3200" dirty="0" smtClean="0"/>
              <a:t>The wall of the heart consists of three layers:</a:t>
            </a:r>
          </a:p>
          <a:p>
            <a:pPr lvl="2"/>
            <a:r>
              <a:rPr lang="en-US" sz="3200" dirty="0" smtClean="0"/>
              <a:t>Pericardium</a:t>
            </a:r>
          </a:p>
          <a:p>
            <a:pPr lvl="2"/>
            <a:r>
              <a:rPr lang="en-US" sz="3200" dirty="0" smtClean="0"/>
              <a:t>Myocardium</a:t>
            </a:r>
          </a:p>
          <a:p>
            <a:pPr lvl="2"/>
            <a:r>
              <a:rPr lang="en-US" sz="3200" dirty="0" smtClean="0"/>
              <a:t>endocardium</a:t>
            </a:r>
            <a:endParaRPr lang="en-US" sz="3200" dirty="0"/>
          </a:p>
        </p:txBody>
      </p:sp>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t>1. PERICARDIUM</a:t>
            </a:r>
            <a:endParaRPr lang="en-US" dirty="0"/>
          </a:p>
        </p:txBody>
      </p:sp>
      <p:sp>
        <p:nvSpPr>
          <p:cNvPr id="3" name="Content Placeholder 2"/>
          <p:cNvSpPr>
            <a:spLocks noGrp="1"/>
          </p:cNvSpPr>
          <p:nvPr>
            <p:ph idx="1"/>
          </p:nvPr>
        </p:nvSpPr>
        <p:spPr/>
        <p:txBody>
          <a:bodyPr>
            <a:normAutofit fontScale="92500" lnSpcReduction="20000"/>
          </a:bodyPr>
          <a:lstStyle/>
          <a:p>
            <a:r>
              <a:rPr lang="en-US" sz="3000" dirty="0" smtClean="0"/>
              <a:t>Outermost layer with 2 sacs:</a:t>
            </a:r>
          </a:p>
          <a:p>
            <a:pPr lvl="1"/>
            <a:r>
              <a:rPr lang="en-US" sz="3000" dirty="0" smtClean="0"/>
              <a:t>Outer sac made up of  fibrous tissue</a:t>
            </a:r>
          </a:p>
          <a:p>
            <a:pPr lvl="1"/>
            <a:r>
              <a:rPr lang="en-US" sz="3000" dirty="0" smtClean="0"/>
              <a:t>Inner layer known as the serous membrane</a:t>
            </a:r>
          </a:p>
          <a:p>
            <a:endParaRPr lang="en-US" sz="3000" dirty="0" smtClean="0"/>
          </a:p>
          <a:p>
            <a:pPr>
              <a:buNone/>
            </a:pPr>
            <a:r>
              <a:rPr lang="en-US" sz="3000" b="1" u="sng" dirty="0" smtClean="0"/>
              <a:t> A. Outer fibrous sac/fibrous pericardium</a:t>
            </a:r>
          </a:p>
          <a:p>
            <a:pPr lvl="1"/>
            <a:r>
              <a:rPr lang="en-US" sz="3000" dirty="0" smtClean="0"/>
              <a:t>Its continuous with the tunica adventitia of great vessels</a:t>
            </a:r>
          </a:p>
          <a:p>
            <a:pPr lvl="1"/>
            <a:r>
              <a:rPr lang="en-US" sz="3000" dirty="0" smtClean="0"/>
              <a:t>Its adherent to the diaphragm below.</a:t>
            </a:r>
          </a:p>
          <a:p>
            <a:pPr lvl="1"/>
            <a:r>
              <a:rPr lang="en-US" sz="3000" dirty="0" smtClean="0"/>
              <a:t>Its inelastic fibrous nature prevents over distension of the heart</a:t>
            </a:r>
          </a:p>
          <a:p>
            <a:pPr lvl="1">
              <a:buNone/>
            </a:pPr>
            <a:endParaRPr lang="en-US" dirty="0" smtClean="0"/>
          </a:p>
        </p:txBody>
      </p:sp>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a:xfrm>
            <a:off x="457200" y="1981200"/>
            <a:ext cx="8229600" cy="4389120"/>
          </a:xfrm>
        </p:spPr>
        <p:txBody>
          <a:bodyPr>
            <a:normAutofit lnSpcReduction="10000"/>
          </a:bodyPr>
          <a:lstStyle/>
          <a:p>
            <a:r>
              <a:rPr lang="en-US" sz="2800" b="1" dirty="0" smtClean="0"/>
              <a:t>B.</a:t>
            </a:r>
            <a:r>
              <a:rPr lang="en-US" sz="2800" b="1" u="sng" dirty="0" smtClean="0"/>
              <a:t>serous membrane </a:t>
            </a:r>
          </a:p>
          <a:p>
            <a:r>
              <a:rPr lang="en-US" sz="2800" u="sng" dirty="0" smtClean="0"/>
              <a:t>has 2 layers:</a:t>
            </a:r>
            <a:endParaRPr lang="en-US" sz="2800" dirty="0" smtClean="0"/>
          </a:p>
          <a:p>
            <a:pPr lvl="1"/>
            <a:r>
              <a:rPr lang="en-US" sz="2800" dirty="0" smtClean="0"/>
              <a:t>Parietal /outer pericardium: lines the fibrous sac</a:t>
            </a:r>
          </a:p>
          <a:p>
            <a:pPr lvl="1"/>
            <a:r>
              <a:rPr lang="en-US" sz="2800" dirty="0" smtClean="0"/>
              <a:t>Visceral/inner pericardium: continuous with the parietal and its adherent to the heart muscle</a:t>
            </a:r>
          </a:p>
          <a:p>
            <a:r>
              <a:rPr lang="en-US" sz="2800" dirty="0" smtClean="0"/>
              <a:t>It consists of flattened epithelial cells that secretes serous fluid into the space between the parietal and serous membranes allowing smooth movement between them and when the heart beats.</a:t>
            </a:r>
          </a:p>
          <a:p>
            <a:endParaRPr lang="en-US" sz="2800" dirty="0" smtClean="0"/>
          </a:p>
          <a:p>
            <a:pPr>
              <a:buNone/>
            </a:pPr>
            <a:endParaRPr lang="en-US" b="1" dirty="0" smtClean="0"/>
          </a:p>
          <a:p>
            <a:endParaRPr lang="en-US" dirty="0"/>
          </a:p>
        </p:txBody>
      </p:sp>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MYOCARDIUM</a:t>
            </a:r>
            <a:endParaRPr lang="en-US" dirty="0"/>
          </a:p>
        </p:txBody>
      </p:sp>
      <p:sp>
        <p:nvSpPr>
          <p:cNvPr id="3" name="Content Placeholder 2"/>
          <p:cNvSpPr>
            <a:spLocks noGrp="1"/>
          </p:cNvSpPr>
          <p:nvPr>
            <p:ph idx="1"/>
          </p:nvPr>
        </p:nvSpPr>
        <p:spPr/>
        <p:txBody>
          <a:bodyPr>
            <a:noAutofit/>
          </a:bodyPr>
          <a:lstStyle/>
          <a:p>
            <a:r>
              <a:rPr lang="en-US" sz="2800" dirty="0" smtClean="0"/>
              <a:t>The middle </a:t>
            </a:r>
            <a:r>
              <a:rPr lang="en-US" sz="2800" b="1" dirty="0" smtClean="0"/>
              <a:t>myocardium </a:t>
            </a:r>
            <a:r>
              <a:rPr lang="en-US" sz="2800" dirty="0" smtClean="0"/>
              <a:t>is responsible for the pumping action of the heart and is</a:t>
            </a:r>
            <a:r>
              <a:rPr lang="en-US" sz="2800" b="1" i="1" dirty="0" smtClean="0"/>
              <a:t> </a:t>
            </a:r>
            <a:r>
              <a:rPr lang="en-US" sz="2800" dirty="0" smtClean="0"/>
              <a:t>composed of cardiac muscle tissue. </a:t>
            </a:r>
          </a:p>
          <a:p>
            <a:r>
              <a:rPr lang="en-US" sz="2800" dirty="0" smtClean="0"/>
              <a:t> Its involuntary</a:t>
            </a:r>
          </a:p>
          <a:p>
            <a:r>
              <a:rPr lang="en-US" sz="2800" dirty="0" smtClean="0"/>
              <a:t>Striated</a:t>
            </a:r>
          </a:p>
          <a:p>
            <a:r>
              <a:rPr lang="en-US" sz="2800" dirty="0" smtClean="0"/>
              <a:t>Has specialized conducting fibres responsible for transmitting the  electrical signals.</a:t>
            </a:r>
          </a:p>
          <a:p>
            <a:r>
              <a:rPr lang="en-US" sz="2800" dirty="0" smtClean="0"/>
              <a:t>Its thick at the apex and thins to the base and thickest on the left ventricle which has greatest workload.</a:t>
            </a:r>
          </a:p>
        </p:txBody>
      </p:sp>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3. ENDOCARDIUM</a:t>
            </a:r>
            <a:endParaRPr lang="en-US" dirty="0"/>
          </a:p>
        </p:txBody>
      </p:sp>
      <p:sp>
        <p:nvSpPr>
          <p:cNvPr id="3" name="Content Placeholder 2"/>
          <p:cNvSpPr>
            <a:spLocks noGrp="1"/>
          </p:cNvSpPr>
          <p:nvPr>
            <p:ph idx="1"/>
          </p:nvPr>
        </p:nvSpPr>
        <p:spPr/>
        <p:txBody>
          <a:bodyPr>
            <a:normAutofit lnSpcReduction="10000"/>
          </a:bodyPr>
          <a:lstStyle/>
          <a:p>
            <a:r>
              <a:rPr lang="en-US" sz="2800" dirty="0" smtClean="0"/>
              <a:t>The innermost </a:t>
            </a:r>
            <a:r>
              <a:rPr lang="en-US" sz="2800" b="1" dirty="0" smtClean="0"/>
              <a:t>endocardium </a:t>
            </a:r>
            <a:r>
              <a:rPr lang="en-US" sz="2800" dirty="0" smtClean="0"/>
              <a:t>is a thin layer of endothelium overlying a thin layer of connective tissue. </a:t>
            </a:r>
          </a:p>
          <a:p>
            <a:r>
              <a:rPr lang="en-US" sz="2800" dirty="0" smtClean="0"/>
              <a:t>It provides a smooth lining for the chambers of the heart and covers the valves of the heart. </a:t>
            </a:r>
          </a:p>
          <a:p>
            <a:r>
              <a:rPr lang="en-US" sz="2800" dirty="0" smtClean="0"/>
              <a:t>The smooth endothelial lining minimizes the surface friction as blood passes through the heart. </a:t>
            </a:r>
          </a:p>
          <a:p>
            <a:r>
              <a:rPr lang="en-US" sz="2800" dirty="0" smtClean="0"/>
              <a:t>The endocardium is continuous with the endothelial lining of the large blood vessels attached to the heart.</a:t>
            </a:r>
            <a:r>
              <a:rPr lang="en-US" sz="2800" b="1" i="1" dirty="0" smtClean="0"/>
              <a:t> </a:t>
            </a:r>
            <a:endParaRPr lang="en-US" sz="2800" dirty="0" smtClean="0"/>
          </a:p>
          <a:p>
            <a:endParaRPr lang="en-US" dirty="0"/>
          </a:p>
        </p:txBody>
      </p:sp>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219200"/>
          </a:xfrm>
        </p:spPr>
        <p:txBody>
          <a:bodyPr>
            <a:normAutofit fontScale="90000"/>
          </a:bodyPr>
          <a:lstStyle/>
          <a:p>
            <a:pPr algn="ctr"/>
            <a:r>
              <a:rPr lang="en-US" dirty="0" smtClean="0"/>
              <a:t/>
            </a:r>
            <a:br>
              <a:rPr lang="en-US" dirty="0" smtClean="0"/>
            </a:br>
            <a:r>
              <a:rPr lang="en-US" dirty="0" smtClean="0"/>
              <a:t>STRUCTUREOF THE HEART</a:t>
            </a:r>
            <a:endParaRPr lang="en-US" dirty="0"/>
          </a:p>
        </p:txBody>
      </p:sp>
      <p:sp>
        <p:nvSpPr>
          <p:cNvPr id="3" name="Content Placeholder 2"/>
          <p:cNvSpPr>
            <a:spLocks noGrp="1"/>
          </p:cNvSpPr>
          <p:nvPr>
            <p:ph idx="1"/>
          </p:nvPr>
        </p:nvSpPr>
        <p:spPr/>
        <p:txBody>
          <a:bodyPr>
            <a:normAutofit/>
          </a:bodyPr>
          <a:lstStyle/>
          <a:p>
            <a:r>
              <a:rPr lang="en-US" sz="3200" dirty="0" smtClean="0"/>
              <a:t>Its divided into right and left by the septum</a:t>
            </a:r>
          </a:p>
          <a:p>
            <a:r>
              <a:rPr lang="en-US" sz="3200" dirty="0" smtClean="0"/>
              <a:t>Each side is divided into upper atrium and ventricle below by the </a:t>
            </a:r>
            <a:r>
              <a:rPr lang="en-US" sz="3200" dirty="0" err="1" smtClean="0"/>
              <a:t>atrioventricular</a:t>
            </a:r>
            <a:r>
              <a:rPr lang="en-US" sz="3200" dirty="0" smtClean="0"/>
              <a:t>  valve.</a:t>
            </a:r>
          </a:p>
          <a:p>
            <a:r>
              <a:rPr lang="en-US" sz="3200" dirty="0" smtClean="0"/>
              <a:t>The right </a:t>
            </a:r>
            <a:r>
              <a:rPr lang="en-US" sz="3200" dirty="0" err="1" smtClean="0"/>
              <a:t>atrioventricular</a:t>
            </a:r>
            <a:r>
              <a:rPr lang="en-US" sz="3200" dirty="0" smtClean="0"/>
              <a:t>  valve (tricuspid valve)has three cusps or flaps and the left (mitral or bicuspid) has two cusps</a:t>
            </a:r>
            <a:endParaRPr lang="en-US" sz="3200" dirty="0"/>
          </a:p>
        </p:txBody>
      </p:sp>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sz="2800" dirty="0" smtClean="0"/>
              <a:t>The heart has four chambers. </a:t>
            </a:r>
          </a:p>
          <a:p>
            <a:r>
              <a:rPr lang="en-US" sz="2800" dirty="0" smtClean="0"/>
              <a:t>The two superior receiving chambers are the </a:t>
            </a:r>
            <a:r>
              <a:rPr lang="en-US" sz="2800" b="1" dirty="0" smtClean="0"/>
              <a:t>atria</a:t>
            </a:r>
            <a:r>
              <a:rPr lang="en-US" sz="2800" dirty="0" smtClean="0"/>
              <a:t>, </a:t>
            </a:r>
          </a:p>
          <a:p>
            <a:r>
              <a:rPr lang="en-US" sz="2800" dirty="0" smtClean="0"/>
              <a:t>The two inferior pumping chambers are the </a:t>
            </a:r>
            <a:r>
              <a:rPr lang="en-US" sz="2800" b="1" dirty="0" smtClean="0"/>
              <a:t>ventricles.</a:t>
            </a:r>
            <a:r>
              <a:rPr lang="en-US" sz="2800" dirty="0" smtClean="0"/>
              <a:t> </a:t>
            </a:r>
          </a:p>
          <a:p>
            <a:r>
              <a:rPr lang="en-US" sz="2800" b="1" dirty="0" smtClean="0"/>
              <a:t>The paired atria receive blood from blood vessels returning blood to the heart, called veins, while the ventricles eject the blood from the heart into blood vessels called arteries.</a:t>
            </a:r>
          </a:p>
          <a:p>
            <a:endParaRPr lang="en-US" dirty="0"/>
          </a:p>
        </p:txBody>
      </p:sp>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Cont…………</a:t>
            </a:r>
            <a:endParaRPr lang="en-US" dirty="0" smtClean="0"/>
          </a:p>
        </p:txBody>
      </p:sp>
      <p:sp>
        <p:nvSpPr>
          <p:cNvPr id="3" name="Content Placeholder 2"/>
          <p:cNvSpPr>
            <a:spLocks noGrp="1"/>
          </p:cNvSpPr>
          <p:nvPr>
            <p:ph idx="1"/>
          </p:nvPr>
        </p:nvSpPr>
        <p:spPr/>
        <p:txBody>
          <a:bodyPr>
            <a:noAutofit/>
          </a:bodyPr>
          <a:lstStyle/>
          <a:p>
            <a:r>
              <a:rPr lang="en-US" sz="3200" dirty="0" smtClean="0"/>
              <a:t>As each chamber of the heart contracts, it pushes a volume of blood into a ventricle or out of the heart into an artery. </a:t>
            </a:r>
          </a:p>
          <a:p>
            <a:r>
              <a:rPr lang="en-US" sz="3200" dirty="0" smtClean="0"/>
              <a:t>Valves open and close in response to </a:t>
            </a:r>
            <a:r>
              <a:rPr lang="en-US" sz="3200" i="1" dirty="0" smtClean="0"/>
              <a:t>pressure changes </a:t>
            </a:r>
            <a:r>
              <a:rPr lang="en-US" sz="3200" dirty="0" smtClean="0"/>
              <a:t>as the heart contracts and relaxes. </a:t>
            </a:r>
          </a:p>
          <a:p>
            <a:r>
              <a:rPr lang="en-US" sz="3200" dirty="0" smtClean="0"/>
              <a:t>Each of the four valves helps ensure the one-way flow of blood by opening to let blood through and then closing to prevent its backflow.</a:t>
            </a:r>
            <a:endParaRPr lang="en-US" sz="3200" dirty="0"/>
          </a:p>
        </p:txBody>
      </p:sp>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FLOW OF BLOOD THROUGH THE HEART</a:t>
            </a:r>
            <a:endParaRPr lang="en-US" dirty="0"/>
          </a:p>
        </p:txBody>
      </p:sp>
      <p:sp>
        <p:nvSpPr>
          <p:cNvPr id="3" name="Content Placeholder 2"/>
          <p:cNvSpPr>
            <a:spLocks noGrp="1"/>
          </p:cNvSpPr>
          <p:nvPr>
            <p:ph idx="1"/>
          </p:nvPr>
        </p:nvSpPr>
        <p:spPr>
          <a:xfrm>
            <a:off x="457200" y="1935480"/>
            <a:ext cx="8229600" cy="4693920"/>
          </a:xfrm>
        </p:spPr>
        <p:txBody>
          <a:bodyPr>
            <a:normAutofit fontScale="85000" lnSpcReduction="20000"/>
          </a:bodyPr>
          <a:lstStyle/>
          <a:p>
            <a:r>
              <a:rPr lang="en-US" dirty="0" smtClean="0"/>
              <a:t>Two largest vein(superior and inferior vena cava)</a:t>
            </a:r>
          </a:p>
          <a:p>
            <a:pPr lvl="8">
              <a:buNone/>
            </a:pPr>
            <a:endParaRPr lang="en-US" sz="2400" dirty="0" smtClean="0"/>
          </a:p>
          <a:p>
            <a:pPr lvl="8">
              <a:buNone/>
            </a:pPr>
            <a:r>
              <a:rPr lang="en-US" sz="2400" dirty="0" smtClean="0"/>
              <a:t>Right atrium</a:t>
            </a:r>
          </a:p>
          <a:p>
            <a:pPr lvl="8"/>
            <a:endParaRPr lang="en-US" sz="2400" dirty="0" smtClean="0"/>
          </a:p>
          <a:p>
            <a:pPr lvl="8">
              <a:buNone/>
            </a:pPr>
            <a:r>
              <a:rPr lang="en-US" sz="2400" dirty="0" smtClean="0"/>
              <a:t>Right ventricle</a:t>
            </a:r>
          </a:p>
          <a:p>
            <a:pPr lvl="8"/>
            <a:endParaRPr lang="en-US" sz="2400" dirty="0" smtClean="0"/>
          </a:p>
          <a:p>
            <a:pPr lvl="8">
              <a:buNone/>
            </a:pPr>
            <a:r>
              <a:rPr lang="en-US" sz="2400" dirty="0" smtClean="0"/>
              <a:t>Lungs for oxygenation</a:t>
            </a:r>
          </a:p>
          <a:p>
            <a:pPr lvl="8"/>
            <a:endParaRPr lang="en-US" sz="2400" dirty="0" smtClean="0"/>
          </a:p>
          <a:p>
            <a:pPr lvl="8">
              <a:buNone/>
            </a:pPr>
            <a:r>
              <a:rPr lang="en-US" sz="2400" dirty="0" smtClean="0"/>
              <a:t>Left atrium</a:t>
            </a:r>
          </a:p>
          <a:p>
            <a:pPr lvl="8"/>
            <a:endParaRPr lang="en-US" sz="2400" dirty="0" smtClean="0"/>
          </a:p>
          <a:p>
            <a:pPr lvl="8">
              <a:buNone/>
            </a:pPr>
            <a:r>
              <a:rPr lang="en-US" sz="2400" dirty="0" smtClean="0"/>
              <a:t>Left ventricle</a:t>
            </a:r>
          </a:p>
          <a:p>
            <a:pPr lvl="8"/>
            <a:endParaRPr lang="en-US" sz="2400" dirty="0" smtClean="0"/>
          </a:p>
          <a:p>
            <a:pPr lvl="8">
              <a:buNone/>
            </a:pPr>
            <a:r>
              <a:rPr lang="en-US" sz="2400" dirty="0" smtClean="0"/>
              <a:t>Aorta</a:t>
            </a:r>
          </a:p>
          <a:p>
            <a:pPr lvl="8"/>
            <a:endParaRPr lang="en-US" sz="2400" dirty="0" smtClean="0"/>
          </a:p>
          <a:p>
            <a:pPr lvl="8">
              <a:buNone/>
            </a:pPr>
            <a:r>
              <a:rPr lang="en-US" sz="2400" dirty="0" smtClean="0"/>
              <a:t>General circulation</a:t>
            </a:r>
            <a:endParaRPr lang="en-US" sz="2400" dirty="0"/>
          </a:p>
        </p:txBody>
      </p:sp>
      <p:cxnSp>
        <p:nvCxnSpPr>
          <p:cNvPr id="9" name="Straight Arrow Connector 8"/>
          <p:cNvCxnSpPr/>
          <p:nvPr/>
        </p:nvCxnSpPr>
        <p:spPr>
          <a:xfrm rot="5400000">
            <a:off x="3239294" y="3694906"/>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3239294" y="4228306"/>
            <a:ext cx="2278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3239294" y="4837906"/>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3239294" y="5371306"/>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5400000">
            <a:off x="3201194" y="2437606"/>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rot="5400000">
            <a:off x="3201194" y="6095206"/>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5400000">
            <a:off x="3163094" y="3009106"/>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STRUCTURE AND FUNCTION OF BLOOD VESSELS</a:t>
            </a:r>
            <a:endParaRPr lang="en-US" dirty="0"/>
          </a:p>
        </p:txBody>
      </p:sp>
      <p:sp>
        <p:nvSpPr>
          <p:cNvPr id="4" name="Content Placeholder 3"/>
          <p:cNvSpPr>
            <a:spLocks noGrp="1"/>
          </p:cNvSpPr>
          <p:nvPr>
            <p:ph idx="1"/>
          </p:nvPr>
        </p:nvSpPr>
        <p:spPr/>
        <p:txBody>
          <a:bodyPr>
            <a:normAutofit/>
          </a:bodyPr>
          <a:lstStyle/>
          <a:p>
            <a:r>
              <a:rPr lang="en-US" dirty="0"/>
              <a:t>The five main types of blood vessels </a:t>
            </a:r>
            <a:r>
              <a:rPr lang="en-US" dirty="0" smtClean="0"/>
              <a:t>are:- </a:t>
            </a:r>
          </a:p>
          <a:p>
            <a:pPr lvl="1"/>
            <a:r>
              <a:rPr lang="en-US" dirty="0" smtClean="0"/>
              <a:t>Arteries</a:t>
            </a:r>
          </a:p>
          <a:p>
            <a:pPr lvl="1"/>
            <a:r>
              <a:rPr lang="en-US" dirty="0" smtClean="0"/>
              <a:t>Arterioles </a:t>
            </a:r>
          </a:p>
          <a:p>
            <a:pPr lvl="1"/>
            <a:r>
              <a:rPr lang="en-US" dirty="0" smtClean="0"/>
              <a:t>Capillaries</a:t>
            </a:r>
          </a:p>
          <a:p>
            <a:pPr lvl="1"/>
            <a:r>
              <a:rPr lang="en-US" dirty="0" smtClean="0"/>
              <a:t> Venules</a:t>
            </a:r>
          </a:p>
          <a:p>
            <a:pPr lvl="1"/>
            <a:r>
              <a:rPr lang="en-US" dirty="0" smtClean="0"/>
              <a:t>Veins</a:t>
            </a:r>
            <a:r>
              <a:rPr lang="en-US" dirty="0"/>
              <a:t>. </a:t>
            </a:r>
            <a:endParaRPr lang="en-US" dirty="0" smtClean="0"/>
          </a:p>
          <a:p>
            <a:pPr>
              <a:buNone/>
            </a:pPr>
            <a:r>
              <a:rPr lang="en-US" b="1" dirty="0" smtClean="0"/>
              <a:t>1. Arteries </a:t>
            </a:r>
            <a:r>
              <a:rPr lang="en-US" dirty="0"/>
              <a:t>carry blood </a:t>
            </a:r>
            <a:r>
              <a:rPr lang="en-US" i="1" dirty="0"/>
              <a:t>away from the heart </a:t>
            </a:r>
            <a:r>
              <a:rPr lang="en-US" dirty="0"/>
              <a:t>to other organs. Large, elastic arteries leave the heart and divide into medium-sized, muscular arteries that branch out into the various regions of the body.</a:t>
            </a:r>
          </a:p>
          <a:p>
            <a:endParaRPr lang="en-US" dirty="0"/>
          </a:p>
        </p:txBody>
      </p:sp>
    </p:spTree>
  </p:cSld>
  <p:clrMapOvr>
    <a:masterClrMapping/>
  </p:clrMapOvr>
  <p:transition>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Coronary Circulation</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US" dirty="0" smtClean="0"/>
              <a:t>Nutrients are not able to diffuse quickly enough from blood in the chambers of the heart to supply all the layers of cells that make up the heart wall. For this reason, the myocardium has its own network of blood vessels, the </a:t>
            </a:r>
            <a:r>
              <a:rPr lang="en-US" b="1" dirty="0" smtClean="0"/>
              <a:t>coronary </a:t>
            </a:r>
            <a:r>
              <a:rPr lang="en-US" dirty="0" smtClean="0"/>
              <a:t>or </a:t>
            </a:r>
            <a:r>
              <a:rPr lang="en-US" b="1" dirty="0" smtClean="0"/>
              <a:t>cardiac circulation</a:t>
            </a:r>
            <a:r>
              <a:rPr lang="en-US" dirty="0" smtClean="0"/>
              <a:t>. </a:t>
            </a:r>
            <a:endParaRPr lang="en-US" dirty="0"/>
          </a:p>
        </p:txBody>
      </p:sp>
    </p:spTree>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sz="2800" dirty="0" smtClean="0"/>
              <a:t>The </a:t>
            </a:r>
            <a:r>
              <a:rPr lang="en-US" sz="2800" b="1" dirty="0" smtClean="0"/>
              <a:t>coronary arteries </a:t>
            </a:r>
            <a:r>
              <a:rPr lang="en-US" sz="2800" dirty="0" smtClean="0"/>
              <a:t>branch from the ascending aorta and encircle the heart like a crown encircles the head .While the heart is contracting, little blood flows in the coronary arteries because they are squeezed shut. When the heart relaxes, however, the high pressure of blood in the aorta propels blood through the coronary arteries, into capillaries, and then into </a:t>
            </a:r>
            <a:r>
              <a:rPr lang="en-US" sz="2800" b="1" dirty="0" smtClean="0"/>
              <a:t>coronary veins</a:t>
            </a:r>
            <a:endParaRPr lang="en-US" sz="2800" dirty="0"/>
          </a:p>
        </p:txBody>
      </p:sp>
    </p:spTree>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CONDUCTING SYSTEM</a:t>
            </a:r>
            <a:endParaRPr lang="en-US" dirty="0"/>
          </a:p>
        </p:txBody>
      </p:sp>
      <p:pic>
        <p:nvPicPr>
          <p:cNvPr id="4" name="Content Placeholder 3" descr="myocardium"/>
          <p:cNvPicPr>
            <a:picLocks noGrp="1"/>
          </p:cNvPicPr>
          <p:nvPr>
            <p:ph idx="1"/>
          </p:nvPr>
        </p:nvPicPr>
        <p:blipFill>
          <a:blip r:embed="rId2"/>
          <a:stretch>
            <a:fillRect/>
          </a:stretch>
        </p:blipFill>
        <p:spPr bwMode="auto">
          <a:xfrm>
            <a:off x="0" y="228600"/>
            <a:ext cx="9144000" cy="685800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Auto rhythmic Fibers: The Conduction System </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An inherent and rhythmical electrical activity is the reason for the</a:t>
            </a:r>
            <a:r>
              <a:rPr lang="en-US" b="1" dirty="0" smtClean="0"/>
              <a:t> </a:t>
            </a:r>
            <a:r>
              <a:rPr lang="en-US" dirty="0" smtClean="0"/>
              <a:t>heart’s lifelong beat. The source of this electrical activity is a network</a:t>
            </a:r>
            <a:r>
              <a:rPr lang="en-US" b="1" dirty="0" smtClean="0"/>
              <a:t> </a:t>
            </a:r>
            <a:r>
              <a:rPr lang="en-US" dirty="0" smtClean="0"/>
              <a:t>of specialized cardiac muscle fibers called </a:t>
            </a:r>
            <a:r>
              <a:rPr lang="en-US" b="1" dirty="0" smtClean="0"/>
              <a:t>auto rhythmic fibers </a:t>
            </a:r>
            <a:r>
              <a:rPr lang="en-US" dirty="0" smtClean="0"/>
              <a:t>because they are self excitable.</a:t>
            </a:r>
          </a:p>
          <a:p>
            <a:r>
              <a:rPr lang="en-US" b="1" dirty="0" smtClean="0"/>
              <a:t> </a:t>
            </a:r>
            <a:r>
              <a:rPr lang="en-US" dirty="0" smtClean="0"/>
              <a:t>Auto rhythmic fibers repeatedly generate action potentials</a:t>
            </a:r>
            <a:r>
              <a:rPr lang="en-US" b="1" dirty="0" smtClean="0"/>
              <a:t> </a:t>
            </a:r>
            <a:r>
              <a:rPr lang="en-US" dirty="0" smtClean="0"/>
              <a:t>that trigger heart contractions. They continue to stimulate a heart to</a:t>
            </a:r>
            <a:r>
              <a:rPr lang="en-US" b="1" dirty="0" smtClean="0"/>
              <a:t> </a:t>
            </a:r>
            <a:r>
              <a:rPr lang="en-US" dirty="0" smtClean="0"/>
              <a:t>beat even after it is removed from the body—for example, to be</a:t>
            </a:r>
            <a:r>
              <a:rPr lang="en-US" b="1" dirty="0" smtClean="0"/>
              <a:t> </a:t>
            </a:r>
            <a:r>
              <a:rPr lang="en-US" dirty="0" smtClean="0"/>
              <a:t>transplanted into another person—and all of its nerves have been cut. </a:t>
            </a:r>
          </a:p>
          <a:p>
            <a:endParaRPr lang="en-US" dirty="0"/>
          </a:p>
        </p:txBody>
      </p:sp>
    </p:spTree>
  </p:cSld>
  <p:clrMapOvr>
    <a:masterClrMapping/>
  </p:clrMapOvr>
  <p:transition>
    <p:dissolv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a:bodyPr>
          <a:lstStyle/>
          <a:p>
            <a:r>
              <a:rPr lang="en-US" dirty="0" smtClean="0"/>
              <a:t>The auto rhythmic fibers have two important functions:</a:t>
            </a:r>
          </a:p>
          <a:p>
            <a:r>
              <a:rPr lang="en-US" b="1" dirty="0" smtClean="0"/>
              <a:t>1. </a:t>
            </a:r>
            <a:r>
              <a:rPr lang="en-US" dirty="0" smtClean="0"/>
              <a:t>They act as a </a:t>
            </a:r>
            <a:r>
              <a:rPr lang="en-US" b="1" dirty="0" smtClean="0"/>
              <a:t>pacemaker, </a:t>
            </a:r>
            <a:r>
              <a:rPr lang="en-US" dirty="0" smtClean="0"/>
              <a:t>setting the rhythm of electrical excitation that causes contraction of the heart.</a:t>
            </a:r>
          </a:p>
          <a:p>
            <a:r>
              <a:rPr lang="en-US" b="1" dirty="0" smtClean="0"/>
              <a:t>2. </a:t>
            </a:r>
            <a:r>
              <a:rPr lang="en-US" dirty="0" smtClean="0"/>
              <a:t>They form the </a:t>
            </a:r>
            <a:r>
              <a:rPr lang="en-US" b="1" dirty="0" smtClean="0"/>
              <a:t>cardiac conduction system, </a:t>
            </a:r>
            <a:r>
              <a:rPr lang="en-US" dirty="0" smtClean="0"/>
              <a:t>a network of specialized cardiac muscle fibers that provide a path for each cycle of cardiac excitation to progress through the heart. </a:t>
            </a:r>
          </a:p>
          <a:p>
            <a:r>
              <a:rPr lang="en-US" dirty="0" smtClean="0"/>
              <a:t>The conduction system ensures that cardiac chambers become stimulated to contract in a coordinated manner, which makes the heart an effective pump. </a:t>
            </a:r>
          </a:p>
          <a:p>
            <a:endParaRPr lang="en-US" dirty="0"/>
          </a:p>
        </p:txBody>
      </p:sp>
    </p:spTree>
  </p:cSld>
  <p:clrMapOvr>
    <a:masterClrMapping/>
  </p:clrMapOvr>
  <p:transition>
    <p:dissolv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Cardiac action potentials propagate through the conduction system in the following sequence:</a:t>
            </a:r>
          </a:p>
          <a:p>
            <a:pPr marL="514350" indent="-514350">
              <a:buAutoNum type="arabicPeriod"/>
            </a:pPr>
            <a:r>
              <a:rPr lang="en-US" dirty="0" smtClean="0"/>
              <a:t>Cardiac excitation normally begins in the </a:t>
            </a:r>
            <a:r>
              <a:rPr lang="en-US" b="1" dirty="0" err="1" smtClean="0"/>
              <a:t>sino-atrial</a:t>
            </a:r>
            <a:r>
              <a:rPr lang="en-US" b="1" dirty="0" smtClean="0"/>
              <a:t> (SA) node, </a:t>
            </a:r>
            <a:r>
              <a:rPr lang="en-US" dirty="0" smtClean="0"/>
              <a:t>located in the right </a:t>
            </a:r>
            <a:r>
              <a:rPr lang="en-US" dirty="0" err="1" smtClean="0"/>
              <a:t>atrial</a:t>
            </a:r>
            <a:r>
              <a:rPr lang="en-US" dirty="0" smtClean="0"/>
              <a:t> wall just inferior and lateral to</a:t>
            </a:r>
            <a:r>
              <a:rPr lang="en-US" b="1" dirty="0" smtClean="0"/>
              <a:t> </a:t>
            </a:r>
            <a:r>
              <a:rPr lang="en-US" dirty="0" smtClean="0"/>
              <a:t>the opening of the superior vena cava. SA node cells do not</a:t>
            </a:r>
            <a:r>
              <a:rPr lang="en-US" b="1" dirty="0" smtClean="0"/>
              <a:t> </a:t>
            </a:r>
            <a:r>
              <a:rPr lang="en-US" dirty="0" smtClean="0"/>
              <a:t>have a stable resting potential. Rather, they repeatedly depolarize to threshold spontaneously. The spontaneous depolarization is a </a:t>
            </a:r>
            <a:r>
              <a:rPr lang="en-US" b="1" dirty="0" smtClean="0"/>
              <a:t>pacemaker potential. </a:t>
            </a:r>
          </a:p>
          <a:p>
            <a:pPr marL="514350" indent="-514350">
              <a:buNone/>
            </a:pPr>
            <a:r>
              <a:rPr lang="en-US" b="1" dirty="0" smtClean="0"/>
              <a:t>	</a:t>
            </a:r>
            <a:r>
              <a:rPr lang="en-US" dirty="0" smtClean="0"/>
              <a:t>When the pacemaker potential reaches threshold, it triggers an action potential .</a:t>
            </a:r>
          </a:p>
          <a:p>
            <a:pPr marL="514350" indent="-514350">
              <a:buNone/>
            </a:pPr>
            <a:r>
              <a:rPr lang="en-US" dirty="0" smtClean="0"/>
              <a:t>	</a:t>
            </a:r>
          </a:p>
          <a:p>
            <a:endParaRPr lang="en-US" dirty="0"/>
          </a:p>
        </p:txBody>
      </p:sp>
    </p:spTree>
  </p:cSld>
  <p:clrMapOvr>
    <a:masterClrMapping/>
  </p:clrMapOvr>
  <p:transition>
    <p:dissolv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sz="2800" dirty="0" smtClean="0"/>
              <a:t>Each action potential from the SA node propagates throughout both atria via gap junctions in the intercalated discs of </a:t>
            </a:r>
            <a:r>
              <a:rPr lang="en-US" sz="2800" dirty="0" err="1" smtClean="0"/>
              <a:t>atrial</a:t>
            </a:r>
            <a:r>
              <a:rPr lang="en-US" sz="2800" dirty="0" smtClean="0"/>
              <a:t> muscle fibers. Following the action potential, the two atria contract at the same time.</a:t>
            </a:r>
            <a:endParaRPr lang="en-US" sz="2800" dirty="0"/>
          </a:p>
        </p:txBody>
      </p:sp>
    </p:spTree>
  </p:cSld>
  <p:clrMapOvr>
    <a:masterClrMapping/>
  </p:clrMapOvr>
  <p:transition>
    <p:dissolv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a:bodyPr>
          <a:lstStyle/>
          <a:p>
            <a:pPr>
              <a:buNone/>
            </a:pPr>
            <a:r>
              <a:rPr lang="en-US" b="1" dirty="0" smtClean="0"/>
              <a:t>2 . </a:t>
            </a:r>
            <a:r>
              <a:rPr lang="en-US" sz="3200" dirty="0" smtClean="0"/>
              <a:t>By conducting along </a:t>
            </a:r>
            <a:r>
              <a:rPr lang="en-US" sz="3200" dirty="0" err="1" smtClean="0"/>
              <a:t>atrial</a:t>
            </a:r>
            <a:r>
              <a:rPr lang="en-US" sz="3200" dirty="0" smtClean="0"/>
              <a:t> muscle fibers, the action potential reaches the </a:t>
            </a:r>
            <a:r>
              <a:rPr lang="en-US" sz="3200" b="1" dirty="0" err="1" smtClean="0"/>
              <a:t>atrioventricular</a:t>
            </a:r>
            <a:r>
              <a:rPr lang="en-US" sz="3200" b="1" dirty="0" smtClean="0"/>
              <a:t> (AV) node, </a:t>
            </a:r>
            <a:r>
              <a:rPr lang="en-US" sz="3200" dirty="0" smtClean="0"/>
              <a:t>located in the </a:t>
            </a:r>
            <a:r>
              <a:rPr lang="en-US" sz="3200" dirty="0" err="1" smtClean="0"/>
              <a:t>interatrial</a:t>
            </a:r>
            <a:r>
              <a:rPr lang="en-US" sz="3200" dirty="0" smtClean="0"/>
              <a:t> septum, just anterior to the opening of the coronary sinus At the AV node, the action potential slows considerably as a result of various differences in cell structure in the AV node. This delay provides time for the atria to empty their blood into the ventricles.</a:t>
            </a:r>
          </a:p>
          <a:p>
            <a:pPr>
              <a:buNone/>
            </a:pPr>
            <a:endParaRPr lang="en-US" sz="3200" dirty="0"/>
          </a:p>
        </p:txBody>
      </p:sp>
    </p:spTree>
  </p:cSld>
  <p:clrMapOvr>
    <a:masterClrMapping/>
  </p:clrMapOvr>
  <p:transition>
    <p:dissolv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smtClean="0"/>
              <a:t>3</a:t>
            </a:r>
            <a:r>
              <a:rPr lang="en-US" sz="3200" b="1" dirty="0" smtClean="0"/>
              <a:t>.  </a:t>
            </a:r>
            <a:r>
              <a:rPr lang="en-US" sz="3200" dirty="0" smtClean="0"/>
              <a:t>From the AV node, the action potential enters the </a:t>
            </a:r>
            <a:r>
              <a:rPr lang="en-US" sz="3200" b="1" dirty="0" err="1" smtClean="0"/>
              <a:t>atrioventricular</a:t>
            </a:r>
            <a:r>
              <a:rPr lang="en-US" sz="3200" b="1" dirty="0" smtClean="0"/>
              <a:t> (AV) bundle </a:t>
            </a:r>
            <a:r>
              <a:rPr lang="en-US" sz="3200" dirty="0" smtClean="0"/>
              <a:t>(also known as the </a:t>
            </a:r>
            <a:r>
              <a:rPr lang="en-US" sz="3200" b="1" dirty="0" smtClean="0"/>
              <a:t>bundle of His, </a:t>
            </a:r>
            <a:r>
              <a:rPr lang="en-US" sz="3200" dirty="0" smtClean="0"/>
              <a:t>pronounced</a:t>
            </a:r>
            <a:r>
              <a:rPr lang="en-US" sz="3200" b="1" dirty="0" smtClean="0"/>
              <a:t> </a:t>
            </a:r>
            <a:r>
              <a:rPr lang="en-US" sz="3200" dirty="0" smtClean="0"/>
              <a:t>HIZ). This bundle is the only site where action</a:t>
            </a:r>
            <a:r>
              <a:rPr lang="en-US" sz="3200" b="1" dirty="0" smtClean="0"/>
              <a:t> </a:t>
            </a:r>
            <a:r>
              <a:rPr lang="en-US" sz="3200" dirty="0" smtClean="0"/>
              <a:t>potentials can conduct from the atria to the ventricles. (Elsewhere, the fibrous skeleton of the heart electrically insulates the atria from the ventricles.)</a:t>
            </a:r>
          </a:p>
          <a:p>
            <a:endParaRPr lang="en-US" sz="3200" dirty="0"/>
          </a:p>
        </p:txBody>
      </p:sp>
    </p:spTree>
  </p:cSld>
  <p:clrMapOvr>
    <a:masterClrMapping/>
  </p:clrMapOvr>
  <p:transition>
    <p:dissolv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pPr>
              <a:buNone/>
            </a:pPr>
            <a:r>
              <a:rPr lang="en-US" b="1" dirty="0" smtClean="0"/>
              <a:t>4</a:t>
            </a:r>
            <a:r>
              <a:rPr lang="en-US" sz="3200" b="1" dirty="0" smtClean="0"/>
              <a:t>.  </a:t>
            </a:r>
            <a:r>
              <a:rPr lang="en-US" sz="3200" dirty="0" smtClean="0"/>
              <a:t>After propagating along the AV bundle, the action potential enters both the </a:t>
            </a:r>
            <a:r>
              <a:rPr lang="en-US" sz="3200" b="1" dirty="0" smtClean="0"/>
              <a:t>right </a:t>
            </a:r>
            <a:r>
              <a:rPr lang="en-US" sz="3200" dirty="0" smtClean="0"/>
              <a:t>and </a:t>
            </a:r>
            <a:r>
              <a:rPr lang="en-US" sz="3200" b="1" dirty="0" smtClean="0"/>
              <a:t>left bundle branches. </a:t>
            </a:r>
            <a:r>
              <a:rPr lang="en-US" sz="3200" dirty="0" smtClean="0"/>
              <a:t>The bundle branches extend through the </a:t>
            </a:r>
            <a:r>
              <a:rPr lang="en-US" sz="3200" dirty="0" err="1" smtClean="0"/>
              <a:t>interventricular</a:t>
            </a:r>
            <a:r>
              <a:rPr lang="en-US" sz="3200" dirty="0" smtClean="0"/>
              <a:t> septum toward the apex of the heart.</a:t>
            </a: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lstStyle/>
          <a:p>
            <a:r>
              <a:rPr lang="en-US" dirty="0" smtClean="0"/>
              <a:t>CONT……….</a:t>
            </a:r>
            <a:endParaRPr lang="en-US" dirty="0"/>
          </a:p>
        </p:txBody>
      </p:sp>
      <p:sp>
        <p:nvSpPr>
          <p:cNvPr id="3" name="Content Placeholder 2"/>
          <p:cNvSpPr>
            <a:spLocks noGrp="1"/>
          </p:cNvSpPr>
          <p:nvPr>
            <p:ph idx="1"/>
          </p:nvPr>
        </p:nvSpPr>
        <p:spPr>
          <a:xfrm>
            <a:off x="457200" y="1219200"/>
            <a:ext cx="8229600" cy="5105400"/>
          </a:xfrm>
        </p:spPr>
        <p:txBody>
          <a:bodyPr/>
          <a:lstStyle/>
          <a:p>
            <a:r>
              <a:rPr lang="en-US" dirty="0" smtClean="0"/>
              <a:t>Groups of capillaries within a tissue reunite to form small veins called </a:t>
            </a:r>
            <a:r>
              <a:rPr lang="en-US" b="1" dirty="0" smtClean="0"/>
              <a:t>venules </a:t>
            </a:r>
            <a:r>
              <a:rPr lang="en-US" dirty="0" smtClean="0"/>
              <a:t>.These in turn merge to form progressively larger blood vessels called veins. </a:t>
            </a:r>
          </a:p>
          <a:p>
            <a:pPr>
              <a:buNone/>
            </a:pPr>
            <a:r>
              <a:rPr lang="en-US" b="1" dirty="0" smtClean="0"/>
              <a:t>2. Veins </a:t>
            </a:r>
            <a:r>
              <a:rPr lang="en-US" dirty="0" smtClean="0"/>
              <a:t>are the blood vessels that convey blood from the tissues </a:t>
            </a:r>
            <a:r>
              <a:rPr lang="en-US" i="1" dirty="0" smtClean="0"/>
              <a:t>back to the heart.</a:t>
            </a:r>
            <a:endParaRPr lang="en-US" dirty="0"/>
          </a:p>
        </p:txBody>
      </p:sp>
      <p:pic>
        <p:nvPicPr>
          <p:cNvPr id="4" name="Picture 4" descr="C:\Documents and Settings\Dr. Herndon\My Documents\My Pictures\Cardiology\Karate_baby.gif"/>
          <p:cNvPicPr>
            <a:picLocks noChangeAspect="1" noChangeArrowheads="1" noCrop="1"/>
          </p:cNvPicPr>
          <p:nvPr/>
        </p:nvPicPr>
        <p:blipFill>
          <a:blip r:embed="rId2"/>
          <a:srcRect/>
          <a:stretch>
            <a:fillRect/>
          </a:stretch>
        </p:blipFill>
        <p:spPr bwMode="auto">
          <a:xfrm>
            <a:off x="3352800" y="3429000"/>
            <a:ext cx="1828800" cy="3200400"/>
          </a:xfrm>
          <a:prstGeom prst="rect">
            <a:avLst/>
          </a:prstGeom>
          <a:noFill/>
          <a:ln w="9525">
            <a:noFill/>
            <a:miter lim="800000"/>
            <a:headEnd/>
            <a:tailEnd/>
          </a:ln>
        </p:spPr>
      </p:pic>
    </p:spTree>
  </p:cSld>
  <p:clrMapOvr>
    <a:masterClrMapping/>
  </p:clrMapOvr>
  <p:transition>
    <p:dissolv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sz="3200" b="1" dirty="0" smtClean="0"/>
              <a:t>5 </a:t>
            </a:r>
            <a:r>
              <a:rPr lang="en-US" sz="3200" dirty="0" smtClean="0"/>
              <a:t>Finally, the large-diameter </a:t>
            </a:r>
            <a:r>
              <a:rPr lang="en-US" sz="3200" b="1" dirty="0" smtClean="0"/>
              <a:t>Purkinje fibers </a:t>
            </a:r>
            <a:r>
              <a:rPr lang="en-US" sz="3200" dirty="0" smtClean="0"/>
              <a:t>rapidly conduct the action potential beginning at the apex of the heart upward to the remainder of the ventricular myocardium. Then the ventricles contract, pushing the blood upward toward the semi lunar valves.</a:t>
            </a:r>
          </a:p>
          <a:p>
            <a:pPr>
              <a:buNone/>
            </a:pPr>
            <a:endParaRPr lang="en-US" sz="3200" dirty="0" smtClean="0"/>
          </a:p>
          <a:p>
            <a:endParaRPr lang="en-US" sz="3200" dirty="0"/>
          </a:p>
        </p:txBody>
      </p:sp>
    </p:spTree>
  </p:cSld>
  <p:clrMapOvr>
    <a:masterClrMapping/>
  </p:clrMapOvr>
  <p:transition>
    <p:dissolve/>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sz="3200" dirty="0" smtClean="0"/>
              <a:t>On their own, auto rhythmic fibers in the SA node would initiate an action potential about every 0.6 second, or 100 times per minute.</a:t>
            </a:r>
          </a:p>
          <a:p>
            <a:r>
              <a:rPr lang="en-US" sz="3200" dirty="0" smtClean="0"/>
              <a:t> Thus, the SA node sets the rhythm for contraction of the heart—it is the </a:t>
            </a:r>
            <a:r>
              <a:rPr lang="en-US" sz="3200" i="1" dirty="0" smtClean="0"/>
              <a:t>natural pacemaker. </a:t>
            </a:r>
            <a:r>
              <a:rPr lang="en-US" sz="3200" dirty="0" smtClean="0"/>
              <a:t>This rate is faster than that of any other auto rhythmic fibers.</a:t>
            </a:r>
          </a:p>
        </p:txBody>
      </p:sp>
    </p:spTree>
  </p:cSld>
  <p:clrMapOvr>
    <a:masterClrMapping/>
  </p:clrMapOvr>
  <p:transition>
    <p:dissolve/>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THE CARDIAC CYCLE</a:t>
            </a:r>
            <a:r>
              <a:rPr lang="en-US" dirty="0" smtClean="0">
                <a:solidFill>
                  <a:srgbClr val="FF0000"/>
                </a:solidFill>
              </a:rPr>
              <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A single </a:t>
            </a:r>
            <a:r>
              <a:rPr lang="en-US" b="1" dirty="0" smtClean="0"/>
              <a:t>cardiac cycle </a:t>
            </a:r>
            <a:r>
              <a:rPr lang="en-US" dirty="0" smtClean="0"/>
              <a:t>includes all the events associated with one heartbeat. Thus, a cardiac cycle consists of systole and diastole of the atria plus systole and diastole of the ventricles.</a:t>
            </a:r>
          </a:p>
          <a:p>
            <a:r>
              <a:rPr lang="en-US" dirty="0" smtClean="0"/>
              <a:t>In each cardiac cycle, the atria and ventricles alternately contract and relax, forcing blood from areas of higher pressure to areas of lower pressure. </a:t>
            </a:r>
          </a:p>
          <a:p>
            <a:r>
              <a:rPr lang="en-US" dirty="0" smtClean="0"/>
              <a:t>As a chamber of the heart contracts, blood pressure within it increases. </a:t>
            </a:r>
          </a:p>
          <a:p>
            <a:r>
              <a:rPr lang="en-US" dirty="0" smtClean="0"/>
              <a:t>Normal heart rate ranges from 60-80 beats per minute</a:t>
            </a:r>
          </a:p>
          <a:p>
            <a:endParaRPr lang="en-US" dirty="0"/>
          </a:p>
        </p:txBody>
      </p:sp>
    </p:spTree>
  </p:cSld>
  <p:clrMapOvr>
    <a:masterClrMapping/>
  </p:clrMapOvr>
  <p:transition>
    <p:dissolve/>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Systole-contraction</a:t>
            </a:r>
          </a:p>
          <a:p>
            <a:r>
              <a:rPr lang="en-US" dirty="0" smtClean="0"/>
              <a:t>Diastole-relaxation</a:t>
            </a:r>
          </a:p>
          <a:p>
            <a:endParaRPr lang="en-US" dirty="0"/>
          </a:p>
        </p:txBody>
      </p:sp>
    </p:spTree>
  </p:cSld>
  <p:clrMapOvr>
    <a:masterClrMapping/>
  </p:clrMapOvr>
  <p:transition>
    <p:dissolve/>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838200"/>
            <a:ext cx="8229600" cy="1143000"/>
          </a:xfrm>
        </p:spPr>
        <p:txBody>
          <a:bodyPr/>
          <a:lstStyle/>
          <a:p>
            <a:r>
              <a:rPr lang="en-US" dirty="0" smtClean="0"/>
              <a:t>STAGES OF CARDIAC CYCLE</a:t>
            </a:r>
            <a:endParaRPr lang="en-US" dirty="0"/>
          </a:p>
        </p:txBody>
      </p:sp>
      <p:sp>
        <p:nvSpPr>
          <p:cNvPr id="3" name="Content Placeholder 2"/>
          <p:cNvSpPr>
            <a:spLocks noGrp="1"/>
          </p:cNvSpPr>
          <p:nvPr>
            <p:ph idx="1"/>
          </p:nvPr>
        </p:nvSpPr>
        <p:spPr/>
        <p:txBody>
          <a:bodyPr/>
          <a:lstStyle/>
          <a:p>
            <a:r>
              <a:rPr lang="en-US" dirty="0" smtClean="0"/>
              <a:t>Each cycle consists of:</a:t>
            </a:r>
          </a:p>
          <a:p>
            <a:pPr lvl="1"/>
            <a:r>
              <a:rPr lang="en-US" dirty="0" err="1" smtClean="0"/>
              <a:t>Atrial</a:t>
            </a:r>
            <a:r>
              <a:rPr lang="en-US" dirty="0" smtClean="0"/>
              <a:t> systole</a:t>
            </a:r>
          </a:p>
          <a:p>
            <a:pPr lvl="1"/>
            <a:r>
              <a:rPr lang="en-US" dirty="0" smtClean="0"/>
              <a:t>Ventricular systole</a:t>
            </a:r>
          </a:p>
          <a:p>
            <a:pPr lvl="1"/>
            <a:r>
              <a:rPr lang="en-US" dirty="0" smtClean="0"/>
              <a:t>Complete cardiac diastole-relaxation of the atria and ventricles.</a:t>
            </a:r>
            <a:endParaRPr lang="en-US" dirty="0"/>
          </a:p>
        </p:txBody>
      </p:sp>
    </p:spTree>
  </p:cSld>
  <p:clrMapOvr>
    <a:masterClrMapping/>
  </p:clrMapOvr>
  <p:transition>
    <p:dissolve/>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1. ATRIAL SYSTOLE 0.1 SEC</a:t>
            </a:r>
            <a:endParaRPr lang="en-US" dirty="0"/>
          </a:p>
        </p:txBody>
      </p:sp>
      <p:sp>
        <p:nvSpPr>
          <p:cNvPr id="3" name="Content Placeholder 2"/>
          <p:cNvSpPr>
            <a:spLocks noGrp="1"/>
          </p:cNvSpPr>
          <p:nvPr>
            <p:ph idx="1"/>
          </p:nvPr>
        </p:nvSpPr>
        <p:spPr/>
        <p:txBody>
          <a:bodyPr/>
          <a:lstStyle/>
          <a:p>
            <a:r>
              <a:rPr lang="en-US" dirty="0" smtClean="0"/>
              <a:t>Filling of the right and left atrium</a:t>
            </a:r>
          </a:p>
          <a:p>
            <a:r>
              <a:rPr lang="en-US" dirty="0" err="1" smtClean="0"/>
              <a:t>Atrioventricular</a:t>
            </a:r>
            <a:r>
              <a:rPr lang="en-US" dirty="0" smtClean="0"/>
              <a:t> valves open and the ventricles starts filling</a:t>
            </a:r>
          </a:p>
          <a:p>
            <a:r>
              <a:rPr lang="en-US" dirty="0" smtClean="0"/>
              <a:t>SA node triggers a contraction that spreads over the myocardium of both atria, emptying the atria and filling the ventricles.</a:t>
            </a:r>
          </a:p>
          <a:p>
            <a:r>
              <a:rPr lang="en-US" dirty="0" smtClean="0"/>
              <a:t>When impulses reach the Av node the slow down ,delaying </a:t>
            </a:r>
            <a:r>
              <a:rPr lang="en-US" dirty="0" err="1" smtClean="0"/>
              <a:t>atrioventricular</a:t>
            </a:r>
            <a:r>
              <a:rPr lang="en-US" dirty="0" smtClean="0"/>
              <a:t> transmission  allowing the atria to finish emptying into the ventricles before they start contracting.</a:t>
            </a:r>
          </a:p>
          <a:p>
            <a:endParaRPr lang="en-US" dirty="0"/>
          </a:p>
        </p:txBody>
      </p:sp>
    </p:spTree>
  </p:cSld>
  <p:clrMapOvr>
    <a:masterClrMapping/>
  </p:clrMapOvr>
  <p:transition>
    <p:dissolve/>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2. VENTRICULAR SYSTOLE 0.3 SECS</a:t>
            </a:r>
            <a:endParaRPr lang="en-US" dirty="0"/>
          </a:p>
        </p:txBody>
      </p:sp>
      <p:sp>
        <p:nvSpPr>
          <p:cNvPr id="3" name="Content Placeholder 2"/>
          <p:cNvSpPr>
            <a:spLocks noGrp="1"/>
          </p:cNvSpPr>
          <p:nvPr>
            <p:ph idx="1"/>
          </p:nvPr>
        </p:nvSpPr>
        <p:spPr/>
        <p:txBody>
          <a:bodyPr/>
          <a:lstStyle/>
          <a:p>
            <a:r>
              <a:rPr lang="en-US" dirty="0" smtClean="0"/>
              <a:t>AV node triggers its own impulse which spreads over the ventricular muscle via the AV bundle, bundle branches, and purkinje fibres.this results in a wave contraction of both ventricles pumping blood into the pulmonary artery and the aorta.</a:t>
            </a:r>
          </a:p>
          <a:p>
            <a:r>
              <a:rPr lang="en-US" dirty="0" smtClean="0"/>
              <a:t>Pressures generated during ventricular contraction are greater than that in the aorta and forces the </a:t>
            </a:r>
            <a:r>
              <a:rPr lang="en-US" dirty="0" err="1" smtClean="0"/>
              <a:t>atrioventricular</a:t>
            </a:r>
            <a:r>
              <a:rPr lang="en-US" dirty="0" smtClean="0"/>
              <a:t> valves to close preventing back flow of blood into the atria.</a:t>
            </a:r>
            <a:endParaRPr lang="en-US" dirty="0"/>
          </a:p>
        </p:txBody>
      </p:sp>
    </p:spTree>
  </p:cSld>
  <p:clrMapOvr>
    <a:masterClrMapping/>
  </p:clrMapOvr>
  <p:transition>
    <p:dissolve/>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CARDIAC DIASTOLE 0.4 SEC</a:t>
            </a:r>
            <a:endParaRPr lang="en-US" dirty="0"/>
          </a:p>
        </p:txBody>
      </p:sp>
      <p:sp>
        <p:nvSpPr>
          <p:cNvPr id="3" name="Content Placeholder 2"/>
          <p:cNvSpPr>
            <a:spLocks noGrp="1"/>
          </p:cNvSpPr>
          <p:nvPr>
            <p:ph idx="1"/>
          </p:nvPr>
        </p:nvSpPr>
        <p:spPr/>
        <p:txBody>
          <a:bodyPr/>
          <a:lstStyle/>
          <a:p>
            <a:r>
              <a:rPr lang="en-US" dirty="0" smtClean="0"/>
              <a:t>The atria and the ventricles relax</a:t>
            </a:r>
          </a:p>
          <a:p>
            <a:r>
              <a:rPr lang="en-US" dirty="0" smtClean="0"/>
              <a:t>Myocardium recovers in preparation for the next heartbeat</a:t>
            </a:r>
          </a:p>
          <a:p>
            <a:r>
              <a:rPr lang="en-US" dirty="0" smtClean="0"/>
              <a:t>The atria fill in preparation for the next cycle</a:t>
            </a:r>
            <a:endParaRPr lang="en-US" dirty="0"/>
          </a:p>
        </p:txBody>
      </p:sp>
    </p:spTree>
  </p:cSld>
  <p:clrMapOvr>
    <a:masterClrMapping/>
  </p:clrMapOvr>
  <p:transition>
    <p:dissolve/>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930" name="Rectangle 2"/>
          <p:cNvSpPr>
            <a:spLocks noGrp="1" noChangeArrowheads="1"/>
          </p:cNvSpPr>
          <p:nvPr>
            <p:ph type="title"/>
          </p:nvPr>
        </p:nvSpPr>
        <p:spPr/>
        <p:txBody>
          <a:bodyPr/>
          <a:lstStyle/>
          <a:p>
            <a:r>
              <a:rPr lang="en-US"/>
              <a:t>Electrocardiography</a:t>
            </a:r>
          </a:p>
        </p:txBody>
      </p:sp>
      <p:sp>
        <p:nvSpPr>
          <p:cNvPr id="252931" name="Rectangle 3"/>
          <p:cNvSpPr>
            <a:spLocks noGrp="1" noChangeArrowheads="1"/>
          </p:cNvSpPr>
          <p:nvPr>
            <p:ph type="body" idx="1"/>
          </p:nvPr>
        </p:nvSpPr>
        <p:spPr>
          <a:xfrm>
            <a:off x="304800" y="730250"/>
            <a:ext cx="8610600" cy="5187950"/>
          </a:xfrm>
        </p:spPr>
        <p:txBody>
          <a:bodyPr anchor="t"/>
          <a:lstStyle/>
          <a:p>
            <a:endParaRPr lang="en-US" dirty="0" smtClean="0">
              <a:solidFill>
                <a:srgbClr val="000000"/>
              </a:solidFill>
            </a:endParaRPr>
          </a:p>
          <a:p>
            <a:endParaRPr lang="en-US" dirty="0" smtClean="0">
              <a:solidFill>
                <a:srgbClr val="000000"/>
              </a:solidFill>
            </a:endParaRPr>
          </a:p>
          <a:p>
            <a:endParaRPr lang="en-US" dirty="0" smtClean="0">
              <a:solidFill>
                <a:srgbClr val="000000"/>
              </a:solidFill>
            </a:endParaRPr>
          </a:p>
          <a:p>
            <a:r>
              <a:rPr lang="en-US" dirty="0" smtClean="0">
                <a:solidFill>
                  <a:srgbClr val="000000"/>
                </a:solidFill>
              </a:rPr>
              <a:t>Electrical </a:t>
            </a:r>
            <a:r>
              <a:rPr lang="en-US" dirty="0">
                <a:solidFill>
                  <a:srgbClr val="000000"/>
                </a:solidFill>
              </a:rPr>
              <a:t>activity is recorded by electrocardiogram (ECG)</a:t>
            </a:r>
          </a:p>
          <a:p>
            <a:r>
              <a:rPr lang="en-US" dirty="0">
                <a:solidFill>
                  <a:srgbClr val="000000"/>
                </a:solidFill>
              </a:rPr>
              <a:t>P wave corresponds to depolarization of SA node</a:t>
            </a:r>
          </a:p>
          <a:p>
            <a:r>
              <a:rPr lang="en-US" dirty="0">
                <a:solidFill>
                  <a:srgbClr val="000000"/>
                </a:solidFill>
              </a:rPr>
              <a:t>QRS complex corresponds to ventricular depolarization</a:t>
            </a:r>
          </a:p>
          <a:p>
            <a:r>
              <a:rPr lang="en-US" dirty="0">
                <a:solidFill>
                  <a:srgbClr val="000000"/>
                </a:solidFill>
              </a:rPr>
              <a:t>T wave corresponds to ventricular </a:t>
            </a:r>
            <a:r>
              <a:rPr lang="en-US" dirty="0" err="1">
                <a:solidFill>
                  <a:srgbClr val="000000"/>
                </a:solidFill>
              </a:rPr>
              <a:t>repolarization</a:t>
            </a:r>
            <a:endParaRPr lang="en-US" dirty="0">
              <a:solidFill>
                <a:srgbClr val="000000"/>
              </a:solidFill>
            </a:endParaRPr>
          </a:p>
          <a:p>
            <a:r>
              <a:rPr lang="en-US" dirty="0" err="1"/>
              <a:t>Atrial</a:t>
            </a:r>
            <a:r>
              <a:rPr lang="en-US" dirty="0"/>
              <a:t> </a:t>
            </a:r>
            <a:r>
              <a:rPr lang="en-US" dirty="0" err="1"/>
              <a:t>repolarization</a:t>
            </a:r>
            <a:r>
              <a:rPr lang="en-US" dirty="0"/>
              <a:t> record is masked by the larger QRS complex</a:t>
            </a:r>
          </a:p>
        </p:txBody>
      </p:sp>
      <p:sp>
        <p:nvSpPr>
          <p:cNvPr id="252932" name="Rectangle 4"/>
          <p:cNvSpPr>
            <a:spLocks noChangeArrowheads="1"/>
          </p:cNvSpPr>
          <p:nvPr/>
        </p:nvSpPr>
        <p:spPr bwMode="auto">
          <a:xfrm>
            <a:off x="1219200" y="5867400"/>
            <a:ext cx="7620000" cy="581025"/>
          </a:xfrm>
          <a:prstGeom prst="rect">
            <a:avLst/>
          </a:prstGeom>
          <a:noFill/>
          <a:ln w="9525">
            <a:noFill/>
            <a:miter lim="800000"/>
            <a:headEnd/>
            <a:tailEnd/>
          </a:ln>
          <a:effectLst/>
        </p:spPr>
        <p:txBody>
          <a:bodyPr>
            <a:spAutoFit/>
          </a:bodyPr>
          <a:lstStyle/>
          <a:p>
            <a:r>
              <a:rPr lang="en-US" sz="1600" b="1" i="1">
                <a:solidFill>
                  <a:srgbClr val="993333"/>
                </a:solidFill>
              </a:rPr>
              <a:t>InterActive Physiology</a:t>
            </a:r>
            <a:r>
              <a:rPr lang="en-US" sz="1600" b="1" baseline="30000">
                <a:solidFill>
                  <a:srgbClr val="993333"/>
                </a:solidFill>
              </a:rPr>
              <a:t>®</a:t>
            </a:r>
            <a:r>
              <a:rPr lang="en-US" sz="1600" b="1">
                <a:solidFill>
                  <a:srgbClr val="993333"/>
                </a:solidFill>
              </a:rPr>
              <a:t>: </a:t>
            </a:r>
            <a:br>
              <a:rPr lang="en-US" sz="1600" b="1">
                <a:solidFill>
                  <a:srgbClr val="993333"/>
                </a:solidFill>
              </a:rPr>
            </a:br>
            <a:r>
              <a:rPr lang="en-US" sz="1600" b="1">
                <a:solidFill>
                  <a:srgbClr val="993333"/>
                </a:solidFill>
              </a:rPr>
              <a:t>Cardiovascular System: Intrinsic Conduction System</a:t>
            </a:r>
          </a:p>
        </p:txBody>
      </p:sp>
      <p:sp>
        <p:nvSpPr>
          <p:cNvPr id="252933" name="Oval 5">
            <a:hlinkClick r:id="rId2" action="ppaction://hlinkfile"/>
          </p:cNvPr>
          <p:cNvSpPr>
            <a:spLocks noChangeArrowheads="1"/>
          </p:cNvSpPr>
          <p:nvPr/>
        </p:nvSpPr>
        <p:spPr bwMode="auto">
          <a:xfrm>
            <a:off x="381000" y="5943600"/>
            <a:ext cx="762000" cy="457200"/>
          </a:xfrm>
          <a:prstGeom prst="ellipse">
            <a:avLst/>
          </a:prstGeom>
          <a:solidFill>
            <a:schemeClr val="accent2"/>
          </a:solidFill>
          <a:ln w="9525">
            <a:noFill/>
            <a:round/>
            <a:headEnd/>
            <a:tailEnd/>
          </a:ln>
          <a:effectLst>
            <a:prstShdw prst="shdw17" dist="17961" dir="2700000">
              <a:schemeClr val="accent2">
                <a:gamma/>
                <a:shade val="60000"/>
                <a:invGamma/>
              </a:schemeClr>
            </a:prstShdw>
          </a:effectLst>
        </p:spPr>
        <p:txBody>
          <a:bodyPr wrap="none" anchor="ctr"/>
          <a:lstStyle/>
          <a:p>
            <a:pPr algn="ctr"/>
            <a:r>
              <a:rPr lang="en-US" sz="1600" b="1">
                <a:solidFill>
                  <a:srgbClr val="FFCC00"/>
                </a:solidFill>
                <a:latin typeface="Arial" charset="0"/>
              </a:rPr>
              <a:t>PLAY</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252932"/>
                                        </p:tgtEl>
                                        <p:attrNameLst>
                                          <p:attrName>style.visibility</p:attrName>
                                        </p:attrNameLst>
                                      </p:cBhvr>
                                      <p:to>
                                        <p:strVal val="visible"/>
                                      </p:to>
                                    </p:set>
                                    <p:animEffect transition="in" filter="dissolve">
                                      <p:cBhvr>
                                        <p:cTn id="7" dur="500"/>
                                        <p:tgtEl>
                                          <p:spTgt spid="2529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2932" grpId="0"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Heart Sounds</a:t>
            </a:r>
            <a:endParaRPr lang="en-US" dirty="0"/>
          </a:p>
        </p:txBody>
      </p:sp>
      <p:sp>
        <p:nvSpPr>
          <p:cNvPr id="3" name="Content Placeholder 2"/>
          <p:cNvSpPr>
            <a:spLocks noGrp="1"/>
          </p:cNvSpPr>
          <p:nvPr>
            <p:ph idx="1"/>
          </p:nvPr>
        </p:nvSpPr>
        <p:spPr/>
        <p:txBody>
          <a:bodyPr>
            <a:normAutofit/>
          </a:bodyPr>
          <a:lstStyle/>
          <a:p>
            <a:endParaRPr lang="en-US" dirty="0" smtClean="0"/>
          </a:p>
          <a:p>
            <a:r>
              <a:rPr lang="en-US" b="1" dirty="0" smtClean="0"/>
              <a:t>Auscultation</a:t>
            </a:r>
            <a:r>
              <a:rPr lang="en-US" dirty="0" smtClean="0"/>
              <a:t>, the act of listening to sounds within the body, is usually done with a Stethoscope. The sound of the heartbeat comes primarily from blood turbulence caused by the closing of the heart valves. </a:t>
            </a:r>
          </a:p>
          <a:p>
            <a:r>
              <a:rPr lang="en-US" dirty="0" smtClean="0"/>
              <a:t>During each cardiac cycle, there are four </a:t>
            </a:r>
            <a:r>
              <a:rPr lang="en-US" b="1" dirty="0" smtClean="0"/>
              <a:t>heart sounds, </a:t>
            </a:r>
            <a:r>
              <a:rPr lang="en-US" dirty="0" smtClean="0"/>
              <a:t>but in a normal heart only the first and second heart</a:t>
            </a:r>
            <a:r>
              <a:rPr lang="en-US" b="1" dirty="0" smtClean="0"/>
              <a:t> </a:t>
            </a:r>
            <a:r>
              <a:rPr lang="en-US" dirty="0" smtClean="0"/>
              <a:t>sounds (S1 and S2) are loud enough to be heard through a stethoscope.</a:t>
            </a:r>
          </a:p>
          <a:p>
            <a:endParaRPr lang="en-US" dirty="0"/>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BASIC STRUCTURE OF A BLOOD VESSEL</a:t>
            </a:r>
            <a:endParaRPr lang="en-US" dirty="0"/>
          </a:p>
        </p:txBody>
      </p:sp>
      <p:sp>
        <p:nvSpPr>
          <p:cNvPr id="3" name="Content Placeholder 2"/>
          <p:cNvSpPr>
            <a:spLocks noGrp="1"/>
          </p:cNvSpPr>
          <p:nvPr>
            <p:ph idx="1"/>
          </p:nvPr>
        </p:nvSpPr>
        <p:spPr/>
        <p:txBody>
          <a:bodyPr>
            <a:normAutofit/>
          </a:bodyPr>
          <a:lstStyle/>
          <a:p>
            <a:r>
              <a:rPr lang="en-US" dirty="0"/>
              <a:t>The wall of a blood vessel consists of three layers, or tunics, of different tissues: </a:t>
            </a:r>
            <a:endParaRPr lang="en-US" dirty="0" smtClean="0"/>
          </a:p>
          <a:p>
            <a:pPr lvl="1"/>
            <a:r>
              <a:rPr lang="en-US" dirty="0" smtClean="0"/>
              <a:t>an </a:t>
            </a:r>
            <a:r>
              <a:rPr lang="en-US" dirty="0"/>
              <a:t>epithelial inner lining</a:t>
            </a:r>
            <a:r>
              <a:rPr lang="en-US" b="1" dirty="0" smtClean="0"/>
              <a:t>,( </a:t>
            </a:r>
            <a:r>
              <a:rPr lang="en-US" b="1" dirty="0" smtClean="0">
                <a:solidFill>
                  <a:srgbClr val="FF0000"/>
                </a:solidFill>
              </a:rPr>
              <a:t>tunica intima</a:t>
            </a:r>
            <a:r>
              <a:rPr lang="en-US" b="1" dirty="0" smtClean="0"/>
              <a:t>)</a:t>
            </a:r>
          </a:p>
          <a:p>
            <a:pPr lvl="1"/>
            <a:r>
              <a:rPr lang="en-US" dirty="0" smtClean="0"/>
              <a:t> </a:t>
            </a:r>
            <a:r>
              <a:rPr lang="en-US" dirty="0"/>
              <a:t>a middle layer consisting of smooth muscle and elastic connective tissue</a:t>
            </a:r>
            <a:r>
              <a:rPr lang="en-US" dirty="0" smtClean="0"/>
              <a:t>,(</a:t>
            </a:r>
            <a:r>
              <a:rPr lang="en-US" dirty="0" smtClean="0">
                <a:solidFill>
                  <a:srgbClr val="FF0000"/>
                </a:solidFill>
              </a:rPr>
              <a:t>tunica media) </a:t>
            </a:r>
          </a:p>
          <a:p>
            <a:pPr lvl="1"/>
            <a:r>
              <a:rPr lang="en-US" dirty="0" smtClean="0"/>
              <a:t>and </a:t>
            </a:r>
            <a:r>
              <a:rPr lang="en-US" dirty="0"/>
              <a:t>a connective tissue outer </a:t>
            </a:r>
            <a:r>
              <a:rPr lang="en-US" dirty="0" smtClean="0"/>
              <a:t>covering</a:t>
            </a:r>
            <a:r>
              <a:rPr lang="en-US" dirty="0" smtClean="0">
                <a:solidFill>
                  <a:srgbClr val="FF0000"/>
                </a:solidFill>
              </a:rPr>
              <a:t>( tunica externa, adventia). </a:t>
            </a:r>
            <a:endParaRPr lang="en-US" dirty="0">
              <a:solidFill>
                <a:srgbClr val="FF0000"/>
              </a:solidFill>
            </a:endParaRPr>
          </a:p>
        </p:txBody>
      </p:sp>
    </p:spTree>
  </p:cSld>
  <p:clrMapOvr>
    <a:masterClrMapping/>
  </p:clrMapOvr>
  <p:transition>
    <p:dissolve/>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The first sound (S1), which can be described as a </a:t>
            </a:r>
            <a:r>
              <a:rPr lang="en-US" b="1" dirty="0" err="1" smtClean="0"/>
              <a:t>lubb</a:t>
            </a:r>
            <a:r>
              <a:rPr lang="en-US" b="1" dirty="0" smtClean="0"/>
              <a:t> </a:t>
            </a:r>
            <a:r>
              <a:rPr lang="en-US" dirty="0" smtClean="0"/>
              <a:t>sound, is louder and a bit longer than the second sound. S1 is caused by blood turbulence associated with closure of the AV valves soon after ventricular systole begins. </a:t>
            </a:r>
          </a:p>
          <a:p>
            <a:r>
              <a:rPr lang="en-US" dirty="0" smtClean="0"/>
              <a:t>The second sound (S2), which is shorter and not as loud as the first, can be described as a </a:t>
            </a:r>
            <a:r>
              <a:rPr lang="en-US" b="1" dirty="0" err="1" smtClean="0"/>
              <a:t>dupp</a:t>
            </a:r>
            <a:r>
              <a:rPr lang="en-US" b="1" dirty="0" smtClean="0"/>
              <a:t> </a:t>
            </a:r>
            <a:r>
              <a:rPr lang="en-US" dirty="0" smtClean="0"/>
              <a:t>sound. S2 is caused by blood turbulence associated with closure of the SL valves at the beginning of ventricular diastole. </a:t>
            </a:r>
          </a:p>
          <a:p>
            <a:endParaRPr lang="en-US" dirty="0"/>
          </a:p>
        </p:txBody>
      </p:sp>
    </p:spTree>
  </p:cSld>
  <p:clrMapOvr>
    <a:masterClrMapping/>
  </p:clrMapOvr>
  <p:transition>
    <p:dissolve/>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dirty="0" smtClean="0"/>
              <a:t>Although S1 and S2 are due to blood turbulence associated with the closure of valves, they are best heard at the surface of the chest in locations that are slightly different from the locations of the valves.</a:t>
            </a:r>
          </a:p>
          <a:p>
            <a:r>
              <a:rPr lang="en-US" dirty="0" smtClean="0"/>
              <a:t>This is because the sound is carried by the blood flow away from the valves. </a:t>
            </a:r>
          </a:p>
          <a:p>
            <a:r>
              <a:rPr lang="en-US" dirty="0" smtClean="0"/>
              <a:t>Normally not loud enough to be heard, S3 is due to blood turbulence during rapid ventricular filling, and S4 is due to blood turbulence during </a:t>
            </a:r>
            <a:r>
              <a:rPr lang="en-US" dirty="0" err="1" smtClean="0"/>
              <a:t>atrial</a:t>
            </a:r>
            <a:r>
              <a:rPr lang="en-US" dirty="0" smtClean="0"/>
              <a:t> systole.</a:t>
            </a:r>
          </a:p>
          <a:p>
            <a:endParaRPr lang="en-US" dirty="0"/>
          </a:p>
        </p:txBody>
      </p:sp>
    </p:spTree>
  </p:cSld>
  <p:clrMapOvr>
    <a:masterClrMapping/>
  </p:clrMapOvr>
  <p:transition>
    <p:dissolve/>
  </p:transition>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685800" y="609600"/>
            <a:ext cx="7772400" cy="762000"/>
          </a:xfrm>
        </p:spPr>
        <p:txBody>
          <a:bodyPr>
            <a:normAutofit fontScale="90000"/>
          </a:bodyPr>
          <a:lstStyle/>
          <a:p>
            <a:pPr algn="ctr"/>
            <a:r>
              <a:rPr lang="en-US" b="1" u="sng" dirty="0" smtClean="0"/>
              <a:t>Terms, Definitions &amp; Units</a:t>
            </a:r>
            <a:endParaRPr lang="en-US" b="1" dirty="0" smtClean="0"/>
          </a:p>
        </p:txBody>
      </p:sp>
      <p:sp>
        <p:nvSpPr>
          <p:cNvPr id="65539" name="Rectangle 3"/>
          <p:cNvSpPr>
            <a:spLocks noGrp="1" noChangeArrowheads="1"/>
          </p:cNvSpPr>
          <p:nvPr>
            <p:ph type="body" idx="1"/>
          </p:nvPr>
        </p:nvSpPr>
        <p:spPr>
          <a:xfrm>
            <a:off x="685800" y="914400"/>
            <a:ext cx="7924800" cy="5486400"/>
          </a:xfrm>
        </p:spPr>
        <p:txBody>
          <a:bodyPr/>
          <a:lstStyle/>
          <a:p>
            <a:endParaRPr lang="en-US" b="1" u="sng" dirty="0" smtClean="0"/>
          </a:p>
          <a:p>
            <a:r>
              <a:rPr lang="en-US" b="1" u="sng" dirty="0" smtClean="0"/>
              <a:t>Blood Pressure</a:t>
            </a:r>
            <a:r>
              <a:rPr lang="en-US" b="1" dirty="0" smtClean="0"/>
              <a:t> - force generated against arterial walls per unit of area in </a:t>
            </a:r>
            <a:r>
              <a:rPr lang="en-US" b="1" dirty="0" smtClean="0">
                <a:solidFill>
                  <a:srgbClr val="FF3300"/>
                </a:solidFill>
              </a:rPr>
              <a:t>mm Hg</a:t>
            </a:r>
            <a:r>
              <a:rPr lang="en-US" b="1" dirty="0" smtClean="0"/>
              <a:t>.</a:t>
            </a:r>
          </a:p>
          <a:p>
            <a:r>
              <a:rPr lang="en-US" b="1" u="sng" dirty="0" smtClean="0"/>
              <a:t>Systolic Pressure</a:t>
            </a:r>
            <a:r>
              <a:rPr lang="en-US" b="1" dirty="0" smtClean="0"/>
              <a:t> - </a:t>
            </a:r>
            <a:r>
              <a:rPr lang="en-US" b="1" dirty="0" smtClean="0">
                <a:solidFill>
                  <a:srgbClr val="FF3300"/>
                </a:solidFill>
              </a:rPr>
              <a:t>peak arterial pressure</a:t>
            </a:r>
            <a:r>
              <a:rPr lang="en-US" b="1" dirty="0" smtClean="0"/>
              <a:t>. Averages about 120 mm Hg in healthy adults.</a:t>
            </a:r>
          </a:p>
          <a:p>
            <a:r>
              <a:rPr lang="en-US" b="1" u="sng" dirty="0" smtClean="0"/>
              <a:t>Diastolic Pressure</a:t>
            </a:r>
            <a:r>
              <a:rPr lang="en-US" b="1" dirty="0" smtClean="0"/>
              <a:t> - </a:t>
            </a:r>
            <a:r>
              <a:rPr lang="en-US" b="1" dirty="0" smtClean="0">
                <a:solidFill>
                  <a:srgbClr val="FF3300"/>
                </a:solidFill>
              </a:rPr>
              <a:t>lowest arterial pressure</a:t>
            </a:r>
            <a:r>
              <a:rPr lang="en-US" b="1" dirty="0" smtClean="0"/>
              <a:t>. Averages between 70 - 80 mm Hg in healthy adults.</a:t>
            </a:r>
          </a:p>
          <a:p>
            <a:r>
              <a:rPr lang="en-US" b="1" u="sng" dirty="0" smtClean="0"/>
              <a:t>Blood Volume</a:t>
            </a:r>
            <a:r>
              <a:rPr lang="en-US" b="1" dirty="0" smtClean="0"/>
              <a:t> - </a:t>
            </a:r>
            <a:r>
              <a:rPr lang="en-US" b="1" dirty="0" smtClean="0">
                <a:solidFill>
                  <a:srgbClr val="FF3300"/>
                </a:solidFill>
              </a:rPr>
              <a:t>quantity of blood in cardiovascular system</a:t>
            </a:r>
            <a:r>
              <a:rPr lang="en-US" b="1" dirty="0" smtClean="0"/>
              <a:t>. Varies from 4-5 L. in females to 5-6 L. in males.</a:t>
            </a:r>
          </a:p>
          <a:p>
            <a:endParaRPr lang="en-US" b="1" u="sng" dirty="0"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65539">
                                            <p:txEl>
                                              <p:pRg st="1" end="1"/>
                                            </p:txEl>
                                          </p:spTgt>
                                        </p:tgtEl>
                                        <p:attrNameLst>
                                          <p:attrName>style.visibility</p:attrName>
                                        </p:attrNameLst>
                                      </p:cBhvr>
                                      <p:to>
                                        <p:strVal val="visible"/>
                                      </p:to>
                                    </p:set>
                                    <p:anim calcmode="lin" valueType="num">
                                      <p:cBhvr additive="base">
                                        <p:cTn id="7" dur="5000" fill="hold"/>
                                        <p:tgtEl>
                                          <p:spTgt spid="65539">
                                            <p:txEl>
                                              <p:pRg st="1" end="1"/>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6553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65539">
                                            <p:txEl>
                                              <p:pRg st="2" end="2"/>
                                            </p:txEl>
                                          </p:spTgt>
                                        </p:tgtEl>
                                        <p:attrNameLst>
                                          <p:attrName>style.visibility</p:attrName>
                                        </p:attrNameLst>
                                      </p:cBhvr>
                                      <p:to>
                                        <p:strVal val="visible"/>
                                      </p:to>
                                    </p:set>
                                    <p:anim calcmode="lin" valueType="num">
                                      <p:cBhvr additive="base">
                                        <p:cTn id="13" dur="5000" fill="hold"/>
                                        <p:tgtEl>
                                          <p:spTgt spid="65539">
                                            <p:txEl>
                                              <p:pRg st="2" end="2"/>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6553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65539">
                                            <p:txEl>
                                              <p:pRg st="3" end="3"/>
                                            </p:txEl>
                                          </p:spTgt>
                                        </p:tgtEl>
                                        <p:attrNameLst>
                                          <p:attrName>style.visibility</p:attrName>
                                        </p:attrNameLst>
                                      </p:cBhvr>
                                      <p:to>
                                        <p:strVal val="visible"/>
                                      </p:to>
                                    </p:set>
                                    <p:anim calcmode="lin" valueType="num">
                                      <p:cBhvr additive="base">
                                        <p:cTn id="19" dur="5000" fill="hold"/>
                                        <p:tgtEl>
                                          <p:spTgt spid="65539">
                                            <p:txEl>
                                              <p:pRg st="3" end="3"/>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6553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7" presetClass="entr" presetSubtype="4" fill="hold" grpId="0" nodeType="clickEffect">
                                  <p:stCondLst>
                                    <p:cond delay="0"/>
                                  </p:stCondLst>
                                  <p:childTnLst>
                                    <p:set>
                                      <p:cBhvr>
                                        <p:cTn id="24" dur="1" fill="hold">
                                          <p:stCondLst>
                                            <p:cond delay="0"/>
                                          </p:stCondLst>
                                        </p:cTn>
                                        <p:tgtEl>
                                          <p:spTgt spid="65539">
                                            <p:txEl>
                                              <p:pRg st="4" end="4"/>
                                            </p:txEl>
                                          </p:spTgt>
                                        </p:tgtEl>
                                        <p:attrNameLst>
                                          <p:attrName>style.visibility</p:attrName>
                                        </p:attrNameLst>
                                      </p:cBhvr>
                                      <p:to>
                                        <p:strVal val="visible"/>
                                      </p:to>
                                    </p:set>
                                    <p:anim calcmode="lin" valueType="num">
                                      <p:cBhvr additive="base">
                                        <p:cTn id="25" dur="5000" fill="hold"/>
                                        <p:tgtEl>
                                          <p:spTgt spid="65539">
                                            <p:txEl>
                                              <p:pRg st="4" end="4"/>
                                            </p:txEl>
                                          </p:spTgt>
                                        </p:tgtEl>
                                        <p:attrNameLst>
                                          <p:attrName>ppt_x</p:attrName>
                                        </p:attrNameLst>
                                      </p:cBhvr>
                                      <p:tavLst>
                                        <p:tav tm="0">
                                          <p:val>
                                            <p:strVal val="#ppt_x"/>
                                          </p:val>
                                        </p:tav>
                                        <p:tav tm="100000">
                                          <p:val>
                                            <p:strVal val="#ppt_x"/>
                                          </p:val>
                                        </p:tav>
                                      </p:tavLst>
                                    </p:anim>
                                    <p:anim calcmode="lin" valueType="num">
                                      <p:cBhvr additive="base">
                                        <p:cTn id="26" dur="5000" fill="hold"/>
                                        <p:tgtEl>
                                          <p:spTgt spid="65539">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685800" y="457200"/>
            <a:ext cx="7772400" cy="762000"/>
          </a:xfrm>
        </p:spPr>
        <p:txBody>
          <a:bodyPr>
            <a:normAutofit fontScale="90000"/>
          </a:bodyPr>
          <a:lstStyle/>
          <a:p>
            <a:r>
              <a:rPr lang="en-US" b="1" u="sng" smtClean="0"/>
              <a:t>Terms, Definitions &amp; Units</a:t>
            </a:r>
            <a:endParaRPr lang="en-US" b="1" smtClean="0"/>
          </a:p>
        </p:txBody>
      </p:sp>
      <p:sp>
        <p:nvSpPr>
          <p:cNvPr id="66563" name="Rectangle 3"/>
          <p:cNvSpPr>
            <a:spLocks noGrp="1" noChangeArrowheads="1"/>
          </p:cNvSpPr>
          <p:nvPr>
            <p:ph type="body" idx="1"/>
          </p:nvPr>
        </p:nvSpPr>
        <p:spPr>
          <a:xfrm>
            <a:off x="685800" y="1524000"/>
            <a:ext cx="7924800" cy="4800600"/>
          </a:xfrm>
        </p:spPr>
        <p:txBody>
          <a:bodyPr/>
          <a:lstStyle/>
          <a:p>
            <a:r>
              <a:rPr lang="en-US" b="1" u="sng" smtClean="0"/>
              <a:t>Cardiac Output</a:t>
            </a:r>
            <a:r>
              <a:rPr lang="en-US" b="1" smtClean="0"/>
              <a:t> - the </a:t>
            </a:r>
            <a:r>
              <a:rPr lang="en-US" b="1" smtClean="0">
                <a:solidFill>
                  <a:srgbClr val="FF3300"/>
                </a:solidFill>
              </a:rPr>
              <a:t>amount of blood pumped by a ventricle per minute</a:t>
            </a:r>
            <a:r>
              <a:rPr lang="en-US" b="1" smtClean="0"/>
              <a:t>. Units may be in milliliters or Liters per minute.</a:t>
            </a:r>
          </a:p>
          <a:p>
            <a:r>
              <a:rPr lang="en-US" b="1" u="sng" smtClean="0"/>
              <a:t>Heart Rate</a:t>
            </a:r>
            <a:r>
              <a:rPr lang="en-US" b="1" smtClean="0"/>
              <a:t> - </a:t>
            </a:r>
            <a:r>
              <a:rPr lang="en-US" b="1" smtClean="0">
                <a:solidFill>
                  <a:srgbClr val="FF3300"/>
                </a:solidFill>
              </a:rPr>
              <a:t>number of cardiac cycles per minute</a:t>
            </a:r>
            <a:r>
              <a:rPr lang="en-US" b="1" smtClean="0"/>
              <a:t>. Average for males = 64-72/min. Average for females = 72-80/min.</a:t>
            </a:r>
          </a:p>
          <a:p>
            <a:r>
              <a:rPr lang="en-US" b="1" u="sng" smtClean="0"/>
              <a:t>Stroke Volume</a:t>
            </a:r>
            <a:r>
              <a:rPr lang="en-US" b="1" smtClean="0"/>
              <a:t> - </a:t>
            </a:r>
            <a:r>
              <a:rPr lang="en-US" b="1" smtClean="0">
                <a:solidFill>
                  <a:srgbClr val="FF3300"/>
                </a:solidFill>
              </a:rPr>
              <a:t>amount of blood pumped out of a ventricle each beat</a:t>
            </a:r>
            <a:r>
              <a:rPr lang="en-US" b="1" smtClean="0"/>
              <a:t>. Average resting stroke volume = 70 ml.</a:t>
            </a:r>
          </a:p>
          <a:p>
            <a:endParaRPr lang="en-US" b="1" u="sng" smtClean="0"/>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 calcmode="lin" valueType="num">
                                      <p:cBhvr additive="base">
                                        <p:cTn id="7" dur="5000" fill="hold"/>
                                        <p:tgtEl>
                                          <p:spTgt spid="66563">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6656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66563">
                                            <p:txEl>
                                              <p:pRg st="1" end="1"/>
                                            </p:txEl>
                                          </p:spTgt>
                                        </p:tgtEl>
                                        <p:attrNameLst>
                                          <p:attrName>style.visibility</p:attrName>
                                        </p:attrNameLst>
                                      </p:cBhvr>
                                      <p:to>
                                        <p:strVal val="visible"/>
                                      </p:to>
                                    </p:set>
                                    <p:anim calcmode="lin" valueType="num">
                                      <p:cBhvr additive="base">
                                        <p:cTn id="13" dur="5000" fill="hold"/>
                                        <p:tgtEl>
                                          <p:spTgt spid="66563">
                                            <p:txEl>
                                              <p:pRg st="1" end="1"/>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6656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4" fill="hold" grpId="0" nodeType="clickEffect">
                                  <p:stCondLst>
                                    <p:cond delay="0"/>
                                  </p:stCondLst>
                                  <p:childTnLst>
                                    <p:set>
                                      <p:cBhvr>
                                        <p:cTn id="18" dur="1" fill="hold">
                                          <p:stCondLst>
                                            <p:cond delay="0"/>
                                          </p:stCondLst>
                                        </p:cTn>
                                        <p:tgtEl>
                                          <p:spTgt spid="66563">
                                            <p:txEl>
                                              <p:pRg st="2" end="2"/>
                                            </p:txEl>
                                          </p:spTgt>
                                        </p:tgtEl>
                                        <p:attrNameLst>
                                          <p:attrName>style.visibility</p:attrName>
                                        </p:attrNameLst>
                                      </p:cBhvr>
                                      <p:to>
                                        <p:strVal val="visible"/>
                                      </p:to>
                                    </p:set>
                                    <p:anim calcmode="lin" valueType="num">
                                      <p:cBhvr additive="base">
                                        <p:cTn id="19" dur="5000" fill="hold"/>
                                        <p:tgtEl>
                                          <p:spTgt spid="66563">
                                            <p:txEl>
                                              <p:pRg st="2" end="2"/>
                                            </p:txEl>
                                          </p:spTgt>
                                        </p:tgtEl>
                                        <p:attrNameLst>
                                          <p:attrName>ppt_x</p:attrName>
                                        </p:attrNameLst>
                                      </p:cBhvr>
                                      <p:tavLst>
                                        <p:tav tm="0">
                                          <p:val>
                                            <p:strVal val="#ppt_x"/>
                                          </p:val>
                                        </p:tav>
                                        <p:tav tm="100000">
                                          <p:val>
                                            <p:strVal val="#ppt_x"/>
                                          </p:val>
                                        </p:tav>
                                      </p:tavLst>
                                    </p:anim>
                                    <p:anim calcmode="lin" valueType="num">
                                      <p:cBhvr additive="base">
                                        <p:cTn id="20" dur="5000" fill="hold"/>
                                        <p:tgtEl>
                                          <p:spTgt spid="6656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The Cardiac Output</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Although the heart has auto rhythmic fibers that enable it to beat independently, its operation is governed by events occurring throughout the body.</a:t>
            </a:r>
          </a:p>
          <a:p>
            <a:r>
              <a:rPr lang="en-US" dirty="0" smtClean="0"/>
              <a:t> Body cells must receive a certain amount of oxygen from blood each minute to maintain health and life.</a:t>
            </a:r>
          </a:p>
          <a:p>
            <a:r>
              <a:rPr lang="en-US" dirty="0" smtClean="0"/>
              <a:t> When cells are metabolically active, as during exercise, they take up even more oxygen from the blood. </a:t>
            </a:r>
          </a:p>
          <a:p>
            <a:r>
              <a:rPr lang="en-US" dirty="0" smtClean="0"/>
              <a:t>During rest periods, cellular metabolic need is reduced, and the workload of the heart decreases.</a:t>
            </a:r>
          </a:p>
          <a:p>
            <a:endParaRPr lang="en-US" dirty="0"/>
          </a:p>
        </p:txBody>
      </p:sp>
    </p:spTree>
  </p:cSld>
  <p:clrMapOvr>
    <a:masterClrMapping/>
  </p:clrMapOvr>
  <p:transition>
    <p:dissolve/>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b="1" dirty="0" smtClean="0"/>
              <a:t>Cardiac output (CO) </a:t>
            </a:r>
            <a:r>
              <a:rPr lang="en-US" dirty="0" smtClean="0"/>
              <a:t>is the volume of blood ejected from the left ventricle (or the right ventricle) into the aorta (or pulmonary trunk) each minute. </a:t>
            </a:r>
          </a:p>
          <a:p>
            <a:r>
              <a:rPr lang="en-US" dirty="0" smtClean="0"/>
              <a:t>Cardiac output equals the </a:t>
            </a:r>
            <a:r>
              <a:rPr lang="en-US" b="1" dirty="0" smtClean="0"/>
              <a:t>stroke volume</a:t>
            </a:r>
            <a:r>
              <a:rPr lang="en-US" dirty="0" smtClean="0"/>
              <a:t> </a:t>
            </a:r>
            <a:r>
              <a:rPr lang="en-US" b="1" dirty="0" smtClean="0"/>
              <a:t>(SV), </a:t>
            </a:r>
            <a:r>
              <a:rPr lang="en-US" dirty="0" smtClean="0"/>
              <a:t>the volume of blood ejected by the ventricle during each contraction, multiplied by the </a:t>
            </a:r>
            <a:r>
              <a:rPr lang="en-US" b="1" dirty="0" smtClean="0"/>
              <a:t>heart rate (HR), </a:t>
            </a:r>
            <a:r>
              <a:rPr lang="en-US" dirty="0" smtClean="0"/>
              <a:t>the number of heartbeats per minute: </a:t>
            </a:r>
          </a:p>
          <a:p>
            <a:r>
              <a:rPr lang="en-US" b="1" dirty="0" smtClean="0"/>
              <a:t>CO =SV x HR (</a:t>
            </a:r>
            <a:r>
              <a:rPr lang="en-US" b="1" dirty="0" err="1" smtClean="0"/>
              <a:t>mL</a:t>
            </a:r>
            <a:r>
              <a:rPr lang="en-US" b="1" dirty="0" smtClean="0"/>
              <a:t>/min) (</a:t>
            </a:r>
            <a:r>
              <a:rPr lang="en-US" b="1" dirty="0" err="1" smtClean="0"/>
              <a:t>mL</a:t>
            </a:r>
            <a:r>
              <a:rPr lang="en-US" b="1" dirty="0" smtClean="0"/>
              <a:t>/beat) (beats/min)</a:t>
            </a:r>
          </a:p>
          <a:p>
            <a:endParaRPr lang="en-US" dirty="0"/>
          </a:p>
        </p:txBody>
      </p:sp>
    </p:spTree>
  </p:cSld>
  <p:clrMapOvr>
    <a:masterClrMapping/>
  </p:clrMapOvr>
  <p:transition>
    <p:dissolve/>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In a typical resting adult male, stroke volume averages 70 </a:t>
            </a:r>
            <a:r>
              <a:rPr lang="en-US" dirty="0" err="1" smtClean="0"/>
              <a:t>mL</a:t>
            </a:r>
            <a:r>
              <a:rPr lang="en-US" dirty="0" smtClean="0"/>
              <a:t>/beat, and heart rate is about 75 beats/min. Thus, average cardiac output is CO =70 </a:t>
            </a:r>
            <a:r>
              <a:rPr lang="en-US" dirty="0" err="1" smtClean="0"/>
              <a:t>mL</a:t>
            </a:r>
            <a:r>
              <a:rPr lang="en-US" dirty="0" smtClean="0"/>
              <a:t>/beat x75 beats/min =5250 </a:t>
            </a:r>
            <a:r>
              <a:rPr lang="en-US" dirty="0" err="1" smtClean="0"/>
              <a:t>mL</a:t>
            </a:r>
            <a:r>
              <a:rPr lang="en-US" dirty="0" smtClean="0"/>
              <a:t>/min or 5.25 L/min.</a:t>
            </a:r>
          </a:p>
          <a:p>
            <a:r>
              <a:rPr lang="en-US" dirty="0" smtClean="0"/>
              <a:t>This volume is close to the total blood volume, which is about 5 liters in a typical adult male. Thus, your entire blood volume flows through your pulmonary and systemic circulations each minute.</a:t>
            </a:r>
          </a:p>
          <a:p>
            <a:endParaRPr lang="en-US" dirty="0"/>
          </a:p>
        </p:txBody>
      </p:sp>
    </p:spTree>
  </p:cSld>
  <p:clrMapOvr>
    <a:masterClrMapping/>
  </p:clrMapOvr>
  <p:transition>
    <p:dissolve/>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pPr>
              <a:buNone/>
            </a:pPr>
            <a:r>
              <a:rPr lang="en-US" dirty="0" smtClean="0"/>
              <a:t>NB  </a:t>
            </a:r>
            <a:r>
              <a:rPr lang="en-US" b="1" dirty="0" smtClean="0"/>
              <a:t>Factors that increase stroke volume or heart rate normally increase CO. </a:t>
            </a:r>
          </a:p>
          <a:p>
            <a:pPr>
              <a:buNone/>
            </a:pPr>
            <a:r>
              <a:rPr lang="en-US" b="1" dirty="0" smtClean="0"/>
              <a:t>During mild exercise, for example, stroke volume may increase to 100 </a:t>
            </a:r>
            <a:r>
              <a:rPr lang="en-US" b="1" dirty="0" err="1" smtClean="0"/>
              <a:t>mL</a:t>
            </a:r>
            <a:r>
              <a:rPr lang="en-US" b="1" dirty="0" smtClean="0"/>
              <a:t>/beat, and heart rate to 100 beats/min. Cardiac output then would be 10 L/min. During intense (but still not maximal) exercise, the heart rate may accelerate to150 beats/min, and stroke volume may rise to 130 </a:t>
            </a:r>
            <a:r>
              <a:rPr lang="en-US" b="1" dirty="0" err="1" smtClean="0"/>
              <a:t>mL</a:t>
            </a:r>
            <a:r>
              <a:rPr lang="en-US" b="1" dirty="0" smtClean="0"/>
              <a:t>/beat, resulting in a cardiac output of 19.5 L/min.</a:t>
            </a:r>
          </a:p>
          <a:p>
            <a:endParaRPr lang="en-US" dirty="0"/>
          </a:p>
        </p:txBody>
      </p:sp>
    </p:spTree>
  </p:cSld>
  <p:clrMapOvr>
    <a:masterClrMapping/>
  </p:clrMapOvr>
  <p:transition>
    <p:dissolve/>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b="1" dirty="0" smtClean="0"/>
              <a:t>Cardiac reserve </a:t>
            </a:r>
            <a:r>
              <a:rPr lang="en-US" dirty="0" smtClean="0"/>
              <a:t>is the difference between a person’s maximum cardiac output and cardiac output at rest. The average person has a cardiac reserve of four or five times the resting value.</a:t>
            </a:r>
          </a:p>
          <a:p>
            <a:endParaRPr lang="en-US" dirty="0"/>
          </a:p>
        </p:txBody>
      </p:sp>
    </p:spTree>
  </p:cSld>
  <p:clrMapOvr>
    <a:masterClrMapping/>
  </p:clrMapOvr>
  <p:transition>
    <p:dissolve/>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smtClean="0"/>
              <a:t> </a:t>
            </a:r>
            <a:r>
              <a:rPr lang="en-US" smtClean="0"/>
              <a:t/>
            </a:r>
            <a:br>
              <a:rPr lang="en-US" smtClean="0"/>
            </a:br>
            <a:r>
              <a:rPr lang="en-US" smtClean="0"/>
              <a:t>STROKE VOLUME</a:t>
            </a:r>
            <a:endParaRPr lang="en-US" dirty="0"/>
          </a:p>
        </p:txBody>
      </p:sp>
      <p:sp>
        <p:nvSpPr>
          <p:cNvPr id="3" name="Content Placeholder 2"/>
          <p:cNvSpPr>
            <a:spLocks noGrp="1"/>
          </p:cNvSpPr>
          <p:nvPr>
            <p:ph idx="1"/>
          </p:nvPr>
        </p:nvSpPr>
        <p:spPr/>
        <p:txBody>
          <a:bodyPr>
            <a:normAutofit/>
          </a:bodyPr>
          <a:lstStyle/>
          <a:p>
            <a:r>
              <a:rPr lang="en-US" dirty="0" smtClean="0"/>
              <a:t>A healthy heart will pump out the blood that entered its chambers during the previous diastole. In other words, if more blood returns to the heart during diastole, then more blood is ejected during the next systole. </a:t>
            </a:r>
          </a:p>
          <a:p>
            <a:r>
              <a:rPr lang="en-US" dirty="0" smtClean="0"/>
              <a:t>At rest, the stroke volume is 50–60% of the end diastolic volume because 40–50% of the blood remains in the ventricles after each contraction (end-systolic volume). </a:t>
            </a:r>
            <a:endParaRPr lang="en-US"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 Tunica </a:t>
            </a:r>
            <a:r>
              <a:rPr lang="en-US" b="1" dirty="0" err="1" smtClean="0"/>
              <a:t>Interna</a:t>
            </a:r>
            <a:r>
              <a:rPr lang="en-US" b="1" dirty="0" smtClean="0"/>
              <a:t> (Intima)</a:t>
            </a:r>
            <a:endParaRPr lang="en-US" dirty="0"/>
          </a:p>
        </p:txBody>
      </p:sp>
      <p:sp>
        <p:nvSpPr>
          <p:cNvPr id="3" name="Content Placeholder 2"/>
          <p:cNvSpPr>
            <a:spLocks noGrp="1"/>
          </p:cNvSpPr>
          <p:nvPr>
            <p:ph idx="1"/>
          </p:nvPr>
        </p:nvSpPr>
        <p:spPr/>
        <p:txBody>
          <a:bodyPr/>
          <a:lstStyle/>
          <a:p>
            <a:r>
              <a:rPr lang="en-US" dirty="0" smtClean="0"/>
              <a:t>The </a:t>
            </a:r>
            <a:r>
              <a:rPr lang="en-US" dirty="0"/>
              <a:t>tunica </a:t>
            </a:r>
            <a:r>
              <a:rPr lang="en-US" dirty="0" err="1"/>
              <a:t>interna</a:t>
            </a:r>
            <a:r>
              <a:rPr lang="en-US" dirty="0"/>
              <a:t> (intima) forms the inner lining of a blood vessel and is in direct contact with the blood as it flows through the lumen</a:t>
            </a:r>
            <a:r>
              <a:rPr lang="en-US" b="1" dirty="0"/>
              <a:t> </a:t>
            </a:r>
            <a:r>
              <a:rPr lang="en-US" dirty="0"/>
              <a:t>or interior opening, of the vessel</a:t>
            </a:r>
          </a:p>
        </p:txBody>
      </p:sp>
    </p:spTree>
  </p:cSld>
  <p:clrMapOvr>
    <a:masterClrMapping/>
  </p:clrMapOvr>
  <p:transition>
    <p:dissolve/>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Three factors regulate stroke volume and ensure that the left and right ventricles pump equal volumes of blood are:</a:t>
            </a:r>
          </a:p>
          <a:p>
            <a:r>
              <a:rPr lang="en-US" dirty="0" smtClean="0"/>
              <a:t> (1) </a:t>
            </a:r>
            <a:r>
              <a:rPr lang="en-US" b="1" dirty="0" smtClean="0"/>
              <a:t>Preload, </a:t>
            </a:r>
            <a:r>
              <a:rPr lang="en-US" dirty="0" smtClean="0"/>
              <a:t>the degree of stretch on the heart before it contracts; </a:t>
            </a:r>
          </a:p>
          <a:p>
            <a:r>
              <a:rPr lang="en-US" dirty="0" smtClean="0"/>
              <a:t>(2) </a:t>
            </a:r>
            <a:r>
              <a:rPr lang="en-US" b="1" dirty="0" smtClean="0"/>
              <a:t>Contractility, </a:t>
            </a:r>
            <a:r>
              <a:rPr lang="en-US" dirty="0" smtClean="0"/>
              <a:t>the Force fullness of contraction of individual ventricular muscle fibers;</a:t>
            </a:r>
          </a:p>
          <a:p>
            <a:r>
              <a:rPr lang="en-US" dirty="0" smtClean="0"/>
              <a:t> (3) </a:t>
            </a:r>
            <a:r>
              <a:rPr lang="en-US" b="1" dirty="0" smtClean="0"/>
              <a:t>After load, </a:t>
            </a:r>
            <a:r>
              <a:rPr lang="en-US" dirty="0" smtClean="0"/>
              <a:t>the pressure that must be exceeded before ejection of blood from the ventricles can occur.</a:t>
            </a:r>
          </a:p>
        </p:txBody>
      </p:sp>
    </p:spTree>
  </p:cSld>
  <p:clrMapOvr>
    <a:masterClrMapping/>
  </p:clrMapOvr>
  <p:transition>
    <p:dissolve/>
  </p:transition>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Regulation of Heart Rate</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r>
              <a:rPr lang="en-US" dirty="0" smtClean="0"/>
              <a:t>As you have just learned, cardiac output depends on both heart rate and stroke volume. </a:t>
            </a:r>
          </a:p>
          <a:p>
            <a:r>
              <a:rPr lang="en-US" dirty="0" smtClean="0"/>
              <a:t>Adjustments in heart rate are important in the short-term control of cardiac output and blood pressure. </a:t>
            </a:r>
          </a:p>
          <a:p>
            <a:r>
              <a:rPr lang="en-US" dirty="0" smtClean="0"/>
              <a:t>The </a:t>
            </a:r>
            <a:r>
              <a:rPr lang="en-US" dirty="0" err="1" smtClean="0"/>
              <a:t>sino-atrial</a:t>
            </a:r>
            <a:r>
              <a:rPr lang="en-US" dirty="0" smtClean="0"/>
              <a:t> (SA) node initiates contraction and, if left to itself, would set a constant heart rate of about 100 beats/min. </a:t>
            </a:r>
          </a:p>
          <a:p>
            <a:r>
              <a:rPr lang="en-US" dirty="0" smtClean="0"/>
              <a:t>However, tissues require different volumes of blood flow under different conditions. During exercise, for example, cardiac output rises to supply working tissues with increased amounts of oxygen and nutrients.</a:t>
            </a:r>
          </a:p>
          <a:p>
            <a:endParaRPr lang="en-US" dirty="0"/>
          </a:p>
        </p:txBody>
      </p:sp>
    </p:spTree>
  </p:cSld>
  <p:clrMapOvr>
    <a:masterClrMapping/>
  </p:clrMapOvr>
  <p:transition>
    <p:dissolve/>
  </p:transition>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dirty="0" smtClean="0"/>
              <a:t>Stroke volume may fall if the ventricular myocardium is damaged or if blood volume is reduced by bleeding. In these cases, homeostatic mechanisms maintain adequate cardiac output by increasing the heart rate and contractility. </a:t>
            </a:r>
          </a:p>
          <a:p>
            <a:r>
              <a:rPr lang="en-US" dirty="0" smtClean="0"/>
              <a:t>Among the several factors that contribute to regulation of heart rate, the most important are the autonomic nervous system and hormones released by the adrenal medullae (epinephrine and </a:t>
            </a:r>
            <a:r>
              <a:rPr lang="en-US" dirty="0" err="1" smtClean="0"/>
              <a:t>norepinephrine</a:t>
            </a:r>
            <a:r>
              <a:rPr lang="en-US" dirty="0" smtClean="0"/>
              <a:t>).</a:t>
            </a:r>
          </a:p>
          <a:p>
            <a:endParaRPr lang="en-US" dirty="0"/>
          </a:p>
        </p:txBody>
      </p:sp>
    </p:spTree>
  </p:cSld>
  <p:clrMapOvr>
    <a:masterClrMapping/>
  </p:clrMapOvr>
  <p:transition>
    <p:dissolve/>
  </p:transition>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a:bodyPr>
          <a:lstStyle/>
          <a:p>
            <a:r>
              <a:rPr lang="en-US" b="1" dirty="0" smtClean="0"/>
              <a:t>1. Autonomic Regulation of Heart Rate-</a:t>
            </a:r>
            <a:r>
              <a:rPr lang="en-US" dirty="0" smtClean="0"/>
              <a:t>Nervous system regulation of the heart originates in the </a:t>
            </a:r>
            <a:r>
              <a:rPr lang="en-US" b="1" dirty="0" smtClean="0"/>
              <a:t>cardiovascular center </a:t>
            </a:r>
            <a:r>
              <a:rPr lang="en-US" dirty="0" smtClean="0"/>
              <a:t>in the medulla oblongata.</a:t>
            </a:r>
          </a:p>
          <a:p>
            <a:r>
              <a:rPr lang="en-US" dirty="0" smtClean="0"/>
              <a:t> This region of the</a:t>
            </a:r>
            <a:r>
              <a:rPr lang="en-US" b="1" dirty="0" smtClean="0"/>
              <a:t> </a:t>
            </a:r>
            <a:r>
              <a:rPr lang="en-US" dirty="0" smtClean="0"/>
              <a:t>brain stem receives input from a variety of sensory receptors and</a:t>
            </a:r>
            <a:r>
              <a:rPr lang="en-US" b="1" dirty="0" smtClean="0"/>
              <a:t> </a:t>
            </a:r>
            <a:r>
              <a:rPr lang="en-US" dirty="0" smtClean="0"/>
              <a:t>from higher brain centers, such as the limbic system and cerebral</a:t>
            </a:r>
            <a:r>
              <a:rPr lang="en-US" b="1" dirty="0" smtClean="0"/>
              <a:t> </a:t>
            </a:r>
            <a:r>
              <a:rPr lang="en-US" dirty="0" smtClean="0"/>
              <a:t>cortex. The cardiovascular center then directs appropriate output</a:t>
            </a:r>
            <a:r>
              <a:rPr lang="en-US" b="1" dirty="0" smtClean="0"/>
              <a:t> </a:t>
            </a:r>
            <a:r>
              <a:rPr lang="en-US" dirty="0" smtClean="0"/>
              <a:t>by increasing or decreasing the frequency of nerve impulses in</a:t>
            </a:r>
            <a:r>
              <a:rPr lang="en-US" b="1" dirty="0" smtClean="0"/>
              <a:t> </a:t>
            </a:r>
            <a:r>
              <a:rPr lang="en-US" dirty="0" smtClean="0"/>
              <a:t>both the sympathetic and parasympathetic branches of the ANS</a:t>
            </a:r>
          </a:p>
          <a:p>
            <a:endParaRPr lang="en-US" dirty="0"/>
          </a:p>
        </p:txBody>
      </p:sp>
    </p:spTree>
  </p:cSld>
  <p:clrMapOvr>
    <a:masterClrMapping/>
  </p:clrMapOvr>
  <p:transition>
    <p:dissolve/>
  </p:transition>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lstStyle/>
          <a:p>
            <a:r>
              <a:rPr lang="en-US" b="1" dirty="0" smtClean="0"/>
              <a:t>2. Chemical Regulation of Heart Rate</a:t>
            </a:r>
            <a:r>
              <a:rPr lang="en-US" b="1" i="1" dirty="0" smtClean="0"/>
              <a:t>-</a:t>
            </a:r>
            <a:r>
              <a:rPr lang="en-US" dirty="0" smtClean="0"/>
              <a:t>Certain chemicals influence both the basic physiology of cardiac muscle and the heart rate. </a:t>
            </a:r>
          </a:p>
          <a:p>
            <a:r>
              <a:rPr lang="en-US" dirty="0" smtClean="0"/>
              <a:t>For example, hypoxia (lowered oxygen level), acidosis (low pH), and alkalosis (high pH) all depress cardiac activity. Several hormones and </a:t>
            </a:r>
            <a:r>
              <a:rPr lang="en-US" dirty="0" err="1" smtClean="0"/>
              <a:t>cations</a:t>
            </a:r>
            <a:r>
              <a:rPr lang="en-US" dirty="0" smtClean="0"/>
              <a:t> have major effects on the heart:</a:t>
            </a:r>
          </a:p>
          <a:p>
            <a:endParaRPr lang="en-US" dirty="0"/>
          </a:p>
        </p:txBody>
      </p:sp>
    </p:spTree>
  </p:cSld>
  <p:clrMapOvr>
    <a:masterClrMapping/>
  </p:clrMapOvr>
  <p:transition>
    <p:dissolve/>
  </p:transition>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fontScale="92500" lnSpcReduction="10000"/>
          </a:bodyPr>
          <a:lstStyle/>
          <a:p>
            <a:pPr lvl="0"/>
            <a:r>
              <a:rPr lang="en-US" i="1" dirty="0" smtClean="0"/>
              <a:t>Hormones</a:t>
            </a:r>
            <a:r>
              <a:rPr lang="en-US" b="1" i="1" dirty="0" smtClean="0"/>
              <a:t>. </a:t>
            </a:r>
            <a:r>
              <a:rPr lang="en-US" dirty="0" smtClean="0"/>
              <a:t>Epinephrine and </a:t>
            </a:r>
            <a:r>
              <a:rPr lang="en-US" dirty="0" err="1" smtClean="0"/>
              <a:t>norepinephrine</a:t>
            </a:r>
            <a:r>
              <a:rPr lang="en-US" dirty="0" smtClean="0"/>
              <a:t> (from the adrenal medullae) enhance the heart’s pumping effectiveness. </a:t>
            </a:r>
          </a:p>
          <a:p>
            <a:pPr lvl="0"/>
            <a:r>
              <a:rPr lang="en-US" dirty="0" smtClean="0"/>
              <a:t>These hormones affect cardiac muscle fibers in much the same way as does </a:t>
            </a:r>
            <a:r>
              <a:rPr lang="en-US" dirty="0" err="1" smtClean="0"/>
              <a:t>norepinephrine</a:t>
            </a:r>
            <a:r>
              <a:rPr lang="en-US" dirty="0" smtClean="0"/>
              <a:t> released by cardiac accelerator nerves—they increase both heart rate and contractility. </a:t>
            </a:r>
          </a:p>
          <a:p>
            <a:pPr lvl="0"/>
            <a:r>
              <a:rPr lang="en-US" dirty="0" smtClean="0"/>
              <a:t>Exercise, stress, and excitement cause the adrenal medullae to release more hormones. Thyroid hormones also enhance cardiac contractility and increase heart rate. One sign of hyperthyroidism (excessive thyroid hormone) is </a:t>
            </a:r>
            <a:r>
              <a:rPr lang="en-US" b="1" dirty="0" smtClean="0"/>
              <a:t>tachycardia</a:t>
            </a:r>
            <a:r>
              <a:rPr lang="en-US" dirty="0" smtClean="0"/>
              <a:t>, an elevated resting heart rate.</a:t>
            </a:r>
          </a:p>
          <a:p>
            <a:endParaRPr lang="en-US" dirty="0"/>
          </a:p>
        </p:txBody>
      </p:sp>
    </p:spTree>
  </p:cSld>
  <p:clrMapOvr>
    <a:masterClrMapping/>
  </p:clrMapOvr>
  <p:transition>
    <p:dissolve/>
  </p:transition>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3" name="Content Placeholder 2"/>
          <p:cNvSpPr>
            <a:spLocks noGrp="1"/>
          </p:cNvSpPr>
          <p:nvPr>
            <p:ph idx="1"/>
          </p:nvPr>
        </p:nvSpPr>
        <p:spPr/>
        <p:txBody>
          <a:bodyPr>
            <a:normAutofit lnSpcReduction="10000"/>
          </a:bodyPr>
          <a:lstStyle/>
          <a:p>
            <a:pPr lvl="0"/>
            <a:r>
              <a:rPr lang="en-US" i="1" dirty="0" err="1" smtClean="0"/>
              <a:t>Cations</a:t>
            </a:r>
            <a:r>
              <a:rPr lang="en-US" b="1" i="1" dirty="0" smtClean="0"/>
              <a:t>. </a:t>
            </a:r>
            <a:r>
              <a:rPr lang="en-US" dirty="0" smtClean="0"/>
              <a:t>The relative concentrations of three </a:t>
            </a:r>
            <a:r>
              <a:rPr lang="en-US" dirty="0" err="1" smtClean="0"/>
              <a:t>cations</a:t>
            </a:r>
            <a:r>
              <a:rPr lang="en-US" dirty="0" smtClean="0"/>
              <a:t>—K+, Ca2+, and Na+—have a large effect on cardiac function. </a:t>
            </a:r>
          </a:p>
          <a:p>
            <a:pPr lvl="0"/>
            <a:r>
              <a:rPr lang="en-US" dirty="0" smtClean="0"/>
              <a:t>Elevated blood levels of K+ or Na+ decrease heart rate and contractility. </a:t>
            </a:r>
          </a:p>
          <a:p>
            <a:pPr lvl="0"/>
            <a:r>
              <a:rPr lang="en-US" dirty="0" smtClean="0"/>
              <a:t>Excess Na+ blocks Ca2+ inflow during cardiac action potentials, thereby decreasing the force of contraction, whereas excess K+ blocks generation of action potentials. A moderate increase in interstitial (and thus intracellular) Ca2+ level speeds heart rate and strengthens the heartbeat.</a:t>
            </a:r>
          </a:p>
          <a:p>
            <a:endParaRPr lang="en-US"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pPr algn="ctr"/>
            <a:r>
              <a:rPr lang="en-US" b="1" dirty="0" smtClean="0"/>
              <a:t>2.  Tunica Media</a:t>
            </a:r>
            <a:r>
              <a:rPr lang="en-US" dirty="0" smtClean="0"/>
              <a:t/>
            </a:r>
            <a:br>
              <a:rPr lang="en-US" dirty="0" smtClean="0"/>
            </a:br>
            <a:endParaRPr lang="en-US" dirty="0"/>
          </a:p>
        </p:txBody>
      </p:sp>
      <p:sp>
        <p:nvSpPr>
          <p:cNvPr id="3" name="Content Placeholder 2"/>
          <p:cNvSpPr>
            <a:spLocks noGrp="1"/>
          </p:cNvSpPr>
          <p:nvPr>
            <p:ph idx="1"/>
          </p:nvPr>
        </p:nvSpPr>
        <p:spPr>
          <a:xfrm>
            <a:off x="152400" y="685800"/>
            <a:ext cx="8763000" cy="5943600"/>
          </a:xfrm>
        </p:spPr>
        <p:txBody>
          <a:bodyPr>
            <a:noAutofit/>
          </a:bodyPr>
          <a:lstStyle/>
          <a:p>
            <a:r>
              <a:rPr lang="en-US" sz="3200" dirty="0" smtClean="0"/>
              <a:t>The </a:t>
            </a:r>
            <a:r>
              <a:rPr lang="en-US" sz="3200" dirty="0"/>
              <a:t>tunica media (</a:t>
            </a:r>
            <a:r>
              <a:rPr lang="en-US" sz="3200" i="1" dirty="0"/>
              <a:t>media </a:t>
            </a:r>
            <a:r>
              <a:rPr lang="en-US" sz="3200" dirty="0"/>
              <a:t>_ middle) is a muscular and connective tissue layer that displays the greatest variation among the different vessel types</a:t>
            </a:r>
            <a:r>
              <a:rPr lang="en-US" sz="3200" dirty="0" smtClean="0"/>
              <a:t>.</a:t>
            </a:r>
          </a:p>
          <a:p>
            <a:r>
              <a:rPr lang="en-US" sz="3200" dirty="0" smtClean="0"/>
              <a:t> </a:t>
            </a:r>
            <a:r>
              <a:rPr lang="en-US" sz="3200" dirty="0"/>
              <a:t>In most vessels, it is a relatively thick layer comprising mainly smooth muscle cells and substantial amounts of elastic fibers. </a:t>
            </a:r>
            <a:endParaRPr lang="en-US" sz="3200" dirty="0" smtClean="0"/>
          </a:p>
          <a:p>
            <a:r>
              <a:rPr lang="en-US" sz="3200" dirty="0" smtClean="0"/>
              <a:t>The </a:t>
            </a:r>
            <a:r>
              <a:rPr lang="en-US" sz="3200" dirty="0"/>
              <a:t>primary role of the smooth muscle cells, which extend circularly around the lumen, is to regulate the diameter of the lumen leading to </a:t>
            </a:r>
            <a:r>
              <a:rPr lang="en-US" sz="3200" b="1" dirty="0"/>
              <a:t>vasoconstriction</a:t>
            </a:r>
            <a:r>
              <a:rPr lang="en-US" sz="3200" dirty="0"/>
              <a:t> or </a:t>
            </a:r>
            <a:r>
              <a:rPr lang="en-US" sz="3200" b="1" dirty="0"/>
              <a:t>vasodilatation</a:t>
            </a:r>
            <a:r>
              <a:rPr lang="en-US" sz="3200" dirty="0"/>
              <a:t>. </a:t>
            </a:r>
          </a:p>
          <a:p>
            <a:endParaRPr lang="en-US" sz="3200" dirty="0"/>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 Tunica Externa</a:t>
            </a:r>
            <a:endParaRPr lang="en-US" dirty="0"/>
          </a:p>
        </p:txBody>
      </p:sp>
      <p:sp>
        <p:nvSpPr>
          <p:cNvPr id="3" name="Content Placeholder 2"/>
          <p:cNvSpPr>
            <a:spLocks noGrp="1"/>
          </p:cNvSpPr>
          <p:nvPr>
            <p:ph idx="1"/>
          </p:nvPr>
        </p:nvSpPr>
        <p:spPr/>
        <p:txBody>
          <a:bodyPr>
            <a:normAutofit lnSpcReduction="10000"/>
          </a:bodyPr>
          <a:lstStyle/>
          <a:p>
            <a:r>
              <a:rPr lang="en-US" sz="3200" dirty="0" smtClean="0"/>
              <a:t>The </a:t>
            </a:r>
            <a:r>
              <a:rPr lang="en-US" sz="3200" dirty="0"/>
              <a:t>outer covering of a blood vessel, the </a:t>
            </a:r>
            <a:r>
              <a:rPr lang="en-US" sz="3200" b="1" dirty="0"/>
              <a:t>tunica externa</a:t>
            </a:r>
            <a:r>
              <a:rPr lang="en-US" sz="3200" dirty="0"/>
              <a:t>, consists of elastic and collagen fibers. </a:t>
            </a:r>
            <a:endParaRPr lang="en-US" sz="3200" dirty="0" smtClean="0"/>
          </a:p>
          <a:p>
            <a:r>
              <a:rPr lang="en-US" sz="3200" dirty="0" smtClean="0"/>
              <a:t>The </a:t>
            </a:r>
            <a:r>
              <a:rPr lang="en-US" sz="3200" dirty="0"/>
              <a:t>tunica externa contains numerous nerves and, especially in larger vessels, tiny blood vessels that supply the tissue of the vessel wall. These small vessels that supply blood to the tissues of the vessel are called </a:t>
            </a:r>
            <a:r>
              <a:rPr lang="en-US" sz="3200" b="1" dirty="0" err="1"/>
              <a:t>vasa</a:t>
            </a:r>
            <a:r>
              <a:rPr lang="en-US" sz="3200" dirty="0"/>
              <a:t> or vessels to the vessels. </a:t>
            </a:r>
          </a:p>
          <a:p>
            <a:endParaRPr lang="en-US" dirty="0"/>
          </a:p>
        </p:txBody>
      </p:sp>
    </p:spTree>
  </p:cSld>
  <p:clrMapOvr>
    <a:masterClrMapping/>
  </p:clrMapOvr>
  <p:transition>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1264</TotalTime>
  <Words>4802</Words>
  <Application>Microsoft Office PowerPoint</Application>
  <PresentationFormat>On-screen Show (4:3)</PresentationFormat>
  <Paragraphs>324</Paragraphs>
  <Slides>76</Slides>
  <Notes>2</Notes>
  <HiddenSlides>0</HiddenSlides>
  <MMClips>0</MMClips>
  <ScaleCrop>false</ScaleCrop>
  <HeadingPairs>
    <vt:vector size="4" baseType="variant">
      <vt:variant>
        <vt:lpstr>Theme</vt:lpstr>
      </vt:variant>
      <vt:variant>
        <vt:i4>1</vt:i4>
      </vt:variant>
      <vt:variant>
        <vt:lpstr>Slide Titles</vt:lpstr>
      </vt:variant>
      <vt:variant>
        <vt:i4>76</vt:i4>
      </vt:variant>
    </vt:vector>
  </HeadingPairs>
  <TitlesOfParts>
    <vt:vector size="77" baseType="lpstr">
      <vt:lpstr>Flow</vt:lpstr>
      <vt:lpstr>CARDIOVASCULAR SYSTEM.</vt:lpstr>
      <vt:lpstr>CARDIOVASCULAR SYSTEM</vt:lpstr>
      <vt:lpstr>INTRODUCTION</vt:lpstr>
      <vt:lpstr> STRUCTURE AND FUNCTION OF BLOOD VESSELS</vt:lpstr>
      <vt:lpstr>CONT……….</vt:lpstr>
      <vt:lpstr>BASIC STRUCTURE OF A BLOOD VESSEL</vt:lpstr>
      <vt:lpstr>1. Tunica Interna (Intima)</vt:lpstr>
      <vt:lpstr>2.  Tunica Media </vt:lpstr>
      <vt:lpstr>3. Tunica Externa</vt:lpstr>
      <vt:lpstr>Cont…….</vt:lpstr>
      <vt:lpstr>1. Arteries</vt:lpstr>
      <vt:lpstr>Anastomoses </vt:lpstr>
      <vt:lpstr>Cont…………</vt:lpstr>
      <vt:lpstr>2. Veins</vt:lpstr>
      <vt:lpstr>Cont…………</vt:lpstr>
      <vt:lpstr>Cont…………</vt:lpstr>
      <vt:lpstr>CONT…………</vt:lpstr>
      <vt:lpstr>Cont……………..</vt:lpstr>
      <vt:lpstr>Cont………….</vt:lpstr>
      <vt:lpstr>Slide 20</vt:lpstr>
      <vt:lpstr>Slide 21</vt:lpstr>
      <vt:lpstr>CAPILLARY EXCHANGE</vt:lpstr>
      <vt:lpstr>Cont……………</vt:lpstr>
      <vt:lpstr>Bulk Flow: Filtration and Reabsorption</vt:lpstr>
      <vt:lpstr>ANATOMY OF THE HEART</vt:lpstr>
      <vt:lpstr>CONT…………………..</vt:lpstr>
      <vt:lpstr>CONT………………..</vt:lpstr>
      <vt:lpstr>CONT…………….</vt:lpstr>
      <vt:lpstr>Cont…………..</vt:lpstr>
      <vt:lpstr>Structure of the heart</vt:lpstr>
      <vt:lpstr>THE HEART WALL</vt:lpstr>
      <vt:lpstr>1. PERICARDIUM</vt:lpstr>
      <vt:lpstr>CONT…………</vt:lpstr>
      <vt:lpstr>2. MYOCARDIUM</vt:lpstr>
      <vt:lpstr>3. ENDOCARDIUM</vt:lpstr>
      <vt:lpstr> STRUCTUREOF THE HEART</vt:lpstr>
      <vt:lpstr>Cont………….</vt:lpstr>
      <vt:lpstr>Cont…………</vt:lpstr>
      <vt:lpstr>FLOW OF BLOOD THROUGH THE HEART</vt:lpstr>
      <vt:lpstr>Coronary Circulation </vt:lpstr>
      <vt:lpstr>Cont……..</vt:lpstr>
      <vt:lpstr>CONDUCTING SYSTEM</vt:lpstr>
      <vt:lpstr>Auto rhythmic Fibers: The Conduction System  </vt:lpstr>
      <vt:lpstr>Cont………………</vt:lpstr>
      <vt:lpstr>Cont……………</vt:lpstr>
      <vt:lpstr>Cont………………</vt:lpstr>
      <vt:lpstr>Slide 47</vt:lpstr>
      <vt:lpstr>Slide 48</vt:lpstr>
      <vt:lpstr>CONT………</vt:lpstr>
      <vt:lpstr>Slide 50</vt:lpstr>
      <vt:lpstr>CONT……………….</vt:lpstr>
      <vt:lpstr>THE CARDIAC CYCLE </vt:lpstr>
      <vt:lpstr>Cont………………</vt:lpstr>
      <vt:lpstr>STAGES OF CARDIAC CYCLE</vt:lpstr>
      <vt:lpstr>1. ATRIAL SYSTOLE 0.1 SEC</vt:lpstr>
      <vt:lpstr>2. VENTRICULAR SYSTOLE 0.3 SECS</vt:lpstr>
      <vt:lpstr>3. CARDIAC DIASTOLE 0.4 SEC</vt:lpstr>
      <vt:lpstr>Electrocardiography</vt:lpstr>
      <vt:lpstr>Heart Sounds</vt:lpstr>
      <vt:lpstr>Cont……….</vt:lpstr>
      <vt:lpstr>CONT………..</vt:lpstr>
      <vt:lpstr>Terms, Definitions &amp; Units</vt:lpstr>
      <vt:lpstr>Terms, Definitions &amp; Units</vt:lpstr>
      <vt:lpstr>The Cardiac Output </vt:lpstr>
      <vt:lpstr>CONT……………</vt:lpstr>
      <vt:lpstr>Cont…………..</vt:lpstr>
      <vt:lpstr>Cont………..</vt:lpstr>
      <vt:lpstr>Cont……………..</vt:lpstr>
      <vt:lpstr>  STROKE VOLUME</vt:lpstr>
      <vt:lpstr>CONT………….</vt:lpstr>
      <vt:lpstr>Regulation of Heart Rate </vt:lpstr>
      <vt:lpstr>Cont………………</vt:lpstr>
      <vt:lpstr>Cont…………….</vt:lpstr>
      <vt:lpstr>Cont………………</vt:lpstr>
      <vt:lpstr>Cont…………….</vt:lpstr>
      <vt:lpstr>Cont………………….</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Structure and Function of Blood Vessels</dc:title>
  <dc:creator>STAFF ROOM</dc:creator>
  <cp:lastModifiedBy>user</cp:lastModifiedBy>
  <cp:revision>126</cp:revision>
  <dcterms:created xsi:type="dcterms:W3CDTF">2014-10-18T11:24:16Z</dcterms:created>
  <dcterms:modified xsi:type="dcterms:W3CDTF">2015-05-08T13:47:48Z</dcterms:modified>
</cp:coreProperties>
</file>