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5"/>
  </p:notesMasterIdLst>
  <p:sldIdLst>
    <p:sldId id="256" r:id="rId2"/>
    <p:sldId id="257" r:id="rId3"/>
    <p:sldId id="510" r:id="rId4"/>
    <p:sldId id="511" r:id="rId5"/>
    <p:sldId id="512" r:id="rId6"/>
    <p:sldId id="513" r:id="rId7"/>
    <p:sldId id="514" r:id="rId8"/>
    <p:sldId id="515" r:id="rId9"/>
    <p:sldId id="516" r:id="rId10"/>
    <p:sldId id="468" r:id="rId11"/>
    <p:sldId id="469" r:id="rId12"/>
    <p:sldId id="470" r:id="rId13"/>
    <p:sldId id="263" r:id="rId14"/>
    <p:sldId id="509" r:id="rId15"/>
    <p:sldId id="264" r:id="rId16"/>
    <p:sldId id="265" r:id="rId17"/>
    <p:sldId id="266" r:id="rId18"/>
    <p:sldId id="267" r:id="rId19"/>
    <p:sldId id="268" r:id="rId20"/>
    <p:sldId id="258" r:id="rId21"/>
    <p:sldId id="259" r:id="rId22"/>
    <p:sldId id="260" r:id="rId23"/>
    <p:sldId id="261" r:id="rId24"/>
    <p:sldId id="262" r:id="rId25"/>
    <p:sldId id="335" r:id="rId26"/>
    <p:sldId id="336" r:id="rId27"/>
    <p:sldId id="269" r:id="rId28"/>
    <p:sldId id="270" r:id="rId29"/>
    <p:sldId id="271" r:id="rId30"/>
    <p:sldId id="278" r:id="rId31"/>
    <p:sldId id="272" r:id="rId32"/>
    <p:sldId id="273" r:id="rId33"/>
    <p:sldId id="274" r:id="rId34"/>
    <p:sldId id="275" r:id="rId35"/>
    <p:sldId id="276" r:id="rId36"/>
    <p:sldId id="282" r:id="rId37"/>
    <p:sldId id="277" r:id="rId38"/>
    <p:sldId id="279" r:id="rId39"/>
    <p:sldId id="280" r:id="rId40"/>
    <p:sldId id="281" r:id="rId41"/>
    <p:sldId id="283" r:id="rId42"/>
    <p:sldId id="284" r:id="rId43"/>
    <p:sldId id="285" r:id="rId44"/>
    <p:sldId id="286" r:id="rId45"/>
    <p:sldId id="287" r:id="rId46"/>
    <p:sldId id="288" r:id="rId47"/>
    <p:sldId id="289" r:id="rId48"/>
    <p:sldId id="290" r:id="rId49"/>
    <p:sldId id="291" r:id="rId50"/>
    <p:sldId id="292" r:id="rId51"/>
    <p:sldId id="293" r:id="rId52"/>
    <p:sldId id="294" r:id="rId53"/>
    <p:sldId id="295" r:id="rId54"/>
    <p:sldId id="296" r:id="rId55"/>
    <p:sldId id="297" r:id="rId56"/>
    <p:sldId id="298" r:id="rId57"/>
    <p:sldId id="299" r:id="rId58"/>
    <p:sldId id="300" r:id="rId59"/>
    <p:sldId id="301" r:id="rId60"/>
    <p:sldId id="302" r:id="rId61"/>
    <p:sldId id="303" r:id="rId62"/>
    <p:sldId id="304" r:id="rId63"/>
    <p:sldId id="305" r:id="rId64"/>
    <p:sldId id="306" r:id="rId65"/>
    <p:sldId id="307" r:id="rId66"/>
    <p:sldId id="308" r:id="rId67"/>
    <p:sldId id="309" r:id="rId68"/>
    <p:sldId id="310" r:id="rId69"/>
    <p:sldId id="311" r:id="rId70"/>
    <p:sldId id="312" r:id="rId71"/>
    <p:sldId id="313" r:id="rId72"/>
    <p:sldId id="314" r:id="rId73"/>
    <p:sldId id="315" r:id="rId74"/>
    <p:sldId id="316" r:id="rId75"/>
    <p:sldId id="317" r:id="rId76"/>
    <p:sldId id="318" r:id="rId77"/>
    <p:sldId id="329" r:id="rId78"/>
    <p:sldId id="319" r:id="rId79"/>
    <p:sldId id="320" r:id="rId80"/>
    <p:sldId id="323" r:id="rId81"/>
    <p:sldId id="324" r:id="rId82"/>
    <p:sldId id="325" r:id="rId83"/>
    <p:sldId id="326" r:id="rId84"/>
    <p:sldId id="327" r:id="rId85"/>
    <p:sldId id="328" r:id="rId86"/>
    <p:sldId id="330" r:id="rId87"/>
    <p:sldId id="331" r:id="rId88"/>
    <p:sldId id="332" r:id="rId89"/>
    <p:sldId id="333" r:id="rId90"/>
    <p:sldId id="334" r:id="rId91"/>
    <p:sldId id="337" r:id="rId92"/>
    <p:sldId id="338" r:id="rId93"/>
    <p:sldId id="339" r:id="rId94"/>
    <p:sldId id="340" r:id="rId95"/>
    <p:sldId id="343" r:id="rId96"/>
    <p:sldId id="341" r:id="rId97"/>
    <p:sldId id="342" r:id="rId98"/>
    <p:sldId id="344" r:id="rId99"/>
    <p:sldId id="345" r:id="rId100"/>
    <p:sldId id="346" r:id="rId101"/>
    <p:sldId id="517" r:id="rId102"/>
    <p:sldId id="546" r:id="rId103"/>
    <p:sldId id="547" r:id="rId104"/>
    <p:sldId id="518" r:id="rId105"/>
    <p:sldId id="519" r:id="rId106"/>
    <p:sldId id="549" r:id="rId107"/>
    <p:sldId id="548" r:id="rId108"/>
    <p:sldId id="520" r:id="rId109"/>
    <p:sldId id="521" r:id="rId110"/>
    <p:sldId id="522" r:id="rId111"/>
    <p:sldId id="523" r:id="rId112"/>
    <p:sldId id="524" r:id="rId113"/>
    <p:sldId id="525" r:id="rId114"/>
    <p:sldId id="526" r:id="rId115"/>
    <p:sldId id="527" r:id="rId116"/>
    <p:sldId id="528" r:id="rId117"/>
    <p:sldId id="530" r:id="rId118"/>
    <p:sldId id="529" r:id="rId119"/>
    <p:sldId id="531" r:id="rId120"/>
    <p:sldId id="532" r:id="rId121"/>
    <p:sldId id="533" r:id="rId122"/>
    <p:sldId id="534" r:id="rId123"/>
    <p:sldId id="535" r:id="rId124"/>
    <p:sldId id="536" r:id="rId125"/>
    <p:sldId id="537" r:id="rId126"/>
    <p:sldId id="538" r:id="rId127"/>
    <p:sldId id="539" r:id="rId128"/>
    <p:sldId id="540" r:id="rId129"/>
    <p:sldId id="541" r:id="rId130"/>
    <p:sldId id="542" r:id="rId131"/>
    <p:sldId id="543" r:id="rId132"/>
    <p:sldId id="544" r:id="rId133"/>
    <p:sldId id="545" r:id="rId134"/>
    <p:sldId id="347" r:id="rId135"/>
    <p:sldId id="348" r:id="rId136"/>
    <p:sldId id="349" r:id="rId137"/>
    <p:sldId id="350" r:id="rId138"/>
    <p:sldId id="351" r:id="rId139"/>
    <p:sldId id="352" r:id="rId140"/>
    <p:sldId id="471" r:id="rId141"/>
    <p:sldId id="472" r:id="rId142"/>
    <p:sldId id="473" r:id="rId143"/>
    <p:sldId id="474" r:id="rId144"/>
    <p:sldId id="475" r:id="rId145"/>
    <p:sldId id="476" r:id="rId146"/>
    <p:sldId id="480" r:id="rId147"/>
    <p:sldId id="477" r:id="rId148"/>
    <p:sldId id="478" r:id="rId149"/>
    <p:sldId id="479" r:id="rId150"/>
    <p:sldId id="481" r:id="rId151"/>
    <p:sldId id="482" r:id="rId152"/>
    <p:sldId id="483" r:id="rId153"/>
    <p:sldId id="484" r:id="rId154"/>
    <p:sldId id="459" r:id="rId155"/>
    <p:sldId id="460" r:id="rId156"/>
    <p:sldId id="461" r:id="rId157"/>
    <p:sldId id="462" r:id="rId158"/>
    <p:sldId id="463" r:id="rId159"/>
    <p:sldId id="464" r:id="rId160"/>
    <p:sldId id="485" r:id="rId161"/>
    <p:sldId id="465" r:id="rId162"/>
    <p:sldId id="486" r:id="rId163"/>
    <p:sldId id="466" r:id="rId164"/>
    <p:sldId id="467" r:id="rId165"/>
    <p:sldId id="497" r:id="rId166"/>
    <p:sldId id="498" r:id="rId167"/>
    <p:sldId id="499" r:id="rId168"/>
    <p:sldId id="500" r:id="rId169"/>
    <p:sldId id="502" r:id="rId170"/>
    <p:sldId id="503" r:id="rId171"/>
    <p:sldId id="501" r:id="rId172"/>
    <p:sldId id="353" r:id="rId173"/>
    <p:sldId id="354" r:id="rId174"/>
    <p:sldId id="355" r:id="rId175"/>
    <p:sldId id="356" r:id="rId176"/>
    <p:sldId id="357" r:id="rId177"/>
    <p:sldId id="358" r:id="rId178"/>
    <p:sldId id="359" r:id="rId179"/>
    <p:sldId id="360" r:id="rId180"/>
    <p:sldId id="361" r:id="rId181"/>
    <p:sldId id="362" r:id="rId182"/>
    <p:sldId id="363" r:id="rId183"/>
    <p:sldId id="364" r:id="rId184"/>
    <p:sldId id="365" r:id="rId185"/>
    <p:sldId id="366" r:id="rId186"/>
    <p:sldId id="367" r:id="rId187"/>
    <p:sldId id="368" r:id="rId188"/>
    <p:sldId id="369" r:id="rId189"/>
    <p:sldId id="370" r:id="rId190"/>
    <p:sldId id="371" r:id="rId191"/>
    <p:sldId id="372" r:id="rId192"/>
    <p:sldId id="373" r:id="rId193"/>
    <p:sldId id="376" r:id="rId194"/>
    <p:sldId id="374" r:id="rId195"/>
    <p:sldId id="375" r:id="rId196"/>
    <p:sldId id="377" r:id="rId197"/>
    <p:sldId id="378" r:id="rId198"/>
    <p:sldId id="379" r:id="rId199"/>
    <p:sldId id="380" r:id="rId200"/>
    <p:sldId id="381" r:id="rId201"/>
    <p:sldId id="382" r:id="rId202"/>
    <p:sldId id="383" r:id="rId203"/>
    <p:sldId id="504" r:id="rId204"/>
    <p:sldId id="505" r:id="rId205"/>
    <p:sldId id="506" r:id="rId206"/>
    <p:sldId id="507" r:id="rId207"/>
    <p:sldId id="508" r:id="rId208"/>
    <p:sldId id="403" r:id="rId209"/>
    <p:sldId id="384" r:id="rId210"/>
    <p:sldId id="386" r:id="rId211"/>
    <p:sldId id="404" r:id="rId212"/>
    <p:sldId id="407" r:id="rId213"/>
    <p:sldId id="408" r:id="rId214"/>
    <p:sldId id="411" r:id="rId215"/>
    <p:sldId id="412" r:id="rId216"/>
    <p:sldId id="409" r:id="rId217"/>
    <p:sldId id="410" r:id="rId218"/>
    <p:sldId id="402" r:id="rId219"/>
    <p:sldId id="390" r:id="rId220"/>
    <p:sldId id="426" r:id="rId221"/>
    <p:sldId id="427" r:id="rId222"/>
    <p:sldId id="401" r:id="rId223"/>
    <p:sldId id="389" r:id="rId224"/>
    <p:sldId id="415" r:id="rId225"/>
    <p:sldId id="391" r:id="rId226"/>
    <p:sldId id="413" r:id="rId227"/>
    <p:sldId id="393" r:id="rId228"/>
    <p:sldId id="414" r:id="rId229"/>
    <p:sldId id="392" r:id="rId230"/>
    <p:sldId id="487" r:id="rId231"/>
    <p:sldId id="396" r:id="rId232"/>
    <p:sldId id="394" r:id="rId233"/>
    <p:sldId id="439" r:id="rId234"/>
    <p:sldId id="397" r:id="rId235"/>
    <p:sldId id="395" r:id="rId236"/>
    <p:sldId id="428" r:id="rId237"/>
    <p:sldId id="416" r:id="rId238"/>
    <p:sldId id="417" r:id="rId239"/>
    <p:sldId id="418" r:id="rId240"/>
    <p:sldId id="419" r:id="rId241"/>
    <p:sldId id="420" r:id="rId242"/>
    <p:sldId id="421" r:id="rId243"/>
    <p:sldId id="422" r:id="rId244"/>
    <p:sldId id="423" r:id="rId245"/>
    <p:sldId id="434" r:id="rId246"/>
    <p:sldId id="435" r:id="rId247"/>
    <p:sldId id="424" r:id="rId248"/>
    <p:sldId id="429" r:id="rId249"/>
    <p:sldId id="430" r:id="rId250"/>
    <p:sldId id="431" r:id="rId251"/>
    <p:sldId id="432" r:id="rId252"/>
    <p:sldId id="433" r:id="rId253"/>
    <p:sldId id="436" r:id="rId254"/>
    <p:sldId id="437" r:id="rId255"/>
    <p:sldId id="438" r:id="rId256"/>
    <p:sldId id="449" r:id="rId257"/>
    <p:sldId id="450" r:id="rId258"/>
    <p:sldId id="451" r:id="rId259"/>
    <p:sldId id="452" r:id="rId260"/>
    <p:sldId id="453" r:id="rId261"/>
    <p:sldId id="454" r:id="rId262"/>
    <p:sldId id="455" r:id="rId263"/>
    <p:sldId id="440" r:id="rId264"/>
    <p:sldId id="441" r:id="rId265"/>
    <p:sldId id="442" r:id="rId266"/>
    <p:sldId id="443" r:id="rId267"/>
    <p:sldId id="444" r:id="rId268"/>
    <p:sldId id="445" r:id="rId269"/>
    <p:sldId id="446" r:id="rId270"/>
    <p:sldId id="447" r:id="rId271"/>
    <p:sldId id="458" r:id="rId272"/>
    <p:sldId id="448" r:id="rId273"/>
    <p:sldId id="456" r:id="rId274"/>
    <p:sldId id="457" r:id="rId275"/>
    <p:sldId id="488" r:id="rId276"/>
    <p:sldId id="489" r:id="rId277"/>
    <p:sldId id="490" r:id="rId278"/>
    <p:sldId id="491" r:id="rId279"/>
    <p:sldId id="492" r:id="rId280"/>
    <p:sldId id="493" r:id="rId281"/>
    <p:sldId id="494" r:id="rId282"/>
    <p:sldId id="495" r:id="rId283"/>
    <p:sldId id="496" r:id="rId28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824" autoAdjust="0"/>
  </p:normalViewPr>
  <p:slideViewPr>
    <p:cSldViewPr>
      <p:cViewPr>
        <p:scale>
          <a:sx n="86" d="100"/>
          <a:sy n="86" d="100"/>
        </p:scale>
        <p:origin x="936" y="-2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notesMaster" Target="notesMasters/notesMaster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presProps" Target="presProps.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viewProps" Target="viewProps.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theme" Target="theme/theme1.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tableStyles" Target="tableStyles.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171" Type="http://schemas.openxmlformats.org/officeDocument/2006/relationships/slide" Target="slides/slide170.xml"/><Relationship Id="rId227" Type="http://schemas.openxmlformats.org/officeDocument/2006/relationships/slide" Target="slides/slide2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B8D0C3-5DB6-4531-AB28-D69BD2AF5D38}" type="datetimeFigureOut">
              <a:rPr lang="en-US" smtClean="0"/>
              <a:t>5/17/2021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189ABA-2CC3-4AF2-96E8-9CF413479060}" type="slidenum">
              <a:rPr lang="en-US" smtClean="0"/>
              <a:t>‹#›</a:t>
            </a:fld>
            <a:endParaRPr lang="en-US"/>
          </a:p>
        </p:txBody>
      </p:sp>
    </p:spTree>
    <p:extLst>
      <p:ext uri="{BB962C8B-B14F-4D97-AF65-F5344CB8AC3E}">
        <p14:creationId xmlns:p14="http://schemas.microsoft.com/office/powerpoint/2010/main" val="1090538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189ABA-2CC3-4AF2-96E8-9CF413479060}" type="slidenum">
              <a:rPr lang="en-US" smtClean="0"/>
              <a:t>75</a:t>
            </a:fld>
            <a:endParaRPr lang="en-US"/>
          </a:p>
        </p:txBody>
      </p:sp>
    </p:spTree>
    <p:extLst>
      <p:ext uri="{BB962C8B-B14F-4D97-AF65-F5344CB8AC3E}">
        <p14:creationId xmlns:p14="http://schemas.microsoft.com/office/powerpoint/2010/main" val="3721960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189ABA-2CC3-4AF2-96E8-9CF413479060}" type="slidenum">
              <a:rPr lang="en-US" smtClean="0"/>
              <a:t>101</a:t>
            </a:fld>
            <a:endParaRPr lang="en-US"/>
          </a:p>
        </p:txBody>
      </p:sp>
    </p:spTree>
    <p:extLst>
      <p:ext uri="{BB962C8B-B14F-4D97-AF65-F5344CB8AC3E}">
        <p14:creationId xmlns:p14="http://schemas.microsoft.com/office/powerpoint/2010/main" val="3206043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189ABA-2CC3-4AF2-96E8-9CF413479060}" type="slidenum">
              <a:rPr lang="en-US" smtClean="0"/>
              <a:t>112</a:t>
            </a:fld>
            <a:endParaRPr lang="en-US"/>
          </a:p>
        </p:txBody>
      </p:sp>
    </p:spTree>
    <p:extLst>
      <p:ext uri="{BB962C8B-B14F-4D97-AF65-F5344CB8AC3E}">
        <p14:creationId xmlns:p14="http://schemas.microsoft.com/office/powerpoint/2010/main" val="124927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189ABA-2CC3-4AF2-96E8-9CF413479060}" type="slidenum">
              <a:rPr lang="en-US" smtClean="0"/>
              <a:t>124</a:t>
            </a:fld>
            <a:endParaRPr lang="en-US"/>
          </a:p>
        </p:txBody>
      </p:sp>
    </p:spTree>
    <p:extLst>
      <p:ext uri="{BB962C8B-B14F-4D97-AF65-F5344CB8AC3E}">
        <p14:creationId xmlns:p14="http://schemas.microsoft.com/office/powerpoint/2010/main" val="4260565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189ABA-2CC3-4AF2-96E8-9CF413479060}" type="slidenum">
              <a:rPr lang="en-US" smtClean="0"/>
              <a:t>128</a:t>
            </a:fld>
            <a:endParaRPr lang="en-US"/>
          </a:p>
        </p:txBody>
      </p:sp>
    </p:spTree>
    <p:extLst>
      <p:ext uri="{BB962C8B-B14F-4D97-AF65-F5344CB8AC3E}">
        <p14:creationId xmlns:p14="http://schemas.microsoft.com/office/powerpoint/2010/main" val="3056761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189ABA-2CC3-4AF2-96E8-9CF413479060}" type="slidenum">
              <a:rPr lang="en-US" smtClean="0"/>
              <a:t>154</a:t>
            </a:fld>
            <a:endParaRPr lang="en-US"/>
          </a:p>
        </p:txBody>
      </p:sp>
    </p:spTree>
    <p:extLst>
      <p:ext uri="{BB962C8B-B14F-4D97-AF65-F5344CB8AC3E}">
        <p14:creationId xmlns:p14="http://schemas.microsoft.com/office/powerpoint/2010/main" val="35345866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a:t>Click to edit Master title style</a:t>
            </a:r>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C84F7518-9918-4526-AF96-4EE963723FB2}" type="datetimeFigureOut">
              <a:rPr lang="en-US" smtClean="0"/>
              <a:pPr/>
              <a:t>5/17/2021</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6397475B-38F8-4998-A4B7-B4658570990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84F7518-9918-4526-AF96-4EE963723FB2}" type="datetimeFigureOut">
              <a:rPr lang="en-US" smtClean="0"/>
              <a:pPr/>
              <a:t>5/17/2021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97475B-38F8-4998-A4B7-B4658570990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fld id="{C84F7518-9918-4526-AF96-4EE963723FB2}" type="datetimeFigureOut">
              <a:rPr lang="en-US" smtClean="0"/>
              <a:pPr/>
              <a:t>5/17/2021</a:t>
            </a:fld>
            <a:endParaRPr lang="en-US"/>
          </a:p>
        </p:txBody>
      </p:sp>
      <p:sp>
        <p:nvSpPr>
          <p:cNvPr id="5" name="Footer Placeholder 4"/>
          <p:cNvSpPr>
            <a:spLocks noGrp="1"/>
          </p:cNvSpPr>
          <p:nvPr>
            <p:ph type="ftr" sz="quarter" idx="11"/>
          </p:nvPr>
        </p:nvSpPr>
        <p:spPr>
          <a:xfrm>
            <a:off x="457200" y="6556248"/>
            <a:ext cx="3657600" cy="228600"/>
          </a:xfrm>
        </p:spPr>
        <p:txBody>
          <a:bodyPr/>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6397475B-38F8-4998-A4B7-B4658570990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84F7518-9918-4526-AF96-4EE963723FB2}" type="datetimeFigureOut">
              <a:rPr lang="en-US" smtClean="0"/>
              <a:pPr/>
              <a:t>5/17/2021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97475B-38F8-4998-A4B7-B4658570990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a:t>Click to edit Master title style</a:t>
            </a:r>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C84F7518-9918-4526-AF96-4EE963723FB2}" type="datetimeFigureOut">
              <a:rPr lang="en-US" smtClean="0"/>
              <a:pPr/>
              <a:t>5/17/2021</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p>
            <a:fld id="{6397475B-38F8-4998-A4B7-B4658570990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84F7518-9918-4526-AF96-4EE963723FB2}" type="datetimeFigureOut">
              <a:rPr lang="en-US" smtClean="0"/>
              <a:pPr/>
              <a:t>5/17/2021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97475B-38F8-4998-A4B7-B4658570990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C84F7518-9918-4526-AF96-4EE963723FB2}" type="datetimeFigureOut">
              <a:rPr lang="en-US" smtClean="0"/>
              <a:pPr/>
              <a:t>5/17/2021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97475B-38F8-4998-A4B7-B4658570990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C84F7518-9918-4526-AF96-4EE963723FB2}" type="datetimeFigureOut">
              <a:rPr lang="en-US" smtClean="0"/>
              <a:pPr/>
              <a:t>5/17/2021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97475B-38F8-4998-A4B7-B4658570990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C84F7518-9918-4526-AF96-4EE963723FB2}" type="datetimeFigureOut">
              <a:rPr lang="en-US" smtClean="0"/>
              <a:pPr/>
              <a:t>5/17/2021</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p>
            <a:fld id="{6397475B-38F8-4998-A4B7-B4658570990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a:t>Click to edit Master title style</a:t>
            </a:r>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84F7518-9918-4526-AF96-4EE963723FB2}" type="datetimeFigureOut">
              <a:rPr lang="en-US" smtClean="0"/>
              <a:pPr/>
              <a:t>5/17/2021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97475B-38F8-4998-A4B7-B4658570990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a:t>Click to edit Master text styles</a:t>
            </a:r>
          </a:p>
        </p:txBody>
      </p:sp>
      <p:sp>
        <p:nvSpPr>
          <p:cNvPr id="5" name="Date Placeholder 4"/>
          <p:cNvSpPr>
            <a:spLocks noGrp="1"/>
          </p:cNvSpPr>
          <p:nvPr>
            <p:ph type="dt" sz="half" idx="10"/>
          </p:nvPr>
        </p:nvSpPr>
        <p:spPr/>
        <p:txBody>
          <a:bodyPr/>
          <a:lstStyle/>
          <a:p>
            <a:fld id="{C84F7518-9918-4526-AF96-4EE963723FB2}" type="datetimeFigureOut">
              <a:rPr lang="en-US" smtClean="0"/>
              <a:pPr/>
              <a:t>5/17/2021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97475B-38F8-4998-A4B7-B4658570990B}"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a:t>Click to edit Master title style</a:t>
            </a:r>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C84F7518-9918-4526-AF96-4EE963723FB2}" type="datetimeFigureOut">
              <a:rPr lang="en-US" smtClean="0"/>
              <a:pPr/>
              <a:t>5/17/2021</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6397475B-38F8-4998-A4B7-B4658570990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3" Type="http://schemas.openxmlformats.org/officeDocument/2006/relationships/hyperlink" Target="http://en.wikipedia.org/wiki/Warfarin" TargetMode="External"/><Relationship Id="rId2" Type="http://schemas.openxmlformats.org/officeDocument/2006/relationships/hyperlink" Target="http://en.wikipedia.org/wiki/Anticoagulant" TargetMode="External"/><Relationship Id="rId1" Type="http://schemas.openxmlformats.org/officeDocument/2006/relationships/slideLayout" Target="../slideLayouts/slideLayout2.xml"/><Relationship Id="rId5" Type="http://schemas.openxmlformats.org/officeDocument/2006/relationships/hyperlink" Target="http://en.wikipedia.org/wiki/Aspirin" TargetMode="External"/><Relationship Id="rId4" Type="http://schemas.openxmlformats.org/officeDocument/2006/relationships/hyperlink" Target="http://en.wikipedia.org/wiki/Heparin" TargetMode="External"/></Relationships>
</file>

<file path=ppt/slides/_rels/slide241.xml.rels><?xml version="1.0" encoding="UTF-8" standalone="yes"?>
<Relationships xmlns="http://schemas.openxmlformats.org/package/2006/relationships"><Relationship Id="rId3" Type="http://schemas.openxmlformats.org/officeDocument/2006/relationships/hyperlink" Target="http://en.wikipedia.org/wiki/Anesthesia" TargetMode="External"/><Relationship Id="rId2" Type="http://schemas.openxmlformats.org/officeDocument/2006/relationships/hyperlink" Target="http://en.wikipedia.org/wiki/Cardioversion" TargetMode="External"/><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hyperlink" Target="http://en.wikipedia.org/wiki/Defibrillation" TargetMode="External"/><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3" Type="http://schemas.openxmlformats.org/officeDocument/2006/relationships/hyperlink" Target="http://en.wikipedia.org/wiki/Bradycardia" TargetMode="External"/><Relationship Id="rId2" Type="http://schemas.openxmlformats.org/officeDocument/2006/relationships/hyperlink" Target="http://en.wikipedia.org/wiki/Cardiac_pacing" TargetMode="External"/><Relationship Id="rId1" Type="http://schemas.openxmlformats.org/officeDocument/2006/relationships/slideLayout" Target="../slideLayouts/slideLayout2.xml"/><Relationship Id="rId6" Type="http://schemas.openxmlformats.org/officeDocument/2006/relationships/hyperlink" Target="http://en.wikipedia.org/wiki/Artificial_pacemaker" TargetMode="External"/><Relationship Id="rId5" Type="http://schemas.openxmlformats.org/officeDocument/2006/relationships/hyperlink" Target="http://en.wikipedia.org/wiki/Myocardial_infarction" TargetMode="External"/><Relationship Id="rId4" Type="http://schemas.openxmlformats.org/officeDocument/2006/relationships/hyperlink" Target="http://en.wikipedia.org/wiki/Drug_overdose" TargetMode="External"/></Relationships>
</file>

<file path=ppt/slides/_rels/slide244.xml.rels><?xml version="1.0" encoding="UTF-8" standalone="yes"?>
<Relationships xmlns="http://schemas.openxmlformats.org/package/2006/relationships"><Relationship Id="rId2" Type="http://schemas.openxmlformats.org/officeDocument/2006/relationships/hyperlink" Target="http://en.wikipedia.org/wiki/AV_nodal_reentrant_tachycardia" TargetMode="External"/><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hyperlink" Target="http://my.clevelandclinic.org/heart/services/tests/procedures/ablation.aspx" TargetMode="External"/><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3" Type="http://schemas.openxmlformats.org/officeDocument/2006/relationships/hyperlink" Target="http://my.clevelandclinic.org/heart/disorders/cad/treatment_heartsurg.aspx" TargetMode="External"/><Relationship Id="rId2" Type="http://schemas.openxmlformats.org/officeDocument/2006/relationships/hyperlink" Target="http://my.clevelandclinic.org/heart/disorders/valve/valvetreatment.aspx" TargetMode="External"/><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en.wikipedia.org/wiki/File:St_Jude_Medical_pacemaker_with_ruler.jpg" TargetMode="External"/><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en.wikipedia.org/wiki/File:First_pacemaker_(Siemens-Elema_1958).jpg" TargetMode="External"/><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en.wikipedia.org/wiki/File:Arne_Larsson.jpg" TargetMode="External"/><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CARDIOVASCULAR CONDITIONS  </a:t>
            </a:r>
          </a:p>
        </p:txBody>
      </p:sp>
      <p:sp>
        <p:nvSpPr>
          <p:cNvPr id="5" name="Content Placeholder 4"/>
          <p:cNvSpPr>
            <a:spLocks noGrp="1"/>
          </p:cNvSpPr>
          <p:nvPr>
            <p:ph idx="1"/>
          </p:nvPr>
        </p:nvSpPr>
        <p:spPr/>
        <p:txBody>
          <a:bodyPr/>
          <a:lstStyle/>
          <a:p>
            <a:pPr>
              <a:buNone/>
            </a:pPr>
            <a:r>
              <a:rPr lang="en-US" b="1" dirty="0"/>
              <a:t>PURPOSE</a:t>
            </a:r>
          </a:p>
          <a:p>
            <a:pPr>
              <a:buNone/>
            </a:pPr>
            <a:r>
              <a:rPr lang="en-US" dirty="0"/>
              <a:t>The purpose of this course is to enable the learner acquire knowledge, attitude to be able to promote health, prevent illness, diagnose, manage &amp; coordinate rehabilitation of adults suffering from common cardiovascular diseases.</a:t>
            </a:r>
          </a:p>
          <a:p>
            <a:pPr>
              <a:buNone/>
            </a:pP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0960"/>
          </a:xfrm>
        </p:spPr>
        <p:txBody>
          <a:bodyPr>
            <a:normAutofit fontScale="90000"/>
          </a:bodyPr>
          <a:lstStyle/>
          <a:p>
            <a:endParaRPr lang="en-US" dirty="0"/>
          </a:p>
        </p:txBody>
      </p:sp>
      <p:pic>
        <p:nvPicPr>
          <p:cNvPr id="4" name="Content Placeholder 3" descr="http://image.slidesharecdn.com/cardiovasculardisease-100128000020-phpapp02/95/cardiovascular-diseaseppt-2-728.jpg?cb=1319112893"/>
          <p:cNvPicPr>
            <a:picLocks noGrp="1"/>
          </p:cNvPicPr>
          <p:nvPr>
            <p:ph idx="1"/>
          </p:nvPr>
        </p:nvPicPr>
        <p:blipFill>
          <a:blip r:embed="rId2" cstate="print"/>
          <a:srcRect/>
          <a:stretch>
            <a:fillRect/>
          </a:stretch>
        </p:blipFill>
        <p:spPr bwMode="auto">
          <a:xfrm>
            <a:off x="381000" y="457200"/>
            <a:ext cx="7696200" cy="5999163"/>
          </a:xfrm>
          <a:prstGeom prst="rect">
            <a:avLst/>
          </a:prstGeom>
          <a:noFill/>
          <a:ln w="9525">
            <a:noFill/>
            <a:miter lim="800000"/>
            <a:headEnd/>
            <a:tailEnd/>
          </a:ln>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a:t>N/B In hypertensive emergencies, the mean arterial pressure (MAP) is often used instead of systolic &amp; diastolic readings to guide &amp; evaluate therapy.</a:t>
            </a:r>
          </a:p>
          <a:p>
            <a:pPr>
              <a:buNone/>
            </a:pPr>
            <a:r>
              <a:rPr lang="en-US" dirty="0"/>
              <a:t>MAP= </a:t>
            </a:r>
            <a:r>
              <a:rPr lang="en-US" u="sng" dirty="0"/>
              <a:t>(SBP + 2DP)</a:t>
            </a:r>
            <a:r>
              <a:rPr lang="en-US" dirty="0"/>
              <a:t> </a:t>
            </a:r>
          </a:p>
          <a:p>
            <a:pPr>
              <a:buNone/>
            </a:pPr>
            <a:r>
              <a:rPr lang="en-US" dirty="0"/>
              <a:t>                     3</a:t>
            </a:r>
          </a:p>
          <a:p>
            <a:pPr>
              <a:buNone/>
            </a:pPr>
            <a:r>
              <a:rPr lang="en-US" dirty="0"/>
              <a:t>Normal MAP is between 70 to 110 mmHg</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34EBA-540A-4F3E-9EEA-392120288687}"/>
              </a:ext>
            </a:extLst>
          </p:cNvPr>
          <p:cNvSpPr>
            <a:spLocks noGrp="1"/>
          </p:cNvSpPr>
          <p:nvPr>
            <p:ph type="title"/>
          </p:nvPr>
        </p:nvSpPr>
        <p:spPr/>
        <p:txBody>
          <a:bodyPr/>
          <a:lstStyle/>
          <a:p>
            <a:r>
              <a:rPr lang="en-US" dirty="0"/>
              <a:t>HEART FAILURE</a:t>
            </a:r>
          </a:p>
        </p:txBody>
      </p:sp>
      <p:sp>
        <p:nvSpPr>
          <p:cNvPr id="3" name="Content Placeholder 2">
            <a:extLst>
              <a:ext uri="{FF2B5EF4-FFF2-40B4-BE49-F238E27FC236}">
                <a16:creationId xmlns:a16="http://schemas.microsoft.com/office/drawing/2014/main" id="{F7C17E3A-AAFC-4297-9171-1CBAE5CF5623}"/>
              </a:ext>
            </a:extLst>
          </p:cNvPr>
          <p:cNvSpPr>
            <a:spLocks noGrp="1"/>
          </p:cNvSpPr>
          <p:nvPr>
            <p:ph idx="1"/>
          </p:nvPr>
        </p:nvSpPr>
        <p:spPr/>
        <p:txBody>
          <a:bodyPr/>
          <a:lstStyle/>
          <a:p>
            <a:r>
              <a:rPr lang="en-US" dirty="0"/>
              <a:t>Also called congestive heart failure(CHF)/ CCF</a:t>
            </a:r>
          </a:p>
          <a:p>
            <a:r>
              <a:rPr lang="en-US" dirty="0"/>
              <a:t>Is a clinical syndrome that results from the heart’s inability to pump the amount of blood necessary to meet the metabolic requirements of the body due to damaged heart valves, ventricular muscles or both.</a:t>
            </a:r>
          </a:p>
          <a:p>
            <a:r>
              <a:rPr lang="en-US" dirty="0"/>
              <a:t>Results into back pressure of blood with congestion of organs.</a:t>
            </a:r>
          </a:p>
          <a:p>
            <a:endParaRPr lang="en-US" dirty="0"/>
          </a:p>
        </p:txBody>
      </p:sp>
    </p:spTree>
    <p:extLst>
      <p:ext uri="{BB962C8B-B14F-4D97-AF65-F5344CB8AC3E}">
        <p14:creationId xmlns:p14="http://schemas.microsoft.com/office/powerpoint/2010/main" val="221931647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2AB4E-A6E2-4D07-AB2D-C3F68A6FC001}"/>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B1CE2F5B-3159-4720-A1CF-984595979F6B}"/>
              </a:ext>
            </a:extLst>
          </p:cNvPr>
          <p:cNvPicPr>
            <a:picLocks noGrp="1" noChangeAspect="1"/>
          </p:cNvPicPr>
          <p:nvPr>
            <p:ph idx="1"/>
          </p:nvPr>
        </p:nvPicPr>
        <p:blipFill>
          <a:blip r:embed="rId2"/>
          <a:stretch>
            <a:fillRect/>
          </a:stretch>
        </p:blipFill>
        <p:spPr>
          <a:xfrm>
            <a:off x="990600" y="1676400"/>
            <a:ext cx="6846308" cy="4571999"/>
          </a:xfrm>
          <a:prstGeom prst="rect">
            <a:avLst/>
          </a:prstGeom>
        </p:spPr>
      </p:pic>
    </p:spTree>
    <p:extLst>
      <p:ext uri="{BB962C8B-B14F-4D97-AF65-F5344CB8AC3E}">
        <p14:creationId xmlns:p14="http://schemas.microsoft.com/office/powerpoint/2010/main" val="194700354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7DA96-B150-4D2F-8AB6-5770373372B3}"/>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833E3B36-6373-436C-A88C-410A9730AAD7}"/>
              </a:ext>
            </a:extLst>
          </p:cNvPr>
          <p:cNvPicPr>
            <a:picLocks noGrp="1" noChangeAspect="1"/>
          </p:cNvPicPr>
          <p:nvPr>
            <p:ph idx="1"/>
          </p:nvPr>
        </p:nvPicPr>
        <p:blipFill>
          <a:blip r:embed="rId2"/>
          <a:stretch>
            <a:fillRect/>
          </a:stretch>
        </p:blipFill>
        <p:spPr>
          <a:xfrm>
            <a:off x="1028436" y="2318395"/>
            <a:ext cx="6096528" cy="3429297"/>
          </a:xfrm>
          <a:prstGeom prst="rect">
            <a:avLst/>
          </a:prstGeom>
        </p:spPr>
      </p:pic>
    </p:spTree>
    <p:extLst>
      <p:ext uri="{BB962C8B-B14F-4D97-AF65-F5344CB8AC3E}">
        <p14:creationId xmlns:p14="http://schemas.microsoft.com/office/powerpoint/2010/main" val="145983354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DE78C-38D6-4045-8676-200621FD1694}"/>
              </a:ext>
            </a:extLst>
          </p:cNvPr>
          <p:cNvSpPr>
            <a:spLocks noGrp="1"/>
          </p:cNvSpPr>
          <p:nvPr>
            <p:ph type="title"/>
          </p:nvPr>
        </p:nvSpPr>
        <p:spPr/>
        <p:txBody>
          <a:bodyPr/>
          <a:lstStyle/>
          <a:p>
            <a:r>
              <a:rPr lang="en-US" dirty="0"/>
              <a:t>TYPES</a:t>
            </a:r>
          </a:p>
        </p:txBody>
      </p:sp>
      <p:sp>
        <p:nvSpPr>
          <p:cNvPr id="3" name="Content Placeholder 2">
            <a:extLst>
              <a:ext uri="{FF2B5EF4-FFF2-40B4-BE49-F238E27FC236}">
                <a16:creationId xmlns:a16="http://schemas.microsoft.com/office/drawing/2014/main" id="{AA44B1B5-E2DD-48C4-912B-339673ED22D4}"/>
              </a:ext>
            </a:extLst>
          </p:cNvPr>
          <p:cNvSpPr>
            <a:spLocks noGrp="1"/>
          </p:cNvSpPr>
          <p:nvPr>
            <p:ph idx="1"/>
          </p:nvPr>
        </p:nvSpPr>
        <p:spPr/>
        <p:txBody>
          <a:bodyPr/>
          <a:lstStyle/>
          <a:p>
            <a:r>
              <a:rPr lang="en-US" dirty="0"/>
              <a:t>Left ventricular heart failure (left sided failure)</a:t>
            </a:r>
          </a:p>
          <a:p>
            <a:r>
              <a:rPr lang="en-US" dirty="0"/>
              <a:t>There is reduced blood flow of arterial blood from the heart resulting into congestion and fluid accumulation that affects the lungs causing fluid oedema.</a:t>
            </a:r>
          </a:p>
          <a:p>
            <a:r>
              <a:rPr lang="en-US" dirty="0"/>
              <a:t>RIGHT VETRICULAR HEART FAILURE (RIGHT SIDED)</a:t>
            </a:r>
          </a:p>
          <a:p>
            <a:r>
              <a:rPr lang="en-US" dirty="0"/>
              <a:t>There is engorgement of neck veins and peripheral oedema due to poor venous return</a:t>
            </a:r>
          </a:p>
          <a:p>
            <a:endParaRPr lang="en-US" dirty="0"/>
          </a:p>
        </p:txBody>
      </p:sp>
    </p:spTree>
    <p:extLst>
      <p:ext uri="{BB962C8B-B14F-4D97-AF65-F5344CB8AC3E}">
        <p14:creationId xmlns:p14="http://schemas.microsoft.com/office/powerpoint/2010/main" val="418615622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04AC8-B2F6-40F0-9FA4-D3E75C81C6FF}"/>
              </a:ext>
            </a:extLst>
          </p:cNvPr>
          <p:cNvSpPr>
            <a:spLocks noGrp="1"/>
          </p:cNvSpPr>
          <p:nvPr>
            <p:ph type="title"/>
          </p:nvPr>
        </p:nvSpPr>
        <p:spPr/>
        <p:txBody>
          <a:bodyPr/>
          <a:lstStyle/>
          <a:p>
            <a:r>
              <a:rPr lang="en-US" dirty="0"/>
              <a:t>Pathophysiology</a:t>
            </a:r>
          </a:p>
        </p:txBody>
      </p:sp>
      <p:sp>
        <p:nvSpPr>
          <p:cNvPr id="3" name="Content Placeholder 2">
            <a:extLst>
              <a:ext uri="{FF2B5EF4-FFF2-40B4-BE49-F238E27FC236}">
                <a16:creationId xmlns:a16="http://schemas.microsoft.com/office/drawing/2014/main" id="{BD0A902C-CC56-4278-8EEC-D1E16B8D6A74}"/>
              </a:ext>
            </a:extLst>
          </p:cNvPr>
          <p:cNvSpPr>
            <a:spLocks noGrp="1"/>
          </p:cNvSpPr>
          <p:nvPr>
            <p:ph idx="1"/>
          </p:nvPr>
        </p:nvSpPr>
        <p:spPr/>
        <p:txBody>
          <a:bodyPr>
            <a:normAutofit fontScale="85000" lnSpcReduction="20000"/>
          </a:bodyPr>
          <a:lstStyle/>
          <a:p>
            <a:r>
              <a:rPr lang="en-US" dirty="0"/>
              <a:t>Cardiac compensatory mechanisms (increases in heart rate, vasoconstriction, heart enlargement) occur to assist the failing heart</a:t>
            </a:r>
          </a:p>
          <a:p>
            <a:r>
              <a:rPr lang="en-US" dirty="0"/>
              <a:t>These mechanisms are able to “ compensate” for the heart’s inability to pump effectively and maintain sufficient blood flow to organs and tissue at rest</a:t>
            </a:r>
          </a:p>
          <a:p>
            <a:r>
              <a:rPr lang="en-US" dirty="0"/>
              <a:t>Physiologic stressors that increase the workload of the heart (exercise, infection) may cause these mechanisms to fail and precipitate the “ clinical syndrome” associated with a failing heart (elevated ventricular/atrial pressures, sodium and water retention, decreased cardiac output, circulatory and pulmonary congestion)</a:t>
            </a:r>
          </a:p>
          <a:p>
            <a:r>
              <a:rPr lang="en-US" dirty="0"/>
              <a:t>The compensatory mechanisms may hasten the onset of failure because they increase afterload and cardiac work </a:t>
            </a:r>
          </a:p>
        </p:txBody>
      </p:sp>
    </p:spTree>
    <p:extLst>
      <p:ext uri="{BB962C8B-B14F-4D97-AF65-F5344CB8AC3E}">
        <p14:creationId xmlns:p14="http://schemas.microsoft.com/office/powerpoint/2010/main" val="313485258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89234-7E73-4A3A-847E-805B97955AA3}"/>
              </a:ext>
            </a:extLst>
          </p:cNvPr>
          <p:cNvSpPr>
            <a:spLocks noGrp="1"/>
          </p:cNvSpPr>
          <p:nvPr>
            <p:ph type="title"/>
          </p:nvPr>
        </p:nvSpPr>
        <p:spPr/>
        <p:txBody>
          <a:bodyPr/>
          <a:lstStyle/>
          <a:p>
            <a:r>
              <a:rPr lang="en-US" dirty="0"/>
              <a:t>causes</a:t>
            </a:r>
          </a:p>
        </p:txBody>
      </p:sp>
      <p:sp>
        <p:nvSpPr>
          <p:cNvPr id="3" name="Content Placeholder 2">
            <a:extLst>
              <a:ext uri="{FF2B5EF4-FFF2-40B4-BE49-F238E27FC236}">
                <a16:creationId xmlns:a16="http://schemas.microsoft.com/office/drawing/2014/main" id="{00D54D9F-9476-4A22-8DAD-2AEADA4BDB4C}"/>
              </a:ext>
            </a:extLst>
          </p:cNvPr>
          <p:cNvSpPr>
            <a:spLocks noGrp="1"/>
          </p:cNvSpPr>
          <p:nvPr>
            <p:ph idx="1"/>
          </p:nvPr>
        </p:nvSpPr>
        <p:spPr/>
        <p:txBody>
          <a:bodyPr>
            <a:normAutofit lnSpcReduction="10000"/>
          </a:bodyPr>
          <a:lstStyle/>
          <a:p>
            <a:r>
              <a:rPr lang="en-US" dirty="0"/>
              <a:t>Some of the more common causes of heart failure include:</a:t>
            </a:r>
          </a:p>
          <a:p>
            <a:r>
              <a:rPr lang="en-US" dirty="0"/>
              <a:t>    Past heart attacks</a:t>
            </a:r>
          </a:p>
          <a:p>
            <a:r>
              <a:rPr lang="en-US" dirty="0"/>
              <a:t>    Coronary artery disease</a:t>
            </a:r>
          </a:p>
          <a:p>
            <a:r>
              <a:rPr lang="en-US" dirty="0"/>
              <a:t>    High blood pressure</a:t>
            </a:r>
          </a:p>
          <a:p>
            <a:r>
              <a:rPr lang="en-US" dirty="0"/>
              <a:t>    Heart valve disease</a:t>
            </a:r>
          </a:p>
          <a:p>
            <a:r>
              <a:rPr lang="en-US" dirty="0"/>
              <a:t>    Heart muscle disease or inflammation of the heart</a:t>
            </a:r>
          </a:p>
          <a:p>
            <a:r>
              <a:rPr lang="en-US" dirty="0"/>
              <a:t>    Congenital heart defects</a:t>
            </a:r>
          </a:p>
          <a:p>
            <a:r>
              <a:rPr lang="en-US" dirty="0"/>
              <a:t>    Lung conditions</a:t>
            </a:r>
          </a:p>
          <a:p>
            <a:r>
              <a:rPr lang="en-US" dirty="0"/>
              <a:t>    Alcohol / drug abuse</a:t>
            </a:r>
          </a:p>
          <a:p>
            <a:endParaRPr lang="en-US" dirty="0"/>
          </a:p>
        </p:txBody>
      </p:sp>
    </p:spTree>
    <p:extLst>
      <p:ext uri="{BB962C8B-B14F-4D97-AF65-F5344CB8AC3E}">
        <p14:creationId xmlns:p14="http://schemas.microsoft.com/office/powerpoint/2010/main" val="254881499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F62DA-2019-4F2B-BB85-39C7F5B44B08}"/>
              </a:ext>
            </a:extLst>
          </p:cNvPr>
          <p:cNvSpPr>
            <a:spLocks noGrp="1"/>
          </p:cNvSpPr>
          <p:nvPr>
            <p:ph type="title"/>
          </p:nvPr>
        </p:nvSpPr>
        <p:spPr/>
        <p:txBody>
          <a:bodyPr/>
          <a:lstStyle/>
          <a:p>
            <a:r>
              <a:rPr lang="en-US" dirty="0"/>
              <a:t>causes</a:t>
            </a:r>
          </a:p>
        </p:txBody>
      </p:sp>
      <p:sp>
        <p:nvSpPr>
          <p:cNvPr id="3" name="Content Placeholder 2">
            <a:extLst>
              <a:ext uri="{FF2B5EF4-FFF2-40B4-BE49-F238E27FC236}">
                <a16:creationId xmlns:a16="http://schemas.microsoft.com/office/drawing/2014/main" id="{7CD41DFC-3F5A-4E9B-B3F2-5B71459DCE17}"/>
              </a:ext>
            </a:extLst>
          </p:cNvPr>
          <p:cNvSpPr>
            <a:spLocks noGrp="1"/>
          </p:cNvSpPr>
          <p:nvPr>
            <p:ph idx="1"/>
          </p:nvPr>
        </p:nvSpPr>
        <p:spPr/>
        <p:txBody>
          <a:bodyPr>
            <a:normAutofit fontScale="85000" lnSpcReduction="20000"/>
          </a:bodyPr>
          <a:lstStyle/>
          <a:p>
            <a:r>
              <a:rPr lang="en-US" dirty="0"/>
              <a:t>In some cases, someone whose body is compensating well for his/her heart failure may develop symptoms if their heart is temporarily unable to keep up with their body's needs. Conditions that can trigger this type of heart failure include:</a:t>
            </a:r>
          </a:p>
          <a:p>
            <a:r>
              <a:rPr lang="en-US" dirty="0"/>
              <a:t>    Infection</a:t>
            </a:r>
          </a:p>
          <a:p>
            <a:r>
              <a:rPr lang="en-US" dirty="0"/>
              <a:t>    Kidney disease / poor kidney function</a:t>
            </a:r>
          </a:p>
          <a:p>
            <a:r>
              <a:rPr lang="en-US" dirty="0"/>
              <a:t>    Anemia</a:t>
            </a:r>
          </a:p>
          <a:p>
            <a:r>
              <a:rPr lang="en-US" dirty="0"/>
              <a:t>    Abnormal heart rhythm</a:t>
            </a:r>
          </a:p>
          <a:p>
            <a:r>
              <a:rPr lang="en-US" dirty="0"/>
              <a:t>    Overactive thyroid gland</a:t>
            </a:r>
          </a:p>
          <a:p>
            <a:r>
              <a:rPr lang="en-US" dirty="0"/>
              <a:t>If these triggers are treated, heart failure can often get better.</a:t>
            </a:r>
          </a:p>
          <a:p>
            <a:r>
              <a:rPr lang="en-US" dirty="0"/>
              <a:t>Other conditions, such as diabetes, may aggravate heart failure.</a:t>
            </a:r>
          </a:p>
          <a:p>
            <a:pPr marL="0" indent="0">
              <a:buNone/>
            </a:pPr>
            <a:endParaRPr lang="en-US" dirty="0"/>
          </a:p>
          <a:p>
            <a:endParaRPr lang="en-US" dirty="0"/>
          </a:p>
        </p:txBody>
      </p:sp>
    </p:spTree>
    <p:extLst>
      <p:ext uri="{BB962C8B-B14F-4D97-AF65-F5344CB8AC3E}">
        <p14:creationId xmlns:p14="http://schemas.microsoft.com/office/powerpoint/2010/main" val="121201988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5C125-1438-4AB3-8489-285450BF8584}"/>
              </a:ext>
            </a:extLst>
          </p:cNvPr>
          <p:cNvSpPr>
            <a:spLocks noGrp="1"/>
          </p:cNvSpPr>
          <p:nvPr>
            <p:ph type="title"/>
          </p:nvPr>
        </p:nvSpPr>
        <p:spPr/>
        <p:txBody>
          <a:bodyPr/>
          <a:lstStyle/>
          <a:p>
            <a:r>
              <a:rPr lang="en-US" dirty="0"/>
              <a:t>Etiology</a:t>
            </a:r>
          </a:p>
        </p:txBody>
      </p:sp>
      <p:sp>
        <p:nvSpPr>
          <p:cNvPr id="3" name="Content Placeholder 2">
            <a:extLst>
              <a:ext uri="{FF2B5EF4-FFF2-40B4-BE49-F238E27FC236}">
                <a16:creationId xmlns:a16="http://schemas.microsoft.com/office/drawing/2014/main" id="{6E43B216-AAA8-471F-8AAF-111AC1BF7730}"/>
              </a:ext>
            </a:extLst>
          </p:cNvPr>
          <p:cNvSpPr>
            <a:spLocks noGrp="1"/>
          </p:cNvSpPr>
          <p:nvPr>
            <p:ph idx="1"/>
          </p:nvPr>
        </p:nvSpPr>
        <p:spPr/>
        <p:txBody>
          <a:bodyPr/>
          <a:lstStyle/>
          <a:p>
            <a:r>
              <a:rPr lang="en-US" dirty="0"/>
              <a:t>Disorders of heart muscle resulting in decreased contractile properties of the heart</a:t>
            </a:r>
          </a:p>
          <a:p>
            <a:r>
              <a:rPr lang="en-US" dirty="0"/>
              <a:t>Coronary heart disease leading to myocardial infarction</a:t>
            </a:r>
          </a:p>
          <a:p>
            <a:r>
              <a:rPr lang="en-US" dirty="0"/>
              <a:t>Hypertension</a:t>
            </a:r>
          </a:p>
          <a:p>
            <a:r>
              <a:rPr lang="en-US" dirty="0" err="1"/>
              <a:t>Vulvular</a:t>
            </a:r>
            <a:r>
              <a:rPr lang="en-US" dirty="0"/>
              <a:t> heart disease</a:t>
            </a:r>
          </a:p>
          <a:p>
            <a:r>
              <a:rPr lang="en-US" dirty="0"/>
              <a:t>Congenital heart disease</a:t>
            </a:r>
          </a:p>
          <a:p>
            <a:r>
              <a:rPr lang="en-US" dirty="0"/>
              <a:t>Cardiomyopathies</a:t>
            </a:r>
          </a:p>
          <a:p>
            <a:r>
              <a:rPr lang="en-US" dirty="0"/>
              <a:t>Dysrhythmias</a:t>
            </a:r>
          </a:p>
          <a:p>
            <a:r>
              <a:rPr lang="en-US" dirty="0"/>
              <a:t>Pulmonary embolism; chronic lung disease</a:t>
            </a:r>
          </a:p>
          <a:p>
            <a:endParaRPr lang="en-US" dirty="0"/>
          </a:p>
        </p:txBody>
      </p:sp>
    </p:spTree>
    <p:extLst>
      <p:ext uri="{BB962C8B-B14F-4D97-AF65-F5344CB8AC3E}">
        <p14:creationId xmlns:p14="http://schemas.microsoft.com/office/powerpoint/2010/main" val="197628532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2AAC1-1EAA-45D5-99F3-54EBB6555547}"/>
              </a:ext>
            </a:extLst>
          </p:cNvPr>
          <p:cNvSpPr>
            <a:spLocks noGrp="1"/>
          </p:cNvSpPr>
          <p:nvPr>
            <p:ph type="title"/>
          </p:nvPr>
        </p:nvSpPr>
        <p:spPr/>
        <p:txBody>
          <a:bodyPr/>
          <a:lstStyle/>
          <a:p>
            <a:r>
              <a:rPr lang="en-US" dirty="0"/>
              <a:t>Cont.</a:t>
            </a:r>
          </a:p>
        </p:txBody>
      </p:sp>
      <p:sp>
        <p:nvSpPr>
          <p:cNvPr id="3" name="Content Placeholder 2">
            <a:extLst>
              <a:ext uri="{FF2B5EF4-FFF2-40B4-BE49-F238E27FC236}">
                <a16:creationId xmlns:a16="http://schemas.microsoft.com/office/drawing/2014/main" id="{29DE573A-EAC2-482E-9C2B-0F09459E95CE}"/>
              </a:ext>
            </a:extLst>
          </p:cNvPr>
          <p:cNvSpPr>
            <a:spLocks noGrp="1"/>
          </p:cNvSpPr>
          <p:nvPr>
            <p:ph idx="1"/>
          </p:nvPr>
        </p:nvSpPr>
        <p:spPr/>
        <p:txBody>
          <a:bodyPr/>
          <a:lstStyle/>
          <a:p>
            <a:r>
              <a:rPr lang="en-US" dirty="0"/>
              <a:t>Anesthesia and surgery</a:t>
            </a:r>
          </a:p>
          <a:p>
            <a:r>
              <a:rPr lang="en-US" dirty="0"/>
              <a:t>Hemorrhage and anemia</a:t>
            </a:r>
          </a:p>
          <a:p>
            <a:r>
              <a:rPr lang="en-US" dirty="0"/>
              <a:t>Transfusions or infusions</a:t>
            </a:r>
          </a:p>
          <a:p>
            <a:r>
              <a:rPr lang="en-US" dirty="0"/>
              <a:t>Increased body demands (fever, infection, pregnancy, arteriovenous fistula)</a:t>
            </a:r>
          </a:p>
          <a:p>
            <a:r>
              <a:rPr lang="en-US" dirty="0"/>
              <a:t>Drug-induced…………</a:t>
            </a:r>
          </a:p>
          <a:p>
            <a:r>
              <a:rPr lang="en-US" dirty="0"/>
              <a:t>Physical and emotional stress</a:t>
            </a:r>
          </a:p>
          <a:p>
            <a:r>
              <a:rPr lang="en-US" dirty="0"/>
              <a:t>Excessive sodium intake…….</a:t>
            </a:r>
          </a:p>
          <a:p>
            <a:endParaRPr lang="en-US" dirty="0"/>
          </a:p>
        </p:txBody>
      </p:sp>
    </p:spTree>
    <p:extLst>
      <p:ext uri="{BB962C8B-B14F-4D97-AF65-F5344CB8AC3E}">
        <p14:creationId xmlns:p14="http://schemas.microsoft.com/office/powerpoint/2010/main" val="3707731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37160"/>
          </a:xfrm>
        </p:spPr>
        <p:txBody>
          <a:bodyPr>
            <a:normAutofit fontScale="90000"/>
          </a:bodyPr>
          <a:lstStyle/>
          <a:p>
            <a:endParaRPr lang="en-US" dirty="0"/>
          </a:p>
        </p:txBody>
      </p:sp>
      <p:pic>
        <p:nvPicPr>
          <p:cNvPr id="4" name="Content Placeholder 3" descr="http://image.slidesharecdn.com/cardiovasculardisease-100128000020-phpapp02/95/cardiovascular-diseaseppt-6-728.jpg?cb=1319112893"/>
          <p:cNvPicPr>
            <a:picLocks noGrp="1"/>
          </p:cNvPicPr>
          <p:nvPr>
            <p:ph idx="1"/>
          </p:nvPr>
        </p:nvPicPr>
        <p:blipFill>
          <a:blip r:embed="rId2" cstate="print"/>
          <a:srcRect/>
          <a:stretch>
            <a:fillRect/>
          </a:stretch>
        </p:blipFill>
        <p:spPr bwMode="auto">
          <a:xfrm>
            <a:off x="304800" y="533400"/>
            <a:ext cx="7467600" cy="5922963"/>
          </a:xfrm>
          <a:prstGeom prst="rect">
            <a:avLst/>
          </a:prstGeom>
          <a:noFill/>
          <a:ln w="9525">
            <a:noFill/>
            <a:miter lim="800000"/>
            <a:headEnd/>
            <a:tailEnd/>
          </a:ln>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7397E-0EA1-4132-8930-DDFD7ED2DF9C}"/>
              </a:ext>
            </a:extLst>
          </p:cNvPr>
          <p:cNvSpPr>
            <a:spLocks noGrp="1"/>
          </p:cNvSpPr>
          <p:nvPr>
            <p:ph type="title"/>
          </p:nvPr>
        </p:nvSpPr>
        <p:spPr/>
        <p:txBody>
          <a:bodyPr/>
          <a:lstStyle/>
          <a:p>
            <a:r>
              <a:rPr lang="en-US" dirty="0"/>
              <a:t>Clinical Manifestations</a:t>
            </a:r>
          </a:p>
        </p:txBody>
      </p:sp>
      <p:sp>
        <p:nvSpPr>
          <p:cNvPr id="3" name="Content Placeholder 2">
            <a:extLst>
              <a:ext uri="{FF2B5EF4-FFF2-40B4-BE49-F238E27FC236}">
                <a16:creationId xmlns:a16="http://schemas.microsoft.com/office/drawing/2014/main" id="{D943DD97-EAE4-490B-BC47-136CE3515AF9}"/>
              </a:ext>
            </a:extLst>
          </p:cNvPr>
          <p:cNvSpPr>
            <a:spLocks noGrp="1"/>
          </p:cNvSpPr>
          <p:nvPr>
            <p:ph idx="1"/>
          </p:nvPr>
        </p:nvSpPr>
        <p:spPr/>
        <p:txBody>
          <a:bodyPr/>
          <a:lstStyle/>
          <a:p>
            <a:pPr marL="0" indent="0">
              <a:buNone/>
            </a:pPr>
            <a:r>
              <a:rPr lang="en-US" u="sng" dirty="0"/>
              <a:t>Left- sided failure(Forward failure)</a:t>
            </a:r>
          </a:p>
          <a:p>
            <a:r>
              <a:rPr lang="en-US" dirty="0"/>
              <a:t>Congestion occurs mainly in the lungs from backing up of blood into pulmonary veins and capillaries resulting in:</a:t>
            </a:r>
          </a:p>
          <a:p>
            <a:r>
              <a:rPr lang="en-US" dirty="0"/>
              <a:t>Shortness of breath , dyspnea on exertion, paroxysmal nocturnal dyspnea (due to reabsorption of dependent edema that has developed during day), orthopnea, pulmonary edema</a:t>
            </a:r>
          </a:p>
          <a:p>
            <a:r>
              <a:rPr lang="en-US" dirty="0"/>
              <a:t>Cough- may be dry, unproductive; often occurs at night</a:t>
            </a:r>
          </a:p>
          <a:p>
            <a:endParaRPr lang="en-US" dirty="0"/>
          </a:p>
        </p:txBody>
      </p:sp>
    </p:spTree>
    <p:extLst>
      <p:ext uri="{BB962C8B-B14F-4D97-AF65-F5344CB8AC3E}">
        <p14:creationId xmlns:p14="http://schemas.microsoft.com/office/powerpoint/2010/main" val="49568868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BAA5E-A7D7-4D75-A3CD-E3E27E74334F}"/>
              </a:ext>
            </a:extLst>
          </p:cNvPr>
          <p:cNvSpPr>
            <a:spLocks noGrp="1"/>
          </p:cNvSpPr>
          <p:nvPr>
            <p:ph type="title"/>
          </p:nvPr>
        </p:nvSpPr>
        <p:spPr/>
        <p:txBody>
          <a:bodyPr/>
          <a:lstStyle/>
          <a:p>
            <a:r>
              <a:rPr lang="en-US" dirty="0"/>
              <a:t>Cont.</a:t>
            </a:r>
          </a:p>
        </p:txBody>
      </p:sp>
      <p:sp>
        <p:nvSpPr>
          <p:cNvPr id="3" name="Content Placeholder 2">
            <a:extLst>
              <a:ext uri="{FF2B5EF4-FFF2-40B4-BE49-F238E27FC236}">
                <a16:creationId xmlns:a16="http://schemas.microsoft.com/office/drawing/2014/main" id="{F6EE8800-673F-4DB8-BA8A-143532645D28}"/>
              </a:ext>
            </a:extLst>
          </p:cNvPr>
          <p:cNvSpPr>
            <a:spLocks noGrp="1"/>
          </p:cNvSpPr>
          <p:nvPr>
            <p:ph idx="1"/>
          </p:nvPr>
        </p:nvSpPr>
        <p:spPr/>
        <p:txBody>
          <a:bodyPr/>
          <a:lstStyle/>
          <a:p>
            <a:r>
              <a:rPr lang="en-US" dirty="0"/>
              <a:t> Fatigability- from low cardiac output, nocturia, insomnia, dyspnea, catabolic effect of chronic failure</a:t>
            </a:r>
          </a:p>
          <a:p>
            <a:r>
              <a:rPr lang="en-US" dirty="0"/>
              <a:t> Insomnia, restlessness</a:t>
            </a:r>
          </a:p>
          <a:p>
            <a:r>
              <a:rPr lang="en-US" dirty="0"/>
              <a:t> Tachycardia- S3 ventricular gallop</a:t>
            </a:r>
          </a:p>
          <a:p>
            <a:endParaRPr lang="en-US" dirty="0"/>
          </a:p>
        </p:txBody>
      </p:sp>
    </p:spTree>
    <p:extLst>
      <p:ext uri="{BB962C8B-B14F-4D97-AF65-F5344CB8AC3E}">
        <p14:creationId xmlns:p14="http://schemas.microsoft.com/office/powerpoint/2010/main" val="232111640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DEA4F-B094-4B4E-8B38-B469D26CF122}"/>
              </a:ext>
            </a:extLst>
          </p:cNvPr>
          <p:cNvSpPr>
            <a:spLocks noGrp="1"/>
          </p:cNvSpPr>
          <p:nvPr>
            <p:ph type="title"/>
          </p:nvPr>
        </p:nvSpPr>
        <p:spPr/>
        <p:txBody>
          <a:bodyPr>
            <a:normAutofit/>
          </a:bodyPr>
          <a:lstStyle/>
          <a:p>
            <a:r>
              <a:rPr lang="en-US" dirty="0"/>
              <a:t>Cont.</a:t>
            </a:r>
          </a:p>
        </p:txBody>
      </p:sp>
      <p:sp>
        <p:nvSpPr>
          <p:cNvPr id="3" name="Content Placeholder 2">
            <a:extLst>
              <a:ext uri="{FF2B5EF4-FFF2-40B4-BE49-F238E27FC236}">
                <a16:creationId xmlns:a16="http://schemas.microsoft.com/office/drawing/2014/main" id="{F221A985-0B24-4E41-ADC1-399893B9C2F1}"/>
              </a:ext>
            </a:extLst>
          </p:cNvPr>
          <p:cNvSpPr>
            <a:spLocks noGrp="1"/>
          </p:cNvSpPr>
          <p:nvPr>
            <p:ph idx="1"/>
          </p:nvPr>
        </p:nvSpPr>
        <p:spPr/>
        <p:txBody>
          <a:bodyPr>
            <a:normAutofit lnSpcReduction="10000"/>
          </a:bodyPr>
          <a:lstStyle/>
          <a:p>
            <a:pPr marL="0" indent="0">
              <a:buNone/>
            </a:pPr>
            <a:r>
              <a:rPr lang="en-US" u="sng" dirty="0"/>
              <a:t>Right-Sided Heart Failure (backward failure)</a:t>
            </a:r>
          </a:p>
          <a:p>
            <a:pPr>
              <a:buFont typeface="Wingdings" panose="05000000000000000000" pitchFamily="2" charset="2"/>
              <a:buChar char="q"/>
            </a:pPr>
            <a:r>
              <a:rPr lang="en-US" dirty="0"/>
              <a:t>Signs and symptoms of elevated pressures and congestion in systemic veins and capillaries:</a:t>
            </a:r>
          </a:p>
          <a:p>
            <a:r>
              <a:rPr lang="en-US" dirty="0"/>
              <a:t>Edema of ankles; unexplained weight gain (pitting edema is obvious only after retention of at least 4.5 kg of fluid)</a:t>
            </a:r>
          </a:p>
          <a:p>
            <a:r>
              <a:rPr lang="en-US" dirty="0"/>
              <a:t>Liver congestion- may produce upper abdominal pain</a:t>
            </a:r>
          </a:p>
          <a:p>
            <a:r>
              <a:rPr lang="en-US" dirty="0"/>
              <a:t>Distended neck veins</a:t>
            </a:r>
          </a:p>
          <a:p>
            <a:r>
              <a:rPr lang="en-US" dirty="0"/>
              <a:t>Abnormal fluid in body cavities  (pleural space, abdominal cavity </a:t>
            </a:r>
          </a:p>
        </p:txBody>
      </p:sp>
    </p:spTree>
    <p:extLst>
      <p:ext uri="{BB962C8B-B14F-4D97-AF65-F5344CB8AC3E}">
        <p14:creationId xmlns:p14="http://schemas.microsoft.com/office/powerpoint/2010/main" val="55015549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1BEEB-68B4-4BE0-9C7F-A2AD874699D8}"/>
              </a:ext>
            </a:extLst>
          </p:cNvPr>
          <p:cNvSpPr>
            <a:spLocks noGrp="1"/>
          </p:cNvSpPr>
          <p:nvPr>
            <p:ph type="title"/>
          </p:nvPr>
        </p:nvSpPr>
        <p:spPr/>
        <p:txBody>
          <a:bodyPr/>
          <a:lstStyle/>
          <a:p>
            <a:r>
              <a:rPr lang="en-US" dirty="0"/>
              <a:t>Cont.</a:t>
            </a:r>
          </a:p>
        </p:txBody>
      </p:sp>
      <p:sp>
        <p:nvSpPr>
          <p:cNvPr id="3" name="Content Placeholder 2">
            <a:extLst>
              <a:ext uri="{FF2B5EF4-FFF2-40B4-BE49-F238E27FC236}">
                <a16:creationId xmlns:a16="http://schemas.microsoft.com/office/drawing/2014/main" id="{4C40B6A8-2A27-4736-975C-1946D6165EA9}"/>
              </a:ext>
            </a:extLst>
          </p:cNvPr>
          <p:cNvSpPr>
            <a:spLocks noGrp="1"/>
          </p:cNvSpPr>
          <p:nvPr>
            <p:ph idx="1"/>
          </p:nvPr>
        </p:nvSpPr>
        <p:spPr/>
        <p:txBody>
          <a:bodyPr/>
          <a:lstStyle/>
          <a:p>
            <a:r>
              <a:rPr lang="en-US" dirty="0"/>
              <a:t> Anorexia and nausea- from hepatic and visceral engorgement</a:t>
            </a:r>
          </a:p>
          <a:p>
            <a:r>
              <a:rPr lang="en-US" dirty="0"/>
              <a:t> Nocturia- diuresis occurs at night with rest and improved cardiac output</a:t>
            </a:r>
          </a:p>
          <a:p>
            <a:r>
              <a:rPr lang="en-US" dirty="0"/>
              <a:t> General weakness and fatigue</a:t>
            </a:r>
          </a:p>
          <a:p>
            <a:endParaRPr lang="en-US" dirty="0"/>
          </a:p>
        </p:txBody>
      </p:sp>
    </p:spTree>
    <p:extLst>
      <p:ext uri="{BB962C8B-B14F-4D97-AF65-F5344CB8AC3E}">
        <p14:creationId xmlns:p14="http://schemas.microsoft.com/office/powerpoint/2010/main" val="256159423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3815C-B6AD-4920-B6B2-82DE224FD8EE}"/>
              </a:ext>
            </a:extLst>
          </p:cNvPr>
          <p:cNvSpPr>
            <a:spLocks noGrp="1"/>
          </p:cNvSpPr>
          <p:nvPr>
            <p:ph type="title"/>
          </p:nvPr>
        </p:nvSpPr>
        <p:spPr/>
        <p:txBody>
          <a:bodyPr>
            <a:normAutofit fontScale="90000"/>
          </a:bodyPr>
          <a:lstStyle/>
          <a:p>
            <a:r>
              <a:rPr lang="en-US" dirty="0"/>
              <a:t>Cardiovascular Findings in Both Types</a:t>
            </a:r>
          </a:p>
        </p:txBody>
      </p:sp>
      <p:sp>
        <p:nvSpPr>
          <p:cNvPr id="3" name="Content Placeholder 2">
            <a:extLst>
              <a:ext uri="{FF2B5EF4-FFF2-40B4-BE49-F238E27FC236}">
                <a16:creationId xmlns:a16="http://schemas.microsoft.com/office/drawing/2014/main" id="{C412C326-5ADD-4E6A-B711-3026C631B324}"/>
              </a:ext>
            </a:extLst>
          </p:cNvPr>
          <p:cNvSpPr>
            <a:spLocks noGrp="1"/>
          </p:cNvSpPr>
          <p:nvPr>
            <p:ph idx="1"/>
          </p:nvPr>
        </p:nvSpPr>
        <p:spPr/>
        <p:txBody>
          <a:bodyPr/>
          <a:lstStyle/>
          <a:p>
            <a:r>
              <a:rPr lang="en-US" dirty="0"/>
              <a:t>Cardiomegaly (enlargement of the heart)- detected by physical examination and chest x-ray</a:t>
            </a:r>
          </a:p>
          <a:p>
            <a:r>
              <a:rPr lang="en-US" dirty="0"/>
              <a:t>Ventricular gallop- evident on auscultation and ECG</a:t>
            </a:r>
          </a:p>
          <a:p>
            <a:r>
              <a:rPr lang="en-US" dirty="0"/>
              <a:t>Rapid heart rate</a:t>
            </a:r>
          </a:p>
          <a:p>
            <a:r>
              <a:rPr lang="en-US" dirty="0"/>
              <a:t>Development of pulsus alternans (alternation in strength of beat)</a:t>
            </a:r>
          </a:p>
          <a:p>
            <a:endParaRPr lang="en-US" dirty="0"/>
          </a:p>
        </p:txBody>
      </p:sp>
    </p:spTree>
    <p:extLst>
      <p:ext uri="{BB962C8B-B14F-4D97-AF65-F5344CB8AC3E}">
        <p14:creationId xmlns:p14="http://schemas.microsoft.com/office/powerpoint/2010/main" val="411568338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4443D-BA40-4D7F-B6AF-3D09A3E839E6}"/>
              </a:ext>
            </a:extLst>
          </p:cNvPr>
          <p:cNvSpPr>
            <a:spLocks noGrp="1"/>
          </p:cNvSpPr>
          <p:nvPr>
            <p:ph type="title"/>
          </p:nvPr>
        </p:nvSpPr>
        <p:spPr/>
        <p:txBody>
          <a:bodyPr/>
          <a:lstStyle/>
          <a:p>
            <a:r>
              <a:rPr lang="en-US" dirty="0"/>
              <a:t>Diagnostic Evaluation</a:t>
            </a:r>
          </a:p>
        </p:txBody>
      </p:sp>
      <p:sp>
        <p:nvSpPr>
          <p:cNvPr id="3" name="Content Placeholder 2">
            <a:extLst>
              <a:ext uri="{FF2B5EF4-FFF2-40B4-BE49-F238E27FC236}">
                <a16:creationId xmlns:a16="http://schemas.microsoft.com/office/drawing/2014/main" id="{0D2BE200-9905-4E6D-9114-FB5F0A3C0973}"/>
              </a:ext>
            </a:extLst>
          </p:cNvPr>
          <p:cNvSpPr>
            <a:spLocks noGrp="1"/>
          </p:cNvSpPr>
          <p:nvPr>
            <p:ph idx="1"/>
          </p:nvPr>
        </p:nvSpPr>
        <p:spPr/>
        <p:txBody>
          <a:bodyPr/>
          <a:lstStyle/>
          <a:p>
            <a:r>
              <a:rPr lang="en-US" dirty="0"/>
              <a:t>ECG may show ventricular hypertrophy and strain</a:t>
            </a:r>
          </a:p>
          <a:p>
            <a:r>
              <a:rPr lang="en-US" dirty="0"/>
              <a:t>Echocardiography may show ventricular hypertrophy, dilation of chambers, and abnormal wall motion</a:t>
            </a:r>
          </a:p>
          <a:p>
            <a:r>
              <a:rPr lang="en-US" dirty="0"/>
              <a:t>Chest x-ray may show cardiomegaly, pleural effusion and vascular congestion</a:t>
            </a:r>
          </a:p>
          <a:p>
            <a:r>
              <a:rPr lang="en-US" dirty="0"/>
              <a:t>Liver function studies may be altered because of hepatic congestion</a:t>
            </a:r>
          </a:p>
          <a:p>
            <a:endParaRPr lang="en-US" dirty="0"/>
          </a:p>
        </p:txBody>
      </p:sp>
    </p:spTree>
    <p:extLst>
      <p:ext uri="{BB962C8B-B14F-4D97-AF65-F5344CB8AC3E}">
        <p14:creationId xmlns:p14="http://schemas.microsoft.com/office/powerpoint/2010/main" val="315993739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EA9D5-B5BA-4142-B68E-CA29EDEFCDD4}"/>
              </a:ext>
            </a:extLst>
          </p:cNvPr>
          <p:cNvSpPr>
            <a:spLocks noGrp="1"/>
          </p:cNvSpPr>
          <p:nvPr>
            <p:ph type="title"/>
          </p:nvPr>
        </p:nvSpPr>
        <p:spPr/>
        <p:txBody>
          <a:bodyPr/>
          <a:lstStyle/>
          <a:p>
            <a:r>
              <a:rPr lang="en-US" dirty="0"/>
              <a:t>Complications</a:t>
            </a:r>
          </a:p>
        </p:txBody>
      </p:sp>
      <p:sp>
        <p:nvSpPr>
          <p:cNvPr id="3" name="Content Placeholder 2">
            <a:extLst>
              <a:ext uri="{FF2B5EF4-FFF2-40B4-BE49-F238E27FC236}">
                <a16:creationId xmlns:a16="http://schemas.microsoft.com/office/drawing/2014/main" id="{5122D1D7-0809-4980-A1C1-F8049CC79F86}"/>
              </a:ext>
            </a:extLst>
          </p:cNvPr>
          <p:cNvSpPr>
            <a:spLocks noGrp="1"/>
          </p:cNvSpPr>
          <p:nvPr>
            <p:ph idx="1"/>
          </p:nvPr>
        </p:nvSpPr>
        <p:spPr/>
        <p:txBody>
          <a:bodyPr/>
          <a:lstStyle/>
          <a:p>
            <a:r>
              <a:rPr lang="en-US" dirty="0"/>
              <a:t>Intractable or refractory heart failure-  </a:t>
            </a:r>
            <a:r>
              <a:rPr lang="en-US" dirty="0" err="1"/>
              <a:t>pt</a:t>
            </a:r>
            <a:r>
              <a:rPr lang="en-US" dirty="0"/>
              <a:t> becomes progressively refractory to therapy (does not yield to treatment)</a:t>
            </a:r>
          </a:p>
          <a:p>
            <a:r>
              <a:rPr lang="en-US" dirty="0"/>
              <a:t>Cardiac dysrhythmias</a:t>
            </a:r>
          </a:p>
          <a:p>
            <a:r>
              <a:rPr lang="en-US" dirty="0"/>
              <a:t>Myocardial failure</a:t>
            </a:r>
          </a:p>
          <a:p>
            <a:r>
              <a:rPr lang="en-US" dirty="0"/>
              <a:t>Digitalis toxicity- from decreased renal function, potassium depletion, and low magnesium levels in the body.</a:t>
            </a:r>
          </a:p>
          <a:p>
            <a:r>
              <a:rPr lang="en-US" dirty="0"/>
              <a:t>Pulmonary infarction; pneumonia; emboli</a:t>
            </a:r>
          </a:p>
          <a:p>
            <a:endParaRPr lang="en-US" dirty="0"/>
          </a:p>
        </p:txBody>
      </p:sp>
    </p:spTree>
    <p:extLst>
      <p:ext uri="{BB962C8B-B14F-4D97-AF65-F5344CB8AC3E}">
        <p14:creationId xmlns:p14="http://schemas.microsoft.com/office/powerpoint/2010/main" val="414366740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12653-6619-43BD-83F2-A73A32DB6158}"/>
              </a:ext>
            </a:extLst>
          </p:cNvPr>
          <p:cNvSpPr>
            <a:spLocks noGrp="1"/>
          </p:cNvSpPr>
          <p:nvPr>
            <p:ph type="title"/>
          </p:nvPr>
        </p:nvSpPr>
        <p:spPr/>
        <p:txBody>
          <a:bodyPr/>
          <a:lstStyle/>
          <a:p>
            <a:r>
              <a:rPr lang="en-US" dirty="0"/>
              <a:t>Management</a:t>
            </a:r>
          </a:p>
        </p:txBody>
      </p:sp>
      <p:sp>
        <p:nvSpPr>
          <p:cNvPr id="3" name="Content Placeholder 2">
            <a:extLst>
              <a:ext uri="{FF2B5EF4-FFF2-40B4-BE49-F238E27FC236}">
                <a16:creationId xmlns:a16="http://schemas.microsoft.com/office/drawing/2014/main" id="{BA75C48E-76D9-4EE3-BD7B-086BA4CB2735}"/>
              </a:ext>
            </a:extLst>
          </p:cNvPr>
          <p:cNvSpPr>
            <a:spLocks noGrp="1"/>
          </p:cNvSpPr>
          <p:nvPr>
            <p:ph idx="1"/>
          </p:nvPr>
        </p:nvSpPr>
        <p:spPr/>
        <p:txBody>
          <a:bodyPr/>
          <a:lstStyle/>
          <a:p>
            <a:r>
              <a:rPr lang="en-US" dirty="0"/>
              <a:t>Treatment is directed at eliminating excessive accumulation of body water, increasing the force and efficiency of myocardial contraction, and reducing the workload of the heart. </a:t>
            </a:r>
          </a:p>
          <a:p>
            <a:r>
              <a:rPr lang="en-US" dirty="0"/>
              <a:t>These goals are achieved through promoting rest and administering pharmacologic agents:</a:t>
            </a:r>
          </a:p>
          <a:p>
            <a:r>
              <a:rPr lang="en-US" dirty="0"/>
              <a:t>1. Diuretics: eliminates excess body water and decrease ventricular pressures</a:t>
            </a:r>
          </a:p>
          <a:p>
            <a:endParaRPr lang="en-US" dirty="0"/>
          </a:p>
        </p:txBody>
      </p:sp>
    </p:spTree>
    <p:extLst>
      <p:ext uri="{BB962C8B-B14F-4D97-AF65-F5344CB8AC3E}">
        <p14:creationId xmlns:p14="http://schemas.microsoft.com/office/powerpoint/2010/main" val="303591651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CCA27-9D34-4359-89BE-AB6330981EE7}"/>
              </a:ext>
            </a:extLst>
          </p:cNvPr>
          <p:cNvSpPr>
            <a:spLocks noGrp="1"/>
          </p:cNvSpPr>
          <p:nvPr>
            <p:ph type="title"/>
          </p:nvPr>
        </p:nvSpPr>
        <p:spPr/>
        <p:txBody>
          <a:bodyPr/>
          <a:lstStyle/>
          <a:p>
            <a:r>
              <a:rPr lang="en-US" dirty="0"/>
              <a:t>Cont.</a:t>
            </a:r>
          </a:p>
        </p:txBody>
      </p:sp>
      <p:sp>
        <p:nvSpPr>
          <p:cNvPr id="3" name="Content Placeholder 2">
            <a:extLst>
              <a:ext uri="{FF2B5EF4-FFF2-40B4-BE49-F238E27FC236}">
                <a16:creationId xmlns:a16="http://schemas.microsoft.com/office/drawing/2014/main" id="{76F71818-440F-4FB6-AD07-D4F5C9BA58B5}"/>
              </a:ext>
            </a:extLst>
          </p:cNvPr>
          <p:cNvSpPr>
            <a:spLocks noGrp="1"/>
          </p:cNvSpPr>
          <p:nvPr>
            <p:ph idx="1"/>
          </p:nvPr>
        </p:nvSpPr>
        <p:spPr/>
        <p:txBody>
          <a:bodyPr/>
          <a:lstStyle/>
          <a:p>
            <a:r>
              <a:rPr lang="en-US" dirty="0"/>
              <a:t>2. Positive Ionotropic Agents</a:t>
            </a:r>
          </a:p>
          <a:p>
            <a:r>
              <a:rPr lang="en-US" dirty="0"/>
              <a:t>Increase the heart’s ability to pump more effectively by improving the contractile force of the muscle</a:t>
            </a:r>
          </a:p>
          <a:p>
            <a:r>
              <a:rPr lang="en-US" dirty="0"/>
              <a:t>Digoxin (Lanoxin) may only be effective in severe cases of failure</a:t>
            </a:r>
          </a:p>
          <a:p>
            <a:r>
              <a:rPr lang="en-US" dirty="0"/>
              <a:t>Dopamine (</a:t>
            </a:r>
            <a:r>
              <a:rPr lang="en-US" dirty="0" err="1"/>
              <a:t>Intropin</a:t>
            </a:r>
            <a:r>
              <a:rPr lang="en-US" dirty="0"/>
              <a:t>) also improves renal blood flow in low dose range</a:t>
            </a:r>
          </a:p>
          <a:p>
            <a:r>
              <a:rPr lang="en-US" dirty="0"/>
              <a:t>Dobutamine (</a:t>
            </a:r>
            <a:r>
              <a:rPr lang="en-US" dirty="0" err="1"/>
              <a:t>Dobutrex</a:t>
            </a:r>
            <a:r>
              <a:rPr lang="en-US" dirty="0"/>
              <a:t>)</a:t>
            </a:r>
          </a:p>
          <a:p>
            <a:r>
              <a:rPr lang="en-US" dirty="0"/>
              <a:t>Milrinone (</a:t>
            </a:r>
            <a:r>
              <a:rPr lang="en-US" dirty="0" err="1"/>
              <a:t>Primacor</a:t>
            </a:r>
            <a:r>
              <a:rPr lang="en-US" dirty="0"/>
              <a:t>) and amrinone (</a:t>
            </a:r>
            <a:r>
              <a:rPr lang="en-US" dirty="0" err="1"/>
              <a:t>Inocor</a:t>
            </a:r>
            <a:r>
              <a:rPr lang="en-US" dirty="0"/>
              <a:t>) are potent vasodilators</a:t>
            </a:r>
          </a:p>
          <a:p>
            <a:endParaRPr lang="en-US" dirty="0"/>
          </a:p>
        </p:txBody>
      </p:sp>
    </p:spTree>
    <p:extLst>
      <p:ext uri="{BB962C8B-B14F-4D97-AF65-F5344CB8AC3E}">
        <p14:creationId xmlns:p14="http://schemas.microsoft.com/office/powerpoint/2010/main" val="267777114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418F9-9B5B-4A3C-8B7F-0DFF90206192}"/>
              </a:ext>
            </a:extLst>
          </p:cNvPr>
          <p:cNvSpPr>
            <a:spLocks noGrp="1"/>
          </p:cNvSpPr>
          <p:nvPr>
            <p:ph type="title"/>
          </p:nvPr>
        </p:nvSpPr>
        <p:spPr/>
        <p:txBody>
          <a:bodyPr/>
          <a:lstStyle/>
          <a:p>
            <a:r>
              <a:rPr lang="en-US" dirty="0"/>
              <a:t>Cont.</a:t>
            </a:r>
          </a:p>
        </p:txBody>
      </p:sp>
      <p:sp>
        <p:nvSpPr>
          <p:cNvPr id="3" name="Content Placeholder 2">
            <a:extLst>
              <a:ext uri="{FF2B5EF4-FFF2-40B4-BE49-F238E27FC236}">
                <a16:creationId xmlns:a16="http://schemas.microsoft.com/office/drawing/2014/main" id="{D82B37E9-C38A-4DFF-AFE3-9EA93A8052CF}"/>
              </a:ext>
            </a:extLst>
          </p:cNvPr>
          <p:cNvSpPr>
            <a:spLocks noGrp="1"/>
          </p:cNvSpPr>
          <p:nvPr>
            <p:ph idx="1"/>
          </p:nvPr>
        </p:nvSpPr>
        <p:spPr/>
        <p:txBody>
          <a:bodyPr>
            <a:normAutofit fontScale="92500" lnSpcReduction="20000"/>
          </a:bodyPr>
          <a:lstStyle/>
          <a:p>
            <a:r>
              <a:rPr lang="en-US" dirty="0"/>
              <a:t>3. Vasodilator Therapy</a:t>
            </a:r>
          </a:p>
          <a:p>
            <a:r>
              <a:rPr lang="en-US" dirty="0"/>
              <a:t>Decreases the workload of the heart by dilating peripheral vessels</a:t>
            </a:r>
          </a:p>
          <a:p>
            <a:r>
              <a:rPr lang="en-US" dirty="0"/>
              <a:t>By relaxing capacitance vessels (veins and venules), vasodilators reduce ventricular filling pressures (preload and volumes)</a:t>
            </a:r>
          </a:p>
          <a:p>
            <a:r>
              <a:rPr lang="en-US" dirty="0"/>
              <a:t>By relaxing resistance vessels (arterioles), vasodilators can reduce impedance to left ventricular ejection and improve stroke volume</a:t>
            </a:r>
          </a:p>
          <a:p>
            <a:r>
              <a:rPr lang="en-US" dirty="0"/>
              <a:t>Vasodilators used in CHF:</a:t>
            </a:r>
          </a:p>
          <a:p>
            <a:r>
              <a:rPr lang="en-US" dirty="0"/>
              <a:t>a) Nitrates such as nitroglycerin (</a:t>
            </a:r>
            <a:r>
              <a:rPr lang="en-US" dirty="0" err="1"/>
              <a:t>Tridil</a:t>
            </a:r>
            <a:r>
              <a:rPr lang="en-US" dirty="0"/>
              <a:t>), isosorbide dinitrate (</a:t>
            </a:r>
            <a:r>
              <a:rPr lang="en-US" dirty="0" err="1"/>
              <a:t>Isordil</a:t>
            </a:r>
            <a:r>
              <a:rPr lang="en-US" dirty="0"/>
              <a:t>), nitroglycerin ointment (</a:t>
            </a:r>
            <a:r>
              <a:rPr lang="en-US" dirty="0" err="1"/>
              <a:t>Nitrobid</a:t>
            </a:r>
            <a:r>
              <a:rPr lang="en-US" dirty="0"/>
              <a:t>)- predominantly dilate systemic veins</a:t>
            </a:r>
          </a:p>
          <a:p>
            <a:endParaRPr lang="en-US" dirty="0"/>
          </a:p>
        </p:txBody>
      </p:sp>
    </p:spTree>
    <p:extLst>
      <p:ext uri="{BB962C8B-B14F-4D97-AF65-F5344CB8AC3E}">
        <p14:creationId xmlns:p14="http://schemas.microsoft.com/office/powerpoint/2010/main" val="3155107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37160"/>
          </a:xfrm>
        </p:spPr>
        <p:txBody>
          <a:bodyPr>
            <a:normAutofit fontScale="90000"/>
          </a:bodyPr>
          <a:lstStyle/>
          <a:p>
            <a:endParaRPr lang="en-US" dirty="0"/>
          </a:p>
        </p:txBody>
      </p:sp>
      <p:pic>
        <p:nvPicPr>
          <p:cNvPr id="4" name="Content Placeholder 3" descr="http://image.slidesharecdn.com/cardiovasculardisease-100128000020-phpapp02/95/cardiovascular-diseaseppt-8-728.jpg?cb=1319112893"/>
          <p:cNvPicPr>
            <a:picLocks noGrp="1"/>
          </p:cNvPicPr>
          <p:nvPr>
            <p:ph idx="1"/>
          </p:nvPr>
        </p:nvPicPr>
        <p:blipFill>
          <a:blip r:embed="rId2" cstate="print"/>
          <a:srcRect/>
          <a:stretch>
            <a:fillRect/>
          </a:stretch>
        </p:blipFill>
        <p:spPr bwMode="auto">
          <a:xfrm>
            <a:off x="304800" y="457200"/>
            <a:ext cx="8001000" cy="5999163"/>
          </a:xfrm>
          <a:prstGeom prst="rect">
            <a:avLst/>
          </a:prstGeom>
          <a:noFill/>
          <a:ln w="9525">
            <a:noFill/>
            <a:miter lim="800000"/>
            <a:headEnd/>
            <a:tailEnd/>
          </a:ln>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BB5AF-3D9C-417F-BD7B-562EF6464661}"/>
              </a:ext>
            </a:extLst>
          </p:cNvPr>
          <p:cNvSpPr>
            <a:spLocks noGrp="1"/>
          </p:cNvSpPr>
          <p:nvPr>
            <p:ph type="title"/>
          </p:nvPr>
        </p:nvSpPr>
        <p:spPr/>
        <p:txBody>
          <a:bodyPr/>
          <a:lstStyle/>
          <a:p>
            <a:r>
              <a:rPr lang="en-US" dirty="0"/>
              <a:t>Cont.</a:t>
            </a:r>
          </a:p>
        </p:txBody>
      </p:sp>
      <p:sp>
        <p:nvSpPr>
          <p:cNvPr id="3" name="Content Placeholder 2">
            <a:extLst>
              <a:ext uri="{FF2B5EF4-FFF2-40B4-BE49-F238E27FC236}">
                <a16:creationId xmlns:a16="http://schemas.microsoft.com/office/drawing/2014/main" id="{0279EF4E-E93A-428A-99D7-768BB5B2205B}"/>
              </a:ext>
            </a:extLst>
          </p:cNvPr>
          <p:cNvSpPr>
            <a:spLocks noGrp="1"/>
          </p:cNvSpPr>
          <p:nvPr>
            <p:ph idx="1"/>
          </p:nvPr>
        </p:nvSpPr>
        <p:spPr/>
        <p:txBody>
          <a:bodyPr/>
          <a:lstStyle/>
          <a:p>
            <a:r>
              <a:rPr lang="en-US" dirty="0"/>
              <a:t>b. Hydralazine (</a:t>
            </a:r>
            <a:r>
              <a:rPr lang="en-US" dirty="0" err="1"/>
              <a:t>Apresoline</a:t>
            </a:r>
            <a:r>
              <a:rPr lang="en-US" dirty="0"/>
              <a:t>)- predominantly affects arterioles; reduces arteriolar tone</a:t>
            </a:r>
          </a:p>
          <a:p>
            <a:r>
              <a:rPr lang="en-US" dirty="0"/>
              <a:t>c. Prazosin (Minipress)- balanced effects on both arteriole and venous circulation</a:t>
            </a:r>
          </a:p>
          <a:p>
            <a:r>
              <a:rPr lang="en-US" dirty="0"/>
              <a:t>d. Sodium nitroprusside (</a:t>
            </a:r>
            <a:r>
              <a:rPr lang="en-US" dirty="0" err="1"/>
              <a:t>Nipride</a:t>
            </a:r>
            <a:r>
              <a:rPr lang="en-US" dirty="0"/>
              <a:t>)- predominantly affects arterioles</a:t>
            </a:r>
          </a:p>
          <a:p>
            <a:r>
              <a:rPr lang="en-US" dirty="0"/>
              <a:t>e. Morphine sulfate (</a:t>
            </a:r>
            <a:r>
              <a:rPr lang="en-US" dirty="0" err="1"/>
              <a:t>Duramorph</a:t>
            </a:r>
            <a:r>
              <a:rPr lang="en-US" dirty="0"/>
              <a:t>)- decreases venous return, decreases pain and anxiety and thus cardiac workload</a:t>
            </a:r>
          </a:p>
          <a:p>
            <a:endParaRPr lang="en-US" dirty="0"/>
          </a:p>
        </p:txBody>
      </p:sp>
    </p:spTree>
    <p:extLst>
      <p:ext uri="{BB962C8B-B14F-4D97-AF65-F5344CB8AC3E}">
        <p14:creationId xmlns:p14="http://schemas.microsoft.com/office/powerpoint/2010/main" val="141205216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01A75-1D43-4A0E-BABB-9120F2863D4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5027E7C-D0E3-4165-8DB5-8DE7A903A6E7}"/>
              </a:ext>
            </a:extLst>
          </p:cNvPr>
          <p:cNvSpPr>
            <a:spLocks noGrp="1"/>
          </p:cNvSpPr>
          <p:nvPr>
            <p:ph idx="1"/>
          </p:nvPr>
        </p:nvSpPr>
        <p:spPr/>
        <p:txBody>
          <a:bodyPr/>
          <a:lstStyle/>
          <a:p>
            <a:r>
              <a:rPr lang="en-US" dirty="0"/>
              <a:t>4. ACE Inhibitors</a:t>
            </a:r>
          </a:p>
          <a:p>
            <a:r>
              <a:rPr lang="en-US" dirty="0"/>
              <a:t>Inhibit the adverse effects of angiotensin II (Potent vasoconstrictor)</a:t>
            </a:r>
          </a:p>
          <a:p>
            <a:r>
              <a:rPr lang="en-US" dirty="0"/>
              <a:t>Decreases left ventricular afterload with a subsequent decrease in heart rate associated with heart failure, thereby reducing the workload of the heart and increasing cardiac output</a:t>
            </a:r>
          </a:p>
          <a:p>
            <a:r>
              <a:rPr lang="en-US" dirty="0"/>
              <a:t>Captopril (</a:t>
            </a:r>
            <a:r>
              <a:rPr lang="en-US" dirty="0" err="1"/>
              <a:t>Capoten</a:t>
            </a:r>
            <a:r>
              <a:rPr lang="en-US" dirty="0"/>
              <a:t>) and enalapril (Vasotec) are commonly used</a:t>
            </a:r>
          </a:p>
          <a:p>
            <a:endParaRPr lang="en-US" dirty="0"/>
          </a:p>
        </p:txBody>
      </p:sp>
    </p:spTree>
    <p:extLst>
      <p:ext uri="{BB962C8B-B14F-4D97-AF65-F5344CB8AC3E}">
        <p14:creationId xmlns:p14="http://schemas.microsoft.com/office/powerpoint/2010/main" val="309978489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E4340-74F3-4093-84FA-B44CC2AEAE4E}"/>
              </a:ext>
            </a:extLst>
          </p:cNvPr>
          <p:cNvSpPr>
            <a:spLocks noGrp="1"/>
          </p:cNvSpPr>
          <p:nvPr>
            <p:ph type="title"/>
          </p:nvPr>
        </p:nvSpPr>
        <p:spPr/>
        <p:txBody>
          <a:bodyPr/>
          <a:lstStyle/>
          <a:p>
            <a:r>
              <a:rPr lang="en-US" dirty="0"/>
              <a:t>Cont.</a:t>
            </a:r>
          </a:p>
        </p:txBody>
      </p:sp>
      <p:sp>
        <p:nvSpPr>
          <p:cNvPr id="3" name="Content Placeholder 2">
            <a:extLst>
              <a:ext uri="{FF2B5EF4-FFF2-40B4-BE49-F238E27FC236}">
                <a16:creationId xmlns:a16="http://schemas.microsoft.com/office/drawing/2014/main" id="{9A7A3E52-F170-44AE-801F-07C1155672E8}"/>
              </a:ext>
            </a:extLst>
          </p:cNvPr>
          <p:cNvSpPr>
            <a:spLocks noGrp="1"/>
          </p:cNvSpPr>
          <p:nvPr>
            <p:ph idx="1"/>
          </p:nvPr>
        </p:nvSpPr>
        <p:spPr/>
        <p:txBody>
          <a:bodyPr>
            <a:normAutofit lnSpcReduction="10000"/>
          </a:bodyPr>
          <a:lstStyle/>
          <a:p>
            <a:r>
              <a:rPr lang="en-US" dirty="0"/>
              <a:t>5. Beta-adrenergic Blocking Agents</a:t>
            </a:r>
          </a:p>
          <a:p>
            <a:r>
              <a:rPr lang="en-US" dirty="0"/>
              <a:t>Decrease myocardial workload and protect against fatal dysrhythmias by blocking norepinephrine effects of the sympathetic nervous system</a:t>
            </a:r>
          </a:p>
          <a:p>
            <a:r>
              <a:rPr lang="en-US" dirty="0"/>
              <a:t>Metoprolol (Lopressor) or metoprolol CR or XL (Topco XL) are commonly used</a:t>
            </a:r>
          </a:p>
          <a:p>
            <a:r>
              <a:rPr lang="en-US" dirty="0"/>
              <a:t>Carvedilol is a nonselective beta and alpha blocking agent. Pts may actually experience increase in general malaise for a 2-to- 3- week period while they adjust to the medication</a:t>
            </a:r>
          </a:p>
          <a:p>
            <a:endParaRPr lang="en-US" dirty="0"/>
          </a:p>
        </p:txBody>
      </p:sp>
    </p:spTree>
    <p:extLst>
      <p:ext uri="{BB962C8B-B14F-4D97-AF65-F5344CB8AC3E}">
        <p14:creationId xmlns:p14="http://schemas.microsoft.com/office/powerpoint/2010/main" val="192522974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CC0B9-18FB-4FDD-9231-96742E8FD4C2}"/>
              </a:ext>
            </a:extLst>
          </p:cNvPr>
          <p:cNvSpPr>
            <a:spLocks noGrp="1"/>
          </p:cNvSpPr>
          <p:nvPr>
            <p:ph type="title"/>
          </p:nvPr>
        </p:nvSpPr>
        <p:spPr/>
        <p:txBody>
          <a:bodyPr/>
          <a:lstStyle/>
          <a:p>
            <a:r>
              <a:rPr lang="en-US" dirty="0"/>
              <a:t>Diet</a:t>
            </a:r>
          </a:p>
        </p:txBody>
      </p:sp>
      <p:sp>
        <p:nvSpPr>
          <p:cNvPr id="3" name="Content Placeholder 2">
            <a:extLst>
              <a:ext uri="{FF2B5EF4-FFF2-40B4-BE49-F238E27FC236}">
                <a16:creationId xmlns:a16="http://schemas.microsoft.com/office/drawing/2014/main" id="{5ADF3810-7476-402C-9217-726B813B0F85}"/>
              </a:ext>
            </a:extLst>
          </p:cNvPr>
          <p:cNvSpPr>
            <a:spLocks noGrp="1"/>
          </p:cNvSpPr>
          <p:nvPr>
            <p:ph idx="1"/>
          </p:nvPr>
        </p:nvSpPr>
        <p:spPr/>
        <p:txBody>
          <a:bodyPr/>
          <a:lstStyle/>
          <a:p>
            <a:r>
              <a:rPr lang="en-US" dirty="0"/>
              <a:t>Restricted sodium</a:t>
            </a:r>
          </a:p>
          <a:p>
            <a:r>
              <a:rPr lang="en-US" dirty="0"/>
              <a:t>Restricted fluids</a:t>
            </a:r>
          </a:p>
          <a:p>
            <a:endParaRPr lang="en-US" dirty="0"/>
          </a:p>
          <a:p>
            <a:endParaRPr lang="en-US" dirty="0"/>
          </a:p>
        </p:txBody>
      </p:sp>
    </p:spTree>
    <p:extLst>
      <p:ext uri="{BB962C8B-B14F-4D97-AF65-F5344CB8AC3E}">
        <p14:creationId xmlns:p14="http://schemas.microsoft.com/office/powerpoint/2010/main" val="186702597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B670A-A1A9-4C8F-8AF8-A539052125E6}"/>
              </a:ext>
            </a:extLst>
          </p:cNvPr>
          <p:cNvSpPr>
            <a:spLocks noGrp="1"/>
          </p:cNvSpPr>
          <p:nvPr>
            <p:ph type="title"/>
          </p:nvPr>
        </p:nvSpPr>
        <p:spPr/>
        <p:txBody>
          <a:bodyPr/>
          <a:lstStyle/>
          <a:p>
            <a:r>
              <a:rPr lang="en-US" dirty="0"/>
              <a:t>Nursing interventions</a:t>
            </a:r>
          </a:p>
        </p:txBody>
      </p:sp>
      <p:sp>
        <p:nvSpPr>
          <p:cNvPr id="3" name="Content Placeholder 2">
            <a:extLst>
              <a:ext uri="{FF2B5EF4-FFF2-40B4-BE49-F238E27FC236}">
                <a16:creationId xmlns:a16="http://schemas.microsoft.com/office/drawing/2014/main" id="{B006F334-3A64-403C-B46E-467F8180499C}"/>
              </a:ext>
            </a:extLst>
          </p:cNvPr>
          <p:cNvSpPr>
            <a:spLocks noGrp="1"/>
          </p:cNvSpPr>
          <p:nvPr>
            <p:ph idx="1"/>
          </p:nvPr>
        </p:nvSpPr>
        <p:spPr/>
        <p:txBody>
          <a:bodyPr>
            <a:normAutofit fontScale="92500" lnSpcReduction="10000"/>
          </a:bodyPr>
          <a:lstStyle/>
          <a:p>
            <a:pPr marL="0" indent="0">
              <a:buNone/>
            </a:pPr>
            <a:r>
              <a:rPr lang="en-US" dirty="0"/>
              <a:t>A. Maintaining Adequate cardiac output</a:t>
            </a:r>
          </a:p>
          <a:p>
            <a:pPr marL="0" indent="0">
              <a:buNone/>
            </a:pPr>
            <a:r>
              <a:rPr lang="en-US" dirty="0"/>
              <a:t>1. Place </a:t>
            </a:r>
            <a:r>
              <a:rPr lang="en-US" dirty="0" err="1"/>
              <a:t>pt</a:t>
            </a:r>
            <a:r>
              <a:rPr lang="en-US" dirty="0"/>
              <a:t> at physical and emotional rest to reduce work of heart</a:t>
            </a:r>
          </a:p>
          <a:p>
            <a:r>
              <a:rPr lang="en-US" dirty="0"/>
              <a:t>Provide rest in </a:t>
            </a:r>
            <a:r>
              <a:rPr lang="en-US" dirty="0" err="1"/>
              <a:t>semirecumbent</a:t>
            </a:r>
            <a:r>
              <a:rPr lang="en-US" dirty="0"/>
              <a:t> position or in arm-chair in air-conditioned environment- reduces work of heart, increases heart reserve, reduces blood pressure, decreases work of respiratory muscles and oxygen utilization, improves efficiency of heart contraction; recumbency promotes diuresis by improving renal perfusion </a:t>
            </a:r>
          </a:p>
          <a:p>
            <a:r>
              <a:rPr lang="en-US" dirty="0"/>
              <a:t>Provide bedside commode- to reduce work of getting to bathroom and for defecation</a:t>
            </a:r>
          </a:p>
          <a:p>
            <a:endParaRPr lang="en-US" dirty="0"/>
          </a:p>
        </p:txBody>
      </p:sp>
    </p:spTree>
    <p:extLst>
      <p:ext uri="{BB962C8B-B14F-4D97-AF65-F5344CB8AC3E}">
        <p14:creationId xmlns:p14="http://schemas.microsoft.com/office/powerpoint/2010/main" val="116325199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5B4A9-6C24-4E28-91F3-F186C350659E}"/>
              </a:ext>
            </a:extLst>
          </p:cNvPr>
          <p:cNvSpPr>
            <a:spLocks noGrp="1"/>
          </p:cNvSpPr>
          <p:nvPr>
            <p:ph type="title"/>
          </p:nvPr>
        </p:nvSpPr>
        <p:spPr/>
        <p:txBody>
          <a:bodyPr/>
          <a:lstStyle/>
          <a:p>
            <a:r>
              <a:rPr lang="en-US" dirty="0"/>
              <a:t>Cont.</a:t>
            </a:r>
          </a:p>
        </p:txBody>
      </p:sp>
      <p:sp>
        <p:nvSpPr>
          <p:cNvPr id="3" name="Content Placeholder 2">
            <a:extLst>
              <a:ext uri="{FF2B5EF4-FFF2-40B4-BE49-F238E27FC236}">
                <a16:creationId xmlns:a16="http://schemas.microsoft.com/office/drawing/2014/main" id="{3EF48928-D156-4E5C-B483-908E209C4968}"/>
              </a:ext>
            </a:extLst>
          </p:cNvPr>
          <p:cNvSpPr>
            <a:spLocks noGrp="1"/>
          </p:cNvSpPr>
          <p:nvPr>
            <p:ph idx="1"/>
          </p:nvPr>
        </p:nvSpPr>
        <p:spPr/>
        <p:txBody>
          <a:bodyPr>
            <a:normAutofit fontScale="92500" lnSpcReduction="20000"/>
          </a:bodyPr>
          <a:lstStyle/>
          <a:p>
            <a:pPr marL="0" indent="0">
              <a:buNone/>
            </a:pPr>
            <a:r>
              <a:rPr lang="en-US" dirty="0"/>
              <a:t>C. Provide for psychological rest- emotional stress produces vasoconstriction, elevates arterial pressure, and speeds the heart</a:t>
            </a:r>
          </a:p>
          <a:p>
            <a:r>
              <a:rPr lang="en-US" dirty="0"/>
              <a:t>Promote physical comfort</a:t>
            </a:r>
          </a:p>
          <a:p>
            <a:r>
              <a:rPr lang="en-US" dirty="0"/>
              <a:t>Avoid situations that tend to promote anxiety/agitation</a:t>
            </a:r>
          </a:p>
          <a:p>
            <a:r>
              <a:rPr lang="en-US" dirty="0"/>
              <a:t>Offer careful explanations and answers to the </a:t>
            </a:r>
            <a:r>
              <a:rPr lang="en-US" dirty="0" err="1"/>
              <a:t>pt’s</a:t>
            </a:r>
            <a:r>
              <a:rPr lang="en-US" dirty="0"/>
              <a:t> questions</a:t>
            </a:r>
          </a:p>
          <a:p>
            <a:pPr marL="0" indent="0">
              <a:buNone/>
            </a:pPr>
            <a:r>
              <a:rPr lang="en-US" dirty="0"/>
              <a:t>2.  Evaluate frequently for progression of left ventricular failure. Take frequent BP readings</a:t>
            </a:r>
          </a:p>
          <a:p>
            <a:r>
              <a:rPr lang="en-US" dirty="0"/>
              <a:t>Observe for lowering of systolic pressure</a:t>
            </a:r>
          </a:p>
          <a:p>
            <a:r>
              <a:rPr lang="en-US" dirty="0"/>
              <a:t>Note narrowing of pulse pressure</a:t>
            </a:r>
          </a:p>
          <a:p>
            <a:r>
              <a:rPr lang="en-US" dirty="0"/>
              <a:t>Note alternations in strong and weak pulsations( pulsus alternans)</a:t>
            </a:r>
          </a:p>
          <a:p>
            <a:endParaRPr lang="en-US" dirty="0"/>
          </a:p>
        </p:txBody>
      </p:sp>
    </p:spTree>
    <p:extLst>
      <p:ext uri="{BB962C8B-B14F-4D97-AF65-F5344CB8AC3E}">
        <p14:creationId xmlns:p14="http://schemas.microsoft.com/office/powerpoint/2010/main" val="150322064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5E6EB-2D51-480D-85B7-D072E9FEE05F}"/>
              </a:ext>
            </a:extLst>
          </p:cNvPr>
          <p:cNvSpPr>
            <a:spLocks noGrp="1"/>
          </p:cNvSpPr>
          <p:nvPr>
            <p:ph type="title"/>
          </p:nvPr>
        </p:nvSpPr>
        <p:spPr/>
        <p:txBody>
          <a:bodyPr/>
          <a:lstStyle/>
          <a:p>
            <a:r>
              <a:rPr lang="en-US" dirty="0"/>
              <a:t>Cont.</a:t>
            </a:r>
          </a:p>
        </p:txBody>
      </p:sp>
      <p:sp>
        <p:nvSpPr>
          <p:cNvPr id="3" name="Content Placeholder 2">
            <a:extLst>
              <a:ext uri="{FF2B5EF4-FFF2-40B4-BE49-F238E27FC236}">
                <a16:creationId xmlns:a16="http://schemas.microsoft.com/office/drawing/2014/main" id="{89042A0A-6BBB-4745-894A-F24769FC3774}"/>
              </a:ext>
            </a:extLst>
          </p:cNvPr>
          <p:cNvSpPr>
            <a:spLocks noGrp="1"/>
          </p:cNvSpPr>
          <p:nvPr>
            <p:ph idx="1"/>
          </p:nvPr>
        </p:nvSpPr>
        <p:spPr/>
        <p:txBody>
          <a:bodyPr>
            <a:normAutofit fontScale="92500" lnSpcReduction="10000"/>
          </a:bodyPr>
          <a:lstStyle/>
          <a:p>
            <a:pPr marL="0" indent="0">
              <a:buNone/>
            </a:pPr>
            <a:r>
              <a:rPr lang="en-US" dirty="0"/>
              <a:t>3. Auscultate heart sounds frequently</a:t>
            </a:r>
          </a:p>
          <a:p>
            <a:r>
              <a:rPr lang="en-US" dirty="0"/>
              <a:t>Note presence of S3 or S4 gallop (S3 gallop is a significant indicator of CHF)</a:t>
            </a:r>
          </a:p>
          <a:p>
            <a:r>
              <a:rPr lang="en-US" dirty="0"/>
              <a:t>Monitor for premature ventricular beats </a:t>
            </a:r>
          </a:p>
          <a:p>
            <a:pPr marL="0" indent="0">
              <a:buNone/>
            </a:pPr>
            <a:r>
              <a:rPr lang="en-US" dirty="0"/>
              <a:t>4. Observe for signs and symptoms of reduced peripheral tissue perfusion: cool temperature of skin , facial pallor, poor capillary refill of nail beds</a:t>
            </a:r>
          </a:p>
          <a:p>
            <a:pPr marL="0" indent="0">
              <a:buNone/>
            </a:pPr>
            <a:r>
              <a:rPr lang="en-US" dirty="0"/>
              <a:t>5. Administer pharmacotherapy</a:t>
            </a:r>
          </a:p>
          <a:p>
            <a:pPr marL="0" indent="0">
              <a:buNone/>
            </a:pPr>
            <a:r>
              <a:rPr lang="en-US" dirty="0"/>
              <a:t>6. Monitor clinical response of </a:t>
            </a:r>
            <a:r>
              <a:rPr lang="en-US" dirty="0" err="1"/>
              <a:t>pt</a:t>
            </a:r>
            <a:r>
              <a:rPr lang="en-US" dirty="0"/>
              <a:t> with respect to relief of symptoms( lessening dyspnea and orthopnea, decrease in crackles, relief of peripheral edema)</a:t>
            </a:r>
          </a:p>
          <a:p>
            <a:endParaRPr lang="en-US" dirty="0"/>
          </a:p>
        </p:txBody>
      </p:sp>
    </p:spTree>
    <p:extLst>
      <p:ext uri="{BB962C8B-B14F-4D97-AF65-F5344CB8AC3E}">
        <p14:creationId xmlns:p14="http://schemas.microsoft.com/office/powerpoint/2010/main" val="366719587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B1A83-1A05-4F10-9E2E-BAEA0E167C8B}"/>
              </a:ext>
            </a:extLst>
          </p:cNvPr>
          <p:cNvSpPr>
            <a:spLocks noGrp="1"/>
          </p:cNvSpPr>
          <p:nvPr>
            <p:ph type="title"/>
          </p:nvPr>
        </p:nvSpPr>
        <p:spPr/>
        <p:txBody>
          <a:bodyPr/>
          <a:lstStyle/>
          <a:p>
            <a:r>
              <a:rPr lang="en-US" dirty="0"/>
              <a:t>B. Improving oxygenation</a:t>
            </a:r>
          </a:p>
        </p:txBody>
      </p:sp>
      <p:sp>
        <p:nvSpPr>
          <p:cNvPr id="3" name="Content Placeholder 2">
            <a:extLst>
              <a:ext uri="{FF2B5EF4-FFF2-40B4-BE49-F238E27FC236}">
                <a16:creationId xmlns:a16="http://schemas.microsoft.com/office/drawing/2014/main" id="{8FB40980-396F-4560-95AE-206DC6F938F5}"/>
              </a:ext>
            </a:extLst>
          </p:cNvPr>
          <p:cNvSpPr>
            <a:spLocks noGrp="1"/>
          </p:cNvSpPr>
          <p:nvPr>
            <p:ph idx="1"/>
          </p:nvPr>
        </p:nvSpPr>
        <p:spPr/>
        <p:txBody>
          <a:bodyPr>
            <a:normAutofit fontScale="92500" lnSpcReduction="20000"/>
          </a:bodyPr>
          <a:lstStyle/>
          <a:p>
            <a:r>
              <a:rPr lang="en-US" dirty="0"/>
              <a:t>Raise head of bed 20 to 30 cm – reduces venous return to heart and lungs; alleviates pulmonary congestion</a:t>
            </a:r>
          </a:p>
          <a:p>
            <a:r>
              <a:rPr lang="en-US" dirty="0"/>
              <a:t>Auscultate lung fields every 4 hours for crackles and wheezes in dependent lung fields (fluid accumulates in areas affected by gravity)</a:t>
            </a:r>
          </a:p>
          <a:p>
            <a:r>
              <a:rPr lang="en-US" dirty="0"/>
              <a:t>Observe for increased rate of respirations (could be indicative of falling arterial Ph)</a:t>
            </a:r>
          </a:p>
          <a:p>
            <a:r>
              <a:rPr lang="en-US" dirty="0"/>
              <a:t>Observe for Cheyne-Stokes respirations (may occur in elderly because of a decrease in cerebral perfusion stimulating a neurogenic response)</a:t>
            </a:r>
          </a:p>
          <a:p>
            <a:r>
              <a:rPr lang="en-US" dirty="0"/>
              <a:t>Position the </a:t>
            </a:r>
            <a:r>
              <a:rPr lang="en-US" dirty="0" err="1"/>
              <a:t>pt</a:t>
            </a:r>
            <a:r>
              <a:rPr lang="en-US" dirty="0"/>
              <a:t> every 2 hours (or encourage the </a:t>
            </a:r>
            <a:r>
              <a:rPr lang="en-US" dirty="0" err="1"/>
              <a:t>pt</a:t>
            </a:r>
            <a:r>
              <a:rPr lang="en-US" dirty="0"/>
              <a:t> to change position frequently)- to help prevent atelectasis and pneumonia</a:t>
            </a:r>
          </a:p>
          <a:p>
            <a:endParaRPr lang="en-US" dirty="0"/>
          </a:p>
        </p:txBody>
      </p:sp>
    </p:spTree>
    <p:extLst>
      <p:ext uri="{BB962C8B-B14F-4D97-AF65-F5344CB8AC3E}">
        <p14:creationId xmlns:p14="http://schemas.microsoft.com/office/powerpoint/2010/main" val="428902249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D1187-3A5D-4C3E-9C91-88306957E4E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117623D-80E8-4CDF-ADA9-C6AE56F487DC}"/>
              </a:ext>
            </a:extLst>
          </p:cNvPr>
          <p:cNvSpPr>
            <a:spLocks noGrp="1"/>
          </p:cNvSpPr>
          <p:nvPr>
            <p:ph idx="1"/>
          </p:nvPr>
        </p:nvSpPr>
        <p:spPr/>
        <p:txBody>
          <a:bodyPr>
            <a:normAutofit lnSpcReduction="10000"/>
          </a:bodyPr>
          <a:lstStyle/>
          <a:p>
            <a:r>
              <a:rPr lang="en-US" dirty="0"/>
              <a:t>. Encourage deep-breathing exercises every 1 to 2 hours- to avoid atelectasis</a:t>
            </a:r>
          </a:p>
          <a:p>
            <a:pPr marL="0" indent="0">
              <a:buNone/>
            </a:pPr>
            <a:r>
              <a:rPr lang="en-US" dirty="0"/>
              <a:t>7.Offer small frequent feedings- to avoid excessive gastric filling and abdominal distension with subsequent elevation of diaphragm that causes decrease in lung capacity </a:t>
            </a:r>
          </a:p>
          <a:p>
            <a:pPr marL="0" indent="0">
              <a:buNone/>
            </a:pPr>
            <a:r>
              <a:rPr lang="en-US" dirty="0"/>
              <a:t>8. Administer oxygen as directed </a:t>
            </a:r>
          </a:p>
          <a:p>
            <a:pPr marL="0" indent="0">
              <a:buNone/>
            </a:pPr>
            <a:r>
              <a:rPr lang="en-US" dirty="0"/>
              <a:t>C</a:t>
            </a:r>
            <a:r>
              <a:rPr lang="en-US" b="1" dirty="0"/>
              <a:t>. Restoring Fluid Balance</a:t>
            </a:r>
          </a:p>
          <a:p>
            <a:pPr marL="0" indent="0">
              <a:buNone/>
            </a:pPr>
            <a:r>
              <a:rPr lang="en-US" dirty="0"/>
              <a:t>1. Administer prescribed diuretic as ordered</a:t>
            </a:r>
          </a:p>
          <a:p>
            <a:pPr marL="0" indent="0">
              <a:buNone/>
            </a:pPr>
            <a:r>
              <a:rPr lang="en-US" dirty="0"/>
              <a:t>2. Give diuretic early in the morning- nighttime diuresis disturbs sleep </a:t>
            </a:r>
          </a:p>
          <a:p>
            <a:endParaRPr lang="en-US" dirty="0"/>
          </a:p>
        </p:txBody>
      </p:sp>
    </p:spTree>
    <p:extLst>
      <p:ext uri="{BB962C8B-B14F-4D97-AF65-F5344CB8AC3E}">
        <p14:creationId xmlns:p14="http://schemas.microsoft.com/office/powerpoint/2010/main" val="293445929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F0B9E-26FF-4CBD-B0F3-10C58F3FD23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520BE9B-F280-4BBF-9887-330A26ACBF13}"/>
              </a:ext>
            </a:extLst>
          </p:cNvPr>
          <p:cNvSpPr>
            <a:spLocks noGrp="1"/>
          </p:cNvSpPr>
          <p:nvPr>
            <p:ph idx="1"/>
          </p:nvPr>
        </p:nvSpPr>
        <p:spPr/>
        <p:txBody>
          <a:bodyPr>
            <a:normAutofit fontScale="92500"/>
          </a:bodyPr>
          <a:lstStyle/>
          <a:p>
            <a:pPr marL="0" indent="0">
              <a:buNone/>
            </a:pPr>
            <a:r>
              <a:rPr lang="en-US" dirty="0"/>
              <a:t>3.Keep input and output record- the </a:t>
            </a:r>
            <a:r>
              <a:rPr lang="en-US" dirty="0" err="1"/>
              <a:t>pt</a:t>
            </a:r>
            <a:r>
              <a:rPr lang="en-US" dirty="0"/>
              <a:t> may lose large volume of fluid after a single dose of diuretic</a:t>
            </a:r>
          </a:p>
          <a:p>
            <a:pPr marL="0" indent="0">
              <a:buNone/>
            </a:pPr>
            <a:r>
              <a:rPr lang="en-US" dirty="0"/>
              <a:t>4.Weigh the </a:t>
            </a:r>
            <a:r>
              <a:rPr lang="en-US" dirty="0" err="1"/>
              <a:t>pt</a:t>
            </a:r>
            <a:r>
              <a:rPr lang="en-US" dirty="0"/>
              <a:t> daily- to determine if edema is being controlled: weight loss should not exceed 0.45 to 0.9 kg/day</a:t>
            </a:r>
          </a:p>
          <a:p>
            <a:pPr marL="0" indent="0">
              <a:buNone/>
            </a:pPr>
            <a:r>
              <a:rPr lang="en-US" dirty="0"/>
              <a:t>5. Assess for weakness, malaise, muscle cramps- diuretic therapy may produce hypovolemia and electrolyte depletion, namely hypokalemia. Hypokalemia may cause weakening of cardiac contractions and may precipitate digitalis toxicity in the form of dysrhythmias </a:t>
            </a:r>
          </a:p>
          <a:p>
            <a:pPr marL="0" indent="0">
              <a:buNone/>
            </a:pPr>
            <a:r>
              <a:rPr lang="en-US" dirty="0"/>
              <a:t>6. Give oral potassium as described</a:t>
            </a:r>
          </a:p>
          <a:p>
            <a:endParaRPr lang="en-US" dirty="0"/>
          </a:p>
        </p:txBody>
      </p:sp>
    </p:spTree>
    <p:extLst>
      <p:ext uri="{BB962C8B-B14F-4D97-AF65-F5344CB8AC3E}">
        <p14:creationId xmlns:p14="http://schemas.microsoft.com/office/powerpoint/2010/main" val="4171791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a:t>
            </a:r>
          </a:p>
        </p:txBody>
      </p:sp>
      <p:sp>
        <p:nvSpPr>
          <p:cNvPr id="4" name="Content Placeholder 4"/>
          <p:cNvSpPr>
            <a:spLocks noGrp="1"/>
          </p:cNvSpPr>
          <p:nvPr>
            <p:ph idx="1"/>
          </p:nvPr>
        </p:nvSpPr>
        <p:spPr/>
        <p:txBody>
          <a:bodyPr>
            <a:normAutofit/>
          </a:bodyPr>
          <a:lstStyle/>
          <a:p>
            <a:pPr>
              <a:buNone/>
            </a:pPr>
            <a:r>
              <a:rPr lang="en-US" b="1" dirty="0"/>
              <a:t>PHYSICAL ASSESSMENT</a:t>
            </a:r>
          </a:p>
          <a:p>
            <a:pPr marL="514350" indent="-514350">
              <a:buAutoNum type="arabicPeriod"/>
            </a:pPr>
            <a:r>
              <a:rPr lang="en-US" dirty="0"/>
              <a:t>General appearance</a:t>
            </a:r>
          </a:p>
          <a:p>
            <a:pPr marL="514350" indent="-514350"/>
            <a:r>
              <a:rPr lang="en-US" dirty="0"/>
              <a:t>Breathing-stiffness of the lungs</a:t>
            </a:r>
          </a:p>
          <a:p>
            <a:pPr marL="514350" indent="-514350"/>
            <a:r>
              <a:rPr lang="en-US" dirty="0"/>
              <a:t>Cyanosis-inadequate oxygenation of the blood</a:t>
            </a:r>
          </a:p>
          <a:p>
            <a:pPr marL="514350" indent="-514350"/>
            <a:r>
              <a:rPr lang="en-US" dirty="0"/>
              <a:t>Pain-may appear </a:t>
            </a:r>
            <a:r>
              <a:rPr lang="en-US" dirty="0" err="1"/>
              <a:t>pale,cold</a:t>
            </a:r>
            <a:r>
              <a:rPr lang="en-US" dirty="0"/>
              <a:t> and </a:t>
            </a:r>
            <a:r>
              <a:rPr lang="en-US" dirty="0" err="1"/>
              <a:t>clammy.when</a:t>
            </a:r>
            <a:r>
              <a:rPr lang="en-US" dirty="0"/>
              <a:t> from heart </a:t>
            </a:r>
            <a:r>
              <a:rPr lang="en-US" dirty="0" err="1"/>
              <a:t>muscles,pt</a:t>
            </a:r>
            <a:r>
              <a:rPr lang="en-US" dirty="0"/>
              <a:t> prefer to lie on back</a:t>
            </a:r>
          </a:p>
          <a:p>
            <a:pPr marL="514350" indent="-514350"/>
            <a:r>
              <a:rPr lang="en-US" dirty="0"/>
              <a:t>Clubbing of fingers-congenital heart disease</a:t>
            </a:r>
          </a:p>
          <a:p>
            <a:pPr marL="514350" indent="-514350"/>
            <a:r>
              <a:rPr lang="en-US" dirty="0"/>
              <a:t>Level of orientation &amp; clarity of thinking</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9F0D2-40CB-464B-9DC8-F270A9D0AA6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C0C4F16-6D5A-4823-A53D-A27F3A99E976}"/>
              </a:ext>
            </a:extLst>
          </p:cNvPr>
          <p:cNvSpPr>
            <a:spLocks noGrp="1"/>
          </p:cNvSpPr>
          <p:nvPr>
            <p:ph idx="1"/>
          </p:nvPr>
        </p:nvSpPr>
        <p:spPr/>
        <p:txBody>
          <a:bodyPr>
            <a:normAutofit fontScale="92500" lnSpcReduction="10000"/>
          </a:bodyPr>
          <a:lstStyle/>
          <a:p>
            <a:r>
              <a:rPr lang="en-US" dirty="0"/>
              <a:t>7. Watch for problems associated with diuretic therapy including disorders of hyperuricemia, volume depletion, hyponatremia, magnesium depletion, hyperglycemia, and diabetes mellitus</a:t>
            </a:r>
          </a:p>
          <a:p>
            <a:r>
              <a:rPr lang="en-US" dirty="0"/>
              <a:t>8. Watch for signs of bladder distension in the elderly male with prostatic hyperplasia</a:t>
            </a:r>
          </a:p>
          <a:p>
            <a:r>
              <a:rPr lang="en-US" dirty="0"/>
              <a:t>9. Observe for symptoms of electrolyte depletion- lassitude, apathy, mental confusion, anorexia, decreasing urinary output, azotemia</a:t>
            </a:r>
          </a:p>
          <a:p>
            <a:r>
              <a:rPr lang="en-US" dirty="0"/>
              <a:t>10.Limit IV fluid administration through use of heparin lock(allows for periodic drug administration without increasing excessive fluid intake)</a:t>
            </a:r>
          </a:p>
          <a:p>
            <a:endParaRPr lang="en-US" dirty="0"/>
          </a:p>
        </p:txBody>
      </p:sp>
    </p:spTree>
    <p:extLst>
      <p:ext uri="{BB962C8B-B14F-4D97-AF65-F5344CB8AC3E}">
        <p14:creationId xmlns:p14="http://schemas.microsoft.com/office/powerpoint/2010/main" val="327659797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11B91-CD44-4153-A76D-6934DDED573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7873AA8-5677-4357-8DE2-6482509E5440}"/>
              </a:ext>
            </a:extLst>
          </p:cNvPr>
          <p:cNvSpPr>
            <a:spLocks noGrp="1"/>
          </p:cNvSpPr>
          <p:nvPr>
            <p:ph idx="1"/>
          </p:nvPr>
        </p:nvSpPr>
        <p:spPr/>
        <p:txBody>
          <a:bodyPr>
            <a:normAutofit fontScale="92500" lnSpcReduction="20000"/>
          </a:bodyPr>
          <a:lstStyle/>
          <a:p>
            <a:r>
              <a:rPr lang="en-US" dirty="0"/>
              <a:t>11.Monitor for pitting edema of lower extremities and sacral area. Use “egg crate” mattress and sheepskin to prevent pressure sores (poor blood flow and edema increase susceptibility)</a:t>
            </a:r>
          </a:p>
          <a:p>
            <a:r>
              <a:rPr lang="en-US" dirty="0"/>
              <a:t>12.Observe for the complications of bed rest- pressure sores(</a:t>
            </a:r>
            <a:r>
              <a:rPr lang="en-US" dirty="0" err="1"/>
              <a:t>esp</a:t>
            </a:r>
            <a:r>
              <a:rPr lang="en-US" dirty="0"/>
              <a:t> in edematous pts), phlebothrombosis, pulmonary embolism.</a:t>
            </a:r>
          </a:p>
          <a:p>
            <a:r>
              <a:rPr lang="en-US" dirty="0"/>
              <a:t>13.Be alert to complains of upper quadrant abdominal pain, poor appetite, nausea and abdominal distension (may indicate hepatic and visceral engorgement)</a:t>
            </a:r>
          </a:p>
          <a:p>
            <a:r>
              <a:rPr lang="en-US" dirty="0"/>
              <a:t>14.Monitor the </a:t>
            </a:r>
            <a:r>
              <a:rPr lang="en-US" dirty="0" err="1"/>
              <a:t>pt’s</a:t>
            </a:r>
            <a:r>
              <a:rPr lang="en-US" dirty="0"/>
              <a:t> diet. Diet may be limited in sodium- to prevent, control, or eliminate edema; may also be limited in calories</a:t>
            </a:r>
          </a:p>
          <a:p>
            <a:endParaRPr lang="en-US" dirty="0"/>
          </a:p>
        </p:txBody>
      </p:sp>
    </p:spTree>
    <p:extLst>
      <p:ext uri="{BB962C8B-B14F-4D97-AF65-F5344CB8AC3E}">
        <p14:creationId xmlns:p14="http://schemas.microsoft.com/office/powerpoint/2010/main" val="308075184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B5AEC-B98F-4D3A-AC1B-BB39C351FA9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77B0233-F471-492D-A7C2-A571F8535B6C}"/>
              </a:ext>
            </a:extLst>
          </p:cNvPr>
          <p:cNvSpPr>
            <a:spLocks noGrp="1"/>
          </p:cNvSpPr>
          <p:nvPr>
            <p:ph idx="1"/>
          </p:nvPr>
        </p:nvSpPr>
        <p:spPr/>
        <p:txBody>
          <a:bodyPr>
            <a:normAutofit fontScale="92500" lnSpcReduction="20000"/>
          </a:bodyPr>
          <a:lstStyle/>
          <a:p>
            <a:r>
              <a:rPr lang="en-US" dirty="0"/>
              <a:t>D. Improving Activity Tolerance</a:t>
            </a:r>
          </a:p>
          <a:p>
            <a:r>
              <a:rPr lang="en-US" dirty="0"/>
              <a:t>1. Increase the </a:t>
            </a:r>
            <a:r>
              <a:rPr lang="en-US" dirty="0" err="1"/>
              <a:t>pt’s</a:t>
            </a:r>
            <a:r>
              <a:rPr lang="en-US" dirty="0"/>
              <a:t> activities gradually</a:t>
            </a:r>
          </a:p>
          <a:p>
            <a:r>
              <a:rPr lang="en-US" dirty="0"/>
              <a:t>Assist the </a:t>
            </a:r>
            <a:r>
              <a:rPr lang="en-US" dirty="0" err="1"/>
              <a:t>pt</a:t>
            </a:r>
            <a:r>
              <a:rPr lang="en-US" dirty="0"/>
              <a:t> with self-care activities early in the day(fatigue sets in as day progresses)</a:t>
            </a:r>
          </a:p>
          <a:p>
            <a:r>
              <a:rPr lang="en-US" dirty="0"/>
              <a:t>Be alert to complains of chest pain or skeletal pain during and after activities</a:t>
            </a:r>
          </a:p>
          <a:p>
            <a:r>
              <a:rPr lang="en-US" dirty="0"/>
              <a:t>2.Observe the pulse, symptoms, and behavioral response to increased activity</a:t>
            </a:r>
          </a:p>
          <a:p>
            <a:r>
              <a:rPr lang="en-US" dirty="0"/>
              <a:t>3. Relieve nighttime anxiety and provide for rest and sleep- pts with CHF have a tendency to be restless at night because of cerebral hypoxia with superimposed nitrogen retention. Give appropriate sedation- to relieve insomnia and restlessness</a:t>
            </a:r>
          </a:p>
          <a:p>
            <a:endParaRPr lang="en-US" dirty="0"/>
          </a:p>
        </p:txBody>
      </p:sp>
    </p:spTree>
    <p:extLst>
      <p:ext uri="{BB962C8B-B14F-4D97-AF65-F5344CB8AC3E}">
        <p14:creationId xmlns:p14="http://schemas.microsoft.com/office/powerpoint/2010/main" val="220941367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AC9C3-874F-4C1D-A257-83218ED033F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60F1D79-B0F2-44E4-BBAD-DF973D2E6137}"/>
              </a:ext>
            </a:extLst>
          </p:cNvPr>
          <p:cNvSpPr>
            <a:spLocks noGrp="1"/>
          </p:cNvSpPr>
          <p:nvPr>
            <p:ph idx="1"/>
          </p:nvPr>
        </p:nvSpPr>
        <p:spPr/>
        <p:txBody>
          <a:bodyPr/>
          <a:lstStyle/>
          <a:p>
            <a:pPr marL="0" indent="0">
              <a:buNone/>
            </a:pPr>
            <a:r>
              <a:rPr lang="en-US" b="1" dirty="0"/>
              <a:t>E. Patient Education and Health Maintenance</a:t>
            </a:r>
          </a:p>
          <a:p>
            <a:r>
              <a:rPr lang="en-US" dirty="0"/>
              <a:t>Explain the disease process to the </a:t>
            </a:r>
            <a:r>
              <a:rPr lang="en-US" dirty="0" err="1"/>
              <a:t>pt</a:t>
            </a:r>
            <a:endParaRPr lang="en-US" dirty="0"/>
          </a:p>
          <a:p>
            <a:r>
              <a:rPr lang="en-US" dirty="0"/>
              <a:t>Teach the signs and symptoms of recurrence. Watch for: gain in weight, swelling of ankles, feet or abdomen, persistent cough, tiredness, loss of appetite, frequent urination at night.</a:t>
            </a:r>
          </a:p>
          <a:p>
            <a:r>
              <a:rPr lang="en-US" dirty="0"/>
              <a:t>Review medication regimen</a:t>
            </a:r>
          </a:p>
          <a:p>
            <a:r>
              <a:rPr lang="en-US" dirty="0"/>
              <a:t>Review activity program</a:t>
            </a:r>
          </a:p>
          <a:p>
            <a:r>
              <a:rPr lang="en-US" dirty="0"/>
              <a:t>Restrict sodium as directed</a:t>
            </a:r>
          </a:p>
          <a:p>
            <a:endParaRPr lang="en-US" dirty="0"/>
          </a:p>
        </p:txBody>
      </p:sp>
    </p:spTree>
    <p:extLst>
      <p:ext uri="{BB962C8B-B14F-4D97-AF65-F5344CB8AC3E}">
        <p14:creationId xmlns:p14="http://schemas.microsoft.com/office/powerpoint/2010/main" val="203681621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VENOUS CONDITIONS</a:t>
            </a:r>
          </a:p>
        </p:txBody>
      </p:sp>
      <p:sp>
        <p:nvSpPr>
          <p:cNvPr id="3" name="Content Placeholder 2"/>
          <p:cNvSpPr>
            <a:spLocks noGrp="1"/>
          </p:cNvSpPr>
          <p:nvPr>
            <p:ph idx="1"/>
          </p:nvPr>
        </p:nvSpPr>
        <p:spPr/>
        <p:txBody>
          <a:bodyPr/>
          <a:lstStyle/>
          <a:p>
            <a:pPr>
              <a:buNone/>
            </a:pPr>
            <a:r>
              <a:rPr lang="en-US" b="1" dirty="0"/>
              <a:t>VENOUS THROMBOEMBOLISM</a:t>
            </a:r>
          </a:p>
          <a:p>
            <a:r>
              <a:rPr lang="en-US" dirty="0"/>
              <a:t>Thrombus formation in veins is the same as that of arteries. </a:t>
            </a:r>
          </a:p>
          <a:p>
            <a:r>
              <a:rPr lang="en-US" dirty="0"/>
              <a:t>Venous thrombi are more common than arterial thrombi because of low flow &amp; pressure in the veins. </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lstStyle/>
          <a:p>
            <a:pPr>
              <a:buNone/>
            </a:pPr>
            <a:r>
              <a:rPr lang="en-US" b="1" dirty="0"/>
              <a:t>RISK FACTORS</a:t>
            </a:r>
          </a:p>
          <a:p>
            <a:pPr marL="514350" indent="-514350">
              <a:buFont typeface="+mj-lt"/>
              <a:buAutoNum type="arabicPeriod"/>
            </a:pPr>
            <a:r>
              <a:rPr lang="en-US" dirty="0"/>
              <a:t>Aging </a:t>
            </a:r>
          </a:p>
          <a:p>
            <a:pPr marL="514350" indent="-514350">
              <a:buFont typeface="+mj-lt"/>
              <a:buAutoNum type="arabicPeriod"/>
            </a:pPr>
            <a:r>
              <a:rPr lang="en-US" dirty="0"/>
              <a:t>Long-term bed rest</a:t>
            </a:r>
          </a:p>
          <a:p>
            <a:pPr marL="514350" indent="-514350">
              <a:buFont typeface="+mj-lt"/>
              <a:buAutoNum type="arabicPeriod"/>
            </a:pPr>
            <a:r>
              <a:rPr lang="en-US" dirty="0"/>
              <a:t>Constricting clothing</a:t>
            </a:r>
          </a:p>
          <a:p>
            <a:pPr marL="514350" indent="-514350">
              <a:buFont typeface="+mj-lt"/>
              <a:buAutoNum type="arabicPeriod"/>
            </a:pPr>
            <a:r>
              <a:rPr lang="en-US" dirty="0"/>
              <a:t>Genetic predisposition</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457200" y="457200"/>
            <a:ext cx="7772400" cy="5668963"/>
          </a:xfrm>
        </p:spPr>
        <p:txBody>
          <a:bodyPr/>
          <a:lstStyle/>
          <a:p>
            <a:pPr>
              <a:buNone/>
            </a:pPr>
            <a:r>
              <a:rPr lang="en-US" b="1" dirty="0"/>
              <a:t>TYPES OF EMBOLI</a:t>
            </a:r>
          </a:p>
          <a:p>
            <a:pPr marL="514350" indent="-514350">
              <a:buFont typeface="+mj-lt"/>
              <a:buAutoNum type="arabicPeriod"/>
            </a:pPr>
            <a:r>
              <a:rPr lang="en-US" b="1" dirty="0"/>
              <a:t>Venous </a:t>
            </a:r>
            <a:r>
              <a:rPr lang="en-US" b="1" dirty="0" err="1"/>
              <a:t>thromboemboli</a:t>
            </a:r>
            <a:r>
              <a:rPr lang="en-US" dirty="0"/>
              <a:t>: Dislodged thrombus; source is usually from the lower extremities; obstructs branches of pulmonary artery. </a:t>
            </a:r>
          </a:p>
          <a:p>
            <a:pPr marL="514350" indent="-514350">
              <a:buFont typeface="+mj-lt"/>
              <a:buAutoNum type="arabicPeriod"/>
            </a:pPr>
            <a:r>
              <a:rPr lang="en-US" b="1" dirty="0"/>
              <a:t>Air embolism</a:t>
            </a:r>
            <a:r>
              <a:rPr lang="en-US" dirty="0"/>
              <a:t>: A bolus of air displaces blood in the vasculature, source is usually room air entering circulation through IV lines; trauma to the chest also may allow air from lungs to enter vascular space.</a:t>
            </a:r>
          </a:p>
          <a:p>
            <a:pPr marL="514350" indent="-514350">
              <a:buNone/>
            </a:pPr>
            <a:endParaRPr lang="en-US" dirty="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685800"/>
            <a:ext cx="7772400" cy="5821363"/>
          </a:xfrm>
        </p:spPr>
        <p:txBody>
          <a:bodyPr>
            <a:normAutofit/>
          </a:bodyPr>
          <a:lstStyle/>
          <a:p>
            <a:pPr>
              <a:buNone/>
            </a:pPr>
            <a:r>
              <a:rPr lang="en-US" dirty="0"/>
              <a:t>3. </a:t>
            </a:r>
            <a:r>
              <a:rPr lang="en-US" b="1" dirty="0"/>
              <a:t>Amniotic fluid embolism</a:t>
            </a:r>
            <a:r>
              <a:rPr lang="en-US" dirty="0"/>
              <a:t>: A bolus of amniotic fluid; extensive intra-abdominal pressure attending labor &amp; delivery can force amniotic fluid into bloodstream of mother; introduces antigens, cells &amp; protein aggregates that trigger inflammation, coagulation, &amp; immune responses.</a:t>
            </a:r>
          </a:p>
          <a:p>
            <a:pPr>
              <a:buNone/>
            </a:pPr>
            <a:r>
              <a:rPr lang="en-US" dirty="0"/>
              <a:t>4. </a:t>
            </a:r>
            <a:r>
              <a:rPr lang="en-US" b="1" dirty="0"/>
              <a:t>A bacterial embolism</a:t>
            </a:r>
            <a:r>
              <a:rPr lang="en-US" dirty="0"/>
              <a:t>: Aggregates of bacteria in bloodstream, source is </a:t>
            </a:r>
            <a:r>
              <a:rPr lang="en-US" dirty="0" err="1"/>
              <a:t>subacute</a:t>
            </a:r>
            <a:r>
              <a:rPr lang="en-US" dirty="0"/>
              <a:t> bacterial </a:t>
            </a:r>
            <a:r>
              <a:rPr lang="en-US" dirty="0" err="1"/>
              <a:t>endocarditis</a:t>
            </a:r>
            <a:r>
              <a:rPr lang="en-US" dirty="0"/>
              <a:t> of abscess.</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a:t>5. </a:t>
            </a:r>
            <a:r>
              <a:rPr lang="en-US" b="1" dirty="0"/>
              <a:t>Fat embolism</a:t>
            </a:r>
            <a:r>
              <a:rPr lang="en-US" dirty="0"/>
              <a:t>: Globules of fat floating in the bloodstream associated with trauma to long bones; the lungs in particular are affected.</a:t>
            </a:r>
          </a:p>
          <a:p>
            <a:pPr>
              <a:buNone/>
            </a:pPr>
            <a:r>
              <a:rPr lang="en-US" dirty="0"/>
              <a:t>6</a:t>
            </a:r>
            <a:r>
              <a:rPr lang="en-US" b="1" dirty="0"/>
              <a:t>. Foreign matter</a:t>
            </a:r>
            <a:r>
              <a:rPr lang="en-US" dirty="0"/>
              <a:t>: Small particles or fibers introduced during trauma or through an IV or intra-arterial line; coagulation cascade is initiated &amp; </a:t>
            </a:r>
            <a:r>
              <a:rPr lang="en-US" dirty="0" err="1"/>
              <a:t>thromboemboli</a:t>
            </a:r>
            <a:r>
              <a:rPr lang="en-US" dirty="0"/>
              <a:t> form around the particles.</a:t>
            </a:r>
          </a:p>
          <a:p>
            <a:pPr>
              <a:buNone/>
            </a:pPr>
            <a:endParaRPr lang="en-US" dirty="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457200"/>
            <a:ext cx="8229600" cy="5668963"/>
          </a:xfrm>
        </p:spPr>
        <p:txBody>
          <a:bodyPr/>
          <a:lstStyle/>
          <a:p>
            <a:pPr>
              <a:buNone/>
            </a:pPr>
            <a:r>
              <a:rPr lang="en-US" b="1" dirty="0"/>
              <a:t>VENOUS THROMBOSIS</a:t>
            </a:r>
          </a:p>
          <a:p>
            <a:pPr>
              <a:buNone/>
            </a:pPr>
            <a:r>
              <a:rPr lang="en-US" b="1" dirty="0" err="1"/>
              <a:t>Thrombophlebitis</a:t>
            </a:r>
            <a:r>
              <a:rPr lang="en-US" b="1" dirty="0"/>
              <a:t> </a:t>
            </a:r>
            <a:r>
              <a:rPr lang="en-US" dirty="0"/>
              <a:t>is the formation of a thrombus that is associated with inflammation also venous thrombosis </a:t>
            </a:r>
          </a:p>
          <a:p>
            <a:pPr>
              <a:buNone/>
            </a:pPr>
            <a:r>
              <a:rPr lang="en-US" b="1" dirty="0" err="1"/>
              <a:t>Phlebothrombosis</a:t>
            </a:r>
            <a:r>
              <a:rPr lang="en-US" b="1" dirty="0"/>
              <a:t> </a:t>
            </a:r>
            <a:r>
              <a:rPr lang="en-US" dirty="0"/>
              <a:t>is a thrombus without inflammation . </a:t>
            </a:r>
          </a:p>
          <a:p>
            <a:pPr>
              <a:buNone/>
            </a:pPr>
            <a:r>
              <a:rPr lang="en-US" b="1" dirty="0"/>
              <a:t>Deep venous thrombosis </a:t>
            </a:r>
            <a:r>
              <a:rPr lang="en-US" dirty="0"/>
              <a:t>is a thrombus in the deep vein, usually a calf vein or a pelvic vein. </a:t>
            </a:r>
          </a:p>
          <a:p>
            <a:pPr>
              <a:buNone/>
            </a:pPr>
            <a:r>
              <a:rPr lang="en-US" dirty="0"/>
              <a:t>DVT is associated with a high risk for development of pulmonary embolus.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a:t>
            </a:r>
          </a:p>
        </p:txBody>
      </p:sp>
      <p:sp>
        <p:nvSpPr>
          <p:cNvPr id="3" name="Content Placeholder 2"/>
          <p:cNvSpPr>
            <a:spLocks noGrp="1"/>
          </p:cNvSpPr>
          <p:nvPr>
            <p:ph idx="1"/>
          </p:nvPr>
        </p:nvSpPr>
        <p:spPr/>
        <p:txBody>
          <a:bodyPr/>
          <a:lstStyle/>
          <a:p>
            <a:r>
              <a:rPr lang="en-US" dirty="0"/>
              <a:t>2.Evaluate Bp</a:t>
            </a:r>
          </a:p>
        </p:txBody>
      </p:sp>
      <p:sp>
        <p:nvSpPr>
          <p:cNvPr id="4" name="Rectangle 3"/>
          <p:cNvSpPr/>
          <p:nvPr/>
        </p:nvSpPr>
        <p:spPr>
          <a:xfrm>
            <a:off x="685800" y="1676400"/>
            <a:ext cx="6934200" cy="2954655"/>
          </a:xfrm>
          <a:prstGeom prst="rect">
            <a:avLst/>
          </a:prstGeom>
        </p:spPr>
        <p:txBody>
          <a:bodyPr wrap="square">
            <a:spAutoFit/>
          </a:bodyPr>
          <a:lstStyle/>
          <a:p>
            <a:pPr marL="514350" indent="-514350"/>
            <a:endParaRPr lang="en-US" dirty="0"/>
          </a:p>
          <a:p>
            <a:pPr marL="514350" indent="-514350"/>
            <a:endParaRPr lang="en-US" sz="2800" dirty="0"/>
          </a:p>
          <a:p>
            <a:pPr marL="514350" indent="-514350"/>
            <a:r>
              <a:rPr lang="en-US" sz="2800" dirty="0"/>
              <a:t>Pulse pressure: difference between systolic &amp; diastolic pressure.</a:t>
            </a:r>
          </a:p>
          <a:p>
            <a:pPr marL="514350" indent="-514350"/>
            <a:r>
              <a:rPr lang="en-US" sz="2800" dirty="0"/>
              <a:t>Assess for postural hypotension</a:t>
            </a:r>
          </a:p>
          <a:p>
            <a:pPr marL="514350" indent="-514350"/>
            <a:r>
              <a:rPr lang="en-US" sz="2800" dirty="0"/>
              <a:t>Take BP sitting, standing, &amp; lying if having problems with pressure changes.</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0960"/>
          </a:xfrm>
        </p:spPr>
        <p:txBody>
          <a:bodyPr>
            <a:normAutofit fontScale="90000"/>
          </a:bodyPr>
          <a:lstStyle/>
          <a:p>
            <a:endParaRPr lang="en-US" dirty="0"/>
          </a:p>
        </p:txBody>
      </p:sp>
      <p:sp>
        <p:nvSpPr>
          <p:cNvPr id="3" name="Content Placeholder 2"/>
          <p:cNvSpPr>
            <a:spLocks noGrp="1"/>
          </p:cNvSpPr>
          <p:nvPr>
            <p:ph idx="1"/>
          </p:nvPr>
        </p:nvSpPr>
        <p:spPr>
          <a:xfrm>
            <a:off x="457200" y="457200"/>
            <a:ext cx="7239000" cy="5998536"/>
          </a:xfrm>
        </p:spPr>
        <p:txBody>
          <a:bodyPr/>
          <a:lstStyle/>
          <a:p>
            <a:pPr>
              <a:buNone/>
            </a:pPr>
            <a:endParaRPr lang="en-US" b="1" dirty="0"/>
          </a:p>
          <a:p>
            <a:pPr>
              <a:buNone/>
            </a:pPr>
            <a:r>
              <a:rPr lang="en-US" b="1" dirty="0"/>
              <a:t>RISK FACTORS</a:t>
            </a:r>
          </a:p>
          <a:p>
            <a:pPr>
              <a:buNone/>
            </a:pPr>
            <a:r>
              <a:rPr lang="en-US" dirty="0"/>
              <a:t>3  (</a:t>
            </a:r>
            <a:r>
              <a:rPr lang="en-US" i="1" dirty="0"/>
              <a:t>Virchow’s triad)</a:t>
            </a:r>
            <a:r>
              <a:rPr lang="en-US" dirty="0"/>
              <a:t>.</a:t>
            </a:r>
          </a:p>
          <a:p>
            <a:r>
              <a:rPr lang="en-US" b="1" dirty="0"/>
              <a:t>Venous stasis </a:t>
            </a:r>
            <a:r>
              <a:rPr lang="en-US" dirty="0"/>
              <a:t>(surgery, pregnancy, obesity, long trips, heart disease)</a:t>
            </a:r>
          </a:p>
          <a:p>
            <a:r>
              <a:rPr lang="en-US" b="1" dirty="0"/>
              <a:t>Increased </a:t>
            </a:r>
            <a:r>
              <a:rPr lang="en-US" b="1" dirty="0" err="1"/>
              <a:t>coagulability</a:t>
            </a:r>
            <a:r>
              <a:rPr lang="en-US" b="1" dirty="0"/>
              <a:t> of the blood </a:t>
            </a:r>
            <a:r>
              <a:rPr lang="en-US" dirty="0"/>
              <a:t>(malignancy, dehydration)</a:t>
            </a:r>
          </a:p>
          <a:p>
            <a:r>
              <a:rPr lang="en-US" b="1" dirty="0"/>
              <a:t>Damage to the endothelial wall of the vessel</a:t>
            </a:r>
            <a:r>
              <a:rPr lang="en-US" dirty="0"/>
              <a:t>. (intravenous therapy, blunt trauma, fractures &amp; dislocation, atherosclerosis)</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a:t>PATHOPHYSIOLOGY</a:t>
            </a:r>
          </a:p>
          <a:p>
            <a:r>
              <a:rPr lang="en-US" dirty="0"/>
              <a:t>A venous thrombus is made of platelets, RBCs, WBCs, &amp; fibrin. </a:t>
            </a:r>
          </a:p>
          <a:p>
            <a:r>
              <a:rPr lang="en-US" dirty="0"/>
              <a:t>Platelets attach to a vein wall &amp; then a tail forms as more blood cells &amp; fibrin collect. </a:t>
            </a:r>
          </a:p>
          <a:p>
            <a:r>
              <a:rPr lang="en-US" dirty="0"/>
              <a:t>As the tail grows, it drifts in the blood flowing past it. </a:t>
            </a:r>
          </a:p>
          <a:p>
            <a:r>
              <a:rPr lang="en-US" dirty="0"/>
              <a:t>The turbulence of the blood flow can cause parts of the drifting thrombus to break off &amp; become emboli that travel to the lungs.</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0960"/>
          </a:xfrm>
        </p:spPr>
        <p:txBody>
          <a:bodyPr>
            <a:normAutofit fontScale="90000"/>
          </a:bodyPr>
          <a:lstStyle/>
          <a:p>
            <a:endParaRPr lang="en-US" dirty="0"/>
          </a:p>
        </p:txBody>
      </p:sp>
      <p:sp>
        <p:nvSpPr>
          <p:cNvPr id="3" name="Content Placeholder 2"/>
          <p:cNvSpPr>
            <a:spLocks noGrp="1"/>
          </p:cNvSpPr>
          <p:nvPr>
            <p:ph idx="1"/>
          </p:nvPr>
        </p:nvSpPr>
        <p:spPr>
          <a:xfrm>
            <a:off x="457200" y="457200"/>
            <a:ext cx="7239000" cy="5998536"/>
          </a:xfrm>
        </p:spPr>
        <p:txBody>
          <a:bodyPr/>
          <a:lstStyle/>
          <a:p>
            <a:pPr>
              <a:buNone/>
            </a:pPr>
            <a:r>
              <a:rPr lang="en-US" b="1" dirty="0"/>
              <a:t>SIGNS &amp; SYMPTOMS</a:t>
            </a:r>
          </a:p>
          <a:p>
            <a:pPr>
              <a:buNone/>
            </a:pPr>
            <a:r>
              <a:rPr lang="en-US" b="1" dirty="0"/>
              <a:t>Superficial </a:t>
            </a:r>
            <a:r>
              <a:rPr lang="en-US" b="1" dirty="0" err="1"/>
              <a:t>thrombophlebitis</a:t>
            </a:r>
            <a:endParaRPr lang="en-US" b="1" dirty="0"/>
          </a:p>
          <a:p>
            <a:r>
              <a:rPr lang="en-US" dirty="0"/>
              <a:t>Tender to touch</a:t>
            </a:r>
          </a:p>
          <a:p>
            <a:r>
              <a:rPr lang="en-US" dirty="0"/>
              <a:t>Reddened</a:t>
            </a:r>
          </a:p>
          <a:p>
            <a:r>
              <a:rPr lang="en-US" dirty="0"/>
              <a:t>Warm</a:t>
            </a:r>
          </a:p>
          <a:p>
            <a:r>
              <a:rPr lang="en-US" dirty="0"/>
              <a:t>Swollen</a:t>
            </a:r>
          </a:p>
          <a:p>
            <a:r>
              <a:rPr lang="en-US" dirty="0" err="1"/>
              <a:t>Induration</a:t>
            </a:r>
            <a:r>
              <a:rPr lang="en-US" dirty="0"/>
              <a:t> (firm cordlike feeling)</a:t>
            </a:r>
          </a:p>
          <a:p>
            <a:pPr>
              <a:buNone/>
            </a:pPr>
            <a:r>
              <a:rPr lang="en-US" b="1" dirty="0"/>
              <a:t>Deep venous thrombosis</a:t>
            </a:r>
          </a:p>
          <a:p>
            <a:r>
              <a:rPr lang="en-US" dirty="0"/>
              <a:t>Tenderness</a:t>
            </a:r>
          </a:p>
          <a:p>
            <a:r>
              <a:rPr lang="en-US" dirty="0"/>
              <a:t>Pain </a:t>
            </a:r>
          </a:p>
          <a:p>
            <a:r>
              <a:rPr lang="en-US" dirty="0" err="1"/>
              <a:t>Oedematous</a:t>
            </a:r>
            <a:r>
              <a:rPr lang="en-US" dirty="0"/>
              <a:t> area</a:t>
            </a:r>
          </a:p>
          <a:p>
            <a:r>
              <a:rPr lang="en-US" dirty="0"/>
              <a:t>Warm </a:t>
            </a:r>
          </a:p>
          <a:p>
            <a:pPr>
              <a:buNone/>
            </a:pPr>
            <a:endParaRPr lang="en-US" dirty="0"/>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a:t>DIAGNOSTICS</a:t>
            </a:r>
          </a:p>
          <a:p>
            <a:r>
              <a:rPr lang="en-US" dirty="0"/>
              <a:t>Venous duplex scan</a:t>
            </a:r>
          </a:p>
          <a:p>
            <a:r>
              <a:rPr lang="en-US" dirty="0"/>
              <a:t>D-dimmer assay; global marker for coagulation activity.</a:t>
            </a:r>
          </a:p>
          <a:p>
            <a:r>
              <a:rPr lang="en-US" dirty="0"/>
              <a:t>Coagulation profile</a:t>
            </a:r>
          </a:p>
          <a:p>
            <a:pPr>
              <a:buNone/>
            </a:pPr>
            <a:endParaRPr lang="en-US" b="1" dirty="0"/>
          </a:p>
          <a:p>
            <a:endParaRPr lang="en-US" dirty="0"/>
          </a:p>
          <a:p>
            <a:pPr>
              <a:buNone/>
            </a:pPr>
            <a:endParaRPr lang="en-US" dirty="0"/>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37160"/>
          </a:xfrm>
        </p:spPr>
        <p:txBody>
          <a:bodyPr>
            <a:normAutofit fontScale="90000"/>
          </a:bodyPr>
          <a:lstStyle/>
          <a:p>
            <a:endParaRPr lang="en-US" dirty="0"/>
          </a:p>
        </p:txBody>
      </p:sp>
      <p:sp>
        <p:nvSpPr>
          <p:cNvPr id="3" name="Content Placeholder 2"/>
          <p:cNvSpPr>
            <a:spLocks noGrp="1"/>
          </p:cNvSpPr>
          <p:nvPr>
            <p:ph idx="1"/>
          </p:nvPr>
        </p:nvSpPr>
        <p:spPr>
          <a:xfrm>
            <a:off x="457200" y="609600"/>
            <a:ext cx="7239000" cy="5846136"/>
          </a:xfrm>
        </p:spPr>
        <p:txBody>
          <a:bodyPr>
            <a:normAutofit/>
          </a:bodyPr>
          <a:lstStyle/>
          <a:p>
            <a:pPr>
              <a:buNone/>
            </a:pPr>
            <a:r>
              <a:rPr lang="en-US" b="1" dirty="0"/>
              <a:t>MANAGEMENT</a:t>
            </a:r>
          </a:p>
          <a:p>
            <a:pPr>
              <a:buNone/>
            </a:pPr>
            <a:r>
              <a:rPr lang="en-US" b="1" dirty="0"/>
              <a:t>Medical management</a:t>
            </a:r>
          </a:p>
          <a:p>
            <a:r>
              <a:rPr lang="en-US" dirty="0" err="1"/>
              <a:t>Bedrest</a:t>
            </a:r>
            <a:r>
              <a:rPr lang="en-US" dirty="0"/>
              <a:t> 5-7 days</a:t>
            </a:r>
          </a:p>
          <a:p>
            <a:r>
              <a:rPr lang="en-US" dirty="0"/>
              <a:t>Elevate extremity</a:t>
            </a:r>
          </a:p>
          <a:p>
            <a:r>
              <a:rPr lang="en-US" dirty="0"/>
              <a:t>Anticoagulant &amp; anti-inflammatory medications</a:t>
            </a:r>
          </a:p>
          <a:p>
            <a:r>
              <a:rPr lang="en-US" dirty="0"/>
              <a:t>Warm moist packs</a:t>
            </a:r>
          </a:p>
          <a:p>
            <a:r>
              <a:rPr lang="en-US" dirty="0"/>
              <a:t>Elastic stocking on unaffected leg during period of </a:t>
            </a:r>
            <a:r>
              <a:rPr lang="en-US" dirty="0" err="1"/>
              <a:t>bedrest</a:t>
            </a:r>
            <a:endParaRPr lang="en-US" dirty="0"/>
          </a:p>
          <a:p>
            <a:r>
              <a:rPr lang="en-US" dirty="0"/>
              <a:t>Do not use pillow under the knee or allow foot to hung independent.</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a:t>Surgical intervention</a:t>
            </a:r>
          </a:p>
          <a:p>
            <a:pPr>
              <a:buNone/>
            </a:pPr>
            <a:r>
              <a:rPr lang="en-US" dirty="0"/>
              <a:t>Done to prevent formation of pulmonary embolism</a:t>
            </a:r>
          </a:p>
          <a:p>
            <a:r>
              <a:rPr lang="en-US" dirty="0"/>
              <a:t>Venous </a:t>
            </a:r>
            <a:r>
              <a:rPr lang="en-US" dirty="0" err="1"/>
              <a:t>thrombectomy</a:t>
            </a:r>
            <a:r>
              <a:rPr lang="en-US" dirty="0"/>
              <a:t>; incision is made on the vein.</a:t>
            </a:r>
          </a:p>
          <a:p>
            <a:r>
              <a:rPr lang="en-US" dirty="0"/>
              <a:t>Umbrella filter device in the vena cava; filter is placed in inferior vena cava through the femoral or right internal jugular vein.</a:t>
            </a:r>
          </a:p>
          <a:p>
            <a:pPr>
              <a:buNone/>
            </a:pPr>
            <a:endParaRPr lang="en-US" dirty="0"/>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37160"/>
          </a:xfrm>
        </p:spPr>
        <p:txBody>
          <a:bodyPr>
            <a:normAutofit fontScale="90000"/>
          </a:bodyPr>
          <a:lstStyle/>
          <a:p>
            <a:endParaRPr lang="en-US" dirty="0"/>
          </a:p>
        </p:txBody>
      </p:sp>
      <p:sp>
        <p:nvSpPr>
          <p:cNvPr id="3" name="Content Placeholder 2"/>
          <p:cNvSpPr>
            <a:spLocks noGrp="1"/>
          </p:cNvSpPr>
          <p:nvPr>
            <p:ph idx="1"/>
          </p:nvPr>
        </p:nvSpPr>
        <p:spPr>
          <a:xfrm>
            <a:off x="457200" y="533400"/>
            <a:ext cx="7239000" cy="5922336"/>
          </a:xfrm>
        </p:spPr>
        <p:txBody>
          <a:bodyPr/>
          <a:lstStyle/>
          <a:p>
            <a:pPr>
              <a:buNone/>
            </a:pPr>
            <a:r>
              <a:rPr lang="en-US" b="1" dirty="0"/>
              <a:t>NURSING INTERVENTION</a:t>
            </a:r>
          </a:p>
          <a:p>
            <a:pPr>
              <a:buFont typeface="Wingdings" pitchFamily="2" charset="2"/>
              <a:buChar char="§"/>
            </a:pPr>
            <a:r>
              <a:rPr lang="en-US" dirty="0"/>
              <a:t>Obtain history including recent IV therapy or use of contrast dye, surgery, extremity trauma, childbirth, bed rest, recent long trip, cardiac disease, recent infections, &amp; current medications.</a:t>
            </a:r>
          </a:p>
          <a:p>
            <a:pPr>
              <a:buFont typeface="Wingdings" pitchFamily="2" charset="2"/>
              <a:buChar char="§"/>
            </a:pPr>
            <a:r>
              <a:rPr lang="en-US" dirty="0"/>
              <a:t>Physical assessment noting pain, fever, tenderness &amp; positive Homan’s sign, redness, warmth, swelling, edema, &amp; a firm cordlike vein in the affected extremity.</a:t>
            </a:r>
          </a:p>
          <a:p>
            <a:pPr>
              <a:buFont typeface="Wingdings" pitchFamily="2" charset="2"/>
              <a:buChar char="§"/>
            </a:pPr>
            <a:r>
              <a:rPr lang="en-US" dirty="0"/>
              <a:t>Daily measurements of bilateral thighs &amp; calves to monitor swelling.</a:t>
            </a:r>
          </a:p>
          <a:p>
            <a:pPr>
              <a:buFont typeface="Wingdings" pitchFamily="2" charset="2"/>
              <a:buChar char="§"/>
            </a:pPr>
            <a:r>
              <a:rPr lang="en-US" dirty="0"/>
              <a:t>Coagulation tests are monitored.</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37160"/>
          </a:xfrm>
        </p:spPr>
        <p:txBody>
          <a:bodyPr>
            <a:normAutofit fontScale="90000"/>
          </a:bodyPr>
          <a:lstStyle/>
          <a:p>
            <a:endParaRPr lang="en-US" dirty="0"/>
          </a:p>
        </p:txBody>
      </p:sp>
      <p:sp>
        <p:nvSpPr>
          <p:cNvPr id="3" name="Content Placeholder 2"/>
          <p:cNvSpPr>
            <a:spLocks noGrp="1"/>
          </p:cNvSpPr>
          <p:nvPr>
            <p:ph idx="1"/>
          </p:nvPr>
        </p:nvSpPr>
        <p:spPr>
          <a:xfrm>
            <a:off x="457200" y="304800"/>
            <a:ext cx="7239000" cy="6150936"/>
          </a:xfrm>
        </p:spPr>
        <p:txBody>
          <a:bodyPr>
            <a:normAutofit lnSpcReduction="10000"/>
          </a:bodyPr>
          <a:lstStyle/>
          <a:p>
            <a:pPr>
              <a:buFont typeface="Wingdings" pitchFamily="2" charset="2"/>
              <a:buChar char="§"/>
            </a:pPr>
            <a:r>
              <a:rPr lang="en-US" dirty="0"/>
              <a:t>Relief of pain by giving analgesics (NSAIDs)</a:t>
            </a:r>
          </a:p>
          <a:p>
            <a:pPr>
              <a:buFont typeface="Wingdings" pitchFamily="2" charset="2"/>
              <a:buChar char="§"/>
            </a:pPr>
            <a:r>
              <a:rPr lang="en-US" dirty="0"/>
              <a:t>Legs are elevated to reduce edema</a:t>
            </a:r>
          </a:p>
          <a:p>
            <a:pPr>
              <a:buFont typeface="Wingdings" pitchFamily="2" charset="2"/>
              <a:buChar char="§"/>
            </a:pPr>
            <a:r>
              <a:rPr lang="en-US" dirty="0"/>
              <a:t>Observe for any signs of </a:t>
            </a:r>
            <a:r>
              <a:rPr lang="en-US" dirty="0" err="1"/>
              <a:t>complicationsi.e</a:t>
            </a:r>
            <a:r>
              <a:rPr lang="en-US" dirty="0"/>
              <a:t> </a:t>
            </a:r>
            <a:r>
              <a:rPr lang="en-US" dirty="0" err="1"/>
              <a:t>dyspnea</a:t>
            </a:r>
            <a:r>
              <a:rPr lang="en-US" dirty="0"/>
              <a:t>, tachycardia, </a:t>
            </a:r>
            <a:r>
              <a:rPr lang="en-US" dirty="0" err="1"/>
              <a:t>tachypnea</a:t>
            </a:r>
            <a:r>
              <a:rPr lang="en-US" dirty="0"/>
              <a:t>, bloodstained sputum, chest pain, changes in LOC &amp; report immediately.</a:t>
            </a:r>
            <a:endParaRPr lang="en-US" b="1" dirty="0"/>
          </a:p>
          <a:p>
            <a:pPr>
              <a:buNone/>
            </a:pPr>
            <a:r>
              <a:rPr lang="en-US" dirty="0"/>
              <a:t>GOAL: to prevent </a:t>
            </a:r>
            <a:r>
              <a:rPr lang="en-US" dirty="0" err="1"/>
              <a:t>thrombophlebitis</a:t>
            </a:r>
            <a:r>
              <a:rPr lang="en-US" dirty="0"/>
              <a:t>, DVT</a:t>
            </a:r>
          </a:p>
          <a:p>
            <a:pPr>
              <a:buFont typeface="Wingdings" pitchFamily="2" charset="2"/>
              <a:buChar char="§"/>
            </a:pPr>
            <a:r>
              <a:rPr lang="en-US" dirty="0"/>
              <a:t>Prophylactic measures for patients who have undergone surgery.</a:t>
            </a:r>
          </a:p>
          <a:p>
            <a:pPr>
              <a:buFont typeface="Wingdings" pitchFamily="2" charset="2"/>
              <a:buChar char="§"/>
            </a:pPr>
            <a:r>
              <a:rPr lang="en-US" dirty="0"/>
              <a:t>Prevent complications of </a:t>
            </a:r>
            <a:r>
              <a:rPr lang="en-US" dirty="0" err="1"/>
              <a:t>immobilition</a:t>
            </a:r>
            <a:r>
              <a:rPr lang="en-US" dirty="0"/>
              <a:t>.</a:t>
            </a:r>
          </a:p>
          <a:p>
            <a:pPr>
              <a:buFont typeface="Wingdings" pitchFamily="2" charset="2"/>
              <a:buChar char="§"/>
            </a:pPr>
            <a:r>
              <a:rPr lang="en-US" dirty="0"/>
              <a:t>Prophylactic anticoagulants may be used for the high risk clients (hip &amp; prostate surgery)</a:t>
            </a:r>
          </a:p>
          <a:p>
            <a:pPr>
              <a:buFont typeface="Wingdings" pitchFamily="2" charset="2"/>
              <a:buChar char="§"/>
            </a:pPr>
            <a:r>
              <a:rPr lang="en-US" dirty="0"/>
              <a:t>Use nursing measures to reduce venous stasis.</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37160"/>
          </a:xfrm>
        </p:spPr>
        <p:txBody>
          <a:bodyPr>
            <a:normAutofit fontScale="90000"/>
          </a:bodyPr>
          <a:lstStyle/>
          <a:p>
            <a:endParaRPr lang="en-US" dirty="0"/>
          </a:p>
        </p:txBody>
      </p:sp>
      <p:sp>
        <p:nvSpPr>
          <p:cNvPr id="3" name="Content Placeholder 2"/>
          <p:cNvSpPr>
            <a:spLocks noGrp="1"/>
          </p:cNvSpPr>
          <p:nvPr>
            <p:ph idx="1"/>
          </p:nvPr>
        </p:nvSpPr>
        <p:spPr>
          <a:xfrm>
            <a:off x="457200" y="457200"/>
            <a:ext cx="7239000" cy="5998536"/>
          </a:xfrm>
        </p:spPr>
        <p:txBody>
          <a:bodyPr/>
          <a:lstStyle/>
          <a:p>
            <a:pPr>
              <a:buNone/>
            </a:pPr>
            <a:r>
              <a:rPr lang="en-US" dirty="0"/>
              <a:t>GOAL: education for patients already having DVT</a:t>
            </a:r>
          </a:p>
          <a:p>
            <a:pPr>
              <a:buFont typeface="Wingdings" pitchFamily="2" charset="2"/>
              <a:buChar char="§"/>
            </a:pPr>
            <a:r>
              <a:rPr lang="en-US" dirty="0"/>
              <a:t>Teach about the disease &amp; treatment to reduce anxiety about complications &amp; enhance compliance</a:t>
            </a:r>
          </a:p>
          <a:p>
            <a:pPr>
              <a:buFont typeface="Wingdings" pitchFamily="2" charset="2"/>
              <a:buChar char="§"/>
            </a:pPr>
            <a:r>
              <a:rPr lang="en-US" dirty="0"/>
              <a:t>Avoid oral contraception</a:t>
            </a:r>
          </a:p>
          <a:p>
            <a:pPr>
              <a:buFont typeface="Wingdings" pitchFamily="2" charset="2"/>
              <a:buChar char="§"/>
            </a:pPr>
            <a:r>
              <a:rPr lang="en-US" dirty="0"/>
              <a:t>Stop smoking</a:t>
            </a:r>
          </a:p>
          <a:p>
            <a:pPr>
              <a:buFont typeface="Wingdings" pitchFamily="2" charset="2"/>
              <a:buChar char="§"/>
            </a:pPr>
            <a:r>
              <a:rPr lang="en-US" dirty="0"/>
              <a:t>Use methods to reduce venous stasis</a:t>
            </a:r>
          </a:p>
          <a:p>
            <a:pPr>
              <a:buFont typeface="Wingdings" pitchFamily="2" charset="2"/>
              <a:buChar char="§"/>
            </a:pPr>
            <a:r>
              <a:rPr lang="en-US" dirty="0"/>
              <a:t>Exercise regularly</a:t>
            </a:r>
          </a:p>
          <a:p>
            <a:pPr>
              <a:buFont typeface="Wingdings" pitchFamily="2" charset="2"/>
              <a:buChar char="§"/>
            </a:pPr>
            <a:r>
              <a:rPr lang="en-US" dirty="0"/>
              <a:t>Decrease weight if possible</a:t>
            </a:r>
          </a:p>
          <a:p>
            <a:pPr>
              <a:buFont typeface="Wingdings" pitchFamily="2" charset="2"/>
              <a:buChar char="§"/>
            </a:pPr>
            <a:r>
              <a:rPr lang="en-US" dirty="0"/>
              <a:t>Reduce sodium in the diet if edema is present</a:t>
            </a:r>
          </a:p>
          <a:p>
            <a:pPr>
              <a:buFont typeface="Wingdings" pitchFamily="2" charset="2"/>
              <a:buChar char="§"/>
            </a:pPr>
            <a:r>
              <a:rPr lang="en-US" dirty="0"/>
              <a:t>Understand need for follow-up </a:t>
            </a:r>
          </a:p>
          <a:p>
            <a:pPr>
              <a:buFont typeface="Wingdings" pitchFamily="2" charset="2"/>
              <a:buChar char="§"/>
            </a:pPr>
            <a:endParaRPr lang="en-US" dirty="0"/>
          </a:p>
          <a:p>
            <a:pPr>
              <a:buFont typeface="Wingdings" pitchFamily="2" charset="2"/>
              <a:buChar char="§"/>
            </a:pPr>
            <a:endParaRPr lang="en-US" dirty="0"/>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a:t>COMPLICATIONS</a:t>
            </a:r>
          </a:p>
          <a:p>
            <a:r>
              <a:rPr lang="en-US" dirty="0"/>
              <a:t>Pulmonary embolism</a:t>
            </a:r>
          </a:p>
          <a:p>
            <a:r>
              <a:rPr lang="en-US" dirty="0"/>
              <a:t>Chronic venous insufficiency.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a:t>
            </a:r>
          </a:p>
        </p:txBody>
      </p:sp>
      <p:sp>
        <p:nvSpPr>
          <p:cNvPr id="3" name="Content Placeholder 2"/>
          <p:cNvSpPr>
            <a:spLocks noGrp="1"/>
          </p:cNvSpPr>
          <p:nvPr>
            <p:ph idx="1"/>
          </p:nvPr>
        </p:nvSpPr>
        <p:spPr/>
        <p:txBody>
          <a:bodyPr/>
          <a:lstStyle/>
          <a:p>
            <a:r>
              <a:rPr lang="en-US" dirty="0"/>
              <a:t>Paradoxical BP. (paradoxical pulse) a decrease of systolic BP of at least 10 mmHg that occurs during inspiration.</a:t>
            </a:r>
          </a:p>
          <a:p>
            <a:pPr marL="514350" indent="-514350">
              <a:buAutoNum type="arabicPeriod" startAt="3"/>
            </a:pPr>
            <a:r>
              <a:rPr lang="en-US" dirty="0"/>
              <a:t>Evaluate quality &amp; rate of pulse; assess for </a:t>
            </a:r>
            <a:r>
              <a:rPr lang="en-US" dirty="0" err="1"/>
              <a:t>dysrhythmia</a:t>
            </a:r>
            <a:r>
              <a:rPr lang="en-US" dirty="0"/>
              <a:t> as</a:t>
            </a:r>
          </a:p>
          <a:p>
            <a:pPr marL="514350" indent="-514350"/>
            <a:r>
              <a:rPr lang="en-US" dirty="0"/>
              <a:t>Pulse deficit: radial pulse rate is less than epical pulse rate. Occurs in atrial fibrillation </a:t>
            </a:r>
          </a:p>
          <a:p>
            <a:pPr marL="514350" indent="-514350"/>
            <a:r>
              <a:rPr lang="en-US" dirty="0" err="1"/>
              <a:t>Pulsus</a:t>
            </a:r>
            <a:r>
              <a:rPr lang="en-US" dirty="0"/>
              <a:t> </a:t>
            </a:r>
            <a:r>
              <a:rPr lang="en-US" dirty="0" err="1"/>
              <a:t>alternans</a:t>
            </a:r>
            <a:r>
              <a:rPr lang="en-US" dirty="0"/>
              <a:t>: regular rhythm but quality </a:t>
            </a:r>
          </a:p>
          <a:p>
            <a:endParaRPr lang="en-US" dirty="0"/>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VARICOSE VEINS</a:t>
            </a:r>
          </a:p>
        </p:txBody>
      </p:sp>
      <p:sp>
        <p:nvSpPr>
          <p:cNvPr id="3" name="Content Placeholder 2"/>
          <p:cNvSpPr>
            <a:spLocks noGrp="1"/>
          </p:cNvSpPr>
          <p:nvPr>
            <p:ph idx="1"/>
          </p:nvPr>
        </p:nvSpPr>
        <p:spPr/>
        <p:txBody>
          <a:bodyPr/>
          <a:lstStyle/>
          <a:p>
            <a:pPr>
              <a:buNone/>
            </a:pPr>
            <a:r>
              <a:rPr lang="en-US" dirty="0"/>
              <a:t>Occur when veins in the lower trunk &amp; extremities become congested &amp; dilated as a result of incompetent valves in the vessels &amp; loss of elasticity of the vessel walls. </a:t>
            </a:r>
          </a:p>
          <a:p>
            <a:pPr>
              <a:buNone/>
            </a:pPr>
            <a:r>
              <a:rPr lang="en-US" b="1" dirty="0"/>
              <a:t>RISK FACTORS</a:t>
            </a:r>
          </a:p>
          <a:p>
            <a:r>
              <a:rPr lang="en-US" dirty="0"/>
              <a:t>Congenital weakness of the vessel walls.</a:t>
            </a:r>
          </a:p>
          <a:p>
            <a:r>
              <a:rPr lang="en-US" dirty="0"/>
              <a:t>Obesity</a:t>
            </a:r>
          </a:p>
          <a:p>
            <a:r>
              <a:rPr lang="en-US" dirty="0"/>
              <a:t>pregnancy</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a:t>CLINICAL MANIFESTATIONS</a:t>
            </a:r>
          </a:p>
          <a:p>
            <a:pPr>
              <a:buFont typeface="Wingdings" pitchFamily="2" charset="2"/>
              <a:buChar char="Ø"/>
            </a:pPr>
            <a:r>
              <a:rPr lang="en-US" dirty="0"/>
              <a:t>Dilated tortuous </a:t>
            </a:r>
            <a:r>
              <a:rPr lang="en-US"/>
              <a:t>subcutaneous veins.</a:t>
            </a:r>
            <a:endParaRPr lang="en-US" dirty="0"/>
          </a:p>
          <a:p>
            <a:pPr>
              <a:buFont typeface="Wingdings" pitchFamily="2" charset="2"/>
              <a:buChar char="Ø"/>
            </a:pPr>
            <a:r>
              <a:rPr lang="en-US" dirty="0"/>
              <a:t>Pressure or pain after prolonged standing</a:t>
            </a:r>
          </a:p>
          <a:p>
            <a:pPr>
              <a:buFont typeface="Wingdings" pitchFamily="2" charset="2"/>
              <a:buChar char="Ø"/>
            </a:pPr>
            <a:r>
              <a:rPr lang="en-US" dirty="0"/>
              <a:t>Pain is generally relieved by elevating the extremity.</a:t>
            </a:r>
          </a:p>
          <a:p>
            <a:pPr>
              <a:buNone/>
            </a:pPr>
            <a:r>
              <a:rPr lang="en-US" b="1" dirty="0"/>
              <a:t>DIAGNOSTIC</a:t>
            </a:r>
          </a:p>
          <a:p>
            <a:r>
              <a:rPr lang="en-US" dirty="0"/>
              <a:t>Positive </a:t>
            </a:r>
            <a:r>
              <a:rPr lang="en-US" dirty="0" err="1"/>
              <a:t>trendelenburg’s</a:t>
            </a:r>
            <a:r>
              <a:rPr lang="en-US" dirty="0"/>
              <a:t> test result.</a:t>
            </a:r>
          </a:p>
          <a:p>
            <a:endParaRPr lang="en-US" dirty="0"/>
          </a:p>
          <a:p>
            <a:pPr>
              <a:buFont typeface="Wingdings" pitchFamily="2" charset="2"/>
              <a:buChar char="Ø"/>
            </a:pPr>
            <a:endParaRPr lang="en-US" dirty="0"/>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0960"/>
          </a:xfrm>
        </p:spPr>
        <p:txBody>
          <a:bodyPr>
            <a:normAutofit fontScale="90000"/>
          </a:bodyPr>
          <a:lstStyle/>
          <a:p>
            <a:endParaRPr lang="en-US" dirty="0"/>
          </a:p>
        </p:txBody>
      </p:sp>
      <p:sp>
        <p:nvSpPr>
          <p:cNvPr id="3" name="Content Placeholder 2"/>
          <p:cNvSpPr>
            <a:spLocks noGrp="1"/>
          </p:cNvSpPr>
          <p:nvPr>
            <p:ph idx="1"/>
          </p:nvPr>
        </p:nvSpPr>
        <p:spPr>
          <a:xfrm>
            <a:off x="457200" y="381000"/>
            <a:ext cx="7239000" cy="6074736"/>
          </a:xfrm>
        </p:spPr>
        <p:txBody>
          <a:bodyPr/>
          <a:lstStyle/>
          <a:p>
            <a:pPr>
              <a:buNone/>
            </a:pPr>
            <a:r>
              <a:rPr lang="en-US" b="1" dirty="0"/>
              <a:t>TREATMENT</a:t>
            </a:r>
          </a:p>
          <a:p>
            <a:pPr>
              <a:buNone/>
            </a:pPr>
            <a:r>
              <a:rPr lang="en-US" b="1" dirty="0"/>
              <a:t>Medical </a:t>
            </a:r>
          </a:p>
          <a:p>
            <a:r>
              <a:rPr lang="en-US" dirty="0"/>
              <a:t>Encourage mobility</a:t>
            </a:r>
          </a:p>
          <a:p>
            <a:r>
              <a:rPr lang="en-US" dirty="0"/>
              <a:t>Elastic stockings</a:t>
            </a:r>
          </a:p>
          <a:p>
            <a:r>
              <a:rPr lang="en-US" dirty="0"/>
              <a:t>Teach to elevate legs for 20 min. every 4 or 5 hrs. </a:t>
            </a:r>
          </a:p>
          <a:p>
            <a:r>
              <a:rPr lang="en-US" dirty="0"/>
              <a:t>Avoid prolonged sitting or standing ; walk around every 1 to 2 hrs.</a:t>
            </a:r>
          </a:p>
          <a:p>
            <a:r>
              <a:rPr lang="en-US" dirty="0"/>
              <a:t>Don’t cross legs when sitting or lying in bed.</a:t>
            </a:r>
          </a:p>
          <a:p>
            <a:r>
              <a:rPr lang="en-US" dirty="0"/>
              <a:t>Do not wear restrictive clothing </a:t>
            </a:r>
          </a:p>
          <a:p>
            <a:r>
              <a:rPr lang="en-US" dirty="0"/>
              <a:t>Maintain good fluid intake; avoid dehydration</a:t>
            </a:r>
          </a:p>
          <a:p>
            <a:r>
              <a:rPr lang="en-US" dirty="0"/>
              <a:t>Use pneumatic compression devices to facilitate venous return.</a:t>
            </a:r>
          </a:p>
          <a:p>
            <a:endParaRPr lang="en-US" dirty="0"/>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a:t>Surgical </a:t>
            </a:r>
          </a:p>
          <a:p>
            <a:pPr>
              <a:buNone/>
            </a:pPr>
            <a:r>
              <a:rPr lang="en-US" i="1" dirty="0" err="1"/>
              <a:t>Sclerotherapy</a:t>
            </a:r>
            <a:r>
              <a:rPr lang="en-US" i="1" dirty="0"/>
              <a:t>: </a:t>
            </a:r>
            <a:r>
              <a:rPr lang="en-US" dirty="0"/>
              <a:t>injection of </a:t>
            </a:r>
            <a:r>
              <a:rPr lang="en-US" dirty="0" err="1"/>
              <a:t>sclerosing</a:t>
            </a:r>
            <a:r>
              <a:rPr lang="en-US" dirty="0"/>
              <a:t> agent into the affected vein.</a:t>
            </a:r>
          </a:p>
          <a:p>
            <a:pPr>
              <a:buNone/>
            </a:pPr>
            <a:r>
              <a:rPr lang="en-US" i="1" dirty="0"/>
              <a:t>Surgical ligation of the veins; </a:t>
            </a:r>
            <a:r>
              <a:rPr lang="en-US" dirty="0"/>
              <a:t>may be combined with vein stripping as well.</a:t>
            </a:r>
          </a:p>
          <a:p>
            <a:pPr>
              <a:buNone/>
            </a:pPr>
            <a:endParaRPr lang="en-US" dirty="0"/>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ACUTE RHEUMATIC FEVER</a:t>
            </a:r>
          </a:p>
        </p:txBody>
      </p:sp>
      <p:sp>
        <p:nvSpPr>
          <p:cNvPr id="3" name="Content Placeholder 2"/>
          <p:cNvSpPr>
            <a:spLocks noGrp="1"/>
          </p:cNvSpPr>
          <p:nvPr>
            <p:ph idx="1"/>
          </p:nvPr>
        </p:nvSpPr>
        <p:spPr/>
        <p:txBody>
          <a:bodyPr/>
          <a:lstStyle/>
          <a:p>
            <a:pPr>
              <a:buNone/>
            </a:pPr>
            <a:r>
              <a:rPr lang="en-US" dirty="0"/>
              <a:t>Rheumatic fever is a diffuse, inflammatory disease caused by a delayed immune response to infection by the group A beta hemolytic streptococcus in genetically predisposed individuals. </a:t>
            </a:r>
          </a:p>
          <a:p>
            <a:pPr>
              <a:buFont typeface="Wingdings" pitchFamily="2" charset="2"/>
              <a:buChar char="§"/>
            </a:pPr>
            <a:r>
              <a:rPr lang="en-US" dirty="0"/>
              <a:t>In its acute form, rheumatic fever is a febrile illness characterized by inflammation of the joints, skin, nervous system, &amp; heart.</a:t>
            </a:r>
          </a:p>
          <a:p>
            <a:pPr>
              <a:buFont typeface="Wingdings" pitchFamily="2" charset="2"/>
              <a:buChar char="§"/>
            </a:pPr>
            <a:r>
              <a:rPr lang="en-US" dirty="0"/>
              <a:t>If untreated, rheumatic fever can cause scarring &amp; deformity of cardiac structures, resulting in rheumatic heart disease.</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factors</a:t>
            </a:r>
          </a:p>
        </p:txBody>
      </p:sp>
      <p:sp>
        <p:nvSpPr>
          <p:cNvPr id="3" name="Content Placeholder 2"/>
          <p:cNvSpPr>
            <a:spLocks noGrp="1"/>
          </p:cNvSpPr>
          <p:nvPr>
            <p:ph idx="1"/>
          </p:nvPr>
        </p:nvSpPr>
        <p:spPr/>
        <p:txBody>
          <a:bodyPr/>
          <a:lstStyle/>
          <a:p>
            <a:pPr marL="514350" indent="-514350">
              <a:buFont typeface="+mj-lt"/>
              <a:buAutoNum type="arabicPeriod"/>
            </a:pPr>
            <a:r>
              <a:rPr lang="en-US" dirty="0"/>
              <a:t>Children between age 5 to 15 years old.</a:t>
            </a:r>
          </a:p>
          <a:p>
            <a:pPr marL="514350" indent="-514350">
              <a:buFont typeface="+mj-lt"/>
              <a:buAutoNum type="arabicPeriod"/>
            </a:pPr>
            <a:r>
              <a:rPr lang="en-US" dirty="0"/>
              <a:t>3% in pharyngeal streptococcal infection</a:t>
            </a:r>
          </a:p>
          <a:p>
            <a:pPr marL="514350" indent="-514350">
              <a:buFont typeface="+mj-lt"/>
              <a:buAutoNum type="arabicPeriod"/>
            </a:pPr>
            <a:r>
              <a:rPr lang="en-US" dirty="0"/>
              <a:t>Crowding &amp; poor hygienic conditions.</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PATHOPHYSIOLOGY</a:t>
            </a:r>
          </a:p>
        </p:txBody>
      </p:sp>
      <p:sp>
        <p:nvSpPr>
          <p:cNvPr id="3" name="Content Placeholder 2"/>
          <p:cNvSpPr>
            <a:spLocks noGrp="1"/>
          </p:cNvSpPr>
          <p:nvPr>
            <p:ph idx="1"/>
          </p:nvPr>
        </p:nvSpPr>
        <p:spPr/>
        <p:txBody>
          <a:bodyPr/>
          <a:lstStyle/>
          <a:p>
            <a:pPr>
              <a:buNone/>
            </a:pPr>
            <a:r>
              <a:rPr lang="en-US" dirty="0"/>
              <a:t>Acute rheumatic fever affects the heart, joints, central nervous system, &amp; skin through an abnormal </a:t>
            </a:r>
            <a:r>
              <a:rPr lang="en-US" dirty="0" err="1"/>
              <a:t>humoral</a:t>
            </a:r>
            <a:r>
              <a:rPr lang="en-US" dirty="0"/>
              <a:t> &amp; cell-mediated immune response to group A streptococcal cell membrane antigens called M-proteins.</a:t>
            </a:r>
          </a:p>
          <a:p>
            <a:pPr>
              <a:buNone/>
            </a:pPr>
            <a:r>
              <a:rPr lang="en-US" dirty="0"/>
              <a:t> This antigens can bind on the receptors of the heart, muscle, &amp; brain cells &amp; have an affinity for membrane receptors within synovial joints, where they trigger an autoimmune response. </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37160"/>
          </a:xfrm>
        </p:spPr>
        <p:txBody>
          <a:bodyPr>
            <a:normAutofit fontScale="90000"/>
          </a:bodyPr>
          <a:lstStyle/>
          <a:p>
            <a:endParaRPr lang="en-US" dirty="0"/>
          </a:p>
        </p:txBody>
      </p:sp>
      <p:sp>
        <p:nvSpPr>
          <p:cNvPr id="3" name="Content Placeholder 2"/>
          <p:cNvSpPr>
            <a:spLocks noGrp="1"/>
          </p:cNvSpPr>
          <p:nvPr>
            <p:ph idx="1"/>
          </p:nvPr>
        </p:nvSpPr>
        <p:spPr>
          <a:xfrm>
            <a:off x="457200" y="533400"/>
            <a:ext cx="7239000" cy="5922336"/>
          </a:xfrm>
        </p:spPr>
        <p:txBody>
          <a:bodyPr/>
          <a:lstStyle/>
          <a:p>
            <a:pPr>
              <a:buNone/>
            </a:pPr>
            <a:r>
              <a:rPr lang="en-US" dirty="0"/>
              <a:t>Diffuse, proliferative, &amp; </a:t>
            </a:r>
            <a:r>
              <a:rPr lang="en-US" dirty="0" err="1"/>
              <a:t>exudative</a:t>
            </a:r>
            <a:r>
              <a:rPr lang="en-US" dirty="0"/>
              <a:t> inflammatory lesions develop in the connective tissues, especially in the heart, joints &amp; skin. The inflammation may subside before treatment, leaving behind damage to the heart valves &amp; increasing the individuals susceptibility to the recurrent acute rheumatic fever after any subsequent streptococcal infections. </a:t>
            </a:r>
          </a:p>
          <a:p>
            <a:pPr>
              <a:buNone/>
            </a:pPr>
            <a:r>
              <a:rPr lang="en-US" dirty="0"/>
              <a:t>Repeated attacks of acute rheumatic fever cause chronic proliferative changes in the previously mentioned organs as a result of scarring, </a:t>
            </a:r>
            <a:r>
              <a:rPr lang="en-US" dirty="0" err="1"/>
              <a:t>granulomas</a:t>
            </a:r>
            <a:r>
              <a:rPr lang="en-US" dirty="0"/>
              <a:t> &amp; thrombosis.</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A proximately 10% of patients will develop rheumatic heart disease (RHD), </a:t>
            </a:r>
            <a:r>
              <a:rPr lang="en-US" dirty="0" err="1"/>
              <a:t>cardiomegally</a:t>
            </a:r>
            <a:r>
              <a:rPr lang="en-US" dirty="0"/>
              <a:t> &amp; left heart failure may occur during episodes of untreated acute or recurrent rheumatic fever.</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MANIFESTATIONS</a:t>
            </a:r>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a:t>Fever</a:t>
            </a:r>
          </a:p>
          <a:p>
            <a:pPr marL="514350" indent="-514350">
              <a:buFont typeface="+mj-lt"/>
              <a:buAutoNum type="arabicPeriod"/>
            </a:pPr>
            <a:r>
              <a:rPr lang="en-US" dirty="0" err="1"/>
              <a:t>Lymphadenopathy</a:t>
            </a:r>
            <a:endParaRPr lang="en-US" dirty="0"/>
          </a:p>
          <a:p>
            <a:pPr marL="514350" indent="-514350">
              <a:buFont typeface="+mj-lt"/>
              <a:buAutoNum type="arabicPeriod"/>
            </a:pPr>
            <a:r>
              <a:rPr lang="en-US" dirty="0" err="1"/>
              <a:t>Arthralgia</a:t>
            </a:r>
            <a:endParaRPr lang="en-US" dirty="0"/>
          </a:p>
          <a:p>
            <a:pPr marL="514350" indent="-514350">
              <a:buFont typeface="+mj-lt"/>
              <a:buAutoNum type="arabicPeriod"/>
            </a:pPr>
            <a:r>
              <a:rPr lang="en-US" dirty="0"/>
              <a:t>Nausea, vomiting </a:t>
            </a:r>
          </a:p>
          <a:p>
            <a:pPr marL="514350" indent="-514350">
              <a:buFont typeface="+mj-lt"/>
              <a:buAutoNum type="arabicPeriod"/>
            </a:pPr>
            <a:r>
              <a:rPr lang="en-US" dirty="0" err="1"/>
              <a:t>Epistaxis</a:t>
            </a:r>
            <a:endParaRPr lang="en-US" dirty="0"/>
          </a:p>
          <a:p>
            <a:pPr marL="514350" indent="-514350">
              <a:buFont typeface="+mj-lt"/>
              <a:buAutoNum type="arabicPeriod"/>
            </a:pPr>
            <a:r>
              <a:rPr lang="en-US" dirty="0"/>
              <a:t>Abdominal pain</a:t>
            </a:r>
          </a:p>
          <a:p>
            <a:pPr marL="514350" indent="-514350">
              <a:buFont typeface="+mj-lt"/>
              <a:buAutoNum type="arabicPeriod"/>
            </a:pPr>
            <a:r>
              <a:rPr lang="en-US" dirty="0"/>
              <a:t>Tachycardia</a:t>
            </a:r>
          </a:p>
          <a:p>
            <a:pPr marL="514350" indent="-514350">
              <a:buNone/>
            </a:pPr>
            <a:r>
              <a:rPr lang="en-US" dirty="0"/>
              <a:t>Specific manifestations include;</a:t>
            </a:r>
          </a:p>
          <a:p>
            <a:pPr marL="514350" indent="-514350">
              <a:buAutoNum type="arabicPeriod" startAt="8"/>
            </a:pPr>
            <a:r>
              <a:rPr lang="en-US" dirty="0" err="1"/>
              <a:t>Carditis</a:t>
            </a:r>
            <a:r>
              <a:rPr lang="en-US" dirty="0"/>
              <a:t> </a:t>
            </a:r>
          </a:p>
          <a:p>
            <a:pPr marL="514350" indent="-514350">
              <a:buAutoNum type="arabicPeriod" startAt="8"/>
            </a:pPr>
            <a:r>
              <a:rPr lang="en-US" dirty="0" err="1"/>
              <a:t>Polyarthritis</a:t>
            </a:r>
            <a:endParaRPr lang="en-US" dirty="0"/>
          </a:p>
          <a:p>
            <a:pPr marL="514350" indent="-514350">
              <a:buAutoNum type="arabicPeriod" startAt="8"/>
            </a:pPr>
            <a:r>
              <a:rPr lang="en-US" dirty="0"/>
              <a:t>Chorea</a:t>
            </a:r>
          </a:p>
          <a:p>
            <a:pPr marL="514350" indent="-514350">
              <a:buAutoNum type="arabicPeriod" startAt="8"/>
            </a:pPr>
            <a:r>
              <a:rPr lang="en-US" dirty="0" err="1"/>
              <a:t>Erythema</a:t>
            </a:r>
            <a:r>
              <a:rPr lang="en-US" dirty="0"/>
              <a:t> </a:t>
            </a:r>
            <a:r>
              <a:rPr lang="en-US" dirty="0" err="1"/>
              <a:t>margnatum</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a:t>
            </a:r>
          </a:p>
        </p:txBody>
      </p:sp>
      <p:sp>
        <p:nvSpPr>
          <p:cNvPr id="3" name="Content Placeholder 2"/>
          <p:cNvSpPr>
            <a:spLocks noGrp="1"/>
          </p:cNvSpPr>
          <p:nvPr>
            <p:ph idx="1"/>
          </p:nvPr>
        </p:nvSpPr>
        <p:spPr/>
        <p:txBody>
          <a:bodyPr>
            <a:normAutofit/>
          </a:bodyPr>
          <a:lstStyle/>
          <a:p>
            <a:pPr>
              <a:buNone/>
            </a:pPr>
            <a:r>
              <a:rPr lang="en-US" dirty="0"/>
              <a:t>Of pulse alternates with strong beats and weak beats.</a:t>
            </a:r>
          </a:p>
          <a:p>
            <a:r>
              <a:rPr lang="en-US" dirty="0" err="1"/>
              <a:t>Thready</a:t>
            </a:r>
            <a:r>
              <a:rPr lang="en-US" dirty="0"/>
              <a:t> pulse: weak and rapid, difficult to count.</a:t>
            </a:r>
          </a:p>
          <a:p>
            <a:pPr marL="514350" indent="-514350">
              <a:buAutoNum type="arabicPeriod" startAt="4"/>
            </a:pPr>
            <a:r>
              <a:rPr lang="en-US" dirty="0"/>
              <a:t>Assess quality and pattern of respirations and evidence of respiratory difficulty.</a:t>
            </a:r>
          </a:p>
          <a:p>
            <a:pPr marL="514350" indent="-514350">
              <a:buAutoNum type="arabicPeriod" startAt="4"/>
            </a:pPr>
            <a:r>
              <a:rPr lang="en-US" dirty="0"/>
              <a:t>Auscultation of the heart </a:t>
            </a:r>
          </a:p>
          <a:p>
            <a:pPr marL="514350" indent="-514350">
              <a:buFont typeface="+mj-lt"/>
              <a:buAutoNum type="alphaLcParenR"/>
            </a:pPr>
            <a:r>
              <a:rPr lang="en-US" dirty="0"/>
              <a:t>Heart sounds heard during the cardiac cycle</a:t>
            </a:r>
          </a:p>
          <a:p>
            <a:pPr marL="514350" indent="-514350"/>
            <a:r>
              <a:rPr lang="en-US" dirty="0"/>
              <a:t>S1: closure of mitral valve  and tricuspid valves </a:t>
            </a:r>
          </a:p>
          <a:p>
            <a:endParaRPr lang="en-US" dirty="0"/>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37160"/>
          </a:xfrm>
        </p:spPr>
        <p:txBody>
          <a:bodyPr>
            <a:normAutofit fontScale="90000"/>
          </a:bodyPr>
          <a:lstStyle/>
          <a:p>
            <a:endParaRPr lang="en-US" dirty="0"/>
          </a:p>
        </p:txBody>
      </p:sp>
      <p:sp>
        <p:nvSpPr>
          <p:cNvPr id="3" name="Content Placeholder 2"/>
          <p:cNvSpPr>
            <a:spLocks noGrp="1"/>
          </p:cNvSpPr>
          <p:nvPr>
            <p:ph idx="1"/>
          </p:nvPr>
        </p:nvSpPr>
        <p:spPr>
          <a:xfrm>
            <a:off x="457200" y="533400"/>
            <a:ext cx="7239000" cy="5922336"/>
          </a:xfrm>
        </p:spPr>
        <p:txBody>
          <a:bodyPr>
            <a:normAutofit lnSpcReduction="10000"/>
          </a:bodyPr>
          <a:lstStyle/>
          <a:p>
            <a:r>
              <a:rPr lang="en-US" dirty="0" err="1"/>
              <a:t>Carditis</a:t>
            </a:r>
            <a:r>
              <a:rPr lang="en-US" dirty="0"/>
              <a:t>: is the earliest manifestation. Undetected murmur caused by mitral or aortic </a:t>
            </a:r>
            <a:r>
              <a:rPr lang="en-US" dirty="0" err="1"/>
              <a:t>semilunar</a:t>
            </a:r>
            <a:r>
              <a:rPr lang="en-US" dirty="0"/>
              <a:t> valve dysfunction. Chest pain is caused by pericardial inflammation. Extra heart sounds, heart block, </a:t>
            </a:r>
            <a:r>
              <a:rPr lang="en-US" dirty="0" err="1"/>
              <a:t>atrial</a:t>
            </a:r>
            <a:r>
              <a:rPr lang="en-US" dirty="0"/>
              <a:t> fibrillation, &amp; a prolonged PR interval often are associated with chronic rheumatic heart disease.</a:t>
            </a:r>
          </a:p>
          <a:p>
            <a:r>
              <a:rPr lang="en-US" dirty="0"/>
              <a:t>Migratory </a:t>
            </a:r>
            <a:r>
              <a:rPr lang="en-US" dirty="0" err="1"/>
              <a:t>polyarthritis</a:t>
            </a:r>
            <a:r>
              <a:rPr lang="en-US" dirty="0"/>
              <a:t>: is the inflammation of more than one joint. Large joints are more often affected. Two or more joints of the extremities are usually involved </a:t>
            </a:r>
            <a:r>
              <a:rPr lang="en-US" dirty="0" err="1"/>
              <a:t>simultanously</a:t>
            </a:r>
            <a:r>
              <a:rPr lang="en-US" dirty="0"/>
              <a:t> or in succession. </a:t>
            </a:r>
            <a:r>
              <a:rPr lang="en-US" dirty="0" err="1"/>
              <a:t>Exudative</a:t>
            </a:r>
            <a:r>
              <a:rPr lang="en-US" dirty="0"/>
              <a:t> </a:t>
            </a:r>
            <a:r>
              <a:rPr lang="en-US" dirty="0" err="1"/>
              <a:t>synovitis</a:t>
            </a:r>
            <a:r>
              <a:rPr lang="en-US" dirty="0"/>
              <a:t> causes heat, redness, swelling, severe pain &amp; tenderness but no permanent disability.</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DIAGNOSTIC FINDINGS</a:t>
            </a:r>
          </a:p>
        </p:txBody>
      </p:sp>
      <p:sp>
        <p:nvSpPr>
          <p:cNvPr id="3" name="Content Placeholder 2"/>
          <p:cNvSpPr>
            <a:spLocks noGrp="1"/>
          </p:cNvSpPr>
          <p:nvPr>
            <p:ph idx="1"/>
          </p:nvPr>
        </p:nvSpPr>
        <p:spPr/>
        <p:txBody>
          <a:bodyPr>
            <a:normAutofit fontScale="92500"/>
          </a:bodyPr>
          <a:lstStyle/>
          <a:p>
            <a:r>
              <a:rPr lang="en-US" dirty="0"/>
              <a:t>Positive throat culture for group A beta-hemolytic streptococci</a:t>
            </a:r>
          </a:p>
          <a:p>
            <a:r>
              <a:rPr lang="en-US" dirty="0"/>
              <a:t>Elevated </a:t>
            </a:r>
            <a:r>
              <a:rPr lang="en-US" dirty="0" err="1"/>
              <a:t>Antistreptolysin</a:t>
            </a:r>
            <a:r>
              <a:rPr lang="en-US" dirty="0"/>
              <a:t> O (hemolytic factor produced by hemolytic streptococcus). Produces antibodies which if greater than 250 Todd units in adults &amp; 333 Todd units in children are considered elevated &amp; diagnostic.</a:t>
            </a:r>
          </a:p>
          <a:p>
            <a:r>
              <a:rPr lang="en-US" dirty="0"/>
              <a:t>Doppler echocardiogram to confirm acute rheumatic </a:t>
            </a:r>
            <a:r>
              <a:rPr lang="en-US" dirty="0" err="1"/>
              <a:t>carditis</a:t>
            </a:r>
            <a:endParaRPr lang="en-US" dirty="0"/>
          </a:p>
          <a:p>
            <a:r>
              <a:rPr lang="en-US" dirty="0"/>
              <a:t>Elevated WBC, CRP-(C reactive protein produced by the liver during inflammation), ESR. </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0960"/>
          </a:xfrm>
        </p:spPr>
        <p:txBody>
          <a:bodyPr>
            <a:normAutofit fontScale="90000"/>
          </a:bodyPr>
          <a:lstStyle/>
          <a:p>
            <a:endParaRPr lang="en-US" dirty="0"/>
          </a:p>
        </p:txBody>
      </p:sp>
      <p:sp>
        <p:nvSpPr>
          <p:cNvPr id="3" name="Content Placeholder 2"/>
          <p:cNvSpPr>
            <a:spLocks noGrp="1"/>
          </p:cNvSpPr>
          <p:nvPr>
            <p:ph idx="1"/>
          </p:nvPr>
        </p:nvSpPr>
        <p:spPr>
          <a:xfrm>
            <a:off x="457200" y="381000"/>
            <a:ext cx="7239000" cy="6074736"/>
          </a:xfrm>
        </p:spPr>
        <p:txBody>
          <a:bodyPr/>
          <a:lstStyle/>
          <a:p>
            <a:r>
              <a:rPr lang="en-US" dirty="0"/>
              <a:t>Sydenham chorea/ </a:t>
            </a:r>
            <a:r>
              <a:rPr lang="en-US" dirty="0" err="1"/>
              <a:t>st</a:t>
            </a:r>
            <a:r>
              <a:rPr lang="en-US" dirty="0"/>
              <a:t>. </a:t>
            </a:r>
            <a:r>
              <a:rPr lang="en-US" dirty="0" err="1"/>
              <a:t>vitus</a:t>
            </a:r>
            <a:r>
              <a:rPr lang="en-US" dirty="0"/>
              <a:t> dance: disorder of the central nervous system characterized by sudden, aimless, irregular, involuntary movement. May occur several months after the streptococcal infection. Chorea is self limiting.</a:t>
            </a:r>
          </a:p>
          <a:p>
            <a:r>
              <a:rPr lang="en-US" dirty="0" err="1"/>
              <a:t>Erythema</a:t>
            </a:r>
            <a:r>
              <a:rPr lang="en-US" dirty="0"/>
              <a:t> marginatum: a distinctive </a:t>
            </a:r>
            <a:r>
              <a:rPr lang="en-US" dirty="0" err="1"/>
              <a:t>truncal</a:t>
            </a:r>
            <a:r>
              <a:rPr lang="en-US" dirty="0"/>
              <a:t> rash that often accompanies acute rheumatic fever. It consists of </a:t>
            </a:r>
            <a:r>
              <a:rPr lang="en-US" dirty="0" err="1"/>
              <a:t>nonpruritic</a:t>
            </a:r>
            <a:r>
              <a:rPr lang="en-US" dirty="0"/>
              <a:t>, pink, </a:t>
            </a:r>
            <a:r>
              <a:rPr lang="en-US" dirty="0" err="1"/>
              <a:t>erythematous</a:t>
            </a:r>
            <a:r>
              <a:rPr lang="en-US" dirty="0"/>
              <a:t> </a:t>
            </a:r>
            <a:r>
              <a:rPr lang="en-US" dirty="0" err="1"/>
              <a:t>macules</a:t>
            </a:r>
            <a:r>
              <a:rPr lang="en-US" dirty="0"/>
              <a:t> that never occur on the face or hands.</a:t>
            </a:r>
          </a:p>
          <a:p>
            <a:r>
              <a:rPr lang="en-US" dirty="0" err="1"/>
              <a:t>Subcutenouos</a:t>
            </a:r>
            <a:r>
              <a:rPr lang="en-US" dirty="0"/>
              <a:t> nodules: often develop over bony prominences &amp; along extensor tendons. They do not interfere with joint function.</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a:t>
            </a:r>
          </a:p>
        </p:txBody>
      </p:sp>
      <p:sp>
        <p:nvSpPr>
          <p:cNvPr id="3" name="Content Placeholder 2"/>
          <p:cNvSpPr>
            <a:spLocks noGrp="1"/>
          </p:cNvSpPr>
          <p:nvPr>
            <p:ph idx="1"/>
          </p:nvPr>
        </p:nvSpPr>
        <p:spPr/>
        <p:txBody>
          <a:bodyPr/>
          <a:lstStyle/>
          <a:p>
            <a:pPr marL="514350" indent="-514350">
              <a:buFont typeface="+mj-lt"/>
              <a:buAutoNum type="arabicPeriod"/>
            </a:pPr>
            <a:r>
              <a:rPr lang="en-US" dirty="0"/>
              <a:t>a) 10 days regime of oral penicillin or erythromycin.</a:t>
            </a:r>
          </a:p>
          <a:p>
            <a:pPr marL="514350" indent="-514350">
              <a:buNone/>
            </a:pPr>
            <a:r>
              <a:rPr lang="en-US" dirty="0"/>
              <a:t>     b) </a:t>
            </a:r>
            <a:r>
              <a:rPr lang="en-US" dirty="0" err="1"/>
              <a:t>Nonsteroidal</a:t>
            </a:r>
            <a:r>
              <a:rPr lang="en-US" dirty="0"/>
              <a:t> </a:t>
            </a:r>
            <a:r>
              <a:rPr lang="en-US" dirty="0" err="1"/>
              <a:t>antiinflammatory</a:t>
            </a:r>
            <a:r>
              <a:rPr lang="en-US" dirty="0"/>
              <a:t> drugs (</a:t>
            </a:r>
            <a:r>
              <a:rPr lang="en-US" dirty="0" err="1"/>
              <a:t>carditis</a:t>
            </a:r>
            <a:r>
              <a:rPr lang="en-US" dirty="0"/>
              <a:t> &amp; arthritis)</a:t>
            </a:r>
          </a:p>
          <a:p>
            <a:pPr marL="514350" indent="-514350">
              <a:buNone/>
            </a:pPr>
            <a:r>
              <a:rPr lang="en-US" dirty="0"/>
              <a:t>     c) Serious </a:t>
            </a:r>
            <a:r>
              <a:rPr lang="en-US" dirty="0" err="1"/>
              <a:t>carditis</a:t>
            </a:r>
            <a:r>
              <a:rPr lang="en-US" dirty="0"/>
              <a:t> may require cardiac glycosides, corticosteroids, diuretics, &amp; </a:t>
            </a:r>
            <a:r>
              <a:rPr lang="en-US" dirty="0" err="1"/>
              <a:t>bedrest</a:t>
            </a:r>
            <a:r>
              <a:rPr lang="en-US" dirty="0"/>
              <a:t>.</a:t>
            </a:r>
          </a:p>
          <a:p>
            <a:pPr marL="514350" indent="-514350">
              <a:buNone/>
            </a:pPr>
            <a:r>
              <a:rPr lang="en-US" dirty="0"/>
              <a:t>2.  Surgical repair of damaged valves may be needed in chronic recurrent rheumatic fever/</a:t>
            </a:r>
            <a:r>
              <a:rPr lang="en-US" dirty="0" err="1"/>
              <a:t>carditis</a:t>
            </a:r>
            <a:r>
              <a:rPr lang="en-US" dirty="0"/>
              <a:t>.</a:t>
            </a:r>
          </a:p>
          <a:p>
            <a:pPr marL="514350" indent="-514350">
              <a:buNone/>
            </a:pPr>
            <a:r>
              <a:rPr lang="en-US" dirty="0"/>
              <a:t>      </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a:t>Active disease is considered resolved when</a:t>
            </a:r>
          </a:p>
          <a:p>
            <a:pPr marL="571500" indent="-571500">
              <a:buFont typeface="+mj-lt"/>
              <a:buAutoNum type="romanLcPeriod"/>
            </a:pPr>
            <a:r>
              <a:rPr lang="en-US" dirty="0"/>
              <a:t>Murmur has disappeared or cardiac status becomes stable.</a:t>
            </a:r>
          </a:p>
          <a:p>
            <a:pPr marL="571500" indent="-571500">
              <a:buFont typeface="+mj-lt"/>
              <a:buAutoNum type="romanLcPeriod"/>
            </a:pPr>
            <a:r>
              <a:rPr lang="en-US" dirty="0"/>
              <a:t>Major manifestations are no longer present </a:t>
            </a:r>
          </a:p>
          <a:p>
            <a:pPr marL="571500" indent="-571500">
              <a:buFont typeface="+mj-lt"/>
              <a:buAutoNum type="romanLcPeriod"/>
            </a:pPr>
            <a:r>
              <a:rPr lang="en-US" dirty="0"/>
              <a:t>Individual is </a:t>
            </a:r>
            <a:r>
              <a:rPr lang="en-US" dirty="0" err="1"/>
              <a:t>afebrile</a:t>
            </a:r>
            <a:endParaRPr lang="en-US" dirty="0"/>
          </a:p>
          <a:p>
            <a:pPr marL="571500" indent="-571500">
              <a:buFont typeface="+mj-lt"/>
              <a:buAutoNum type="romanLcPeriod"/>
            </a:pPr>
            <a:r>
              <a:rPr lang="en-US" dirty="0"/>
              <a:t>ESR is normal or </a:t>
            </a:r>
            <a:r>
              <a:rPr lang="en-US" dirty="0" err="1"/>
              <a:t>stablized</a:t>
            </a:r>
            <a:endParaRPr lang="en-US" dirty="0"/>
          </a:p>
          <a:p>
            <a:pPr marL="571500" indent="-571500">
              <a:buNone/>
            </a:pPr>
            <a:r>
              <a:rPr lang="en-US" dirty="0"/>
              <a:t>This can take 1 to 6 months. </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RHEUMATIC HEART DISEASE</a:t>
            </a:r>
          </a:p>
        </p:txBody>
      </p:sp>
      <p:sp>
        <p:nvSpPr>
          <p:cNvPr id="3" name="Content Placeholder 2"/>
          <p:cNvSpPr>
            <a:spLocks noGrp="1"/>
          </p:cNvSpPr>
          <p:nvPr>
            <p:ph idx="1"/>
          </p:nvPr>
        </p:nvSpPr>
        <p:spPr/>
        <p:txBody>
          <a:bodyPr>
            <a:normAutofit lnSpcReduction="10000"/>
          </a:bodyPr>
          <a:lstStyle/>
          <a:p>
            <a:pPr>
              <a:buNone/>
            </a:pPr>
            <a:r>
              <a:rPr lang="en-US" dirty="0"/>
              <a:t>Is an </a:t>
            </a:r>
            <a:r>
              <a:rPr lang="en-US" dirty="0" err="1"/>
              <a:t>inflamatory</a:t>
            </a:r>
            <a:r>
              <a:rPr lang="en-US" dirty="0"/>
              <a:t> disease, primary affecting connective tissue, especially cardiac valves.</a:t>
            </a:r>
          </a:p>
          <a:p>
            <a:pPr>
              <a:buNone/>
            </a:pPr>
            <a:r>
              <a:rPr lang="en-US" dirty="0"/>
              <a:t>Usually follows/ preceded by a group A beta-hemolytic streptococcal.</a:t>
            </a:r>
          </a:p>
          <a:p>
            <a:pPr>
              <a:buNone/>
            </a:pPr>
            <a:r>
              <a:rPr lang="en-US" dirty="0"/>
              <a:t>N/B prevention &amp; adequate treatment of streptococcal infections prevent the development of rheumatic fever.</a:t>
            </a:r>
          </a:p>
          <a:p>
            <a:pPr>
              <a:buNone/>
            </a:pPr>
            <a:r>
              <a:rPr lang="en-US" dirty="0"/>
              <a:t>Tissue damage is believed to be related to an autoimmune process.</a:t>
            </a:r>
          </a:p>
          <a:p>
            <a:pPr>
              <a:buNone/>
            </a:pPr>
            <a:r>
              <a:rPr lang="en-US" dirty="0"/>
              <a:t>Antibodies produced in response to streptococcal infection react with connective tissue (cardiac tissue joints)</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0960"/>
          </a:xfrm>
        </p:spPr>
        <p:txBody>
          <a:bodyPr>
            <a:normAutofit fontScale="90000"/>
          </a:bodyPr>
          <a:lstStyle/>
          <a:p>
            <a:endParaRPr lang="en-US" dirty="0"/>
          </a:p>
        </p:txBody>
      </p:sp>
      <p:sp>
        <p:nvSpPr>
          <p:cNvPr id="3" name="Content Placeholder 2"/>
          <p:cNvSpPr>
            <a:spLocks noGrp="1"/>
          </p:cNvSpPr>
          <p:nvPr>
            <p:ph idx="1"/>
          </p:nvPr>
        </p:nvSpPr>
        <p:spPr>
          <a:xfrm>
            <a:off x="457200" y="381000"/>
            <a:ext cx="7239000" cy="6074736"/>
          </a:xfrm>
        </p:spPr>
        <p:txBody>
          <a:bodyPr/>
          <a:lstStyle/>
          <a:p>
            <a:pPr>
              <a:buNone/>
            </a:pPr>
            <a:r>
              <a:rPr lang="en-US" dirty="0"/>
              <a:t>Myocardial involvement is characterized by inflammation of the </a:t>
            </a:r>
            <a:r>
              <a:rPr lang="en-US" dirty="0" err="1"/>
              <a:t>endocardium</a:t>
            </a:r>
            <a:r>
              <a:rPr lang="en-US" dirty="0"/>
              <a:t>, myocardium, &amp; pericardium.</a:t>
            </a:r>
          </a:p>
          <a:p>
            <a:pPr>
              <a:buNone/>
            </a:pPr>
            <a:r>
              <a:rPr lang="en-US" dirty="0" err="1"/>
              <a:t>Endocarditis</a:t>
            </a:r>
            <a:r>
              <a:rPr lang="en-US" dirty="0"/>
              <a:t> produces scarring of the cardiac valves mitral &amp; aortic valves are most commonly affected, either by </a:t>
            </a:r>
            <a:r>
              <a:rPr lang="en-US" dirty="0" err="1"/>
              <a:t>valvular</a:t>
            </a:r>
            <a:r>
              <a:rPr lang="en-US" dirty="0"/>
              <a:t> </a:t>
            </a:r>
            <a:r>
              <a:rPr lang="en-US" dirty="0" err="1"/>
              <a:t>stenosis</a:t>
            </a:r>
            <a:r>
              <a:rPr lang="en-US" dirty="0"/>
              <a:t> or </a:t>
            </a:r>
            <a:r>
              <a:rPr lang="en-US" dirty="0" err="1"/>
              <a:t>valvular</a:t>
            </a:r>
            <a:r>
              <a:rPr lang="en-US" dirty="0"/>
              <a:t> insufficiency.</a:t>
            </a:r>
          </a:p>
          <a:p>
            <a:pPr>
              <a:buNone/>
            </a:pPr>
            <a:r>
              <a:rPr lang="en-US" b="1" dirty="0"/>
              <a:t>RISK FACTOR</a:t>
            </a:r>
          </a:p>
          <a:p>
            <a:pPr>
              <a:buNone/>
            </a:pPr>
            <a:r>
              <a:rPr lang="en-US" dirty="0"/>
              <a:t>Previous infection by </a:t>
            </a:r>
            <a:r>
              <a:rPr lang="en-US" dirty="0" err="1"/>
              <a:t>betahaemolytic</a:t>
            </a:r>
            <a:r>
              <a:rPr lang="en-US" dirty="0"/>
              <a:t> streptococcus.</a:t>
            </a:r>
          </a:p>
          <a:p>
            <a:pPr>
              <a:buNone/>
            </a:pPr>
            <a:r>
              <a:rPr lang="en-US" b="1" dirty="0"/>
              <a:t>CLINICAL MANIFESTATION</a:t>
            </a:r>
          </a:p>
          <a:p>
            <a:pPr>
              <a:buNone/>
            </a:pPr>
            <a:r>
              <a:rPr lang="en-US" dirty="0"/>
              <a:t>Symptoms vary with no specific manifestations </a:t>
            </a:r>
            <a:r>
              <a:rPr lang="en-US"/>
              <a:t>to diagnose </a:t>
            </a:r>
            <a:r>
              <a:rPr lang="en-US" dirty="0"/>
              <a:t>rheumatic fever</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a:t>DIAGNOSIS</a:t>
            </a:r>
          </a:p>
          <a:p>
            <a:r>
              <a:rPr lang="en-US" dirty="0" err="1"/>
              <a:t>Carditis</a:t>
            </a:r>
            <a:endParaRPr lang="en-US" dirty="0"/>
          </a:p>
          <a:p>
            <a:r>
              <a:rPr lang="en-US" dirty="0"/>
              <a:t>Migratory </a:t>
            </a:r>
            <a:r>
              <a:rPr lang="en-US" dirty="0" err="1"/>
              <a:t>polyarthritis</a:t>
            </a:r>
            <a:endParaRPr lang="en-US" dirty="0"/>
          </a:p>
          <a:p>
            <a:r>
              <a:rPr lang="en-US" dirty="0"/>
              <a:t>Chorea</a:t>
            </a:r>
          </a:p>
          <a:p>
            <a:r>
              <a:rPr lang="en-US" dirty="0" err="1"/>
              <a:t>Erythema</a:t>
            </a:r>
            <a:r>
              <a:rPr lang="en-US" dirty="0"/>
              <a:t> marginatum</a:t>
            </a:r>
          </a:p>
          <a:p>
            <a:r>
              <a:rPr lang="en-US" dirty="0"/>
              <a:t>Subcutaneous nodules</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0960"/>
          </a:xfrm>
        </p:spPr>
        <p:txBody>
          <a:bodyPr>
            <a:normAutofit fontScale="90000"/>
          </a:bodyPr>
          <a:lstStyle/>
          <a:p>
            <a:endParaRPr lang="en-US" dirty="0"/>
          </a:p>
        </p:txBody>
      </p:sp>
      <p:sp>
        <p:nvSpPr>
          <p:cNvPr id="3" name="Content Placeholder 2"/>
          <p:cNvSpPr>
            <a:spLocks noGrp="1"/>
          </p:cNvSpPr>
          <p:nvPr>
            <p:ph idx="1"/>
          </p:nvPr>
        </p:nvSpPr>
        <p:spPr>
          <a:xfrm>
            <a:off x="457200" y="381000"/>
            <a:ext cx="7239000" cy="6074736"/>
          </a:xfrm>
        </p:spPr>
        <p:txBody>
          <a:bodyPr/>
          <a:lstStyle/>
          <a:p>
            <a:pPr>
              <a:buNone/>
            </a:pPr>
            <a:r>
              <a:rPr lang="en-US" b="1" dirty="0"/>
              <a:t>TREATMENT</a:t>
            </a:r>
          </a:p>
          <a:p>
            <a:pPr marL="514350" indent="-514350">
              <a:buFont typeface="+mj-lt"/>
              <a:buAutoNum type="arabicPeriod"/>
            </a:pPr>
            <a:r>
              <a:rPr lang="en-US" dirty="0"/>
              <a:t>Adequate treatment of streptococcal infection</a:t>
            </a:r>
          </a:p>
          <a:p>
            <a:pPr marL="514350" indent="-514350">
              <a:buFont typeface="+mj-lt"/>
              <a:buAutoNum type="arabicPeriod"/>
            </a:pPr>
            <a:r>
              <a:rPr lang="en-US" dirty="0"/>
              <a:t>Bed rest until tachycardia subsides</a:t>
            </a:r>
          </a:p>
          <a:p>
            <a:pPr marL="514350" indent="-514350">
              <a:buFont typeface="+mj-lt"/>
              <a:buAutoNum type="arabicPeriod"/>
            </a:pPr>
            <a:r>
              <a:rPr lang="en-US" dirty="0" err="1"/>
              <a:t>Salicylates</a:t>
            </a:r>
            <a:r>
              <a:rPr lang="en-US" dirty="0"/>
              <a:t> to control inflammatory process.</a:t>
            </a:r>
          </a:p>
          <a:p>
            <a:pPr marL="514350" indent="-514350">
              <a:buFont typeface="+mj-lt"/>
              <a:buAutoNum type="arabicPeriod"/>
            </a:pPr>
            <a:r>
              <a:rPr lang="en-US" dirty="0"/>
              <a:t>Prophylactic treatment</a:t>
            </a:r>
          </a:p>
          <a:p>
            <a:pPr marL="514350" indent="-514350">
              <a:buFont typeface="Wingdings" pitchFamily="2" charset="2"/>
              <a:buChar char="v"/>
            </a:pPr>
            <a:r>
              <a:rPr lang="en-US" dirty="0"/>
              <a:t>Initiated after immediate therapy</a:t>
            </a:r>
          </a:p>
          <a:p>
            <a:pPr marL="514350" indent="-514350">
              <a:buFont typeface="Wingdings" pitchFamily="2" charset="2"/>
              <a:buChar char="v"/>
            </a:pPr>
            <a:r>
              <a:rPr lang="en-US" dirty="0"/>
              <a:t>Monthly administration of penicillin over extended period of time, depending on extent of cardiac involvement</a:t>
            </a:r>
          </a:p>
          <a:p>
            <a:pPr marL="514350" indent="-514350">
              <a:buFont typeface="Wingdings" pitchFamily="2" charset="2"/>
              <a:buChar char="v"/>
            </a:pPr>
            <a:r>
              <a:rPr lang="en-US" dirty="0"/>
              <a:t>Administration of prophylactic penicillin before &amp; after medical procedures that increase risk factor of infection</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NURSING INTERVENTION</a:t>
            </a:r>
          </a:p>
        </p:txBody>
      </p:sp>
      <p:sp>
        <p:nvSpPr>
          <p:cNvPr id="3" name="Content Placeholder 2"/>
          <p:cNvSpPr>
            <a:spLocks noGrp="1"/>
          </p:cNvSpPr>
          <p:nvPr>
            <p:ph idx="1"/>
          </p:nvPr>
        </p:nvSpPr>
        <p:spPr/>
        <p:txBody>
          <a:bodyPr>
            <a:normAutofit lnSpcReduction="10000"/>
          </a:bodyPr>
          <a:lstStyle/>
          <a:p>
            <a:pPr>
              <a:buNone/>
            </a:pPr>
            <a:r>
              <a:rPr lang="en-US" dirty="0"/>
              <a:t>Child is generally cared for in the home environment.</a:t>
            </a:r>
          </a:p>
          <a:p>
            <a:r>
              <a:rPr lang="en-US" dirty="0"/>
              <a:t>Decrease activity: bed rest if pulse rate is increased or if child is febrile.</a:t>
            </a:r>
          </a:p>
          <a:p>
            <a:r>
              <a:rPr lang="en-US" dirty="0"/>
              <a:t>Friends may visit for short periods. Child is not contagious.</a:t>
            </a:r>
          </a:p>
          <a:p>
            <a:pPr>
              <a:buNone/>
            </a:pPr>
            <a:r>
              <a:rPr lang="en-US" dirty="0"/>
              <a:t>-Maintain adequate nutrition</a:t>
            </a:r>
          </a:p>
          <a:p>
            <a:pPr>
              <a:buNone/>
            </a:pPr>
            <a:r>
              <a:rPr lang="en-US" dirty="0"/>
              <a:t>-Maybe anorexic during the febrile phase</a:t>
            </a:r>
          </a:p>
          <a:p>
            <a:pPr>
              <a:buNone/>
            </a:pPr>
            <a:r>
              <a:rPr lang="en-US" dirty="0"/>
              <a:t>-provide soft or liquid foods as tolerated</a:t>
            </a:r>
          </a:p>
          <a:p>
            <a:pPr>
              <a:buNone/>
            </a:pPr>
            <a:r>
              <a:rPr lang="en-US" dirty="0"/>
              <a:t>-Assist child with feeding if </a:t>
            </a:r>
            <a:r>
              <a:rPr lang="en-US" dirty="0" err="1"/>
              <a:t>choreic</a:t>
            </a:r>
            <a:r>
              <a:rPr lang="en-US" dirty="0"/>
              <a:t> movements are severe.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a:t>
            </a:r>
          </a:p>
        </p:txBody>
      </p:sp>
      <p:sp>
        <p:nvSpPr>
          <p:cNvPr id="3" name="Content Placeholder 2"/>
          <p:cNvSpPr>
            <a:spLocks noGrp="1"/>
          </p:cNvSpPr>
          <p:nvPr>
            <p:ph idx="1"/>
          </p:nvPr>
        </p:nvSpPr>
        <p:spPr/>
        <p:txBody>
          <a:bodyPr>
            <a:normAutofit/>
          </a:bodyPr>
          <a:lstStyle/>
          <a:p>
            <a:r>
              <a:rPr lang="en-US" dirty="0"/>
              <a:t>S2: closure of the aortic &amp; pulmonary valves.</a:t>
            </a:r>
          </a:p>
          <a:p>
            <a:r>
              <a:rPr lang="en-US" dirty="0"/>
              <a:t>S3: represents rapid ventricular filling; normal 	in children &amp; young adults; in adults 	older than 30 years, it may an indication of 	ventricular dysfunction. </a:t>
            </a:r>
          </a:p>
          <a:p>
            <a:r>
              <a:rPr lang="en-US" dirty="0"/>
              <a:t>S4: gallop sounds heard during atrial 	contraction are abnormal; may occur in  	tachycardia.</a:t>
            </a:r>
          </a:p>
          <a:p>
            <a:pPr marL="514350" indent="-514350">
              <a:buAutoNum type="alphaLcParenBoth" startAt="2"/>
            </a:pPr>
            <a:r>
              <a:rPr lang="en-US" dirty="0"/>
              <a:t>Presence of murmurs created by turbulent blood flow</a:t>
            </a:r>
          </a:p>
          <a:p>
            <a:pPr marL="514350" indent="-514350">
              <a:buNone/>
            </a:pPr>
            <a:endParaRPr lang="en-US" dirty="0"/>
          </a:p>
          <a:p>
            <a:endParaRPr lang="en-US" dirty="0"/>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0960"/>
          </a:xfrm>
        </p:spPr>
        <p:txBody>
          <a:bodyPr>
            <a:normAutofit fontScale="90000"/>
          </a:bodyPr>
          <a:lstStyle/>
          <a:p>
            <a:endParaRPr lang="en-US" dirty="0"/>
          </a:p>
        </p:txBody>
      </p:sp>
      <p:sp>
        <p:nvSpPr>
          <p:cNvPr id="3" name="Content Placeholder 2"/>
          <p:cNvSpPr>
            <a:spLocks noGrp="1"/>
          </p:cNvSpPr>
          <p:nvPr>
            <p:ph idx="1"/>
          </p:nvPr>
        </p:nvSpPr>
        <p:spPr>
          <a:xfrm>
            <a:off x="457200" y="381000"/>
            <a:ext cx="7239000" cy="6074736"/>
          </a:xfrm>
        </p:spPr>
        <p:txBody>
          <a:bodyPr>
            <a:normAutofit lnSpcReduction="10000"/>
          </a:bodyPr>
          <a:lstStyle/>
          <a:p>
            <a:pPr>
              <a:buNone/>
            </a:pPr>
            <a:r>
              <a:rPr lang="en-US" dirty="0"/>
              <a:t>-Maintain adequate hydration</a:t>
            </a:r>
          </a:p>
          <a:p>
            <a:r>
              <a:rPr lang="en-US" dirty="0"/>
              <a:t>Administer analgesics for </a:t>
            </a:r>
            <a:r>
              <a:rPr lang="en-US" dirty="0" err="1"/>
              <a:t>arthralgia</a:t>
            </a:r>
            <a:endParaRPr lang="en-US" dirty="0"/>
          </a:p>
          <a:p>
            <a:r>
              <a:rPr lang="en-US" dirty="0"/>
              <a:t>Reassure child that chorea &amp; joint involvement are only temporary &amp; there will be no residual damage.</a:t>
            </a:r>
          </a:p>
          <a:p>
            <a:r>
              <a:rPr lang="en-US" dirty="0"/>
              <a:t>Assist parents to understand need for </a:t>
            </a:r>
            <a:r>
              <a:rPr lang="en-US" dirty="0" err="1"/>
              <a:t>longterm</a:t>
            </a:r>
            <a:r>
              <a:rPr lang="en-US" dirty="0"/>
              <a:t> prophylactic antibiotic therapy.</a:t>
            </a:r>
          </a:p>
          <a:p>
            <a:pPr>
              <a:buNone/>
            </a:pPr>
            <a:r>
              <a:rPr lang="en-US" dirty="0"/>
              <a:t>-Importance of preventing recurring infections</a:t>
            </a:r>
          </a:p>
          <a:p>
            <a:pPr>
              <a:buNone/>
            </a:pPr>
            <a:r>
              <a:rPr lang="en-US" dirty="0"/>
              <a:t>-Include child in planning, especially when numerous injections are involved</a:t>
            </a:r>
          </a:p>
          <a:p>
            <a:pPr>
              <a:buNone/>
            </a:pPr>
            <a:r>
              <a:rPr lang="en-US" dirty="0"/>
              <a:t>-Importance of prophylactic therapy before invasive medical procedures</a:t>
            </a:r>
          </a:p>
          <a:p>
            <a:pPr>
              <a:buNone/>
            </a:pPr>
            <a:r>
              <a:rPr lang="en-US" dirty="0"/>
              <a:t>-Continued medical follow-up for the development of </a:t>
            </a:r>
            <a:r>
              <a:rPr lang="en-US" dirty="0" err="1"/>
              <a:t>valvular</a:t>
            </a:r>
            <a:r>
              <a:rPr lang="en-US" dirty="0"/>
              <a:t> problems as child grows.</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COMPLICATIONS</a:t>
            </a:r>
          </a:p>
        </p:txBody>
      </p:sp>
      <p:sp>
        <p:nvSpPr>
          <p:cNvPr id="3" name="Content Placeholder 2"/>
          <p:cNvSpPr>
            <a:spLocks noGrp="1"/>
          </p:cNvSpPr>
          <p:nvPr>
            <p:ph idx="1"/>
          </p:nvPr>
        </p:nvSpPr>
        <p:spPr/>
        <p:txBody>
          <a:bodyPr/>
          <a:lstStyle/>
          <a:p>
            <a:pPr>
              <a:buNone/>
            </a:pPr>
            <a:r>
              <a:rPr lang="en-US" dirty="0"/>
              <a:t>Severe </a:t>
            </a:r>
            <a:r>
              <a:rPr lang="en-US" dirty="0" err="1"/>
              <a:t>valvular</a:t>
            </a:r>
            <a:r>
              <a:rPr lang="en-US" dirty="0"/>
              <a:t> damage precipitates the development of congestive heart failure &amp; may require open heart surgery for replacement of diseased valve.</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CARDIAC VALVE DISORDERS</a:t>
            </a:r>
          </a:p>
        </p:txBody>
      </p:sp>
      <p:sp>
        <p:nvSpPr>
          <p:cNvPr id="3" name="Content Placeholder 2"/>
          <p:cNvSpPr>
            <a:spLocks noGrp="1"/>
          </p:cNvSpPr>
          <p:nvPr>
            <p:ph idx="1"/>
          </p:nvPr>
        </p:nvSpPr>
        <p:spPr/>
        <p:txBody>
          <a:bodyPr/>
          <a:lstStyle/>
          <a:p>
            <a:pPr>
              <a:buNone/>
            </a:pPr>
            <a:r>
              <a:rPr lang="en-US" dirty="0"/>
              <a:t>Causes of valve disease</a:t>
            </a:r>
          </a:p>
          <a:p>
            <a:pPr marL="571500" indent="-571500">
              <a:buFont typeface="+mj-lt"/>
              <a:buAutoNum type="romanLcPeriod"/>
            </a:pPr>
            <a:r>
              <a:rPr lang="en-US" dirty="0"/>
              <a:t>Congenital heart disease</a:t>
            </a:r>
          </a:p>
          <a:p>
            <a:pPr marL="571500" indent="-571500">
              <a:buFont typeface="+mj-lt"/>
              <a:buAutoNum type="romanLcPeriod"/>
            </a:pPr>
            <a:r>
              <a:rPr lang="en-US" dirty="0"/>
              <a:t>Rheumatic heart disease</a:t>
            </a:r>
          </a:p>
          <a:p>
            <a:pPr marL="571500" indent="-571500">
              <a:buFont typeface="+mj-lt"/>
              <a:buAutoNum type="romanLcPeriod"/>
            </a:pPr>
            <a:r>
              <a:rPr lang="en-US" dirty="0"/>
              <a:t>Bacterial </a:t>
            </a:r>
            <a:r>
              <a:rPr lang="en-US" dirty="0" err="1"/>
              <a:t>endocarditis</a:t>
            </a:r>
            <a:endParaRPr lang="en-US" dirty="0"/>
          </a:p>
          <a:p>
            <a:pPr marL="571500" indent="-571500">
              <a:buFont typeface="+mj-lt"/>
              <a:buAutoNum type="romanLcPeriod"/>
            </a:pPr>
            <a:r>
              <a:rPr lang="en-US" dirty="0"/>
              <a:t>Arteriosclerotic heart disease</a:t>
            </a:r>
          </a:p>
          <a:p>
            <a:pPr marL="571500" indent="-571500">
              <a:buNone/>
            </a:pPr>
            <a:r>
              <a:rPr lang="en-US" dirty="0"/>
              <a:t>Mitral valve is the most commonly involved, followed by the aortic valve.</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1219201"/>
            <a:ext cx="7696200" cy="4876800"/>
          </a:xfrm>
        </p:spPr>
        <p:txBody>
          <a:bodyPr>
            <a:normAutofit/>
          </a:bodyPr>
          <a:lstStyle/>
          <a:p>
            <a:pPr>
              <a:buNone/>
            </a:pPr>
            <a:r>
              <a:rPr lang="en-US" u="sng" dirty="0" err="1"/>
              <a:t>Valvular</a:t>
            </a:r>
            <a:r>
              <a:rPr lang="en-US" u="sng" dirty="0"/>
              <a:t> </a:t>
            </a:r>
            <a:r>
              <a:rPr lang="en-US" u="sng" dirty="0" err="1"/>
              <a:t>stenosis</a:t>
            </a:r>
            <a:r>
              <a:rPr lang="en-US" u="sng" dirty="0"/>
              <a:t>:</a:t>
            </a:r>
            <a:r>
              <a:rPr lang="en-US" dirty="0"/>
              <a:t> A narrowing of the valve opening &amp; progressive obstruction of blood flow; increase in workload of the cardiac chamber pumping through the </a:t>
            </a:r>
            <a:r>
              <a:rPr lang="en-US" dirty="0" err="1"/>
              <a:t>stenosed</a:t>
            </a:r>
            <a:r>
              <a:rPr lang="en-US" dirty="0"/>
              <a:t> valve.</a:t>
            </a:r>
          </a:p>
          <a:p>
            <a:pPr>
              <a:buNone/>
            </a:pPr>
            <a:r>
              <a:rPr lang="en-US" u="sng" dirty="0" err="1"/>
              <a:t>Valvular</a:t>
            </a:r>
            <a:r>
              <a:rPr lang="en-US" u="sng" dirty="0"/>
              <a:t> insufficiency(incompetency, regurgitation): </a:t>
            </a:r>
            <a:r>
              <a:rPr lang="en-US" dirty="0"/>
              <a:t>impaired closure of the valve allows blood to flow back into the cardiac chamber, thereby increasing the workload of the heart.</a:t>
            </a:r>
            <a:endParaRPr lang="en-US" u="sng" dirty="0"/>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228600"/>
            <a:ext cx="8229600" cy="46038"/>
          </a:xfrm>
        </p:spPr>
        <p:txBody>
          <a:bodyPr>
            <a:normAutofit fontScale="90000"/>
          </a:bodyPr>
          <a:lstStyle/>
          <a:p>
            <a:endParaRPr lang="en-US" dirty="0"/>
          </a:p>
        </p:txBody>
      </p:sp>
      <p:sp>
        <p:nvSpPr>
          <p:cNvPr id="3" name="Content Placeholder 2"/>
          <p:cNvSpPr>
            <a:spLocks noGrp="1"/>
          </p:cNvSpPr>
          <p:nvPr>
            <p:ph idx="1"/>
          </p:nvPr>
        </p:nvSpPr>
        <p:spPr>
          <a:xfrm>
            <a:off x="457200" y="304800"/>
            <a:ext cx="7696200" cy="5821363"/>
          </a:xfrm>
        </p:spPr>
        <p:txBody>
          <a:bodyPr>
            <a:normAutofit/>
          </a:bodyPr>
          <a:lstStyle/>
          <a:p>
            <a:pPr>
              <a:buNone/>
            </a:pPr>
            <a:r>
              <a:rPr lang="en-US" b="1" dirty="0"/>
              <a:t>DISORDERS OF THE MITRAL VALVES</a:t>
            </a:r>
          </a:p>
          <a:p>
            <a:pPr marL="514350" indent="-514350">
              <a:buFont typeface="+mj-lt"/>
              <a:buAutoNum type="arabicPeriod"/>
            </a:pPr>
            <a:r>
              <a:rPr lang="en-US" b="1" dirty="0" err="1"/>
              <a:t>Stenosis</a:t>
            </a:r>
            <a:r>
              <a:rPr lang="en-US" b="1" dirty="0"/>
              <a:t> : </a:t>
            </a:r>
            <a:r>
              <a:rPr lang="en-US" dirty="0"/>
              <a:t>Increases workload on the left atrium as it attempts to force blood through the narrow valve.</a:t>
            </a:r>
          </a:p>
          <a:p>
            <a:pPr marL="514350" indent="-514350">
              <a:buFont typeface="+mj-lt"/>
              <a:buAutoNum type="arabicPeriod"/>
            </a:pPr>
            <a:r>
              <a:rPr lang="en-US" b="1" dirty="0"/>
              <a:t>Mitral insufficiency (regurgitation): </a:t>
            </a:r>
            <a:r>
              <a:rPr lang="en-US" dirty="0"/>
              <a:t>with each cardiac contraction, the left ventricle forces blood back into the left atrium. </a:t>
            </a:r>
          </a:p>
          <a:p>
            <a:pPr marL="514350" indent="-514350">
              <a:buNone/>
            </a:pPr>
            <a:r>
              <a:rPr lang="en-US" dirty="0"/>
              <a:t>With both conditions the left atrium dilates &amp; hypertrophies because of an increase in workload. This causes an increase in pulmonary pressure &amp; subsequent development of congestive Heart Failure.</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533400"/>
            <a:ext cx="7696200" cy="5592763"/>
          </a:xfrm>
        </p:spPr>
        <p:txBody>
          <a:bodyPr>
            <a:normAutofit/>
          </a:bodyPr>
          <a:lstStyle/>
          <a:p>
            <a:pPr>
              <a:buNone/>
            </a:pPr>
            <a:r>
              <a:rPr lang="en-US" b="1" dirty="0"/>
              <a:t>RISK FACTORS</a:t>
            </a:r>
          </a:p>
          <a:p>
            <a:pPr>
              <a:buNone/>
            </a:pPr>
            <a:r>
              <a:rPr lang="en-US" dirty="0"/>
              <a:t>Associated with history of rheumatic fever &amp; </a:t>
            </a:r>
            <a:r>
              <a:rPr lang="en-US" dirty="0" err="1"/>
              <a:t>endocarditis</a:t>
            </a:r>
            <a:r>
              <a:rPr lang="en-US" dirty="0"/>
              <a:t>.</a:t>
            </a:r>
          </a:p>
          <a:p>
            <a:pPr>
              <a:buNone/>
            </a:pPr>
            <a:r>
              <a:rPr lang="en-US" b="1" dirty="0"/>
              <a:t>CLINICAL MANIFESTATIONS</a:t>
            </a:r>
          </a:p>
          <a:p>
            <a:pPr marL="514350" indent="-514350">
              <a:buFont typeface="+mj-lt"/>
              <a:buAutoNum type="alphaLcParenR"/>
            </a:pPr>
            <a:r>
              <a:rPr lang="en-US" dirty="0" err="1"/>
              <a:t>Exertional</a:t>
            </a:r>
            <a:r>
              <a:rPr lang="en-US" dirty="0"/>
              <a:t> </a:t>
            </a:r>
            <a:r>
              <a:rPr lang="en-US" dirty="0" err="1"/>
              <a:t>dyspnea</a:t>
            </a:r>
            <a:r>
              <a:rPr lang="en-US" dirty="0"/>
              <a:t>, </a:t>
            </a:r>
            <a:r>
              <a:rPr lang="en-US" dirty="0" err="1"/>
              <a:t>orthopnea</a:t>
            </a:r>
            <a:r>
              <a:rPr lang="en-US" dirty="0"/>
              <a:t>.</a:t>
            </a:r>
          </a:p>
          <a:p>
            <a:pPr marL="514350" indent="-514350">
              <a:buFont typeface="+mj-lt"/>
              <a:buAutoNum type="alphaLcParenR"/>
            </a:pPr>
            <a:r>
              <a:rPr lang="en-US" dirty="0"/>
              <a:t>Progressive fatigue caused by decrease in cardiac output.</a:t>
            </a:r>
          </a:p>
          <a:p>
            <a:pPr marL="514350" indent="-514350">
              <a:buFont typeface="+mj-lt"/>
              <a:buAutoNum type="alphaLcParenR"/>
            </a:pPr>
            <a:r>
              <a:rPr lang="en-US" dirty="0"/>
              <a:t>Narrow pulse pressure</a:t>
            </a:r>
          </a:p>
          <a:p>
            <a:pPr marL="514350" indent="-514350">
              <a:buFont typeface="+mj-lt"/>
              <a:buAutoNum type="alphaLcParenR"/>
            </a:pPr>
            <a:r>
              <a:rPr lang="en-US" dirty="0"/>
              <a:t>Cardiac murmur (diastolic)</a:t>
            </a:r>
          </a:p>
          <a:p>
            <a:pPr marL="514350" indent="-514350">
              <a:buFont typeface="+mj-lt"/>
              <a:buAutoNum type="alphaLcParenR"/>
            </a:pPr>
            <a:r>
              <a:rPr lang="en-US" dirty="0"/>
              <a:t>Systemic </a:t>
            </a:r>
            <a:r>
              <a:rPr lang="en-US" dirty="0" err="1"/>
              <a:t>embolization</a:t>
            </a:r>
            <a:endParaRPr lang="en-US" dirty="0"/>
          </a:p>
          <a:p>
            <a:pPr marL="514350" indent="-514350">
              <a:buFont typeface="+mj-lt"/>
              <a:buAutoNum type="alphaLcParenR"/>
            </a:pPr>
            <a:r>
              <a:rPr lang="en-US" dirty="0"/>
              <a:t>palpitations</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655637"/>
            <a:ext cx="8229600" cy="5592763"/>
          </a:xfrm>
        </p:spPr>
        <p:txBody>
          <a:bodyPr>
            <a:normAutofit/>
          </a:bodyPr>
          <a:lstStyle/>
          <a:p>
            <a:pPr>
              <a:buNone/>
            </a:pPr>
            <a:r>
              <a:rPr lang="en-US" dirty="0"/>
              <a:t>g) Develop congestive heart failure (CHF).</a:t>
            </a:r>
          </a:p>
          <a:p>
            <a:pPr>
              <a:buNone/>
            </a:pPr>
            <a:r>
              <a:rPr lang="en-US" dirty="0"/>
              <a:t>h) </a:t>
            </a:r>
            <a:r>
              <a:rPr lang="en-US" dirty="0" err="1"/>
              <a:t>Atrial</a:t>
            </a:r>
            <a:r>
              <a:rPr lang="en-US" dirty="0"/>
              <a:t> fibrillation</a:t>
            </a:r>
          </a:p>
          <a:p>
            <a:pPr>
              <a:buNone/>
            </a:pPr>
            <a:r>
              <a:rPr lang="en-US" b="1" dirty="0"/>
              <a:t>DIAGNOSTICS</a:t>
            </a:r>
          </a:p>
          <a:p>
            <a:r>
              <a:rPr lang="en-US" dirty="0"/>
              <a:t>Echocardiogram</a:t>
            </a:r>
          </a:p>
          <a:p>
            <a:r>
              <a:rPr lang="en-US" dirty="0"/>
              <a:t>Cardiac catheterization</a:t>
            </a:r>
          </a:p>
          <a:p>
            <a:pPr>
              <a:buNone/>
            </a:pPr>
            <a:r>
              <a:rPr lang="en-US" b="1" dirty="0"/>
              <a:t>TREATMENT</a:t>
            </a:r>
          </a:p>
          <a:p>
            <a:pPr marL="514350" indent="-514350">
              <a:buFont typeface="+mj-lt"/>
              <a:buAutoNum type="arabicPeriod"/>
            </a:pPr>
            <a:r>
              <a:rPr lang="en-US" dirty="0"/>
              <a:t>Prevention of CHF</a:t>
            </a:r>
          </a:p>
          <a:p>
            <a:pPr marL="571500" indent="-571500">
              <a:buFont typeface="+mj-lt"/>
              <a:buAutoNum type="romanLcPeriod"/>
            </a:pPr>
            <a:r>
              <a:rPr lang="en-US" dirty="0"/>
              <a:t>Digitalis</a:t>
            </a:r>
          </a:p>
          <a:p>
            <a:pPr marL="571500" indent="-571500">
              <a:buFont typeface="+mj-lt"/>
              <a:buAutoNum type="romanLcPeriod"/>
            </a:pPr>
            <a:r>
              <a:rPr lang="en-US" dirty="0"/>
              <a:t>Diuretics</a:t>
            </a:r>
          </a:p>
          <a:p>
            <a:pPr marL="571500" indent="-571500">
              <a:buFont typeface="+mj-lt"/>
              <a:buAutoNum type="romanLcPeriod"/>
            </a:pPr>
            <a:r>
              <a:rPr lang="en-US" dirty="0"/>
              <a:t>Beta-blockers to decrease cardiac rate</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a:t>2. Prophylactic anticoagulation to prevent thrombus formation.</a:t>
            </a:r>
          </a:p>
          <a:p>
            <a:pPr>
              <a:buNone/>
            </a:pPr>
            <a:r>
              <a:rPr lang="en-US" dirty="0"/>
              <a:t>3. Prophylactic antibiotics.</a:t>
            </a:r>
          </a:p>
          <a:p>
            <a:pPr>
              <a:buNone/>
            </a:pPr>
            <a:r>
              <a:rPr lang="en-US" dirty="0"/>
              <a:t>4. Open heart surgery for valve replacement when there is evidence of progressive cardiac failure.</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DISORDERS OF THE AORTIC VALVE</a:t>
            </a:r>
          </a:p>
        </p:txBody>
      </p:sp>
      <p:sp>
        <p:nvSpPr>
          <p:cNvPr id="3" name="Content Placeholder 2"/>
          <p:cNvSpPr>
            <a:spLocks noGrp="1"/>
          </p:cNvSpPr>
          <p:nvPr>
            <p:ph idx="1"/>
          </p:nvPr>
        </p:nvSpPr>
        <p:spPr/>
        <p:txBody>
          <a:bodyPr/>
          <a:lstStyle/>
          <a:p>
            <a:pPr>
              <a:buNone/>
            </a:pPr>
            <a:r>
              <a:rPr lang="en-US" b="1" dirty="0"/>
              <a:t>AORTIC REGURGITATION (INSUFFICIENCY)</a:t>
            </a:r>
          </a:p>
          <a:p>
            <a:pPr>
              <a:buNone/>
            </a:pPr>
            <a:r>
              <a:rPr lang="en-US" dirty="0"/>
              <a:t>Is the flow of blood back into the left ventricle from the aorta during diastole. There is incomplete closure of the aortic valve orifice.</a:t>
            </a:r>
          </a:p>
          <a:p>
            <a:pPr>
              <a:buNone/>
            </a:pPr>
            <a:r>
              <a:rPr lang="en-US" b="1" dirty="0"/>
              <a:t>RISK FACTORS</a:t>
            </a:r>
          </a:p>
          <a:p>
            <a:r>
              <a:rPr lang="en-US" dirty="0"/>
              <a:t>Idiopathic </a:t>
            </a:r>
          </a:p>
          <a:p>
            <a:r>
              <a:rPr lang="en-US" dirty="0"/>
              <a:t>Inflammatory lesions that deform the leaflets of aortic valves</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Infective </a:t>
            </a:r>
            <a:r>
              <a:rPr lang="en-US" dirty="0" err="1"/>
              <a:t>endocarditis</a:t>
            </a:r>
            <a:endParaRPr lang="en-US" dirty="0"/>
          </a:p>
          <a:p>
            <a:r>
              <a:rPr lang="en-US" dirty="0"/>
              <a:t>Congenital abnormalities</a:t>
            </a:r>
          </a:p>
          <a:p>
            <a:r>
              <a:rPr lang="en-US" dirty="0"/>
              <a:t>Syphilis</a:t>
            </a:r>
          </a:p>
          <a:p>
            <a:r>
              <a:rPr lang="en-US" dirty="0"/>
              <a:t>Dissecting aneurysm (dilation or tearing of the ascending aorta)</a:t>
            </a:r>
          </a:p>
          <a:p>
            <a:r>
              <a:rPr lang="en-US" dirty="0"/>
              <a:t>Blunt chest trauma</a:t>
            </a:r>
          </a:p>
          <a:p>
            <a:r>
              <a:rPr lang="en-US" dirty="0" err="1"/>
              <a:t>Detolerating</a:t>
            </a:r>
            <a:r>
              <a:rPr lang="en-US" dirty="0"/>
              <a:t> aortic valve replacement</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a:t>
            </a:r>
          </a:p>
        </p:txBody>
      </p:sp>
      <p:sp>
        <p:nvSpPr>
          <p:cNvPr id="3" name="Content Placeholder 2"/>
          <p:cNvSpPr>
            <a:spLocks noGrp="1"/>
          </p:cNvSpPr>
          <p:nvPr>
            <p:ph idx="1"/>
          </p:nvPr>
        </p:nvSpPr>
        <p:spPr/>
        <p:txBody>
          <a:bodyPr>
            <a:normAutofit/>
          </a:bodyPr>
          <a:lstStyle/>
          <a:p>
            <a:r>
              <a:rPr lang="en-US" dirty="0"/>
              <a:t>Abnormal flow through diseased valves, </a:t>
            </a:r>
            <a:r>
              <a:rPr lang="en-US" dirty="0" err="1"/>
              <a:t>stenosis</a:t>
            </a:r>
            <a:r>
              <a:rPr lang="en-US" dirty="0"/>
              <a:t> and insufficiency.</a:t>
            </a:r>
          </a:p>
          <a:p>
            <a:r>
              <a:rPr lang="en-US" dirty="0"/>
              <a:t>Increased rate or velocity of flow of blood.</a:t>
            </a:r>
          </a:p>
          <a:p>
            <a:r>
              <a:rPr lang="en-US" dirty="0"/>
              <a:t>Abnormal flow of blood between cardiac chambers(congenital heart disease)</a:t>
            </a:r>
          </a:p>
          <a:p>
            <a:pPr>
              <a:buNone/>
            </a:pPr>
            <a:r>
              <a:rPr lang="en-US" dirty="0"/>
              <a:t>(c) Presence of a friction rub; rubbing and inflammation of the visceral and parietal layers of the pericardium.</a:t>
            </a:r>
          </a:p>
          <a:p>
            <a:pPr>
              <a:buNone/>
            </a:pPr>
            <a:r>
              <a:rPr lang="en-US" dirty="0"/>
              <a:t>	pericardial friction rubs </a:t>
            </a:r>
            <a:r>
              <a:rPr lang="en-US"/>
              <a:t>are heard </a:t>
            </a:r>
            <a:r>
              <a:rPr lang="en-US" dirty="0"/>
              <a:t>throughout the respiratory cycle.</a:t>
            </a:r>
          </a:p>
          <a:p>
            <a:endParaRPr lang="en-US" dirty="0"/>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457200" y="457200"/>
            <a:ext cx="7696200" cy="5668963"/>
          </a:xfrm>
        </p:spPr>
        <p:txBody>
          <a:bodyPr/>
          <a:lstStyle/>
          <a:p>
            <a:pPr>
              <a:buNone/>
            </a:pPr>
            <a:r>
              <a:rPr lang="en-US" b="1" dirty="0"/>
              <a:t>PATHOPHYSIOLOGY</a:t>
            </a:r>
          </a:p>
          <a:p>
            <a:pPr>
              <a:buNone/>
            </a:pPr>
            <a:r>
              <a:rPr lang="en-US" dirty="0"/>
              <a:t>Blood from the aorta returns to the left ventricle during diastole, in addition to the blood normally delivered by the left atrium. The left ventricle dilates in an attempt to accommodate the increased volume of blood. It also hypertrophies in an attempt to increase muscle strength to expel more blood with above-normal force, thus increasing systolic BP. The arteries attempts to compensate for the higher pressures by reflex </a:t>
            </a:r>
            <a:r>
              <a:rPr lang="en-US" dirty="0" err="1"/>
              <a:t>vasodilation</a:t>
            </a:r>
            <a:r>
              <a:rPr lang="en-US" dirty="0"/>
              <a:t>;</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381000"/>
            <a:ext cx="7696200" cy="5745163"/>
          </a:xfrm>
        </p:spPr>
        <p:txBody>
          <a:bodyPr>
            <a:normAutofit/>
          </a:bodyPr>
          <a:lstStyle/>
          <a:p>
            <a:pPr>
              <a:buNone/>
            </a:pPr>
            <a:r>
              <a:rPr lang="en-US" dirty="0"/>
              <a:t>    the peripheral arterioles relax, reducing peripheral resistance &amp; diastolic BP.</a:t>
            </a:r>
          </a:p>
          <a:p>
            <a:pPr>
              <a:buNone/>
            </a:pPr>
            <a:r>
              <a:rPr lang="en-US" b="1" dirty="0"/>
              <a:t>CLINICAL MANIFESTATION</a:t>
            </a:r>
          </a:p>
          <a:p>
            <a:r>
              <a:rPr lang="en-US" dirty="0"/>
              <a:t>Asymptomatic in most patients</a:t>
            </a:r>
          </a:p>
          <a:p>
            <a:r>
              <a:rPr lang="en-US" dirty="0"/>
              <a:t>Forceful heartbeat especially in the head or neck.</a:t>
            </a:r>
          </a:p>
          <a:p>
            <a:r>
              <a:rPr lang="en-US" dirty="0"/>
              <a:t>Marked carotid or temporal arteries because of increased force &amp; volume of the blood ejected from the hypertrophied left ventricle.</a:t>
            </a:r>
          </a:p>
          <a:p>
            <a:r>
              <a:rPr lang="en-US" dirty="0" err="1"/>
              <a:t>Exertional</a:t>
            </a:r>
            <a:r>
              <a:rPr lang="en-US" dirty="0"/>
              <a:t> </a:t>
            </a:r>
            <a:r>
              <a:rPr lang="en-US" dirty="0" err="1"/>
              <a:t>dyspnea</a:t>
            </a:r>
            <a:r>
              <a:rPr lang="en-US" dirty="0"/>
              <a:t> &amp; fatigue.</a:t>
            </a:r>
          </a:p>
          <a:p>
            <a:r>
              <a:rPr lang="en-US" dirty="0"/>
              <a:t>Left ventricular failure- progressive </a:t>
            </a:r>
            <a:r>
              <a:rPr lang="en-US" dirty="0" err="1"/>
              <a:t>orthopnea</a:t>
            </a:r>
            <a:endParaRPr lang="en-US" dirty="0"/>
          </a:p>
          <a:p>
            <a:pPr>
              <a:buNone/>
            </a:pPr>
            <a:endParaRPr lang="en-US" dirty="0"/>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457200" y="457200"/>
            <a:ext cx="8229600" cy="5668963"/>
          </a:xfrm>
        </p:spPr>
        <p:txBody>
          <a:bodyPr/>
          <a:lstStyle/>
          <a:p>
            <a:pPr>
              <a:buNone/>
            </a:pPr>
            <a:r>
              <a:rPr lang="en-US" b="1" dirty="0"/>
              <a:t>DIAGNOSTICS</a:t>
            </a:r>
          </a:p>
          <a:p>
            <a:r>
              <a:rPr lang="en-US" dirty="0"/>
              <a:t>Doppler echocardiogram to confirm the diagnosis.</a:t>
            </a:r>
          </a:p>
          <a:p>
            <a:r>
              <a:rPr lang="en-US" dirty="0"/>
              <a:t>Physical examination- diastolic murmur &amp; wide pulse </a:t>
            </a:r>
            <a:r>
              <a:rPr lang="en-US" dirty="0" err="1"/>
              <a:t>presure</a:t>
            </a:r>
            <a:r>
              <a:rPr lang="en-US" dirty="0"/>
              <a:t>, water hammer/</a:t>
            </a:r>
            <a:r>
              <a:rPr lang="en-US" dirty="0" err="1"/>
              <a:t>corrigan’s</a:t>
            </a:r>
            <a:r>
              <a:rPr lang="en-US" dirty="0"/>
              <a:t> pulse (pulse strikes the palpating finger with a quick, sharp stroke &amp; then suddenly collapses.</a:t>
            </a:r>
          </a:p>
          <a:p>
            <a:r>
              <a:rPr lang="en-US" dirty="0"/>
              <a:t>MRI</a:t>
            </a:r>
          </a:p>
          <a:p>
            <a:r>
              <a:rPr lang="en-US" dirty="0"/>
              <a:t>ECG</a:t>
            </a:r>
          </a:p>
          <a:p>
            <a:pPr>
              <a:buNone/>
            </a:pPr>
            <a:endParaRPr lang="en-US" dirty="0"/>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381000"/>
            <a:ext cx="7696200" cy="5745163"/>
          </a:xfrm>
        </p:spPr>
        <p:txBody>
          <a:bodyPr/>
          <a:lstStyle/>
          <a:p>
            <a:pPr>
              <a:buNone/>
            </a:pPr>
            <a:r>
              <a:rPr lang="en-US" b="1" dirty="0"/>
              <a:t>TREATMENT</a:t>
            </a:r>
          </a:p>
          <a:p>
            <a:r>
              <a:rPr lang="en-US" dirty="0"/>
              <a:t>Prophylactic antibiotics before invasive procedures.</a:t>
            </a:r>
          </a:p>
          <a:p>
            <a:r>
              <a:rPr lang="en-US" dirty="0"/>
              <a:t>Avoid physical exertion, competitive sports &amp; isometric exercise.</a:t>
            </a:r>
          </a:p>
          <a:p>
            <a:r>
              <a:rPr lang="en-US" dirty="0"/>
              <a:t>Treat dysrrhythmias &amp; heart failure</a:t>
            </a:r>
          </a:p>
          <a:p>
            <a:r>
              <a:rPr lang="en-US" dirty="0"/>
              <a:t>Vasodilators- calcium channel blockers (</a:t>
            </a:r>
            <a:r>
              <a:rPr lang="en-US" dirty="0" err="1"/>
              <a:t>nifedipine</a:t>
            </a:r>
            <a:r>
              <a:rPr lang="en-US" dirty="0"/>
              <a:t>) &amp; ACE inhibitors (</a:t>
            </a:r>
            <a:r>
              <a:rPr lang="en-US" dirty="0" err="1"/>
              <a:t>captopril</a:t>
            </a:r>
            <a:r>
              <a:rPr lang="en-US" dirty="0"/>
              <a:t>).</a:t>
            </a:r>
          </a:p>
          <a:p>
            <a:r>
              <a:rPr lang="en-US" dirty="0"/>
              <a:t>Surgery- </a:t>
            </a:r>
            <a:r>
              <a:rPr lang="en-US" dirty="0" err="1"/>
              <a:t>valvuloplasty</a:t>
            </a:r>
            <a:r>
              <a:rPr lang="en-US" dirty="0"/>
              <a:t> or valve replacement (left ventricular hypertrophy)</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457200" y="457200"/>
            <a:ext cx="7696200" cy="5668963"/>
          </a:xfrm>
        </p:spPr>
        <p:txBody>
          <a:bodyPr>
            <a:normAutofit/>
          </a:bodyPr>
          <a:lstStyle/>
          <a:p>
            <a:pPr>
              <a:buNone/>
            </a:pPr>
            <a:r>
              <a:rPr lang="en-US" b="1" dirty="0"/>
              <a:t>AORTIC STENOSIS</a:t>
            </a:r>
          </a:p>
          <a:p>
            <a:pPr>
              <a:buNone/>
            </a:pPr>
            <a:r>
              <a:rPr lang="en-US" dirty="0"/>
              <a:t>Narrowing of the orifice between the left ventricle &amp; the aorta. In adults, </a:t>
            </a:r>
            <a:r>
              <a:rPr lang="en-US" dirty="0" err="1"/>
              <a:t>stenosis</a:t>
            </a:r>
            <a:r>
              <a:rPr lang="en-US" dirty="0"/>
              <a:t> is often a result of degenerative calcification from years of normal mechanical stress.</a:t>
            </a:r>
          </a:p>
          <a:p>
            <a:pPr>
              <a:buNone/>
            </a:pPr>
            <a:r>
              <a:rPr lang="en-US" b="1" dirty="0"/>
              <a:t>RISK FACTORS</a:t>
            </a:r>
          </a:p>
          <a:p>
            <a:r>
              <a:rPr lang="en-US" dirty="0"/>
              <a:t>DM</a:t>
            </a:r>
          </a:p>
          <a:p>
            <a:r>
              <a:rPr lang="en-US" dirty="0"/>
              <a:t>Hypercholesterolemia</a:t>
            </a:r>
          </a:p>
          <a:p>
            <a:r>
              <a:rPr lang="en-US" dirty="0"/>
              <a:t>Hypertension</a:t>
            </a:r>
          </a:p>
          <a:p>
            <a:r>
              <a:rPr lang="en-US" dirty="0"/>
              <a:t>Low levels of high-density lipoprotein cholesterol</a:t>
            </a:r>
          </a:p>
          <a:p>
            <a:r>
              <a:rPr lang="en-US" dirty="0"/>
              <a:t>Congenital leaflets abnormalities</a:t>
            </a:r>
          </a:p>
          <a:p>
            <a:endParaRPr lang="en-US" dirty="0"/>
          </a:p>
          <a:p>
            <a:pPr>
              <a:buNone/>
            </a:pPr>
            <a:endParaRPr lang="en-US" dirty="0"/>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381000"/>
            <a:ext cx="7696200" cy="5745163"/>
          </a:xfrm>
        </p:spPr>
        <p:txBody>
          <a:bodyPr>
            <a:normAutofit/>
          </a:bodyPr>
          <a:lstStyle/>
          <a:p>
            <a:pPr>
              <a:buNone/>
            </a:pPr>
            <a:r>
              <a:rPr lang="en-US" b="1" dirty="0"/>
              <a:t>PATHOPHYSIOLOGY</a:t>
            </a:r>
          </a:p>
          <a:p>
            <a:pPr>
              <a:buNone/>
            </a:pPr>
            <a:r>
              <a:rPr lang="en-US" dirty="0"/>
              <a:t>Progressive narrowing of the valve orifice occurs, usually over several years to several decades. The left ventricle overcomes the obstruction to circulation by contracting more slowly but with greater energy than normal; forcibly squeezing the blood through the smaller orifice. The obstruction to left ventricular outflow increases pressure on the left ventricle. The ventricular wall thickens, or hypertrophies. When this compensatory mechanisms of the heart begin to fail, clinical signs &amp; symptoms develop.</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457200" y="457200"/>
            <a:ext cx="8229600" cy="5668963"/>
          </a:xfrm>
        </p:spPr>
        <p:txBody>
          <a:bodyPr>
            <a:normAutofit/>
          </a:bodyPr>
          <a:lstStyle/>
          <a:p>
            <a:pPr>
              <a:buNone/>
            </a:pPr>
            <a:r>
              <a:rPr lang="en-US" b="1" dirty="0"/>
              <a:t>CLINICAL MANIFESTATION</a:t>
            </a:r>
          </a:p>
          <a:p>
            <a:r>
              <a:rPr lang="en-US" dirty="0"/>
              <a:t>Many patients are </a:t>
            </a:r>
            <a:r>
              <a:rPr lang="en-US" dirty="0" err="1"/>
              <a:t>asymtomatic</a:t>
            </a:r>
            <a:r>
              <a:rPr lang="en-US" dirty="0"/>
              <a:t>.</a:t>
            </a:r>
          </a:p>
          <a:p>
            <a:r>
              <a:rPr lang="en-US" dirty="0" err="1"/>
              <a:t>Exertional</a:t>
            </a:r>
            <a:r>
              <a:rPr lang="en-US" dirty="0"/>
              <a:t> </a:t>
            </a:r>
            <a:r>
              <a:rPr lang="en-US" dirty="0" err="1"/>
              <a:t>dyspnea</a:t>
            </a:r>
            <a:endParaRPr lang="en-US" dirty="0"/>
          </a:p>
          <a:p>
            <a:r>
              <a:rPr lang="en-US" dirty="0" err="1"/>
              <a:t>Orthopnea</a:t>
            </a:r>
            <a:endParaRPr lang="en-US" dirty="0"/>
          </a:p>
          <a:p>
            <a:r>
              <a:rPr lang="en-US" dirty="0"/>
              <a:t>Pulmonary edema</a:t>
            </a:r>
          </a:p>
          <a:p>
            <a:r>
              <a:rPr lang="en-US" dirty="0"/>
              <a:t>Angina pectoris</a:t>
            </a:r>
          </a:p>
          <a:p>
            <a:r>
              <a:rPr lang="en-US" dirty="0"/>
              <a:t>Dizziness &amp; syncope</a:t>
            </a:r>
          </a:p>
          <a:p>
            <a:r>
              <a:rPr lang="en-US" dirty="0"/>
              <a:t>Low pulse pressure because of diminished blood flow</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a:t>DIAGNOSTICS</a:t>
            </a:r>
          </a:p>
          <a:p>
            <a:r>
              <a:rPr lang="en-US" dirty="0"/>
              <a:t>Physical exam- loud systolic murmur over aortic area, S4 sound</a:t>
            </a:r>
          </a:p>
          <a:p>
            <a:r>
              <a:rPr lang="en-US" dirty="0"/>
              <a:t>Doppler echocardiography for diagnosis &amp; 6 monthly for symptomatic patients</a:t>
            </a:r>
          </a:p>
          <a:p>
            <a:r>
              <a:rPr lang="en-US" dirty="0"/>
              <a:t>ECG- left ventricular hypertrophy.</a:t>
            </a:r>
          </a:p>
          <a:p>
            <a:r>
              <a:rPr lang="en-US" dirty="0"/>
              <a:t>Left sided heart catheterization</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a:t>TREATMENT </a:t>
            </a:r>
          </a:p>
          <a:p>
            <a:pPr>
              <a:buFont typeface="Wingdings" pitchFamily="2" charset="2"/>
              <a:buChar char="§"/>
            </a:pPr>
            <a:r>
              <a:rPr lang="en-US" dirty="0"/>
              <a:t>Antibiotic prophylaxis for invasive procedures to prevent </a:t>
            </a:r>
            <a:r>
              <a:rPr lang="en-US" dirty="0" err="1"/>
              <a:t>endocarditis</a:t>
            </a:r>
            <a:r>
              <a:rPr lang="en-US" dirty="0"/>
              <a:t>.</a:t>
            </a:r>
          </a:p>
          <a:p>
            <a:pPr>
              <a:buFont typeface="Wingdings" pitchFamily="2" charset="2"/>
              <a:buChar char="§"/>
            </a:pPr>
            <a:r>
              <a:rPr lang="en-US" dirty="0"/>
              <a:t>Aortic valve replacement is the definitive treatment </a:t>
            </a:r>
          </a:p>
          <a:p>
            <a:pPr>
              <a:buFont typeface="Wingdings" pitchFamily="2" charset="2"/>
              <a:buChar char="§"/>
            </a:pPr>
            <a:r>
              <a:rPr lang="en-US" dirty="0"/>
              <a:t>Symptomatic patients can benefit from one or two balloon </a:t>
            </a:r>
            <a:r>
              <a:rPr lang="en-US" dirty="0" err="1"/>
              <a:t>percutaneous</a:t>
            </a:r>
            <a:r>
              <a:rPr lang="en-US" dirty="0"/>
              <a:t> </a:t>
            </a:r>
            <a:r>
              <a:rPr lang="en-US" dirty="0" err="1"/>
              <a:t>valvuloplasty</a:t>
            </a:r>
            <a:r>
              <a:rPr lang="en-US"/>
              <a:t> procedures.</a:t>
            </a:r>
            <a:endParaRPr lang="en-US" dirty="0"/>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457200" y="579437"/>
            <a:ext cx="7696200" cy="5592763"/>
          </a:xfrm>
        </p:spPr>
        <p:txBody>
          <a:bodyPr>
            <a:normAutofit lnSpcReduction="10000"/>
          </a:bodyPr>
          <a:lstStyle/>
          <a:p>
            <a:pPr>
              <a:buNone/>
            </a:pPr>
            <a:r>
              <a:rPr lang="en-US" b="1" dirty="0"/>
              <a:t>NURSING INTERVENTION FOR VALVULAR HEART DISORDERS</a:t>
            </a:r>
          </a:p>
          <a:p>
            <a:pPr marL="514350" indent="-514350">
              <a:buFont typeface="+mj-lt"/>
              <a:buAutoNum type="arabicPeriod"/>
            </a:pPr>
            <a:r>
              <a:rPr lang="en-US" dirty="0"/>
              <a:t>Assess for manifestations of heart failure, </a:t>
            </a:r>
            <a:r>
              <a:rPr lang="en-US" dirty="0" err="1"/>
              <a:t>dysrhythmias</a:t>
            </a:r>
            <a:r>
              <a:rPr lang="en-US" dirty="0"/>
              <a:t>, </a:t>
            </a:r>
            <a:r>
              <a:rPr lang="en-US" dirty="0" err="1"/>
              <a:t>dizziness,syncope</a:t>
            </a:r>
            <a:r>
              <a:rPr lang="en-US" dirty="0"/>
              <a:t>, increasing  weakness or angina.</a:t>
            </a:r>
          </a:p>
          <a:p>
            <a:pPr marL="514350" indent="-514350">
              <a:buFont typeface="+mj-lt"/>
              <a:buAutoNum type="arabicPeriod"/>
            </a:pPr>
            <a:r>
              <a:rPr lang="en-US" dirty="0"/>
              <a:t>Develop medication schedule with patient &amp; teach about medication.</a:t>
            </a:r>
          </a:p>
          <a:p>
            <a:pPr marL="514350" indent="-514350">
              <a:buFont typeface="+mj-lt"/>
              <a:buAutoNum type="arabicPeriod"/>
            </a:pPr>
            <a:r>
              <a:rPr lang="en-US" dirty="0"/>
              <a:t>Teach about daily weight monitoring &amp; report a gain of 2 pounds in 1 day or 5 pounds in a week.</a:t>
            </a:r>
          </a:p>
          <a:p>
            <a:pPr marL="514350" indent="-514350">
              <a:buFont typeface="+mj-lt"/>
              <a:buAutoNum type="arabicPeriod"/>
            </a:pPr>
            <a:r>
              <a:rPr lang="en-US" dirty="0"/>
              <a:t>Help client plan activities &amp; rest</a:t>
            </a:r>
          </a:p>
          <a:p>
            <a:pPr marL="514350" indent="-514350">
              <a:buFont typeface="+mj-lt"/>
              <a:buAutoNum type="arabicPeriod"/>
            </a:pPr>
            <a:r>
              <a:rPr lang="en-US" dirty="0"/>
              <a:t>For surgery (</a:t>
            </a:r>
            <a:r>
              <a:rPr lang="en-US" dirty="0" err="1"/>
              <a:t>valvuloplasty</a:t>
            </a:r>
            <a:r>
              <a:rPr lang="en-US" dirty="0"/>
              <a:t> or valve replacement patient).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a:t>
            </a:r>
          </a:p>
        </p:txBody>
      </p:sp>
      <p:sp>
        <p:nvSpPr>
          <p:cNvPr id="3" name="Content Placeholder 2"/>
          <p:cNvSpPr>
            <a:spLocks noGrp="1"/>
          </p:cNvSpPr>
          <p:nvPr>
            <p:ph idx="1"/>
          </p:nvPr>
        </p:nvSpPr>
        <p:spPr/>
        <p:txBody>
          <a:bodyPr/>
          <a:lstStyle/>
          <a:p>
            <a:pPr marL="514350" indent="-514350">
              <a:buAutoNum type="arabicPeriod" startAt="6"/>
            </a:pPr>
            <a:r>
              <a:rPr lang="en-US" dirty="0"/>
              <a:t>Evaluate adequacy of peripheral vascular                                                 circulation and check for presence of peripheral edema.</a:t>
            </a:r>
          </a:p>
          <a:p>
            <a:pPr marL="514350" indent="-514350">
              <a:buAutoNum type="arabicPeriod" startAt="6"/>
            </a:pPr>
            <a:r>
              <a:rPr lang="en-US" dirty="0"/>
              <a:t>Evaluate for presence of chest discomfort </a:t>
            </a:r>
          </a:p>
          <a:p>
            <a:pPr marL="514350" indent="-514350"/>
            <a:r>
              <a:rPr lang="en-US" dirty="0"/>
              <a:t>Location </a:t>
            </a:r>
          </a:p>
          <a:p>
            <a:pPr marL="514350" indent="-514350"/>
            <a:r>
              <a:rPr lang="en-US" dirty="0"/>
              <a:t>Intensity if pain</a:t>
            </a:r>
          </a:p>
          <a:p>
            <a:pPr marL="514350" indent="-514350"/>
            <a:r>
              <a:rPr lang="en-US" dirty="0"/>
              <a:t>Precipitating causes.</a:t>
            </a:r>
          </a:p>
          <a:p>
            <a:endParaRPr lang="en-US" dirty="0"/>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CORONARY ARTERY DISEASE (CAD)</a:t>
            </a:r>
          </a:p>
        </p:txBody>
      </p:sp>
      <p:sp>
        <p:nvSpPr>
          <p:cNvPr id="3" name="Content Placeholder 2"/>
          <p:cNvSpPr>
            <a:spLocks noGrp="1"/>
          </p:cNvSpPr>
          <p:nvPr>
            <p:ph idx="1"/>
          </p:nvPr>
        </p:nvSpPr>
        <p:spPr/>
        <p:txBody>
          <a:bodyPr/>
          <a:lstStyle/>
          <a:p>
            <a:pPr>
              <a:buNone/>
            </a:pPr>
            <a:r>
              <a:rPr lang="en-US" dirty="0"/>
              <a:t>Commonly:</a:t>
            </a:r>
          </a:p>
          <a:p>
            <a:pPr marL="514350" indent="-514350">
              <a:buFont typeface="+mj-lt"/>
              <a:buAutoNum type="arabicPeriod"/>
            </a:pPr>
            <a:r>
              <a:rPr lang="en-US" dirty="0"/>
              <a:t>Coronary atherosclerosis</a:t>
            </a:r>
          </a:p>
          <a:p>
            <a:pPr marL="514350" indent="-514350">
              <a:buFont typeface="+mj-lt"/>
              <a:buAutoNum type="arabicPeriod"/>
            </a:pPr>
            <a:r>
              <a:rPr lang="en-US" dirty="0"/>
              <a:t>Angina pectoris</a:t>
            </a:r>
          </a:p>
          <a:p>
            <a:pPr marL="514350" indent="-514350">
              <a:buFont typeface="+mj-lt"/>
              <a:buAutoNum type="arabicPeriod"/>
            </a:pPr>
            <a:r>
              <a:rPr lang="en-US" dirty="0"/>
              <a:t>Myocardial infarction</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381000"/>
            <a:ext cx="7696200" cy="5745163"/>
          </a:xfrm>
        </p:spPr>
        <p:txBody>
          <a:bodyPr>
            <a:normAutofit/>
          </a:bodyPr>
          <a:lstStyle/>
          <a:p>
            <a:pPr>
              <a:buNone/>
            </a:pPr>
            <a:r>
              <a:rPr lang="en-US" dirty="0"/>
              <a:t>       </a:t>
            </a:r>
            <a:r>
              <a:rPr lang="en-US" b="1" dirty="0"/>
              <a:t>ANGINA PECTORIS</a:t>
            </a:r>
          </a:p>
          <a:p>
            <a:pPr>
              <a:buNone/>
            </a:pPr>
            <a:r>
              <a:rPr lang="en-US" dirty="0"/>
              <a:t>Chest pain resulting from myocardial ischemia.</a:t>
            </a:r>
          </a:p>
          <a:p>
            <a:pPr>
              <a:buNone/>
            </a:pPr>
            <a:r>
              <a:rPr lang="en-US" dirty="0"/>
              <a:t>A clinical syndrome characterized by episodes of paroxysms of pain or pressure in the anterior chest.</a:t>
            </a:r>
          </a:p>
          <a:p>
            <a:pPr>
              <a:buNone/>
            </a:pPr>
            <a:r>
              <a:rPr lang="en-US" b="1" dirty="0"/>
              <a:t>Cause: </a:t>
            </a:r>
            <a:r>
              <a:rPr lang="en-US" dirty="0"/>
              <a:t>insufficient coronary blood flow, resulting in a decreased O2 supply when there is increased myocardial demand for O2 in response to physical exertion or emotional stress. The severity of angina is based on the precipitating activity &amp; it’s effect on activities of daily living.</a:t>
            </a:r>
            <a:endParaRPr lang="en-US" b="1" dirty="0"/>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381000"/>
            <a:ext cx="7696200" cy="5745163"/>
          </a:xfrm>
        </p:spPr>
        <p:txBody>
          <a:bodyPr>
            <a:normAutofit/>
          </a:bodyPr>
          <a:lstStyle/>
          <a:p>
            <a:pPr>
              <a:buNone/>
            </a:pPr>
            <a:r>
              <a:rPr lang="en-US" b="1" dirty="0"/>
              <a:t>TYPES OF ANGINA</a:t>
            </a:r>
          </a:p>
          <a:p>
            <a:r>
              <a:rPr lang="en-US" b="1" dirty="0"/>
              <a:t>Stable angina: </a:t>
            </a:r>
            <a:r>
              <a:rPr lang="en-US" dirty="0"/>
              <a:t>Predictable &amp; consistent pain that occurs on exertion &amp; is relieved by rest.</a:t>
            </a:r>
          </a:p>
          <a:p>
            <a:r>
              <a:rPr lang="en-US" b="1" dirty="0"/>
              <a:t>Unstable angina: </a:t>
            </a:r>
            <a:r>
              <a:rPr lang="en-US" dirty="0"/>
              <a:t>symptoms occur more frequently &amp; last longer than stable angina. The threshold for pain is lower, &amp; pain may occur at rest.</a:t>
            </a:r>
          </a:p>
          <a:p>
            <a:r>
              <a:rPr lang="en-US" b="1" dirty="0"/>
              <a:t>Intractable/refractory angina: </a:t>
            </a:r>
            <a:r>
              <a:rPr lang="en-US" dirty="0"/>
              <a:t>severe incapacitating chest pain.</a:t>
            </a:r>
          </a:p>
          <a:p>
            <a:r>
              <a:rPr lang="en-US" b="1" dirty="0"/>
              <a:t>Variant/</a:t>
            </a:r>
            <a:r>
              <a:rPr lang="en-US" b="1" dirty="0" err="1"/>
              <a:t>prinzmetal’s</a:t>
            </a:r>
            <a:r>
              <a:rPr lang="en-US" b="1" dirty="0"/>
              <a:t>: </a:t>
            </a:r>
            <a:r>
              <a:rPr lang="en-US" dirty="0"/>
              <a:t>Pain at rest with reversible ST-segment elevation; thought to be caused by coronary artery vasospasm.</a:t>
            </a:r>
            <a:endParaRPr lang="en-US" b="1" dirty="0"/>
          </a:p>
          <a:p>
            <a:endParaRPr lang="en-US" b="1" dirty="0"/>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381000"/>
            <a:ext cx="7696200" cy="5745163"/>
          </a:xfrm>
        </p:spPr>
        <p:txBody>
          <a:bodyPr>
            <a:normAutofit/>
          </a:bodyPr>
          <a:lstStyle/>
          <a:p>
            <a:r>
              <a:rPr lang="en-US" b="1" dirty="0"/>
              <a:t>Silent ischemia: </a:t>
            </a:r>
            <a:r>
              <a:rPr lang="en-US" dirty="0"/>
              <a:t>objective evidence of ischemia (such as ECG changes with a stress test), but patient reports no symptoms. </a:t>
            </a:r>
          </a:p>
          <a:p>
            <a:pPr>
              <a:buFont typeface="Wingdings" pitchFamily="2" charset="2"/>
              <a:buChar char="Ø"/>
            </a:pPr>
            <a:r>
              <a:rPr lang="en-US" dirty="0"/>
              <a:t>Several factors are associated with typical </a:t>
            </a:r>
            <a:r>
              <a:rPr lang="en-US" dirty="0" err="1"/>
              <a:t>anginal</a:t>
            </a:r>
            <a:r>
              <a:rPr lang="en-US" dirty="0"/>
              <a:t> pain.</a:t>
            </a:r>
          </a:p>
          <a:p>
            <a:pPr>
              <a:buFont typeface="Wingdings" pitchFamily="2" charset="2"/>
              <a:buChar char="q"/>
            </a:pPr>
            <a:r>
              <a:rPr lang="en-US" dirty="0"/>
              <a:t>Physical exertion</a:t>
            </a:r>
          </a:p>
          <a:p>
            <a:pPr>
              <a:buFont typeface="Wingdings" pitchFamily="2" charset="2"/>
              <a:buChar char="q"/>
            </a:pPr>
            <a:r>
              <a:rPr lang="en-US" dirty="0"/>
              <a:t>Exposure to cold</a:t>
            </a:r>
          </a:p>
          <a:p>
            <a:pPr>
              <a:buFont typeface="Wingdings" pitchFamily="2" charset="2"/>
              <a:buChar char="q"/>
            </a:pPr>
            <a:r>
              <a:rPr lang="en-US" dirty="0"/>
              <a:t>Eating a heavy meal</a:t>
            </a:r>
          </a:p>
          <a:p>
            <a:pPr>
              <a:buFont typeface="Wingdings" pitchFamily="2" charset="2"/>
              <a:buChar char="q"/>
            </a:pPr>
            <a:r>
              <a:rPr lang="en-US" dirty="0"/>
              <a:t>Stress or any emotion</a:t>
            </a:r>
          </a:p>
          <a:p>
            <a:pPr>
              <a:buNone/>
            </a:pPr>
            <a:r>
              <a:rPr lang="en-US" dirty="0"/>
              <a:t>N/B atypical angina is not associated with the listed factors it may occur at rest.</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r>
              <a:rPr lang="en-US" dirty="0"/>
              <a:t> </a:t>
            </a:r>
          </a:p>
        </p:txBody>
      </p:sp>
      <p:sp>
        <p:nvSpPr>
          <p:cNvPr id="3" name="Content Placeholder 2"/>
          <p:cNvSpPr>
            <a:spLocks noGrp="1"/>
          </p:cNvSpPr>
          <p:nvPr>
            <p:ph idx="1"/>
          </p:nvPr>
        </p:nvSpPr>
        <p:spPr>
          <a:xfrm>
            <a:off x="457200" y="381000"/>
            <a:ext cx="7696200" cy="5745163"/>
          </a:xfrm>
        </p:spPr>
        <p:txBody>
          <a:bodyPr>
            <a:normAutofit/>
          </a:bodyPr>
          <a:lstStyle/>
          <a:p>
            <a:pPr>
              <a:buNone/>
            </a:pPr>
            <a:r>
              <a:rPr lang="en-US" b="1" dirty="0"/>
              <a:t>PATHOPHYSIOLOGY</a:t>
            </a:r>
          </a:p>
          <a:p>
            <a:pPr>
              <a:buNone/>
            </a:pPr>
            <a:r>
              <a:rPr lang="en-US" dirty="0"/>
              <a:t>When an increased workload is placed on the heart, as in exercise or strenuous activity, there is an increased demand for oxygen. Normally, when the heart needs more oxygen, the coronary arteries dilate to carry more blood. However, with CAD, the narrowed vessels are unable to dilate &amp; supply the heart with this extra blood &amp; oxygen. This inability to supply more blood &amp; O2</a:t>
            </a:r>
          </a:p>
          <a:p>
            <a:endParaRPr lang="en-US" b="1" dirty="0"/>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a:t>    causes myocardial ischemia. Chest pain results from the ischemia but usually lasts only for a few minutes, especially if activity is stopped. If adequate blood supply to the myocardium is restored with rest, no myocardial damage usually occurs.</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304800"/>
            <a:ext cx="7696200" cy="5821363"/>
          </a:xfrm>
        </p:spPr>
        <p:txBody>
          <a:bodyPr>
            <a:normAutofit/>
          </a:bodyPr>
          <a:lstStyle/>
          <a:p>
            <a:pPr>
              <a:buNone/>
            </a:pPr>
            <a:r>
              <a:rPr lang="en-US" b="1" dirty="0"/>
              <a:t>CLINICAL MANIFESTATIONS</a:t>
            </a:r>
          </a:p>
          <a:p>
            <a:r>
              <a:rPr lang="en-US" dirty="0"/>
              <a:t>Chest pain radiating to the shoulder left arm, neck, jaw.</a:t>
            </a:r>
          </a:p>
          <a:p>
            <a:r>
              <a:rPr lang="en-US" dirty="0"/>
              <a:t>Pain is squeezing, pressing or sensation of heaviness.</a:t>
            </a:r>
          </a:p>
          <a:p>
            <a:r>
              <a:rPr lang="en-US" dirty="0"/>
              <a:t>Shortness of breath</a:t>
            </a:r>
          </a:p>
          <a:p>
            <a:r>
              <a:rPr lang="en-US" dirty="0"/>
              <a:t>Pallor </a:t>
            </a:r>
          </a:p>
          <a:p>
            <a:r>
              <a:rPr lang="en-US" dirty="0"/>
              <a:t>Diaphoresis</a:t>
            </a:r>
          </a:p>
          <a:p>
            <a:r>
              <a:rPr lang="en-US" dirty="0"/>
              <a:t>Dizziness or lightheadedness</a:t>
            </a:r>
          </a:p>
          <a:p>
            <a:r>
              <a:rPr lang="en-US" dirty="0"/>
              <a:t>Nausea &amp; vomiting</a:t>
            </a:r>
          </a:p>
          <a:p>
            <a:r>
              <a:rPr lang="en-US" dirty="0"/>
              <a:t>Anxiety </a:t>
            </a:r>
          </a:p>
          <a:p>
            <a:r>
              <a:rPr lang="en-US" dirty="0"/>
              <a:t>Pain subsides with rest or nitroglycerin</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381000"/>
            <a:ext cx="7696200" cy="5745163"/>
          </a:xfrm>
        </p:spPr>
        <p:txBody>
          <a:bodyPr>
            <a:normAutofit/>
          </a:bodyPr>
          <a:lstStyle/>
          <a:p>
            <a:pPr>
              <a:buNone/>
            </a:pPr>
            <a:r>
              <a:rPr lang="en-US" b="1" dirty="0"/>
              <a:t>DIAGNOSIS</a:t>
            </a:r>
          </a:p>
          <a:p>
            <a:r>
              <a:rPr lang="en-US" dirty="0"/>
              <a:t>History, signs &amp; symptoms</a:t>
            </a:r>
          </a:p>
          <a:p>
            <a:r>
              <a:rPr lang="en-US" dirty="0"/>
              <a:t>ECG</a:t>
            </a:r>
          </a:p>
          <a:p>
            <a:r>
              <a:rPr lang="en-US" dirty="0"/>
              <a:t>Blood laboratory values (CRP, Lipid profile, cardiac enzymes, </a:t>
            </a:r>
            <a:r>
              <a:rPr lang="en-US" dirty="0" err="1"/>
              <a:t>Troponin</a:t>
            </a:r>
            <a:r>
              <a:rPr lang="en-US" dirty="0"/>
              <a:t> 1, CKMB)</a:t>
            </a:r>
          </a:p>
          <a:p>
            <a:r>
              <a:rPr lang="en-US" dirty="0"/>
              <a:t>Stress test (exercise or pharmacological)</a:t>
            </a:r>
          </a:p>
          <a:p>
            <a:r>
              <a:rPr lang="en-US" dirty="0"/>
              <a:t>CXR</a:t>
            </a:r>
          </a:p>
          <a:p>
            <a:r>
              <a:rPr lang="en-US" dirty="0"/>
              <a:t>Myocardial perfusion scan</a:t>
            </a:r>
          </a:p>
          <a:p>
            <a:r>
              <a:rPr lang="en-US" dirty="0"/>
              <a:t>Coronary angiography </a:t>
            </a: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381000"/>
            <a:ext cx="7696200" cy="5745163"/>
          </a:xfrm>
        </p:spPr>
        <p:txBody>
          <a:bodyPr/>
          <a:lstStyle/>
          <a:p>
            <a:pPr>
              <a:buNone/>
            </a:pPr>
            <a:r>
              <a:rPr lang="en-US" b="1" dirty="0"/>
              <a:t>MEDICAL MANAGEMENT</a:t>
            </a:r>
          </a:p>
          <a:p>
            <a:pPr>
              <a:buNone/>
            </a:pPr>
            <a:r>
              <a:rPr lang="en-US" dirty="0"/>
              <a:t>Objective: decrease O2 demand of the myocardium &amp; increase O2 supply.</a:t>
            </a:r>
          </a:p>
          <a:p>
            <a:pPr marL="514350" indent="-514350">
              <a:buFont typeface="+mj-lt"/>
              <a:buAutoNum type="arabicPeriod"/>
            </a:pPr>
            <a:r>
              <a:rPr lang="en-US" dirty="0"/>
              <a:t>Control of risk factors</a:t>
            </a:r>
          </a:p>
          <a:p>
            <a:pPr marL="514350" indent="-514350">
              <a:buFont typeface="+mj-lt"/>
              <a:buAutoNum type="arabicPeriod"/>
            </a:pPr>
            <a:r>
              <a:rPr lang="en-US" dirty="0"/>
              <a:t>Reperfusion procedures maybe used to restore the blood supply to the myocardium </a:t>
            </a:r>
            <a:r>
              <a:rPr lang="en-US" dirty="0" err="1"/>
              <a:t>e.g</a:t>
            </a:r>
            <a:r>
              <a:rPr lang="en-US" dirty="0"/>
              <a:t> </a:t>
            </a:r>
            <a:r>
              <a:rPr lang="en-US" dirty="0" err="1"/>
              <a:t>percutaneous</a:t>
            </a:r>
            <a:r>
              <a:rPr lang="en-US" dirty="0"/>
              <a:t> </a:t>
            </a:r>
            <a:r>
              <a:rPr lang="en-US" dirty="0" err="1"/>
              <a:t>transluminal</a:t>
            </a:r>
            <a:r>
              <a:rPr lang="en-US" dirty="0"/>
              <a:t> coronary angioplasty (PTCA), intracoronary stent, and </a:t>
            </a:r>
            <a:r>
              <a:rPr lang="en-US" dirty="0" err="1"/>
              <a:t>atherectomy</a:t>
            </a:r>
            <a:r>
              <a:rPr lang="en-US" dirty="0"/>
              <a:t>, Coronary Artery Bypass Graft (CABG).</a:t>
            </a:r>
          </a:p>
          <a:p>
            <a:pPr>
              <a:buNone/>
            </a:pPr>
            <a:endParaRPr lang="en-US" dirty="0"/>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37160"/>
          </a:xfrm>
        </p:spPr>
        <p:txBody>
          <a:bodyPr>
            <a:normAutofit fontScale="90000"/>
          </a:bodyPr>
          <a:lstStyle/>
          <a:p>
            <a:endParaRPr lang="en-US" dirty="0"/>
          </a:p>
        </p:txBody>
      </p:sp>
      <p:sp>
        <p:nvSpPr>
          <p:cNvPr id="3" name="Content Placeholder 2"/>
          <p:cNvSpPr>
            <a:spLocks noGrp="1"/>
          </p:cNvSpPr>
          <p:nvPr>
            <p:ph idx="1"/>
          </p:nvPr>
        </p:nvSpPr>
        <p:spPr>
          <a:xfrm>
            <a:off x="457200" y="533400"/>
            <a:ext cx="7239000" cy="5922336"/>
          </a:xfrm>
        </p:spPr>
        <p:txBody>
          <a:bodyPr/>
          <a:lstStyle/>
          <a:p>
            <a:pPr>
              <a:buNone/>
            </a:pPr>
            <a:r>
              <a:rPr lang="en-US" dirty="0"/>
              <a:t>3. Pharmacological therapy.</a:t>
            </a:r>
          </a:p>
          <a:p>
            <a:pPr marL="514350" indent="-514350">
              <a:buFont typeface="+mj-lt"/>
              <a:buAutoNum type="alphaLcParenR"/>
            </a:pPr>
            <a:r>
              <a:rPr lang="en-US" dirty="0"/>
              <a:t>Nitroglycerin (Vasodilator)  </a:t>
            </a:r>
          </a:p>
          <a:p>
            <a:pPr marL="514350" indent="-514350">
              <a:buFont typeface="+mj-lt"/>
              <a:buAutoNum type="alphaLcParenR"/>
            </a:pPr>
            <a:r>
              <a:rPr lang="en-US" dirty="0"/>
              <a:t>Beta- adrenergic blocking agents (decrease workload on the heart)</a:t>
            </a:r>
          </a:p>
          <a:p>
            <a:pPr marL="514350" indent="-514350">
              <a:buFont typeface="+mj-lt"/>
              <a:buAutoNum type="alphaLcParenR"/>
            </a:pPr>
            <a:r>
              <a:rPr lang="en-US" dirty="0"/>
              <a:t>Calcium channel blocking agents (</a:t>
            </a:r>
            <a:r>
              <a:rPr lang="en-US"/>
              <a:t>relax muscular </a:t>
            </a:r>
            <a:r>
              <a:rPr lang="en-US" dirty="0"/>
              <a:t>smooth muscles)</a:t>
            </a:r>
          </a:p>
          <a:p>
            <a:pPr marL="514350" indent="-514350">
              <a:buFont typeface="+mj-lt"/>
              <a:buAutoNum type="alphaLcParenR"/>
            </a:pPr>
            <a:r>
              <a:rPr lang="en-US" dirty="0" err="1"/>
              <a:t>Antiplatelets</a:t>
            </a:r>
            <a:r>
              <a:rPr lang="en-US" dirty="0"/>
              <a:t> (reduce platelet aggregation) &amp; anticoagulant medication</a:t>
            </a:r>
          </a:p>
          <a:p>
            <a:pPr marL="514350" indent="-514350">
              <a:buAutoNum type="arabicPeriod" startAt="4"/>
            </a:pPr>
            <a:r>
              <a:rPr lang="en-US" dirty="0"/>
              <a:t>Oxygen therapy: to increase the amount of oxygen delivered to the myocardium &amp; to decrease pain.</a:t>
            </a:r>
          </a:p>
          <a:p>
            <a:pPr marL="514350" indent="-514350">
              <a:buFont typeface="+mj-lt"/>
              <a:buAutoNum type="alphaLcParenR"/>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CARDIOVASCULAR CONDITIONS</a:t>
            </a:r>
          </a:p>
        </p:txBody>
      </p:sp>
      <p:sp>
        <p:nvSpPr>
          <p:cNvPr id="3" name="Content Placeholder 2"/>
          <p:cNvSpPr>
            <a:spLocks noGrp="1"/>
          </p:cNvSpPr>
          <p:nvPr>
            <p:ph idx="1"/>
          </p:nvPr>
        </p:nvSpPr>
        <p:spPr/>
        <p:txBody>
          <a:bodyPr>
            <a:normAutofit/>
          </a:bodyPr>
          <a:lstStyle/>
          <a:p>
            <a:pPr>
              <a:buNone/>
            </a:pPr>
            <a:r>
              <a:rPr lang="en-US" b="1" dirty="0"/>
              <a:t>MAIN OBJECTIVE</a:t>
            </a:r>
          </a:p>
          <a:p>
            <a:pPr>
              <a:buNone/>
            </a:pPr>
            <a:r>
              <a:rPr lang="en-US" dirty="0"/>
              <a:t>The learner will acquire knowledge, develop skills &amp; attitudes on cardiovascular disorders in order to provide effective care to patients</a:t>
            </a:r>
          </a:p>
          <a:p>
            <a:pPr>
              <a:buNone/>
            </a:pPr>
            <a:r>
              <a:rPr lang="en-US" b="1" dirty="0"/>
              <a:t>LEARNING OBJECTIVES</a:t>
            </a:r>
          </a:p>
          <a:p>
            <a:pPr>
              <a:buNone/>
            </a:pPr>
            <a:r>
              <a:rPr lang="en-US" dirty="0"/>
              <a:t>Upon completion of this course the learner should be able to :</a:t>
            </a:r>
          </a:p>
          <a:p>
            <a:pPr marL="514350" indent="-514350">
              <a:buFont typeface="+mj-lt"/>
              <a:buAutoNum type="arabicPeriod"/>
            </a:pPr>
            <a:r>
              <a:rPr lang="en-US" dirty="0"/>
              <a:t>Recall the anatomy &amp; physiology of the heart &amp; the blood vessels</a:t>
            </a:r>
          </a:p>
          <a:p>
            <a:pPr marL="514350" indent="-514350">
              <a:buFont typeface="+mj-lt"/>
              <a:buAutoNum type="arabicPeriod"/>
            </a:pPr>
            <a:r>
              <a:rPr lang="en-US" dirty="0"/>
              <a:t>Describe common cardiovascular diseases/conditions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a:t>
            </a:r>
          </a:p>
        </p:txBody>
      </p:sp>
      <p:sp>
        <p:nvSpPr>
          <p:cNvPr id="3" name="Content Placeholder 2"/>
          <p:cNvSpPr>
            <a:spLocks noGrp="1"/>
          </p:cNvSpPr>
          <p:nvPr>
            <p:ph idx="1"/>
          </p:nvPr>
        </p:nvSpPr>
        <p:spPr/>
        <p:txBody>
          <a:bodyPr>
            <a:normAutofit/>
          </a:bodyPr>
          <a:lstStyle/>
          <a:p>
            <a:pPr>
              <a:buNone/>
            </a:pPr>
            <a:r>
              <a:rPr lang="en-US" b="1" dirty="0"/>
              <a:t>HISTORY TAKING</a:t>
            </a:r>
          </a:p>
          <a:p>
            <a:pPr marL="514350" indent="-514350">
              <a:buFont typeface="+mj-lt"/>
              <a:buAutoNum type="arabicPeriod"/>
            </a:pPr>
            <a:r>
              <a:rPr lang="en-US" dirty="0"/>
              <a:t>Identify presence of risk factors for the development of arteriosclerotic disease</a:t>
            </a:r>
          </a:p>
          <a:p>
            <a:pPr marL="514350" indent="-514350">
              <a:buFont typeface="+mj-lt"/>
              <a:buAutoNum type="arabicPeriod"/>
            </a:pPr>
            <a:r>
              <a:rPr lang="en-US" dirty="0"/>
              <a:t>Coping strategies</a:t>
            </a:r>
          </a:p>
          <a:p>
            <a:pPr marL="514350" indent="-514350">
              <a:buFont typeface="+mj-lt"/>
              <a:buAutoNum type="arabicPeriod"/>
            </a:pPr>
            <a:r>
              <a:rPr lang="en-US" dirty="0"/>
              <a:t>Respiratory</a:t>
            </a:r>
          </a:p>
          <a:p>
            <a:pPr marL="514350" indent="-514350">
              <a:buFont typeface="+mj-lt"/>
              <a:buAutoNum type="alphaLcPeriod"/>
            </a:pPr>
            <a:r>
              <a:rPr lang="en-US" dirty="0"/>
              <a:t>History of difficulty breathing</a:t>
            </a:r>
          </a:p>
          <a:p>
            <a:pPr marL="514350" indent="-514350">
              <a:buFont typeface="+mj-lt"/>
              <a:buAutoNum type="alphaLcPeriod"/>
            </a:pPr>
            <a:r>
              <a:rPr lang="en-US" dirty="0"/>
              <a:t>Medications taken for respiratory problems</a:t>
            </a:r>
          </a:p>
          <a:p>
            <a:pPr marL="514350" indent="-514350">
              <a:buFont typeface="+mj-lt"/>
              <a:buAutoNum type="alphaLcPeriod"/>
            </a:pPr>
            <a:r>
              <a:rPr lang="en-US" dirty="0"/>
              <a:t>Determine normal activity level</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609600"/>
            <a:ext cx="7696200" cy="5516563"/>
          </a:xfrm>
        </p:spPr>
        <p:txBody>
          <a:bodyPr>
            <a:normAutofit/>
          </a:bodyPr>
          <a:lstStyle/>
          <a:p>
            <a:pPr>
              <a:buNone/>
            </a:pPr>
            <a:r>
              <a:rPr lang="en-US" b="1" dirty="0"/>
              <a:t>NURSING CARE </a:t>
            </a:r>
          </a:p>
          <a:p>
            <a:pPr marL="514350" indent="-514350">
              <a:buFont typeface="+mj-lt"/>
              <a:buAutoNum type="arabicPeriod"/>
            </a:pPr>
            <a:r>
              <a:rPr lang="en-US" dirty="0"/>
              <a:t>Allay anxiety – reassure</a:t>
            </a:r>
          </a:p>
          <a:p>
            <a:pPr marL="514350" indent="-514350">
              <a:buFont typeface="+mj-lt"/>
              <a:buAutoNum type="arabicPeriod"/>
            </a:pPr>
            <a:r>
              <a:rPr lang="en-US" dirty="0"/>
              <a:t>Ensure patient gets O2 &amp; medication&amp; observe for side effects</a:t>
            </a:r>
          </a:p>
          <a:p>
            <a:pPr marL="514350" indent="-514350">
              <a:buFont typeface="+mj-lt"/>
              <a:buAutoNum type="arabicPeriod"/>
            </a:pPr>
            <a:r>
              <a:rPr lang="en-US" dirty="0"/>
              <a:t>Monitor the vital signs</a:t>
            </a:r>
          </a:p>
          <a:p>
            <a:pPr marL="514350" indent="-514350">
              <a:buFont typeface="+mj-lt"/>
              <a:buAutoNum type="arabicPeriod"/>
            </a:pPr>
            <a:r>
              <a:rPr lang="en-US" dirty="0"/>
              <a:t>Ensure investigations are done </a:t>
            </a:r>
          </a:p>
          <a:p>
            <a:pPr marL="514350" indent="-514350">
              <a:buFont typeface="+mj-lt"/>
              <a:buAutoNum type="arabicPeriod"/>
            </a:pPr>
            <a:r>
              <a:rPr lang="en-US" dirty="0"/>
              <a:t>Evaluate the general condition after interventions</a:t>
            </a:r>
          </a:p>
          <a:p>
            <a:pPr marL="514350" indent="-514350">
              <a:buFont typeface="+mj-lt"/>
              <a:buAutoNum type="arabicPeriod"/>
            </a:pPr>
            <a:r>
              <a:rPr lang="en-US" dirty="0"/>
              <a:t>Patient education</a:t>
            </a:r>
          </a:p>
          <a:p>
            <a:pPr marL="571500" indent="-571500">
              <a:buFont typeface="+mj-lt"/>
              <a:buAutoNum type="romanLcPeriod"/>
            </a:pPr>
            <a:r>
              <a:rPr lang="en-US" dirty="0"/>
              <a:t>Understanding the disease</a:t>
            </a:r>
          </a:p>
          <a:p>
            <a:pPr marL="514350" indent="-514350">
              <a:buFont typeface="+mj-lt"/>
              <a:buAutoNum type="arabicPeriod"/>
            </a:pPr>
            <a:endParaRPr lang="en-US" dirty="0"/>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571500" indent="-571500">
              <a:buAutoNum type="romanLcPeriod" startAt="2"/>
            </a:pPr>
            <a:r>
              <a:rPr lang="en-US" dirty="0"/>
              <a:t>Self administration of nitroglycerin PRN</a:t>
            </a:r>
          </a:p>
          <a:p>
            <a:pPr marL="571500" indent="-571500">
              <a:buAutoNum type="romanLcPeriod" startAt="2"/>
            </a:pPr>
            <a:r>
              <a:rPr lang="en-US" dirty="0"/>
              <a:t>Proper diet-low cholesterol, high </a:t>
            </a:r>
            <a:r>
              <a:rPr lang="en-US" dirty="0" err="1"/>
              <a:t>fibre</a:t>
            </a:r>
            <a:endParaRPr lang="en-US" dirty="0"/>
          </a:p>
          <a:p>
            <a:pPr marL="571500" indent="-571500">
              <a:buAutoNum type="romanLcPeriod" startAt="2"/>
            </a:pPr>
            <a:r>
              <a:rPr lang="en-US" dirty="0"/>
              <a:t>Control hypertension</a:t>
            </a:r>
          </a:p>
          <a:p>
            <a:pPr marL="571500" indent="-571500">
              <a:buAutoNum type="romanLcPeriod" startAt="2"/>
            </a:pPr>
            <a:r>
              <a:rPr lang="en-US" dirty="0"/>
              <a:t>If smoking to quit</a:t>
            </a:r>
          </a:p>
          <a:p>
            <a:pPr marL="571500" indent="-571500">
              <a:buAutoNum type="romanLcPeriod" startAt="2"/>
            </a:pPr>
            <a:r>
              <a:rPr lang="en-US" dirty="0"/>
              <a:t>If obese, weight reduction</a:t>
            </a:r>
          </a:p>
          <a:p>
            <a:pPr marL="571500" indent="-571500">
              <a:buAutoNum type="romanLcPeriod" startAt="2"/>
            </a:pPr>
            <a:r>
              <a:rPr lang="en-US" dirty="0"/>
              <a:t>Other </a:t>
            </a:r>
            <a:r>
              <a:rPr lang="en-US" dirty="0" err="1"/>
              <a:t>stressers</a:t>
            </a:r>
            <a:r>
              <a:rPr lang="en-US" dirty="0"/>
              <a:t> like cold, coffee drinking, strenuous exercises.</a:t>
            </a:r>
          </a:p>
          <a:p>
            <a:pPr marL="571500" indent="-571500">
              <a:buAutoNum type="romanLcPeriod" startAt="2"/>
            </a:pPr>
            <a:endParaRPr lang="en-US" dirty="0"/>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228600"/>
            <a:ext cx="8229600" cy="46038"/>
          </a:xfrm>
        </p:spPr>
        <p:txBody>
          <a:bodyPr>
            <a:normAutofit fontScale="90000"/>
          </a:bodyPr>
          <a:lstStyle/>
          <a:p>
            <a:endParaRPr lang="en-US" dirty="0"/>
          </a:p>
        </p:txBody>
      </p:sp>
      <p:sp>
        <p:nvSpPr>
          <p:cNvPr id="3" name="Content Placeholder 2"/>
          <p:cNvSpPr>
            <a:spLocks noGrp="1"/>
          </p:cNvSpPr>
          <p:nvPr>
            <p:ph idx="1"/>
          </p:nvPr>
        </p:nvSpPr>
        <p:spPr>
          <a:xfrm>
            <a:off x="457200" y="381000"/>
            <a:ext cx="7696200" cy="5745163"/>
          </a:xfrm>
        </p:spPr>
        <p:txBody>
          <a:bodyPr>
            <a:normAutofit/>
          </a:bodyPr>
          <a:lstStyle/>
          <a:p>
            <a:pPr>
              <a:buNone/>
            </a:pPr>
            <a:r>
              <a:rPr lang="en-US" b="1" dirty="0"/>
              <a:t>NOTE</a:t>
            </a:r>
          </a:p>
          <a:p>
            <a:pPr>
              <a:buNone/>
            </a:pPr>
            <a:r>
              <a:rPr lang="en-US" dirty="0"/>
              <a:t>All clients with chest pain get MONA treatment </a:t>
            </a:r>
          </a:p>
          <a:p>
            <a:pPr>
              <a:buNone/>
            </a:pPr>
            <a:r>
              <a:rPr lang="en-US" b="1" dirty="0"/>
              <a:t>M – </a:t>
            </a:r>
            <a:r>
              <a:rPr lang="en-US" dirty="0"/>
              <a:t>morphine sulfate</a:t>
            </a:r>
          </a:p>
          <a:p>
            <a:pPr>
              <a:buNone/>
            </a:pPr>
            <a:r>
              <a:rPr lang="en-US" b="1" dirty="0"/>
              <a:t>O -   </a:t>
            </a:r>
            <a:r>
              <a:rPr lang="en-US" dirty="0"/>
              <a:t>oxygen</a:t>
            </a:r>
          </a:p>
          <a:p>
            <a:pPr>
              <a:buNone/>
            </a:pPr>
            <a:r>
              <a:rPr lang="en-US" b="1" dirty="0"/>
              <a:t>N -   </a:t>
            </a:r>
            <a:r>
              <a:rPr lang="en-US" dirty="0"/>
              <a:t>nitroglycerin</a:t>
            </a:r>
          </a:p>
          <a:p>
            <a:pPr>
              <a:buNone/>
            </a:pPr>
            <a:r>
              <a:rPr lang="en-US" b="1" dirty="0"/>
              <a:t>A -   </a:t>
            </a:r>
            <a:r>
              <a:rPr lang="en-US" dirty="0" err="1"/>
              <a:t>asprin</a:t>
            </a:r>
            <a:endParaRPr lang="en-US" dirty="0"/>
          </a:p>
          <a:p>
            <a:pPr>
              <a:buNone/>
            </a:pPr>
            <a:r>
              <a:rPr lang="en-US" dirty="0"/>
              <a:t>Give </a:t>
            </a:r>
            <a:r>
              <a:rPr lang="en-US" dirty="0" err="1"/>
              <a:t>subligual</a:t>
            </a:r>
            <a:r>
              <a:rPr lang="en-US" dirty="0"/>
              <a:t> nitroglycerin tablet/spray. If the pain is not relieved after three nitroglycerin tablets each taken 5 minutes apart or after morphine, notify physician. Oxygen to ensure adequate oxygenation &amp; </a:t>
            </a:r>
            <a:r>
              <a:rPr lang="en-US" dirty="0" err="1"/>
              <a:t>asprin</a:t>
            </a:r>
            <a:r>
              <a:rPr lang="en-US" dirty="0"/>
              <a:t> for </a:t>
            </a:r>
            <a:r>
              <a:rPr lang="en-US" dirty="0" err="1"/>
              <a:t>antiplatelet</a:t>
            </a:r>
            <a:r>
              <a:rPr lang="en-US" dirty="0"/>
              <a:t> activities. </a:t>
            </a:r>
            <a:r>
              <a:rPr lang="en-US" b="1" dirty="0"/>
              <a:t> </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MYOCARDIAL INFARCTION</a:t>
            </a:r>
          </a:p>
        </p:txBody>
      </p:sp>
      <p:sp>
        <p:nvSpPr>
          <p:cNvPr id="3" name="Content Placeholder 2"/>
          <p:cNvSpPr>
            <a:spLocks noGrp="1"/>
          </p:cNvSpPr>
          <p:nvPr>
            <p:ph idx="1"/>
          </p:nvPr>
        </p:nvSpPr>
        <p:spPr/>
        <p:txBody>
          <a:bodyPr/>
          <a:lstStyle/>
          <a:p>
            <a:pPr>
              <a:buNone/>
            </a:pPr>
            <a:r>
              <a:rPr lang="en-US" dirty="0"/>
              <a:t>Or coronary occlusion or heart attack is a total occlusion of a portion of a coronary artery. After the occlusion myocardial ischemia, injury, or death occurs.</a:t>
            </a:r>
          </a:p>
          <a:p>
            <a:pPr>
              <a:buNone/>
            </a:pPr>
            <a:r>
              <a:rPr lang="en-US" dirty="0"/>
              <a:t>Infarction commonly occur in the left ventricle. The change (destruction) is  permanent.</a:t>
            </a:r>
          </a:p>
          <a:p>
            <a:pPr>
              <a:buNone/>
            </a:pPr>
            <a:r>
              <a:rPr lang="en-US" dirty="0"/>
              <a:t>The severity of the situation depends on the area of the heart involved, as well as the size of the infarct.</a:t>
            </a:r>
          </a:p>
          <a:p>
            <a:pPr>
              <a:buNone/>
            </a:pPr>
            <a:endParaRPr lang="en-US" dirty="0"/>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0960"/>
          </a:xfrm>
        </p:spPr>
        <p:txBody>
          <a:bodyPr>
            <a:normAutofit fontScale="90000"/>
          </a:bodyPr>
          <a:lstStyle/>
          <a:p>
            <a:endParaRPr lang="en-US" dirty="0"/>
          </a:p>
        </p:txBody>
      </p:sp>
      <p:sp>
        <p:nvSpPr>
          <p:cNvPr id="3" name="Content Placeholder 2"/>
          <p:cNvSpPr>
            <a:spLocks noGrp="1"/>
          </p:cNvSpPr>
          <p:nvPr>
            <p:ph idx="1"/>
          </p:nvPr>
        </p:nvSpPr>
        <p:spPr>
          <a:xfrm>
            <a:off x="457200" y="457200"/>
            <a:ext cx="7239000" cy="5998536"/>
          </a:xfrm>
        </p:spPr>
        <p:txBody>
          <a:bodyPr>
            <a:normAutofit lnSpcReduction="10000"/>
          </a:bodyPr>
          <a:lstStyle/>
          <a:p>
            <a:pPr>
              <a:buNone/>
            </a:pPr>
            <a:r>
              <a:rPr lang="en-US" b="1" dirty="0"/>
              <a:t>CAUSES</a:t>
            </a:r>
          </a:p>
          <a:p>
            <a:pPr marL="514350" indent="-514350">
              <a:buFont typeface="+mj-lt"/>
              <a:buAutoNum type="arabicPeriod"/>
            </a:pPr>
            <a:r>
              <a:rPr lang="en-US" dirty="0"/>
              <a:t>Reduced blood flow in a coronary artery due to rupture of an atherosclerotic plague &amp; subsequent occlusion of the artery by a thrombus.</a:t>
            </a:r>
          </a:p>
          <a:p>
            <a:pPr marL="514350" indent="-514350">
              <a:buFont typeface="+mj-lt"/>
              <a:buAutoNum type="arabicPeriod"/>
            </a:pPr>
            <a:r>
              <a:rPr lang="en-US" dirty="0"/>
              <a:t>Vasospasm (sudden constriction or narrowing) of coronary artery.</a:t>
            </a:r>
          </a:p>
          <a:p>
            <a:pPr marL="514350" indent="-514350">
              <a:buFont typeface="+mj-lt"/>
              <a:buAutoNum type="arabicPeriod"/>
            </a:pPr>
            <a:r>
              <a:rPr lang="en-US" dirty="0"/>
              <a:t>Decreased oxygen supply (</a:t>
            </a:r>
            <a:r>
              <a:rPr lang="en-US" dirty="0" err="1"/>
              <a:t>e.g</a:t>
            </a:r>
            <a:r>
              <a:rPr lang="en-US" dirty="0"/>
              <a:t> from acute blood loss, anemia or low blood pressure)</a:t>
            </a:r>
          </a:p>
          <a:p>
            <a:pPr marL="514350" indent="-514350">
              <a:buFont typeface="+mj-lt"/>
              <a:buAutoNum type="arabicPeriod"/>
            </a:pPr>
            <a:r>
              <a:rPr lang="en-US" dirty="0"/>
              <a:t>Increased demand for oxygen (</a:t>
            </a:r>
            <a:r>
              <a:rPr lang="en-US" dirty="0" err="1"/>
              <a:t>e.g</a:t>
            </a:r>
            <a:r>
              <a:rPr lang="en-US" dirty="0"/>
              <a:t> increased </a:t>
            </a:r>
            <a:r>
              <a:rPr lang="en-US" dirty="0" err="1"/>
              <a:t>heartrate</a:t>
            </a:r>
            <a:r>
              <a:rPr lang="en-US" dirty="0"/>
              <a:t>, </a:t>
            </a:r>
            <a:r>
              <a:rPr lang="en-US" dirty="0" err="1"/>
              <a:t>thyrotoxicosis</a:t>
            </a:r>
            <a:r>
              <a:rPr lang="en-US" dirty="0"/>
              <a:t>, or ingestion of cocaine)</a:t>
            </a:r>
          </a:p>
          <a:p>
            <a:pPr marL="514350" indent="-514350">
              <a:buNone/>
            </a:pPr>
            <a:r>
              <a:rPr lang="en-US" dirty="0"/>
              <a:t>N/B in each case there is a profound imbalance between oxygen supply &amp; demand.</a:t>
            </a: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a:t>PATHOPHYSIOLOGY</a:t>
            </a:r>
          </a:p>
          <a:p>
            <a:pPr>
              <a:buNone/>
            </a:pPr>
            <a:r>
              <a:rPr lang="en-US" dirty="0"/>
              <a:t>The area of infarction develops over minutes to hours. As the cells are deprived of oxygen, ischemia develops, cellular injury occurs, &amp; the lack of oxygen results in infarction (the death of the cells).</a:t>
            </a:r>
          </a:p>
          <a:p>
            <a:pPr>
              <a:buNone/>
            </a:pPr>
            <a:r>
              <a:rPr lang="en-US" dirty="0"/>
              <a:t>The expression ‘time is a muscle’ reflects the urgency of appropriate treatment to improve patient outcome.</a:t>
            </a:r>
          </a:p>
          <a:p>
            <a:pPr>
              <a:buNone/>
            </a:pPr>
            <a:endParaRPr lang="en-US" dirty="0"/>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Various descriptions are used to further identify an MI. </a:t>
            </a:r>
          </a:p>
          <a:p>
            <a:pPr>
              <a:buFont typeface="Wingdings" pitchFamily="2" charset="2"/>
              <a:buChar char="Ø"/>
            </a:pPr>
            <a:r>
              <a:rPr lang="en-US" dirty="0"/>
              <a:t>The type of MI (ST-segment elevation, non-ST segment elevation)</a:t>
            </a:r>
          </a:p>
          <a:p>
            <a:pPr>
              <a:buFont typeface="Wingdings" pitchFamily="2" charset="2"/>
              <a:buChar char="Ø"/>
            </a:pPr>
            <a:r>
              <a:rPr lang="en-US" dirty="0"/>
              <a:t>The location of the injury to the ventricular wall (anterior, inferior, posterior, or lateral wall)</a:t>
            </a:r>
          </a:p>
          <a:p>
            <a:pPr>
              <a:buFont typeface="Wingdings" pitchFamily="2" charset="2"/>
              <a:buChar char="Ø"/>
            </a:pPr>
            <a:r>
              <a:rPr lang="en-US" dirty="0"/>
              <a:t>The point &amp; time within the process of infarction (acute, evolving or old) </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a:t>CLINICAL MANIFESTATIONS</a:t>
            </a:r>
          </a:p>
          <a:p>
            <a:pPr marL="514350" indent="-514350">
              <a:buFont typeface="+mj-lt"/>
              <a:buAutoNum type="arabicPeriod"/>
            </a:pPr>
            <a:r>
              <a:rPr lang="en-US" dirty="0"/>
              <a:t>Cardiovascular: Chest pain/ discomfort, palpitations, </a:t>
            </a: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DYSRHYTHMIAS/ARRHYTHMIAS</a:t>
            </a:r>
          </a:p>
        </p:txBody>
      </p:sp>
      <p:sp>
        <p:nvSpPr>
          <p:cNvPr id="3" name="Content Placeholder 2"/>
          <p:cNvSpPr>
            <a:spLocks noGrp="1"/>
          </p:cNvSpPr>
          <p:nvPr>
            <p:ph idx="1"/>
          </p:nvPr>
        </p:nvSpPr>
        <p:spPr/>
        <p:txBody>
          <a:bodyPr/>
          <a:lstStyle/>
          <a:p>
            <a:pPr>
              <a:buNone/>
            </a:pPr>
            <a:r>
              <a:rPr lang="en-US" dirty="0"/>
              <a:t>Are disorders of the formation or conduction (or both) of the electrical impulse within the heart. </a:t>
            </a:r>
          </a:p>
          <a:p>
            <a:pPr>
              <a:buFont typeface="Wingdings" pitchFamily="2" charset="2"/>
              <a:buChar char="Ø"/>
            </a:pPr>
            <a:r>
              <a:rPr lang="en-US" dirty="0"/>
              <a:t>These disorders can cause disturbances of the rate, the heart rhythm, or both. </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37160"/>
          </a:xfrm>
        </p:spPr>
        <p:txBody>
          <a:bodyPr>
            <a:normAutofit fontScale="90000"/>
          </a:bodyPr>
          <a:lstStyle/>
          <a:p>
            <a:endParaRPr lang="en-US" dirty="0"/>
          </a:p>
        </p:txBody>
      </p:sp>
      <p:pic>
        <p:nvPicPr>
          <p:cNvPr id="4" name="Content Placeholder 3" descr="The Heart's Electrical System"/>
          <p:cNvPicPr>
            <a:picLocks noGrp="1"/>
          </p:cNvPicPr>
          <p:nvPr>
            <p:ph idx="1"/>
          </p:nvPr>
        </p:nvPicPr>
        <p:blipFill>
          <a:blip r:embed="rId2" cstate="print"/>
          <a:srcRect/>
          <a:stretch>
            <a:fillRect/>
          </a:stretch>
        </p:blipFill>
        <p:spPr bwMode="auto">
          <a:xfrm>
            <a:off x="533400" y="533400"/>
            <a:ext cx="7620000" cy="59436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a:t>
            </a:r>
          </a:p>
        </p:txBody>
      </p:sp>
      <p:sp>
        <p:nvSpPr>
          <p:cNvPr id="3" name="Content Placeholder 2"/>
          <p:cNvSpPr>
            <a:spLocks noGrp="1"/>
          </p:cNvSpPr>
          <p:nvPr>
            <p:ph idx="1"/>
          </p:nvPr>
        </p:nvSpPr>
        <p:spPr/>
        <p:txBody>
          <a:bodyPr>
            <a:normAutofit/>
          </a:bodyPr>
          <a:lstStyle/>
          <a:p>
            <a:pPr marL="514350" indent="-514350">
              <a:buAutoNum type="arabicPeriod" startAt="4"/>
            </a:pPr>
            <a:r>
              <a:rPr lang="en-US" dirty="0"/>
              <a:t>Circulation.</a:t>
            </a:r>
          </a:p>
          <a:p>
            <a:pPr marL="514350" indent="-514350">
              <a:buFont typeface="+mj-lt"/>
              <a:buAutoNum type="alphaLcPeriod"/>
            </a:pPr>
            <a:r>
              <a:rPr lang="en-US" dirty="0"/>
              <a:t>History of chest discomfort</a:t>
            </a:r>
          </a:p>
          <a:p>
            <a:pPr marL="571500" indent="-571500">
              <a:buFont typeface="+mj-lt"/>
              <a:buAutoNum type="romanLcPeriod"/>
            </a:pPr>
            <a:r>
              <a:rPr lang="en-US" dirty="0"/>
              <a:t>Precipitating factors; </a:t>
            </a:r>
          </a:p>
          <a:p>
            <a:pPr marL="571500" indent="-571500"/>
            <a:r>
              <a:rPr lang="en-US" dirty="0"/>
              <a:t>May occur without precipitating factors</a:t>
            </a:r>
          </a:p>
          <a:p>
            <a:pPr marL="571500" indent="-571500"/>
            <a:r>
              <a:rPr lang="en-US" dirty="0"/>
              <a:t>Physical exertion</a:t>
            </a:r>
          </a:p>
          <a:p>
            <a:pPr marL="571500" indent="-571500"/>
            <a:r>
              <a:rPr lang="en-US" dirty="0"/>
              <a:t>Emotional stress</a:t>
            </a:r>
          </a:p>
          <a:p>
            <a:pPr marL="571500" indent="-571500"/>
            <a:r>
              <a:rPr lang="en-US" dirty="0"/>
              <a:t>Eating a large meal</a:t>
            </a:r>
          </a:p>
          <a:p>
            <a:pPr marL="571500" indent="-571500">
              <a:buNone/>
            </a:pPr>
            <a:endParaRPr lang="en-US" dirty="0"/>
          </a:p>
          <a:p>
            <a:pPr marL="514350" indent="-514350">
              <a:buFont typeface="+mj-lt"/>
              <a:buAutoNum type="alphaLcPeriod"/>
            </a:pPr>
            <a:endParaRPr lang="en-US" dirty="0"/>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 SINUS RHYTHM</a:t>
            </a:r>
          </a:p>
        </p:txBody>
      </p:sp>
      <p:pic>
        <p:nvPicPr>
          <p:cNvPr id="4" name="Content Placeholder 3" descr="Normal Heat Rhythm"/>
          <p:cNvPicPr>
            <a:picLocks noGrp="1"/>
          </p:cNvPicPr>
          <p:nvPr>
            <p:ph idx="1"/>
          </p:nvPr>
        </p:nvPicPr>
        <p:blipFill>
          <a:blip r:embed="rId2" cstate="print"/>
          <a:stretch>
            <a:fillRect/>
          </a:stretch>
        </p:blipFill>
        <p:spPr bwMode="auto">
          <a:xfrm>
            <a:off x="457200" y="1676400"/>
            <a:ext cx="7467600" cy="4419600"/>
          </a:xfrm>
          <a:prstGeom prst="rect">
            <a:avLst/>
          </a:prstGeom>
          <a:noFill/>
          <a:ln w="9525">
            <a:noFill/>
            <a:miter lim="800000"/>
            <a:headEnd/>
            <a:tailEnd/>
          </a:ln>
        </p:spPr>
      </p:pic>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52400"/>
          </a:xfrm>
        </p:spPr>
        <p:txBody>
          <a:bodyPr>
            <a:normAutofit fontScale="90000"/>
          </a:bodyPr>
          <a:lstStyle/>
          <a:p>
            <a:endParaRPr lang="en-US" dirty="0"/>
          </a:p>
        </p:txBody>
      </p:sp>
      <p:sp>
        <p:nvSpPr>
          <p:cNvPr id="3" name="Content Placeholder 2"/>
          <p:cNvSpPr>
            <a:spLocks noGrp="1"/>
          </p:cNvSpPr>
          <p:nvPr>
            <p:ph idx="1"/>
          </p:nvPr>
        </p:nvSpPr>
        <p:spPr>
          <a:xfrm>
            <a:off x="457200" y="1295400"/>
            <a:ext cx="8229600" cy="4830763"/>
          </a:xfrm>
        </p:spPr>
        <p:txBody>
          <a:bodyPr/>
          <a:lstStyle/>
          <a:p>
            <a:pPr>
              <a:buNone/>
            </a:pPr>
            <a:r>
              <a:rPr lang="en-US" b="1" dirty="0"/>
              <a:t>Characteristics of normal sinus rhythm</a:t>
            </a:r>
          </a:p>
          <a:p>
            <a:pPr>
              <a:buNone/>
            </a:pPr>
            <a:r>
              <a:rPr lang="en-US" dirty="0"/>
              <a:t>Rate: 60 to 100 beats/min</a:t>
            </a:r>
          </a:p>
          <a:p>
            <a:pPr>
              <a:buNone/>
            </a:pPr>
            <a:r>
              <a:rPr lang="en-US" dirty="0"/>
              <a:t>Rhythm: regular</a:t>
            </a:r>
          </a:p>
          <a:p>
            <a:pPr>
              <a:buNone/>
            </a:pPr>
            <a:r>
              <a:rPr lang="en-US" dirty="0"/>
              <a:t>P wave: present, precede each QRS complex.</a:t>
            </a:r>
          </a:p>
          <a:p>
            <a:pPr>
              <a:buNone/>
            </a:pPr>
            <a:r>
              <a:rPr lang="en-US" dirty="0"/>
              <a:t>P-R interval: 0.12 to 0.20 seconds</a:t>
            </a:r>
          </a:p>
          <a:p>
            <a:pPr>
              <a:buNone/>
            </a:pPr>
            <a:r>
              <a:rPr lang="en-US" dirty="0"/>
              <a:t>QRS complex: present and under 0.10 second</a:t>
            </a: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457200" y="457200"/>
            <a:ext cx="7848600" cy="5668963"/>
          </a:xfrm>
        </p:spPr>
        <p:txBody>
          <a:bodyPr>
            <a:normAutofit/>
          </a:bodyPr>
          <a:lstStyle/>
          <a:p>
            <a:pPr>
              <a:buNone/>
            </a:pPr>
            <a:r>
              <a:rPr lang="en-US" b="1" dirty="0"/>
              <a:t>Relationship of conducting pathways to the </a:t>
            </a:r>
            <a:r>
              <a:rPr lang="en-US" b="1" dirty="0" err="1"/>
              <a:t>electocardiogram</a:t>
            </a:r>
            <a:endParaRPr lang="en-US" dirty="0"/>
          </a:p>
          <a:p>
            <a:pPr marL="514350" indent="-514350">
              <a:buFont typeface="+mj-lt"/>
              <a:buAutoNum type="arabicPeriod"/>
            </a:pPr>
            <a:r>
              <a:rPr lang="en-US" dirty="0"/>
              <a:t>P-</a:t>
            </a:r>
            <a:r>
              <a:rPr lang="en-US" dirty="0" err="1"/>
              <a:t>wave:indicative</a:t>
            </a:r>
            <a:r>
              <a:rPr lang="en-US" dirty="0"/>
              <a:t> of the impulse generated from the </a:t>
            </a:r>
            <a:r>
              <a:rPr lang="en-US" dirty="0" err="1"/>
              <a:t>sinoatrial</a:t>
            </a:r>
            <a:r>
              <a:rPr lang="en-US" dirty="0"/>
              <a:t> node: initiates </a:t>
            </a:r>
            <a:r>
              <a:rPr lang="en-US" dirty="0" err="1"/>
              <a:t>atrial</a:t>
            </a:r>
            <a:r>
              <a:rPr lang="en-US" dirty="0"/>
              <a:t> depolarization.</a:t>
            </a:r>
          </a:p>
          <a:p>
            <a:pPr marL="514350" indent="-514350">
              <a:buFont typeface="+mj-lt"/>
              <a:buAutoNum type="arabicPeriod"/>
            </a:pPr>
            <a:r>
              <a:rPr lang="en-US" dirty="0"/>
              <a:t>PR interval: delay of the impulse at the </a:t>
            </a:r>
            <a:r>
              <a:rPr lang="en-US" dirty="0" err="1"/>
              <a:t>atrioventricular</a:t>
            </a:r>
            <a:r>
              <a:rPr lang="en-US" dirty="0"/>
              <a:t> node &amp; bundle of His to promote ventricular filling.</a:t>
            </a:r>
          </a:p>
          <a:p>
            <a:pPr marL="514350" indent="-514350">
              <a:buFont typeface="+mj-lt"/>
              <a:buAutoNum type="arabicPeriod"/>
            </a:pPr>
            <a:r>
              <a:rPr lang="en-US" dirty="0"/>
              <a:t>QRS complex: passage of impulse through the bundle branches through the </a:t>
            </a:r>
            <a:r>
              <a:rPr lang="en-US" dirty="0" err="1"/>
              <a:t>purkinje</a:t>
            </a:r>
            <a:r>
              <a:rPr lang="en-US" dirty="0"/>
              <a:t> </a:t>
            </a:r>
            <a:r>
              <a:rPr lang="en-US" dirty="0" err="1"/>
              <a:t>fibres</a:t>
            </a:r>
            <a:r>
              <a:rPr lang="en-US" dirty="0"/>
              <a:t>; depolarization of the ventricles occurs  </a:t>
            </a: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514350" indent="-514350">
              <a:buAutoNum type="arabicPeriod" startAt="4"/>
            </a:pPr>
            <a:r>
              <a:rPr lang="en-US" dirty="0"/>
              <a:t>T-wave: ventricular </a:t>
            </a:r>
            <a:r>
              <a:rPr lang="en-US" dirty="0" err="1"/>
              <a:t>repolarization</a:t>
            </a:r>
            <a:r>
              <a:rPr lang="en-US" dirty="0"/>
              <a:t> &amp; return to the resting rate.</a:t>
            </a:r>
          </a:p>
          <a:p>
            <a:pPr marL="514350" indent="-514350">
              <a:buAutoNum type="arabicPeriod" startAt="4"/>
            </a:pPr>
            <a:r>
              <a:rPr lang="en-US" dirty="0"/>
              <a:t>S-T segment: reflects the time from completion of a contraction (depolarization) to recovery (</a:t>
            </a:r>
            <a:r>
              <a:rPr lang="en-US" dirty="0" err="1"/>
              <a:t>repolarization</a:t>
            </a:r>
            <a:r>
              <a:rPr lang="en-US" dirty="0"/>
              <a:t>) of myocardial muscle for next </a:t>
            </a:r>
            <a:r>
              <a:rPr lang="en-US" dirty="0" err="1"/>
              <a:t>impuse</a:t>
            </a:r>
            <a:r>
              <a:rPr lang="en-US" dirty="0"/>
              <a:t>.</a:t>
            </a:r>
          </a:p>
          <a:p>
            <a:pPr marL="514350" indent="-514350">
              <a:buAutoNum type="arabicPeriod" startAt="4"/>
            </a:pPr>
            <a:r>
              <a:rPr lang="en-US" dirty="0"/>
              <a:t>U-wave: not usually present. It is seen in patients with </a:t>
            </a:r>
            <a:r>
              <a:rPr lang="en-US" dirty="0" err="1"/>
              <a:t>hypokalemia</a:t>
            </a:r>
            <a:r>
              <a:rPr lang="en-US" dirty="0"/>
              <a:t>. Appear shortly after T-wave &amp; distorts it.</a:t>
            </a: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Font typeface="Wingdings" pitchFamily="2" charset="2"/>
              <a:buChar char="Ø"/>
            </a:pPr>
            <a:r>
              <a:rPr lang="en-US" dirty="0" err="1"/>
              <a:t>Dysrhythmias</a:t>
            </a:r>
            <a:r>
              <a:rPr lang="en-US" dirty="0"/>
              <a:t> may be classified according to rate- either </a:t>
            </a:r>
            <a:r>
              <a:rPr lang="en-US" dirty="0" err="1"/>
              <a:t>bradycardia</a:t>
            </a:r>
            <a:r>
              <a:rPr lang="en-US" dirty="0"/>
              <a:t> or tachycardia.</a:t>
            </a:r>
          </a:p>
          <a:p>
            <a:pPr>
              <a:buFont typeface="Wingdings" pitchFamily="2" charset="2"/>
              <a:buChar char="Ø"/>
            </a:pPr>
            <a:r>
              <a:rPr lang="en-US" dirty="0"/>
              <a:t>They are also classified according to their origin- </a:t>
            </a:r>
            <a:r>
              <a:rPr lang="en-US" dirty="0" err="1"/>
              <a:t>atrial</a:t>
            </a:r>
            <a:r>
              <a:rPr lang="en-US" dirty="0"/>
              <a:t> or ventricular.</a:t>
            </a:r>
          </a:p>
          <a:p>
            <a:pPr>
              <a:buFont typeface="Wingdings" pitchFamily="2" charset="2"/>
              <a:buChar char="Ø"/>
            </a:pPr>
            <a:r>
              <a:rPr lang="en-US" dirty="0"/>
              <a:t>Ventricular </a:t>
            </a:r>
            <a:r>
              <a:rPr lang="en-US" dirty="0" err="1"/>
              <a:t>dysrhythmias</a:t>
            </a:r>
            <a:r>
              <a:rPr lang="en-US" dirty="0"/>
              <a:t> are more life threatening than </a:t>
            </a:r>
            <a:r>
              <a:rPr lang="en-US" dirty="0" err="1"/>
              <a:t>atrial</a:t>
            </a:r>
            <a:r>
              <a:rPr lang="en-US" dirty="0"/>
              <a:t> </a:t>
            </a:r>
            <a:r>
              <a:rPr lang="en-US" dirty="0" err="1"/>
              <a:t>dysrhythmias</a:t>
            </a:r>
            <a:r>
              <a:rPr lang="en-US" dirty="0"/>
              <a:t>.</a:t>
            </a:r>
          </a:p>
          <a:p>
            <a:pPr>
              <a:buNone/>
            </a:pPr>
            <a:endParaRPr lang="en-US" dirty="0"/>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a:t>Types of </a:t>
            </a:r>
            <a:r>
              <a:rPr lang="en-US" b="1" dirty="0" err="1"/>
              <a:t>dysrhythmias</a:t>
            </a:r>
            <a:endParaRPr lang="en-US" b="1" dirty="0"/>
          </a:p>
          <a:p>
            <a:pPr marL="571500" indent="-571500">
              <a:buFont typeface="+mj-lt"/>
              <a:buAutoNum type="romanLcPeriod"/>
            </a:pPr>
            <a:r>
              <a:rPr lang="en-US" dirty="0"/>
              <a:t>Sinus </a:t>
            </a:r>
            <a:r>
              <a:rPr lang="en-US" dirty="0" err="1"/>
              <a:t>dysrhythmias</a:t>
            </a:r>
            <a:r>
              <a:rPr lang="en-US" dirty="0"/>
              <a:t> (from sinus (SA) node)</a:t>
            </a:r>
          </a:p>
          <a:p>
            <a:pPr marL="571500" indent="-571500">
              <a:buFont typeface="+mj-lt"/>
              <a:buAutoNum type="romanLcPeriod"/>
            </a:pPr>
            <a:r>
              <a:rPr lang="en-US" dirty="0" err="1"/>
              <a:t>Atrial</a:t>
            </a:r>
            <a:r>
              <a:rPr lang="en-US" dirty="0"/>
              <a:t> </a:t>
            </a:r>
            <a:r>
              <a:rPr lang="en-US" dirty="0" err="1"/>
              <a:t>dysrhythmias</a:t>
            </a:r>
            <a:r>
              <a:rPr lang="en-US" dirty="0"/>
              <a:t> (from atria)</a:t>
            </a:r>
          </a:p>
          <a:p>
            <a:pPr marL="571500" indent="-571500">
              <a:buFont typeface="+mj-lt"/>
              <a:buAutoNum type="romanLcPeriod"/>
            </a:pPr>
            <a:r>
              <a:rPr lang="en-US" dirty="0" err="1"/>
              <a:t>Junctional</a:t>
            </a:r>
            <a:r>
              <a:rPr lang="en-US" dirty="0"/>
              <a:t> </a:t>
            </a:r>
            <a:r>
              <a:rPr lang="en-US" dirty="0" err="1"/>
              <a:t>dysrhythmias</a:t>
            </a:r>
            <a:r>
              <a:rPr lang="en-US" dirty="0"/>
              <a:t> (from </a:t>
            </a:r>
            <a:r>
              <a:rPr lang="en-US" dirty="0" err="1"/>
              <a:t>atrioventricular</a:t>
            </a:r>
            <a:r>
              <a:rPr lang="en-US" dirty="0"/>
              <a:t> (AV) node or junction)</a:t>
            </a:r>
          </a:p>
          <a:p>
            <a:pPr marL="571500" indent="-571500">
              <a:buFont typeface="+mj-lt"/>
              <a:buAutoNum type="romanLcPeriod"/>
            </a:pPr>
            <a:r>
              <a:rPr lang="en-US" dirty="0"/>
              <a:t>Ventricular </a:t>
            </a:r>
            <a:r>
              <a:rPr lang="en-US" dirty="0" err="1"/>
              <a:t>dysrhythmias</a:t>
            </a:r>
            <a:r>
              <a:rPr lang="en-US" dirty="0"/>
              <a:t> (from ventricles)</a:t>
            </a: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457200" y="457200"/>
            <a:ext cx="8229600" cy="5668963"/>
          </a:xfrm>
        </p:spPr>
        <p:txBody>
          <a:bodyPr/>
          <a:lstStyle/>
          <a:p>
            <a:pPr>
              <a:buNone/>
            </a:pPr>
            <a:endParaRPr lang="en-US" b="1" dirty="0"/>
          </a:p>
          <a:p>
            <a:pPr>
              <a:buNone/>
            </a:pPr>
            <a:endParaRPr lang="en-US" b="1" dirty="0"/>
          </a:p>
          <a:p>
            <a:pPr>
              <a:buNone/>
            </a:pPr>
            <a:endParaRPr lang="en-US" b="1" dirty="0"/>
          </a:p>
          <a:p>
            <a:pPr>
              <a:buNone/>
            </a:pPr>
            <a:r>
              <a:rPr lang="en-US" b="1" dirty="0"/>
              <a:t>CAUSES</a:t>
            </a:r>
          </a:p>
          <a:p>
            <a:pPr marL="514350" indent="-514350">
              <a:buFont typeface="+mj-lt"/>
              <a:buAutoNum type="arabicPeriod"/>
            </a:pPr>
            <a:r>
              <a:rPr lang="en-US" dirty="0"/>
              <a:t>Conditions like heart diseases, COPD, anemia, myocardial infarction</a:t>
            </a:r>
          </a:p>
          <a:p>
            <a:pPr marL="514350" indent="-514350">
              <a:buFont typeface="+mj-lt"/>
              <a:buAutoNum type="arabicPeriod"/>
            </a:pPr>
            <a:r>
              <a:rPr lang="en-US" dirty="0"/>
              <a:t>Some medications </a:t>
            </a:r>
            <a:r>
              <a:rPr lang="en-US" dirty="0" err="1"/>
              <a:t>e.g</a:t>
            </a:r>
            <a:r>
              <a:rPr lang="en-US" dirty="0"/>
              <a:t> </a:t>
            </a:r>
            <a:r>
              <a:rPr lang="en-US" dirty="0" err="1"/>
              <a:t>digoxin</a:t>
            </a:r>
            <a:endParaRPr lang="en-US" dirty="0"/>
          </a:p>
          <a:p>
            <a:pPr marL="514350" indent="-514350">
              <a:buFont typeface="+mj-lt"/>
              <a:buAutoNum type="arabicPeriod"/>
            </a:pPr>
            <a:r>
              <a:rPr lang="en-US" dirty="0"/>
              <a:t>Cardiac catheterization</a:t>
            </a:r>
          </a:p>
          <a:p>
            <a:pPr marL="514350" indent="-514350">
              <a:buFont typeface="+mj-lt"/>
              <a:buAutoNum type="arabicPeriod"/>
            </a:pPr>
            <a:r>
              <a:rPr lang="en-US" dirty="0"/>
              <a:t>Electrolyte imbalance</a:t>
            </a: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457200"/>
            <a:ext cx="8229600" cy="5668963"/>
          </a:xfrm>
        </p:spPr>
        <p:txBody>
          <a:bodyPr>
            <a:normAutofit/>
          </a:bodyPr>
          <a:lstStyle/>
          <a:p>
            <a:pPr>
              <a:buNone/>
            </a:pPr>
            <a:r>
              <a:rPr lang="en-US" b="1" dirty="0"/>
              <a:t>SIGNS &amp; SYMPTOMS</a:t>
            </a:r>
          </a:p>
          <a:p>
            <a:pPr marL="514350" indent="-514350">
              <a:buFont typeface="+mj-lt"/>
              <a:buAutoNum type="arabicPeriod"/>
            </a:pPr>
            <a:r>
              <a:rPr lang="en-US" dirty="0"/>
              <a:t>Syncope</a:t>
            </a:r>
          </a:p>
          <a:p>
            <a:pPr marL="514350" indent="-514350">
              <a:buFont typeface="+mj-lt"/>
              <a:buAutoNum type="arabicPeriod"/>
            </a:pPr>
            <a:r>
              <a:rPr lang="en-US" dirty="0"/>
              <a:t>Lightheadedness</a:t>
            </a:r>
          </a:p>
          <a:p>
            <a:pPr marL="514350" indent="-514350">
              <a:buFont typeface="+mj-lt"/>
              <a:buAutoNum type="arabicPeriod"/>
            </a:pPr>
            <a:r>
              <a:rPr lang="en-US" dirty="0"/>
              <a:t>Dizziness</a:t>
            </a:r>
          </a:p>
          <a:p>
            <a:pPr marL="514350" indent="-514350">
              <a:buFont typeface="+mj-lt"/>
              <a:buAutoNum type="arabicPeriod"/>
            </a:pPr>
            <a:r>
              <a:rPr lang="en-US" dirty="0"/>
              <a:t>Fatigue</a:t>
            </a:r>
          </a:p>
          <a:p>
            <a:pPr marL="514350" indent="-514350">
              <a:buFont typeface="+mj-lt"/>
              <a:buAutoNum type="arabicPeriod"/>
            </a:pPr>
            <a:r>
              <a:rPr lang="en-US" dirty="0"/>
              <a:t>Chest discomfort</a:t>
            </a:r>
          </a:p>
          <a:p>
            <a:pPr marL="514350" indent="-514350">
              <a:buFont typeface="+mj-lt"/>
              <a:buAutoNum type="arabicPeriod"/>
            </a:pPr>
            <a:r>
              <a:rPr lang="en-US" dirty="0"/>
              <a:t>Palpitations</a:t>
            </a:r>
          </a:p>
          <a:p>
            <a:pPr marL="514350" indent="-514350">
              <a:buFont typeface="+mj-lt"/>
              <a:buAutoNum type="arabicPeriod"/>
            </a:pPr>
            <a:r>
              <a:rPr lang="en-US" dirty="0"/>
              <a:t>Engorged neck veins</a:t>
            </a:r>
          </a:p>
          <a:p>
            <a:pPr marL="514350" indent="-514350">
              <a:buFont typeface="+mj-lt"/>
              <a:buAutoNum type="arabicPeriod"/>
            </a:pPr>
            <a:r>
              <a:rPr lang="en-US" dirty="0"/>
              <a:t>Crackles &amp; wheezes</a:t>
            </a:r>
          </a:p>
          <a:p>
            <a:pPr marL="514350" indent="-514350">
              <a:buFont typeface="+mj-lt"/>
              <a:buAutoNum type="arabicPeriod"/>
            </a:pPr>
            <a:r>
              <a:rPr lang="en-US" dirty="0"/>
              <a:t>Pale &amp; cool skin</a:t>
            </a:r>
          </a:p>
          <a:p>
            <a:pPr marL="514350" indent="-514350">
              <a:buFont typeface="+mj-lt"/>
              <a:buAutoNum type="arabicPeriod"/>
            </a:pPr>
            <a:r>
              <a:rPr lang="en-US" dirty="0"/>
              <a:t>Decrease/increased pulse rate &amp; rhythm</a:t>
            </a:r>
          </a:p>
          <a:p>
            <a:pPr marL="514350" indent="-514350">
              <a:buFont typeface="+mj-lt"/>
              <a:buAutoNum type="arabicPeriod"/>
            </a:pPr>
            <a:endParaRPr lang="en-US" dirty="0"/>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SINUS BRADYCARDIA</a:t>
            </a:r>
          </a:p>
        </p:txBody>
      </p:sp>
      <p:sp>
        <p:nvSpPr>
          <p:cNvPr id="3" name="Content Placeholder 2"/>
          <p:cNvSpPr>
            <a:spLocks noGrp="1"/>
          </p:cNvSpPr>
          <p:nvPr>
            <p:ph idx="1"/>
          </p:nvPr>
        </p:nvSpPr>
        <p:spPr/>
        <p:txBody>
          <a:bodyPr/>
          <a:lstStyle/>
          <a:p>
            <a:r>
              <a:rPr lang="en-US" dirty="0"/>
              <a:t>These are slow heart rhythms, which may arise from disease in the heart’s conduction system (such as SA node, AV node or HIS-Purkinje system). </a:t>
            </a:r>
          </a:p>
          <a:p>
            <a:pPr>
              <a:buNone/>
            </a:pPr>
            <a:endParaRPr lang="en-US" dirty="0"/>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SINUS BRADYCARDIA</a:t>
            </a:r>
          </a:p>
        </p:txBody>
      </p:sp>
      <p:pic>
        <p:nvPicPr>
          <p:cNvPr id="4" name="Content Placeholder 3" descr="http://my.clevelandclinic.org/PublishingImages/heart/sinusarrhyth2.jpg"/>
          <p:cNvPicPr>
            <a:picLocks noGrp="1"/>
          </p:cNvPicPr>
          <p:nvPr>
            <p:ph idx="1"/>
          </p:nvPr>
        </p:nvPicPr>
        <p:blipFill>
          <a:blip r:embed="rId2" cstate="print"/>
          <a:stretch>
            <a:fillRect/>
          </a:stretch>
        </p:blipFill>
        <p:spPr bwMode="auto">
          <a:xfrm>
            <a:off x="381000" y="1524000"/>
            <a:ext cx="7543800" cy="48768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a:t>
            </a:r>
          </a:p>
        </p:txBody>
      </p:sp>
      <p:sp>
        <p:nvSpPr>
          <p:cNvPr id="3" name="Content Placeholder 2"/>
          <p:cNvSpPr>
            <a:spLocks noGrp="1"/>
          </p:cNvSpPr>
          <p:nvPr>
            <p:ph idx="1"/>
          </p:nvPr>
        </p:nvSpPr>
        <p:spPr/>
        <p:txBody>
          <a:bodyPr>
            <a:normAutofit/>
          </a:bodyPr>
          <a:lstStyle/>
          <a:p>
            <a:r>
              <a:rPr lang="en-US" dirty="0"/>
              <a:t>Smothering-suffocate/obstruct</a:t>
            </a:r>
          </a:p>
          <a:p>
            <a:r>
              <a:rPr lang="en-US" dirty="0"/>
              <a:t>Burning</a:t>
            </a:r>
          </a:p>
          <a:p>
            <a:r>
              <a:rPr lang="en-US" dirty="0"/>
              <a:t>Severe pain</a:t>
            </a:r>
          </a:p>
          <a:p>
            <a:r>
              <a:rPr lang="en-US" dirty="0"/>
              <a:t>Increases with movement</a:t>
            </a:r>
          </a:p>
          <a:p>
            <a:pPr>
              <a:buNone/>
            </a:pPr>
            <a:r>
              <a:rPr lang="en-US" dirty="0"/>
              <a:t>iii. Region &amp; Radiation</a:t>
            </a:r>
          </a:p>
          <a:p>
            <a:r>
              <a:rPr lang="en-US" dirty="0" err="1"/>
              <a:t>Substernal</a:t>
            </a:r>
            <a:r>
              <a:rPr lang="en-US" dirty="0"/>
              <a:t> or </a:t>
            </a:r>
            <a:r>
              <a:rPr lang="en-US" dirty="0" err="1"/>
              <a:t>retrosternal</a:t>
            </a:r>
            <a:endParaRPr lang="en-US" dirty="0"/>
          </a:p>
          <a:p>
            <a:r>
              <a:rPr lang="en-US" dirty="0"/>
              <a:t>Spreads across the chest</a:t>
            </a:r>
          </a:p>
          <a:p>
            <a:r>
              <a:rPr lang="en-US" dirty="0"/>
              <a:t>Radiates to the side of either or both arms, the neck, the jaw, upper abdomen.</a:t>
            </a: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SINUS TACHYCARDIA</a:t>
            </a:r>
          </a:p>
        </p:txBody>
      </p:sp>
      <p:sp>
        <p:nvSpPr>
          <p:cNvPr id="3" name="Content Placeholder 2"/>
          <p:cNvSpPr>
            <a:spLocks noGrp="1"/>
          </p:cNvSpPr>
          <p:nvPr>
            <p:ph idx="1"/>
          </p:nvPr>
        </p:nvSpPr>
        <p:spPr/>
        <p:txBody>
          <a:bodyPr/>
          <a:lstStyle/>
          <a:p>
            <a:pPr>
              <a:buNone/>
            </a:pPr>
            <a:r>
              <a:rPr lang="en-US" dirty="0"/>
              <a:t>It’s a heart rate greater than 100 beats per minute.</a:t>
            </a:r>
          </a:p>
          <a:p>
            <a:pPr>
              <a:buNone/>
            </a:pPr>
            <a:r>
              <a:rPr lang="en-US" dirty="0"/>
              <a:t>It has same components as a normal sinus rhythm except the heart rate is faster</a:t>
            </a: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SYNUS TACHYCARDIA</a:t>
            </a:r>
          </a:p>
        </p:txBody>
      </p:sp>
      <p:pic>
        <p:nvPicPr>
          <p:cNvPr id="4" name="Content Placeholder 3" descr="Tachycardia"/>
          <p:cNvPicPr>
            <a:picLocks noGrp="1"/>
          </p:cNvPicPr>
          <p:nvPr>
            <p:ph idx="1"/>
          </p:nvPr>
        </p:nvPicPr>
        <p:blipFill>
          <a:blip r:embed="rId2" cstate="print"/>
          <a:srcRect/>
          <a:stretch>
            <a:fillRect/>
          </a:stretch>
        </p:blipFill>
        <p:spPr bwMode="auto">
          <a:xfrm>
            <a:off x="457200" y="1447800"/>
            <a:ext cx="7620000" cy="4267200"/>
          </a:xfrm>
          <a:prstGeom prst="rect">
            <a:avLst/>
          </a:prstGeom>
          <a:noFill/>
          <a:ln w="9525">
            <a:noFill/>
            <a:miter lim="800000"/>
            <a:headEnd/>
            <a:tailEnd/>
          </a:ln>
        </p:spPr>
      </p:pic>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HEART BLOCK</a:t>
            </a:r>
          </a:p>
        </p:txBody>
      </p:sp>
      <p:sp>
        <p:nvSpPr>
          <p:cNvPr id="3" name="Content Placeholder 2"/>
          <p:cNvSpPr>
            <a:spLocks noGrp="1"/>
          </p:cNvSpPr>
          <p:nvPr>
            <p:ph idx="1"/>
          </p:nvPr>
        </p:nvSpPr>
        <p:spPr/>
        <p:txBody>
          <a:bodyPr/>
          <a:lstStyle/>
          <a:p>
            <a:pPr>
              <a:buNone/>
            </a:pPr>
            <a:r>
              <a:rPr lang="en-US" dirty="0"/>
              <a:t>A delay or complete block of the electrical impulse as it travels from the sinus node to the ventricles. The level of the block or delay may occur in the AV node or HIS-Purkinje system. The heart may beat irregularly and, often, more slowly. </a:t>
            </a:r>
          </a:p>
          <a:p>
            <a:endParaRPr lang="en-US" dirty="0"/>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HEART BLOCK</a:t>
            </a:r>
          </a:p>
        </p:txBody>
      </p:sp>
      <p:pic>
        <p:nvPicPr>
          <p:cNvPr id="4" name="Content Placeholder 3" descr="http://my.clevelandclinic.org/PublishingImages/heart/hrtblock.jpg"/>
          <p:cNvPicPr>
            <a:picLocks noGrp="1"/>
          </p:cNvPicPr>
          <p:nvPr>
            <p:ph idx="1"/>
          </p:nvPr>
        </p:nvPicPr>
        <p:blipFill>
          <a:blip r:embed="rId2" cstate="print"/>
          <a:srcRect/>
          <a:stretch>
            <a:fillRect/>
          </a:stretch>
        </p:blipFill>
        <p:spPr bwMode="auto">
          <a:xfrm>
            <a:off x="228600" y="1143000"/>
            <a:ext cx="7848600" cy="4834731"/>
          </a:xfrm>
          <a:prstGeom prst="rect">
            <a:avLst/>
          </a:prstGeom>
          <a:noFill/>
          <a:ln w="9525">
            <a:noFill/>
            <a:miter lim="800000"/>
            <a:headEnd/>
            <a:tailEnd/>
          </a:ln>
        </p:spPr>
      </p:pic>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b="1" dirty="0"/>
          </a:p>
          <a:p>
            <a:pPr>
              <a:buNone/>
            </a:pPr>
            <a:r>
              <a:rPr lang="en-US" b="1" dirty="0"/>
              <a:t>Premature </a:t>
            </a:r>
            <a:r>
              <a:rPr lang="en-US" b="1" dirty="0" err="1"/>
              <a:t>atrial</a:t>
            </a:r>
            <a:r>
              <a:rPr lang="en-US" b="1" dirty="0"/>
              <a:t> contractions (PACs)</a:t>
            </a:r>
            <a:endParaRPr lang="en-US" dirty="0"/>
          </a:p>
          <a:p>
            <a:pPr>
              <a:buNone/>
            </a:pPr>
            <a:r>
              <a:rPr lang="en-US" dirty="0"/>
              <a:t>Early extra beats that originate in the </a:t>
            </a:r>
            <a:r>
              <a:rPr lang="en-US" dirty="0" err="1"/>
              <a:t>atrial</a:t>
            </a:r>
            <a:r>
              <a:rPr lang="en-US" dirty="0"/>
              <a:t> (upper chamber of the heart)</a:t>
            </a:r>
          </a:p>
          <a:p>
            <a:endParaRPr lang="en-US" dirty="0"/>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endParaRPr lang="en-US" dirty="0"/>
          </a:p>
        </p:txBody>
      </p:sp>
      <p:pic>
        <p:nvPicPr>
          <p:cNvPr id="4" name="Content Placeholder 3" descr="http://my.clevelandclinic.org/PublishingImages/heart/pac.jpg"/>
          <p:cNvPicPr>
            <a:picLocks noGrp="1"/>
          </p:cNvPicPr>
          <p:nvPr>
            <p:ph idx="1"/>
          </p:nvPr>
        </p:nvPicPr>
        <p:blipFill>
          <a:blip r:embed="rId2" cstate="print"/>
          <a:srcRect/>
          <a:stretch>
            <a:fillRect/>
          </a:stretch>
        </p:blipFill>
        <p:spPr bwMode="auto">
          <a:xfrm>
            <a:off x="457200" y="838200"/>
            <a:ext cx="7696200" cy="5791200"/>
          </a:xfrm>
          <a:prstGeom prst="rect">
            <a:avLst/>
          </a:prstGeom>
          <a:noFill/>
          <a:ln w="9525">
            <a:noFill/>
            <a:miter lim="800000"/>
            <a:headEnd/>
            <a:tailEnd/>
          </a:ln>
        </p:spPr>
      </p:pic>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ATRIAL FIBRILLATION</a:t>
            </a:r>
          </a:p>
        </p:txBody>
      </p:sp>
      <p:sp>
        <p:nvSpPr>
          <p:cNvPr id="3" name="Content Placeholder 2"/>
          <p:cNvSpPr>
            <a:spLocks noGrp="1"/>
          </p:cNvSpPr>
          <p:nvPr>
            <p:ph idx="1"/>
          </p:nvPr>
        </p:nvSpPr>
        <p:spPr/>
        <p:txBody>
          <a:bodyPr/>
          <a:lstStyle/>
          <a:p>
            <a:pPr>
              <a:buNone/>
            </a:pPr>
            <a:endParaRPr lang="en-US" dirty="0"/>
          </a:p>
          <a:p>
            <a:pPr>
              <a:buNone/>
            </a:pPr>
            <a:r>
              <a:rPr lang="en-US" dirty="0"/>
              <a:t>Extremely rapid incomplete contractions of the atria result in fine rapid, irregular, &amp; uncoordinated movements.</a:t>
            </a:r>
          </a:p>
          <a:p>
            <a:pPr>
              <a:buNone/>
            </a:pPr>
            <a:endParaRPr lang="en-US" dirty="0"/>
          </a:p>
          <a:p>
            <a:pPr>
              <a:buNone/>
            </a:pPr>
            <a:r>
              <a:rPr lang="en-US" dirty="0"/>
              <a:t>Cannot identify P waves or P-R interval on ECG. </a:t>
            </a:r>
          </a:p>
          <a:p>
            <a:pPr>
              <a:buNone/>
            </a:pPr>
            <a:endParaRPr lang="en-US" dirty="0"/>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a:t>ATRIAL FIBRILLATION</a:t>
            </a:r>
          </a:p>
        </p:txBody>
      </p:sp>
      <p:pic>
        <p:nvPicPr>
          <p:cNvPr id="4" name="Content Placeholder 3" descr="http://my.clevelandclinic.org/PublishingImages/heart/afib.jpg"/>
          <p:cNvPicPr>
            <a:picLocks noGrp="1"/>
          </p:cNvPicPr>
          <p:nvPr>
            <p:ph idx="1"/>
          </p:nvPr>
        </p:nvPicPr>
        <p:blipFill>
          <a:blip r:embed="rId2" cstate="print"/>
          <a:srcRect/>
          <a:stretch>
            <a:fillRect/>
          </a:stretch>
        </p:blipFill>
        <p:spPr bwMode="auto">
          <a:xfrm>
            <a:off x="457200" y="990600"/>
            <a:ext cx="7620000" cy="5486400"/>
          </a:xfrm>
          <a:prstGeom prst="rect">
            <a:avLst/>
          </a:prstGeom>
          <a:noFill/>
          <a:ln w="9525">
            <a:noFill/>
            <a:miter lim="800000"/>
            <a:headEnd/>
            <a:tailEnd/>
          </a:ln>
        </p:spPr>
      </p:pic>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a:t>Paroxysmal </a:t>
            </a:r>
            <a:r>
              <a:rPr lang="en-US" b="1" dirty="0" err="1"/>
              <a:t>supraventricular</a:t>
            </a:r>
            <a:r>
              <a:rPr lang="en-US" b="1" dirty="0"/>
              <a:t> tachycardia (PSVT)</a:t>
            </a:r>
            <a:endParaRPr lang="en-US" dirty="0"/>
          </a:p>
          <a:p>
            <a:pPr>
              <a:buNone/>
            </a:pPr>
            <a:r>
              <a:rPr lang="en-US" dirty="0"/>
              <a:t>A rapid, usually regular rhythm, originating from above the ventricles. PSVT begins and ends suddenly. </a:t>
            </a:r>
          </a:p>
          <a:p>
            <a:endParaRPr lang="en-US" dirty="0"/>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ttp://my.clevelandclinic.org/PublishingImages/heart/svt.jpg"/>
          <p:cNvPicPr>
            <a:picLocks noGrp="1"/>
          </p:cNvPicPr>
          <p:nvPr>
            <p:ph idx="1"/>
          </p:nvPr>
        </p:nvPicPr>
        <p:blipFill>
          <a:blip r:embed="rId2" cstate="print"/>
          <a:stretch>
            <a:fillRect/>
          </a:stretch>
        </p:blipFill>
        <p:spPr bwMode="auto">
          <a:xfrm>
            <a:off x="457200" y="1524000"/>
            <a:ext cx="7620000" cy="41148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a:t>
            </a:r>
          </a:p>
        </p:txBody>
      </p:sp>
      <p:sp>
        <p:nvSpPr>
          <p:cNvPr id="3" name="Content Placeholder 2"/>
          <p:cNvSpPr>
            <a:spLocks noGrp="1"/>
          </p:cNvSpPr>
          <p:nvPr>
            <p:ph idx="1"/>
          </p:nvPr>
        </p:nvSpPr>
        <p:spPr/>
        <p:txBody>
          <a:bodyPr>
            <a:normAutofit fontScale="85000" lnSpcReduction="20000"/>
          </a:bodyPr>
          <a:lstStyle/>
          <a:p>
            <a:pPr marL="571500" indent="-571500">
              <a:buAutoNum type="romanLcPeriod" startAt="4"/>
            </a:pPr>
            <a:r>
              <a:rPr lang="en-US" dirty="0"/>
              <a:t>Symptoms &amp; Signs (Associated with)</a:t>
            </a:r>
          </a:p>
          <a:p>
            <a:pPr marL="571500" indent="-571500"/>
            <a:r>
              <a:rPr lang="en-US" dirty="0"/>
              <a:t>Diaphoresis, cold clammy skin</a:t>
            </a:r>
          </a:p>
          <a:p>
            <a:pPr marL="571500" indent="-571500"/>
            <a:r>
              <a:rPr lang="en-US" dirty="0"/>
              <a:t>Nausea, vomiting</a:t>
            </a:r>
          </a:p>
          <a:p>
            <a:pPr marL="571500" indent="-571500"/>
            <a:r>
              <a:rPr lang="en-US" dirty="0" err="1"/>
              <a:t>Dyspnea</a:t>
            </a:r>
            <a:r>
              <a:rPr lang="en-US" dirty="0"/>
              <a:t>-difficulty in breathing</a:t>
            </a:r>
          </a:p>
          <a:p>
            <a:pPr marL="571500" indent="-571500"/>
            <a:r>
              <a:rPr lang="en-US" dirty="0" err="1"/>
              <a:t>Orthopnea</a:t>
            </a:r>
            <a:endParaRPr lang="en-US" dirty="0"/>
          </a:p>
          <a:p>
            <a:pPr marL="571500" indent="-571500"/>
            <a:r>
              <a:rPr lang="en-US" dirty="0"/>
              <a:t>Syncope-loss of consciousness due to fainting</a:t>
            </a:r>
          </a:p>
          <a:p>
            <a:pPr marL="571500" indent="-571500"/>
            <a:r>
              <a:rPr lang="en-US" dirty="0"/>
              <a:t>Apprehension</a:t>
            </a:r>
          </a:p>
          <a:p>
            <a:pPr marL="571500" indent="-571500"/>
            <a:r>
              <a:rPr lang="en-US" dirty="0" err="1"/>
              <a:t>Dysrhythmias</a:t>
            </a:r>
            <a:r>
              <a:rPr lang="en-US" dirty="0"/>
              <a:t>-abnormality in the rate, regularity, or sequence of cardiac activation. Also called </a:t>
            </a:r>
            <a:r>
              <a:rPr lang="en-US" i="1" dirty="0"/>
              <a:t>cardiac arrhythmia</a:t>
            </a:r>
            <a:r>
              <a:rPr lang="en-US" b="1" dirty="0"/>
              <a:t>.</a:t>
            </a:r>
            <a:endParaRPr lang="en-US" dirty="0"/>
          </a:p>
          <a:p>
            <a:pPr marL="571500" indent="-571500"/>
            <a:r>
              <a:rPr lang="en-US" dirty="0"/>
              <a:t>Palpitations</a:t>
            </a:r>
          </a:p>
          <a:p>
            <a:pPr marL="571500" indent="-571500"/>
            <a:r>
              <a:rPr lang="en-US" dirty="0"/>
              <a:t>Auscultation of extra heart sounds</a:t>
            </a:r>
          </a:p>
          <a:p>
            <a:pPr marL="571500" indent="-571500"/>
            <a:r>
              <a:rPr lang="en-US" dirty="0"/>
              <a:t>Auscultation of crackles </a:t>
            </a:r>
          </a:p>
          <a:p>
            <a:pPr marL="571500" indent="-571500"/>
            <a:r>
              <a:rPr lang="en-US" dirty="0"/>
              <a:t>weakness</a:t>
            </a: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dirty="0"/>
              <a:t>VENTRICULAR ARRHYTHMIAS</a:t>
            </a:r>
          </a:p>
        </p:txBody>
      </p:sp>
      <p:pic>
        <p:nvPicPr>
          <p:cNvPr id="4" name="Content Placeholder 3" descr="Chambers of The Heart"/>
          <p:cNvPicPr>
            <a:picLocks noGrp="1"/>
          </p:cNvPicPr>
          <p:nvPr>
            <p:ph idx="1"/>
          </p:nvPr>
        </p:nvPicPr>
        <p:blipFill>
          <a:blip r:embed="rId2" cstate="print"/>
          <a:srcRect/>
          <a:stretch>
            <a:fillRect/>
          </a:stretch>
        </p:blipFill>
        <p:spPr bwMode="auto">
          <a:xfrm>
            <a:off x="381000" y="914400"/>
            <a:ext cx="7772400" cy="5638800"/>
          </a:xfrm>
          <a:prstGeom prst="rect">
            <a:avLst/>
          </a:prstGeom>
          <a:noFill/>
          <a:ln w="9525">
            <a:noFill/>
            <a:miter lim="800000"/>
            <a:headEnd/>
            <a:tailEnd/>
          </a:ln>
        </p:spPr>
      </p:pic>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V-TACH</a:t>
            </a:r>
          </a:p>
        </p:txBody>
      </p:sp>
      <p:sp>
        <p:nvSpPr>
          <p:cNvPr id="3" name="Content Placeholder 2"/>
          <p:cNvSpPr>
            <a:spLocks noGrp="1"/>
          </p:cNvSpPr>
          <p:nvPr>
            <p:ph idx="1"/>
          </p:nvPr>
        </p:nvSpPr>
        <p:spPr/>
        <p:txBody>
          <a:bodyPr>
            <a:normAutofit/>
          </a:bodyPr>
          <a:lstStyle/>
          <a:p>
            <a:pPr lvl="0">
              <a:buNone/>
            </a:pPr>
            <a:r>
              <a:rPr lang="en-US" b="1" dirty="0"/>
              <a:t>Ventricular tachycardia (V-</a:t>
            </a:r>
            <a:r>
              <a:rPr lang="en-US" b="1" dirty="0" err="1"/>
              <a:t>tach</a:t>
            </a:r>
            <a:r>
              <a:rPr lang="en-US" b="1" dirty="0"/>
              <a:t>).</a:t>
            </a:r>
            <a:r>
              <a:rPr lang="en-US" dirty="0"/>
              <a:t> A rapid heart rhythm originating from the lower chambers (or ventricles) of the heart. </a:t>
            </a:r>
          </a:p>
          <a:p>
            <a:pPr lvl="0">
              <a:buNone/>
            </a:pPr>
            <a:r>
              <a:rPr lang="en-US" dirty="0"/>
              <a:t>The rapid rate prevents the heart from filling adequately with blood; therefore, less blood is able to pump through the body. </a:t>
            </a:r>
          </a:p>
          <a:p>
            <a:pPr lvl="0">
              <a:buNone/>
            </a:pPr>
            <a:r>
              <a:rPr lang="en-US" dirty="0"/>
              <a:t>This can be a serious arrhythmia, especially in people with heart disease, and may be associated with more symptoms. </a:t>
            </a:r>
          </a:p>
          <a:p>
            <a:endParaRPr lang="en-US" dirty="0"/>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ttp://my.clevelandclinic.org/PublishingImages/heart/vt.jpg"/>
          <p:cNvPicPr>
            <a:picLocks noGrp="1"/>
          </p:cNvPicPr>
          <p:nvPr>
            <p:ph idx="1"/>
          </p:nvPr>
        </p:nvPicPr>
        <p:blipFill>
          <a:blip r:embed="rId2" cstate="print"/>
          <a:stretch>
            <a:fillRect/>
          </a:stretch>
        </p:blipFill>
        <p:spPr bwMode="auto">
          <a:xfrm>
            <a:off x="457200" y="1371600"/>
            <a:ext cx="7391400" cy="4648200"/>
          </a:xfrm>
          <a:prstGeom prst="rect">
            <a:avLst/>
          </a:prstGeom>
          <a:noFill/>
          <a:ln w="9525">
            <a:noFill/>
            <a:miter lim="800000"/>
            <a:headEnd/>
            <a:tailEnd/>
          </a:ln>
        </p:spPr>
      </p:pic>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PREMATURE VENTRICULAR CONTRACTION</a:t>
            </a:r>
          </a:p>
        </p:txBody>
      </p:sp>
      <p:sp>
        <p:nvSpPr>
          <p:cNvPr id="3" name="Content Placeholder 2"/>
          <p:cNvSpPr>
            <a:spLocks noGrp="1"/>
          </p:cNvSpPr>
          <p:nvPr>
            <p:ph idx="1"/>
          </p:nvPr>
        </p:nvSpPr>
        <p:spPr/>
        <p:txBody>
          <a:bodyPr/>
          <a:lstStyle/>
          <a:p>
            <a:pPr>
              <a:buNone/>
            </a:pPr>
            <a:r>
              <a:rPr lang="en-US" dirty="0"/>
              <a:t> Is a too-early heartbeat that originates in the ventricles and disrupts the heart’s normal rhythm. </a:t>
            </a:r>
          </a:p>
          <a:p>
            <a:pPr>
              <a:buNone/>
            </a:pPr>
            <a:r>
              <a:rPr lang="en-US" dirty="0"/>
              <a:t>The pattern is a normal beat, an extra beat (the PVC), a slight pause, then a stronger-than-normal beat. </a:t>
            </a:r>
          </a:p>
          <a:p>
            <a:pPr>
              <a:buNone/>
            </a:pPr>
            <a:r>
              <a:rPr lang="en-US" dirty="0"/>
              <a:t>The heart fills with more blood during the pause following the PVC, giving the next beat extra force. This pattern may occur randomly or at definite intervals.</a:t>
            </a:r>
          </a:p>
          <a:p>
            <a:endParaRPr lang="en-US" dirty="0"/>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a:t>Ventricular fibrillation (VF).</a:t>
            </a:r>
          </a:p>
          <a:p>
            <a:pPr>
              <a:buNone/>
            </a:pPr>
            <a:r>
              <a:rPr lang="en-US" dirty="0"/>
              <a:t> An erratic, disorganized firing of impulses from the ventricles. </a:t>
            </a:r>
          </a:p>
          <a:p>
            <a:pPr>
              <a:buNone/>
            </a:pPr>
            <a:r>
              <a:rPr lang="en-US" dirty="0"/>
              <a:t>The ventricles quiver and are unable to contract or pump blood to the body. </a:t>
            </a:r>
          </a:p>
          <a:p>
            <a:pPr>
              <a:buNone/>
            </a:pPr>
            <a:r>
              <a:rPr lang="en-US" dirty="0"/>
              <a:t>This is a medical emergency that must be treated with cardiopulmonary resuscitation (CPR) and defibrillation as soon as possible</a:t>
            </a: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pic>
        <p:nvPicPr>
          <p:cNvPr id="4" name="Content Placeholder 3" descr="http://my.clevelandclinic.org/PublishingImages/heart/vfib.jpg"/>
          <p:cNvPicPr>
            <a:picLocks noGrp="1"/>
          </p:cNvPicPr>
          <p:nvPr>
            <p:ph idx="1"/>
          </p:nvPr>
        </p:nvPicPr>
        <p:blipFill>
          <a:blip r:embed="rId2" cstate="print"/>
          <a:srcRect/>
          <a:stretch>
            <a:fillRect/>
          </a:stretch>
        </p:blipFill>
        <p:spPr bwMode="auto">
          <a:xfrm>
            <a:off x="533400" y="685800"/>
            <a:ext cx="7620000" cy="5501481"/>
          </a:xfrm>
          <a:prstGeom prst="rect">
            <a:avLst/>
          </a:prstGeom>
          <a:noFill/>
          <a:ln w="9525">
            <a:noFill/>
            <a:miter lim="800000"/>
            <a:headEnd/>
            <a:tailEnd/>
          </a:ln>
        </p:spPr>
      </p:pic>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err="1"/>
              <a:t>Asystole</a:t>
            </a:r>
            <a:r>
              <a:rPr lang="en-US" b="1" dirty="0"/>
              <a:t> </a:t>
            </a:r>
          </a:p>
          <a:p>
            <a:pPr>
              <a:buNone/>
            </a:pPr>
            <a:r>
              <a:rPr lang="en-US" dirty="0"/>
              <a:t>Or the silent heart is the absence of activity in the cardiac muscle.</a:t>
            </a:r>
          </a:p>
          <a:p>
            <a:pPr>
              <a:buNone/>
            </a:pPr>
            <a:r>
              <a:rPr lang="en-US" dirty="0"/>
              <a:t>It is referred to as arrest.</a:t>
            </a:r>
          </a:p>
          <a:p>
            <a:pPr>
              <a:buNone/>
            </a:pPr>
            <a:r>
              <a:rPr lang="en-US" dirty="0"/>
              <a:t>A straight line appears on an ECG strip.</a:t>
            </a:r>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Management of </a:t>
            </a:r>
            <a:r>
              <a:rPr lang="en-US" dirty="0" err="1"/>
              <a:t>dysrhythmias</a:t>
            </a:r>
            <a:br>
              <a:rPr lang="en-US" dirty="0"/>
            </a:br>
            <a:endParaRPr lang="en-US" dirty="0"/>
          </a:p>
        </p:txBody>
      </p:sp>
      <p:sp>
        <p:nvSpPr>
          <p:cNvPr id="3" name="Content Placeholder 2"/>
          <p:cNvSpPr>
            <a:spLocks noGrp="1"/>
          </p:cNvSpPr>
          <p:nvPr>
            <p:ph idx="1"/>
          </p:nvPr>
        </p:nvSpPr>
        <p:spPr/>
        <p:txBody>
          <a:bodyPr/>
          <a:lstStyle/>
          <a:p>
            <a:pPr>
              <a:buNone/>
            </a:pPr>
            <a:r>
              <a:rPr lang="en-US" dirty="0"/>
              <a:t>The method of cardiac rhythm management depends firstly on whether or not the affected person is stable or unstable. </a:t>
            </a:r>
          </a:p>
          <a:p>
            <a:pPr>
              <a:buNone/>
            </a:pPr>
            <a:endParaRPr lang="en-US" dirty="0"/>
          </a:p>
          <a:p>
            <a:pPr>
              <a:buNone/>
            </a:pPr>
            <a:r>
              <a:rPr lang="en-US" dirty="0"/>
              <a:t>Treatments may include physical maneuvers, medications, electricity conversion, or electro or </a:t>
            </a:r>
            <a:r>
              <a:rPr lang="en-US" dirty="0" err="1"/>
              <a:t>cryocautery</a:t>
            </a:r>
            <a:r>
              <a:rPr lang="en-US" dirty="0"/>
              <a:t>.</a:t>
            </a:r>
          </a:p>
          <a:p>
            <a:endParaRPr lang="en-US" dirty="0"/>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457200" y="533400"/>
            <a:ext cx="7696200" cy="5592763"/>
          </a:xfrm>
        </p:spPr>
        <p:txBody>
          <a:bodyPr>
            <a:normAutofit/>
          </a:bodyPr>
          <a:lstStyle/>
          <a:p>
            <a:pPr>
              <a:buNone/>
            </a:pPr>
            <a:r>
              <a:rPr lang="en-US" b="1" dirty="0"/>
              <a:t>Physical maneuvers</a:t>
            </a:r>
            <a:endParaRPr lang="en-US" dirty="0"/>
          </a:p>
          <a:p>
            <a:pPr>
              <a:buNone/>
            </a:pPr>
            <a:r>
              <a:rPr lang="en-US" dirty="0"/>
              <a:t>A number of physical acts can increase parasympathetic nervous supply to the heart, resulting in blocking of electrical conduction through the AV node. </a:t>
            </a:r>
          </a:p>
          <a:p>
            <a:pPr>
              <a:buNone/>
            </a:pPr>
            <a:r>
              <a:rPr lang="en-US" dirty="0"/>
              <a:t>This can slow down or stop a number of arrhythmias that originate above or at the AV node. </a:t>
            </a:r>
          </a:p>
          <a:p>
            <a:pPr>
              <a:buNone/>
            </a:pPr>
            <a:r>
              <a:rPr lang="en-US" dirty="0"/>
              <a:t>Parasympathetic nervous supply to the heart is via the </a:t>
            </a:r>
            <a:r>
              <a:rPr lang="en-US" dirty="0" err="1"/>
              <a:t>vagus</a:t>
            </a:r>
            <a:r>
              <a:rPr lang="en-US" dirty="0"/>
              <a:t> nerve, and these maneuvers are collectively known as </a:t>
            </a:r>
            <a:r>
              <a:rPr lang="en-US" dirty="0" err="1"/>
              <a:t>vagal</a:t>
            </a:r>
            <a:r>
              <a:rPr lang="en-US" dirty="0"/>
              <a:t> maneuvers</a:t>
            </a: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endParaRPr lang="en-US" dirty="0"/>
          </a:p>
        </p:txBody>
      </p:sp>
      <p:sp>
        <p:nvSpPr>
          <p:cNvPr id="3" name="Content Placeholder 2"/>
          <p:cNvSpPr>
            <a:spLocks noGrp="1"/>
          </p:cNvSpPr>
          <p:nvPr>
            <p:ph idx="1"/>
          </p:nvPr>
        </p:nvSpPr>
        <p:spPr>
          <a:xfrm>
            <a:off x="457200" y="1295400"/>
            <a:ext cx="7696200" cy="4830763"/>
          </a:xfrm>
        </p:spPr>
        <p:txBody>
          <a:bodyPr>
            <a:normAutofit/>
          </a:bodyPr>
          <a:lstStyle/>
          <a:p>
            <a:pPr>
              <a:buNone/>
            </a:pPr>
            <a:r>
              <a:rPr lang="en-US" b="1" dirty="0" err="1"/>
              <a:t>Antiarrhythmic</a:t>
            </a:r>
            <a:r>
              <a:rPr lang="en-US" b="1" dirty="0"/>
              <a:t> drugs</a:t>
            </a:r>
            <a:endParaRPr lang="en-US" dirty="0"/>
          </a:p>
          <a:p>
            <a:r>
              <a:rPr lang="en-US" dirty="0"/>
              <a:t>There are many classes of </a:t>
            </a:r>
            <a:r>
              <a:rPr lang="en-US" dirty="0" err="1"/>
              <a:t>antiarrhythmic</a:t>
            </a:r>
            <a:r>
              <a:rPr lang="en-US" dirty="0"/>
              <a:t> medications. </a:t>
            </a:r>
          </a:p>
          <a:p>
            <a:r>
              <a:rPr lang="en-US" dirty="0"/>
              <a:t>Although the goal of drug therapy is to prevent arrhythmia, nearly every </a:t>
            </a:r>
            <a:r>
              <a:rPr lang="en-US" dirty="0" err="1"/>
              <a:t>antiarrhythmic</a:t>
            </a:r>
            <a:r>
              <a:rPr lang="en-US" dirty="0"/>
              <a:t> drug has the potential to act as a pro-arrhythmic, and so must be carefully selected and used under medical supervision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a:t>
            </a:r>
          </a:p>
        </p:txBody>
      </p:sp>
      <p:sp>
        <p:nvSpPr>
          <p:cNvPr id="3" name="Content Placeholder 2"/>
          <p:cNvSpPr>
            <a:spLocks noGrp="1"/>
          </p:cNvSpPr>
          <p:nvPr>
            <p:ph idx="1"/>
          </p:nvPr>
        </p:nvSpPr>
        <p:spPr/>
        <p:txBody>
          <a:bodyPr>
            <a:normAutofit/>
          </a:bodyPr>
          <a:lstStyle/>
          <a:p>
            <a:pPr marL="571500" indent="-571500">
              <a:buAutoNum type="romanLcPeriod" startAt="5"/>
            </a:pPr>
            <a:r>
              <a:rPr lang="en-US" dirty="0"/>
              <a:t>Timing &amp; Response to Treatment</a:t>
            </a:r>
          </a:p>
          <a:p>
            <a:pPr marL="571500" indent="-571500"/>
            <a:r>
              <a:rPr lang="en-US" dirty="0"/>
              <a:t>Sudden onset</a:t>
            </a:r>
          </a:p>
          <a:p>
            <a:pPr marL="571500" indent="-571500"/>
            <a:r>
              <a:rPr lang="en-US" dirty="0"/>
              <a:t>Constant</a:t>
            </a:r>
          </a:p>
          <a:p>
            <a:pPr marL="571500" indent="-571500"/>
            <a:r>
              <a:rPr lang="en-US" dirty="0"/>
              <a:t>Duration &gt;30 min</a:t>
            </a:r>
          </a:p>
          <a:p>
            <a:pPr marL="571500" indent="-571500"/>
            <a:r>
              <a:rPr lang="en-US" dirty="0"/>
              <a:t>Not relieved with nitrates or rest</a:t>
            </a:r>
          </a:p>
          <a:p>
            <a:pPr marL="571500" indent="-571500"/>
            <a:r>
              <a:rPr lang="en-US" dirty="0"/>
              <a:t>Relief with narcotics</a:t>
            </a:r>
          </a:p>
          <a:p>
            <a:pPr marL="571500" indent="-571500">
              <a:buAutoNum type="alphaLcPeriod" startAt="2"/>
            </a:pPr>
            <a:r>
              <a:rPr lang="en-US" dirty="0"/>
              <a:t>History of edema &amp; weight gain</a:t>
            </a:r>
          </a:p>
          <a:p>
            <a:pPr marL="571500" indent="-571500">
              <a:buAutoNum type="alphaLcPeriod" startAt="2"/>
            </a:pPr>
            <a:r>
              <a:rPr lang="en-US" dirty="0"/>
              <a:t>History of syncope</a:t>
            </a:r>
          </a:p>
          <a:p>
            <a:pPr marL="571500" indent="-571500">
              <a:buAutoNum type="alphaLcPeriod" startAt="2"/>
            </a:pPr>
            <a:r>
              <a:rPr lang="en-US" dirty="0"/>
              <a:t>Medication taken for the heart or for high blood pressure.</a:t>
            </a: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dirty="0"/>
              <a:t>Other drugs</a:t>
            </a:r>
            <a:endParaRPr lang="en-US" dirty="0"/>
          </a:p>
          <a:p>
            <a:pPr>
              <a:buFont typeface="Wingdings" pitchFamily="2" charset="2"/>
              <a:buChar char="ü"/>
            </a:pPr>
            <a:r>
              <a:rPr lang="en-US" dirty="0"/>
              <a:t> There are drugs can be used to "rate control" a fast rhythm and make it physically tolerable for the patient.</a:t>
            </a:r>
          </a:p>
          <a:p>
            <a:pPr>
              <a:buFont typeface="Wingdings" pitchFamily="2" charset="2"/>
              <a:buChar char="ü"/>
            </a:pPr>
            <a:r>
              <a:rPr lang="en-US" dirty="0"/>
              <a:t>Some arrhythmias promote blood clotting within the heart, and increase risk of embolus and stroke. </a:t>
            </a:r>
            <a:r>
              <a:rPr lang="en-US" dirty="0">
                <a:hlinkClick r:id="rId2" tooltip="Anticoagulant"/>
              </a:rPr>
              <a:t>Anticoagulant</a:t>
            </a:r>
            <a:r>
              <a:rPr lang="en-US" dirty="0"/>
              <a:t> medications such as </a:t>
            </a:r>
            <a:r>
              <a:rPr lang="en-US" dirty="0" err="1">
                <a:hlinkClick r:id="rId3" tooltip="Warfarin"/>
              </a:rPr>
              <a:t>warfarin</a:t>
            </a:r>
            <a:r>
              <a:rPr lang="en-US" dirty="0"/>
              <a:t> and </a:t>
            </a:r>
            <a:r>
              <a:rPr lang="en-US" dirty="0">
                <a:hlinkClick r:id="rId4" tooltip="Heparin"/>
              </a:rPr>
              <a:t>heparins</a:t>
            </a:r>
            <a:r>
              <a:rPr lang="en-US" dirty="0"/>
              <a:t>, and anti-platelet drugs such as </a:t>
            </a:r>
            <a:r>
              <a:rPr lang="en-US" dirty="0">
                <a:hlinkClick r:id="rId5" tooltip="Aspirin"/>
              </a:rPr>
              <a:t>aspirin</a:t>
            </a:r>
            <a:r>
              <a:rPr lang="en-US" dirty="0"/>
              <a:t> can reduce the risk of clotting.</a:t>
            </a:r>
          </a:p>
          <a:p>
            <a:endParaRPr lang="en-US" dirty="0"/>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b="1" dirty="0"/>
              <a:t>Electricity</a:t>
            </a:r>
            <a:endParaRPr lang="en-US" dirty="0"/>
          </a:p>
          <a:p>
            <a:pPr>
              <a:buNone/>
            </a:pPr>
            <a:r>
              <a:rPr lang="en-US" dirty="0" err="1"/>
              <a:t>Dysrhythmias</a:t>
            </a:r>
            <a:r>
              <a:rPr lang="en-US" dirty="0"/>
              <a:t> may also be treated electrically, by applying a shock across the heart — either externally to the chest wall, or internally to the heart via implanted electrodes.</a:t>
            </a:r>
          </a:p>
          <a:p>
            <a:pPr>
              <a:buFont typeface="Wingdings" pitchFamily="2" charset="2"/>
              <a:buChar char="ü"/>
            </a:pPr>
            <a:r>
              <a:rPr lang="en-US" dirty="0" err="1">
                <a:hlinkClick r:id="rId2" tooltip="Cardioversion"/>
              </a:rPr>
              <a:t>Cardioversion</a:t>
            </a:r>
            <a:r>
              <a:rPr lang="en-US" dirty="0"/>
              <a:t> is either achieved pharmacologically or via the application of a shock </a:t>
            </a:r>
            <a:r>
              <a:rPr lang="en-US" i="1" dirty="0" err="1"/>
              <a:t>synchronised</a:t>
            </a:r>
            <a:r>
              <a:rPr lang="en-US" dirty="0"/>
              <a:t> to the underlying heartbeat. It is used for treatment of </a:t>
            </a:r>
            <a:r>
              <a:rPr lang="en-US" dirty="0" err="1"/>
              <a:t>supraventricular</a:t>
            </a:r>
            <a:r>
              <a:rPr lang="en-US" dirty="0"/>
              <a:t> </a:t>
            </a:r>
            <a:r>
              <a:rPr lang="en-US" dirty="0" err="1"/>
              <a:t>tachycardias</a:t>
            </a:r>
            <a:r>
              <a:rPr lang="en-US" dirty="0"/>
              <a:t>. In elective </a:t>
            </a:r>
            <a:r>
              <a:rPr lang="en-US" dirty="0" err="1"/>
              <a:t>cardioversion</a:t>
            </a:r>
            <a:r>
              <a:rPr lang="en-US" dirty="0"/>
              <a:t>, the recipient is usually sedated or lightly </a:t>
            </a:r>
            <a:r>
              <a:rPr lang="en-US" dirty="0">
                <a:hlinkClick r:id="rId3" tooltip="Anesthesia"/>
              </a:rPr>
              <a:t>anesthetized</a:t>
            </a:r>
            <a:r>
              <a:rPr lang="en-US" dirty="0"/>
              <a:t> for the procedure.</a:t>
            </a:r>
          </a:p>
          <a:p>
            <a:endParaRPr lang="en-US" dirty="0"/>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Font typeface="Wingdings" pitchFamily="2" charset="2"/>
              <a:buChar char="ü"/>
            </a:pPr>
            <a:r>
              <a:rPr lang="en-US" dirty="0">
                <a:hlinkClick r:id="rId2" tooltip="Defibrillation"/>
              </a:rPr>
              <a:t>Defibrillation</a:t>
            </a:r>
            <a:r>
              <a:rPr lang="en-US" dirty="0"/>
              <a:t> differs in that the shock is not </a:t>
            </a:r>
            <a:r>
              <a:rPr lang="en-US" dirty="0" err="1"/>
              <a:t>synchronised</a:t>
            </a:r>
            <a:r>
              <a:rPr lang="en-US" dirty="0"/>
              <a:t>. It is needed for the chaotic rhythm of ventricular fibrillation and is also used for </a:t>
            </a:r>
            <a:r>
              <a:rPr lang="en-US" dirty="0" err="1"/>
              <a:t>pulseless</a:t>
            </a:r>
            <a:r>
              <a:rPr lang="en-US" dirty="0"/>
              <a:t> ventricular tachycardia. Often, more electricity is required for defibrillation than for </a:t>
            </a:r>
            <a:r>
              <a:rPr lang="en-US" dirty="0" err="1"/>
              <a:t>cardioversion</a:t>
            </a:r>
            <a:r>
              <a:rPr lang="en-US" dirty="0"/>
              <a:t>. In most defibrillation, the recipient has lost consciousness so there is no need for sedation.</a:t>
            </a:r>
          </a:p>
          <a:p>
            <a:endParaRPr lang="en-US" dirty="0"/>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Font typeface="Wingdings" pitchFamily="2" charset="2"/>
              <a:buChar char="ü"/>
            </a:pPr>
            <a:r>
              <a:rPr lang="en-US" dirty="0">
                <a:hlinkClick r:id="rId2" tooltip="Cardiac pacing"/>
              </a:rPr>
              <a:t>cardiac pacing</a:t>
            </a:r>
            <a:r>
              <a:rPr lang="en-US" dirty="0"/>
              <a:t>. Temporary pacing may be necessary for reversible causes of very slow heartbeats, or </a:t>
            </a:r>
            <a:r>
              <a:rPr lang="en-US" dirty="0" err="1">
                <a:hlinkClick r:id="rId3" tooltip="Bradycardia"/>
              </a:rPr>
              <a:t>bradycardia</a:t>
            </a:r>
            <a:r>
              <a:rPr lang="en-US" dirty="0"/>
              <a:t>, (for example, from </a:t>
            </a:r>
            <a:r>
              <a:rPr lang="en-US" dirty="0">
                <a:hlinkClick r:id="rId4" tooltip="Drug overdose"/>
              </a:rPr>
              <a:t>drug overdose</a:t>
            </a:r>
            <a:r>
              <a:rPr lang="en-US" dirty="0"/>
              <a:t> or </a:t>
            </a:r>
            <a:r>
              <a:rPr lang="en-US" dirty="0">
                <a:hlinkClick r:id="rId5" tooltip="Myocardial infarction"/>
              </a:rPr>
              <a:t>myocardial infarction</a:t>
            </a:r>
            <a:r>
              <a:rPr lang="en-US" dirty="0"/>
              <a:t>). A permanent </a:t>
            </a:r>
            <a:r>
              <a:rPr lang="en-US" dirty="0">
                <a:hlinkClick r:id="rId6" tooltip="Artificial pacemaker"/>
              </a:rPr>
              <a:t>pacemaker</a:t>
            </a:r>
            <a:r>
              <a:rPr lang="en-US" dirty="0"/>
              <a:t> may be placed in situations where the </a:t>
            </a:r>
            <a:r>
              <a:rPr lang="en-US" dirty="0" err="1"/>
              <a:t>bradycardia</a:t>
            </a:r>
            <a:r>
              <a:rPr lang="en-US" dirty="0"/>
              <a:t> is not expected to recover.</a:t>
            </a:r>
          </a:p>
          <a:p>
            <a:endParaRPr lang="en-US" dirty="0"/>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457200"/>
            <a:ext cx="8229600" cy="5668963"/>
          </a:xfrm>
        </p:spPr>
        <p:txBody>
          <a:bodyPr>
            <a:normAutofit/>
          </a:bodyPr>
          <a:lstStyle/>
          <a:p>
            <a:r>
              <a:rPr lang="en-US" b="1" dirty="0"/>
              <a:t>Electrical </a:t>
            </a:r>
            <a:r>
              <a:rPr lang="en-US" b="1" dirty="0" err="1"/>
              <a:t>cautery</a:t>
            </a:r>
            <a:endParaRPr lang="en-US" dirty="0"/>
          </a:p>
          <a:p>
            <a:pPr>
              <a:buNone/>
            </a:pPr>
            <a:r>
              <a:rPr lang="en-US" dirty="0"/>
              <a:t> In </a:t>
            </a:r>
            <a:r>
              <a:rPr lang="en-US" dirty="0" err="1"/>
              <a:t>specialised</a:t>
            </a:r>
            <a:r>
              <a:rPr lang="en-US" dirty="0"/>
              <a:t> catheter laboratories, they use fine probes inserted through the blood vessels to map electrical activity from within the heart. </a:t>
            </a:r>
          </a:p>
          <a:p>
            <a:pPr>
              <a:buNone/>
            </a:pPr>
            <a:r>
              <a:rPr lang="en-US" dirty="0"/>
              <a:t>This allows abnormal areas of conduction to be located very accurately, and subsequently destroyed with heat, cold, electrical or laser probes.</a:t>
            </a:r>
          </a:p>
          <a:p>
            <a:pPr>
              <a:buNone/>
            </a:pPr>
            <a:r>
              <a:rPr lang="en-US" dirty="0">
                <a:hlinkClick r:id="rId2" tooltip="AV nodal reentrant tachycardia"/>
              </a:rPr>
              <a:t>AV nodal reentrant tachycardia</a:t>
            </a:r>
            <a:r>
              <a:rPr lang="en-US" dirty="0"/>
              <a:t> is often curable. </a:t>
            </a:r>
            <a:r>
              <a:rPr lang="en-US" dirty="0" err="1"/>
              <a:t>Atrial</a:t>
            </a:r>
            <a:r>
              <a:rPr lang="en-US" dirty="0"/>
              <a:t> fibrillation can also be treated with this technique.</a:t>
            </a:r>
          </a:p>
          <a:p>
            <a:endParaRPr lang="en-US" dirty="0"/>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381000"/>
            <a:ext cx="7696200" cy="5745163"/>
          </a:xfrm>
        </p:spPr>
        <p:txBody>
          <a:bodyPr>
            <a:normAutofit fontScale="92500" lnSpcReduction="10000"/>
          </a:bodyPr>
          <a:lstStyle/>
          <a:p>
            <a:r>
              <a:rPr lang="en-US" b="1" u="sng" dirty="0">
                <a:hlinkClick r:id="rId2"/>
              </a:rPr>
              <a:t>Catheter ablation</a:t>
            </a:r>
            <a:r>
              <a:rPr lang="en-US" b="1" dirty="0"/>
              <a:t> </a:t>
            </a:r>
            <a:endParaRPr lang="en-US" dirty="0"/>
          </a:p>
          <a:p>
            <a:pPr>
              <a:buNone/>
            </a:pPr>
            <a:r>
              <a:rPr lang="en-US" dirty="0"/>
              <a:t>During an ablation, high-frequency electrical energy is delivered through a catheter to a small area of tissue inside of the heart that causes the abnormal heart rhythm. </a:t>
            </a:r>
          </a:p>
          <a:p>
            <a:pPr>
              <a:buNone/>
            </a:pPr>
            <a:r>
              <a:rPr lang="en-US" dirty="0"/>
              <a:t>This energy "disconnects" the pathway of the abnormal rhythm. </a:t>
            </a:r>
          </a:p>
          <a:p>
            <a:pPr>
              <a:buNone/>
            </a:pPr>
            <a:r>
              <a:rPr lang="en-US" dirty="0"/>
              <a:t>Ablation is used to treat most PSVTs, </a:t>
            </a:r>
            <a:r>
              <a:rPr lang="en-US" dirty="0" err="1"/>
              <a:t>atrial</a:t>
            </a:r>
            <a:r>
              <a:rPr lang="en-US" dirty="0"/>
              <a:t> flutter, and some </a:t>
            </a:r>
            <a:r>
              <a:rPr lang="en-US" dirty="0" err="1"/>
              <a:t>atrial</a:t>
            </a:r>
            <a:r>
              <a:rPr lang="en-US" dirty="0"/>
              <a:t> and ventricular </a:t>
            </a:r>
            <a:r>
              <a:rPr lang="en-US" dirty="0" err="1"/>
              <a:t>tachycardias</a:t>
            </a:r>
            <a:r>
              <a:rPr lang="en-US" dirty="0"/>
              <a:t>.</a:t>
            </a:r>
          </a:p>
          <a:p>
            <a:pPr>
              <a:buNone/>
            </a:pPr>
            <a:r>
              <a:rPr lang="en-US" dirty="0"/>
              <a:t> It can also be used to disconnect the electrical pathway between the atria and the ventricles, which may be useful in people with </a:t>
            </a:r>
            <a:r>
              <a:rPr lang="en-US" dirty="0" err="1"/>
              <a:t>atrial</a:t>
            </a:r>
            <a:r>
              <a:rPr lang="en-US" dirty="0"/>
              <a:t> fibrillation. </a:t>
            </a:r>
          </a:p>
          <a:p>
            <a:pPr>
              <a:buNone/>
            </a:pPr>
            <a:r>
              <a:rPr lang="en-US" dirty="0"/>
              <a:t>Ablation may be combined with other procedures to achieve optimal treatment. </a:t>
            </a:r>
          </a:p>
          <a:p>
            <a:endParaRPr lang="en-US" dirty="0"/>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Heart surgery</a:t>
            </a:r>
            <a:endParaRPr lang="en-US" dirty="0"/>
          </a:p>
          <a:p>
            <a:pPr>
              <a:buNone/>
            </a:pPr>
            <a:r>
              <a:rPr lang="en-US" dirty="0"/>
              <a:t>Heart surgery may be needed to correct heart disease that may be causing the arrhythmia     ( </a:t>
            </a:r>
            <a:r>
              <a:rPr lang="en-US" u="sng" dirty="0">
                <a:hlinkClick r:id="rId2"/>
              </a:rPr>
              <a:t>valve surgery</a:t>
            </a:r>
            <a:r>
              <a:rPr lang="en-US" dirty="0"/>
              <a:t> or </a:t>
            </a:r>
            <a:r>
              <a:rPr lang="en-US" u="sng" dirty="0">
                <a:hlinkClick r:id="rId3"/>
              </a:rPr>
              <a:t>coronary artery bypass surgery</a:t>
            </a:r>
            <a:r>
              <a:rPr lang="en-US" u="sng" dirty="0"/>
              <a:t>)</a:t>
            </a:r>
            <a:endParaRPr lang="en-US" dirty="0"/>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52400"/>
          </a:xfrm>
        </p:spPr>
        <p:txBody>
          <a:bodyPr>
            <a:normAutofit fontScale="90000"/>
          </a:bodyPr>
          <a:lstStyle/>
          <a:p>
            <a:endParaRPr lang="en-US" dirty="0"/>
          </a:p>
        </p:txBody>
      </p:sp>
      <p:sp>
        <p:nvSpPr>
          <p:cNvPr id="3" name="Content Placeholder 2"/>
          <p:cNvSpPr>
            <a:spLocks noGrp="1"/>
          </p:cNvSpPr>
          <p:nvPr>
            <p:ph idx="1"/>
          </p:nvPr>
        </p:nvSpPr>
        <p:spPr>
          <a:xfrm>
            <a:off x="457200" y="457200"/>
            <a:ext cx="7696200" cy="5668963"/>
          </a:xfrm>
        </p:spPr>
        <p:txBody>
          <a:bodyPr>
            <a:normAutofit/>
          </a:bodyPr>
          <a:lstStyle/>
          <a:p>
            <a:pPr>
              <a:buNone/>
            </a:pPr>
            <a:r>
              <a:rPr lang="en-US" b="1" dirty="0"/>
              <a:t>Nursing care</a:t>
            </a:r>
          </a:p>
          <a:p>
            <a:pPr>
              <a:buFont typeface="Wingdings" pitchFamily="2" charset="2"/>
              <a:buChar char="§"/>
            </a:pPr>
            <a:r>
              <a:rPr lang="en-US" dirty="0"/>
              <a:t>Regular evaluation of patients BP, pulse rate &amp; rhythm, rate &amp; depth of respirations, &amp; breath sounds to determine the </a:t>
            </a:r>
            <a:r>
              <a:rPr lang="en-US" dirty="0" err="1"/>
              <a:t>dysrhythmias</a:t>
            </a:r>
            <a:r>
              <a:rPr lang="en-US" dirty="0"/>
              <a:t> hemodynamic effect.</a:t>
            </a:r>
          </a:p>
          <a:p>
            <a:pPr>
              <a:buFont typeface="Wingdings" pitchFamily="2" charset="2"/>
              <a:buChar char="§"/>
            </a:pPr>
            <a:r>
              <a:rPr lang="en-US" dirty="0"/>
              <a:t>Ask about lightheadedness, dizziness or fainting as part of on going assessment.</a:t>
            </a:r>
          </a:p>
          <a:p>
            <a:pPr>
              <a:buFont typeface="Wingdings" pitchFamily="2" charset="2"/>
              <a:buChar char="§"/>
            </a:pPr>
            <a:r>
              <a:rPr lang="en-US" dirty="0"/>
              <a:t>12-lead ECG monitoring continuously on track </a:t>
            </a:r>
            <a:r>
              <a:rPr lang="en-US" dirty="0" err="1"/>
              <a:t>dysrhythmias</a:t>
            </a:r>
            <a:r>
              <a:rPr lang="en-US" dirty="0"/>
              <a:t>.</a:t>
            </a:r>
          </a:p>
          <a:p>
            <a:pPr>
              <a:buFont typeface="Wingdings" pitchFamily="2" charset="2"/>
              <a:buChar char="§"/>
            </a:pPr>
            <a:r>
              <a:rPr lang="en-US" dirty="0"/>
              <a:t>Monitor </a:t>
            </a:r>
            <a:r>
              <a:rPr lang="en-US" dirty="0" err="1"/>
              <a:t>administeration</a:t>
            </a:r>
            <a:r>
              <a:rPr lang="en-US" dirty="0"/>
              <a:t> of medications carefully to maintain a constant serum blood level</a:t>
            </a:r>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457200" y="381000"/>
            <a:ext cx="7772400" cy="5745163"/>
          </a:xfrm>
        </p:spPr>
        <p:txBody>
          <a:bodyPr>
            <a:normAutofit/>
          </a:bodyPr>
          <a:lstStyle/>
          <a:p>
            <a:pPr>
              <a:buFont typeface="Wingdings" pitchFamily="2" charset="2"/>
              <a:buChar char="§"/>
            </a:pPr>
            <a:endParaRPr lang="en-US" dirty="0"/>
          </a:p>
          <a:p>
            <a:pPr>
              <a:buFont typeface="Wingdings" pitchFamily="2" charset="2"/>
              <a:buChar char="§"/>
            </a:pPr>
            <a:endParaRPr lang="en-US" dirty="0"/>
          </a:p>
          <a:p>
            <a:pPr>
              <a:buFont typeface="Wingdings" pitchFamily="2" charset="2"/>
              <a:buChar char="§"/>
            </a:pPr>
            <a:r>
              <a:rPr lang="en-US" dirty="0"/>
              <a:t>6 minute walk to identify the patient’s ventricular rate in response to exercise.</a:t>
            </a:r>
          </a:p>
          <a:p>
            <a:pPr>
              <a:buFont typeface="Wingdings" pitchFamily="2" charset="2"/>
              <a:buChar char="§"/>
            </a:pPr>
            <a:r>
              <a:rPr lang="en-US" dirty="0"/>
              <a:t>Assist patient eliminate contributing factors to </a:t>
            </a:r>
            <a:r>
              <a:rPr lang="en-US" dirty="0" err="1"/>
              <a:t>dysrhythmia</a:t>
            </a:r>
            <a:r>
              <a:rPr lang="en-US" dirty="0"/>
              <a:t> (</a:t>
            </a:r>
            <a:r>
              <a:rPr lang="en-US" dirty="0" err="1"/>
              <a:t>e.g</a:t>
            </a:r>
            <a:r>
              <a:rPr lang="en-US" dirty="0"/>
              <a:t> caffeine, stress, </a:t>
            </a:r>
            <a:r>
              <a:rPr lang="en-US" dirty="0" err="1"/>
              <a:t>nonadherence</a:t>
            </a:r>
            <a:r>
              <a:rPr lang="en-US" dirty="0"/>
              <a:t> to medication regimen)</a:t>
            </a:r>
          </a:p>
          <a:p>
            <a:pPr>
              <a:buFont typeface="Wingdings" pitchFamily="2" charset="2"/>
              <a:buChar char="§"/>
            </a:pPr>
            <a:r>
              <a:rPr lang="en-US" dirty="0"/>
              <a:t>Assist pt in developing a plan to make lifestyle changes that eliminate or reduce these factors.</a:t>
            </a:r>
          </a:p>
          <a:p>
            <a:pPr>
              <a:buFont typeface="Wingdings" pitchFamily="2" charset="2"/>
              <a:buChar char="§"/>
            </a:pPr>
            <a:r>
              <a:rPr lang="en-US" dirty="0"/>
              <a:t>Family education, on manifestations, emergency access &amp; continuous care.</a:t>
            </a:r>
          </a:p>
          <a:p>
            <a:pPr>
              <a:buFont typeface="Wingdings" pitchFamily="2" charset="2"/>
              <a:buChar char="§"/>
            </a:pPr>
            <a:r>
              <a:rPr lang="en-US" dirty="0"/>
              <a:t>Minimize anxiety.</a:t>
            </a: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PACEMAKER</a:t>
            </a:r>
          </a:p>
        </p:txBody>
      </p:sp>
      <p:sp>
        <p:nvSpPr>
          <p:cNvPr id="3" name="Content Placeholder 2"/>
          <p:cNvSpPr>
            <a:spLocks noGrp="1"/>
          </p:cNvSpPr>
          <p:nvPr>
            <p:ph idx="1"/>
          </p:nvPr>
        </p:nvSpPr>
        <p:spPr/>
        <p:txBody>
          <a:bodyPr>
            <a:normAutofit/>
          </a:bodyPr>
          <a:lstStyle/>
          <a:p>
            <a:pPr>
              <a:buNone/>
            </a:pPr>
            <a:r>
              <a:rPr lang="en-US" dirty="0"/>
              <a:t>A specialized cell or group of cells that automatically generate impulses that may spread to other regions of the heart.</a:t>
            </a:r>
          </a:p>
          <a:p>
            <a:pPr>
              <a:buNone/>
            </a:pPr>
            <a:r>
              <a:rPr lang="en-US" b="1" dirty="0"/>
              <a:t>The normal pacemaker </a:t>
            </a:r>
            <a:r>
              <a:rPr lang="en-US" dirty="0"/>
              <a:t>is the </a:t>
            </a:r>
            <a:r>
              <a:rPr lang="en-US" dirty="0" err="1"/>
              <a:t>sinoatrial</a:t>
            </a:r>
            <a:r>
              <a:rPr lang="en-US" dirty="0"/>
              <a:t> node, a group of cells in the atrium near the entrance of the superior vena cava into the right atrium.</a:t>
            </a:r>
          </a:p>
          <a:p>
            <a:pPr>
              <a:buNone/>
            </a:pPr>
            <a:r>
              <a:rPr lang="en-US" b="1" dirty="0"/>
              <a:t>An artificial pacemaker </a:t>
            </a:r>
            <a:r>
              <a:rPr lang="en-US" dirty="0"/>
              <a:t>is an electrical device that can substitute for a defective natural </a:t>
            </a:r>
            <a:endParaRPr lang="en-US"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a:t>
            </a:r>
          </a:p>
        </p:txBody>
      </p:sp>
      <p:sp>
        <p:nvSpPr>
          <p:cNvPr id="3" name="Content Placeholder 2"/>
          <p:cNvSpPr>
            <a:spLocks noGrp="1"/>
          </p:cNvSpPr>
          <p:nvPr>
            <p:ph idx="1"/>
          </p:nvPr>
        </p:nvSpPr>
        <p:spPr/>
        <p:txBody>
          <a:bodyPr>
            <a:normAutofit/>
          </a:bodyPr>
          <a:lstStyle/>
          <a:p>
            <a:pPr>
              <a:buNone/>
            </a:pPr>
            <a:r>
              <a:rPr lang="en-US" b="1" dirty="0"/>
              <a:t>INVESTIGATIONS (HOME WORK)</a:t>
            </a:r>
          </a:p>
          <a:p>
            <a:pPr marL="514350" indent="-514350">
              <a:buAutoNum type="arabicPeriod"/>
            </a:pPr>
            <a:r>
              <a:rPr lang="en-US" dirty="0"/>
              <a:t>Doppler Ultrasound flow studies</a:t>
            </a:r>
          </a:p>
          <a:p>
            <a:pPr marL="514350" indent="-514350">
              <a:buAutoNum type="arabicPeriod"/>
            </a:pPr>
            <a:r>
              <a:rPr lang="en-US" dirty="0"/>
              <a:t>Exercise Stress test (EST)</a:t>
            </a:r>
          </a:p>
          <a:p>
            <a:pPr marL="514350" indent="-514350">
              <a:buAutoNum type="arabicPeriod"/>
            </a:pPr>
            <a:r>
              <a:rPr lang="en-US" dirty="0"/>
              <a:t>Computed Tomography (CT)</a:t>
            </a:r>
          </a:p>
          <a:p>
            <a:pPr marL="514350" indent="-514350">
              <a:buAutoNum type="arabicPeriod"/>
            </a:pPr>
            <a:r>
              <a:rPr lang="en-US" dirty="0"/>
              <a:t>Duplex Ultrasound</a:t>
            </a:r>
          </a:p>
          <a:p>
            <a:pPr marL="514350" indent="-514350">
              <a:buAutoNum type="arabicPeriod"/>
            </a:pPr>
            <a:r>
              <a:rPr lang="en-US" dirty="0"/>
              <a:t>CT angiography</a:t>
            </a:r>
          </a:p>
          <a:p>
            <a:pPr marL="514350" indent="-514350">
              <a:buAutoNum type="arabicPeriod"/>
            </a:pPr>
            <a:r>
              <a:rPr lang="en-US" dirty="0"/>
              <a:t>Magnetic Resonance Angiography</a:t>
            </a:r>
          </a:p>
          <a:p>
            <a:pPr marL="514350" indent="-514350">
              <a:buAutoNum type="arabicPeriod"/>
            </a:pPr>
            <a:r>
              <a:rPr lang="en-US" dirty="0"/>
              <a:t>angiography</a:t>
            </a:r>
          </a:p>
          <a:p>
            <a:pPr>
              <a:buNone/>
            </a:pPr>
            <a:endParaRPr lang="en-US" dirty="0"/>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304800"/>
            <a:ext cx="7696200" cy="5821363"/>
          </a:xfrm>
        </p:spPr>
        <p:txBody>
          <a:bodyPr>
            <a:normAutofit/>
          </a:bodyPr>
          <a:lstStyle/>
          <a:p>
            <a:pPr>
              <a:buNone/>
            </a:pPr>
            <a:r>
              <a:rPr lang="en-US" dirty="0"/>
              <a:t> </a:t>
            </a:r>
          </a:p>
          <a:p>
            <a:pPr>
              <a:buNone/>
            </a:pPr>
            <a:r>
              <a:rPr lang="en-US" dirty="0"/>
              <a:t>  pacemaker &amp; control the beating of the heart by a series of rhythmic electrical discharges.</a:t>
            </a:r>
          </a:p>
          <a:p>
            <a:pPr>
              <a:buFont typeface="Wingdings" pitchFamily="2" charset="2"/>
              <a:buChar char="Ø"/>
            </a:pPr>
            <a:r>
              <a:rPr lang="en-US" dirty="0"/>
              <a:t>If the electrodes that deliver the discharges to the heart are placed on the outside of the chest wall, the device is called </a:t>
            </a:r>
            <a:r>
              <a:rPr lang="en-US" u="sng" dirty="0"/>
              <a:t>an external pacemaker.</a:t>
            </a:r>
          </a:p>
          <a:p>
            <a:pPr>
              <a:buFont typeface="Wingdings" pitchFamily="2" charset="2"/>
              <a:buChar char="Ø"/>
            </a:pPr>
            <a:r>
              <a:rPr lang="en-US" dirty="0"/>
              <a:t>If the electrodes are placed within the chest wall, the device is called </a:t>
            </a:r>
            <a:r>
              <a:rPr lang="en-US" u="sng" dirty="0"/>
              <a:t>an internal pacemaker.</a:t>
            </a:r>
          </a:p>
          <a:p>
            <a:pPr>
              <a:buFont typeface="Wingdings" pitchFamily="2" charset="2"/>
              <a:buChar char="Ø"/>
            </a:pPr>
            <a:r>
              <a:rPr lang="en-US" dirty="0"/>
              <a:t>These devices are powered by batteries that last 16 years or longer.</a:t>
            </a: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ARTIFICIAL PACEMAKER</a:t>
            </a:r>
          </a:p>
        </p:txBody>
      </p:sp>
      <p:pic>
        <p:nvPicPr>
          <p:cNvPr id="4" name="Content Placeholder 3" descr="http://my.clevelandclinic.org/PublishingImages/heart/pm.jpg"/>
          <p:cNvPicPr>
            <a:picLocks noGrp="1"/>
          </p:cNvPicPr>
          <p:nvPr>
            <p:ph idx="1"/>
          </p:nvPr>
        </p:nvPicPr>
        <p:blipFill>
          <a:blip r:embed="rId2" cstate="print"/>
          <a:stretch>
            <a:fillRect/>
          </a:stretch>
        </p:blipFill>
        <p:spPr bwMode="auto">
          <a:xfrm>
            <a:off x="685800" y="1600200"/>
            <a:ext cx="7010400" cy="4648200"/>
          </a:xfrm>
          <a:prstGeom prst="rect">
            <a:avLst/>
          </a:prstGeom>
          <a:noFill/>
          <a:ln w="9525">
            <a:noFill/>
            <a:miter lim="800000"/>
            <a:headEnd/>
            <a:tailEnd/>
          </a:ln>
        </p:spPr>
      </p:pic>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a:t>ARTIFICIAL PACEMAKER</a:t>
            </a:r>
          </a:p>
        </p:txBody>
      </p:sp>
      <p:sp>
        <p:nvSpPr>
          <p:cNvPr id="3" name="Content Placeholder 2"/>
          <p:cNvSpPr>
            <a:spLocks noGrp="1"/>
          </p:cNvSpPr>
          <p:nvPr>
            <p:ph idx="1"/>
          </p:nvPr>
        </p:nvSpPr>
        <p:spPr>
          <a:xfrm>
            <a:off x="457200" y="990600"/>
            <a:ext cx="8229600" cy="5135563"/>
          </a:xfrm>
        </p:spPr>
        <p:txBody>
          <a:bodyPr/>
          <a:lstStyle/>
          <a:p>
            <a:endParaRPr lang="en-US" dirty="0"/>
          </a:p>
        </p:txBody>
      </p:sp>
      <p:pic>
        <p:nvPicPr>
          <p:cNvPr id="4" name="Picture 3" descr="St Jude Medical pacemaker with ruler.jpg">
            <a:hlinkClick r:id="rId2"/>
          </p:cNvPr>
          <p:cNvPicPr/>
          <p:nvPr/>
        </p:nvPicPr>
        <p:blipFill>
          <a:blip r:embed="rId3" cstate="print"/>
          <a:srcRect/>
          <a:stretch>
            <a:fillRect/>
          </a:stretch>
        </p:blipFill>
        <p:spPr bwMode="auto">
          <a:xfrm>
            <a:off x="609601" y="1676400"/>
            <a:ext cx="7086600" cy="4419599"/>
          </a:xfrm>
          <a:prstGeom prst="rect">
            <a:avLst/>
          </a:prstGeom>
          <a:noFill/>
          <a:ln w="9525">
            <a:noFill/>
            <a:miter lim="800000"/>
            <a:headEnd/>
            <a:tailEnd/>
          </a:ln>
        </p:spPr>
      </p:pic>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a:t>INDICATIONS FOR ARTIFICIAL PACEMAKER</a:t>
            </a:r>
          </a:p>
          <a:p>
            <a:pPr marL="514350" indent="-514350">
              <a:buFont typeface="+mj-lt"/>
              <a:buAutoNum type="arabicPeriod"/>
            </a:pPr>
            <a:r>
              <a:rPr lang="en-US" dirty="0"/>
              <a:t>To maintain an adequate heart rate because the heart's natural pacemaker is not fast enough</a:t>
            </a:r>
          </a:p>
          <a:p>
            <a:pPr marL="514350" indent="-514350">
              <a:buFont typeface="+mj-lt"/>
              <a:buAutoNum type="arabicPeriod"/>
            </a:pPr>
            <a:r>
              <a:rPr lang="en-US" dirty="0"/>
              <a:t>If there is a block in the heart's electrical conduction system. </a:t>
            </a: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381000"/>
            <a:ext cx="7848600" cy="5745163"/>
          </a:xfrm>
        </p:spPr>
        <p:txBody>
          <a:bodyPr>
            <a:normAutofit/>
          </a:bodyPr>
          <a:lstStyle/>
          <a:p>
            <a:pPr>
              <a:buNone/>
            </a:pPr>
            <a:r>
              <a:rPr lang="en-US" b="1" dirty="0"/>
              <a:t>Insertion</a:t>
            </a:r>
            <a:endParaRPr lang="en-US" dirty="0"/>
          </a:p>
          <a:p>
            <a:r>
              <a:rPr lang="en-US" dirty="0"/>
              <a:t>A pacemaker is typically inserted into the patient through a simple surgery using either local anesthetic or a general anesthetic.</a:t>
            </a:r>
          </a:p>
          <a:p>
            <a:r>
              <a:rPr lang="en-US" dirty="0"/>
              <a:t> The patient may be given a drug for relaxation before the surgery as well. </a:t>
            </a:r>
          </a:p>
          <a:p>
            <a:r>
              <a:rPr lang="en-US" dirty="0"/>
              <a:t>An antibiotic is typically administered to prevent infection.</a:t>
            </a:r>
          </a:p>
          <a:p>
            <a:r>
              <a:rPr lang="en-US" dirty="0"/>
              <a:t>In most cases the pacemaker is inserted in the left shoulder area where an incision is made below the collar bone creating a small pocket where the pacemaker is actually housed in the patient's body. </a:t>
            </a:r>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457200" y="381000"/>
            <a:ext cx="7772400" cy="5745163"/>
          </a:xfrm>
        </p:spPr>
        <p:txBody>
          <a:bodyPr>
            <a:normAutofit/>
          </a:bodyPr>
          <a:lstStyle/>
          <a:p>
            <a:r>
              <a:rPr lang="en-US" dirty="0"/>
              <a:t>The lead or leads (the number of leads varies depending on the type of pacemaker) are fed into the heart through a large vein using a fluoroscope to monitor the progress of lead insertion. </a:t>
            </a:r>
          </a:p>
          <a:p>
            <a:r>
              <a:rPr lang="en-US" dirty="0"/>
              <a:t>The Right Ventricular lead would be positioned away from the apex (tip) of the right ventricle and up on the inter ventricular septum, below the outflow tract, to prevent deterioration of the strength of the heart.</a:t>
            </a:r>
          </a:p>
          <a:p>
            <a:r>
              <a:rPr lang="en-US" dirty="0"/>
              <a:t>The actual surgery may take about 30 to 90 minutes.</a:t>
            </a:r>
          </a:p>
          <a:p>
            <a:endParaRPr lang="en-US" dirty="0"/>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most basic preparation is that people who have body hair on the chest may want to remove the hair by clipping just prior to surgery or using a depilatory agent (preoperative shaving has been on the decline as it can cause skin breakage and increase infection risk of any surgical procedure) as the surgery will involve bandages and monitoring equipment to be a fixed to the body.</a:t>
            </a:r>
          </a:p>
          <a:p>
            <a:endParaRPr lang="en-US" dirty="0"/>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1066800"/>
            <a:ext cx="7772400" cy="5059363"/>
          </a:xfrm>
        </p:spPr>
        <p:txBody>
          <a:bodyPr>
            <a:normAutofit/>
          </a:bodyPr>
          <a:lstStyle/>
          <a:p>
            <a:r>
              <a:rPr lang="en-US" dirty="0"/>
              <a:t>Since a pacemaker uses batteries, the device itself will need replacement as the batteries lose power. </a:t>
            </a:r>
          </a:p>
          <a:p>
            <a:r>
              <a:rPr lang="en-US" dirty="0"/>
              <a:t>Device replacement is usually a simpler procedure than the original insertion as it does not normally require leads to be implanted.</a:t>
            </a:r>
          </a:p>
          <a:p>
            <a:r>
              <a:rPr lang="en-US" dirty="0"/>
              <a:t> The leads are removed from the existing device, the leads are attached to the new device, and the new device is inserted into the patient's body replacing the previous device.</a:t>
            </a:r>
          </a:p>
          <a:p>
            <a:pPr>
              <a:buNone/>
            </a:pPr>
            <a:endParaRPr lang="en-US" dirty="0"/>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buNone/>
            </a:pPr>
            <a:r>
              <a:rPr lang="en-US" b="1" dirty="0"/>
              <a:t>Pacemaker patient identification card</a:t>
            </a:r>
            <a:endParaRPr lang="en-US" dirty="0"/>
          </a:p>
          <a:p>
            <a:pPr>
              <a:buNone/>
            </a:pPr>
            <a:r>
              <a:rPr lang="en-US" dirty="0"/>
              <a:t>International pacemaker patient identification cards carry information such as patient data (among others, symptom primary, ECG, </a:t>
            </a:r>
            <a:r>
              <a:rPr lang="en-US" dirty="0" err="1"/>
              <a:t>aetiology</a:t>
            </a:r>
            <a:r>
              <a:rPr lang="en-US" dirty="0"/>
              <a:t>), pacemaker center (doctor, hospital), rate, mode, date of implantation, manufacturer, type) and lead.</a:t>
            </a:r>
          </a:p>
          <a:p>
            <a:endParaRPr lang="en-US" dirty="0"/>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457200" y="457200"/>
            <a:ext cx="7696200" cy="5668963"/>
          </a:xfrm>
        </p:spPr>
        <p:txBody>
          <a:bodyPr>
            <a:normAutofit/>
          </a:bodyPr>
          <a:lstStyle/>
          <a:p>
            <a:pPr>
              <a:buNone/>
            </a:pPr>
            <a:r>
              <a:rPr lang="en-US" b="1" dirty="0"/>
              <a:t>Periodic pacemaker checkups</a:t>
            </a:r>
            <a:endParaRPr lang="en-US" dirty="0"/>
          </a:p>
          <a:p>
            <a:pPr>
              <a:buNone/>
            </a:pPr>
            <a:r>
              <a:rPr lang="en-US" dirty="0"/>
              <a:t>-Once the pacemaker is implanted, it is periodically checked to ensure the device is operational and performing appropriately.</a:t>
            </a:r>
          </a:p>
          <a:p>
            <a:pPr>
              <a:buNone/>
            </a:pPr>
            <a:r>
              <a:rPr lang="en-US" dirty="0"/>
              <a:t>-Routine pacemaker checks are typically done in-office every six (6) months, though will vary depending upon patient/device status and remote monitoring availability. </a:t>
            </a:r>
          </a:p>
          <a:p>
            <a:pPr>
              <a:buNone/>
            </a:pPr>
            <a:r>
              <a:rPr lang="en-US" dirty="0"/>
              <a:t>-The device will be interrogated to perform diagnostic testing. These tests include:</a:t>
            </a:r>
          </a:p>
          <a:p>
            <a:pPr>
              <a:buNone/>
            </a:pPr>
            <a:endParaRPr lang="en-US" dirty="0"/>
          </a:p>
          <a:p>
            <a:pPr>
              <a:buNone/>
            </a:pPr>
            <a:endParaRPr lang="en-US" dirty="0"/>
          </a:p>
          <a:p>
            <a:pPr>
              <a:buNone/>
            </a:pPr>
            <a:endParaRPr lang="en-US" dirty="0"/>
          </a:p>
          <a:p>
            <a:pPr>
              <a:buNone/>
            </a:pP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a:t>
            </a:r>
          </a:p>
        </p:txBody>
      </p:sp>
      <p:sp>
        <p:nvSpPr>
          <p:cNvPr id="3" name="Content Placeholder 2"/>
          <p:cNvSpPr>
            <a:spLocks noGrp="1"/>
          </p:cNvSpPr>
          <p:nvPr>
            <p:ph idx="1"/>
          </p:nvPr>
        </p:nvSpPr>
        <p:spPr/>
        <p:txBody>
          <a:bodyPr>
            <a:normAutofit/>
          </a:bodyPr>
          <a:lstStyle/>
          <a:p>
            <a:pPr>
              <a:buNone/>
            </a:pPr>
            <a:r>
              <a:rPr lang="en-US" dirty="0"/>
              <a:t>8. Lymphangiography </a:t>
            </a:r>
          </a:p>
          <a:p>
            <a:pPr>
              <a:buNone/>
            </a:pPr>
            <a:r>
              <a:rPr lang="en-US" dirty="0"/>
              <a:t>9. </a:t>
            </a:r>
            <a:r>
              <a:rPr lang="en-US" dirty="0" err="1"/>
              <a:t>Lymphoscintigraphy</a:t>
            </a:r>
            <a:endParaRPr lang="en-US" dirty="0"/>
          </a:p>
          <a:p>
            <a:pPr>
              <a:buNone/>
            </a:pPr>
            <a:r>
              <a:rPr lang="en-US" dirty="0"/>
              <a:t>10. Contrast </a:t>
            </a:r>
            <a:r>
              <a:rPr lang="en-US" dirty="0" err="1"/>
              <a:t>Plebography</a:t>
            </a:r>
            <a:endParaRPr lang="en-US" dirty="0"/>
          </a:p>
          <a:p>
            <a:pPr>
              <a:buNone/>
            </a:pPr>
            <a:r>
              <a:rPr lang="en-US" dirty="0"/>
              <a:t>11. Air </a:t>
            </a:r>
            <a:r>
              <a:rPr lang="en-US" dirty="0" err="1"/>
              <a:t>Plethysmography</a:t>
            </a:r>
            <a:endParaRPr lang="en-US" dirty="0"/>
          </a:p>
          <a:p>
            <a:pPr>
              <a:buNone/>
            </a:pPr>
            <a:r>
              <a:rPr lang="en-US" dirty="0"/>
              <a:t>12. Chest X-ray</a:t>
            </a:r>
          </a:p>
          <a:p>
            <a:pPr>
              <a:buNone/>
            </a:pPr>
            <a:r>
              <a:rPr lang="en-US" dirty="0"/>
              <a:t>13. Electrocardiography </a:t>
            </a:r>
          </a:p>
          <a:p>
            <a:pPr>
              <a:buNone/>
            </a:pPr>
            <a:r>
              <a:rPr lang="en-US" dirty="0"/>
              <a:t>14. Cardiac catheterization</a:t>
            </a:r>
          </a:p>
          <a:p>
            <a:pPr>
              <a:buNone/>
            </a:pPr>
            <a:r>
              <a:rPr lang="en-US" dirty="0"/>
              <a:t>15. Echocardiogram </a:t>
            </a:r>
          </a:p>
          <a:p>
            <a:pPr>
              <a:buNone/>
            </a:pPr>
            <a:r>
              <a:rPr lang="en-US" dirty="0"/>
              <a:t>16. Lab tests; CBC, electrolytes, cardiac enzymes, lipid profile, urine tests etc.</a:t>
            </a: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533400"/>
            <a:ext cx="7696200" cy="5592763"/>
          </a:xfrm>
        </p:spPr>
        <p:txBody>
          <a:bodyPr>
            <a:normAutofit/>
          </a:bodyPr>
          <a:lstStyle/>
          <a:p>
            <a:pPr lvl="0"/>
            <a:r>
              <a:rPr lang="en-US" i="1" dirty="0"/>
              <a:t>Sensing</a:t>
            </a:r>
            <a:r>
              <a:rPr lang="en-US" dirty="0"/>
              <a:t>: the ability of the device to "see" intrinsic cardiac activity (</a:t>
            </a:r>
            <a:r>
              <a:rPr lang="en-US" dirty="0" err="1"/>
              <a:t>Atrial</a:t>
            </a:r>
            <a:r>
              <a:rPr lang="en-US" dirty="0"/>
              <a:t> and ventricular depolarization).</a:t>
            </a:r>
          </a:p>
          <a:p>
            <a:pPr lvl="0"/>
            <a:r>
              <a:rPr lang="en-US" i="1" dirty="0"/>
              <a:t>Impedance</a:t>
            </a:r>
            <a:r>
              <a:rPr lang="en-US" dirty="0"/>
              <a:t>: A test to measure lead integrity. Large and/or sudden increases in impedance can be indicative of a lead fracture while large and/or sudden decreases in impedance can signify a breach in lead insulation.</a:t>
            </a:r>
          </a:p>
          <a:p>
            <a:r>
              <a:rPr lang="en-US" i="1" dirty="0"/>
              <a:t>Threshold</a:t>
            </a:r>
            <a:r>
              <a:rPr lang="en-US" dirty="0"/>
              <a:t>: this test confirms the minimum amount of energy (Both volts and pulse width) required to reliably depolarize (capture) the chamber being tested</a:t>
            </a:r>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609600"/>
            <a:ext cx="7696200" cy="5516563"/>
          </a:xfrm>
        </p:spPr>
        <p:txBody>
          <a:bodyPr>
            <a:normAutofit/>
          </a:bodyPr>
          <a:lstStyle/>
          <a:p>
            <a:pPr>
              <a:buNone/>
            </a:pPr>
            <a:r>
              <a:rPr lang="en-US" b="1" dirty="0"/>
              <a:t>Lifestyle considerations</a:t>
            </a:r>
            <a:endParaRPr lang="en-US" dirty="0"/>
          </a:p>
          <a:p>
            <a:pPr>
              <a:buNone/>
            </a:pPr>
            <a:r>
              <a:rPr lang="en-US" dirty="0"/>
              <a:t>    A patient's lifestyle is usually not modified to any great degree after insertion of a pacemaker. There are a few activities that are unwise such as full contact sports and activities that involve intense magnetic fields.</a:t>
            </a:r>
          </a:p>
          <a:p>
            <a:pPr>
              <a:buNone/>
            </a:pPr>
            <a:r>
              <a:rPr lang="en-US" b="1" dirty="0"/>
              <a:t>Turning off the pacemaker</a:t>
            </a:r>
            <a:endParaRPr lang="en-US" dirty="0"/>
          </a:p>
          <a:p>
            <a:pPr>
              <a:buNone/>
            </a:pPr>
            <a:r>
              <a:rPr lang="en-US" dirty="0"/>
              <a:t>    It is legal and ethical to honor requests by patients, or by those with legal authority to make decisions for patients, to deactivate implanted cardiac devices.</a:t>
            </a:r>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a:t>Privacy and security</a:t>
            </a:r>
            <a:endParaRPr lang="en-US" dirty="0"/>
          </a:p>
          <a:p>
            <a:pPr>
              <a:buNone/>
            </a:pPr>
            <a:r>
              <a:rPr lang="en-US" dirty="0"/>
              <a:t>   Security and privacy concerns have been raised with pacemakers that allow wireless communication. </a:t>
            </a:r>
          </a:p>
          <a:p>
            <a:pPr>
              <a:buNone/>
            </a:pPr>
            <a:r>
              <a:rPr lang="en-US" dirty="0"/>
              <a:t>    Unauthorized third parties may be able to read patient records contained in the pacemaker, or reprogram the devices, as has been demonstrated by a team of researchers</a:t>
            </a:r>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457200" y="533400"/>
            <a:ext cx="7696200" cy="5592763"/>
          </a:xfrm>
        </p:spPr>
        <p:txBody>
          <a:bodyPr>
            <a:normAutofit/>
          </a:bodyPr>
          <a:lstStyle/>
          <a:p>
            <a:pPr>
              <a:buNone/>
            </a:pPr>
            <a:r>
              <a:rPr lang="en-US" b="1" dirty="0"/>
              <a:t>NOTE:</a:t>
            </a:r>
          </a:p>
          <a:p>
            <a:pPr>
              <a:buFont typeface="Wingdings" pitchFamily="2" charset="2"/>
              <a:buChar char="Ø"/>
            </a:pPr>
            <a:r>
              <a:rPr lang="en-US" dirty="0"/>
              <a:t>Modern pacemakers are externally programmable and allow the cardiologist to select the optimum pacing modes for individual patients.</a:t>
            </a:r>
          </a:p>
          <a:p>
            <a:pPr>
              <a:buFont typeface="Wingdings" pitchFamily="2" charset="2"/>
              <a:buChar char="Ø"/>
            </a:pPr>
            <a:r>
              <a:rPr lang="en-US" dirty="0"/>
              <a:t> Some combine a pacemaker and defibrillator in a single implantable device. Others have multiple electrodes stimulating differing positions within the heart to improve </a:t>
            </a:r>
            <a:r>
              <a:rPr lang="en-US" dirty="0" err="1"/>
              <a:t>synchronisation</a:t>
            </a:r>
            <a:r>
              <a:rPr lang="en-US" dirty="0"/>
              <a:t> of the lower chambers (ventricles) of the heart.</a:t>
            </a:r>
          </a:p>
          <a:p>
            <a:endParaRPr lang="en-US" dirty="0"/>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457200" y="457200"/>
            <a:ext cx="7696200" cy="5668963"/>
          </a:xfrm>
        </p:spPr>
        <p:txBody>
          <a:bodyPr>
            <a:normAutofit/>
          </a:bodyPr>
          <a:lstStyle/>
          <a:p>
            <a:pPr>
              <a:buNone/>
            </a:pPr>
            <a:r>
              <a:rPr lang="en-US" b="1" dirty="0"/>
              <a:t>Methods of pacing</a:t>
            </a:r>
          </a:p>
          <a:p>
            <a:pPr marL="514350" indent="-514350">
              <a:buFont typeface="+mj-lt"/>
              <a:buAutoNum type="alphaLcParenR"/>
            </a:pPr>
            <a:r>
              <a:rPr lang="en-US" b="1" dirty="0"/>
              <a:t>Percussive pacing</a:t>
            </a:r>
            <a:endParaRPr lang="en-US" dirty="0"/>
          </a:p>
          <a:p>
            <a:pPr>
              <a:buFont typeface="Wingdings" pitchFamily="2" charset="2"/>
              <a:buChar char="Ø"/>
            </a:pPr>
            <a:r>
              <a:rPr lang="en-US" dirty="0"/>
              <a:t>Percussive pacing, also known as </a:t>
            </a:r>
            <a:r>
              <a:rPr lang="en-US" dirty="0" err="1"/>
              <a:t>transthoracic</a:t>
            </a:r>
            <a:r>
              <a:rPr lang="en-US" dirty="0"/>
              <a:t> mechanical pacing, is the use of the closed fist, usually on the left lower edge of the sternum over the right ventricle in the vena cava, striking from a distance of 20 – 30 cm to induce a ventricular beat.</a:t>
            </a:r>
          </a:p>
          <a:p>
            <a:pPr>
              <a:buFont typeface="Wingdings" pitchFamily="2" charset="2"/>
              <a:buChar char="Ø"/>
            </a:pPr>
            <a:r>
              <a:rPr lang="en-US" dirty="0"/>
              <a:t> This is an old procedure used only as a life saving means until an electrical pacemaker is brought to the patient.</a:t>
            </a:r>
          </a:p>
          <a:p>
            <a:pPr>
              <a:buNone/>
            </a:pPr>
            <a:endParaRPr lang="en-US" dirty="0"/>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dirty="0"/>
              <a:t>b) </a:t>
            </a:r>
            <a:r>
              <a:rPr lang="en-US" b="1" dirty="0" err="1"/>
              <a:t>Transcutaneous</a:t>
            </a:r>
            <a:r>
              <a:rPr lang="en-US" b="1" dirty="0"/>
              <a:t> pacing</a:t>
            </a:r>
            <a:endParaRPr lang="en-US" dirty="0"/>
          </a:p>
          <a:p>
            <a:pPr>
              <a:buFont typeface="Wingdings" pitchFamily="2" charset="2"/>
              <a:buChar char="Ø"/>
            </a:pPr>
            <a:r>
              <a:rPr lang="en-US" dirty="0"/>
              <a:t>Also called external pacing, is recommended for the initial stabilization of </a:t>
            </a:r>
            <a:r>
              <a:rPr lang="en-US" dirty="0" err="1"/>
              <a:t>hemodynamically</a:t>
            </a:r>
            <a:r>
              <a:rPr lang="en-US" dirty="0"/>
              <a:t> significant </a:t>
            </a:r>
            <a:r>
              <a:rPr lang="en-US" dirty="0" err="1"/>
              <a:t>bradycardias</a:t>
            </a:r>
            <a:r>
              <a:rPr lang="en-US" dirty="0"/>
              <a:t> of all types.</a:t>
            </a:r>
          </a:p>
          <a:p>
            <a:pPr>
              <a:buFont typeface="Wingdings" pitchFamily="2" charset="2"/>
              <a:buChar char="Ø"/>
            </a:pPr>
            <a:r>
              <a:rPr lang="en-US" dirty="0"/>
              <a:t>External pacing should not be relied upon for an extended period of time. It is an emergency procedure that acts as a bridge until </a:t>
            </a:r>
            <a:r>
              <a:rPr lang="en-US" dirty="0" err="1"/>
              <a:t>transvenous</a:t>
            </a:r>
            <a:r>
              <a:rPr lang="en-US" dirty="0"/>
              <a:t> pacing or other therapies can be applied.</a:t>
            </a:r>
          </a:p>
          <a:p>
            <a:pPr>
              <a:buFont typeface="Wingdings" pitchFamily="2" charset="2"/>
              <a:buChar char="Ø"/>
            </a:pPr>
            <a:endParaRPr lang="en-US" dirty="0"/>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b="1" dirty="0"/>
              <a:t>c)  </a:t>
            </a:r>
            <a:r>
              <a:rPr lang="en-US" b="1" dirty="0" err="1"/>
              <a:t>Epicardial</a:t>
            </a:r>
            <a:r>
              <a:rPr lang="en-US" b="1" dirty="0"/>
              <a:t> pacing (temporary)</a:t>
            </a:r>
          </a:p>
          <a:p>
            <a:pPr>
              <a:buFont typeface="Wingdings" pitchFamily="2" charset="2"/>
              <a:buChar char="Ø"/>
            </a:pPr>
            <a:r>
              <a:rPr lang="en-US" dirty="0"/>
              <a:t>Temporary </a:t>
            </a:r>
            <a:r>
              <a:rPr lang="en-US" dirty="0" err="1"/>
              <a:t>epicardial</a:t>
            </a:r>
            <a:r>
              <a:rPr lang="en-US" dirty="0"/>
              <a:t> pacing is used during open heart surgery should the surgical procedure create </a:t>
            </a:r>
            <a:r>
              <a:rPr lang="en-US" dirty="0" err="1"/>
              <a:t>atrio</a:t>
            </a:r>
            <a:r>
              <a:rPr lang="en-US" dirty="0"/>
              <a:t> ventricular block. The electrodes are placed in contact with the outer wall of the ventricle (</a:t>
            </a:r>
            <a:r>
              <a:rPr lang="en-US" dirty="0" err="1"/>
              <a:t>epicardium</a:t>
            </a:r>
            <a:r>
              <a:rPr lang="en-US" dirty="0"/>
              <a:t>) to maintain satisfactory cardiac output until a temporary </a:t>
            </a:r>
            <a:r>
              <a:rPr lang="en-US" dirty="0" err="1"/>
              <a:t>transvenous</a:t>
            </a:r>
            <a:r>
              <a:rPr lang="en-US" dirty="0"/>
              <a:t> electrode has been inserted.</a:t>
            </a:r>
          </a:p>
          <a:p>
            <a:endParaRPr lang="en-US" dirty="0"/>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503237"/>
            <a:ext cx="7772400" cy="5668963"/>
          </a:xfrm>
        </p:spPr>
        <p:txBody>
          <a:bodyPr>
            <a:normAutofit lnSpcReduction="10000"/>
          </a:bodyPr>
          <a:lstStyle/>
          <a:p>
            <a:pPr marL="514350" indent="-514350">
              <a:buAutoNum type="alphaLcParenR" startAt="4"/>
            </a:pPr>
            <a:r>
              <a:rPr lang="en-US" b="1" dirty="0" err="1"/>
              <a:t>Transvenous</a:t>
            </a:r>
            <a:r>
              <a:rPr lang="en-US" b="1" dirty="0"/>
              <a:t> pacing (temporary)</a:t>
            </a:r>
          </a:p>
          <a:p>
            <a:pPr marL="514350" indent="-514350">
              <a:buFont typeface="Wingdings" pitchFamily="2" charset="2"/>
              <a:buChar char="Ø"/>
            </a:pPr>
            <a:r>
              <a:rPr lang="en-US" dirty="0" err="1"/>
              <a:t>Transvenous</a:t>
            </a:r>
            <a:r>
              <a:rPr lang="en-US" dirty="0"/>
              <a:t> pacing, when used for temporary pacing, is an alternative to </a:t>
            </a:r>
            <a:r>
              <a:rPr lang="en-US" dirty="0" err="1"/>
              <a:t>transcutaneous</a:t>
            </a:r>
            <a:r>
              <a:rPr lang="en-US" dirty="0"/>
              <a:t> pacing. </a:t>
            </a:r>
          </a:p>
          <a:p>
            <a:pPr marL="514350" indent="-514350">
              <a:buFont typeface="Wingdings" pitchFamily="2" charset="2"/>
              <a:buChar char="Ø"/>
            </a:pPr>
            <a:r>
              <a:rPr lang="en-US" dirty="0"/>
              <a:t>A pacemaker wire is placed into a vein, under sterile conditions, and then passed into either the right atrium or right ventricle. The pacing wire is then connected to an external pacemaker outside the body. </a:t>
            </a:r>
          </a:p>
          <a:p>
            <a:pPr marL="514350" indent="-514350">
              <a:buFont typeface="Wingdings" pitchFamily="2" charset="2"/>
              <a:buChar char="Ø"/>
            </a:pPr>
            <a:r>
              <a:rPr lang="en-US" dirty="0" err="1"/>
              <a:t>Transvenous</a:t>
            </a:r>
            <a:r>
              <a:rPr lang="en-US" dirty="0"/>
              <a:t> pacing is often used as a bridge to permanent pacemaker placement. It can be kept in place until a permanent pacemaker is implanted or until there is no longer a need for a pacemaker and then it is removed.</a:t>
            </a:r>
          </a:p>
          <a:p>
            <a:pPr marL="514350" indent="-514350">
              <a:buNone/>
            </a:pPr>
            <a:endParaRPr lang="en-US" dirty="0"/>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381000"/>
            <a:ext cx="7696200" cy="5745163"/>
          </a:xfrm>
        </p:spPr>
        <p:txBody>
          <a:bodyPr>
            <a:normAutofit/>
          </a:bodyPr>
          <a:lstStyle/>
          <a:p>
            <a:pPr>
              <a:buNone/>
            </a:pPr>
            <a:r>
              <a:rPr lang="en-US" b="1" dirty="0"/>
              <a:t>e)   Permanent pacing</a:t>
            </a:r>
            <a:endParaRPr lang="en-US" dirty="0"/>
          </a:p>
          <a:p>
            <a:pPr>
              <a:buFont typeface="Wingdings" pitchFamily="2" charset="2"/>
              <a:buChar char="Ø"/>
            </a:pPr>
            <a:r>
              <a:rPr lang="en-US" dirty="0"/>
              <a:t>Permanent pacing with an implantable pacemaker involves </a:t>
            </a:r>
            <a:r>
              <a:rPr lang="en-US" dirty="0" err="1"/>
              <a:t>transvenous</a:t>
            </a:r>
            <a:r>
              <a:rPr lang="en-US" dirty="0"/>
              <a:t> placement of one or more pacing electrodes within a chamber, or chambers, of the heart.</a:t>
            </a:r>
          </a:p>
          <a:p>
            <a:pPr>
              <a:buFont typeface="Wingdings" pitchFamily="2" charset="2"/>
              <a:buChar char="Ø"/>
            </a:pPr>
            <a:r>
              <a:rPr lang="en-US" dirty="0"/>
              <a:t> The procedure is performed by incision of a suitable vein into which the electrode lead is inserted and passed along the vein, through the valve of the heart, until positioned in the chamber. </a:t>
            </a:r>
          </a:p>
          <a:p>
            <a:pPr>
              <a:buFont typeface="Wingdings" pitchFamily="2" charset="2"/>
              <a:buChar char="Ø"/>
            </a:pPr>
            <a:r>
              <a:rPr lang="en-US" dirty="0"/>
              <a:t>The procedure is facilitated by fluoroscopy which enables the physician to view the passage of the electrode lead. </a:t>
            </a:r>
          </a:p>
          <a:p>
            <a:endParaRPr lang="en-US" dirty="0"/>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US" dirty="0"/>
          </a:p>
        </p:txBody>
      </p:sp>
      <p:sp>
        <p:nvSpPr>
          <p:cNvPr id="3" name="Content Placeholder 2"/>
          <p:cNvSpPr>
            <a:spLocks noGrp="1"/>
          </p:cNvSpPr>
          <p:nvPr>
            <p:ph idx="1"/>
          </p:nvPr>
        </p:nvSpPr>
        <p:spPr>
          <a:xfrm>
            <a:off x="457200" y="838200"/>
            <a:ext cx="7696200" cy="5287963"/>
          </a:xfrm>
        </p:spPr>
        <p:txBody>
          <a:bodyPr>
            <a:normAutofit/>
          </a:bodyPr>
          <a:lstStyle/>
          <a:p>
            <a:pPr>
              <a:buFont typeface="Wingdings" pitchFamily="2" charset="2"/>
              <a:buChar char="Ø"/>
            </a:pPr>
            <a:r>
              <a:rPr lang="en-US" dirty="0"/>
              <a:t>After satisfactory lodgment of the electrode is confirmed, the opposite end of the electrode lead is connected to the pacemaker generator.</a:t>
            </a:r>
          </a:p>
          <a:p>
            <a:pPr>
              <a:buFont typeface="Wingdings" pitchFamily="2" charset="2"/>
              <a:buChar char="Ø"/>
            </a:pPr>
            <a:r>
              <a:rPr lang="en-US" dirty="0"/>
              <a:t>There are three basic types of permanent pacemakers, classified according to the number of chambers involved and their basic operating mechanism</a:t>
            </a:r>
          </a:p>
          <a:p>
            <a:pPr marL="571500" lvl="0" indent="-571500">
              <a:buFont typeface="+mj-lt"/>
              <a:buAutoNum type="romanLcPeriod"/>
            </a:pPr>
            <a:r>
              <a:rPr lang="en-US" i="1" dirty="0"/>
              <a:t>Single-chamber pacemaker</a:t>
            </a:r>
            <a:r>
              <a:rPr lang="en-US" dirty="0"/>
              <a:t>. In this type, only one pacing lead is placed into a chamber of the heart, either the atrium or the ventricle.</a:t>
            </a:r>
          </a:p>
          <a:p>
            <a:pPr>
              <a:buFont typeface="Wingdings" pitchFamily="2" charset="2"/>
              <a:buChar char="Ø"/>
            </a:pP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ARTERIOSCLEROSIS AND ATHEROSCLEROSIS</a:t>
            </a:r>
          </a:p>
        </p:txBody>
      </p:sp>
      <p:sp>
        <p:nvSpPr>
          <p:cNvPr id="3" name="Content Placeholder 2"/>
          <p:cNvSpPr>
            <a:spLocks noGrp="1"/>
          </p:cNvSpPr>
          <p:nvPr>
            <p:ph idx="1"/>
          </p:nvPr>
        </p:nvSpPr>
        <p:spPr/>
        <p:txBody>
          <a:bodyPr>
            <a:normAutofit/>
          </a:bodyPr>
          <a:lstStyle/>
          <a:p>
            <a:pPr>
              <a:buNone/>
            </a:pPr>
            <a:r>
              <a:rPr lang="en-US" i="1" dirty="0"/>
              <a:t>ARTERIOSCLEROSIS</a:t>
            </a:r>
            <a:r>
              <a:rPr lang="en-US" dirty="0"/>
              <a:t> refers to hardening of the arteries through a diffuse process whereby the muscle fibers and the endothelial lining of the walls of </a:t>
            </a:r>
            <a:r>
              <a:rPr lang="en-US" u="sng" dirty="0"/>
              <a:t>small</a:t>
            </a:r>
            <a:r>
              <a:rPr lang="en-US" dirty="0"/>
              <a:t> arteries &amp; </a:t>
            </a:r>
            <a:r>
              <a:rPr lang="en-US" u="sng" dirty="0"/>
              <a:t>arterioles</a:t>
            </a:r>
            <a:r>
              <a:rPr lang="en-US" dirty="0"/>
              <a:t> thicken.</a:t>
            </a:r>
          </a:p>
          <a:p>
            <a:pPr>
              <a:buNone/>
            </a:pPr>
            <a:r>
              <a:rPr lang="en-US" i="1" dirty="0"/>
              <a:t>ATHEROSCLEROSIS </a:t>
            </a:r>
            <a:r>
              <a:rPr lang="en-US" dirty="0"/>
              <a:t>is disease process involving the accumulation of lipids, calcium, blood components, carbohydrates, &amp; fibrous tissue on the </a:t>
            </a:r>
            <a:r>
              <a:rPr lang="en-US" dirty="0" err="1"/>
              <a:t>intimal</a:t>
            </a:r>
            <a:r>
              <a:rPr lang="en-US" dirty="0"/>
              <a:t> layer of </a:t>
            </a:r>
            <a:r>
              <a:rPr lang="en-US" u="sng" dirty="0"/>
              <a:t>large </a:t>
            </a:r>
            <a:r>
              <a:rPr lang="en-US" dirty="0"/>
              <a:t>or </a:t>
            </a:r>
            <a:r>
              <a:rPr lang="en-US" u="sng" dirty="0"/>
              <a:t>medium</a:t>
            </a:r>
            <a:r>
              <a:rPr lang="en-US" dirty="0"/>
              <a:t>-sized artery .</a:t>
            </a:r>
            <a:endParaRPr lang="en-US" i="1" dirty="0"/>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457200"/>
            <a:ext cx="7696200" cy="5668963"/>
          </a:xfrm>
        </p:spPr>
        <p:txBody>
          <a:bodyPr>
            <a:normAutofit/>
          </a:bodyPr>
          <a:lstStyle/>
          <a:p>
            <a:pPr lvl="0"/>
            <a:r>
              <a:rPr lang="en-US" i="1" dirty="0"/>
              <a:t>Dual-chamber pacemaker</a:t>
            </a:r>
            <a:r>
              <a:rPr lang="en-US" dirty="0"/>
              <a:t>. Here, wires are placed in two chambers of the heart. One lead paces the atrium and one paces the ventricle. This type more closely resembles the natural pacing of the heart by assisting the heart in coordinating the function between the atria and ventricles.</a:t>
            </a:r>
          </a:p>
          <a:p>
            <a:pPr lvl="0"/>
            <a:r>
              <a:rPr lang="en-US" i="1" dirty="0"/>
              <a:t>Rate-responsive pacemaker</a:t>
            </a:r>
            <a:r>
              <a:rPr lang="en-US" dirty="0"/>
              <a:t>. This pacemaker has sensors that detect changes in the patient's physical activity and automatically adjust the pacing rate to fulfill the body's metabolic needs.</a:t>
            </a:r>
          </a:p>
          <a:p>
            <a:endParaRPr lang="en-US" dirty="0"/>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a:t>Hi, please write the nursing care of this clients preoperatively &amp; post operatively.</a:t>
            </a:r>
          </a:p>
          <a:p>
            <a:pPr>
              <a:buNone/>
            </a:pPr>
            <a:r>
              <a:rPr lang="en-US"/>
              <a:t>THANKYOU</a:t>
            </a:r>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533400"/>
            <a:ext cx="7696200" cy="5592763"/>
          </a:xfrm>
        </p:spPr>
        <p:txBody>
          <a:bodyPr>
            <a:normAutofit/>
          </a:bodyPr>
          <a:lstStyle/>
          <a:p>
            <a:pPr>
              <a:buNone/>
            </a:pPr>
            <a:r>
              <a:rPr lang="en-US" b="1" dirty="0"/>
              <a:t>Complications</a:t>
            </a:r>
            <a:endParaRPr lang="en-US" dirty="0"/>
          </a:p>
          <a:p>
            <a:pPr>
              <a:buFont typeface="Wingdings" pitchFamily="2" charset="2"/>
              <a:buChar char="§"/>
            </a:pPr>
            <a:r>
              <a:rPr lang="en-US" dirty="0"/>
              <a:t>    A possible complication of dual-chamber artificial pacemakers is </a:t>
            </a:r>
            <a:r>
              <a:rPr lang="en-US" i="1" dirty="0"/>
              <a:t>pacemaker-mediated tachycardia</a:t>
            </a:r>
            <a:r>
              <a:rPr lang="en-US" dirty="0"/>
              <a:t> (PMT)</a:t>
            </a:r>
          </a:p>
          <a:p>
            <a:pPr>
              <a:buNone/>
            </a:pPr>
            <a:r>
              <a:rPr lang="en-US" dirty="0"/>
              <a:t>    Treatment of PMT typically involves reprogramming the pacemaker.</a:t>
            </a:r>
          </a:p>
          <a:p>
            <a:pPr>
              <a:buFont typeface="Wingdings" pitchFamily="2" charset="2"/>
              <a:buChar char="§"/>
            </a:pPr>
            <a:r>
              <a:rPr lang="en-US" dirty="0"/>
              <a:t> “pacemaker-tracked tachycardia," where a </a:t>
            </a:r>
            <a:r>
              <a:rPr lang="en-US" dirty="0" err="1"/>
              <a:t>supraventricular</a:t>
            </a:r>
            <a:r>
              <a:rPr lang="en-US" dirty="0"/>
              <a:t> tachycardia is tracked by the pacemaker and produces beats from a ventricular lead</a:t>
            </a:r>
          </a:p>
          <a:p>
            <a:pPr>
              <a:buNone/>
            </a:pPr>
            <a:endParaRPr lang="en-US" dirty="0"/>
          </a:p>
          <a:p>
            <a:pPr>
              <a:buNone/>
            </a:pPr>
            <a:endParaRPr lang="en-US" dirty="0"/>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first implantable pacemaker</a:t>
            </a:r>
          </a:p>
        </p:txBody>
      </p:sp>
      <p:pic>
        <p:nvPicPr>
          <p:cNvPr id="4" name="Content Placeholder 3" descr="http://upload.wikimedia.org/wikipedia/commons/thumb/9/9f/First_pacemaker_%28Siemens-Elema_1958%29.jpg/220px-First_pacemaker_%28Siemens-Elema_1958%29.jpg">
            <a:hlinkClick r:id="rId2"/>
          </p:cNvPr>
          <p:cNvPicPr>
            <a:picLocks noGrp="1"/>
          </p:cNvPicPr>
          <p:nvPr>
            <p:ph idx="1"/>
          </p:nvPr>
        </p:nvPicPr>
        <p:blipFill>
          <a:blip r:embed="rId3" cstate="print"/>
          <a:srcRect/>
          <a:stretch>
            <a:fillRect/>
          </a:stretch>
        </p:blipFill>
        <p:spPr bwMode="auto">
          <a:xfrm>
            <a:off x="1066800" y="1752600"/>
            <a:ext cx="6553200" cy="4724400"/>
          </a:xfrm>
          <a:prstGeom prst="rect">
            <a:avLst/>
          </a:prstGeom>
          <a:noFill/>
          <a:ln w="9525">
            <a:noFill/>
            <a:miter lim="800000"/>
            <a:headEnd/>
            <a:tailEnd/>
          </a:ln>
        </p:spPr>
      </p:pic>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normAutofit fontScale="90000"/>
          </a:bodyPr>
          <a:lstStyle/>
          <a:p>
            <a:r>
              <a:rPr lang="en-US" dirty="0"/>
              <a:t>In 1958, Arne Larsson (1915-2001)  became the first to receive an implantable pacemaker</a:t>
            </a:r>
          </a:p>
        </p:txBody>
      </p:sp>
      <p:pic>
        <p:nvPicPr>
          <p:cNvPr id="4" name="Content Placeholder 3" descr="http://upload.wikimedia.org/wikipedia/commons/thumb/d/d0/Arne_Larsson.jpg/220px-Arne_Larsson.jpg">
            <a:hlinkClick r:id="rId2"/>
          </p:cNvPr>
          <p:cNvPicPr>
            <a:picLocks noGrp="1"/>
          </p:cNvPicPr>
          <p:nvPr>
            <p:ph idx="1"/>
          </p:nvPr>
        </p:nvPicPr>
        <p:blipFill>
          <a:blip r:embed="rId3" cstate="print"/>
          <a:srcRect/>
          <a:stretch>
            <a:fillRect/>
          </a:stretch>
        </p:blipFill>
        <p:spPr bwMode="auto">
          <a:xfrm>
            <a:off x="1066800" y="1981200"/>
            <a:ext cx="5588000" cy="4495800"/>
          </a:xfrm>
          <a:prstGeom prst="rect">
            <a:avLst/>
          </a:prstGeom>
          <a:noFill/>
          <a:ln w="9525">
            <a:noFill/>
            <a:miter lim="800000"/>
            <a:headEnd/>
            <a:tailEnd/>
          </a:ln>
        </p:spPr>
      </p:pic>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CARDIAC SURGERY</a:t>
            </a:r>
          </a:p>
        </p:txBody>
      </p:sp>
      <p:sp>
        <p:nvSpPr>
          <p:cNvPr id="3" name="Content Placeholder 2"/>
          <p:cNvSpPr>
            <a:spLocks noGrp="1"/>
          </p:cNvSpPr>
          <p:nvPr>
            <p:ph idx="1"/>
          </p:nvPr>
        </p:nvSpPr>
        <p:spPr/>
        <p:txBody>
          <a:bodyPr/>
          <a:lstStyle/>
          <a:p>
            <a:pPr>
              <a:buNone/>
            </a:pPr>
            <a:r>
              <a:rPr lang="en-US" b="1" dirty="0"/>
              <a:t>TYPES OF PROCEDURES</a:t>
            </a:r>
          </a:p>
          <a:p>
            <a:pPr marL="514350" indent="-514350">
              <a:buFont typeface="+mj-lt"/>
              <a:buAutoNum type="arabicPeriod"/>
            </a:pPr>
            <a:r>
              <a:rPr lang="en-US" dirty="0"/>
              <a:t>Open heart surgery (refers to the chest not the heart). Is performed with the use of the cardiopulmonary bypass.</a:t>
            </a:r>
          </a:p>
          <a:p>
            <a:pPr marL="514350" indent="-514350">
              <a:buNone/>
            </a:pPr>
            <a:r>
              <a:rPr lang="en-US" dirty="0"/>
              <a:t>     This machine allows for full visualization of the heart while maintaining perfusion &amp; oxygenation.</a:t>
            </a:r>
          </a:p>
          <a:p>
            <a:pPr marL="514350" indent="-514350">
              <a:buNone/>
            </a:pPr>
            <a:r>
              <a:rPr lang="en-US" dirty="0"/>
              <a:t>      surgery involves the heart, either the myocardium itself, coronary artery, or heart valves.</a:t>
            </a:r>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a:t>2. Closed heart surgery is performed without the use of the bypass machine. </a:t>
            </a:r>
          </a:p>
          <a:p>
            <a:pPr>
              <a:buNone/>
            </a:pPr>
            <a:r>
              <a:rPr lang="en-US" dirty="0"/>
              <a:t>    The most common closed heart procedure is the mitral </a:t>
            </a:r>
            <a:r>
              <a:rPr lang="en-US" dirty="0" err="1"/>
              <a:t>commissurotomy</a:t>
            </a:r>
            <a:r>
              <a:rPr lang="en-US" dirty="0"/>
              <a:t> (surgery on dividing space </a:t>
            </a:r>
            <a:r>
              <a:rPr lang="en-US" dirty="0" err="1"/>
              <a:t>btn</a:t>
            </a:r>
            <a:r>
              <a:rPr lang="en-US" dirty="0"/>
              <a:t> mitral orifice).</a:t>
            </a:r>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NURSING INTERVENTION</a:t>
            </a:r>
          </a:p>
        </p:txBody>
      </p:sp>
      <p:sp>
        <p:nvSpPr>
          <p:cNvPr id="3" name="Content Placeholder 2"/>
          <p:cNvSpPr>
            <a:spLocks noGrp="1"/>
          </p:cNvSpPr>
          <p:nvPr>
            <p:ph idx="1"/>
          </p:nvPr>
        </p:nvSpPr>
        <p:spPr/>
        <p:txBody>
          <a:bodyPr/>
          <a:lstStyle/>
          <a:p>
            <a:pPr>
              <a:buNone/>
            </a:pPr>
            <a:r>
              <a:rPr lang="en-US" b="1" dirty="0"/>
              <a:t>PRE-OPERATIVE</a:t>
            </a:r>
          </a:p>
          <a:p>
            <a:pPr>
              <a:buNone/>
            </a:pPr>
            <a:r>
              <a:rPr lang="en-US" dirty="0"/>
              <a:t>GOAL: prepare patient psychologically &amp; physiologically for surgery.</a:t>
            </a:r>
          </a:p>
          <a:p>
            <a:pPr marL="514350" indent="-514350">
              <a:buFont typeface="+mj-lt"/>
              <a:buAutoNum type="arabicPeriod"/>
            </a:pPr>
            <a:r>
              <a:rPr lang="en-US" dirty="0"/>
              <a:t>Evaluate client’s history for other chronic health problems.</a:t>
            </a:r>
          </a:p>
          <a:p>
            <a:pPr marL="514350" indent="-514350">
              <a:buFont typeface="+mj-lt"/>
              <a:buAutoNum type="arabicPeriod"/>
            </a:pPr>
            <a:r>
              <a:rPr lang="en-US" dirty="0"/>
              <a:t>Establish baseline data for post-op comparison.</a:t>
            </a:r>
          </a:p>
          <a:p>
            <a:pPr marL="514350" indent="-514350">
              <a:buFont typeface="+mj-lt"/>
              <a:buAutoNum type="arabicPeriod"/>
            </a:pPr>
            <a:r>
              <a:rPr lang="en-US" dirty="0"/>
              <a:t>Provide appropriate pre-op. teaching according to age level frequently involves a visit to ICU. (If child, in company of parents)  </a:t>
            </a:r>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0960"/>
          </a:xfrm>
        </p:spPr>
        <p:txBody>
          <a:bodyPr>
            <a:normAutofit fontScale="90000"/>
          </a:bodyPr>
          <a:lstStyle/>
          <a:p>
            <a:endParaRPr lang="en-US" dirty="0"/>
          </a:p>
        </p:txBody>
      </p:sp>
      <p:sp>
        <p:nvSpPr>
          <p:cNvPr id="3" name="Content Placeholder 2"/>
          <p:cNvSpPr>
            <a:spLocks noGrp="1"/>
          </p:cNvSpPr>
          <p:nvPr>
            <p:ph idx="1"/>
          </p:nvPr>
        </p:nvSpPr>
        <p:spPr>
          <a:xfrm>
            <a:off x="457200" y="381000"/>
            <a:ext cx="7239000" cy="6074736"/>
          </a:xfrm>
        </p:spPr>
        <p:txBody>
          <a:bodyPr>
            <a:normAutofit lnSpcReduction="10000"/>
          </a:bodyPr>
          <a:lstStyle/>
          <a:p>
            <a:pPr marL="514350" indent="-514350">
              <a:buAutoNum type="arabicPeriod" startAt="4"/>
            </a:pPr>
            <a:r>
              <a:rPr lang="en-US" dirty="0"/>
              <a:t>Discuss immediate post-op. nursing care &amp; anticipated nursing procedures.</a:t>
            </a:r>
          </a:p>
          <a:p>
            <a:pPr marL="514350" indent="-514350">
              <a:buAutoNum type="arabicPeriod" startAt="4"/>
            </a:pPr>
            <a:r>
              <a:rPr lang="en-US" dirty="0"/>
              <a:t>Correct metabolic imbalance.</a:t>
            </a:r>
          </a:p>
          <a:p>
            <a:pPr marL="514350" indent="-514350">
              <a:buAutoNum type="arabicPeriod" startAt="4"/>
            </a:pPr>
            <a:r>
              <a:rPr lang="en-US" dirty="0"/>
              <a:t>Establish &amp; maintain adequate hydration.</a:t>
            </a:r>
          </a:p>
          <a:p>
            <a:pPr marL="514350" indent="-514350">
              <a:buAutoNum type="arabicPeriod" startAt="4"/>
            </a:pPr>
            <a:r>
              <a:rPr lang="en-US" dirty="0"/>
              <a:t>Anticipate adjustments in medication schedule before surgery.</a:t>
            </a:r>
          </a:p>
          <a:p>
            <a:pPr marL="514350" indent="-514350">
              <a:buFont typeface="+mj-lt"/>
              <a:buAutoNum type="alphaLcParenR"/>
            </a:pPr>
            <a:r>
              <a:rPr lang="en-US" dirty="0"/>
              <a:t>Digitalis dose is usually decreased.</a:t>
            </a:r>
          </a:p>
          <a:p>
            <a:pPr marL="514350" indent="-514350">
              <a:buFont typeface="+mj-lt"/>
              <a:buAutoNum type="alphaLcParenR"/>
            </a:pPr>
            <a:r>
              <a:rPr lang="en-US" dirty="0"/>
              <a:t>Diuretic maybe discontinued 48 hrs before surgery.</a:t>
            </a:r>
          </a:p>
          <a:p>
            <a:pPr marL="514350" indent="-514350">
              <a:buFont typeface="+mj-lt"/>
              <a:buAutoNum type="alphaLcParenR"/>
            </a:pPr>
            <a:r>
              <a:rPr lang="en-US" dirty="0"/>
              <a:t>Long-acting insulin will be changed to regular insulin.</a:t>
            </a:r>
          </a:p>
          <a:p>
            <a:pPr marL="514350" indent="-514350">
              <a:buFont typeface="+mj-lt"/>
              <a:buAutoNum type="alphaLcParenR"/>
            </a:pPr>
            <a:r>
              <a:rPr lang="en-US" dirty="0"/>
              <a:t>Antihypertensive medication dosage maybe modified</a:t>
            </a:r>
          </a:p>
          <a:p>
            <a:pPr marL="514350" indent="-514350">
              <a:buNone/>
            </a:pPr>
            <a:r>
              <a:rPr lang="en-US" dirty="0"/>
              <a:t>8.  Eliminate all possible sources of infections.</a:t>
            </a:r>
          </a:p>
          <a:p>
            <a:pPr>
              <a:buNone/>
            </a:pPr>
            <a:endParaRPr lang="en-US" dirty="0"/>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0960"/>
          </a:xfrm>
        </p:spPr>
        <p:txBody>
          <a:bodyPr>
            <a:normAutofit fontScale="90000"/>
          </a:bodyPr>
          <a:lstStyle/>
          <a:p>
            <a:endParaRPr lang="en-US" dirty="0"/>
          </a:p>
        </p:txBody>
      </p:sp>
      <p:sp>
        <p:nvSpPr>
          <p:cNvPr id="3" name="Content Placeholder 2"/>
          <p:cNvSpPr>
            <a:spLocks noGrp="1"/>
          </p:cNvSpPr>
          <p:nvPr>
            <p:ph idx="1"/>
          </p:nvPr>
        </p:nvSpPr>
        <p:spPr>
          <a:xfrm>
            <a:off x="457200" y="381000"/>
            <a:ext cx="7239000" cy="6074736"/>
          </a:xfrm>
        </p:spPr>
        <p:txBody>
          <a:bodyPr>
            <a:normAutofit lnSpcReduction="10000"/>
          </a:bodyPr>
          <a:lstStyle/>
          <a:p>
            <a:pPr>
              <a:buNone/>
            </a:pPr>
            <a:r>
              <a:rPr lang="en-US" b="1" dirty="0"/>
              <a:t>POST-OP</a:t>
            </a:r>
          </a:p>
          <a:p>
            <a:pPr>
              <a:buNone/>
            </a:pPr>
            <a:r>
              <a:rPr lang="en-US" dirty="0"/>
              <a:t>GOAL: to evaluate &amp; promote cardiovascular function after surgery.</a:t>
            </a:r>
          </a:p>
          <a:p>
            <a:r>
              <a:rPr lang="en-US" dirty="0"/>
              <a:t>Maintain adequate blood pressure.</a:t>
            </a:r>
          </a:p>
          <a:p>
            <a:r>
              <a:rPr lang="en-US" dirty="0"/>
              <a:t>Evaluate for </a:t>
            </a:r>
            <a:r>
              <a:rPr lang="en-US" dirty="0" err="1"/>
              <a:t>dysrrhythmia</a:t>
            </a:r>
            <a:r>
              <a:rPr lang="en-US" dirty="0"/>
              <a:t>; document &amp; treat accordingly. </a:t>
            </a:r>
          </a:p>
          <a:p>
            <a:r>
              <a:rPr lang="en-US" dirty="0"/>
              <a:t>Maintain client in semi-fowler’s position.</a:t>
            </a:r>
          </a:p>
          <a:p>
            <a:r>
              <a:rPr lang="en-US" dirty="0"/>
              <a:t>Evaluate fluid &amp; electrolyte balances.</a:t>
            </a:r>
          </a:p>
          <a:p>
            <a:pPr marL="514350" indent="-514350">
              <a:buFont typeface="+mj-lt"/>
              <a:buAutoNum type="alphaLcParenR"/>
            </a:pPr>
            <a:r>
              <a:rPr lang="en-US" dirty="0"/>
              <a:t>Record daily weight &amp; compare with previous weight.</a:t>
            </a:r>
          </a:p>
          <a:p>
            <a:pPr marL="514350" indent="-514350">
              <a:buFont typeface="+mj-lt"/>
              <a:buAutoNum type="alphaLcParenR"/>
            </a:pPr>
            <a:r>
              <a:rPr lang="en-US" dirty="0"/>
              <a:t>Evaluate electrolyte balance especially potassium levels.</a:t>
            </a:r>
          </a:p>
          <a:p>
            <a:pPr marL="514350" indent="-514350">
              <a:buFont typeface="+mj-lt"/>
              <a:buAutoNum type="alphaLcParenR"/>
            </a:pPr>
            <a:r>
              <a:rPr lang="en-US" dirty="0"/>
              <a:t>Assess for adequate HB &amp; </a:t>
            </a:r>
            <a:r>
              <a:rPr lang="en-US" dirty="0" err="1"/>
              <a:t>hematocrit</a:t>
            </a:r>
            <a:r>
              <a:rPr lang="en-US" dirty="0"/>
              <a:t> values.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304800"/>
          </a:xfrm>
        </p:spPr>
        <p:txBody>
          <a:bodyPr>
            <a:normAutofit fontScale="90000"/>
          </a:bodyPr>
          <a:lstStyle/>
          <a:p>
            <a:endParaRPr lang="en-US" dirty="0"/>
          </a:p>
        </p:txBody>
      </p:sp>
      <p:sp>
        <p:nvSpPr>
          <p:cNvPr id="3" name="Content Placeholder 2"/>
          <p:cNvSpPr>
            <a:spLocks noGrp="1"/>
          </p:cNvSpPr>
          <p:nvPr>
            <p:ph idx="1"/>
          </p:nvPr>
        </p:nvSpPr>
        <p:spPr>
          <a:xfrm>
            <a:off x="457200" y="685800"/>
            <a:ext cx="7696200" cy="5440363"/>
          </a:xfrm>
        </p:spPr>
        <p:txBody>
          <a:bodyPr>
            <a:normAutofit/>
          </a:bodyPr>
          <a:lstStyle/>
          <a:p>
            <a:r>
              <a:rPr lang="en-US" dirty="0"/>
              <a:t>Both develop over a long period (beginning in early childhood). Rarely does one occur without the other.</a:t>
            </a:r>
          </a:p>
          <a:p>
            <a:pPr>
              <a:buNone/>
            </a:pPr>
            <a:r>
              <a:rPr lang="en-US" b="1" dirty="0"/>
              <a:t>RISK FACTORS</a:t>
            </a:r>
          </a:p>
          <a:p>
            <a:pPr>
              <a:buNone/>
            </a:pPr>
            <a:r>
              <a:rPr lang="en-US" b="1" dirty="0"/>
              <a:t>Modifiable</a:t>
            </a:r>
            <a:r>
              <a:rPr lang="en-US" dirty="0"/>
              <a:t> </a:t>
            </a:r>
          </a:p>
          <a:p>
            <a:r>
              <a:rPr lang="en-US" dirty="0"/>
              <a:t>Nicotine use (</a:t>
            </a:r>
            <a:r>
              <a:rPr lang="en-US" dirty="0" err="1"/>
              <a:t>i.e</a:t>
            </a:r>
            <a:r>
              <a:rPr lang="en-US" dirty="0"/>
              <a:t> tobacco smoking or chewing)</a:t>
            </a:r>
          </a:p>
          <a:p>
            <a:r>
              <a:rPr lang="en-US" dirty="0"/>
              <a:t>Diet</a:t>
            </a:r>
          </a:p>
          <a:p>
            <a:r>
              <a:rPr lang="en-US" dirty="0"/>
              <a:t>Hypertension</a:t>
            </a:r>
          </a:p>
          <a:p>
            <a:r>
              <a:rPr lang="en-US" dirty="0"/>
              <a:t>Diabetes mellitus (thickens the basement membranes of large &amp; small vessels)</a:t>
            </a: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0960"/>
          </a:xfrm>
        </p:spPr>
        <p:txBody>
          <a:bodyPr>
            <a:normAutofit fontScale="90000"/>
          </a:bodyPr>
          <a:lstStyle/>
          <a:p>
            <a:endParaRPr lang="en-US" dirty="0"/>
          </a:p>
        </p:txBody>
      </p:sp>
      <p:sp>
        <p:nvSpPr>
          <p:cNvPr id="3" name="Content Placeholder 2"/>
          <p:cNvSpPr>
            <a:spLocks noGrp="1"/>
          </p:cNvSpPr>
          <p:nvPr>
            <p:ph idx="1"/>
          </p:nvPr>
        </p:nvSpPr>
        <p:spPr>
          <a:xfrm>
            <a:off x="457200" y="457200"/>
            <a:ext cx="7239000" cy="5998536"/>
          </a:xfrm>
        </p:spPr>
        <p:txBody>
          <a:bodyPr>
            <a:normAutofit lnSpcReduction="10000"/>
          </a:bodyPr>
          <a:lstStyle/>
          <a:p>
            <a:pPr marL="514350" indent="-514350">
              <a:buAutoNum type="alphaLcParenR" startAt="4"/>
            </a:pPr>
            <a:r>
              <a:rPr lang="en-US" dirty="0"/>
              <a:t>Evaluate hemodynamic levels for adequate volume.</a:t>
            </a:r>
          </a:p>
          <a:p>
            <a:pPr marL="514350" indent="-514350">
              <a:buAutoNum type="alphaLcParenR" startAt="4"/>
            </a:pPr>
            <a:r>
              <a:rPr lang="en-US" dirty="0"/>
              <a:t>Measure urine output hourly to evaluate adequacy of renal perfusion.</a:t>
            </a:r>
          </a:p>
          <a:p>
            <a:pPr marL="514350" indent="-514350">
              <a:buAutoNum type="alphaLcParenR" startAt="4"/>
            </a:pPr>
            <a:r>
              <a:rPr lang="en-US" dirty="0"/>
              <a:t>Administer IV fluids, as indicated</a:t>
            </a:r>
          </a:p>
          <a:p>
            <a:pPr marL="514350" indent="-514350"/>
            <a:r>
              <a:rPr lang="en-US" dirty="0"/>
              <a:t>Observe for hemorrhage: most often identified by increase in chest drainage.</a:t>
            </a:r>
          </a:p>
          <a:p>
            <a:pPr marL="514350" indent="-514350"/>
            <a:r>
              <a:rPr lang="en-US" dirty="0" err="1"/>
              <a:t>Mediastinal</a:t>
            </a:r>
            <a:r>
              <a:rPr lang="en-US" dirty="0"/>
              <a:t> chest tubes are frequently placed in the pericardial sac to prevent </a:t>
            </a:r>
            <a:r>
              <a:rPr lang="en-US" dirty="0" err="1"/>
              <a:t>tamponade</a:t>
            </a:r>
            <a:r>
              <a:rPr lang="en-US" dirty="0"/>
              <a:t>. These tubes are cared for in the same manner as pulmonary chest tubes.</a:t>
            </a:r>
          </a:p>
          <a:p>
            <a:pPr marL="514350" indent="-514350"/>
            <a:r>
              <a:rPr lang="en-US" dirty="0"/>
              <a:t>Bedside hemodynamic monitoring as indicated.</a:t>
            </a:r>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0960"/>
          </a:xfrm>
        </p:spPr>
        <p:txBody>
          <a:bodyPr>
            <a:normAutofit fontScale="90000"/>
          </a:bodyPr>
          <a:lstStyle/>
          <a:p>
            <a:endParaRPr lang="en-US" dirty="0"/>
          </a:p>
        </p:txBody>
      </p:sp>
      <p:sp>
        <p:nvSpPr>
          <p:cNvPr id="3" name="Content Placeholder 2"/>
          <p:cNvSpPr>
            <a:spLocks noGrp="1"/>
          </p:cNvSpPr>
          <p:nvPr>
            <p:ph idx="1"/>
          </p:nvPr>
        </p:nvSpPr>
        <p:spPr>
          <a:xfrm>
            <a:off x="457200" y="457200"/>
            <a:ext cx="7239000" cy="5998536"/>
          </a:xfrm>
        </p:spPr>
        <p:txBody>
          <a:bodyPr/>
          <a:lstStyle/>
          <a:p>
            <a:pPr>
              <a:buNone/>
            </a:pPr>
            <a:r>
              <a:rPr lang="en-US" dirty="0"/>
              <a:t>GOAL: to evaluate &amp; promote respiratory function.</a:t>
            </a:r>
          </a:p>
          <a:p>
            <a:r>
              <a:rPr lang="en-US" dirty="0"/>
              <a:t>Mechanical ventilation via </a:t>
            </a:r>
            <a:r>
              <a:rPr lang="en-US" dirty="0" err="1"/>
              <a:t>endotracheal</a:t>
            </a:r>
            <a:r>
              <a:rPr lang="en-US" dirty="0"/>
              <a:t> tube maybe used for approximately 12 to 24 hrs after surgery. Generally children are </a:t>
            </a:r>
            <a:r>
              <a:rPr lang="en-US" dirty="0" err="1"/>
              <a:t>extubated</a:t>
            </a:r>
            <a:r>
              <a:rPr lang="en-US" dirty="0"/>
              <a:t> sooner than adults.</a:t>
            </a:r>
          </a:p>
          <a:p>
            <a:r>
              <a:rPr lang="en-US" dirty="0"/>
              <a:t>Maintain UWSD for </a:t>
            </a:r>
            <a:r>
              <a:rPr lang="en-US" dirty="0" err="1"/>
              <a:t>mediastinal</a:t>
            </a:r>
            <a:r>
              <a:rPr lang="en-US" dirty="0"/>
              <a:t>/ chest tubes.</a:t>
            </a:r>
          </a:p>
          <a:p>
            <a:r>
              <a:rPr lang="en-US" dirty="0"/>
              <a:t>Pulmonary hygiene via </a:t>
            </a:r>
            <a:r>
              <a:rPr lang="en-US" dirty="0" err="1"/>
              <a:t>endotracheal</a:t>
            </a:r>
            <a:r>
              <a:rPr lang="en-US" dirty="0"/>
              <a:t> tube carefully assess pulse </a:t>
            </a:r>
            <a:r>
              <a:rPr lang="en-US" dirty="0" err="1"/>
              <a:t>oximetry</a:t>
            </a:r>
            <a:r>
              <a:rPr lang="en-US" dirty="0"/>
              <a:t> during suctioning.</a:t>
            </a:r>
          </a:p>
          <a:p>
            <a:r>
              <a:rPr lang="en-US" dirty="0"/>
              <a:t>Promote good respiratory hygiene after </a:t>
            </a:r>
            <a:r>
              <a:rPr lang="en-US" dirty="0" err="1"/>
              <a:t>extubation</a:t>
            </a:r>
            <a:r>
              <a:rPr lang="en-US" dirty="0"/>
              <a:t> (fluids, incentive </a:t>
            </a:r>
            <a:r>
              <a:rPr lang="en-US" dirty="0" err="1"/>
              <a:t>spirometry</a:t>
            </a:r>
            <a:r>
              <a:rPr lang="en-US" dirty="0"/>
              <a:t>, activity)</a:t>
            </a:r>
          </a:p>
          <a:p>
            <a:endParaRPr lang="en-US" dirty="0"/>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0960"/>
          </a:xfrm>
        </p:spPr>
        <p:txBody>
          <a:bodyPr>
            <a:normAutofit fontScale="90000"/>
          </a:bodyPr>
          <a:lstStyle/>
          <a:p>
            <a:endParaRPr lang="en-US" dirty="0"/>
          </a:p>
        </p:txBody>
      </p:sp>
      <p:sp>
        <p:nvSpPr>
          <p:cNvPr id="3" name="Content Placeholder 2"/>
          <p:cNvSpPr>
            <a:spLocks noGrp="1"/>
          </p:cNvSpPr>
          <p:nvPr>
            <p:ph idx="1"/>
          </p:nvPr>
        </p:nvSpPr>
        <p:spPr>
          <a:xfrm>
            <a:off x="457200" y="457200"/>
            <a:ext cx="7239000" cy="5998536"/>
          </a:xfrm>
        </p:spPr>
        <p:txBody>
          <a:bodyPr/>
          <a:lstStyle/>
          <a:p>
            <a:r>
              <a:rPr lang="en-US" dirty="0"/>
              <a:t>Evaluate arterial blood gases for adequate oxygenation as well as acid-base balance.</a:t>
            </a:r>
          </a:p>
          <a:p>
            <a:r>
              <a:rPr lang="en-US" dirty="0"/>
              <a:t>Encourage activity as soon as possible. Client should be out of bed on the first post-op day.</a:t>
            </a:r>
          </a:p>
          <a:p>
            <a:r>
              <a:rPr lang="en-US" dirty="0"/>
              <a:t>Monitor pulse </a:t>
            </a:r>
            <a:r>
              <a:rPr lang="en-US" dirty="0" err="1"/>
              <a:t>oximetry</a:t>
            </a:r>
            <a:r>
              <a:rPr lang="en-US" dirty="0"/>
              <a:t> levels.</a:t>
            </a:r>
          </a:p>
          <a:p>
            <a:pPr>
              <a:buNone/>
            </a:pPr>
            <a:r>
              <a:rPr lang="en-US" dirty="0"/>
              <a:t>GOAL: evaluate neurological status for complications after surgery.</a:t>
            </a:r>
          </a:p>
          <a:p>
            <a:r>
              <a:rPr lang="en-US" dirty="0"/>
              <a:t>Recovery from </a:t>
            </a:r>
            <a:r>
              <a:rPr lang="en-US" dirty="0" err="1"/>
              <a:t>anaesthesia</a:t>
            </a:r>
            <a:r>
              <a:rPr lang="en-US" dirty="0"/>
              <a:t> within appropriate time frame. </a:t>
            </a:r>
          </a:p>
          <a:p>
            <a:r>
              <a:rPr lang="en-US" dirty="0"/>
              <a:t>Able to move all extremities equally.</a:t>
            </a:r>
          </a:p>
          <a:p>
            <a:r>
              <a:rPr lang="en-US" dirty="0"/>
              <a:t>Appropriate response to verbal command.</a:t>
            </a:r>
          </a:p>
          <a:p>
            <a:r>
              <a:rPr lang="en-US" dirty="0"/>
              <a:t>Assess for changes in neurological status.</a:t>
            </a:r>
          </a:p>
          <a:p>
            <a:r>
              <a:rPr lang="en-US" dirty="0" err="1"/>
              <a:t>Frequate</a:t>
            </a:r>
            <a:r>
              <a:rPr lang="en-US" dirty="0"/>
              <a:t> orientation to surroundings</a:t>
            </a:r>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447800"/>
            <a:ext cx="7239000" cy="4846320"/>
          </a:xfrm>
        </p:spPr>
        <p:txBody>
          <a:bodyPr>
            <a:normAutofit lnSpcReduction="10000"/>
          </a:bodyPr>
          <a:lstStyle/>
          <a:p>
            <a:r>
              <a:rPr lang="en-US" dirty="0"/>
              <a:t>Careful explanation of all procedures</a:t>
            </a:r>
          </a:p>
          <a:p>
            <a:r>
              <a:rPr lang="en-US" dirty="0"/>
              <a:t>Prevent sensory overload</a:t>
            </a:r>
          </a:p>
          <a:p>
            <a:r>
              <a:rPr lang="en-US" dirty="0"/>
              <a:t>Promote uninterrupted sleep</a:t>
            </a:r>
          </a:p>
          <a:p>
            <a:r>
              <a:rPr lang="en-US" dirty="0"/>
              <a:t>Administer pain medications as appropriate.</a:t>
            </a:r>
          </a:p>
          <a:p>
            <a:pPr>
              <a:buNone/>
            </a:pPr>
            <a:r>
              <a:rPr lang="en-US" b="1" dirty="0"/>
              <a:t>COMMON COMPLICATIONS AFTER CARDIAC SURGERY</a:t>
            </a:r>
          </a:p>
          <a:p>
            <a:pPr marL="514350" indent="-514350">
              <a:buFont typeface="+mj-lt"/>
              <a:buAutoNum type="arabicPeriod"/>
            </a:pPr>
            <a:r>
              <a:rPr lang="en-US" dirty="0" err="1"/>
              <a:t>Dysrhythmias</a:t>
            </a:r>
            <a:endParaRPr lang="en-US" dirty="0"/>
          </a:p>
          <a:p>
            <a:pPr marL="514350" indent="-514350">
              <a:buFont typeface="+mj-lt"/>
              <a:buAutoNum type="arabicPeriod"/>
            </a:pPr>
            <a:r>
              <a:rPr lang="en-US" dirty="0" err="1"/>
              <a:t>Hypovolemia</a:t>
            </a:r>
            <a:endParaRPr lang="en-US" dirty="0"/>
          </a:p>
          <a:p>
            <a:pPr marL="514350" indent="-514350">
              <a:buFont typeface="+mj-lt"/>
              <a:buAutoNum type="arabicPeriod"/>
            </a:pPr>
            <a:r>
              <a:rPr lang="en-US" dirty="0"/>
              <a:t>Embolism</a:t>
            </a:r>
          </a:p>
          <a:p>
            <a:pPr marL="514350" indent="-514350">
              <a:buFont typeface="+mj-lt"/>
              <a:buAutoNum type="arabicPeriod"/>
            </a:pPr>
            <a:r>
              <a:rPr lang="en-US" dirty="0"/>
              <a:t>Cardiac </a:t>
            </a:r>
            <a:r>
              <a:rPr lang="en-US" dirty="0" err="1"/>
              <a:t>tamponade</a:t>
            </a:r>
            <a:endParaRPr lang="en-US" dirty="0"/>
          </a:p>
          <a:p>
            <a:pPr marL="514350" indent="-514350">
              <a:buFont typeface="+mj-lt"/>
              <a:buAutoNum type="arabicPeriod"/>
            </a:pPr>
            <a:r>
              <a:rPr lang="en-US" dirty="0"/>
              <a:t>Psychosis (common </a:t>
            </a:r>
            <a:r>
              <a:rPr lang="en-US"/>
              <a:t>in adults)</a:t>
            </a:r>
            <a:endParaRPr lang="en-US" dirty="0"/>
          </a:p>
          <a:p>
            <a:pPr marL="514350" indent="-514350">
              <a:buFont typeface="Wingdings" pitchFamily="2" charset="2"/>
              <a:buChar char="Ø"/>
            </a:pP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685800"/>
            <a:ext cx="8229600" cy="5440363"/>
          </a:xfrm>
        </p:spPr>
        <p:txBody>
          <a:bodyPr>
            <a:normAutofit/>
          </a:bodyPr>
          <a:lstStyle/>
          <a:p>
            <a:r>
              <a:rPr lang="en-US" dirty="0"/>
              <a:t>Obesity</a:t>
            </a:r>
          </a:p>
          <a:p>
            <a:r>
              <a:rPr lang="en-US" dirty="0"/>
              <a:t>Stress</a:t>
            </a:r>
          </a:p>
          <a:p>
            <a:r>
              <a:rPr lang="en-US" dirty="0"/>
              <a:t>Sedentary lifestyle</a:t>
            </a:r>
          </a:p>
          <a:p>
            <a:r>
              <a:rPr lang="en-US" dirty="0"/>
              <a:t>Elevated CRP-C-Reactive proteins</a:t>
            </a:r>
          </a:p>
          <a:p>
            <a:r>
              <a:rPr lang="en-US" dirty="0" err="1"/>
              <a:t>Hyperhomocysteinemia</a:t>
            </a:r>
            <a:endParaRPr lang="en-US" dirty="0"/>
          </a:p>
          <a:p>
            <a:pPr>
              <a:buNone/>
            </a:pPr>
            <a:r>
              <a:rPr lang="en-US" b="1" dirty="0"/>
              <a:t>Non-modifiable </a:t>
            </a:r>
          </a:p>
          <a:p>
            <a:r>
              <a:rPr lang="en-US" dirty="0"/>
              <a:t>Age (above 50 years)</a:t>
            </a:r>
          </a:p>
          <a:p>
            <a:r>
              <a:rPr lang="en-US" dirty="0"/>
              <a:t>Gender</a:t>
            </a:r>
          </a:p>
          <a:p>
            <a:r>
              <a:rPr lang="en-US" dirty="0"/>
              <a:t>Familial predisposition/ genetics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60DB0-F4C0-4CAA-8ED7-74D7144E43DE}"/>
              </a:ext>
            </a:extLst>
          </p:cNvPr>
          <p:cNvSpPr>
            <a:spLocks noGrp="1"/>
          </p:cNvSpPr>
          <p:nvPr>
            <p:ph type="title"/>
          </p:nvPr>
        </p:nvSpPr>
        <p:spPr/>
        <p:txBody>
          <a:bodyPr/>
          <a:lstStyle/>
          <a:p>
            <a:r>
              <a:rPr lang="en-US" dirty="0"/>
              <a:t>Cardiac disorders</a:t>
            </a:r>
          </a:p>
        </p:txBody>
      </p:sp>
      <p:sp>
        <p:nvSpPr>
          <p:cNvPr id="3" name="Content Placeholder 2">
            <a:extLst>
              <a:ext uri="{FF2B5EF4-FFF2-40B4-BE49-F238E27FC236}">
                <a16:creationId xmlns:a16="http://schemas.microsoft.com/office/drawing/2014/main" id="{4C35E508-6D9C-424F-B99D-36086C867E0D}"/>
              </a:ext>
            </a:extLst>
          </p:cNvPr>
          <p:cNvSpPr>
            <a:spLocks noGrp="1"/>
          </p:cNvSpPr>
          <p:nvPr>
            <p:ph idx="1"/>
          </p:nvPr>
        </p:nvSpPr>
        <p:spPr/>
        <p:txBody>
          <a:bodyPr/>
          <a:lstStyle/>
          <a:p>
            <a:r>
              <a:rPr lang="en-US" dirty="0"/>
              <a:t>Hypertension</a:t>
            </a:r>
          </a:p>
          <a:p>
            <a:r>
              <a:rPr lang="en-US" dirty="0"/>
              <a:t>Congestive heart failure</a:t>
            </a:r>
          </a:p>
          <a:p>
            <a:r>
              <a:rPr lang="en-US" dirty="0"/>
              <a:t>Rheumatic heart disease</a:t>
            </a:r>
          </a:p>
          <a:p>
            <a:r>
              <a:rPr lang="en-US" dirty="0"/>
              <a:t>Coronary heart disease</a:t>
            </a:r>
          </a:p>
          <a:p>
            <a:r>
              <a:rPr lang="en-US" dirty="0"/>
              <a:t>Cardiomyopathy</a:t>
            </a:r>
          </a:p>
          <a:p>
            <a:r>
              <a:rPr lang="en-US" dirty="0" err="1"/>
              <a:t>Dysarhythmias</a:t>
            </a:r>
            <a:endParaRPr lang="en-US" dirty="0"/>
          </a:p>
          <a:p>
            <a:endParaRPr lang="en-US" dirty="0"/>
          </a:p>
        </p:txBody>
      </p:sp>
    </p:spTree>
    <p:extLst>
      <p:ext uri="{BB962C8B-B14F-4D97-AF65-F5344CB8AC3E}">
        <p14:creationId xmlns:p14="http://schemas.microsoft.com/office/powerpoint/2010/main" val="4607729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endParaRPr lang="en-US" dirty="0"/>
          </a:p>
        </p:txBody>
      </p:sp>
      <p:sp>
        <p:nvSpPr>
          <p:cNvPr id="3" name="Content Placeholder 2"/>
          <p:cNvSpPr>
            <a:spLocks noGrp="1"/>
          </p:cNvSpPr>
          <p:nvPr>
            <p:ph idx="1"/>
          </p:nvPr>
        </p:nvSpPr>
        <p:spPr>
          <a:xfrm>
            <a:off x="457200" y="838200"/>
            <a:ext cx="8229600" cy="5287963"/>
          </a:xfrm>
        </p:spPr>
        <p:txBody>
          <a:bodyPr>
            <a:normAutofit/>
          </a:bodyPr>
          <a:lstStyle/>
          <a:p>
            <a:pPr>
              <a:buNone/>
            </a:pPr>
            <a:r>
              <a:rPr lang="en-US" b="1" dirty="0"/>
              <a:t>Arteries commonly affected by atherosclerosis</a:t>
            </a:r>
          </a:p>
          <a:p>
            <a:pPr marL="514350" indent="-514350">
              <a:buFont typeface="+mj-lt"/>
              <a:buAutoNum type="arabicPeriod"/>
            </a:pPr>
            <a:r>
              <a:rPr lang="en-US" dirty="0"/>
              <a:t>Cerebral vascular arteries causing stroke (CVA)</a:t>
            </a:r>
          </a:p>
          <a:p>
            <a:pPr marL="514350" indent="-514350">
              <a:buFont typeface="+mj-lt"/>
              <a:buAutoNum type="arabicPeriod"/>
            </a:pPr>
            <a:r>
              <a:rPr lang="en-US" dirty="0"/>
              <a:t>Coronary artery causing myocardial infarction</a:t>
            </a:r>
          </a:p>
          <a:p>
            <a:pPr>
              <a:buNone/>
            </a:pPr>
            <a:r>
              <a:rPr lang="en-US" dirty="0"/>
              <a:t>3.  Aorta causing aneurysm, peripheral vascular disease.</a:t>
            </a:r>
          </a:p>
          <a:p>
            <a:pPr>
              <a:buNone/>
            </a:pPr>
            <a:r>
              <a:rPr lang="en-US" dirty="0"/>
              <a:t>4.  Renal artery causing hypertension and renal failure</a:t>
            </a:r>
          </a:p>
          <a:p>
            <a:pPr>
              <a:buNone/>
            </a:pPr>
            <a:r>
              <a:rPr lang="en-US" dirty="0"/>
              <a:t>5.  Large peripheral arteries causing peripheral vascular disease</a:t>
            </a:r>
          </a:p>
          <a:p>
            <a:pPr>
              <a:buNone/>
            </a:pP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685800"/>
            <a:ext cx="7772400" cy="5440363"/>
          </a:xfrm>
        </p:spPr>
        <p:txBody>
          <a:bodyPr>
            <a:normAutofit/>
          </a:bodyPr>
          <a:lstStyle/>
          <a:p>
            <a:pPr>
              <a:buNone/>
            </a:pPr>
            <a:r>
              <a:rPr lang="en-US" b="1" dirty="0"/>
              <a:t>PATHOPHYSIOLOGY</a:t>
            </a:r>
          </a:p>
          <a:p>
            <a:pPr>
              <a:buFont typeface="Wingdings" pitchFamily="2" charset="2"/>
              <a:buChar char="Ø"/>
            </a:pPr>
            <a:r>
              <a:rPr lang="en-US" dirty="0"/>
              <a:t>Atherosclerosis affects the inner lining of the artery. First there is injury to the </a:t>
            </a:r>
            <a:r>
              <a:rPr lang="en-US"/>
              <a:t>endothelial cells </a:t>
            </a:r>
            <a:r>
              <a:rPr lang="en-US" dirty="0"/>
              <a:t>that line the walls of the arteries. </a:t>
            </a:r>
          </a:p>
          <a:p>
            <a:pPr>
              <a:buFont typeface="Wingdings" pitchFamily="2" charset="2"/>
              <a:buChar char="Ø"/>
            </a:pPr>
            <a:r>
              <a:rPr lang="en-US" dirty="0"/>
              <a:t>The injury causes inflammation &amp; immune reactions. </a:t>
            </a:r>
          </a:p>
          <a:p>
            <a:pPr>
              <a:buFont typeface="Wingdings" pitchFamily="2" charset="2"/>
              <a:buChar char="Ø"/>
            </a:pPr>
            <a:r>
              <a:rPr lang="en-US" dirty="0"/>
              <a:t>Lipids, platelets &amp; other clotting factors accumulate. Scar tissue replaces some of the arterial wall. </a:t>
            </a:r>
          </a:p>
          <a:p>
            <a:pPr>
              <a:buFont typeface="Wingdings" pitchFamily="2" charset="2"/>
              <a:buChar char="Ø"/>
            </a:pPr>
            <a:r>
              <a:rPr lang="en-US" dirty="0"/>
              <a:t>An early indication of injury is a fatty streak on the lining of the artery. This build-up of fatty deposits is known as plaque.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685800"/>
            <a:ext cx="7772400" cy="5440363"/>
          </a:xfrm>
        </p:spPr>
        <p:txBody>
          <a:bodyPr>
            <a:normAutofit/>
          </a:bodyPr>
          <a:lstStyle/>
          <a:p>
            <a:pPr>
              <a:buFont typeface="Wingdings" pitchFamily="2" charset="2"/>
              <a:buChar char="Ø"/>
            </a:pPr>
            <a:r>
              <a:rPr lang="en-US" dirty="0"/>
              <a:t>Plaque has irregular, jagged edges that allow blood cells &amp; other material to adhere to the wall of the artery. </a:t>
            </a:r>
          </a:p>
          <a:p>
            <a:pPr>
              <a:buFont typeface="Wingdings" pitchFamily="2" charset="2"/>
              <a:buChar char="Ø"/>
            </a:pPr>
            <a:r>
              <a:rPr lang="en-US" dirty="0"/>
              <a:t>Over time this build-up becomes calcified &amp; hardened (arteriosclerotic), causing the turbulence that damages cells and increases the build-up within the vessel. </a:t>
            </a:r>
          </a:p>
          <a:p>
            <a:pPr>
              <a:buFont typeface="Wingdings" pitchFamily="2" charset="2"/>
              <a:buChar char="Ø"/>
            </a:pPr>
            <a:r>
              <a:rPr lang="en-US" dirty="0"/>
              <a:t>As the vessel becomes </a:t>
            </a:r>
            <a:r>
              <a:rPr lang="en-US" dirty="0" err="1"/>
              <a:t>stenosed</a:t>
            </a:r>
            <a:r>
              <a:rPr lang="en-US" dirty="0"/>
              <a:t> (narrowed), partial or total occlusion of the artery may occur, resulting in reduced blood flow. </a:t>
            </a:r>
          </a:p>
          <a:p>
            <a:pPr>
              <a:buFont typeface="Wingdings" pitchFamily="2" charset="2"/>
              <a:buChar char="Ø"/>
            </a:pPr>
            <a:r>
              <a:rPr lang="en-US" dirty="0"/>
              <a:t>The area distal to the occlusion may become ischemic as a result.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US" dirty="0"/>
          </a:p>
        </p:txBody>
      </p:sp>
      <p:sp>
        <p:nvSpPr>
          <p:cNvPr id="3" name="Content Placeholder 2"/>
          <p:cNvSpPr>
            <a:spLocks noGrp="1"/>
          </p:cNvSpPr>
          <p:nvPr>
            <p:ph idx="1"/>
          </p:nvPr>
        </p:nvSpPr>
        <p:spPr>
          <a:xfrm>
            <a:off x="457200" y="609600"/>
            <a:ext cx="8229600" cy="5516563"/>
          </a:xfrm>
        </p:spPr>
        <p:txBody>
          <a:bodyPr>
            <a:normAutofit/>
          </a:bodyPr>
          <a:lstStyle/>
          <a:p>
            <a:pPr>
              <a:buNone/>
            </a:pPr>
            <a:r>
              <a:rPr lang="en-US" b="1" dirty="0"/>
              <a:t>SIGNS &amp; SYMPTOMS</a:t>
            </a:r>
          </a:p>
          <a:p>
            <a:r>
              <a:rPr lang="en-US" dirty="0"/>
              <a:t>Chest pain</a:t>
            </a:r>
          </a:p>
          <a:p>
            <a:r>
              <a:rPr lang="en-US" dirty="0"/>
              <a:t>Dizziness</a:t>
            </a:r>
          </a:p>
          <a:p>
            <a:r>
              <a:rPr lang="en-US" dirty="0"/>
              <a:t>Pallor in the nail beds</a:t>
            </a:r>
          </a:p>
          <a:p>
            <a:r>
              <a:rPr lang="en-US" dirty="0"/>
              <a:t>Reddish-purple </a:t>
            </a:r>
            <a:r>
              <a:rPr lang="en-US" dirty="0" err="1"/>
              <a:t>colour</a:t>
            </a:r>
            <a:r>
              <a:rPr lang="en-US" dirty="0"/>
              <a:t> in the extremities</a:t>
            </a:r>
          </a:p>
          <a:p>
            <a:r>
              <a:rPr lang="en-US" dirty="0"/>
              <a:t>Thickened nails</a:t>
            </a:r>
          </a:p>
          <a:p>
            <a:r>
              <a:rPr lang="en-US" dirty="0"/>
              <a:t>Dry skin with loss of hair</a:t>
            </a:r>
          </a:p>
          <a:p>
            <a:r>
              <a:rPr lang="en-US" dirty="0"/>
              <a:t>Diminished peripheral pulses</a:t>
            </a:r>
          </a:p>
          <a:p>
            <a:r>
              <a:rPr lang="en-US" dirty="0"/>
              <a:t>Extremities skin temperature is cool</a:t>
            </a:r>
          </a:p>
          <a:p>
            <a:r>
              <a:rPr lang="en-US" dirty="0"/>
              <a:t>Prolonged capillary refill</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DIAGNOSTIC TESTS</a:t>
            </a:r>
            <a:br>
              <a:rPr lang="en-US" dirty="0"/>
            </a:br>
            <a:endParaRPr lang="en-US" dirty="0"/>
          </a:p>
        </p:txBody>
      </p:sp>
      <p:sp>
        <p:nvSpPr>
          <p:cNvPr id="3" name="Content Placeholder 2"/>
          <p:cNvSpPr>
            <a:spLocks noGrp="1"/>
          </p:cNvSpPr>
          <p:nvPr>
            <p:ph idx="1"/>
          </p:nvPr>
        </p:nvSpPr>
        <p:spPr/>
        <p:txBody>
          <a:bodyPr/>
          <a:lstStyle/>
          <a:p>
            <a:r>
              <a:rPr lang="en-US" dirty="0"/>
              <a:t>Total cholesterol (often elevated)-high LDL</a:t>
            </a:r>
          </a:p>
          <a:p>
            <a:r>
              <a:rPr lang="en-US" dirty="0"/>
              <a:t>Blood glucose level-high</a:t>
            </a:r>
          </a:p>
          <a:p>
            <a:r>
              <a:rPr lang="en-US" dirty="0"/>
              <a:t>Angiography-x-ray of blood vessels</a:t>
            </a:r>
          </a:p>
          <a:p>
            <a:r>
              <a:rPr lang="en-US" dirty="0"/>
              <a:t>Doppler ultrasound-narrowed lumen</a:t>
            </a:r>
          </a:p>
          <a:p>
            <a:r>
              <a:rPr lang="en-US" dirty="0"/>
              <a:t>Cardiac catheterization-high pressure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a:t>TREATMENT</a:t>
            </a:r>
          </a:p>
          <a:p>
            <a:r>
              <a:rPr lang="en-US" dirty="0"/>
              <a:t>A healthy Lifestyle; avoid saturated fats, to be  exercising, &amp; stop smoking.</a:t>
            </a:r>
          </a:p>
          <a:p>
            <a:r>
              <a:rPr lang="en-US" dirty="0"/>
              <a:t>Cholesterol screening</a:t>
            </a:r>
          </a:p>
          <a:p>
            <a:r>
              <a:rPr lang="en-US" dirty="0"/>
              <a:t>Frequent check-ups &amp; medications </a:t>
            </a:r>
            <a:r>
              <a:rPr lang="en-US" dirty="0" err="1"/>
              <a:t>i.e</a:t>
            </a:r>
            <a:r>
              <a:rPr lang="en-US" dirty="0"/>
              <a:t> </a:t>
            </a:r>
            <a:r>
              <a:rPr lang="en-US" dirty="0" err="1"/>
              <a:t>statins</a:t>
            </a:r>
            <a:r>
              <a:rPr lang="en-US" dirty="0"/>
              <a:t>, </a:t>
            </a:r>
            <a:r>
              <a:rPr lang="en-US" dirty="0" err="1"/>
              <a:t>fibrates</a:t>
            </a:r>
            <a:r>
              <a:rPr lang="en-US" dirty="0"/>
              <a:t> (to lower triglycerides), niacin (prevents conversion of fats </a:t>
            </a:r>
            <a:r>
              <a:rPr lang="en-US"/>
              <a:t>into very LDL)</a:t>
            </a:r>
            <a:endParaRPr lang="en-US" dirty="0"/>
          </a:p>
          <a:p>
            <a:pPr>
              <a:buNone/>
            </a:pPr>
            <a:endParaRPr lang="en-US" b="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a:t>NURSING INTERVENTION</a:t>
            </a:r>
          </a:p>
          <a:p>
            <a:r>
              <a:rPr lang="en-US" dirty="0"/>
              <a:t>Identify individuals at risk &amp; provide diet low in saturated fat</a:t>
            </a:r>
          </a:p>
          <a:p>
            <a:r>
              <a:rPr lang="en-US" dirty="0"/>
              <a:t>Recommend testing again in 6 months.</a:t>
            </a:r>
          </a:p>
          <a:p>
            <a:r>
              <a:rPr lang="en-US" dirty="0"/>
              <a:t>Identify specific areas of involvement &amp; give specific nursing care of that area.</a:t>
            </a:r>
          </a:p>
          <a:p>
            <a:r>
              <a:rPr lang="en-US" dirty="0"/>
              <a:t>Treat underlying causes </a:t>
            </a:r>
            <a:r>
              <a:rPr lang="en-US" dirty="0" err="1"/>
              <a:t>i.e.HTN,DM,OBESITY</a:t>
            </a:r>
            <a:endParaRPr lang="en-US" dirty="0"/>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PERIPHERAL ARTERIAL OCCLUSIIVE DISEASE</a:t>
            </a:r>
          </a:p>
        </p:txBody>
      </p:sp>
      <p:sp>
        <p:nvSpPr>
          <p:cNvPr id="3" name="Content Placeholder 2"/>
          <p:cNvSpPr>
            <a:spLocks noGrp="1"/>
          </p:cNvSpPr>
          <p:nvPr>
            <p:ph idx="1"/>
          </p:nvPr>
        </p:nvSpPr>
        <p:spPr/>
        <p:txBody>
          <a:bodyPr>
            <a:normAutofit/>
          </a:bodyPr>
          <a:lstStyle/>
          <a:p>
            <a:pPr>
              <a:buNone/>
            </a:pPr>
            <a:r>
              <a:rPr lang="en-US" dirty="0"/>
              <a:t>Involves narrowing &amp; obstruction of the arteries of the extremities, especially the lower extremities. </a:t>
            </a:r>
          </a:p>
          <a:p>
            <a:pPr>
              <a:buNone/>
            </a:pPr>
            <a:r>
              <a:rPr lang="en-US" b="1" dirty="0"/>
              <a:t>RISK FACTORS</a:t>
            </a:r>
          </a:p>
          <a:p>
            <a:pPr marL="514350" indent="-514350">
              <a:buAutoNum type="arabicPeriod"/>
            </a:pPr>
            <a:r>
              <a:rPr lang="en-US" dirty="0"/>
              <a:t>Age; generally occurs during the fifth or sixth decade of life.</a:t>
            </a:r>
          </a:p>
          <a:p>
            <a:pPr marL="514350" indent="-514350">
              <a:buAutoNum type="arabicPeriod"/>
            </a:pPr>
            <a:r>
              <a:rPr lang="en-US" dirty="0"/>
              <a:t>Familial tendency </a:t>
            </a:r>
          </a:p>
          <a:p>
            <a:pPr marL="514350" indent="-514350">
              <a:buAutoNum type="arabicPeriod"/>
            </a:pPr>
            <a:r>
              <a:rPr lang="en-US" dirty="0"/>
              <a:t>Hypertension &amp; diabetes accelerate the process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endParaRPr lang="en-US" dirty="0"/>
          </a:p>
        </p:txBody>
      </p:sp>
      <p:sp>
        <p:nvSpPr>
          <p:cNvPr id="3" name="Content Placeholder 2"/>
          <p:cNvSpPr>
            <a:spLocks noGrp="1"/>
          </p:cNvSpPr>
          <p:nvPr>
            <p:ph idx="1"/>
          </p:nvPr>
        </p:nvSpPr>
        <p:spPr>
          <a:xfrm>
            <a:off x="457200" y="1219200"/>
            <a:ext cx="7696200" cy="4906963"/>
          </a:xfrm>
        </p:spPr>
        <p:txBody>
          <a:bodyPr>
            <a:normAutofit/>
          </a:bodyPr>
          <a:lstStyle/>
          <a:p>
            <a:pPr>
              <a:buNone/>
            </a:pPr>
            <a:r>
              <a:rPr lang="en-US" b="1" dirty="0"/>
              <a:t>CLINICAL MANIFESTATIONS</a:t>
            </a:r>
          </a:p>
          <a:p>
            <a:pPr marL="514350" indent="-514350">
              <a:buFont typeface="+mj-lt"/>
              <a:buAutoNum type="arabicPeriod"/>
            </a:pPr>
            <a:r>
              <a:rPr lang="en-US" dirty="0"/>
              <a:t>Intermittent </a:t>
            </a:r>
            <a:r>
              <a:rPr lang="en-US" dirty="0" err="1"/>
              <a:t>claudication</a:t>
            </a:r>
            <a:r>
              <a:rPr lang="en-US" dirty="0"/>
              <a:t> (ischemic pain during exercise).</a:t>
            </a:r>
          </a:p>
          <a:p>
            <a:pPr marL="514350" indent="-514350">
              <a:buFont typeface="+mj-lt"/>
              <a:buAutoNum type="arabicPeriod"/>
            </a:pPr>
            <a:r>
              <a:rPr lang="en-US" dirty="0"/>
              <a:t>Ischemic pain at rest particularly at night (increasing in severity)</a:t>
            </a:r>
          </a:p>
          <a:p>
            <a:pPr marL="514350" indent="-514350">
              <a:buFont typeface="+mj-lt"/>
              <a:buAutoNum type="arabicPeriod"/>
            </a:pPr>
            <a:r>
              <a:rPr lang="en-US" dirty="0" err="1"/>
              <a:t>Paresthesia</a:t>
            </a:r>
            <a:r>
              <a:rPr lang="en-US" dirty="0"/>
              <a:t>(prickling) of the feet</a:t>
            </a:r>
          </a:p>
          <a:p>
            <a:pPr marL="514350" indent="-514350">
              <a:buFont typeface="+mj-lt"/>
              <a:buAutoNum type="arabicPeriod"/>
            </a:pPr>
            <a:r>
              <a:rPr lang="en-US" dirty="0"/>
              <a:t>Pallor when extremity is elevated</a:t>
            </a:r>
          </a:p>
          <a:p>
            <a:pPr marL="514350" indent="-514350">
              <a:buFont typeface="+mj-lt"/>
              <a:buAutoNum type="arabicPeriod"/>
            </a:pPr>
            <a:r>
              <a:rPr lang="en-US" dirty="0"/>
              <a:t>Dependent </a:t>
            </a:r>
            <a:r>
              <a:rPr lang="en-US" dirty="0" err="1"/>
              <a:t>rubor</a:t>
            </a:r>
            <a:r>
              <a:rPr lang="en-US" dirty="0"/>
              <a:t>: dusky, purplish discoloration of extremity when in dependent position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514350" indent="-514350">
              <a:buAutoNum type="arabicPeriod" startAt="6"/>
            </a:pPr>
            <a:r>
              <a:rPr lang="en-US" dirty="0"/>
              <a:t>Decreased or absent peripheral pulses; pedal, </a:t>
            </a:r>
            <a:r>
              <a:rPr lang="en-US" dirty="0" err="1"/>
              <a:t>popliteal</a:t>
            </a:r>
            <a:r>
              <a:rPr lang="en-US" dirty="0"/>
              <a:t>, &amp; femoral.</a:t>
            </a:r>
          </a:p>
          <a:p>
            <a:pPr marL="514350" indent="-514350">
              <a:buAutoNum type="arabicPeriod" startAt="6"/>
            </a:pPr>
            <a:r>
              <a:rPr lang="en-US" dirty="0"/>
              <a:t>Poor healing of injuries on the extremities.</a:t>
            </a:r>
          </a:p>
          <a:p>
            <a:pPr marL="514350" indent="-514350">
              <a:buAutoNum type="arabicPeriod" startAt="6"/>
            </a:pPr>
            <a:r>
              <a:rPr lang="en-US" dirty="0"/>
              <a:t>Changes in the skin; cool to touch. shiny, fragile, poor </a:t>
            </a:r>
            <a:r>
              <a:rPr lang="en-US" dirty="0" err="1"/>
              <a:t>turgor</a:t>
            </a:r>
            <a:r>
              <a:rPr lang="en-US" dirty="0"/>
              <a:t>. Dry &amp; scaly. Loss of hair on lower leg.</a:t>
            </a:r>
          </a:p>
          <a:p>
            <a:pPr marL="514350" indent="-514350">
              <a:buAutoNum type="arabicPeriod" startAt="6"/>
            </a:pPr>
            <a:r>
              <a:rPr lang="en-US" dirty="0"/>
              <a:t>Brittle, thick toenails.</a:t>
            </a:r>
          </a:p>
          <a:p>
            <a:pPr marL="514350" indent="-514350">
              <a:buAutoNum type="arabicPeriod" startAt="6"/>
            </a:pPr>
            <a:r>
              <a:rPr lang="en-US" dirty="0"/>
              <a:t>Ulcerations &amp; </a:t>
            </a:r>
            <a:r>
              <a:rPr lang="en-US" dirty="0" err="1"/>
              <a:t>gangrane</a:t>
            </a:r>
            <a:endParaRPr lang="en-US" dirty="0"/>
          </a:p>
          <a:p>
            <a:pPr marL="514350" indent="-514350">
              <a:buAutoNum type="arabicPeriod" startAt="6"/>
            </a:pPr>
            <a:endParaRPr lang="en-US" dirty="0"/>
          </a:p>
          <a:p>
            <a:pPr marL="514350" indent="-514350">
              <a:buAutoNum type="arabicPeriod" startAt="6"/>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9064C-8719-4D51-9195-BC04AE2A09A3}"/>
              </a:ext>
            </a:extLst>
          </p:cNvPr>
          <p:cNvSpPr>
            <a:spLocks noGrp="1"/>
          </p:cNvSpPr>
          <p:nvPr>
            <p:ph type="title"/>
          </p:nvPr>
        </p:nvSpPr>
        <p:spPr/>
        <p:txBody>
          <a:bodyPr/>
          <a:lstStyle/>
          <a:p>
            <a:r>
              <a:rPr lang="en-US" dirty="0"/>
              <a:t>Cont.</a:t>
            </a:r>
          </a:p>
        </p:txBody>
      </p:sp>
      <p:sp>
        <p:nvSpPr>
          <p:cNvPr id="3" name="Content Placeholder 2">
            <a:extLst>
              <a:ext uri="{FF2B5EF4-FFF2-40B4-BE49-F238E27FC236}">
                <a16:creationId xmlns:a16="http://schemas.microsoft.com/office/drawing/2014/main" id="{72B70A30-648F-42DA-950C-D5615B1E7C68}"/>
              </a:ext>
            </a:extLst>
          </p:cNvPr>
          <p:cNvSpPr>
            <a:spLocks noGrp="1"/>
          </p:cNvSpPr>
          <p:nvPr>
            <p:ph idx="1"/>
          </p:nvPr>
        </p:nvSpPr>
        <p:spPr/>
        <p:txBody>
          <a:bodyPr/>
          <a:lstStyle/>
          <a:p>
            <a:pPr marL="0" indent="0">
              <a:buNone/>
            </a:pPr>
            <a:r>
              <a:rPr lang="en-US" u="sng" dirty="0"/>
              <a:t>Coronary vascular disorders</a:t>
            </a:r>
          </a:p>
          <a:p>
            <a:r>
              <a:rPr lang="en-US" dirty="0"/>
              <a:t>Coronary Atherosclerosis</a:t>
            </a:r>
          </a:p>
          <a:p>
            <a:r>
              <a:rPr lang="en-US" dirty="0"/>
              <a:t>Angina pectoris</a:t>
            </a:r>
          </a:p>
          <a:p>
            <a:r>
              <a:rPr lang="en-US" dirty="0"/>
              <a:t>Myocardial infarction</a:t>
            </a:r>
          </a:p>
          <a:p>
            <a:pPr marL="0" indent="0">
              <a:buNone/>
            </a:pPr>
            <a:r>
              <a:rPr lang="en-US" u="sng" dirty="0"/>
              <a:t>Valvular disorders</a:t>
            </a:r>
          </a:p>
          <a:p>
            <a:r>
              <a:rPr lang="en-US" dirty="0"/>
              <a:t>Mitral valve prolapse</a:t>
            </a:r>
          </a:p>
          <a:p>
            <a:r>
              <a:rPr lang="en-US" dirty="0"/>
              <a:t>Mitral regurgitation</a:t>
            </a:r>
          </a:p>
          <a:p>
            <a:r>
              <a:rPr lang="en-US" dirty="0"/>
              <a:t>Mitral stenosis</a:t>
            </a:r>
          </a:p>
          <a:p>
            <a:r>
              <a:rPr lang="en-US" dirty="0"/>
              <a:t>Aortic regurgitation</a:t>
            </a:r>
          </a:p>
          <a:p>
            <a:r>
              <a:rPr lang="en-US" dirty="0"/>
              <a:t>Aortic stenosis</a:t>
            </a:r>
          </a:p>
          <a:p>
            <a:endParaRPr lang="en-US" dirty="0"/>
          </a:p>
        </p:txBody>
      </p:sp>
    </p:spTree>
    <p:extLst>
      <p:ext uri="{BB962C8B-B14F-4D97-AF65-F5344CB8AC3E}">
        <p14:creationId xmlns:p14="http://schemas.microsoft.com/office/powerpoint/2010/main" val="6949388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a:t>DIAGNOSTICS</a:t>
            </a:r>
          </a:p>
          <a:p>
            <a:pPr marL="514350" indent="-514350">
              <a:buFont typeface="+mj-lt"/>
              <a:buAutoNum type="alphaLcParenR"/>
            </a:pPr>
            <a:r>
              <a:rPr lang="en-US" dirty="0"/>
              <a:t>Arteriogram-x-ray of artery after injecting with a radio opaque material </a:t>
            </a:r>
          </a:p>
          <a:p>
            <a:pPr marL="514350" indent="-514350">
              <a:buFont typeface="+mj-lt"/>
              <a:buAutoNum type="alphaLcParenR"/>
            </a:pPr>
            <a:r>
              <a:rPr lang="en-US" dirty="0" err="1"/>
              <a:t>Plethysmography</a:t>
            </a:r>
            <a:r>
              <a:rPr lang="en-US" dirty="0"/>
              <a:t> –measures changes of blood volume</a:t>
            </a:r>
          </a:p>
          <a:p>
            <a:pPr marL="514350" indent="-514350">
              <a:buFont typeface="+mj-lt"/>
              <a:buAutoNum type="alphaLcParenR"/>
            </a:pPr>
            <a:r>
              <a:rPr lang="en-US" dirty="0"/>
              <a:t>Exercise tolerance testing</a:t>
            </a:r>
          </a:p>
          <a:p>
            <a:pPr marL="514350" indent="-514350">
              <a:buFont typeface="+mj-lt"/>
              <a:buAutoNum type="alphaLcParenR"/>
            </a:pPr>
            <a:r>
              <a:rPr lang="en-US" dirty="0"/>
              <a:t>Ankle-brachial index</a:t>
            </a:r>
          </a:p>
          <a:p>
            <a:pPr>
              <a:buNone/>
            </a:pP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a:t>TREATMENT</a:t>
            </a:r>
          </a:p>
          <a:p>
            <a:pPr>
              <a:buNone/>
            </a:pPr>
            <a:r>
              <a:rPr lang="en-US" b="1" dirty="0"/>
              <a:t>Medical </a:t>
            </a:r>
          </a:p>
          <a:p>
            <a:pPr marL="514350" indent="-514350">
              <a:buFont typeface="+mj-lt"/>
              <a:buAutoNum type="arabicPeriod"/>
            </a:pPr>
            <a:r>
              <a:rPr lang="en-US" dirty="0" err="1"/>
              <a:t>Antiplatelet</a:t>
            </a:r>
            <a:r>
              <a:rPr lang="en-US" dirty="0"/>
              <a:t> agent-reduce clotting</a:t>
            </a:r>
          </a:p>
          <a:p>
            <a:pPr marL="514350" indent="-514350">
              <a:buFont typeface="+mj-lt"/>
              <a:buAutoNum type="arabicPeriod"/>
            </a:pPr>
            <a:r>
              <a:rPr lang="en-US" dirty="0"/>
              <a:t>Stop smoking-stop damaging the walls of arteries</a:t>
            </a:r>
          </a:p>
          <a:p>
            <a:pPr marL="514350" indent="-514350">
              <a:buFont typeface="+mj-lt"/>
              <a:buAutoNum type="arabicPeriod"/>
            </a:pPr>
            <a:r>
              <a:rPr lang="en-US" dirty="0"/>
              <a:t>Decrease dietary cholesterol intake(saturated fats)</a:t>
            </a:r>
          </a:p>
          <a:p>
            <a:pPr marL="514350" indent="-514350">
              <a:buFont typeface="+mj-lt"/>
              <a:buAutoNum type="arabicPeriod"/>
            </a:pPr>
            <a:r>
              <a:rPr lang="en-US" dirty="0"/>
              <a:t>Exercise program as tolerated</a:t>
            </a:r>
          </a:p>
          <a:p>
            <a:pPr marL="514350" indent="-514350">
              <a:buFont typeface="+mj-lt"/>
              <a:buAutoNum type="arabicPeriod"/>
            </a:pPr>
            <a:r>
              <a:rPr lang="en-US" dirty="0"/>
              <a:t>Decrease viscosity of blood-more </a:t>
            </a:r>
            <a:r>
              <a:rPr lang="en-US" dirty="0" err="1"/>
              <a:t>fluidy</a:t>
            </a:r>
            <a:r>
              <a:rPr lang="en-US" dirty="0"/>
              <a:t> (anticoagulants)</a:t>
            </a:r>
          </a:p>
          <a:p>
            <a:pPr marL="514350" indent="-514350">
              <a:buFont typeface="+mj-lt"/>
              <a:buAutoNum type="arabicPeriod"/>
            </a:pP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endParaRPr lang="en-US" dirty="0"/>
          </a:p>
        </p:txBody>
      </p:sp>
      <p:sp>
        <p:nvSpPr>
          <p:cNvPr id="3" name="Content Placeholder 2"/>
          <p:cNvSpPr>
            <a:spLocks noGrp="1"/>
          </p:cNvSpPr>
          <p:nvPr>
            <p:ph idx="1"/>
          </p:nvPr>
        </p:nvSpPr>
        <p:spPr>
          <a:xfrm>
            <a:off x="457200" y="838200"/>
            <a:ext cx="7696200" cy="5287963"/>
          </a:xfrm>
        </p:spPr>
        <p:txBody>
          <a:bodyPr>
            <a:normAutofit/>
          </a:bodyPr>
          <a:lstStyle/>
          <a:p>
            <a:pPr>
              <a:buNone/>
            </a:pPr>
            <a:r>
              <a:rPr lang="en-US" b="1" dirty="0"/>
              <a:t>Surgical: </a:t>
            </a:r>
            <a:r>
              <a:rPr lang="en-US" dirty="0"/>
              <a:t>procedures are done when intermittent </a:t>
            </a:r>
            <a:r>
              <a:rPr lang="en-US" dirty="0" err="1"/>
              <a:t>claudication</a:t>
            </a:r>
            <a:r>
              <a:rPr lang="en-US" dirty="0"/>
              <a:t> incapacitates the client, or when circulation must be restored to salvage a limb.</a:t>
            </a:r>
          </a:p>
          <a:p>
            <a:pPr marL="514350" indent="-514350">
              <a:buFont typeface="+mj-lt"/>
              <a:buAutoNum type="arabicPeriod"/>
            </a:pPr>
            <a:r>
              <a:rPr lang="en-US" i="1" dirty="0"/>
              <a:t>Peripheral </a:t>
            </a:r>
            <a:r>
              <a:rPr lang="en-US" i="1" dirty="0" err="1"/>
              <a:t>atherectomy</a:t>
            </a:r>
            <a:r>
              <a:rPr lang="en-US" i="1" dirty="0"/>
              <a:t>: </a:t>
            </a:r>
            <a:r>
              <a:rPr lang="en-US" dirty="0"/>
              <a:t>removal of plaque within the artery.</a:t>
            </a:r>
          </a:p>
          <a:p>
            <a:pPr marL="514350" indent="-514350">
              <a:buFont typeface="+mj-lt"/>
              <a:buAutoNum type="arabicPeriod"/>
            </a:pPr>
            <a:r>
              <a:rPr lang="en-US" i="1" dirty="0"/>
              <a:t>Bypass graft: </a:t>
            </a:r>
            <a:r>
              <a:rPr lang="en-US" dirty="0"/>
              <a:t>bypass of an obstruction by suturing a graft proximally &amp; distally to the obstruction.</a:t>
            </a:r>
          </a:p>
          <a:p>
            <a:pPr marL="514350" indent="-514350">
              <a:buFont typeface="+mj-lt"/>
              <a:buAutoNum type="arabicPeriod"/>
            </a:pPr>
            <a:r>
              <a:rPr lang="en-US" i="1" dirty="0"/>
              <a:t>Intravascular stent: </a:t>
            </a:r>
            <a:r>
              <a:rPr lang="en-US" dirty="0"/>
              <a:t>placement of a stent </a:t>
            </a:r>
            <a:endParaRPr lang="en-US" i="1"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endParaRPr lang="en-US" dirty="0"/>
          </a:p>
        </p:txBody>
      </p:sp>
      <p:sp>
        <p:nvSpPr>
          <p:cNvPr id="3" name="Content Placeholder 2"/>
          <p:cNvSpPr>
            <a:spLocks noGrp="1"/>
          </p:cNvSpPr>
          <p:nvPr>
            <p:ph idx="1"/>
          </p:nvPr>
        </p:nvSpPr>
        <p:spPr>
          <a:xfrm>
            <a:off x="457200" y="1143000"/>
            <a:ext cx="7772400" cy="4983163"/>
          </a:xfrm>
        </p:spPr>
        <p:txBody>
          <a:bodyPr>
            <a:normAutofit/>
          </a:bodyPr>
          <a:lstStyle/>
          <a:p>
            <a:pPr>
              <a:buNone/>
            </a:pPr>
            <a:r>
              <a:rPr lang="en-US" dirty="0"/>
              <a:t>   within a narrowed vessel to maintain patency.</a:t>
            </a:r>
          </a:p>
          <a:p>
            <a:pPr>
              <a:buNone/>
            </a:pPr>
            <a:r>
              <a:rPr lang="en-US" b="1" dirty="0"/>
              <a:t>Other methods</a:t>
            </a:r>
          </a:p>
          <a:p>
            <a:pPr marL="514350" indent="-514350">
              <a:buFont typeface="+mj-lt"/>
              <a:buAutoNum type="arabicPeriod"/>
            </a:pPr>
            <a:r>
              <a:rPr lang="en-US" i="1" dirty="0" err="1"/>
              <a:t>Percutaneous</a:t>
            </a:r>
            <a:r>
              <a:rPr lang="en-US" i="1" dirty="0"/>
              <a:t> </a:t>
            </a:r>
            <a:r>
              <a:rPr lang="en-US" i="1" dirty="0" err="1"/>
              <a:t>transluminal</a:t>
            </a:r>
            <a:r>
              <a:rPr lang="en-US" i="1" dirty="0"/>
              <a:t> angioplasty</a:t>
            </a:r>
            <a:r>
              <a:rPr lang="en-US" dirty="0"/>
              <a:t>: use of a balloon catheter to compress the plaque against the arterial wall.</a:t>
            </a:r>
          </a:p>
          <a:p>
            <a:pPr marL="514350" indent="-514350">
              <a:buFont typeface="+mj-lt"/>
              <a:buAutoNum type="arabicPeriod"/>
            </a:pPr>
            <a:r>
              <a:rPr lang="en-US" i="1" dirty="0"/>
              <a:t>Laser assisted angiography: </a:t>
            </a:r>
            <a:r>
              <a:rPr lang="en-US" dirty="0"/>
              <a:t>a probe is advanced through a </a:t>
            </a:r>
            <a:r>
              <a:rPr lang="en-US" dirty="0" err="1"/>
              <a:t>cannula</a:t>
            </a:r>
            <a:r>
              <a:rPr lang="en-US" dirty="0"/>
              <a:t> to the area of occlusion; a laser is used to vaporize the atherosclerotic plaque</a:t>
            </a:r>
            <a:endParaRPr lang="en-US" i="1"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a:t>NURSING INTERVENTION</a:t>
            </a:r>
          </a:p>
          <a:p>
            <a:r>
              <a:rPr lang="en-US" dirty="0"/>
              <a:t>Assess &amp; compare peripheral pulses.</a:t>
            </a:r>
          </a:p>
          <a:p>
            <a:r>
              <a:rPr lang="en-US" dirty="0"/>
              <a:t>Evaluate skin of the affected extremity: color &amp; warmth, capillary refill, condition of the skin &amp; nail bed, presence of ulcers or lesions.</a:t>
            </a:r>
          </a:p>
          <a:p>
            <a:r>
              <a:rPr lang="en-US" dirty="0"/>
              <a:t>Assess level of exercise tolerance</a:t>
            </a:r>
          </a:p>
          <a:p>
            <a:r>
              <a:rPr lang="en-US" dirty="0"/>
              <a:t>To prevent injury &amp; infection.</a:t>
            </a:r>
          </a:p>
          <a:p>
            <a:pPr>
              <a:buFont typeface="Wingdings" pitchFamily="2" charset="2"/>
              <a:buChar char="ü"/>
            </a:pPr>
            <a:r>
              <a:rPr lang="en-US" dirty="0"/>
              <a:t>Avoid vigorous rubbing of the extremity-emboli</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endParaRPr lang="en-US" dirty="0"/>
          </a:p>
        </p:txBody>
      </p:sp>
      <p:sp>
        <p:nvSpPr>
          <p:cNvPr id="3" name="Content Placeholder 2"/>
          <p:cNvSpPr>
            <a:spLocks noGrp="1"/>
          </p:cNvSpPr>
          <p:nvPr>
            <p:ph idx="1"/>
          </p:nvPr>
        </p:nvSpPr>
        <p:spPr/>
        <p:txBody>
          <a:bodyPr/>
          <a:lstStyle/>
          <a:p>
            <a:pPr>
              <a:buFont typeface="Wingdings" pitchFamily="2" charset="2"/>
              <a:buChar char="ü"/>
            </a:pPr>
            <a:r>
              <a:rPr lang="en-US" dirty="0"/>
              <a:t>Prevent skin breakdown at pressure sites.</a:t>
            </a:r>
          </a:p>
          <a:p>
            <a:pPr>
              <a:buFont typeface="Wingdings" pitchFamily="2" charset="2"/>
              <a:buChar char="ü"/>
            </a:pPr>
            <a:r>
              <a:rPr lang="en-US" dirty="0"/>
              <a:t>Use heel covers &amp; bed cradle to prevent pressure on the toes &amp; heels. </a:t>
            </a:r>
          </a:p>
          <a:p>
            <a:pPr>
              <a:buFont typeface="Wingdings" pitchFamily="2" charset="2"/>
              <a:buChar char="ü"/>
            </a:pPr>
            <a:r>
              <a:rPr lang="en-US" dirty="0"/>
              <a:t>Visually inspect extremities for: discolored areas, breaks in skin,&amp; signs of infection.</a:t>
            </a:r>
          </a:p>
          <a:p>
            <a:r>
              <a:rPr lang="en-US" dirty="0"/>
              <a:t>Encourage moderate exercise </a:t>
            </a:r>
            <a:r>
              <a:rPr lang="en-US" dirty="0" err="1"/>
              <a:t>e.g</a:t>
            </a:r>
            <a:r>
              <a:rPr lang="en-US" dirty="0"/>
              <a:t> walking but not for pts with ulcers or on the leg.</a:t>
            </a:r>
          </a:p>
          <a:p>
            <a:r>
              <a:rPr lang="en-US" dirty="0"/>
              <a:t>Promote blood flow to legs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Font typeface="Wingdings" pitchFamily="2" charset="2"/>
              <a:buChar char="ü"/>
            </a:pPr>
            <a:r>
              <a:rPr lang="en-US" dirty="0"/>
              <a:t>Elevate </a:t>
            </a:r>
            <a:r>
              <a:rPr lang="en-US"/>
              <a:t>the foot </a:t>
            </a:r>
            <a:r>
              <a:rPr lang="en-US" dirty="0"/>
              <a:t>of bed on blocks.</a:t>
            </a:r>
          </a:p>
          <a:p>
            <a:pPr>
              <a:buFont typeface="Wingdings" pitchFamily="2" charset="2"/>
              <a:buChar char="ü"/>
            </a:pPr>
            <a:r>
              <a:rPr lang="en-US" dirty="0"/>
              <a:t>Avoid standing in one position for prolonged periods.</a:t>
            </a:r>
          </a:p>
          <a:p>
            <a:pPr>
              <a:buFont typeface="Wingdings" pitchFamily="2" charset="2"/>
              <a:buChar char="ü"/>
            </a:pPr>
            <a:r>
              <a:rPr lang="en-US" dirty="0"/>
              <a:t>Avoid crossing legs at the knees or at ankles.</a:t>
            </a:r>
          </a:p>
          <a:p>
            <a:pPr>
              <a:buFont typeface="Wingdings" pitchFamily="2" charset="2"/>
              <a:buChar char="ü"/>
            </a:pPr>
            <a:r>
              <a:rPr lang="en-US" dirty="0"/>
              <a:t>Active postural exercises.</a:t>
            </a:r>
          </a:p>
          <a:p>
            <a:r>
              <a:rPr lang="en-US" dirty="0"/>
              <a:t>Avoid clothes &amp; bandages that restrict circulation to the lower extremities</a:t>
            </a:r>
          </a:p>
          <a:p>
            <a:r>
              <a:rPr lang="en-US" dirty="0"/>
              <a:t>Stop smoking</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ARTERIAL THROMBUS</a:t>
            </a:r>
          </a:p>
        </p:txBody>
      </p:sp>
      <p:sp>
        <p:nvSpPr>
          <p:cNvPr id="3" name="Content Placeholder 2"/>
          <p:cNvSpPr>
            <a:spLocks noGrp="1"/>
          </p:cNvSpPr>
          <p:nvPr>
            <p:ph idx="1"/>
          </p:nvPr>
        </p:nvSpPr>
        <p:spPr/>
        <p:txBody>
          <a:bodyPr>
            <a:normAutofit/>
          </a:bodyPr>
          <a:lstStyle/>
          <a:p>
            <a:pPr>
              <a:buNone/>
            </a:pPr>
            <a:r>
              <a:rPr lang="en-US" u="sng" dirty="0"/>
              <a:t>A thrombus </a:t>
            </a:r>
            <a:r>
              <a:rPr lang="en-US" dirty="0"/>
              <a:t>is a blood clot that remains attached to a vessel wall.</a:t>
            </a:r>
          </a:p>
          <a:p>
            <a:pPr>
              <a:buNone/>
            </a:pPr>
            <a:r>
              <a:rPr lang="en-US" dirty="0"/>
              <a:t>A detached thrombus is a </a:t>
            </a:r>
            <a:r>
              <a:rPr lang="en-US" u="sng" dirty="0"/>
              <a:t>thromboembolus</a:t>
            </a:r>
          </a:p>
          <a:p>
            <a:pPr>
              <a:buNone/>
            </a:pPr>
            <a:r>
              <a:rPr lang="en-US" dirty="0"/>
              <a:t>Thrombi tend to develop wherever intravascular conditions, cascade (</a:t>
            </a:r>
            <a:r>
              <a:rPr lang="en-US" dirty="0" err="1"/>
              <a:t>e.g</a:t>
            </a:r>
            <a:r>
              <a:rPr lang="en-US" dirty="0"/>
              <a:t> </a:t>
            </a:r>
            <a:r>
              <a:rPr lang="en-US" dirty="0" err="1"/>
              <a:t>intimal</a:t>
            </a:r>
            <a:r>
              <a:rPr lang="en-US" dirty="0"/>
              <a:t> irritation, roughening, inflammation, traumatic injury, infection, low blood pressures or obstructions that cause blood stasis &amp; pooling within the vessels).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685800"/>
            <a:ext cx="7696200" cy="5440363"/>
          </a:xfrm>
        </p:spPr>
        <p:txBody>
          <a:bodyPr>
            <a:normAutofit/>
          </a:bodyPr>
          <a:lstStyle/>
          <a:p>
            <a:pPr>
              <a:buNone/>
            </a:pPr>
            <a:r>
              <a:rPr lang="en-US" b="1" dirty="0"/>
              <a:t>CAUSES OF ARTERIAL THROMBUS</a:t>
            </a:r>
          </a:p>
          <a:p>
            <a:pPr marL="514350" indent="-514350">
              <a:buNone/>
            </a:pPr>
            <a:r>
              <a:rPr lang="en-US" dirty="0"/>
              <a:t>Activation of the coagulation cascade is usually caused by;</a:t>
            </a:r>
          </a:p>
          <a:p>
            <a:pPr marL="514350" indent="-514350">
              <a:buFont typeface="+mj-lt"/>
              <a:buAutoNum type="arabicPeriod"/>
            </a:pPr>
            <a:r>
              <a:rPr lang="en-US" dirty="0"/>
              <a:t>Roughening of the tunica </a:t>
            </a:r>
            <a:r>
              <a:rPr lang="en-US" dirty="0" err="1"/>
              <a:t>intima</a:t>
            </a:r>
            <a:r>
              <a:rPr lang="en-US" dirty="0"/>
              <a:t> by atherosclerosis.</a:t>
            </a:r>
          </a:p>
          <a:p>
            <a:pPr marL="514350" indent="-514350">
              <a:buFont typeface="+mj-lt"/>
              <a:buAutoNum type="arabicPeriod"/>
            </a:pPr>
            <a:r>
              <a:rPr lang="en-US" dirty="0"/>
              <a:t>Invasion of the tunica </a:t>
            </a:r>
            <a:r>
              <a:rPr lang="en-US" dirty="0" err="1"/>
              <a:t>intima</a:t>
            </a:r>
            <a:r>
              <a:rPr lang="en-US" dirty="0"/>
              <a:t> by an infectious agent causes roughening leading to adhesion of platelets readily.</a:t>
            </a:r>
          </a:p>
          <a:p>
            <a:pPr marL="514350" indent="-514350">
              <a:buFont typeface="+mj-lt"/>
              <a:buAutoNum type="arabicPeriod"/>
            </a:pPr>
            <a:r>
              <a:rPr lang="en-US" dirty="0"/>
              <a:t>Anatomic changes especially those causing pooling of arterial blood can stimulate thrombus formation</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685800"/>
            <a:ext cx="7772400" cy="5440363"/>
          </a:xfrm>
        </p:spPr>
        <p:txBody>
          <a:bodyPr/>
          <a:lstStyle/>
          <a:p>
            <a:pPr>
              <a:buFont typeface="Wingdings" pitchFamily="2" charset="2"/>
              <a:buChar char="Ø"/>
            </a:pPr>
            <a:r>
              <a:rPr lang="en-US" dirty="0"/>
              <a:t> Arterial thrombus may grow large enough to occlude the artery, causing ischemia in tissue supplied by the artery. </a:t>
            </a:r>
          </a:p>
          <a:p>
            <a:pPr>
              <a:buFont typeface="Wingdings" pitchFamily="2" charset="2"/>
              <a:buChar char="Ø"/>
            </a:pPr>
            <a:r>
              <a:rPr lang="en-US" dirty="0" err="1"/>
              <a:t>Thromboembolus</a:t>
            </a:r>
            <a:r>
              <a:rPr lang="en-US" dirty="0"/>
              <a:t> can occlude flow of blood into a distal systemic vascular bed.</a:t>
            </a:r>
          </a:p>
          <a:p>
            <a:pPr>
              <a:buNone/>
            </a:pPr>
            <a:r>
              <a:rPr lang="en-US" b="1" dirty="0"/>
              <a:t>TREATMENT</a:t>
            </a:r>
          </a:p>
          <a:p>
            <a:pPr marL="514350" indent="-514350">
              <a:buFont typeface="+mj-lt"/>
              <a:buAutoNum type="arabicPeriod"/>
            </a:pPr>
            <a:r>
              <a:rPr lang="en-US" dirty="0" err="1"/>
              <a:t>Thrombolytics</a:t>
            </a:r>
            <a:r>
              <a:rPr lang="en-US" dirty="0"/>
              <a:t> or heparin, </a:t>
            </a:r>
            <a:r>
              <a:rPr lang="en-US" dirty="0" err="1"/>
              <a:t>warfarin</a:t>
            </a:r>
            <a:r>
              <a:rPr lang="en-US" dirty="0"/>
              <a:t> derivatives.</a:t>
            </a:r>
          </a:p>
          <a:p>
            <a:pPr marL="514350" indent="-514350">
              <a:buFont typeface="+mj-lt"/>
              <a:buAutoNum type="arabicPeriod"/>
            </a:pPr>
            <a:r>
              <a:rPr lang="en-US" dirty="0"/>
              <a:t>A balloon-tipped catheter can be used to remove or compress an arterial thrombus.</a:t>
            </a:r>
          </a:p>
          <a:p>
            <a:pPr>
              <a:buNone/>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F6876-3BE8-4A33-876E-4F6AA9F17CFC}"/>
              </a:ext>
            </a:extLst>
          </p:cNvPr>
          <p:cNvSpPr>
            <a:spLocks noGrp="1"/>
          </p:cNvSpPr>
          <p:nvPr>
            <p:ph type="title"/>
          </p:nvPr>
        </p:nvSpPr>
        <p:spPr>
          <a:xfrm>
            <a:off x="914400" y="609600"/>
            <a:ext cx="6781800" cy="853440"/>
          </a:xfrm>
        </p:spPr>
        <p:txBody>
          <a:bodyPr>
            <a:normAutofit fontScale="90000"/>
          </a:bodyPr>
          <a:lstStyle/>
          <a:p>
            <a:r>
              <a:rPr lang="en-US" dirty="0"/>
              <a:t>Infectious diseases of the heart</a:t>
            </a:r>
            <a:br>
              <a:rPr lang="en-US" dirty="0"/>
            </a:br>
            <a:endParaRPr lang="en-US" dirty="0"/>
          </a:p>
        </p:txBody>
      </p:sp>
      <p:sp>
        <p:nvSpPr>
          <p:cNvPr id="3" name="Content Placeholder 2">
            <a:extLst>
              <a:ext uri="{FF2B5EF4-FFF2-40B4-BE49-F238E27FC236}">
                <a16:creationId xmlns:a16="http://schemas.microsoft.com/office/drawing/2014/main" id="{A859600F-1D2B-459F-8D5A-EA5E8C3F24E1}"/>
              </a:ext>
            </a:extLst>
          </p:cNvPr>
          <p:cNvSpPr>
            <a:spLocks noGrp="1"/>
          </p:cNvSpPr>
          <p:nvPr>
            <p:ph idx="1"/>
          </p:nvPr>
        </p:nvSpPr>
        <p:spPr/>
        <p:txBody>
          <a:bodyPr>
            <a:normAutofit fontScale="92500" lnSpcReduction="20000"/>
          </a:bodyPr>
          <a:lstStyle/>
          <a:p>
            <a:r>
              <a:rPr lang="en-US" dirty="0"/>
              <a:t>Rheumatic Endocarditis</a:t>
            </a:r>
          </a:p>
          <a:p>
            <a:r>
              <a:rPr lang="en-US" dirty="0"/>
              <a:t>Infective Endocarditis</a:t>
            </a:r>
          </a:p>
          <a:p>
            <a:r>
              <a:rPr lang="en-US" dirty="0"/>
              <a:t>Myocarditis</a:t>
            </a:r>
          </a:p>
          <a:p>
            <a:r>
              <a:rPr lang="en-US" dirty="0"/>
              <a:t>Pericarditis</a:t>
            </a:r>
            <a:endParaRPr lang="en-US" u="sng" dirty="0"/>
          </a:p>
          <a:p>
            <a:pPr marL="0" indent="0">
              <a:buNone/>
            </a:pPr>
            <a:r>
              <a:rPr lang="en-US" u="sng" dirty="0"/>
              <a:t>Complications from heart disease</a:t>
            </a:r>
          </a:p>
          <a:p>
            <a:r>
              <a:rPr lang="en-US" dirty="0"/>
              <a:t>Heart failure</a:t>
            </a:r>
          </a:p>
          <a:p>
            <a:r>
              <a:rPr lang="en-US" dirty="0"/>
              <a:t>Pulmonary edema</a:t>
            </a:r>
          </a:p>
          <a:p>
            <a:r>
              <a:rPr lang="en-US" dirty="0"/>
              <a:t>Cardiogenic shock</a:t>
            </a:r>
          </a:p>
          <a:p>
            <a:r>
              <a:rPr lang="en-US" dirty="0"/>
              <a:t>Thromboembolism</a:t>
            </a:r>
          </a:p>
          <a:p>
            <a:r>
              <a:rPr lang="en-US" dirty="0"/>
              <a:t>Pericardial effusion</a:t>
            </a:r>
          </a:p>
          <a:p>
            <a:r>
              <a:rPr lang="en-US" dirty="0"/>
              <a:t>Cardiac Tamponade</a:t>
            </a:r>
          </a:p>
          <a:p>
            <a:r>
              <a:rPr lang="en-US" dirty="0"/>
              <a:t>Cardiac Arrest</a:t>
            </a:r>
          </a:p>
          <a:p>
            <a:endParaRPr lang="en-US" dirty="0"/>
          </a:p>
        </p:txBody>
      </p:sp>
    </p:spTree>
    <p:extLst>
      <p:ext uri="{BB962C8B-B14F-4D97-AF65-F5344CB8AC3E}">
        <p14:creationId xmlns:p14="http://schemas.microsoft.com/office/powerpoint/2010/main" val="8047997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685800"/>
            <a:ext cx="7772400" cy="5440363"/>
          </a:xfrm>
        </p:spPr>
        <p:txBody>
          <a:bodyPr>
            <a:normAutofit/>
          </a:bodyPr>
          <a:lstStyle/>
          <a:p>
            <a:pPr>
              <a:buNone/>
            </a:pPr>
            <a:r>
              <a:rPr lang="en-US" dirty="0"/>
              <a:t>  </a:t>
            </a:r>
            <a:r>
              <a:rPr lang="en-US" b="1" dirty="0"/>
              <a:t>EMBOLISM</a:t>
            </a:r>
          </a:p>
          <a:p>
            <a:pPr>
              <a:buNone/>
            </a:pPr>
            <a:r>
              <a:rPr lang="en-US" u="sng" dirty="0"/>
              <a:t>Embolism </a:t>
            </a:r>
            <a:r>
              <a:rPr lang="en-US" dirty="0"/>
              <a:t>is the obstruction of a vessel by an embolus.</a:t>
            </a:r>
          </a:p>
          <a:p>
            <a:pPr>
              <a:buNone/>
            </a:pPr>
            <a:r>
              <a:rPr lang="en-US" u="sng" dirty="0"/>
              <a:t>Embolus </a:t>
            </a:r>
            <a:r>
              <a:rPr lang="en-US" dirty="0"/>
              <a:t>is a bolus of matter circulating in the blood stream. </a:t>
            </a:r>
          </a:p>
          <a:p>
            <a:r>
              <a:rPr lang="en-US" dirty="0"/>
              <a:t>Systemic (or arterial) emboli most commonly originates in the left heart &amp; are associated with thrombi after myocardial infarction, valvular disease, left heart failure, </a:t>
            </a:r>
            <a:r>
              <a:rPr lang="en-US" dirty="0" err="1"/>
              <a:t>endocarditis</a:t>
            </a:r>
            <a:r>
              <a:rPr lang="en-US" dirty="0"/>
              <a:t>, &amp; dysrhythmias.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1295400"/>
            <a:ext cx="7772400" cy="4830763"/>
          </a:xfrm>
        </p:spPr>
        <p:txBody>
          <a:bodyPr>
            <a:normAutofit/>
          </a:bodyPr>
          <a:lstStyle/>
          <a:p>
            <a:r>
              <a:rPr lang="en-US" dirty="0"/>
              <a:t>Embolism causes ischemia or infarction in tissues distal to the obstruction. Embolism of a central organ causes organ dysfunction &amp; pain. </a:t>
            </a:r>
          </a:p>
          <a:p>
            <a:r>
              <a:rPr lang="en-US" dirty="0"/>
              <a:t>Embolism of a coronary or cerebral artery is an immediate threat to life if the embolus severely obstructs a major vessel.</a:t>
            </a:r>
          </a:p>
          <a:p>
            <a:r>
              <a:rPr lang="en-US" dirty="0"/>
              <a:t>Other vessels that are commonly blocked by arterial thromboembolism are lower extremities’ femoral &amp; </a:t>
            </a:r>
            <a:r>
              <a:rPr lang="en-US" dirty="0" err="1"/>
              <a:t>popliteal</a:t>
            </a:r>
            <a:r>
              <a:rPr lang="en-US" dirty="0"/>
              <a:t> arteries.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US" dirty="0"/>
          </a:p>
        </p:txBody>
      </p:sp>
      <p:sp>
        <p:nvSpPr>
          <p:cNvPr id="3" name="Content Placeholder 2"/>
          <p:cNvSpPr>
            <a:spLocks noGrp="1"/>
          </p:cNvSpPr>
          <p:nvPr>
            <p:ph idx="1"/>
          </p:nvPr>
        </p:nvSpPr>
        <p:spPr>
          <a:xfrm>
            <a:off x="457200" y="838200"/>
            <a:ext cx="8229600" cy="5287963"/>
          </a:xfrm>
        </p:spPr>
        <p:txBody>
          <a:bodyPr>
            <a:normAutofit/>
          </a:bodyPr>
          <a:lstStyle/>
          <a:p>
            <a:pPr>
              <a:buNone/>
            </a:pPr>
            <a:r>
              <a:rPr lang="en-US" b="1" dirty="0"/>
              <a:t>CLINICAL MANIFESTATIONS</a:t>
            </a:r>
          </a:p>
          <a:p>
            <a:pPr marL="514350" indent="-514350">
              <a:buFont typeface="+mj-lt"/>
              <a:buAutoNum type="arabicPeriod"/>
            </a:pPr>
            <a:r>
              <a:rPr lang="en-US" dirty="0"/>
              <a:t>Acute severe pain</a:t>
            </a:r>
          </a:p>
          <a:p>
            <a:pPr marL="514350" indent="-514350">
              <a:buFont typeface="+mj-lt"/>
              <a:buAutoNum type="arabicPeriod"/>
            </a:pPr>
            <a:r>
              <a:rPr lang="en-US" dirty="0"/>
              <a:t>Gradual loss of sensory &amp; motor function</a:t>
            </a:r>
          </a:p>
          <a:p>
            <a:pPr marL="514350" indent="-514350">
              <a:buFont typeface="+mj-lt"/>
              <a:buAutoNum type="arabicPeriod"/>
            </a:pPr>
            <a:r>
              <a:rPr lang="en-US" dirty="0"/>
              <a:t>Pallor &amp; cold (</a:t>
            </a:r>
            <a:r>
              <a:rPr lang="en-US" dirty="0" err="1"/>
              <a:t>poikilothermia</a:t>
            </a:r>
            <a:r>
              <a:rPr lang="en-US" dirty="0"/>
              <a:t>)</a:t>
            </a:r>
          </a:p>
          <a:p>
            <a:pPr marL="514350" indent="-514350">
              <a:buFont typeface="+mj-lt"/>
              <a:buAutoNum type="arabicPeriod"/>
            </a:pPr>
            <a:r>
              <a:rPr lang="en-US" dirty="0" err="1"/>
              <a:t>Pulselessness</a:t>
            </a:r>
            <a:endParaRPr lang="en-US" dirty="0"/>
          </a:p>
          <a:p>
            <a:pPr marL="514350" indent="-514350">
              <a:buFont typeface="+mj-lt"/>
              <a:buAutoNum type="arabicPeriod"/>
            </a:pPr>
            <a:r>
              <a:rPr lang="en-US" dirty="0" err="1"/>
              <a:t>Parasthesia</a:t>
            </a:r>
            <a:endParaRPr lang="en-US" dirty="0"/>
          </a:p>
          <a:p>
            <a:pPr marL="514350" indent="-514350">
              <a:buFont typeface="+mj-lt"/>
              <a:buAutoNum type="arabicPeriod"/>
            </a:pPr>
            <a:r>
              <a:rPr lang="en-US" dirty="0"/>
              <a:t>Paralysis</a:t>
            </a:r>
          </a:p>
          <a:p>
            <a:pPr marL="514350" indent="-514350">
              <a:buFont typeface="+mj-lt"/>
              <a:buAutoNum type="arabicPeriod"/>
            </a:pPr>
            <a:r>
              <a:rPr lang="en-US" dirty="0" err="1"/>
              <a:t>Colapsed</a:t>
            </a:r>
            <a:r>
              <a:rPr lang="en-US" dirty="0"/>
              <a:t> superficial veins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762000"/>
            <a:ext cx="7772400" cy="5364163"/>
          </a:xfrm>
        </p:spPr>
        <p:txBody>
          <a:bodyPr/>
          <a:lstStyle/>
          <a:p>
            <a:pPr>
              <a:buNone/>
            </a:pPr>
            <a:r>
              <a:rPr lang="en-US" b="1" dirty="0"/>
              <a:t>DIAGNOSTIC FINDINGS</a:t>
            </a:r>
          </a:p>
          <a:p>
            <a:pPr marL="514350" indent="-514350">
              <a:buFont typeface="+mj-lt"/>
              <a:buAutoNum type="arabicPeriod"/>
            </a:pPr>
            <a:r>
              <a:rPr lang="en-US" dirty="0"/>
              <a:t>Sudden &amp; acute nature of the onset of symptoms &amp; apparent source of embolus</a:t>
            </a:r>
          </a:p>
          <a:p>
            <a:pPr marL="514350" indent="-514350">
              <a:buFont typeface="+mj-lt"/>
              <a:buAutoNum type="arabicPeriod"/>
            </a:pPr>
            <a:r>
              <a:rPr lang="en-US" dirty="0" err="1"/>
              <a:t>Transesophageal</a:t>
            </a:r>
            <a:r>
              <a:rPr lang="en-US" dirty="0"/>
              <a:t>  echocardiography.</a:t>
            </a:r>
          </a:p>
          <a:p>
            <a:pPr marL="514350" indent="-514350">
              <a:buFont typeface="+mj-lt"/>
              <a:buAutoNum type="arabicPeriod"/>
            </a:pPr>
            <a:r>
              <a:rPr lang="en-US" dirty="0"/>
              <a:t>Chest x-ray</a:t>
            </a:r>
          </a:p>
          <a:p>
            <a:pPr marL="514350" indent="-514350">
              <a:buFont typeface="+mj-lt"/>
              <a:buAutoNum type="arabicPeriod"/>
            </a:pPr>
            <a:r>
              <a:rPr lang="en-US" dirty="0"/>
              <a:t>ECG</a:t>
            </a:r>
          </a:p>
          <a:p>
            <a:pPr marL="514350" indent="-514350">
              <a:buFont typeface="+mj-lt"/>
              <a:buAutoNum type="arabicPeriod"/>
            </a:pPr>
            <a:r>
              <a:rPr lang="en-US" dirty="0"/>
              <a:t>Doppler ultrasound</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US" dirty="0"/>
          </a:p>
        </p:txBody>
      </p:sp>
      <p:sp>
        <p:nvSpPr>
          <p:cNvPr id="3" name="Content Placeholder 2"/>
          <p:cNvSpPr>
            <a:spLocks noGrp="1"/>
          </p:cNvSpPr>
          <p:nvPr>
            <p:ph idx="1"/>
          </p:nvPr>
        </p:nvSpPr>
        <p:spPr>
          <a:xfrm>
            <a:off x="457200" y="685800"/>
            <a:ext cx="8229600" cy="5440363"/>
          </a:xfrm>
        </p:spPr>
        <p:txBody>
          <a:bodyPr>
            <a:normAutofit lnSpcReduction="10000"/>
          </a:bodyPr>
          <a:lstStyle/>
          <a:p>
            <a:pPr>
              <a:buNone/>
            </a:pPr>
            <a:r>
              <a:rPr lang="en-US" b="1" dirty="0"/>
              <a:t>MEDICAL MANAGEMENT</a:t>
            </a:r>
          </a:p>
          <a:p>
            <a:pPr>
              <a:buNone/>
            </a:pPr>
            <a:r>
              <a:rPr lang="en-US" dirty="0"/>
              <a:t>Depends on it’s cause.</a:t>
            </a:r>
          </a:p>
          <a:p>
            <a:pPr>
              <a:buFont typeface="Wingdings" pitchFamily="2" charset="2"/>
              <a:buChar char="q"/>
            </a:pPr>
            <a:r>
              <a:rPr lang="en-US" dirty="0"/>
              <a:t>Acute embolic occlusion requires urgent surgery.</a:t>
            </a:r>
          </a:p>
          <a:p>
            <a:pPr>
              <a:buFont typeface="Wingdings" pitchFamily="2" charset="2"/>
              <a:buChar char="q"/>
            </a:pPr>
            <a:r>
              <a:rPr lang="en-US" dirty="0"/>
              <a:t>Heparin therapy to prevent further development of emboli &amp; existing thrombi.</a:t>
            </a:r>
          </a:p>
          <a:p>
            <a:pPr>
              <a:buFont typeface="Wingdings" pitchFamily="2" charset="2"/>
              <a:buChar char="q"/>
            </a:pPr>
            <a:r>
              <a:rPr lang="en-US" dirty="0"/>
              <a:t>Intra-arterial thrombolytic agent- streptokinase/</a:t>
            </a:r>
            <a:r>
              <a:rPr lang="en-US" dirty="0" err="1"/>
              <a:t>urokinase</a:t>
            </a:r>
            <a:r>
              <a:rPr lang="en-US" dirty="0"/>
              <a:t> to dissolve the embolus.</a:t>
            </a:r>
          </a:p>
          <a:p>
            <a:pPr>
              <a:buNone/>
            </a:pPr>
            <a:r>
              <a:rPr lang="en-US" b="1" dirty="0"/>
              <a:t>Contraindications to thrombolytic therapy include</a:t>
            </a:r>
          </a:p>
          <a:p>
            <a:pPr>
              <a:buFont typeface="Wingdings" pitchFamily="2" charset="2"/>
              <a:buChar char="v"/>
            </a:pPr>
            <a:r>
              <a:rPr lang="en-US" dirty="0"/>
              <a:t>Active internal bleeding</a:t>
            </a:r>
          </a:p>
          <a:p>
            <a:pPr>
              <a:buFont typeface="Wingdings" pitchFamily="2" charset="2"/>
              <a:buChar char="v"/>
            </a:pPr>
            <a:r>
              <a:rPr lang="en-US" dirty="0"/>
              <a:t>Stroke</a:t>
            </a:r>
          </a:p>
          <a:p>
            <a:pPr>
              <a:buFont typeface="Wingdings" pitchFamily="2" charset="2"/>
              <a:buChar char="v"/>
            </a:pPr>
            <a:r>
              <a:rPr lang="en-US" dirty="0"/>
              <a:t>Recent major surgery</a:t>
            </a:r>
          </a:p>
          <a:p>
            <a:pPr>
              <a:buFont typeface="Wingdings" pitchFamily="2" charset="2"/>
              <a:buChar char="v"/>
            </a:pPr>
            <a:r>
              <a:rPr lang="en-US" dirty="0"/>
              <a:t>Uncontrolled hypertension &amp; pregnancy.</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US" dirty="0"/>
          </a:p>
        </p:txBody>
      </p:sp>
      <p:sp>
        <p:nvSpPr>
          <p:cNvPr id="3" name="Content Placeholder 2"/>
          <p:cNvSpPr>
            <a:spLocks noGrp="1"/>
          </p:cNvSpPr>
          <p:nvPr>
            <p:ph idx="1"/>
          </p:nvPr>
        </p:nvSpPr>
        <p:spPr>
          <a:xfrm>
            <a:off x="457200" y="762000"/>
            <a:ext cx="7848600" cy="5364163"/>
          </a:xfrm>
        </p:spPr>
        <p:txBody>
          <a:bodyPr>
            <a:normAutofit/>
          </a:bodyPr>
          <a:lstStyle/>
          <a:p>
            <a:pPr>
              <a:buNone/>
            </a:pPr>
            <a:r>
              <a:rPr lang="en-US" b="1" dirty="0"/>
              <a:t>NURSING MANAGEMENT </a:t>
            </a:r>
          </a:p>
          <a:p>
            <a:pPr>
              <a:buNone/>
            </a:pPr>
            <a:r>
              <a:rPr lang="en-US" dirty="0"/>
              <a:t>BEFORE SURGERY</a:t>
            </a:r>
          </a:p>
          <a:p>
            <a:pPr marL="514350" indent="-514350">
              <a:buFont typeface="+mj-lt"/>
              <a:buAutoNum type="arabicPeriod"/>
            </a:pPr>
            <a:r>
              <a:rPr lang="en-US" dirty="0"/>
              <a:t>Bed rest with extremity level slightly (15 degrees) dependent.</a:t>
            </a:r>
          </a:p>
          <a:p>
            <a:pPr marL="514350" indent="-514350">
              <a:buFont typeface="+mj-lt"/>
              <a:buAutoNum type="arabicPeriod"/>
            </a:pPr>
            <a:r>
              <a:rPr lang="en-US" dirty="0"/>
              <a:t>Affected part is kept at room temperature &amp; protected from trauma (foot cradles to protect leg )</a:t>
            </a:r>
          </a:p>
          <a:p>
            <a:pPr marL="514350" indent="-514350">
              <a:buNone/>
            </a:pPr>
            <a:r>
              <a:rPr lang="en-US" dirty="0"/>
              <a:t>AFTER SURGERY</a:t>
            </a:r>
          </a:p>
          <a:p>
            <a:pPr marL="514350" indent="-514350">
              <a:buNone/>
            </a:pPr>
            <a:r>
              <a:rPr lang="en-US" dirty="0"/>
              <a:t>1.  Nurse collaborates with surgeon about patient’s activity level based on pt’s condition </a:t>
            </a:r>
          </a:p>
          <a:p>
            <a:pPr marL="514350" indent="-514350">
              <a:buNone/>
            </a:pPr>
            <a:endParaRPr lang="en-US" dirty="0"/>
          </a:p>
          <a:p>
            <a:pPr marL="514350" indent="-514350">
              <a:buFont typeface="+mj-lt"/>
              <a:buAutoNum type="arabicPeriod"/>
            </a:pPr>
            <a:endParaRPr lang="en-US" dirty="0"/>
          </a:p>
          <a:p>
            <a:pPr marL="514350" indent="-514350">
              <a:buFont typeface="+mj-lt"/>
              <a:buAutoNum type="arabicPeriod"/>
            </a:pP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609600"/>
            <a:ext cx="8229600" cy="5516563"/>
          </a:xfrm>
        </p:spPr>
        <p:txBody>
          <a:bodyPr>
            <a:normAutofit/>
          </a:bodyPr>
          <a:lstStyle/>
          <a:p>
            <a:pPr marL="514350" indent="-514350">
              <a:buAutoNum type="arabicPeriod" startAt="2"/>
            </a:pPr>
            <a:r>
              <a:rPr lang="en-US" dirty="0"/>
              <a:t>Generally leg movement is encouraged to stimulate circulation.</a:t>
            </a:r>
          </a:p>
          <a:p>
            <a:pPr marL="514350" indent="-514350">
              <a:buAutoNum type="arabicPeriod" startAt="2"/>
            </a:pPr>
            <a:r>
              <a:rPr lang="en-US" dirty="0"/>
              <a:t>Anticoagulant therapy may be continued </a:t>
            </a:r>
          </a:p>
          <a:p>
            <a:pPr marL="514350" indent="-514350">
              <a:buAutoNum type="arabicPeriod" startAt="2"/>
            </a:pPr>
            <a:r>
              <a:rPr lang="en-US" dirty="0"/>
              <a:t>Assess for evidence of hemorrhage (local &amp; systemic) including mental status changes.</a:t>
            </a:r>
          </a:p>
          <a:p>
            <a:pPr marL="514350" indent="-514350">
              <a:buAutoNum type="arabicPeriod" startAt="2"/>
            </a:pPr>
            <a:r>
              <a:rPr lang="en-US" dirty="0"/>
              <a:t>Monitor pulses, sensory &amp; motor functions</a:t>
            </a:r>
            <a:r>
              <a:rPr lang="en-US"/>
              <a:t>, Doppler </a:t>
            </a:r>
            <a:r>
              <a:rPr lang="en-US" dirty="0"/>
              <a:t>signals </a:t>
            </a:r>
            <a:r>
              <a:rPr lang="en-US" dirty="0" err="1"/>
              <a:t>hrly</a:t>
            </a:r>
            <a:r>
              <a:rPr lang="en-US" dirty="0"/>
              <a:t> to note </a:t>
            </a:r>
            <a:r>
              <a:rPr lang="en-US" dirty="0" err="1"/>
              <a:t>reocclusion</a:t>
            </a:r>
            <a:r>
              <a:rPr lang="en-US" dirty="0"/>
              <a:t>.</a:t>
            </a:r>
          </a:p>
          <a:p>
            <a:pPr marL="514350" indent="-514350">
              <a:buAutoNum type="arabicPeriod" startAt="2"/>
            </a:pPr>
            <a:r>
              <a:rPr lang="en-US" dirty="0"/>
              <a:t>Monitor for complications: metabolic abnormalities, renal failure, &amp; compartment syndrome( muscle, nerves, &amp; vessels are restricted to a confined space [</a:t>
            </a:r>
            <a:r>
              <a:rPr lang="en-US" dirty="0" err="1"/>
              <a:t>myofascial</a:t>
            </a:r>
            <a:r>
              <a:rPr lang="en-US" dirty="0"/>
              <a:t> compartment] within an extremity.</a:t>
            </a:r>
          </a:p>
          <a:p>
            <a:pPr marL="514350" indent="-514350">
              <a:buAutoNum type="arabicPeriod" startAt="2"/>
            </a:pP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ANEURYSM</a:t>
            </a:r>
          </a:p>
        </p:txBody>
      </p:sp>
      <p:sp>
        <p:nvSpPr>
          <p:cNvPr id="3" name="Content Placeholder 2"/>
          <p:cNvSpPr>
            <a:spLocks noGrp="1"/>
          </p:cNvSpPr>
          <p:nvPr>
            <p:ph idx="1"/>
          </p:nvPr>
        </p:nvSpPr>
        <p:spPr/>
        <p:txBody>
          <a:bodyPr>
            <a:normAutofit/>
          </a:bodyPr>
          <a:lstStyle/>
          <a:p>
            <a:pPr>
              <a:buNone/>
            </a:pPr>
            <a:r>
              <a:rPr lang="en-US" dirty="0"/>
              <a:t>A localized dilation, out-pouching or sac formation on the an arterial vessel or cardiac chamber.</a:t>
            </a:r>
          </a:p>
          <a:p>
            <a:pPr>
              <a:buNone/>
            </a:pPr>
            <a:r>
              <a:rPr lang="en-US" b="1" dirty="0"/>
              <a:t>CLASSIFICATION</a:t>
            </a:r>
          </a:p>
          <a:p>
            <a:pPr>
              <a:buNone/>
            </a:pPr>
            <a:r>
              <a:rPr lang="en-US" b="1" dirty="0"/>
              <a:t>They are classified according to their characteristics</a:t>
            </a:r>
          </a:p>
          <a:p>
            <a:pPr>
              <a:buNone/>
            </a:pPr>
            <a:r>
              <a:rPr lang="en-US" u="sng" dirty="0"/>
              <a:t>True aneurysms </a:t>
            </a:r>
            <a:r>
              <a:rPr lang="en-US" dirty="0"/>
              <a:t>involve all three layers of the arterial wall &amp; are best described as a weakening of the vessel wall. </a:t>
            </a:r>
          </a:p>
          <a:p>
            <a:pPr>
              <a:buNone/>
            </a:pPr>
            <a:r>
              <a:rPr lang="en-US" dirty="0"/>
              <a:t>Most are </a:t>
            </a:r>
            <a:r>
              <a:rPr lang="en-US" dirty="0" err="1"/>
              <a:t>fusiform</a:t>
            </a:r>
            <a:r>
              <a:rPr lang="en-US" dirty="0"/>
              <a:t> (</a:t>
            </a:r>
            <a:r>
              <a:rPr lang="en-US" dirty="0" err="1"/>
              <a:t>i.e</a:t>
            </a:r>
            <a:r>
              <a:rPr lang="en-US" dirty="0"/>
              <a:t> tapering at both ends) &amp; circumferential. </a:t>
            </a:r>
            <a:r>
              <a:rPr lang="en-US" dirty="0" err="1"/>
              <a:t>E.g</a:t>
            </a:r>
            <a:r>
              <a:rPr lang="en-US" dirty="0"/>
              <a:t> dissecting, </a:t>
            </a:r>
            <a:r>
              <a:rPr lang="en-US" dirty="0" err="1"/>
              <a:t>Saccular</a:t>
            </a:r>
            <a:r>
              <a:rPr lang="en-US" dirty="0"/>
              <a:t>.</a:t>
            </a:r>
            <a:endParaRPr lang="en-US" u="sng"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609600"/>
            <a:ext cx="7696200" cy="5516563"/>
          </a:xfrm>
        </p:spPr>
        <p:txBody>
          <a:bodyPr>
            <a:normAutofit/>
          </a:bodyPr>
          <a:lstStyle/>
          <a:p>
            <a:pPr>
              <a:buNone/>
            </a:pPr>
            <a:r>
              <a:rPr lang="en-US" u="sng" dirty="0"/>
              <a:t>False aneurysm or pseudo-aneurysm </a:t>
            </a:r>
            <a:r>
              <a:rPr lang="en-US" dirty="0"/>
              <a:t>is an </a:t>
            </a:r>
            <a:r>
              <a:rPr lang="en-US" dirty="0" err="1"/>
              <a:t>extravascular</a:t>
            </a:r>
            <a:r>
              <a:rPr lang="en-US" dirty="0"/>
              <a:t> hematoma that communicates with the intravascular space. A common cause of this type of lesion is a leak between a vascular graft &amp; a natural artery.</a:t>
            </a:r>
          </a:p>
          <a:p>
            <a:pPr>
              <a:buNone/>
            </a:pPr>
            <a:r>
              <a:rPr lang="en-US" b="1" dirty="0"/>
              <a:t>RISK FACTORS OF ANEURYSM</a:t>
            </a:r>
          </a:p>
          <a:p>
            <a:pPr marL="514350" indent="-514350">
              <a:buFont typeface="+mj-lt"/>
              <a:buAutoNum type="arabicPeriod"/>
            </a:pPr>
            <a:r>
              <a:rPr lang="en-US" dirty="0"/>
              <a:t>Atherosclerosis</a:t>
            </a:r>
          </a:p>
          <a:p>
            <a:pPr marL="514350" indent="-514350">
              <a:buFont typeface="+mj-lt"/>
              <a:buAutoNum type="arabicPeriod"/>
            </a:pPr>
            <a:r>
              <a:rPr lang="en-US" dirty="0"/>
              <a:t>Hypertension</a:t>
            </a:r>
          </a:p>
          <a:p>
            <a:pPr marL="514350" indent="-514350">
              <a:buFont typeface="+mj-lt"/>
              <a:buAutoNum type="arabicPeriod"/>
            </a:pPr>
            <a:r>
              <a:rPr lang="en-US" dirty="0"/>
              <a:t>Smoking</a:t>
            </a:r>
          </a:p>
          <a:p>
            <a:pPr marL="514350" indent="-514350">
              <a:buFont typeface="+mj-lt"/>
              <a:buAutoNum type="arabicPeriod"/>
            </a:pPr>
            <a:r>
              <a:rPr lang="en-US" dirty="0"/>
              <a:t>Trauma</a:t>
            </a:r>
          </a:p>
          <a:p>
            <a:pPr marL="514350" indent="-514350">
              <a:buFont typeface="+mj-lt"/>
              <a:buAutoNum type="arabicPeriod"/>
            </a:pPr>
            <a:r>
              <a:rPr lang="en-US" dirty="0"/>
              <a:t>Congenital abnormalities</a:t>
            </a:r>
          </a:p>
          <a:p>
            <a:pPr marL="514350" indent="-514350">
              <a:buFont typeface="+mj-lt"/>
              <a:buAutoNum type="arabicPeriod"/>
            </a:pPr>
            <a:r>
              <a:rPr lang="en-US" dirty="0"/>
              <a:t>Familial tendencies</a:t>
            </a:r>
          </a:p>
          <a:p>
            <a:pPr>
              <a:buNone/>
            </a:pPr>
            <a:endParaRPr lang="en-US" u="sng"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914400"/>
            <a:ext cx="7696200" cy="5211763"/>
          </a:xfrm>
        </p:spPr>
        <p:txBody>
          <a:bodyPr>
            <a:normAutofit/>
          </a:bodyPr>
          <a:lstStyle/>
          <a:p>
            <a:pPr>
              <a:buNone/>
            </a:pPr>
            <a:r>
              <a:rPr lang="en-US" b="1" dirty="0"/>
              <a:t>    TYPES OF ANEURYSMS</a:t>
            </a:r>
          </a:p>
          <a:p>
            <a:pPr marL="514350" indent="-514350">
              <a:buAutoNum type="arabicPeriod"/>
            </a:pPr>
            <a:r>
              <a:rPr lang="en-US" b="1" dirty="0"/>
              <a:t>Abdominal aortic aneurysm: </a:t>
            </a:r>
            <a:r>
              <a:rPr lang="en-US" dirty="0"/>
              <a:t>occurs primarily in the abdominal aorta below the renal arteries.</a:t>
            </a:r>
          </a:p>
          <a:p>
            <a:pPr marL="514350" indent="-514350">
              <a:buNone/>
            </a:pPr>
            <a:r>
              <a:rPr lang="en-US" b="1" dirty="0"/>
              <a:t>Clinical manifestations </a:t>
            </a:r>
          </a:p>
          <a:p>
            <a:pPr marL="514350" indent="-514350">
              <a:buNone/>
            </a:pPr>
            <a:r>
              <a:rPr lang="en-US" dirty="0"/>
              <a:t>Maybe </a:t>
            </a:r>
            <a:r>
              <a:rPr lang="en-US" dirty="0" err="1"/>
              <a:t>asymptomic</a:t>
            </a:r>
            <a:endParaRPr lang="en-US" dirty="0"/>
          </a:p>
          <a:p>
            <a:pPr marL="514350" indent="-514350">
              <a:buAutoNum type="arabicPeriod"/>
            </a:pPr>
            <a:r>
              <a:rPr lang="en-US" dirty="0"/>
              <a:t>Back, flank, or abdominal pain </a:t>
            </a:r>
          </a:p>
          <a:p>
            <a:pPr marL="514350" indent="-514350">
              <a:buAutoNum type="arabicPeriod"/>
            </a:pPr>
            <a:r>
              <a:rPr lang="en-US" dirty="0" err="1"/>
              <a:t>Epigastric</a:t>
            </a:r>
            <a:r>
              <a:rPr lang="en-US" dirty="0"/>
              <a:t> discomfort</a:t>
            </a:r>
          </a:p>
          <a:p>
            <a:pPr marL="514350" indent="-514350">
              <a:buAutoNum type="arabicPeriod" startAt="2"/>
            </a:pPr>
            <a:r>
              <a:rPr lang="en-US" dirty="0"/>
              <a:t>Pulsating abdominal mass may be palpable.</a:t>
            </a:r>
          </a:p>
          <a:p>
            <a:pPr marL="514350" indent="-514350">
              <a:buFont typeface="+mj-lt"/>
              <a:buAutoNum type="arabicPeriod"/>
            </a:pPr>
            <a:endParaRPr lang="en-US" dirty="0"/>
          </a:p>
          <a:p>
            <a:pPr marL="514350" indent="-514350">
              <a:buNone/>
            </a:pPr>
            <a:r>
              <a:rPr lang="en-US" dirty="0"/>
              <a:t> </a:t>
            </a:r>
            <a:endParaRPr lang="en-US"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AF3BF-6B62-4E10-8667-A43BD2328691}"/>
              </a:ext>
            </a:extLst>
          </p:cNvPr>
          <p:cNvSpPr>
            <a:spLocks noGrp="1"/>
          </p:cNvSpPr>
          <p:nvPr>
            <p:ph type="title"/>
          </p:nvPr>
        </p:nvSpPr>
        <p:spPr/>
        <p:txBody>
          <a:bodyPr>
            <a:normAutofit fontScale="90000"/>
          </a:bodyPr>
          <a:lstStyle/>
          <a:p>
            <a:r>
              <a:rPr lang="en-US" dirty="0"/>
              <a:t>Vascular disorders- Arterial disorders</a:t>
            </a:r>
          </a:p>
        </p:txBody>
      </p:sp>
      <p:sp>
        <p:nvSpPr>
          <p:cNvPr id="3" name="Content Placeholder 2">
            <a:extLst>
              <a:ext uri="{FF2B5EF4-FFF2-40B4-BE49-F238E27FC236}">
                <a16:creationId xmlns:a16="http://schemas.microsoft.com/office/drawing/2014/main" id="{E66AB96D-78AE-4708-8777-05830BB62349}"/>
              </a:ext>
            </a:extLst>
          </p:cNvPr>
          <p:cNvSpPr>
            <a:spLocks noGrp="1"/>
          </p:cNvSpPr>
          <p:nvPr>
            <p:ph idx="1"/>
          </p:nvPr>
        </p:nvSpPr>
        <p:spPr/>
        <p:txBody>
          <a:bodyPr/>
          <a:lstStyle/>
          <a:p>
            <a:r>
              <a:rPr lang="en-US" dirty="0"/>
              <a:t>Arteriosclerosis &amp; Atherosclerosis</a:t>
            </a:r>
          </a:p>
          <a:p>
            <a:r>
              <a:rPr lang="en-US" dirty="0"/>
              <a:t>Peripheral arterial occlusive disease</a:t>
            </a:r>
          </a:p>
          <a:p>
            <a:r>
              <a:rPr lang="en-US" dirty="0" err="1"/>
              <a:t>Thrombo</a:t>
            </a:r>
            <a:r>
              <a:rPr lang="en-US" dirty="0"/>
              <a:t> angiitis Obliterans (</a:t>
            </a:r>
            <a:r>
              <a:rPr lang="en-US" dirty="0" err="1"/>
              <a:t>Buerger’s</a:t>
            </a:r>
            <a:r>
              <a:rPr lang="en-US" dirty="0"/>
              <a:t> disease)</a:t>
            </a:r>
          </a:p>
          <a:p>
            <a:r>
              <a:rPr lang="en-US" dirty="0"/>
              <a:t>Aortitis</a:t>
            </a:r>
          </a:p>
          <a:p>
            <a:r>
              <a:rPr lang="en-US" dirty="0"/>
              <a:t>Aortoiliac disease</a:t>
            </a:r>
          </a:p>
          <a:p>
            <a:r>
              <a:rPr lang="en-US" dirty="0"/>
              <a:t>Aneurysm</a:t>
            </a:r>
          </a:p>
          <a:p>
            <a:r>
              <a:rPr lang="en-US" dirty="0"/>
              <a:t>Dissecting aorta</a:t>
            </a:r>
          </a:p>
          <a:p>
            <a:r>
              <a:rPr lang="en-US" dirty="0"/>
              <a:t>Arterial embolism and arterial thrombosis</a:t>
            </a:r>
          </a:p>
          <a:p>
            <a:r>
              <a:rPr lang="en-US" dirty="0"/>
              <a:t>Raynaud’s  disease</a:t>
            </a:r>
          </a:p>
          <a:p>
            <a:endParaRPr lang="en-US" dirty="0"/>
          </a:p>
        </p:txBody>
      </p:sp>
    </p:spTree>
    <p:extLst>
      <p:ext uri="{BB962C8B-B14F-4D97-AF65-F5344CB8AC3E}">
        <p14:creationId xmlns:p14="http://schemas.microsoft.com/office/powerpoint/2010/main" val="27419636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685800"/>
            <a:ext cx="8229600" cy="5440363"/>
          </a:xfrm>
        </p:spPr>
        <p:txBody>
          <a:bodyPr>
            <a:normAutofit/>
          </a:bodyPr>
          <a:lstStyle/>
          <a:p>
            <a:pPr marL="514350" indent="-514350">
              <a:buNone/>
            </a:pPr>
            <a:r>
              <a:rPr lang="en-US" b="1" dirty="0"/>
              <a:t>Signs of rupture</a:t>
            </a:r>
          </a:p>
          <a:p>
            <a:pPr marL="514350" indent="-514350">
              <a:buFont typeface="+mj-lt"/>
              <a:buAutoNum type="alphaLcParenR"/>
            </a:pPr>
            <a:r>
              <a:rPr lang="en-US" dirty="0"/>
              <a:t>Shock, hypotension</a:t>
            </a:r>
          </a:p>
          <a:p>
            <a:pPr marL="514350" indent="-514350">
              <a:buFont typeface="+mj-lt"/>
              <a:buAutoNum type="alphaLcParenR"/>
            </a:pPr>
            <a:r>
              <a:rPr lang="en-US" dirty="0" err="1"/>
              <a:t>Oliguria</a:t>
            </a:r>
            <a:endParaRPr lang="en-US" dirty="0"/>
          </a:p>
          <a:p>
            <a:pPr marL="514350" indent="-514350">
              <a:buFont typeface="+mj-lt"/>
              <a:buAutoNum type="alphaLcParenR"/>
            </a:pPr>
            <a:r>
              <a:rPr lang="en-US" dirty="0" err="1"/>
              <a:t>Dysrhythmias</a:t>
            </a:r>
            <a:r>
              <a:rPr lang="en-US" dirty="0"/>
              <a:t>-irregular brain waves</a:t>
            </a:r>
          </a:p>
          <a:p>
            <a:pPr marL="514350" indent="-514350">
              <a:buFont typeface="+mj-lt"/>
              <a:buAutoNum type="alphaLcParenR"/>
            </a:pPr>
            <a:r>
              <a:rPr lang="en-US" dirty="0"/>
              <a:t>Abdominal distention</a:t>
            </a:r>
          </a:p>
          <a:p>
            <a:pPr marL="514350" indent="-514350">
              <a:buFont typeface="+mj-lt"/>
              <a:buAutoNum type="alphaLcParenR"/>
            </a:pPr>
            <a:r>
              <a:rPr lang="en-US" dirty="0"/>
              <a:t>Hematoma formation in the flank region</a:t>
            </a:r>
          </a:p>
          <a:p>
            <a:pPr marL="514350" indent="-514350">
              <a:buFont typeface="+mj-lt"/>
              <a:buAutoNum type="alphaLcParenR"/>
            </a:pPr>
            <a:r>
              <a:rPr lang="en-US" dirty="0"/>
              <a:t>Client describes a tearing or ripping sensation</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609600"/>
            <a:ext cx="7772400" cy="5516563"/>
          </a:xfrm>
        </p:spPr>
        <p:txBody>
          <a:bodyPr>
            <a:normAutofit/>
          </a:bodyPr>
          <a:lstStyle/>
          <a:p>
            <a:pPr marL="514350" indent="-514350">
              <a:buAutoNum type="arabicPeriod" startAt="2"/>
            </a:pPr>
            <a:r>
              <a:rPr lang="en-US" b="1" dirty="0"/>
              <a:t>Thoracic aortic aneurysm: </a:t>
            </a:r>
            <a:r>
              <a:rPr lang="en-US" dirty="0"/>
              <a:t>located in the thoracic area.</a:t>
            </a:r>
          </a:p>
          <a:p>
            <a:pPr marL="514350" indent="-514350">
              <a:buNone/>
            </a:pPr>
            <a:r>
              <a:rPr lang="en-US" b="1" dirty="0"/>
              <a:t>           Risk factors</a:t>
            </a:r>
          </a:p>
          <a:p>
            <a:pPr marL="514350" indent="-514350">
              <a:buFont typeface="Wingdings" pitchFamily="2" charset="2"/>
              <a:buChar char="ü"/>
            </a:pPr>
            <a:r>
              <a:rPr lang="en-US" dirty="0"/>
              <a:t>Atherosclerosis </a:t>
            </a:r>
          </a:p>
          <a:p>
            <a:pPr marL="514350" indent="-514350">
              <a:buFont typeface="Wingdings" pitchFamily="2" charset="2"/>
              <a:buChar char="ü"/>
            </a:pPr>
            <a:r>
              <a:rPr lang="en-US" dirty="0"/>
              <a:t>Tear grafting</a:t>
            </a:r>
          </a:p>
          <a:p>
            <a:pPr marL="514350" indent="-514350">
              <a:buFont typeface="Wingdings" pitchFamily="2" charset="2"/>
              <a:buChar char="ü"/>
            </a:pPr>
            <a:r>
              <a:rPr lang="en-US" dirty="0"/>
              <a:t>Age 50-70 yrs.</a:t>
            </a:r>
          </a:p>
          <a:p>
            <a:pPr marL="514350" indent="-514350">
              <a:buNone/>
            </a:pPr>
            <a:r>
              <a:rPr lang="en-US" b="1" dirty="0"/>
              <a:t>Clinical manifestations</a:t>
            </a:r>
          </a:p>
          <a:p>
            <a:pPr marL="514350" indent="-514350">
              <a:buNone/>
            </a:pPr>
            <a:r>
              <a:rPr lang="en-US" dirty="0"/>
              <a:t>Generally asymptomatic</a:t>
            </a:r>
          </a:p>
          <a:p>
            <a:pPr marL="514350" indent="-514350">
              <a:buFont typeface="+mj-lt"/>
              <a:buAutoNum type="arabicPeriod"/>
            </a:pPr>
            <a:r>
              <a:rPr lang="en-US" dirty="0"/>
              <a:t>Client may complain of severe chest pain</a:t>
            </a:r>
          </a:p>
          <a:p>
            <a:pPr marL="514350" indent="-514350">
              <a:buNone/>
            </a:pPr>
            <a:r>
              <a:rPr lang="en-US" dirty="0"/>
              <a:t>2.   Pressure on the </a:t>
            </a:r>
            <a:r>
              <a:rPr lang="en-US" dirty="0" err="1"/>
              <a:t>oesophagus</a:t>
            </a:r>
            <a:r>
              <a:rPr lang="en-US" dirty="0"/>
              <a:t> may cause </a:t>
            </a:r>
            <a:r>
              <a:rPr lang="en-US" dirty="0" err="1"/>
              <a:t>dysphagia</a:t>
            </a:r>
            <a:endParaRPr lang="en-US" dirty="0"/>
          </a:p>
          <a:p>
            <a:pPr marL="514350" indent="-514350">
              <a:buNone/>
            </a:pP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609600"/>
            <a:ext cx="7772400" cy="5516563"/>
          </a:xfrm>
        </p:spPr>
        <p:txBody>
          <a:bodyPr/>
          <a:lstStyle/>
          <a:p>
            <a:pPr marL="514350" indent="-514350">
              <a:buNone/>
            </a:pPr>
            <a:r>
              <a:rPr lang="en-US" dirty="0"/>
              <a:t>3.  Pressure on the vena cava may cause edema</a:t>
            </a:r>
          </a:p>
          <a:p>
            <a:pPr marL="514350" indent="-514350">
              <a:buNone/>
            </a:pPr>
            <a:r>
              <a:rPr lang="en-US" dirty="0"/>
              <a:t>4.  </a:t>
            </a:r>
            <a:r>
              <a:rPr lang="en-US" dirty="0" err="1"/>
              <a:t>Dyspnea</a:t>
            </a:r>
            <a:endParaRPr lang="en-US" dirty="0"/>
          </a:p>
          <a:p>
            <a:pPr marL="514350" indent="-514350">
              <a:buNone/>
            </a:pPr>
            <a:r>
              <a:rPr lang="en-US" b="1" dirty="0"/>
              <a:t>Signs of rupture</a:t>
            </a:r>
          </a:p>
          <a:p>
            <a:pPr marL="514350" indent="-514350">
              <a:buFont typeface="+mj-lt"/>
              <a:buAutoNum type="alphaLcParenR"/>
            </a:pPr>
            <a:r>
              <a:rPr lang="en-US" dirty="0"/>
              <a:t>Sudden excruciating(extreme) back &amp;/or chest pain</a:t>
            </a:r>
          </a:p>
          <a:p>
            <a:pPr marL="514350" indent="-514350">
              <a:buFont typeface="+mj-lt"/>
              <a:buAutoNum type="alphaLcParenR"/>
            </a:pPr>
            <a:r>
              <a:rPr lang="en-US" dirty="0"/>
              <a:t>Hypotension progressing to shock</a:t>
            </a:r>
          </a:p>
          <a:p>
            <a:pPr marL="514350" indent="-514350">
              <a:buNone/>
            </a:pPr>
            <a:r>
              <a:rPr lang="en-US" b="1" dirty="0"/>
              <a:t>Dissecting  aortic aneurysm</a:t>
            </a:r>
          </a:p>
          <a:p>
            <a:pPr marL="514350" indent="-514350">
              <a:buNone/>
            </a:pPr>
            <a:r>
              <a:rPr lang="en-US" dirty="0" err="1"/>
              <a:t>Characterised</a:t>
            </a:r>
            <a:r>
              <a:rPr lang="en-US" dirty="0"/>
              <a:t> by bleeding between the layers of the </a:t>
            </a:r>
            <a:r>
              <a:rPr lang="en-US" dirty="0" err="1"/>
              <a:t>vessel.</a:t>
            </a:r>
            <a:r>
              <a:rPr lang="en-US" b="1" dirty="0" err="1"/>
              <a:t>T</a:t>
            </a:r>
            <a:r>
              <a:rPr lang="en-US" dirty="0" err="1"/>
              <a:t>horacic</a:t>
            </a:r>
            <a:r>
              <a:rPr lang="en-US" dirty="0"/>
              <a:t> area is the most common site for dissection.</a:t>
            </a:r>
          </a:p>
          <a:p>
            <a:pPr marL="514350" indent="-514350">
              <a:buNone/>
            </a:pPr>
            <a:endParaRPr lang="en-US" dirty="0"/>
          </a:p>
          <a:p>
            <a:pPr marL="514350" indent="-514350">
              <a:buNone/>
            </a:pP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a:t>Clinical manifestation of dissecting aneurysm</a:t>
            </a:r>
          </a:p>
          <a:p>
            <a:pPr marL="514350" indent="-514350">
              <a:buFont typeface="+mj-lt"/>
              <a:buAutoNum type="arabicPeriod"/>
            </a:pPr>
            <a:r>
              <a:rPr lang="en-US" dirty="0"/>
              <a:t>Constant intense pain</a:t>
            </a:r>
          </a:p>
          <a:p>
            <a:pPr marL="514350" indent="-514350">
              <a:buFont typeface="+mj-lt"/>
              <a:buAutoNum type="arabicPeriod"/>
            </a:pPr>
            <a:r>
              <a:rPr lang="en-US" dirty="0"/>
              <a:t>Drop in BP, rapidly leading to hemorrhagic shock</a:t>
            </a:r>
          </a:p>
          <a:p>
            <a:pPr marL="514350" indent="-514350">
              <a:buFont typeface="+mj-lt"/>
              <a:buAutoNum type="arabicPeriod"/>
            </a:pPr>
            <a:r>
              <a:rPr lang="en-US" dirty="0"/>
              <a:t>In abdominal aortic aneurysm dissection, the abdomen may remain soft.</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b="1" dirty="0"/>
              <a:t>DIAGNOSTICS FOR ANEURYSMS</a:t>
            </a:r>
          </a:p>
          <a:p>
            <a:r>
              <a:rPr lang="en-US" dirty="0"/>
              <a:t>X-ray films</a:t>
            </a:r>
          </a:p>
          <a:p>
            <a:r>
              <a:rPr lang="en-US" dirty="0" err="1"/>
              <a:t>Aortography</a:t>
            </a:r>
            <a:endParaRPr lang="en-US" dirty="0"/>
          </a:p>
          <a:p>
            <a:r>
              <a:rPr lang="en-US" dirty="0" err="1"/>
              <a:t>Sonography</a:t>
            </a:r>
            <a:endParaRPr lang="en-US" dirty="0"/>
          </a:p>
          <a:p>
            <a:r>
              <a:rPr lang="en-US" dirty="0"/>
              <a:t>MRI</a:t>
            </a:r>
          </a:p>
          <a:p>
            <a:r>
              <a:rPr lang="en-US" dirty="0"/>
              <a:t>Transesophageal echo cardiogram</a:t>
            </a:r>
          </a:p>
          <a:p>
            <a:r>
              <a:rPr lang="en-US" dirty="0"/>
              <a:t>Duplex </a:t>
            </a:r>
            <a:r>
              <a:rPr lang="en-US" dirty="0" err="1"/>
              <a:t>uls</a:t>
            </a:r>
            <a:endParaRPr lang="en-US" dirty="0"/>
          </a:p>
          <a:p>
            <a:r>
              <a:rPr lang="en-US" dirty="0"/>
              <a:t>CT scan</a:t>
            </a:r>
            <a:br>
              <a:rPr lang="en-US" dirty="0"/>
            </a:b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US" dirty="0"/>
          </a:p>
        </p:txBody>
      </p:sp>
      <p:sp>
        <p:nvSpPr>
          <p:cNvPr id="3" name="Content Placeholder 2"/>
          <p:cNvSpPr>
            <a:spLocks noGrp="1"/>
          </p:cNvSpPr>
          <p:nvPr>
            <p:ph idx="1"/>
          </p:nvPr>
        </p:nvSpPr>
        <p:spPr>
          <a:xfrm>
            <a:off x="457200" y="762000"/>
            <a:ext cx="8229600" cy="5364163"/>
          </a:xfrm>
        </p:spPr>
        <p:txBody>
          <a:bodyPr>
            <a:normAutofit/>
          </a:bodyPr>
          <a:lstStyle/>
          <a:p>
            <a:pPr>
              <a:buNone/>
            </a:pPr>
            <a:r>
              <a:rPr lang="en-US" b="1" dirty="0"/>
              <a:t>COMPLICATIONS OF ANEURYSMS</a:t>
            </a:r>
          </a:p>
          <a:p>
            <a:r>
              <a:rPr lang="en-US" dirty="0"/>
              <a:t>Rupture</a:t>
            </a:r>
          </a:p>
          <a:p>
            <a:r>
              <a:rPr lang="en-US" dirty="0"/>
              <a:t>Emboli</a:t>
            </a:r>
          </a:p>
          <a:p>
            <a:r>
              <a:rPr lang="en-US" dirty="0" err="1"/>
              <a:t>Haemorrhage</a:t>
            </a:r>
            <a:endParaRPr lang="en-US" dirty="0"/>
          </a:p>
          <a:p>
            <a:r>
              <a:rPr lang="en-US" dirty="0"/>
              <a:t>Renal failure</a:t>
            </a:r>
          </a:p>
          <a:p>
            <a:pPr>
              <a:buNone/>
            </a:pPr>
            <a:r>
              <a:rPr lang="en-US" b="1" dirty="0"/>
              <a:t>TREATMENT</a:t>
            </a:r>
          </a:p>
          <a:p>
            <a:pPr>
              <a:buNone/>
            </a:pPr>
            <a:r>
              <a:rPr lang="en-US" dirty="0"/>
              <a:t>Prevention of rupture;</a:t>
            </a:r>
          </a:p>
          <a:p>
            <a:pPr marL="514350" indent="-514350">
              <a:buFont typeface="+mj-lt"/>
              <a:buAutoNum type="alphaUcPeriod"/>
            </a:pPr>
            <a:r>
              <a:rPr lang="en-US" dirty="0"/>
              <a:t>Identify aneurysm &amp; control blood pressure</a:t>
            </a:r>
          </a:p>
          <a:p>
            <a:pPr marL="514350" indent="-514350">
              <a:buFont typeface="+mj-lt"/>
              <a:buAutoNum type="alphaUcPeriod"/>
            </a:pPr>
            <a:r>
              <a:rPr lang="en-US" dirty="0"/>
              <a:t>Endovascular stent graft</a:t>
            </a:r>
          </a:p>
          <a:p>
            <a:pPr marL="514350" indent="-514350">
              <a:buFont typeface="+mj-lt"/>
              <a:buAutoNum type="alphaUcPeriod"/>
            </a:pPr>
            <a:r>
              <a:rPr lang="en-US" dirty="0"/>
              <a:t>Surgical resection &amp; graft</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685800"/>
            <a:ext cx="8229600" cy="5440363"/>
          </a:xfrm>
        </p:spPr>
        <p:txBody>
          <a:bodyPr>
            <a:normAutofit/>
          </a:bodyPr>
          <a:lstStyle/>
          <a:p>
            <a:pPr>
              <a:buNone/>
            </a:pPr>
            <a:r>
              <a:rPr lang="en-US" b="1" dirty="0"/>
              <a:t>NURSING INTERVENTION</a:t>
            </a:r>
          </a:p>
          <a:p>
            <a:pPr>
              <a:buNone/>
            </a:pPr>
            <a:r>
              <a:rPr lang="en-US" dirty="0"/>
              <a:t>To prepare client &amp; family for anticipated surgery.</a:t>
            </a:r>
          </a:p>
          <a:p>
            <a:pPr marL="514350" indent="-514350"/>
            <a:r>
              <a:rPr lang="en-US" dirty="0"/>
              <a:t>Pre-op. care</a:t>
            </a:r>
          </a:p>
          <a:p>
            <a:pPr marL="514350" indent="-514350"/>
            <a:r>
              <a:rPr lang="en-US" dirty="0"/>
              <a:t>Identify other chronic health problems</a:t>
            </a:r>
          </a:p>
          <a:p>
            <a:pPr marL="514350" indent="-514350"/>
            <a:r>
              <a:rPr lang="en-US" dirty="0"/>
              <a:t>Evaluate characteristics of pulses in the lower extremities &amp; mark for evaluation after surgery.</a:t>
            </a:r>
          </a:p>
          <a:p>
            <a:pPr marL="514350" indent="-514350"/>
            <a:r>
              <a:rPr lang="en-US" dirty="0"/>
              <a:t>Do not rigorously palpate the abdomen</a:t>
            </a:r>
          </a:p>
          <a:p>
            <a:pPr marL="514350" indent="-514350"/>
            <a:r>
              <a:rPr lang="en-US" dirty="0"/>
              <a:t>Evaluate for indications of dissection</a:t>
            </a:r>
          </a:p>
          <a:p>
            <a:pPr>
              <a:buNone/>
            </a:pP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US" dirty="0"/>
          </a:p>
        </p:txBody>
      </p:sp>
      <p:sp>
        <p:nvSpPr>
          <p:cNvPr id="3" name="Content Placeholder 2"/>
          <p:cNvSpPr>
            <a:spLocks noGrp="1"/>
          </p:cNvSpPr>
          <p:nvPr>
            <p:ph idx="1"/>
          </p:nvPr>
        </p:nvSpPr>
        <p:spPr>
          <a:xfrm>
            <a:off x="457200" y="762000"/>
            <a:ext cx="8229600" cy="5364163"/>
          </a:xfrm>
        </p:spPr>
        <p:txBody>
          <a:bodyPr>
            <a:normAutofit/>
          </a:bodyPr>
          <a:lstStyle/>
          <a:p>
            <a:pPr marL="514350" indent="-514350"/>
            <a:r>
              <a:rPr lang="en-US" dirty="0"/>
              <a:t>Maintain BP at normal level to decrease risk of rupture                            </a:t>
            </a:r>
          </a:p>
          <a:p>
            <a:pPr marL="514350" indent="-514350">
              <a:buNone/>
            </a:pPr>
            <a:r>
              <a:rPr lang="en-US" dirty="0"/>
              <a:t>To promote graft patency &amp;  circulation</a:t>
            </a:r>
          </a:p>
          <a:p>
            <a:pPr marL="514350" indent="-514350"/>
            <a:r>
              <a:rPr lang="en-US" dirty="0"/>
              <a:t>General post-op care</a:t>
            </a:r>
          </a:p>
          <a:p>
            <a:pPr marL="514350" indent="-514350"/>
            <a:r>
              <a:rPr lang="en-US" dirty="0"/>
              <a:t>Maintain adequate BP to facilitate filling of the graft.</a:t>
            </a:r>
          </a:p>
          <a:p>
            <a:pPr marL="514350" indent="-514350"/>
            <a:r>
              <a:rPr lang="en-US" dirty="0"/>
              <a:t>Monitor for hemorrhage: assess for increasing abdominal girth, back pain, indications for </a:t>
            </a:r>
            <a:r>
              <a:rPr lang="en-US" dirty="0" err="1"/>
              <a:t>hypovolemia</a:t>
            </a:r>
            <a:r>
              <a:rPr lang="en-US" dirty="0"/>
              <a:t> or shock.</a:t>
            </a:r>
          </a:p>
          <a:p>
            <a:pPr marL="514350" indent="-514350">
              <a:buNone/>
            </a:pPr>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685800"/>
            <a:ext cx="7772400" cy="5440363"/>
          </a:xfrm>
        </p:spPr>
        <p:txBody>
          <a:bodyPr>
            <a:normAutofit/>
          </a:bodyPr>
          <a:lstStyle/>
          <a:p>
            <a:r>
              <a:rPr lang="en-US" dirty="0"/>
              <a:t>Hourly check of peripheral circulation, sensations, &amp; movement for first 24 hours.</a:t>
            </a:r>
          </a:p>
          <a:p>
            <a:r>
              <a:rPr lang="en-US" dirty="0"/>
              <a:t>Evaluate blood, urea &amp; nitrogen &amp; serum </a:t>
            </a:r>
            <a:r>
              <a:rPr lang="en-US" dirty="0" err="1"/>
              <a:t>creatinine</a:t>
            </a:r>
            <a:r>
              <a:rPr lang="en-US" dirty="0"/>
              <a:t> levels to assess renal function. </a:t>
            </a:r>
          </a:p>
          <a:p>
            <a:pPr>
              <a:buNone/>
            </a:pPr>
            <a:r>
              <a:rPr lang="en-US" dirty="0"/>
              <a:t>To maintain adequate homeostasis &amp; prevent infection</a:t>
            </a:r>
          </a:p>
          <a:p>
            <a:r>
              <a:rPr lang="en-US" dirty="0"/>
              <a:t>Monitor acid-base balance</a:t>
            </a:r>
          </a:p>
          <a:p>
            <a:r>
              <a:rPr lang="en-US" dirty="0"/>
              <a:t>Maintain adequate body warmth in initial post-op period</a:t>
            </a:r>
          </a:p>
          <a:p>
            <a:r>
              <a:rPr lang="en-US" dirty="0"/>
              <a:t>NG suction in immediate post-op period</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US" dirty="0"/>
          </a:p>
        </p:txBody>
      </p:sp>
      <p:sp>
        <p:nvSpPr>
          <p:cNvPr id="3" name="Content Placeholder 2"/>
          <p:cNvSpPr>
            <a:spLocks noGrp="1"/>
          </p:cNvSpPr>
          <p:nvPr>
            <p:ph idx="1"/>
          </p:nvPr>
        </p:nvSpPr>
        <p:spPr>
          <a:xfrm>
            <a:off x="457200" y="762000"/>
            <a:ext cx="7696200" cy="5364163"/>
          </a:xfrm>
        </p:spPr>
        <p:txBody>
          <a:bodyPr/>
          <a:lstStyle/>
          <a:p>
            <a:r>
              <a:rPr lang="en-US" dirty="0"/>
              <a:t>Evaluate status of GI system</a:t>
            </a:r>
          </a:p>
          <a:p>
            <a:pPr>
              <a:buFont typeface="Wingdings" pitchFamily="2" charset="2"/>
              <a:buChar char="ü"/>
            </a:pPr>
            <a:r>
              <a:rPr lang="en-US" dirty="0"/>
              <a:t>Bowel sounds</a:t>
            </a:r>
          </a:p>
          <a:p>
            <a:pPr>
              <a:buFont typeface="Wingdings" pitchFamily="2" charset="2"/>
              <a:buChar char="ü"/>
            </a:pPr>
            <a:r>
              <a:rPr lang="en-US" dirty="0"/>
              <a:t>Distention</a:t>
            </a:r>
          </a:p>
          <a:p>
            <a:pPr>
              <a:buFont typeface="Wingdings" pitchFamily="2" charset="2"/>
              <a:buChar char="ü"/>
            </a:pPr>
            <a:r>
              <a:rPr lang="en-US" dirty="0"/>
              <a:t>Passage of flatus</a:t>
            </a:r>
          </a:p>
          <a:p>
            <a:pPr>
              <a:buFont typeface="Wingdings" pitchFamily="2" charset="2"/>
              <a:buChar char="ü"/>
            </a:pPr>
            <a:r>
              <a:rPr lang="en-US" dirty="0"/>
              <a:t>Diarrhea</a:t>
            </a:r>
          </a:p>
          <a:p>
            <a:r>
              <a:rPr lang="en-US" dirty="0"/>
              <a:t>Teach activity restrictions: no heavy lifting for 6 to 12 weeks </a:t>
            </a:r>
          </a:p>
          <a:p>
            <a:r>
              <a:rPr lang="en-US" dirty="0"/>
              <a:t>CT scanning for client who have not undergone surgical repair.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08B23-E7AA-4BB8-913A-B8FFF380C3AA}"/>
              </a:ext>
            </a:extLst>
          </p:cNvPr>
          <p:cNvSpPr>
            <a:spLocks noGrp="1"/>
          </p:cNvSpPr>
          <p:nvPr>
            <p:ph type="title"/>
          </p:nvPr>
        </p:nvSpPr>
        <p:spPr/>
        <p:txBody>
          <a:bodyPr/>
          <a:lstStyle/>
          <a:p>
            <a:r>
              <a:rPr lang="en-US" dirty="0"/>
              <a:t>Venous disorders</a:t>
            </a:r>
          </a:p>
        </p:txBody>
      </p:sp>
      <p:sp>
        <p:nvSpPr>
          <p:cNvPr id="3" name="Content Placeholder 2">
            <a:extLst>
              <a:ext uri="{FF2B5EF4-FFF2-40B4-BE49-F238E27FC236}">
                <a16:creationId xmlns:a16="http://schemas.microsoft.com/office/drawing/2014/main" id="{CF815C9C-C201-42D7-8482-75678CEC0E6B}"/>
              </a:ext>
            </a:extLst>
          </p:cNvPr>
          <p:cNvSpPr>
            <a:spLocks noGrp="1"/>
          </p:cNvSpPr>
          <p:nvPr>
            <p:ph idx="1"/>
          </p:nvPr>
        </p:nvSpPr>
        <p:spPr/>
        <p:txBody>
          <a:bodyPr/>
          <a:lstStyle/>
          <a:p>
            <a:r>
              <a:rPr lang="en-US" dirty="0"/>
              <a:t>Venous thrombosis, Deep vein thrombosis, Thrombophlebitis &amp; Phlebothrombosis</a:t>
            </a:r>
          </a:p>
          <a:p>
            <a:r>
              <a:rPr lang="en-US" dirty="0"/>
              <a:t>Chronic venous insufficiency</a:t>
            </a:r>
          </a:p>
          <a:p>
            <a:r>
              <a:rPr lang="en-US" dirty="0"/>
              <a:t>Varicose veins</a:t>
            </a:r>
          </a:p>
          <a:p>
            <a:r>
              <a:rPr lang="en-US" dirty="0"/>
              <a:t>Hypertension</a:t>
            </a:r>
          </a:p>
          <a:p>
            <a:r>
              <a:rPr lang="en-US" dirty="0"/>
              <a:t>Hypertension crisis</a:t>
            </a:r>
          </a:p>
          <a:p>
            <a:r>
              <a:rPr lang="en-US" dirty="0"/>
              <a:t>Prevention of cardiovascular disorders in the community</a:t>
            </a:r>
          </a:p>
          <a:p>
            <a:endParaRPr lang="en-US" dirty="0"/>
          </a:p>
        </p:txBody>
      </p:sp>
    </p:spTree>
    <p:extLst>
      <p:ext uri="{BB962C8B-B14F-4D97-AF65-F5344CB8AC3E}">
        <p14:creationId xmlns:p14="http://schemas.microsoft.com/office/powerpoint/2010/main" val="30013317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685800"/>
            <a:ext cx="7696200" cy="5440363"/>
          </a:xfrm>
        </p:spPr>
        <p:txBody>
          <a:bodyPr>
            <a:normAutofit/>
          </a:bodyPr>
          <a:lstStyle/>
          <a:p>
            <a:pPr>
              <a:buNone/>
            </a:pPr>
            <a:r>
              <a:rPr lang="en-US" b="1" dirty="0"/>
              <a:t>BERRY ANEURYSM</a:t>
            </a:r>
          </a:p>
          <a:p>
            <a:pPr>
              <a:buNone/>
            </a:pPr>
            <a:r>
              <a:rPr lang="en-US" dirty="0"/>
              <a:t>Occurs in intracranial arteries. Lesions are small &amp; balloon shaped. Problem occurs because of location &amp; encroachment on brain tissue.</a:t>
            </a:r>
          </a:p>
          <a:p>
            <a:pPr>
              <a:buNone/>
            </a:pPr>
            <a:r>
              <a:rPr lang="en-US" b="1" dirty="0"/>
              <a:t>Risk factors</a:t>
            </a:r>
          </a:p>
          <a:p>
            <a:pPr>
              <a:buNone/>
            </a:pPr>
            <a:r>
              <a:rPr lang="en-US" dirty="0"/>
              <a:t>Age: 50-60 years old</a:t>
            </a:r>
          </a:p>
          <a:p>
            <a:pPr>
              <a:buNone/>
            </a:pPr>
            <a:r>
              <a:rPr lang="en-US" dirty="0"/>
              <a:t>Atherosclerosis resulting in weakness of the vessel wall</a:t>
            </a:r>
          </a:p>
          <a:p>
            <a:pPr>
              <a:buNone/>
            </a:pPr>
            <a:r>
              <a:rPr lang="en-US" dirty="0"/>
              <a:t>Hypertension </a:t>
            </a:r>
          </a:p>
          <a:p>
            <a:pPr>
              <a:buNone/>
            </a:pPr>
            <a:r>
              <a:rPr lang="en-US" dirty="0"/>
              <a:t>Head trauma may increase the risk</a:t>
            </a:r>
          </a:p>
          <a:p>
            <a:pPr>
              <a:buNone/>
            </a:pPr>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609600"/>
            <a:ext cx="8229600" cy="5516563"/>
          </a:xfrm>
        </p:spPr>
        <p:txBody>
          <a:bodyPr>
            <a:normAutofit/>
          </a:bodyPr>
          <a:lstStyle/>
          <a:p>
            <a:pPr>
              <a:buNone/>
            </a:pPr>
            <a:r>
              <a:rPr lang="en-US" b="1" dirty="0"/>
              <a:t>Clinical manifestations</a:t>
            </a:r>
          </a:p>
          <a:p>
            <a:pPr>
              <a:buNone/>
            </a:pPr>
            <a:r>
              <a:rPr lang="en-US" dirty="0"/>
              <a:t>Severe headache </a:t>
            </a:r>
          </a:p>
          <a:p>
            <a:pPr>
              <a:buNone/>
            </a:pPr>
            <a:r>
              <a:rPr lang="en-US" dirty="0"/>
              <a:t>Intermittent nausea</a:t>
            </a:r>
          </a:p>
          <a:p>
            <a:pPr>
              <a:buNone/>
            </a:pPr>
            <a:r>
              <a:rPr lang="en-US" b="1" dirty="0"/>
              <a:t>Signs of rupture</a:t>
            </a:r>
          </a:p>
          <a:p>
            <a:pPr marL="514350" indent="-514350">
              <a:buFont typeface="+mj-lt"/>
              <a:buAutoNum type="alphaLcParenR"/>
            </a:pPr>
            <a:r>
              <a:rPr lang="en-US" dirty="0"/>
              <a:t>Severe headache continues</a:t>
            </a:r>
          </a:p>
          <a:p>
            <a:pPr marL="514350" indent="-514350">
              <a:buFont typeface="+mj-lt"/>
              <a:buAutoNum type="alphaLcParenR"/>
            </a:pPr>
            <a:r>
              <a:rPr lang="en-US" dirty="0"/>
              <a:t>Seizure</a:t>
            </a:r>
          </a:p>
          <a:p>
            <a:pPr marL="514350" indent="-514350">
              <a:buFont typeface="+mj-lt"/>
              <a:buAutoNum type="alphaLcParenR"/>
            </a:pPr>
            <a:r>
              <a:rPr lang="en-US" dirty="0" err="1"/>
              <a:t>Nuchal</a:t>
            </a:r>
            <a:r>
              <a:rPr lang="en-US" dirty="0"/>
              <a:t> rigidity(neck region)</a:t>
            </a:r>
          </a:p>
          <a:p>
            <a:pPr marL="514350" indent="-514350">
              <a:buFont typeface="+mj-lt"/>
              <a:buAutoNum type="alphaLcParenR"/>
            </a:pPr>
            <a:r>
              <a:rPr lang="en-US" dirty="0" err="1"/>
              <a:t>Hemiparesis</a:t>
            </a:r>
            <a:r>
              <a:rPr lang="en-US" dirty="0"/>
              <a:t> (paralysis of one side of </a:t>
            </a:r>
            <a:r>
              <a:rPr lang="en-US"/>
              <a:t>the body)</a:t>
            </a:r>
            <a:endParaRPr lang="en-US" dirty="0"/>
          </a:p>
          <a:p>
            <a:pPr marL="514350" indent="-514350">
              <a:buFont typeface="+mj-lt"/>
              <a:buAutoNum type="alphaLcParenR"/>
            </a:pPr>
            <a:r>
              <a:rPr lang="en-US" dirty="0"/>
              <a:t>Loss of consciousness</a:t>
            </a:r>
          </a:p>
          <a:p>
            <a:pPr marL="514350" indent="-514350">
              <a:buFont typeface="+mj-lt"/>
              <a:buAutoNum type="alphaLcParenR"/>
            </a:pPr>
            <a:r>
              <a:rPr lang="en-US" dirty="0"/>
              <a:t>Symptoms of increased intracranial pressure</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Severity of symptoms depend on the site &amp; amount of bleeding.</a:t>
            </a:r>
          </a:p>
          <a:p>
            <a:pPr>
              <a:buNone/>
            </a:pPr>
            <a:r>
              <a:rPr lang="en-US" b="1" dirty="0"/>
              <a:t>DIAGNOSTICS</a:t>
            </a:r>
          </a:p>
          <a:p>
            <a:r>
              <a:rPr lang="en-US" dirty="0"/>
              <a:t>LP- revealing blood in CSF</a:t>
            </a:r>
          </a:p>
          <a:p>
            <a:r>
              <a:rPr lang="en-US" dirty="0"/>
              <a:t>Cerebral angiogram</a:t>
            </a:r>
          </a:p>
          <a:p>
            <a:r>
              <a:rPr lang="en-US" dirty="0"/>
              <a:t>CT scan</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609600"/>
            <a:ext cx="7772400" cy="5516563"/>
          </a:xfrm>
        </p:spPr>
        <p:txBody>
          <a:bodyPr>
            <a:normAutofit/>
          </a:bodyPr>
          <a:lstStyle/>
          <a:p>
            <a:pPr>
              <a:buNone/>
            </a:pPr>
            <a:r>
              <a:rPr lang="en-US" b="1" dirty="0"/>
              <a:t>TREATMENT</a:t>
            </a:r>
          </a:p>
          <a:p>
            <a:r>
              <a:rPr lang="en-US" dirty="0"/>
              <a:t>Osmotic diuretics</a:t>
            </a:r>
          </a:p>
          <a:p>
            <a:r>
              <a:rPr lang="en-US" dirty="0"/>
              <a:t>Corticosteroids</a:t>
            </a:r>
          </a:p>
          <a:p>
            <a:r>
              <a:rPr lang="en-US" dirty="0"/>
              <a:t>Anticonvulsants</a:t>
            </a:r>
          </a:p>
          <a:p>
            <a:r>
              <a:rPr lang="en-US" dirty="0"/>
              <a:t>Fluids to maintain systolic BP at 100-150 mmHg ( increase in volume &amp; pressure increases blood flow through narrowed vessels)</a:t>
            </a:r>
          </a:p>
          <a:p>
            <a:r>
              <a:rPr lang="en-US" dirty="0"/>
              <a:t>Surgical intervention: ligation or clipping of the aneurysm within the first three days to decrease the swelling &amp; minimize the risk of </a:t>
            </a:r>
            <a:r>
              <a:rPr lang="en-US" dirty="0" err="1"/>
              <a:t>rebleeding</a:t>
            </a:r>
            <a:r>
              <a:rPr lang="en-US" dirty="0"/>
              <a:t>.</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533400"/>
            <a:ext cx="7772400" cy="5592763"/>
          </a:xfrm>
        </p:spPr>
        <p:txBody>
          <a:bodyPr>
            <a:normAutofit/>
          </a:bodyPr>
          <a:lstStyle/>
          <a:p>
            <a:pPr>
              <a:buNone/>
            </a:pPr>
            <a:r>
              <a:rPr lang="en-US" b="1" dirty="0"/>
              <a:t>Nursing intervention</a:t>
            </a:r>
          </a:p>
          <a:p>
            <a:pPr marL="514350" indent="-514350">
              <a:buFont typeface="+mj-lt"/>
              <a:buAutoNum type="arabicPeriod"/>
            </a:pPr>
            <a:r>
              <a:rPr lang="en-US" dirty="0"/>
              <a:t>Immediate strict bed rest</a:t>
            </a:r>
          </a:p>
          <a:p>
            <a:pPr marL="514350" indent="-514350">
              <a:buFont typeface="+mj-lt"/>
              <a:buAutoNum type="arabicPeriod"/>
            </a:pPr>
            <a:r>
              <a:rPr lang="en-US" dirty="0"/>
              <a:t>Prevent </a:t>
            </a:r>
            <a:r>
              <a:rPr lang="en-US" dirty="0" err="1"/>
              <a:t>valsalva</a:t>
            </a:r>
            <a:r>
              <a:rPr lang="en-US" dirty="0"/>
              <a:t> maneuver-increases </a:t>
            </a:r>
            <a:r>
              <a:rPr lang="en-US" dirty="0" err="1"/>
              <a:t>pressure,tachycadia</a:t>
            </a:r>
            <a:endParaRPr lang="en-US" dirty="0"/>
          </a:p>
          <a:p>
            <a:pPr marL="514350" indent="-514350">
              <a:buFont typeface="+mj-lt"/>
              <a:buAutoNum type="arabicPeriod"/>
            </a:pPr>
            <a:r>
              <a:rPr lang="en-US" dirty="0"/>
              <a:t>Client should avoid straining, sneezing, pulling up in bed, acute flexion of the neck.</a:t>
            </a:r>
          </a:p>
          <a:p>
            <a:pPr marL="514350" indent="-514350">
              <a:buFont typeface="+mj-lt"/>
              <a:buAutoNum type="arabicPeriod"/>
            </a:pPr>
            <a:r>
              <a:rPr lang="en-US" dirty="0"/>
              <a:t>Elevate head of the bed 30 degrees to 45 degrees </a:t>
            </a:r>
          </a:p>
          <a:p>
            <a:pPr marL="514350" indent="-514350">
              <a:buFont typeface="+mj-lt"/>
              <a:buAutoNum type="arabicPeriod"/>
            </a:pPr>
            <a:r>
              <a:rPr lang="en-US" dirty="0"/>
              <a:t>Quiet, dim, </a:t>
            </a:r>
            <a:r>
              <a:rPr lang="en-US" dirty="0" err="1"/>
              <a:t>nonstimulating</a:t>
            </a:r>
            <a:r>
              <a:rPr lang="en-US" dirty="0"/>
              <a:t> environment.</a:t>
            </a:r>
          </a:p>
          <a:p>
            <a:pPr marL="514350" indent="-514350">
              <a:buFont typeface="+mj-lt"/>
              <a:buAutoNum type="arabicPeriod"/>
            </a:pPr>
            <a:r>
              <a:rPr lang="en-US" dirty="0"/>
              <a:t>Constant monitoring of the condition to identify </a:t>
            </a:r>
            <a:r>
              <a:rPr lang="en-US" dirty="0" err="1"/>
              <a:t>occurance</a:t>
            </a:r>
            <a:r>
              <a:rPr lang="en-US" dirty="0"/>
              <a:t> of bleeding by symptoms of increasing intracranial pressure (ICP).</a:t>
            </a:r>
          </a:p>
          <a:p>
            <a:pPr marL="514350" indent="-514350">
              <a:buFont typeface="+mj-lt"/>
              <a:buAutoNum type="arabicPeriod"/>
            </a:pPr>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304800"/>
          </a:xfrm>
        </p:spPr>
        <p:txBody>
          <a:bodyPr>
            <a:normAutofit fontScale="90000"/>
          </a:bodyPr>
          <a:lstStyle/>
          <a:p>
            <a:endParaRPr lang="en-US" dirty="0"/>
          </a:p>
        </p:txBody>
      </p:sp>
      <p:sp>
        <p:nvSpPr>
          <p:cNvPr id="3" name="Content Placeholder 2"/>
          <p:cNvSpPr>
            <a:spLocks noGrp="1"/>
          </p:cNvSpPr>
          <p:nvPr>
            <p:ph idx="1"/>
          </p:nvPr>
        </p:nvSpPr>
        <p:spPr>
          <a:xfrm>
            <a:off x="457200" y="1143000"/>
            <a:ext cx="7772400" cy="4983163"/>
          </a:xfrm>
        </p:spPr>
        <p:txBody>
          <a:bodyPr/>
          <a:lstStyle/>
          <a:p>
            <a:pPr marL="514350" indent="-514350">
              <a:buAutoNum type="arabicPeriod" startAt="7"/>
            </a:pPr>
            <a:r>
              <a:rPr lang="en-US" dirty="0"/>
              <a:t>Administer analgesics cautiously: the client should continue to be easily aroused so that neurological checks can be performed.</a:t>
            </a:r>
          </a:p>
          <a:p>
            <a:pPr marL="514350" indent="-514350">
              <a:buFont typeface="Wingdings" pitchFamily="2" charset="2"/>
              <a:buChar char="ü"/>
            </a:pPr>
            <a:r>
              <a:rPr lang="en-US" dirty="0"/>
              <a:t>Not hot or cold beverages or food, no caffeine, no smoking</a:t>
            </a:r>
          </a:p>
          <a:p>
            <a:pPr marL="514350" indent="-514350">
              <a:buFont typeface="Wingdings" pitchFamily="2" charset="2"/>
              <a:buChar char="ü"/>
            </a:pPr>
            <a:r>
              <a:rPr lang="en-US" dirty="0"/>
              <a:t>Assess &amp; implement measures to decrease ICP </a:t>
            </a:r>
          </a:p>
          <a:p>
            <a:pPr marL="514350" indent="-514350">
              <a:buFont typeface="Wingdings" pitchFamily="2" charset="2"/>
              <a:buChar char="ü"/>
            </a:pPr>
            <a:r>
              <a:rPr lang="en-US" dirty="0"/>
              <a:t>Appropriate pre-op nursing interventions.</a:t>
            </a:r>
          </a:p>
          <a:p>
            <a:pPr marL="514350" indent="-514350">
              <a:buFont typeface="Wingdings" pitchFamily="2" charset="2"/>
              <a:buChar char="ü"/>
            </a:pPr>
            <a:r>
              <a:rPr lang="en-US" dirty="0"/>
              <a:t>To maintain homeostasis &amp; monitor changes in ICP after craniotomy</a:t>
            </a:r>
          </a:p>
          <a:p>
            <a:pPr marL="514350" indent="-514350">
              <a:buFont typeface="Wingdings" pitchFamily="2" charset="2"/>
              <a:buChar char="ü"/>
            </a:pPr>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HYPERTENSIVE DISORDERS(</a:t>
            </a:r>
            <a:r>
              <a:rPr lang="en-US" dirty="0" err="1"/>
              <a:t>hbp</a:t>
            </a:r>
            <a:r>
              <a:rPr lang="en-US" dirty="0"/>
              <a:t>)</a:t>
            </a:r>
          </a:p>
        </p:txBody>
      </p:sp>
      <p:sp>
        <p:nvSpPr>
          <p:cNvPr id="3" name="Content Placeholder 2"/>
          <p:cNvSpPr>
            <a:spLocks noGrp="1"/>
          </p:cNvSpPr>
          <p:nvPr>
            <p:ph idx="1"/>
          </p:nvPr>
        </p:nvSpPr>
        <p:spPr/>
        <p:txBody>
          <a:bodyPr>
            <a:normAutofit/>
          </a:bodyPr>
          <a:lstStyle/>
          <a:p>
            <a:pPr>
              <a:buNone/>
            </a:pPr>
            <a:r>
              <a:rPr lang="en-US" b="1" dirty="0"/>
              <a:t>Blood pressure -</a:t>
            </a:r>
            <a:r>
              <a:rPr lang="en-US" dirty="0"/>
              <a:t>is the force exerted by the blood against the walls of blood vessels. </a:t>
            </a:r>
          </a:p>
          <a:p>
            <a:pPr>
              <a:buNone/>
            </a:pPr>
            <a:r>
              <a:rPr lang="en-US" dirty="0"/>
              <a:t>The  magnitude of this force depends on:</a:t>
            </a:r>
          </a:p>
          <a:p>
            <a:pPr>
              <a:buFont typeface="Wingdings" pitchFamily="2" charset="2"/>
              <a:buChar char="§"/>
            </a:pPr>
            <a:r>
              <a:rPr lang="en-US" dirty="0"/>
              <a:t>Cardiac output-increase</a:t>
            </a:r>
          </a:p>
          <a:p>
            <a:pPr>
              <a:buFont typeface="Wingdings" pitchFamily="2" charset="2"/>
              <a:buChar char="§"/>
            </a:pPr>
            <a:r>
              <a:rPr lang="en-US" dirty="0"/>
              <a:t>Resistance of the blood vessels</a:t>
            </a:r>
          </a:p>
          <a:p>
            <a:pPr>
              <a:buFont typeface="Wingdings" pitchFamily="2" charset="2"/>
              <a:buChar char="§"/>
            </a:pPr>
            <a:r>
              <a:rPr lang="en-US" dirty="0" err="1"/>
              <a:t>Viscocity</a:t>
            </a:r>
            <a:r>
              <a:rPr lang="en-US" dirty="0"/>
              <a:t> of blood	</a:t>
            </a:r>
          </a:p>
          <a:p>
            <a:pPr>
              <a:buNone/>
            </a:pPr>
            <a:r>
              <a:rPr lang="en-US" b="1" dirty="0"/>
              <a:t>Def</a:t>
            </a:r>
            <a:r>
              <a:rPr lang="en-US" dirty="0"/>
              <a:t>-A persistent elevation of the systolic blood pressure at a level of 140 mmHg or higher &amp; of diastolic pressure at level of 90 mmHg or higher. </a:t>
            </a:r>
          </a:p>
          <a:p>
            <a:pPr>
              <a:buNone/>
            </a:pPr>
            <a:endParaRPr lang="en-US" dirty="0"/>
          </a:p>
          <a:p>
            <a:pPr>
              <a:buNone/>
            </a:pPr>
            <a:endParaRPr lang="en-US" dirty="0"/>
          </a:p>
          <a:p>
            <a:pPr>
              <a:buNone/>
            </a:pPr>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a:t> </a:t>
            </a:r>
            <a:r>
              <a:rPr lang="en-US" b="1" dirty="0"/>
              <a:t>N/B</a:t>
            </a:r>
            <a:r>
              <a:rPr lang="en-US" dirty="0"/>
              <a:t> Cardiac output is increased by conditions that increase heart rate or stroke volume, where as peripheral resistance is increased by factors that increase blood viscosity or reduce vessel diameter, particularly of the arterioles.</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609600"/>
            <a:ext cx="7772400" cy="5516563"/>
          </a:xfrm>
        </p:spPr>
        <p:txBody>
          <a:bodyPr>
            <a:normAutofit/>
          </a:bodyPr>
          <a:lstStyle/>
          <a:p>
            <a:pPr>
              <a:buNone/>
            </a:pPr>
            <a:r>
              <a:rPr lang="en-US" b="1" dirty="0"/>
              <a:t>TYPES OF HYPERTENSION</a:t>
            </a:r>
          </a:p>
          <a:p>
            <a:pPr>
              <a:buNone/>
            </a:pPr>
            <a:r>
              <a:rPr lang="en-US" b="1" dirty="0"/>
              <a:t>1. Primary hypertension or essential or idiopathic</a:t>
            </a:r>
          </a:p>
          <a:p>
            <a:r>
              <a:rPr lang="en-US" dirty="0"/>
              <a:t>There is no identifiable cause, but several interacting homeostatic forces are generally involved concomitantly.</a:t>
            </a:r>
          </a:p>
          <a:p>
            <a:r>
              <a:rPr lang="en-US" dirty="0"/>
              <a:t>Most cases of combined systolic &amp; diastolic elevation fall into this category.</a:t>
            </a:r>
          </a:p>
          <a:p>
            <a:r>
              <a:rPr lang="en-US" dirty="0"/>
              <a:t>Severity increase as the blood pressure, both systolic &amp; diastolic, increases</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990600"/>
            <a:ext cx="7848600" cy="5135563"/>
          </a:xfrm>
        </p:spPr>
        <p:txBody>
          <a:bodyPr>
            <a:normAutofit fontScale="85000" lnSpcReduction="10000"/>
          </a:bodyPr>
          <a:lstStyle/>
          <a:p>
            <a:pPr>
              <a:buNone/>
            </a:pPr>
            <a:r>
              <a:rPr lang="en-US" b="1" dirty="0"/>
              <a:t>2. Secondary hypertension</a:t>
            </a:r>
          </a:p>
          <a:p>
            <a:pPr>
              <a:buNone/>
            </a:pPr>
            <a:r>
              <a:rPr lang="en-US" dirty="0"/>
              <a:t>Results from an identifiable cause. </a:t>
            </a:r>
          </a:p>
          <a:p>
            <a:pPr>
              <a:buFont typeface="Wingdings" pitchFamily="2" charset="2"/>
              <a:buChar char="Ø"/>
            </a:pPr>
            <a:r>
              <a:rPr lang="en-US" dirty="0"/>
              <a:t>Specific diseases   </a:t>
            </a:r>
          </a:p>
          <a:p>
            <a:pPr lvl="2"/>
            <a:r>
              <a:rPr lang="en-US" sz="2800" dirty="0"/>
              <a:t>Acute </a:t>
            </a:r>
            <a:r>
              <a:rPr lang="en-US" sz="2800" dirty="0" err="1"/>
              <a:t>glomerulonephritis</a:t>
            </a:r>
            <a:r>
              <a:rPr lang="en-US" sz="2800" dirty="0"/>
              <a:t>  </a:t>
            </a:r>
          </a:p>
          <a:p>
            <a:pPr lvl="2"/>
            <a:r>
              <a:rPr lang="en-US" sz="2800" dirty="0"/>
              <a:t>Renal artery </a:t>
            </a:r>
            <a:r>
              <a:rPr lang="en-US" sz="2800" dirty="0" err="1"/>
              <a:t>stenosis</a:t>
            </a:r>
            <a:r>
              <a:rPr lang="en-US" sz="2800" dirty="0"/>
              <a:t> </a:t>
            </a:r>
          </a:p>
          <a:p>
            <a:pPr lvl="2"/>
            <a:r>
              <a:rPr lang="en-US" sz="2800" dirty="0" err="1"/>
              <a:t>Pheochromocytoma</a:t>
            </a:r>
            <a:r>
              <a:rPr lang="en-US" sz="2800" dirty="0"/>
              <a:t>  </a:t>
            </a:r>
          </a:p>
          <a:p>
            <a:pPr lvl="2"/>
            <a:r>
              <a:rPr lang="en-US" sz="2800" dirty="0"/>
              <a:t>Brain tumor, </a:t>
            </a:r>
          </a:p>
          <a:p>
            <a:pPr lvl="2"/>
            <a:r>
              <a:rPr lang="en-US" sz="2800" dirty="0"/>
              <a:t>Steroid  medications, </a:t>
            </a:r>
          </a:p>
          <a:p>
            <a:pPr lvl="2"/>
            <a:r>
              <a:rPr lang="en-US" sz="2800" dirty="0"/>
              <a:t>Arteriosclerosis</a:t>
            </a:r>
          </a:p>
          <a:p>
            <a:pPr>
              <a:buNone/>
            </a:pPr>
            <a:r>
              <a:rPr lang="en-US" dirty="0"/>
              <a:t>These causes can be corrected therefore, it is important to isolate the root of the problem so that the most appropriate treatment regimen can be prescribed</a:t>
            </a:r>
          </a:p>
          <a:p>
            <a:pPr>
              <a:buNone/>
            </a:pPr>
            <a:r>
              <a:rPr lang="en-US" dirty="0"/>
              <a:t>Severity depends on underlying causes, &amp; duration of concurrent disease states.</a:t>
            </a:r>
          </a:p>
          <a:p>
            <a:pPr>
              <a:buNone/>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64D6C-A2E6-4661-94B4-A88471C4BC7F}"/>
              </a:ext>
            </a:extLst>
          </p:cNvPr>
          <p:cNvSpPr>
            <a:spLocks noGrp="1"/>
          </p:cNvSpPr>
          <p:nvPr>
            <p:ph type="title"/>
          </p:nvPr>
        </p:nvSpPr>
        <p:spPr/>
        <p:txBody>
          <a:bodyPr>
            <a:normAutofit fontScale="90000"/>
          </a:bodyPr>
          <a:lstStyle/>
          <a:p>
            <a:r>
              <a:rPr lang="en-US" dirty="0"/>
              <a:t>Disorders to be covered under the following subheadings:</a:t>
            </a:r>
          </a:p>
        </p:txBody>
      </p:sp>
      <p:sp>
        <p:nvSpPr>
          <p:cNvPr id="3" name="Content Placeholder 2">
            <a:extLst>
              <a:ext uri="{FF2B5EF4-FFF2-40B4-BE49-F238E27FC236}">
                <a16:creationId xmlns:a16="http://schemas.microsoft.com/office/drawing/2014/main" id="{1C99CD65-FA7E-4736-89B8-E23EE8D78706}"/>
              </a:ext>
            </a:extLst>
          </p:cNvPr>
          <p:cNvSpPr>
            <a:spLocks noGrp="1"/>
          </p:cNvSpPr>
          <p:nvPr>
            <p:ph idx="1"/>
          </p:nvPr>
        </p:nvSpPr>
        <p:spPr/>
        <p:txBody>
          <a:bodyPr/>
          <a:lstStyle/>
          <a:p>
            <a:r>
              <a:rPr lang="en-US" dirty="0"/>
              <a:t>Definition</a:t>
            </a:r>
          </a:p>
          <a:p>
            <a:r>
              <a:rPr lang="en-US" dirty="0"/>
              <a:t>Types</a:t>
            </a:r>
          </a:p>
          <a:p>
            <a:r>
              <a:rPr lang="en-US" dirty="0" err="1"/>
              <a:t>Aetiology</a:t>
            </a:r>
            <a:r>
              <a:rPr lang="en-US" dirty="0"/>
              <a:t>/predisposing factors</a:t>
            </a:r>
          </a:p>
          <a:p>
            <a:r>
              <a:rPr lang="en-US" dirty="0"/>
              <a:t>Pathophysiology</a:t>
            </a:r>
          </a:p>
          <a:p>
            <a:r>
              <a:rPr lang="en-US" dirty="0"/>
              <a:t>Clinical features</a:t>
            </a:r>
          </a:p>
          <a:p>
            <a:r>
              <a:rPr lang="en-US" dirty="0"/>
              <a:t>Diagnosis</a:t>
            </a:r>
          </a:p>
          <a:p>
            <a:r>
              <a:rPr lang="en-US" dirty="0"/>
              <a:t>Treatment</a:t>
            </a:r>
          </a:p>
          <a:p>
            <a:r>
              <a:rPr lang="en-US" dirty="0"/>
              <a:t>Prognosis , complications and prevention</a:t>
            </a:r>
          </a:p>
          <a:p>
            <a:r>
              <a:rPr lang="en-US" dirty="0"/>
              <a:t>Nursing care</a:t>
            </a:r>
          </a:p>
          <a:p>
            <a:endParaRPr lang="en-US" dirty="0"/>
          </a:p>
        </p:txBody>
      </p:sp>
    </p:spTree>
    <p:extLst>
      <p:ext uri="{BB962C8B-B14F-4D97-AF65-F5344CB8AC3E}">
        <p14:creationId xmlns:p14="http://schemas.microsoft.com/office/powerpoint/2010/main" val="413034217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990600"/>
            <a:ext cx="7772400" cy="5135563"/>
          </a:xfrm>
        </p:spPr>
        <p:txBody>
          <a:bodyPr>
            <a:normAutofit/>
          </a:bodyPr>
          <a:lstStyle/>
          <a:p>
            <a:pPr marL="514350" indent="-514350">
              <a:buNone/>
            </a:pPr>
            <a:r>
              <a:rPr lang="en-US" b="1" dirty="0"/>
              <a:t>3.Isolated systolic hypertension (ISH) </a:t>
            </a:r>
          </a:p>
          <a:p>
            <a:pPr marL="514350" indent="-514350">
              <a:buNone/>
            </a:pPr>
            <a:r>
              <a:rPr lang="en-US" dirty="0"/>
              <a:t>Occurs when the systolic BP is 140 mmHg or higher but the diastolic BP remains less than 90 mmHg.</a:t>
            </a:r>
          </a:p>
          <a:p>
            <a:pPr marL="514350" indent="-514350">
              <a:buNone/>
            </a:pPr>
            <a:r>
              <a:rPr lang="en-US" b="1" dirty="0"/>
              <a:t>Causes</a:t>
            </a:r>
          </a:p>
          <a:p>
            <a:pPr marL="1520190" lvl="4" indent="-514350"/>
            <a:r>
              <a:rPr lang="en-US" sz="2800" dirty="0"/>
              <a:t>Increased   cardiac output </a:t>
            </a:r>
          </a:p>
          <a:p>
            <a:pPr marL="1520190" lvl="4" indent="-514350"/>
            <a:r>
              <a:rPr lang="en-US" sz="2800" dirty="0"/>
              <a:t>Atherosclerosis </a:t>
            </a:r>
            <a:r>
              <a:rPr lang="en-US" dirty="0"/>
              <a:t>-</a:t>
            </a:r>
            <a:r>
              <a:rPr lang="en-US" sz="2800" dirty="0"/>
              <a:t>changes in blood vessel </a:t>
            </a:r>
            <a:endParaRPr lang="en-US" dirty="0"/>
          </a:p>
          <a:p>
            <a:pPr marL="514350" indent="-514350">
              <a:buNone/>
            </a:pPr>
            <a:r>
              <a:rPr lang="en-US" dirty="0"/>
              <a:t>Occurs with advancing age</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a:t>5. Malignant hypertension</a:t>
            </a:r>
          </a:p>
          <a:p>
            <a:pPr>
              <a:buNone/>
            </a:pPr>
            <a:r>
              <a:rPr lang="en-US" dirty="0"/>
              <a:t>Persistent severe hypertension characterized by a diastolic BP above 110 to 120 mmHg. It results when hypertension is left untreated or is unresponsive to treatment &amp; becomes a truly severe emergency condition as the pressure continues to rise unchecked.</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US" dirty="0"/>
          </a:p>
        </p:txBody>
      </p:sp>
      <p:sp>
        <p:nvSpPr>
          <p:cNvPr id="3" name="Content Placeholder 2"/>
          <p:cNvSpPr>
            <a:spLocks noGrp="1"/>
          </p:cNvSpPr>
          <p:nvPr>
            <p:ph idx="1"/>
          </p:nvPr>
        </p:nvSpPr>
        <p:spPr>
          <a:xfrm>
            <a:off x="457200" y="1066800"/>
            <a:ext cx="7772400" cy="5059363"/>
          </a:xfrm>
        </p:spPr>
        <p:txBody>
          <a:bodyPr>
            <a:normAutofit/>
          </a:bodyPr>
          <a:lstStyle/>
          <a:p>
            <a:pPr>
              <a:buNone/>
            </a:pPr>
            <a:r>
              <a:rPr lang="en-US" b="1" dirty="0"/>
              <a:t>RISK FACTORS FOR HYPERTENSION</a:t>
            </a:r>
          </a:p>
          <a:p>
            <a:pPr>
              <a:buNone/>
            </a:pPr>
            <a:r>
              <a:rPr lang="en-US" b="1" dirty="0" err="1"/>
              <a:t>Nonmodifiable</a:t>
            </a:r>
            <a:r>
              <a:rPr lang="en-US" b="1" dirty="0"/>
              <a:t> risk factors</a:t>
            </a:r>
          </a:p>
          <a:p>
            <a:pPr marL="514350" indent="-514350">
              <a:buAutoNum type="arabicPeriod"/>
            </a:pPr>
            <a:r>
              <a:rPr lang="en-US" dirty="0"/>
              <a:t>Family history</a:t>
            </a:r>
          </a:p>
          <a:p>
            <a:pPr marL="514350" indent="-514350">
              <a:buAutoNum type="arabicPeriod"/>
            </a:pPr>
            <a:r>
              <a:rPr lang="en-US" dirty="0"/>
              <a:t>Gender: most higher in men than women</a:t>
            </a:r>
          </a:p>
          <a:p>
            <a:pPr marL="514350" indent="-514350">
              <a:buAutoNum type="arabicPeriod"/>
            </a:pPr>
            <a:r>
              <a:rPr lang="en-US" dirty="0"/>
              <a:t>Age: incidence increases with age</a:t>
            </a:r>
          </a:p>
          <a:p>
            <a:pPr marL="514350" indent="-514350">
              <a:buAutoNum type="arabicPeriod"/>
            </a:pPr>
            <a:r>
              <a:rPr lang="en-US" dirty="0" err="1"/>
              <a:t>Ethinicity</a:t>
            </a:r>
            <a:r>
              <a:rPr lang="en-US" dirty="0"/>
              <a:t>: more in blacks than in white people.(attributed to higher salt intake, greater sensitivity to vasopressin, greater environmental stress). </a:t>
            </a:r>
          </a:p>
          <a:p>
            <a:pPr>
              <a:buNone/>
            </a:pPr>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US" dirty="0"/>
          </a:p>
        </p:txBody>
      </p:sp>
      <p:sp>
        <p:nvSpPr>
          <p:cNvPr id="3" name="Content Placeholder 2"/>
          <p:cNvSpPr>
            <a:spLocks noGrp="1"/>
          </p:cNvSpPr>
          <p:nvPr>
            <p:ph idx="1"/>
          </p:nvPr>
        </p:nvSpPr>
        <p:spPr>
          <a:xfrm>
            <a:off x="457200" y="990600"/>
            <a:ext cx="7848600" cy="5135563"/>
          </a:xfrm>
        </p:spPr>
        <p:txBody>
          <a:bodyPr/>
          <a:lstStyle/>
          <a:p>
            <a:pPr>
              <a:buNone/>
            </a:pPr>
            <a:r>
              <a:rPr lang="en-US" b="1" dirty="0"/>
              <a:t>Modifiable risk factors</a:t>
            </a:r>
          </a:p>
          <a:p>
            <a:pPr marL="514350" indent="-514350">
              <a:buFont typeface="+mj-lt"/>
              <a:buAutoNum type="arabicPeriod"/>
            </a:pPr>
            <a:r>
              <a:rPr lang="en-US" dirty="0"/>
              <a:t>Stress: increases peripheral vascular resistance &amp; cardiac output &amp; stimulates sympathetic nervous system activity.</a:t>
            </a:r>
          </a:p>
          <a:p>
            <a:pPr marL="514350" indent="-514350">
              <a:buFont typeface="+mj-lt"/>
              <a:buAutoNum type="arabicPeriod"/>
            </a:pPr>
            <a:r>
              <a:rPr lang="en-US" dirty="0"/>
              <a:t>Obesity </a:t>
            </a:r>
          </a:p>
          <a:p>
            <a:pPr marL="514350" indent="-514350">
              <a:buFont typeface="+mj-lt"/>
              <a:buAutoNum type="arabicPeriod"/>
            </a:pPr>
            <a:r>
              <a:rPr lang="en-US" dirty="0"/>
              <a:t>Nutrients: high salt diet may induce excessive release of </a:t>
            </a:r>
            <a:r>
              <a:rPr lang="en-US" dirty="0" err="1"/>
              <a:t>natriuric</a:t>
            </a:r>
            <a:r>
              <a:rPr lang="en-US" dirty="0"/>
              <a:t> hormone, which may indirectly increase BP.</a:t>
            </a:r>
          </a:p>
          <a:p>
            <a:pPr marL="514350" indent="-514350">
              <a:buFont typeface="+mj-lt"/>
              <a:buAutoNum type="arabicPeriod"/>
            </a:pPr>
            <a:r>
              <a:rPr lang="en-US" dirty="0"/>
              <a:t>Substance abuse.</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990600"/>
            <a:ext cx="7772400" cy="5135563"/>
          </a:xfrm>
        </p:spPr>
        <p:txBody>
          <a:bodyPr>
            <a:normAutofit/>
          </a:bodyPr>
          <a:lstStyle/>
          <a:p>
            <a:pPr>
              <a:buNone/>
            </a:pPr>
            <a:r>
              <a:rPr lang="en-US" b="1" dirty="0"/>
              <a:t>PATHOPHYSIOLOGY</a:t>
            </a:r>
          </a:p>
          <a:p>
            <a:r>
              <a:rPr lang="en-US" dirty="0"/>
              <a:t>Hypertension results from arterial vasoconstriction or an increase in circulating blood volume or both. </a:t>
            </a:r>
          </a:p>
          <a:p>
            <a:r>
              <a:rPr lang="en-US" dirty="0"/>
              <a:t>Prolonged vasoconstriction &amp; high pressures within these vessels, particularly the arteries &amp; arterioles stimulate hypertrophy (enlargement) &amp; hyperplasia (cellular proliferation) eventually the lumen of the tunica </a:t>
            </a:r>
            <a:r>
              <a:rPr lang="en-US" dirty="0" err="1"/>
              <a:t>intima</a:t>
            </a:r>
            <a:r>
              <a:rPr lang="en-US" dirty="0"/>
              <a:t> &amp; tunica media narrow permanently.</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838200"/>
            <a:ext cx="7848600" cy="5287963"/>
          </a:xfrm>
        </p:spPr>
        <p:txBody>
          <a:bodyPr/>
          <a:lstStyle/>
          <a:p>
            <a:r>
              <a:rPr lang="en-US" dirty="0"/>
              <a:t>Hypertensive injury of the vessel walls also stimulates the biochemical mediators of inflammation (histamine, </a:t>
            </a:r>
            <a:r>
              <a:rPr lang="en-US" dirty="0" err="1"/>
              <a:t>leukotrienes</a:t>
            </a:r>
            <a:r>
              <a:rPr lang="en-US" dirty="0"/>
              <a:t>, prostaglandins) to increase the permeability of the vascular endothelium. </a:t>
            </a:r>
          </a:p>
          <a:p>
            <a:r>
              <a:rPr lang="en-US" dirty="0"/>
              <a:t>Sodium, calcium, plasma proteins &amp; other blood-borne substances enter vessel walls causing further thickening &amp; calcium increases responsiveness to stimuli causing smooth muscle contraction (</a:t>
            </a:r>
            <a:r>
              <a:rPr lang="en-US" dirty="0" err="1"/>
              <a:t>i.e</a:t>
            </a:r>
            <a:r>
              <a:rPr lang="en-US" dirty="0"/>
              <a:t> vasoconstriction)</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609600"/>
            <a:ext cx="7772400" cy="5516563"/>
          </a:xfrm>
        </p:spPr>
        <p:txBody>
          <a:bodyPr/>
          <a:lstStyle/>
          <a:p>
            <a:pPr>
              <a:buNone/>
            </a:pPr>
            <a:r>
              <a:rPr lang="en-US" b="1" dirty="0"/>
              <a:t>INVESTIGATIONS</a:t>
            </a:r>
          </a:p>
          <a:p>
            <a:pPr marL="514350" indent="-514350">
              <a:buFont typeface="+mj-lt"/>
              <a:buAutoNum type="arabicPeriod"/>
            </a:pPr>
            <a:r>
              <a:rPr lang="en-US" dirty="0"/>
              <a:t>Urine for protein, blood &amp; glucose (renal disorders)</a:t>
            </a:r>
          </a:p>
          <a:p>
            <a:pPr marL="514350" indent="-514350">
              <a:buFont typeface="+mj-lt"/>
              <a:buAutoNum type="arabicPeriod"/>
            </a:pPr>
            <a:r>
              <a:rPr lang="en-US" dirty="0"/>
              <a:t>ECG- may confirm left ventricular hypertrophy</a:t>
            </a:r>
          </a:p>
          <a:p>
            <a:pPr marL="514350" indent="-514350">
              <a:buFont typeface="+mj-lt"/>
              <a:buAutoNum type="arabicPeriod"/>
            </a:pPr>
            <a:r>
              <a:rPr lang="en-US" dirty="0"/>
              <a:t>CXR- rib notching due to collateral arteries that for as a result of </a:t>
            </a:r>
            <a:r>
              <a:rPr lang="en-US" dirty="0" err="1"/>
              <a:t>coarctation</a:t>
            </a:r>
            <a:r>
              <a:rPr lang="en-US" dirty="0"/>
              <a:t>(narrowing) of the aorta, pulmonary </a:t>
            </a:r>
            <a:r>
              <a:rPr lang="en-US" dirty="0" err="1"/>
              <a:t>oedema</a:t>
            </a:r>
            <a:endParaRPr lang="en-US" dirty="0"/>
          </a:p>
          <a:p>
            <a:pPr marL="514350" indent="-514350">
              <a:buFont typeface="+mj-lt"/>
              <a:buAutoNum type="arabicPeriod"/>
            </a:pPr>
            <a:r>
              <a:rPr lang="en-US" dirty="0"/>
              <a:t>U/E/C- renal function before treatment is started.  </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609600"/>
            <a:ext cx="7772400" cy="5516563"/>
          </a:xfrm>
        </p:spPr>
        <p:txBody>
          <a:bodyPr>
            <a:normAutofit/>
          </a:bodyPr>
          <a:lstStyle/>
          <a:p>
            <a:pPr>
              <a:buNone/>
            </a:pPr>
            <a:r>
              <a:rPr lang="en-US" b="1" dirty="0"/>
              <a:t>GENERAL CLINICAL MANIFESTATIONS</a:t>
            </a:r>
          </a:p>
          <a:p>
            <a:pPr marL="514350" indent="-514350">
              <a:buFont typeface="+mj-lt"/>
              <a:buAutoNum type="arabicPeriod"/>
            </a:pPr>
            <a:r>
              <a:rPr lang="en-US" dirty="0"/>
              <a:t>Sustained (2 elevated pressure readings obtained at least 1 week apart) average increase in systolic BP at 140 mmHg or higher or increase in diastolic BP above 90 mmHg . For malignant hypertension diastolic pressure </a:t>
            </a:r>
            <a:r>
              <a:rPr lang="en-US"/>
              <a:t>above 110-120 </a:t>
            </a:r>
            <a:r>
              <a:rPr lang="en-US" dirty="0"/>
              <a:t>mmHg.</a:t>
            </a:r>
          </a:p>
          <a:p>
            <a:pPr marL="514350" indent="-514350">
              <a:buFont typeface="+mj-lt"/>
              <a:buAutoNum type="arabicPeriod"/>
            </a:pPr>
            <a:r>
              <a:rPr lang="en-US" dirty="0"/>
              <a:t>Headache, dizziness, palpitations.</a:t>
            </a:r>
          </a:p>
          <a:p>
            <a:pPr marL="514350" indent="-514350">
              <a:buFont typeface="+mj-lt"/>
              <a:buAutoNum type="arabicPeriod"/>
            </a:pPr>
            <a:r>
              <a:rPr lang="en-US" dirty="0" err="1"/>
              <a:t>Epistaxis</a:t>
            </a:r>
            <a:endParaRPr lang="en-US" dirty="0"/>
          </a:p>
          <a:p>
            <a:pPr marL="514350" indent="-514350">
              <a:buFont typeface="+mj-lt"/>
              <a:buAutoNum type="arabicPeriod"/>
            </a:pPr>
            <a:r>
              <a:rPr lang="en-US" dirty="0"/>
              <a:t>Organ function damage with progression </a:t>
            </a:r>
            <a:r>
              <a:rPr lang="en-US" dirty="0" err="1"/>
              <a:t>i.e</a:t>
            </a:r>
            <a:r>
              <a:rPr lang="en-US" dirty="0"/>
              <a:t> heart, brain, kidneys &amp; retinas.</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609600"/>
            <a:ext cx="7848600" cy="5516563"/>
          </a:xfrm>
        </p:spPr>
        <p:txBody>
          <a:bodyPr>
            <a:normAutofit/>
          </a:bodyPr>
          <a:lstStyle/>
          <a:p>
            <a:pPr>
              <a:buNone/>
            </a:pPr>
            <a:r>
              <a:rPr lang="en-US" b="1" dirty="0"/>
              <a:t>MEDICAL MANAGEMENT</a:t>
            </a:r>
          </a:p>
          <a:p>
            <a:pPr marL="514350" indent="-514350">
              <a:buFont typeface="+mj-lt"/>
              <a:buAutoNum type="arabicPeriod"/>
            </a:pPr>
            <a:r>
              <a:rPr lang="en-US" dirty="0"/>
              <a:t>Diet </a:t>
            </a:r>
          </a:p>
          <a:p>
            <a:pPr marL="514350" indent="-514350">
              <a:buFont typeface="Wingdings" pitchFamily="2" charset="2"/>
              <a:buChar char="ü"/>
            </a:pPr>
            <a:r>
              <a:rPr lang="en-US" dirty="0"/>
              <a:t>Sodium restriction</a:t>
            </a:r>
          </a:p>
          <a:p>
            <a:pPr marL="514350" indent="-514350">
              <a:buFont typeface="Wingdings" pitchFamily="2" charset="2"/>
              <a:buChar char="ü"/>
            </a:pPr>
            <a:r>
              <a:rPr lang="en-US" dirty="0"/>
              <a:t>Weight reduction; client should be within 10% of ideal body weight.</a:t>
            </a:r>
          </a:p>
          <a:p>
            <a:pPr marL="514350" indent="-514350">
              <a:buFont typeface="Wingdings" pitchFamily="2" charset="2"/>
              <a:buChar char="ü"/>
            </a:pPr>
            <a:r>
              <a:rPr lang="en-US" dirty="0"/>
              <a:t>Decreased cholesterol &amp; saturated fats</a:t>
            </a:r>
          </a:p>
          <a:p>
            <a:pPr marL="514350" indent="-514350">
              <a:buFont typeface="Wingdings" pitchFamily="2" charset="2"/>
              <a:buChar char="ü"/>
            </a:pPr>
            <a:r>
              <a:rPr lang="en-US" dirty="0"/>
              <a:t>Decrease caffeine intake</a:t>
            </a:r>
          </a:p>
          <a:p>
            <a:pPr marL="514350" indent="-514350">
              <a:buAutoNum type="arabicPeriod" startAt="2"/>
            </a:pPr>
            <a:r>
              <a:rPr lang="en-US" dirty="0"/>
              <a:t>Regular exercise (avoid isometric exercises, </a:t>
            </a:r>
            <a:r>
              <a:rPr lang="en-US" dirty="0" err="1"/>
              <a:t>e.g</a:t>
            </a:r>
            <a:r>
              <a:rPr lang="en-US" dirty="0"/>
              <a:t>, weight lifting)</a:t>
            </a:r>
          </a:p>
          <a:p>
            <a:pPr marL="514350" indent="-514350">
              <a:buAutoNum type="arabicPeriod" startAt="2"/>
            </a:pPr>
            <a:r>
              <a:rPr lang="en-US" dirty="0"/>
              <a:t>Moderation of alcohol, &amp; stop smoking </a:t>
            </a:r>
          </a:p>
          <a:p>
            <a:pPr marL="514350" indent="-514350">
              <a:buAutoNum type="arabicPeriod" startAt="2"/>
            </a:pPr>
            <a:endParaRPr lang="en-US" dirty="0"/>
          </a:p>
          <a:p>
            <a:pPr>
              <a:buNone/>
            </a:pPr>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514350" indent="-514350">
              <a:buAutoNum type="arabicPeriod" startAt="4"/>
            </a:pPr>
            <a:r>
              <a:rPr lang="en-US" dirty="0"/>
              <a:t>Assist client to cope effectively with stress.</a:t>
            </a:r>
          </a:p>
          <a:p>
            <a:pPr marL="514350" indent="-514350">
              <a:buAutoNum type="arabicPeriod" startAt="4"/>
            </a:pPr>
            <a:r>
              <a:rPr lang="en-US" dirty="0"/>
              <a:t>Antihypertensive medications; calcium channel blockers, nitrates, </a:t>
            </a:r>
            <a:r>
              <a:rPr lang="en-US" dirty="0" err="1"/>
              <a:t>Angiotensi</a:t>
            </a:r>
            <a:r>
              <a:rPr lang="en-US" dirty="0"/>
              <a:t> –Converting enzyme (ACE), beta-adrenergic blockers, &amp; centrally acting </a:t>
            </a:r>
            <a:r>
              <a:rPr lang="en-US" dirty="0" err="1"/>
              <a:t>sympatholytics</a:t>
            </a:r>
            <a:r>
              <a:rPr lang="en-US" dirty="0"/>
              <a:t> (alpha agonists) medications.</a:t>
            </a:r>
          </a:p>
          <a:p>
            <a:pPr marL="514350" indent="-514350">
              <a:buAutoNum type="arabicPeriod" startAt="4"/>
            </a:pPr>
            <a:r>
              <a:rPr lang="en-US" dirty="0"/>
              <a:t>Diuretics to decrease </a:t>
            </a:r>
            <a:r>
              <a:rPr lang="en-US"/>
              <a:t>circulation volume </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975FC-541D-4C67-AF19-613690AC05D8}"/>
              </a:ext>
            </a:extLst>
          </p:cNvPr>
          <p:cNvSpPr>
            <a:spLocks noGrp="1"/>
          </p:cNvSpPr>
          <p:nvPr>
            <p:ph type="title"/>
          </p:nvPr>
        </p:nvSpPr>
        <p:spPr/>
        <p:txBody>
          <a:bodyPr/>
          <a:lstStyle/>
          <a:p>
            <a:r>
              <a:rPr lang="en-US" dirty="0"/>
              <a:t>Assignment</a:t>
            </a:r>
          </a:p>
        </p:txBody>
      </p:sp>
      <p:sp>
        <p:nvSpPr>
          <p:cNvPr id="3" name="Content Placeholder 2">
            <a:extLst>
              <a:ext uri="{FF2B5EF4-FFF2-40B4-BE49-F238E27FC236}">
                <a16:creationId xmlns:a16="http://schemas.microsoft.com/office/drawing/2014/main" id="{0D83466C-B979-4038-A9EB-1021CCB5E33A}"/>
              </a:ext>
            </a:extLst>
          </p:cNvPr>
          <p:cNvSpPr>
            <a:spLocks noGrp="1"/>
          </p:cNvSpPr>
          <p:nvPr>
            <p:ph idx="1"/>
          </p:nvPr>
        </p:nvSpPr>
        <p:spPr/>
        <p:txBody>
          <a:bodyPr/>
          <a:lstStyle/>
          <a:p>
            <a:r>
              <a:rPr lang="en-US" dirty="0"/>
              <a:t>Review Anatomy and physiology of the heart and blood vessels</a:t>
            </a:r>
          </a:p>
          <a:p>
            <a:endParaRPr lang="en-US" dirty="0"/>
          </a:p>
          <a:p>
            <a:r>
              <a:rPr lang="en-US" dirty="0"/>
              <a:t>Read and hand in your work on: Epidemiology, factors contributing to cardiovascular disorders and prevention of cardiovascular disorders in the community</a:t>
            </a:r>
          </a:p>
          <a:p>
            <a:endParaRPr lang="en-US" dirty="0"/>
          </a:p>
        </p:txBody>
      </p:sp>
    </p:spTree>
    <p:extLst>
      <p:ext uri="{BB962C8B-B14F-4D97-AF65-F5344CB8AC3E}">
        <p14:creationId xmlns:p14="http://schemas.microsoft.com/office/powerpoint/2010/main" val="275521522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609600"/>
            <a:ext cx="7772400" cy="5516563"/>
          </a:xfrm>
        </p:spPr>
        <p:txBody>
          <a:bodyPr>
            <a:normAutofit/>
          </a:bodyPr>
          <a:lstStyle/>
          <a:p>
            <a:pPr>
              <a:buNone/>
            </a:pPr>
            <a:r>
              <a:rPr lang="en-US" b="1" dirty="0"/>
              <a:t>NURSING INTERVENTION</a:t>
            </a:r>
          </a:p>
          <a:p>
            <a:pPr>
              <a:buFont typeface="Courier New" pitchFamily="49" charset="0"/>
              <a:buChar char="o"/>
            </a:pPr>
            <a:r>
              <a:rPr lang="en-US" dirty="0"/>
              <a:t>Encourage participation in community BP screening program.</a:t>
            </a:r>
          </a:p>
          <a:p>
            <a:pPr>
              <a:buFont typeface="Courier New" pitchFamily="49" charset="0"/>
              <a:buChar char="o"/>
            </a:pPr>
            <a:r>
              <a:rPr lang="en-US" dirty="0"/>
              <a:t>Educate public regarding risk factors &amp; identify health promoting behavior.</a:t>
            </a:r>
          </a:p>
          <a:p>
            <a:pPr>
              <a:buFont typeface="Courier New" pitchFamily="49" charset="0"/>
              <a:buChar char="o"/>
            </a:pPr>
            <a:r>
              <a:rPr lang="en-US" dirty="0"/>
              <a:t>Assess response to medication regimen.</a:t>
            </a:r>
          </a:p>
          <a:p>
            <a:pPr>
              <a:buFont typeface="Courier New" pitchFamily="49" charset="0"/>
              <a:buChar char="o"/>
            </a:pPr>
            <a:r>
              <a:rPr lang="en-US" dirty="0"/>
              <a:t>Proper evaluation of the BP; seated with arm at heart level, appropriate cuff size, two or more readings averaged, no smoking 30 min before measurement of BP.</a:t>
            </a:r>
          </a:p>
          <a:p>
            <a:pPr>
              <a:buFont typeface="Courier New" pitchFamily="49" charset="0"/>
              <a:buChar char="o"/>
            </a:pPr>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609600"/>
            <a:ext cx="8229600" cy="5516563"/>
          </a:xfrm>
        </p:spPr>
        <p:txBody>
          <a:bodyPr/>
          <a:lstStyle/>
          <a:p>
            <a:pPr>
              <a:buFont typeface="Courier New" pitchFamily="49" charset="0"/>
              <a:buChar char="o"/>
            </a:pPr>
            <a:r>
              <a:rPr lang="en-US" dirty="0"/>
              <a:t>Maintain low sodium, low cholesterol diet.</a:t>
            </a:r>
          </a:p>
          <a:p>
            <a:pPr>
              <a:buFont typeface="Courier New" pitchFamily="49" charset="0"/>
              <a:buChar char="o"/>
            </a:pPr>
            <a:r>
              <a:rPr lang="en-US" dirty="0"/>
              <a:t>Assess change in weight in regard to low sodium intake &amp; diuretics.</a:t>
            </a:r>
          </a:p>
          <a:p>
            <a:pPr>
              <a:buFont typeface="Courier New" pitchFamily="49" charset="0"/>
              <a:buChar char="o"/>
            </a:pPr>
            <a:r>
              <a:rPr lang="en-US" dirty="0"/>
              <a:t>When BP is initially reduced evaluate client’s tolerance to decrease; postural hypotension, urinary output, change in energy level, change in mental alertness.</a:t>
            </a:r>
          </a:p>
          <a:p>
            <a:pPr>
              <a:buFont typeface="Courier New" pitchFamily="49" charset="0"/>
              <a:buChar char="o"/>
            </a:pPr>
            <a:r>
              <a:rPr lang="en-US" dirty="0"/>
              <a:t>Educate client on medication:</a:t>
            </a:r>
          </a:p>
          <a:p>
            <a:pPr marL="571500" indent="-571500">
              <a:buFont typeface="+mj-lt"/>
              <a:buAutoNum type="romanLcPeriod"/>
            </a:pPr>
            <a:r>
              <a:rPr lang="en-US" dirty="0"/>
              <a:t>Regular times of taking medication.</a:t>
            </a:r>
          </a:p>
          <a:p>
            <a:pPr marL="571500" indent="-571500">
              <a:buFont typeface="+mj-lt"/>
              <a:buAutoNum type="romanLcPeriod"/>
            </a:pPr>
            <a:r>
              <a:rPr lang="en-US" dirty="0"/>
              <a:t>Know names &amp; common side effects</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533400"/>
            <a:ext cx="8229600" cy="5592763"/>
          </a:xfrm>
        </p:spPr>
        <p:txBody>
          <a:bodyPr>
            <a:normAutofit/>
          </a:bodyPr>
          <a:lstStyle/>
          <a:p>
            <a:pPr>
              <a:buNone/>
            </a:pPr>
            <a:r>
              <a:rPr lang="en-US" dirty="0"/>
              <a:t>iii. Do not stop taking medication call health care provider for clarification.</a:t>
            </a:r>
          </a:p>
          <a:p>
            <a:pPr>
              <a:buNone/>
            </a:pPr>
            <a:r>
              <a:rPr lang="en-US" dirty="0"/>
              <a:t>iv. Cost of medication</a:t>
            </a:r>
          </a:p>
          <a:p>
            <a:pPr>
              <a:buNone/>
            </a:pPr>
            <a:r>
              <a:rPr lang="en-US" dirty="0"/>
              <a:t>v. Avoid hot baths, steam rooms, &amp; spas </a:t>
            </a:r>
            <a:r>
              <a:rPr lang="en-US" dirty="0" err="1"/>
              <a:t>bcoz</a:t>
            </a:r>
            <a:r>
              <a:rPr lang="en-US" dirty="0"/>
              <a:t> it increases </a:t>
            </a:r>
            <a:r>
              <a:rPr lang="en-US" dirty="0" err="1"/>
              <a:t>vasodilating</a:t>
            </a:r>
            <a:r>
              <a:rPr lang="en-US" dirty="0"/>
              <a:t> effect of medications.</a:t>
            </a:r>
          </a:p>
          <a:p>
            <a:pPr>
              <a:buNone/>
            </a:pPr>
            <a:r>
              <a:rPr lang="en-US" dirty="0"/>
              <a:t>vi. Wake up slowly, sit at bed side to regain equilibrium, then stand slowly.</a:t>
            </a:r>
          </a:p>
          <a:p>
            <a:pPr>
              <a:buNone/>
            </a:pPr>
            <a:r>
              <a:rPr lang="en-US" dirty="0"/>
              <a:t>vii. Lie or sit when dizziness occur.</a:t>
            </a:r>
          </a:p>
          <a:p>
            <a:pPr>
              <a:buNone/>
            </a:pPr>
            <a:r>
              <a:rPr lang="en-US" dirty="0"/>
              <a:t>viii. If a sexual problem or impotence develops, contact physician without stopping medication. </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609600"/>
            <a:ext cx="8229600" cy="5516563"/>
          </a:xfrm>
        </p:spPr>
        <p:txBody>
          <a:bodyPr>
            <a:normAutofit/>
          </a:bodyPr>
          <a:lstStyle/>
          <a:p>
            <a:pPr>
              <a:buNone/>
            </a:pPr>
            <a:r>
              <a:rPr lang="en-US" b="1" dirty="0"/>
              <a:t>COMPLICATIONS</a:t>
            </a:r>
          </a:p>
          <a:p>
            <a:r>
              <a:rPr lang="en-US" dirty="0"/>
              <a:t>Coronary artery disease. </a:t>
            </a:r>
          </a:p>
          <a:p>
            <a:r>
              <a:rPr lang="en-US" dirty="0"/>
              <a:t>Congestive heart failure</a:t>
            </a:r>
          </a:p>
          <a:p>
            <a:r>
              <a:rPr lang="en-US" dirty="0"/>
              <a:t>Cerebral vascular disease; transient ischemic attack, stroke, peripheral vascular disease</a:t>
            </a:r>
          </a:p>
          <a:p>
            <a:r>
              <a:rPr lang="en-US" dirty="0" err="1"/>
              <a:t>Nephrosclerosis</a:t>
            </a:r>
            <a:endParaRPr lang="en-US" dirty="0"/>
          </a:p>
          <a:p>
            <a:r>
              <a:rPr lang="en-US" dirty="0"/>
              <a:t>Retinopathy </a:t>
            </a:r>
          </a:p>
          <a:p>
            <a:r>
              <a:rPr lang="en-US" dirty="0"/>
              <a:t>Hypertensive crisis</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HYPERTENSIVE CRISIS(hypertensive emergency)</a:t>
            </a:r>
          </a:p>
        </p:txBody>
      </p:sp>
      <p:sp>
        <p:nvSpPr>
          <p:cNvPr id="3" name="Content Placeholder 2"/>
          <p:cNvSpPr>
            <a:spLocks noGrp="1"/>
          </p:cNvSpPr>
          <p:nvPr>
            <p:ph idx="1"/>
          </p:nvPr>
        </p:nvSpPr>
        <p:spPr/>
        <p:txBody>
          <a:bodyPr>
            <a:normAutofit/>
          </a:bodyPr>
          <a:lstStyle/>
          <a:p>
            <a:r>
              <a:rPr lang="en-US" dirty="0"/>
              <a:t>It is a severe type of hypertension characterized by rapid progressive elevations in BP with diastolic values above 110mmHg.</a:t>
            </a:r>
          </a:p>
          <a:p>
            <a:r>
              <a:rPr lang="en-US" dirty="0"/>
              <a:t>BP has to be lowered immediately to prevent damage to the target organs</a:t>
            </a:r>
          </a:p>
          <a:p>
            <a:pPr>
              <a:buNone/>
            </a:pPr>
            <a:r>
              <a:rPr lang="en-US" b="1" dirty="0"/>
              <a:t>Hypertensive urgency </a:t>
            </a:r>
            <a:r>
              <a:rPr lang="en-US" dirty="0"/>
              <a:t>is a situation in which BP must be lowered within a few hours </a:t>
            </a:r>
            <a:r>
              <a:rPr lang="en-US" dirty="0" err="1"/>
              <a:t>e.g</a:t>
            </a:r>
            <a:r>
              <a:rPr lang="en-US" dirty="0"/>
              <a:t> severe preoperative hypertension.</a:t>
            </a:r>
            <a:endParaRPr lang="en-US" b="1"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a:t>RISK FACTORS</a:t>
            </a:r>
          </a:p>
          <a:p>
            <a:r>
              <a:rPr lang="en-US" dirty="0"/>
              <a:t>Untreated hypertension</a:t>
            </a:r>
          </a:p>
          <a:p>
            <a:r>
              <a:rPr lang="en-US" dirty="0"/>
              <a:t>Drug &amp; diet defaulters</a:t>
            </a:r>
          </a:p>
          <a:p>
            <a:r>
              <a:rPr lang="en-US" dirty="0"/>
              <a:t>Stopping medication abruptly</a:t>
            </a:r>
          </a:p>
          <a:p>
            <a:r>
              <a:rPr lang="en-US" dirty="0"/>
              <a:t>Preeclampsia &amp; </a:t>
            </a:r>
            <a:r>
              <a:rPr lang="en-US" dirty="0" err="1"/>
              <a:t>eclampsia</a:t>
            </a:r>
            <a:endParaRPr lang="en-US" dirty="0"/>
          </a:p>
          <a:p>
            <a:r>
              <a:rPr lang="en-US" dirty="0"/>
              <a:t>Head injury</a:t>
            </a:r>
          </a:p>
          <a:p>
            <a:pPr>
              <a:buNone/>
            </a:pPr>
            <a:endParaRPr 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609600"/>
            <a:ext cx="8229600" cy="5516563"/>
          </a:xfrm>
        </p:spPr>
        <p:txBody>
          <a:bodyPr>
            <a:normAutofit/>
          </a:bodyPr>
          <a:lstStyle/>
          <a:p>
            <a:pPr>
              <a:buNone/>
            </a:pPr>
            <a:r>
              <a:rPr lang="en-US" b="1" dirty="0"/>
              <a:t>SIGNS &amp; SYMPTOMS</a:t>
            </a:r>
          </a:p>
          <a:p>
            <a:pPr>
              <a:buFont typeface="Wingdings" pitchFamily="2" charset="2"/>
              <a:buChar char="§"/>
            </a:pPr>
            <a:r>
              <a:rPr lang="en-US" dirty="0"/>
              <a:t>Morning headaches</a:t>
            </a:r>
          </a:p>
          <a:p>
            <a:pPr>
              <a:buFont typeface="Wingdings" pitchFamily="2" charset="2"/>
              <a:buChar char="§"/>
            </a:pPr>
            <a:r>
              <a:rPr lang="en-US" dirty="0"/>
              <a:t>Blurred vision</a:t>
            </a:r>
          </a:p>
          <a:p>
            <a:pPr>
              <a:buFont typeface="Wingdings" pitchFamily="2" charset="2"/>
              <a:buChar char="§"/>
            </a:pPr>
            <a:r>
              <a:rPr lang="en-US" dirty="0"/>
              <a:t>Dizziness </a:t>
            </a:r>
          </a:p>
          <a:p>
            <a:pPr>
              <a:buFont typeface="Wingdings" pitchFamily="2" charset="2"/>
              <a:buChar char="§"/>
            </a:pPr>
            <a:r>
              <a:rPr lang="en-US" dirty="0"/>
              <a:t>Nose bleeding</a:t>
            </a:r>
          </a:p>
          <a:p>
            <a:pPr>
              <a:buFont typeface="Wingdings" pitchFamily="2" charset="2"/>
              <a:buChar char="§"/>
            </a:pPr>
            <a:r>
              <a:rPr lang="en-US" dirty="0" err="1"/>
              <a:t>Dyspnea</a:t>
            </a:r>
            <a:endParaRPr lang="en-US" dirty="0"/>
          </a:p>
          <a:p>
            <a:pPr>
              <a:buFont typeface="Wingdings" pitchFamily="2" charset="2"/>
              <a:buChar char="§"/>
            </a:pPr>
            <a:r>
              <a:rPr lang="en-US" dirty="0"/>
              <a:t>Diminished LOC</a:t>
            </a:r>
          </a:p>
          <a:p>
            <a:pPr>
              <a:buFont typeface="Wingdings" pitchFamily="2" charset="2"/>
              <a:buChar char="§"/>
            </a:pPr>
            <a:r>
              <a:rPr lang="en-US" dirty="0"/>
              <a:t>Weakness</a:t>
            </a:r>
          </a:p>
          <a:p>
            <a:pPr>
              <a:buFont typeface="Wingdings" pitchFamily="2" charset="2"/>
              <a:buChar char="§"/>
            </a:pPr>
            <a:r>
              <a:rPr lang="en-US" dirty="0"/>
              <a:t>Paralysis</a:t>
            </a:r>
          </a:p>
          <a:p>
            <a:pPr>
              <a:buFont typeface="Wingdings" pitchFamily="2" charset="2"/>
              <a:buChar char="§"/>
            </a:pPr>
            <a:r>
              <a:rPr lang="en-US" dirty="0"/>
              <a:t>Palpitations</a:t>
            </a:r>
          </a:p>
          <a:p>
            <a:pPr>
              <a:buFont typeface="Wingdings" pitchFamily="2" charset="2"/>
              <a:buChar char="§"/>
            </a:pPr>
            <a:r>
              <a:rPr lang="en-US" dirty="0"/>
              <a:t>Chest pain</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427037"/>
            <a:ext cx="8305800" cy="5745163"/>
          </a:xfrm>
        </p:spPr>
        <p:txBody>
          <a:bodyPr>
            <a:normAutofit/>
          </a:bodyPr>
          <a:lstStyle/>
          <a:p>
            <a:pPr>
              <a:buNone/>
            </a:pPr>
            <a:r>
              <a:rPr lang="en-US" b="1" dirty="0"/>
              <a:t>MANAGEMENT </a:t>
            </a:r>
          </a:p>
          <a:p>
            <a:pPr>
              <a:buFont typeface="Wingdings" pitchFamily="2" charset="2"/>
              <a:buChar char="Ø"/>
            </a:pPr>
            <a:r>
              <a:rPr lang="en-US" dirty="0"/>
              <a:t>Admission in the critical care unit.</a:t>
            </a:r>
          </a:p>
          <a:p>
            <a:pPr>
              <a:buFont typeface="Wingdings" pitchFamily="2" charset="2"/>
              <a:buChar char="Ø"/>
            </a:pPr>
            <a:r>
              <a:rPr lang="en-US" dirty="0"/>
              <a:t>IV vasodilators </a:t>
            </a:r>
            <a:r>
              <a:rPr lang="en-US" dirty="0" err="1"/>
              <a:t>eg</a:t>
            </a:r>
            <a:r>
              <a:rPr lang="en-US" dirty="0"/>
              <a:t> </a:t>
            </a:r>
            <a:r>
              <a:rPr lang="en-US" dirty="0" err="1"/>
              <a:t>Nitroprusside</a:t>
            </a:r>
            <a:r>
              <a:rPr lang="en-US" dirty="0"/>
              <a:t>- onset of action is about seconds to minutes.</a:t>
            </a:r>
          </a:p>
          <a:p>
            <a:pPr>
              <a:buFont typeface="Wingdings" pitchFamily="2" charset="2"/>
              <a:buChar char="Ø"/>
            </a:pPr>
            <a:r>
              <a:rPr lang="en-US" dirty="0"/>
              <a:t>Other medications are IV ACE inhibitors, IV adrenergic drugs.</a:t>
            </a:r>
          </a:p>
          <a:p>
            <a:pPr>
              <a:buFont typeface="Wingdings" pitchFamily="2" charset="2"/>
              <a:buChar char="Ø"/>
            </a:pPr>
            <a:r>
              <a:rPr lang="en-US" dirty="0"/>
              <a:t>The patient’s BP should be checked every 2-3 minutes during initial administration of the drugs.</a:t>
            </a:r>
          </a:p>
          <a:p>
            <a:pPr>
              <a:buFont typeface="Wingdings" pitchFamily="2" charset="2"/>
              <a:buChar char="Ø"/>
            </a:pPr>
            <a:r>
              <a:rPr lang="en-US" dirty="0"/>
              <a:t>The rate of drug administration is titrated(adjusted)</a:t>
            </a:r>
          </a:p>
          <a:p>
            <a:pPr>
              <a:buNone/>
            </a:pPr>
            <a:r>
              <a:rPr lang="en-US" dirty="0"/>
              <a:t>   according to the level of Mean Arterial Pressure </a:t>
            </a:r>
          </a:p>
          <a:p>
            <a:pPr>
              <a:buFont typeface="Wingdings" pitchFamily="2" charset="2"/>
              <a:buChar char="Ø"/>
            </a:pPr>
            <a:r>
              <a:rPr lang="en-US" dirty="0"/>
              <a:t>DEF MAP -average blood pressure in an individual during a single cardiac cycle.</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838200"/>
            <a:ext cx="7772400" cy="5287963"/>
          </a:xfrm>
        </p:spPr>
        <p:txBody>
          <a:bodyPr/>
          <a:lstStyle/>
          <a:p>
            <a:pPr>
              <a:buFont typeface="Wingdings" pitchFamily="2" charset="2"/>
              <a:buChar char="Ø"/>
            </a:pPr>
            <a:r>
              <a:rPr lang="en-US" dirty="0"/>
              <a:t>Control hypotension in this person whose body system has adjusted to high blood pressure as it may result to stroke, MI, or visual changes.</a:t>
            </a:r>
          </a:p>
          <a:p>
            <a:pPr>
              <a:buFont typeface="Wingdings" pitchFamily="2" charset="2"/>
              <a:buChar char="Ø"/>
            </a:pPr>
            <a:r>
              <a:rPr lang="en-US" dirty="0"/>
              <a:t>Continual ECG monitoring is done frequently to observe for cardiac dysrrhythmias.</a:t>
            </a:r>
          </a:p>
          <a:p>
            <a:pPr>
              <a:buFont typeface="Wingdings" pitchFamily="2" charset="2"/>
              <a:buChar char="Ø"/>
            </a:pPr>
            <a:r>
              <a:rPr lang="en-US" dirty="0"/>
              <a:t>Hourly urinary output should be measured to assess renal perfusion &amp; the effectiveness of these drugs &amp; pt’s response to therapy.</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838200"/>
            <a:ext cx="7772400" cy="5287963"/>
          </a:xfrm>
        </p:spPr>
        <p:txBody>
          <a:bodyPr/>
          <a:lstStyle/>
          <a:p>
            <a:pPr>
              <a:buFont typeface="Wingdings" pitchFamily="2" charset="2"/>
              <a:buChar char="Ø"/>
            </a:pPr>
            <a:r>
              <a:rPr lang="en-US" dirty="0"/>
              <a:t>Frequent neurologic checks, include LOC, </a:t>
            </a:r>
            <a:r>
              <a:rPr lang="en-US" dirty="0" err="1"/>
              <a:t>pupillary</a:t>
            </a:r>
            <a:r>
              <a:rPr lang="en-US" dirty="0"/>
              <a:t> size &amp; reaction, movement of extremities  &amp; reactions to stimuli to detect any changes to pt’s condition.</a:t>
            </a:r>
          </a:p>
          <a:p>
            <a:pPr>
              <a:buFont typeface="Wingdings" pitchFamily="2" charset="2"/>
              <a:buChar char="Ø"/>
            </a:pPr>
            <a:r>
              <a:rPr lang="en-US" dirty="0"/>
              <a:t>Cardiac, pulmonary &amp; renal systems should be monitored for </a:t>
            </a:r>
            <a:r>
              <a:rPr lang="en-US" dirty="0" err="1"/>
              <a:t>decompensation</a:t>
            </a:r>
            <a:r>
              <a:rPr lang="en-US" dirty="0"/>
              <a:t> caused by the severe elevation in BP (</a:t>
            </a:r>
            <a:r>
              <a:rPr lang="en-US" dirty="0" err="1"/>
              <a:t>e.g</a:t>
            </a:r>
            <a:r>
              <a:rPr lang="en-US" dirty="0"/>
              <a:t> pulmonary edema, heart failure, angina, renal failure)</a:t>
            </a:r>
          </a:p>
          <a:p>
            <a:pPr>
              <a:buFont typeface="Wingdings" pitchFamily="2" charset="2"/>
              <a:buChar char="Ø"/>
            </a:pPr>
            <a:r>
              <a:rPr lang="en-US" dirty="0"/>
              <a:t>Once crisis is solved identify the cause &amp; deal with it to avoid another episode in future.</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7878</TotalTime>
  <Words>13780</Words>
  <Application>Microsoft Office PowerPoint</Application>
  <PresentationFormat>On-screen Show (4:3)</PresentationFormat>
  <Paragraphs>1463</Paragraphs>
  <Slides>283</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283</vt:i4>
      </vt:variant>
    </vt:vector>
  </HeadingPairs>
  <TitlesOfParts>
    <vt:vector size="289" baseType="lpstr">
      <vt:lpstr>Calibri</vt:lpstr>
      <vt:lpstr>Courier New</vt:lpstr>
      <vt:lpstr>Trebuchet MS</vt:lpstr>
      <vt:lpstr>Wingdings</vt:lpstr>
      <vt:lpstr>Wingdings 2</vt:lpstr>
      <vt:lpstr>Opulent</vt:lpstr>
      <vt:lpstr>CARDIOVASCULAR CONDITIONS  </vt:lpstr>
      <vt:lpstr>CARDIOVASCULAR CONDITIONS</vt:lpstr>
      <vt:lpstr>Cardiac disorders</vt:lpstr>
      <vt:lpstr>Cont.</vt:lpstr>
      <vt:lpstr>Infectious diseases of the heart </vt:lpstr>
      <vt:lpstr>Vascular disorders- Arterial disorders</vt:lpstr>
      <vt:lpstr>Venous disorders</vt:lpstr>
      <vt:lpstr>Disorders to be covered under the following subheadings:</vt:lpstr>
      <vt:lpstr>Assignment</vt:lpstr>
      <vt:lpstr>PowerPoint Presentation</vt:lpstr>
      <vt:lpstr>PowerPoint Presentation</vt:lpstr>
      <vt:lpstr>PowerPoint Presentation</vt:lpstr>
      <vt:lpstr>ASSESSMENT</vt:lpstr>
      <vt:lpstr>assessment</vt:lpstr>
      <vt:lpstr>ASSESSMENT</vt:lpstr>
      <vt:lpstr>ASSESSMENT</vt:lpstr>
      <vt:lpstr>ASSESSMENT</vt:lpstr>
      <vt:lpstr>ASSESSMENT</vt:lpstr>
      <vt:lpstr>ASSESSMENT</vt:lpstr>
      <vt:lpstr>ASSESSMENT</vt:lpstr>
      <vt:lpstr>ASSESSMENT</vt:lpstr>
      <vt:lpstr>ASSESSMENT</vt:lpstr>
      <vt:lpstr>ASSESSMENT</vt:lpstr>
      <vt:lpstr>ASSESSMENT</vt:lpstr>
      <vt:lpstr>ASSESSMENT</vt:lpstr>
      <vt:lpstr>ASSESSMENT</vt:lpstr>
      <vt:lpstr>ARTERIOSCLEROSIS AND ATHEROSCLEROSIS</vt:lpstr>
      <vt:lpstr>PowerPoint Presentation</vt:lpstr>
      <vt:lpstr>PowerPoint Presentation</vt:lpstr>
      <vt:lpstr>PowerPoint Presentation</vt:lpstr>
      <vt:lpstr>PowerPoint Presentation</vt:lpstr>
      <vt:lpstr>PowerPoint Presentation</vt:lpstr>
      <vt:lpstr>PowerPoint Presentation</vt:lpstr>
      <vt:lpstr>DIAGNOSTIC TESTS </vt:lpstr>
      <vt:lpstr>PowerPoint Presentation</vt:lpstr>
      <vt:lpstr>PowerPoint Presentation</vt:lpstr>
      <vt:lpstr>PERIPHERAL ARTERIAL OCCLUSIIVE DISEASE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ARTERIAL THROMBUS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ANEURYSM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HYPERTENSIVE DISORDERS(hbp)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HYPERTENSIVE CRISIS(hypertensive emergency)</vt:lpstr>
      <vt:lpstr>PowerPoint Presentation</vt:lpstr>
      <vt:lpstr>PowerPoint Presentation</vt:lpstr>
      <vt:lpstr>PowerPoint Presentation</vt:lpstr>
      <vt:lpstr>PowerPoint Presentation</vt:lpstr>
      <vt:lpstr>PowerPoint Presentation</vt:lpstr>
      <vt:lpstr>PowerPoint Presentation</vt:lpstr>
      <vt:lpstr>HEART FAILURE</vt:lpstr>
      <vt:lpstr>PowerPoint Presentation</vt:lpstr>
      <vt:lpstr>PowerPoint Presentation</vt:lpstr>
      <vt:lpstr>TYPES</vt:lpstr>
      <vt:lpstr>Pathophysiology</vt:lpstr>
      <vt:lpstr>causes</vt:lpstr>
      <vt:lpstr>causes</vt:lpstr>
      <vt:lpstr>Etiology</vt:lpstr>
      <vt:lpstr>Cont.</vt:lpstr>
      <vt:lpstr>Clinical Manifestations</vt:lpstr>
      <vt:lpstr>Cont.</vt:lpstr>
      <vt:lpstr>Cont.</vt:lpstr>
      <vt:lpstr>Cont.</vt:lpstr>
      <vt:lpstr>Cardiovascular Findings in Both Types</vt:lpstr>
      <vt:lpstr>Diagnostic Evaluation</vt:lpstr>
      <vt:lpstr>Complications</vt:lpstr>
      <vt:lpstr>Management</vt:lpstr>
      <vt:lpstr>Cont.</vt:lpstr>
      <vt:lpstr>Cont.</vt:lpstr>
      <vt:lpstr>Cont.</vt:lpstr>
      <vt:lpstr>PowerPoint Presentation</vt:lpstr>
      <vt:lpstr>Cont.</vt:lpstr>
      <vt:lpstr>Diet</vt:lpstr>
      <vt:lpstr>Nursing interventions</vt:lpstr>
      <vt:lpstr>Cont.</vt:lpstr>
      <vt:lpstr>Cont.</vt:lpstr>
      <vt:lpstr>B. Improving oxygenation</vt:lpstr>
      <vt:lpstr>PowerPoint Presentation</vt:lpstr>
      <vt:lpstr>PowerPoint Presentation</vt:lpstr>
      <vt:lpstr>PowerPoint Presentation</vt:lpstr>
      <vt:lpstr>PowerPoint Presentation</vt:lpstr>
      <vt:lpstr>PowerPoint Presentation</vt:lpstr>
      <vt:lpstr>PowerPoint Presentation</vt:lpstr>
      <vt:lpstr>VENOUS CONDITIONS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VARICOSE VEINS</vt:lpstr>
      <vt:lpstr>PowerPoint Presentation</vt:lpstr>
      <vt:lpstr>PowerPoint Presentation</vt:lpstr>
      <vt:lpstr>PowerPoint Presentation</vt:lpstr>
      <vt:lpstr>ACUTE RHEUMATIC FEVER</vt:lpstr>
      <vt:lpstr>Risk factors</vt:lpstr>
      <vt:lpstr>PATHOPHYSIOLOGY</vt:lpstr>
      <vt:lpstr>PowerPoint Presentation</vt:lpstr>
      <vt:lpstr>PowerPoint Presentation</vt:lpstr>
      <vt:lpstr>CLINICAL MANIFESTATIONS</vt:lpstr>
      <vt:lpstr>PowerPoint Presentation</vt:lpstr>
      <vt:lpstr>DIAGNOSTIC FINDINGS</vt:lpstr>
      <vt:lpstr>PowerPoint Presentation</vt:lpstr>
      <vt:lpstr>treatment</vt:lpstr>
      <vt:lpstr>PowerPoint Presentation</vt:lpstr>
      <vt:lpstr>RHEUMATIC HEART DISEASE</vt:lpstr>
      <vt:lpstr>PowerPoint Presentation</vt:lpstr>
      <vt:lpstr>PowerPoint Presentation</vt:lpstr>
      <vt:lpstr>PowerPoint Presentation</vt:lpstr>
      <vt:lpstr>NURSING INTERVENTION</vt:lpstr>
      <vt:lpstr>PowerPoint Presentation</vt:lpstr>
      <vt:lpstr>COMPLICATIONS</vt:lpstr>
      <vt:lpstr>CARDIAC VALVE DISORDERS</vt:lpstr>
      <vt:lpstr>PowerPoint Presentation</vt:lpstr>
      <vt:lpstr>PowerPoint Presentation</vt:lpstr>
      <vt:lpstr>PowerPoint Presentation</vt:lpstr>
      <vt:lpstr>PowerPoint Presentation</vt:lpstr>
      <vt:lpstr>PowerPoint Presentation</vt:lpstr>
      <vt:lpstr>DISORDERS OF THE AORTIC VALVE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CORONARY ARTERY DISEASE (CAD)</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MYOCARDIAL INFARCTION</vt:lpstr>
      <vt:lpstr>PowerPoint Presentation</vt:lpstr>
      <vt:lpstr>PowerPoint Presentation</vt:lpstr>
      <vt:lpstr>PowerPoint Presentation</vt:lpstr>
      <vt:lpstr>PowerPoint Presentation</vt:lpstr>
      <vt:lpstr>DYSRHYTHMIAS/ARRHYTHMIAS</vt:lpstr>
      <vt:lpstr>PowerPoint Presentation</vt:lpstr>
      <vt:lpstr>NORMAL SINUS RHYTHM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SINUS BRADYCARDIA</vt:lpstr>
      <vt:lpstr>SINUS BRADYCARDIA</vt:lpstr>
      <vt:lpstr>SINUS TACHYCARDIA</vt:lpstr>
      <vt:lpstr>SYNUS TACHYCARDIA</vt:lpstr>
      <vt:lpstr>HEART BLOCK</vt:lpstr>
      <vt:lpstr>HEART BLOCK</vt:lpstr>
      <vt:lpstr>PowerPoint Presentation</vt:lpstr>
      <vt:lpstr>PowerPoint Presentation</vt:lpstr>
      <vt:lpstr>ATRIAL FIBRILLATION</vt:lpstr>
      <vt:lpstr>ATRIAL FIBRILLATION</vt:lpstr>
      <vt:lpstr>PowerPoint Presentation</vt:lpstr>
      <vt:lpstr>PowerPoint Presentation</vt:lpstr>
      <vt:lpstr>VENTRICULAR ARRHYTHMIAS</vt:lpstr>
      <vt:lpstr>V-TACH</vt:lpstr>
      <vt:lpstr>PowerPoint Presentation</vt:lpstr>
      <vt:lpstr>PREMATURE VENTRICULAR CONTRACTION</vt:lpstr>
      <vt:lpstr>PowerPoint Presentation</vt:lpstr>
      <vt:lpstr>PowerPoint Presentation</vt:lpstr>
      <vt:lpstr>PowerPoint Presentation</vt:lpstr>
      <vt:lpstr>Management of dysrhythmias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PACEMAKER</vt:lpstr>
      <vt:lpstr>PowerPoint Presentation</vt:lpstr>
      <vt:lpstr>ARTIFICIAL PACEMAKER</vt:lpstr>
      <vt:lpstr>ARTIFICIAL PACEMAKER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first implantable pacemaker</vt:lpstr>
      <vt:lpstr>In 1958, Arne Larsson (1915-2001)  became the first to receive an implantable pacemaker</vt:lpstr>
      <vt:lpstr>CARDIAC SURGERY</vt:lpstr>
      <vt:lpstr>PowerPoint Presentation</vt:lpstr>
      <vt:lpstr>NURSING INTERVENTION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CARDIOVASCULAR CONDITIONS (20 HRS)</dc:title>
  <dc:creator>user</dc:creator>
  <cp:lastModifiedBy>Seline</cp:lastModifiedBy>
  <cp:revision>355</cp:revision>
  <dcterms:created xsi:type="dcterms:W3CDTF">2011-08-02T23:17:00Z</dcterms:created>
  <dcterms:modified xsi:type="dcterms:W3CDTF">2021-05-17T19:24:07Z</dcterms:modified>
</cp:coreProperties>
</file>