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8" r:id="rId2"/>
    <p:sldId id="320" r:id="rId3"/>
    <p:sldId id="321" r:id="rId4"/>
    <p:sldId id="322" r:id="rId5"/>
    <p:sldId id="323" r:id="rId6"/>
    <p:sldId id="325" r:id="rId7"/>
    <p:sldId id="326" r:id="rId8"/>
    <p:sldId id="328" r:id="rId9"/>
    <p:sldId id="331" r:id="rId10"/>
    <p:sldId id="333" r:id="rId11"/>
    <p:sldId id="334" r:id="rId12"/>
    <p:sldId id="335" r:id="rId13"/>
    <p:sldId id="339" r:id="rId14"/>
    <p:sldId id="340" r:id="rId15"/>
    <p:sldId id="341" r:id="rId16"/>
    <p:sldId id="342" r:id="rId17"/>
    <p:sldId id="343" r:id="rId18"/>
    <p:sldId id="347" r:id="rId19"/>
    <p:sldId id="319" r:id="rId20"/>
    <p:sldId id="314" r:id="rId21"/>
    <p:sldId id="258" r:id="rId22"/>
    <p:sldId id="274" r:id="rId23"/>
    <p:sldId id="266" r:id="rId24"/>
    <p:sldId id="278" r:id="rId25"/>
    <p:sldId id="279" r:id="rId26"/>
    <p:sldId id="268" r:id="rId27"/>
    <p:sldId id="281" r:id="rId28"/>
    <p:sldId id="282" r:id="rId29"/>
    <p:sldId id="283" r:id="rId30"/>
    <p:sldId id="284" r:id="rId31"/>
    <p:sldId id="315" r:id="rId32"/>
    <p:sldId id="349"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8" autoAdjust="0"/>
    <p:restoredTop sz="94660"/>
  </p:normalViewPr>
  <p:slideViewPr>
    <p:cSldViewPr snapToGrid="0">
      <p:cViewPr varScale="1">
        <p:scale>
          <a:sx n="74" d="100"/>
          <a:sy n="74" d="100"/>
        </p:scale>
        <p:origin x="4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932554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26842857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78925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979784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349668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3848811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2025349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5401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3795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480017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2ECFD-D2B3-42DA-9CE7-93B6F6E5ED5E}" type="datetimeFigureOut">
              <a:rPr lang="en-GB" smtClean="0"/>
              <a:t>16/05/2023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E9D175EC-CCD8-4C18-9AA3-ACC61E56B470}" type="slidenum">
              <a:rPr lang="en-GB" smtClean="0"/>
              <a:t>‹#›</a:t>
            </a:fld>
            <a:endParaRPr lang="en-GB" dirty="0"/>
          </a:p>
        </p:txBody>
      </p:sp>
    </p:spTree>
    <p:extLst>
      <p:ext uri="{BB962C8B-B14F-4D97-AF65-F5344CB8AC3E}">
        <p14:creationId xmlns:p14="http://schemas.microsoft.com/office/powerpoint/2010/main" val="1322808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2ECFD-D2B3-42DA-9CE7-93B6F6E5ED5E}" type="datetimeFigureOut">
              <a:rPr lang="en-GB" smtClean="0"/>
              <a:t>16/05/2023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175EC-CCD8-4C18-9AA3-ACC61E56B470}" type="slidenum">
              <a:rPr lang="en-GB" smtClean="0"/>
              <a:t>‹#›</a:t>
            </a:fld>
            <a:endParaRPr lang="en-GB" dirty="0"/>
          </a:p>
        </p:txBody>
      </p:sp>
    </p:spTree>
    <p:extLst>
      <p:ext uri="{BB962C8B-B14F-4D97-AF65-F5344CB8AC3E}">
        <p14:creationId xmlns:p14="http://schemas.microsoft.com/office/powerpoint/2010/main" val="1144190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3223" y="1122362"/>
            <a:ext cx="9562011" cy="3201443"/>
          </a:xfrm>
        </p:spPr>
        <p:txBody>
          <a:bodyPr>
            <a:noAutofit/>
          </a:bodyPr>
          <a:lstStyle/>
          <a:p>
            <a:r>
              <a:rPr lang="en-US" sz="7200" dirty="0" smtClean="0"/>
              <a:t>MANAGEMENT OF </a:t>
            </a:r>
            <a:r>
              <a:rPr lang="en-US" sz="7200" dirty="0"/>
              <a:t>UNCONSCIOUS </a:t>
            </a:r>
            <a:r>
              <a:rPr lang="en-US" sz="7200" dirty="0" smtClean="0"/>
              <a:t>&amp; CRITICALLY ILL  PATIENT</a:t>
            </a:r>
            <a:endParaRPr lang="en-US" sz="7200" dirty="0"/>
          </a:p>
        </p:txBody>
      </p:sp>
      <p:sp>
        <p:nvSpPr>
          <p:cNvPr id="3" name="Subtitle 2"/>
          <p:cNvSpPr>
            <a:spLocks noGrp="1"/>
          </p:cNvSpPr>
          <p:nvPr>
            <p:ph type="subTitle" idx="1"/>
          </p:nvPr>
        </p:nvSpPr>
        <p:spPr>
          <a:xfrm>
            <a:off x="1524000" y="5898524"/>
            <a:ext cx="9144000" cy="280207"/>
          </a:xfrm>
        </p:spPr>
        <p:txBody>
          <a:bodyPr>
            <a:normAutofit/>
          </a:bodyPr>
          <a:lstStyle/>
          <a:p>
            <a:endParaRPr lang="en-US" sz="800" dirty="0"/>
          </a:p>
        </p:txBody>
      </p:sp>
    </p:spTree>
    <p:extLst>
      <p:ext uri="{BB962C8B-B14F-4D97-AF65-F5344CB8AC3E}">
        <p14:creationId xmlns:p14="http://schemas.microsoft.com/office/powerpoint/2010/main" val="302185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28354"/>
            <a:ext cx="10515600" cy="4648609"/>
          </a:xfrm>
        </p:spPr>
        <p:txBody>
          <a:bodyPr>
            <a:noAutofit/>
          </a:bodyPr>
          <a:lstStyle/>
          <a:p>
            <a:pPr>
              <a:buNone/>
            </a:pPr>
            <a:r>
              <a:rPr lang="en-US" sz="4000" dirty="0"/>
              <a:t>3. </a:t>
            </a:r>
            <a:r>
              <a:rPr lang="en-US" sz="4000" b="1" i="1" dirty="0"/>
              <a:t>Maintain fluid balance and manage nutritional </a:t>
            </a:r>
            <a:r>
              <a:rPr lang="en-US" sz="4000" b="1" i="1" dirty="0" smtClean="0"/>
              <a:t>needs</a:t>
            </a:r>
            <a:endParaRPr lang="en-US" sz="4000" b="1" i="1" dirty="0"/>
          </a:p>
          <a:p>
            <a:pPr>
              <a:buFont typeface="Wingdings" pitchFamily="2" charset="2"/>
              <a:buChar char="§"/>
            </a:pPr>
            <a:r>
              <a:rPr lang="en-US" sz="4000" dirty="0"/>
              <a:t>Assess the hydration status</a:t>
            </a:r>
          </a:p>
          <a:p>
            <a:pPr>
              <a:buFont typeface="Wingdings" pitchFamily="2" charset="2"/>
              <a:buChar char="§"/>
            </a:pPr>
            <a:r>
              <a:rPr lang="en-US" sz="4000" dirty="0"/>
              <a:t>Administer the required intravenous fluids (IVF).</a:t>
            </a:r>
          </a:p>
          <a:p>
            <a:pPr>
              <a:buFont typeface="Wingdings" pitchFamily="2" charset="2"/>
              <a:buChar char="§"/>
            </a:pPr>
            <a:r>
              <a:rPr lang="en-US" sz="4000" dirty="0"/>
              <a:t>You can also use a feeding or gastrostomy tube for the administration of IVF and enteral feedings. </a:t>
            </a:r>
          </a:p>
        </p:txBody>
      </p:sp>
      <p:sp>
        <p:nvSpPr>
          <p:cNvPr id="3" name="Title 2"/>
          <p:cNvSpPr>
            <a:spLocks noGrp="1"/>
          </p:cNvSpPr>
          <p:nvPr>
            <p:ph type="title"/>
          </p:nvPr>
        </p:nvSpPr>
        <p:spPr>
          <a:xfrm>
            <a:off x="838200" y="365126"/>
            <a:ext cx="10515600" cy="954224"/>
          </a:xfrm>
        </p:spPr>
        <p:txBody>
          <a:bodyPr/>
          <a:lstStyle/>
          <a:p>
            <a:r>
              <a:rPr lang="en-US" dirty="0" smtClean="0"/>
              <a:t>Cont’d</a:t>
            </a:r>
            <a:endParaRPr lang="en-US" dirty="0"/>
          </a:p>
        </p:txBody>
      </p:sp>
    </p:spTree>
    <p:extLst>
      <p:ext uri="{BB962C8B-B14F-4D97-AF65-F5344CB8AC3E}">
        <p14:creationId xmlns:p14="http://schemas.microsoft.com/office/powerpoint/2010/main" val="3085777205"/>
      </p:ext>
    </p:extLst>
  </p:cSld>
  <p:clrMapOvr>
    <a:masterClrMapping/>
  </p:clrMapOvr>
  <p:transition spd="slow">
    <p:blind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36914"/>
            <a:ext cx="10709366" cy="4622483"/>
          </a:xfrm>
        </p:spPr>
        <p:txBody>
          <a:bodyPr>
            <a:noAutofit/>
          </a:bodyPr>
          <a:lstStyle/>
          <a:p>
            <a:pPr>
              <a:buNone/>
            </a:pPr>
            <a:r>
              <a:rPr lang="en-US" sz="4000" dirty="0"/>
              <a:t>4. </a:t>
            </a:r>
            <a:r>
              <a:rPr lang="en-US" sz="4000" b="1" i="1" dirty="0"/>
              <a:t>Provide hygiene and mouth </a:t>
            </a:r>
            <a:r>
              <a:rPr lang="en-US" sz="4000" b="1" i="1" dirty="0" smtClean="0"/>
              <a:t>care</a:t>
            </a:r>
            <a:endParaRPr lang="en-US" sz="4000" b="1" i="1" dirty="0"/>
          </a:p>
          <a:p>
            <a:pPr>
              <a:buFont typeface="Wingdings" pitchFamily="2" charset="2"/>
              <a:buChar char="§"/>
            </a:pPr>
            <a:r>
              <a:rPr lang="en-US" sz="4000" dirty="0"/>
              <a:t>The patient needs oral care because there is a risk of parotitis if the mouth is not kept clean. The mouth is cleaned and rinsed carefully to remove secretions and crusts and to keep the mucous membrane moist. </a:t>
            </a:r>
          </a:p>
          <a:p>
            <a:pPr>
              <a:buFont typeface="Wingdings" pitchFamily="2" charset="2"/>
              <a:buChar char="§"/>
            </a:pPr>
            <a:r>
              <a:rPr lang="en-US" sz="4000" dirty="0"/>
              <a:t>The hygiene of the patient should also be observed by bathing the patient.</a:t>
            </a:r>
          </a:p>
        </p:txBody>
      </p:sp>
      <p:sp>
        <p:nvSpPr>
          <p:cNvPr id="3" name="Title 2"/>
          <p:cNvSpPr>
            <a:spLocks noGrp="1"/>
          </p:cNvSpPr>
          <p:nvPr>
            <p:ph type="title"/>
          </p:nvPr>
        </p:nvSpPr>
        <p:spPr>
          <a:xfrm>
            <a:off x="838200" y="365125"/>
            <a:ext cx="10515600" cy="915035"/>
          </a:xfrm>
        </p:spPr>
        <p:txBody>
          <a:bodyPr/>
          <a:lstStyle/>
          <a:p>
            <a:r>
              <a:rPr lang="en-US" dirty="0" smtClean="0"/>
              <a:t>Cont’d</a:t>
            </a:r>
            <a:endParaRPr lang="en-US" dirty="0"/>
          </a:p>
        </p:txBody>
      </p:sp>
    </p:spTree>
    <p:extLst>
      <p:ext uri="{BB962C8B-B14F-4D97-AF65-F5344CB8AC3E}">
        <p14:creationId xmlns:p14="http://schemas.microsoft.com/office/powerpoint/2010/main" val="25375230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384663"/>
            <a:ext cx="10515600" cy="5092337"/>
          </a:xfrm>
        </p:spPr>
        <p:txBody>
          <a:bodyPr>
            <a:noAutofit/>
          </a:bodyPr>
          <a:lstStyle/>
          <a:p>
            <a:pPr>
              <a:buNone/>
            </a:pPr>
            <a:r>
              <a:rPr lang="en-US" sz="3200" dirty="0"/>
              <a:t>5. </a:t>
            </a:r>
            <a:r>
              <a:rPr lang="en-US" sz="3200" b="1" i="1" dirty="0"/>
              <a:t>Maintaining skin and joint </a:t>
            </a:r>
            <a:r>
              <a:rPr lang="en-US" sz="3200" b="1" i="1" dirty="0" smtClean="0"/>
              <a:t>integrity</a:t>
            </a:r>
            <a:endParaRPr lang="en-US" sz="3200" b="1" i="1" dirty="0"/>
          </a:p>
          <a:p>
            <a:pPr>
              <a:buFont typeface="Wingdings" pitchFamily="2" charset="2"/>
              <a:buChar char="§"/>
            </a:pPr>
            <a:r>
              <a:rPr lang="en-US" sz="3200" dirty="0"/>
              <a:t>Regular turning schedules to avoid pressure on the skin</a:t>
            </a:r>
            <a:r>
              <a:rPr lang="en-US" sz="3200" dirty="0" smtClean="0"/>
              <a:t>.</a:t>
            </a:r>
          </a:p>
          <a:p>
            <a:pPr>
              <a:buNone/>
            </a:pPr>
            <a:r>
              <a:rPr lang="en-US" sz="3200" dirty="0"/>
              <a:t>6. </a:t>
            </a:r>
            <a:r>
              <a:rPr lang="en-US" sz="3200" b="1" i="1" dirty="0"/>
              <a:t>Preserve corneal </a:t>
            </a:r>
            <a:r>
              <a:rPr lang="en-US" sz="3200" b="1" i="1" dirty="0" smtClean="0"/>
              <a:t>integrity</a:t>
            </a:r>
            <a:endParaRPr lang="en-US" sz="3200" b="1" i="1" dirty="0"/>
          </a:p>
          <a:p>
            <a:pPr>
              <a:buFont typeface="Wingdings" pitchFamily="2" charset="2"/>
              <a:buChar char="§"/>
            </a:pPr>
            <a:r>
              <a:rPr lang="en-US" sz="3200" dirty="0"/>
              <a:t>The eye may be cleansed with cotton balls moistened with sterile normal saline to remove debris and discharge.</a:t>
            </a:r>
          </a:p>
          <a:p>
            <a:pPr>
              <a:buNone/>
            </a:pPr>
            <a:r>
              <a:rPr lang="en-US" sz="3200" dirty="0"/>
              <a:t>7. </a:t>
            </a:r>
            <a:r>
              <a:rPr lang="en-US" sz="3200" b="1" i="1" dirty="0"/>
              <a:t>Maintaining body </a:t>
            </a:r>
            <a:r>
              <a:rPr lang="en-US" sz="3200" b="1" i="1" dirty="0" smtClean="0"/>
              <a:t>temperature</a:t>
            </a:r>
            <a:endParaRPr lang="en-US" sz="3200" b="1" i="1" dirty="0"/>
          </a:p>
          <a:p>
            <a:pPr>
              <a:buFont typeface="Wingdings" pitchFamily="2" charset="2"/>
              <a:buChar char="§"/>
            </a:pPr>
            <a:r>
              <a:rPr lang="en-US" sz="3200" dirty="0"/>
              <a:t>Because of damage to the </a:t>
            </a:r>
            <a:r>
              <a:rPr lang="en-US" sz="3200" dirty="0" smtClean="0"/>
              <a:t>hypothalamus or </a:t>
            </a:r>
            <a:r>
              <a:rPr lang="en-US" sz="3200" dirty="0"/>
              <a:t>severe intracranial infection, unconscious patients often develop increased temperature and this must be </a:t>
            </a:r>
            <a:r>
              <a:rPr lang="en-US" sz="3200" dirty="0" smtClean="0"/>
              <a:t>controlled by use of antipyretics, tepid sponging etc.</a:t>
            </a:r>
            <a:endParaRPr lang="en-US" sz="3200" dirty="0"/>
          </a:p>
          <a:p>
            <a:pPr marL="0" indent="0">
              <a:buNone/>
            </a:pPr>
            <a:r>
              <a:rPr lang="en-US" sz="3200" dirty="0" smtClean="0"/>
              <a:t> </a:t>
            </a:r>
            <a:endParaRPr lang="en-US" sz="3200" dirty="0"/>
          </a:p>
        </p:txBody>
      </p:sp>
      <p:sp>
        <p:nvSpPr>
          <p:cNvPr id="3" name="Title 2"/>
          <p:cNvSpPr>
            <a:spLocks noGrp="1"/>
          </p:cNvSpPr>
          <p:nvPr>
            <p:ph type="title"/>
          </p:nvPr>
        </p:nvSpPr>
        <p:spPr>
          <a:xfrm>
            <a:off x="838200" y="365760"/>
            <a:ext cx="10515600" cy="783771"/>
          </a:xfrm>
        </p:spPr>
        <p:txBody>
          <a:bodyPr/>
          <a:lstStyle/>
          <a:p>
            <a:r>
              <a:rPr lang="en-US" dirty="0" smtClean="0"/>
              <a:t>Cont’d</a:t>
            </a:r>
            <a:endParaRPr lang="en-US" dirty="0"/>
          </a:p>
        </p:txBody>
      </p:sp>
    </p:spTree>
    <p:extLst>
      <p:ext uri="{BB962C8B-B14F-4D97-AF65-F5344CB8AC3E}">
        <p14:creationId xmlns:p14="http://schemas.microsoft.com/office/powerpoint/2010/main" val="4013869503"/>
      </p:ext>
    </p:extLst>
  </p:cSld>
  <p:clrMapOvr>
    <a:masterClrMapping/>
  </p:clrMapOvr>
  <p:transition spd="slow">
    <p:comb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54480"/>
            <a:ext cx="10515600" cy="4622483"/>
          </a:xfrm>
        </p:spPr>
        <p:txBody>
          <a:bodyPr>
            <a:noAutofit/>
          </a:bodyPr>
          <a:lstStyle/>
          <a:p>
            <a:pPr>
              <a:buNone/>
            </a:pPr>
            <a:r>
              <a:rPr lang="en-US" sz="4000" dirty="0"/>
              <a:t>8. </a:t>
            </a:r>
            <a:r>
              <a:rPr lang="en-US" sz="4000" b="1" i="1" dirty="0"/>
              <a:t>Preventing urinary </a:t>
            </a:r>
            <a:r>
              <a:rPr lang="en-US" sz="4000" b="1" i="1" dirty="0" smtClean="0"/>
              <a:t>retention</a:t>
            </a:r>
            <a:endParaRPr lang="en-US" sz="4000" i="1" dirty="0"/>
          </a:p>
          <a:p>
            <a:pPr>
              <a:buFont typeface="Wingdings" pitchFamily="2" charset="2"/>
              <a:buChar char="§"/>
            </a:pPr>
            <a:r>
              <a:rPr lang="en-US" sz="4000" dirty="0"/>
              <a:t>The patient with an altered level of consciousness is often incontinent or has urinary retention. </a:t>
            </a:r>
            <a:endParaRPr lang="en-US" sz="4000" dirty="0" smtClean="0"/>
          </a:p>
          <a:p>
            <a:pPr>
              <a:buFont typeface="Wingdings" pitchFamily="2" charset="2"/>
              <a:buChar char="§"/>
            </a:pPr>
            <a:r>
              <a:rPr lang="en-US" sz="4000" dirty="0" smtClean="0"/>
              <a:t>If </a:t>
            </a:r>
            <a:r>
              <a:rPr lang="en-US" sz="4000" dirty="0"/>
              <a:t>the patient is not voiding, an indwelling urinary catheter is inserted and connected to a closed drainage system. The catheter may be used to monitor urinary output.</a:t>
            </a:r>
          </a:p>
        </p:txBody>
      </p:sp>
      <p:sp>
        <p:nvSpPr>
          <p:cNvPr id="3" name="Title 2"/>
          <p:cNvSpPr>
            <a:spLocks noGrp="1"/>
          </p:cNvSpPr>
          <p:nvPr>
            <p:ph type="title"/>
          </p:nvPr>
        </p:nvSpPr>
        <p:spPr>
          <a:xfrm>
            <a:off x="838200" y="365126"/>
            <a:ext cx="10515600" cy="875846"/>
          </a:xfrm>
        </p:spPr>
        <p:txBody>
          <a:bodyPr/>
          <a:lstStyle/>
          <a:p>
            <a:r>
              <a:rPr lang="en-US" dirty="0" smtClean="0"/>
              <a:t>Cont’d</a:t>
            </a:r>
            <a:endParaRPr lang="en-US" dirty="0"/>
          </a:p>
        </p:txBody>
      </p:sp>
    </p:spTree>
    <p:extLst>
      <p:ext uri="{BB962C8B-B14F-4D97-AF65-F5344CB8AC3E}">
        <p14:creationId xmlns:p14="http://schemas.microsoft.com/office/powerpoint/2010/main" val="989041562"/>
      </p:ext>
    </p:extLst>
  </p:cSld>
  <p:clrMapOvr>
    <a:masterClrMapping/>
  </p:clrMapOvr>
  <p:transition spd="slow">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36914"/>
            <a:ext cx="10657114" cy="4740049"/>
          </a:xfrm>
        </p:spPr>
        <p:txBody>
          <a:bodyPr>
            <a:noAutofit/>
          </a:bodyPr>
          <a:lstStyle/>
          <a:p>
            <a:pPr>
              <a:buNone/>
            </a:pPr>
            <a:r>
              <a:rPr lang="en-US" sz="3600" dirty="0"/>
              <a:t>9. </a:t>
            </a:r>
            <a:r>
              <a:rPr lang="en-US" sz="3600" b="1" i="1" dirty="0"/>
              <a:t>Promoting bowel </a:t>
            </a:r>
            <a:r>
              <a:rPr lang="en-US" sz="3600" b="1" i="1" dirty="0" smtClean="0"/>
              <a:t>function</a:t>
            </a:r>
            <a:endParaRPr lang="en-US" sz="3600" b="1" i="1" dirty="0"/>
          </a:p>
          <a:p>
            <a:pPr>
              <a:buFont typeface="Wingdings" pitchFamily="2" charset="2"/>
              <a:buChar char="§"/>
            </a:pPr>
            <a:r>
              <a:rPr lang="en-US" sz="3600" dirty="0"/>
              <a:t>The abdomen is assessed for distension by listening  for bowel sounds and measuring the girth of the abdomen with a tape measure. There is risk for diarrhea from infection and antibiotics. Immobility and lack of dietary fiber can cause constipation. To facilitate bowel emptying, </a:t>
            </a:r>
            <a:r>
              <a:rPr lang="en-US" sz="3600" dirty="0" smtClean="0"/>
              <a:t>a suppository </a:t>
            </a:r>
            <a:r>
              <a:rPr lang="en-US" sz="3600" dirty="0"/>
              <a:t>may be indicated. The patient may require an enema every other day to empty the lower colon.</a:t>
            </a:r>
          </a:p>
        </p:txBody>
      </p:sp>
      <p:sp>
        <p:nvSpPr>
          <p:cNvPr id="3" name="Title 2"/>
          <p:cNvSpPr>
            <a:spLocks noGrp="1"/>
          </p:cNvSpPr>
          <p:nvPr>
            <p:ph type="title"/>
          </p:nvPr>
        </p:nvSpPr>
        <p:spPr>
          <a:xfrm>
            <a:off x="838200" y="365126"/>
            <a:ext cx="10515600" cy="928098"/>
          </a:xfrm>
        </p:spPr>
        <p:txBody>
          <a:bodyPr/>
          <a:lstStyle/>
          <a:p>
            <a:r>
              <a:rPr lang="en-US" dirty="0" smtClean="0"/>
              <a:t>Cont’d </a:t>
            </a:r>
            <a:endParaRPr lang="en-US" dirty="0"/>
          </a:p>
        </p:txBody>
      </p:sp>
    </p:spTree>
    <p:extLst>
      <p:ext uri="{BB962C8B-B14F-4D97-AF65-F5344CB8AC3E}">
        <p14:creationId xmlns:p14="http://schemas.microsoft.com/office/powerpoint/2010/main" val="4221382008"/>
      </p:ext>
    </p:extLst>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41417"/>
            <a:ext cx="10515600" cy="4349931"/>
          </a:xfrm>
        </p:spPr>
        <p:txBody>
          <a:bodyPr>
            <a:normAutofit/>
          </a:bodyPr>
          <a:lstStyle/>
          <a:p>
            <a:pPr>
              <a:buNone/>
            </a:pPr>
            <a:r>
              <a:rPr lang="en-US" sz="3200" dirty="0"/>
              <a:t>10. </a:t>
            </a:r>
            <a:r>
              <a:rPr lang="en-US" sz="3200" b="1" i="1" dirty="0"/>
              <a:t>Providing sensory </a:t>
            </a:r>
            <a:r>
              <a:rPr lang="en-US" sz="3200" b="1" i="1" dirty="0" smtClean="0"/>
              <a:t>stimulation</a:t>
            </a:r>
            <a:endParaRPr lang="en-US" sz="3200" b="1" i="1" dirty="0"/>
          </a:p>
          <a:p>
            <a:pPr>
              <a:buFont typeface="Wingdings" pitchFamily="2" charset="2"/>
              <a:buChar char="§"/>
            </a:pPr>
            <a:r>
              <a:rPr lang="en-US" sz="3200" dirty="0"/>
              <a:t>Sensory stimulation can help overcome the profound sensory deprivation of the unconscious patient. Efforts are made to restore the sense of daily rhythm by maintaining usual day and night patterns for activity and sleep. </a:t>
            </a:r>
            <a:endParaRPr lang="en-US" sz="3200" dirty="0" smtClean="0"/>
          </a:p>
          <a:p>
            <a:pPr>
              <a:buFont typeface="Wingdings" pitchFamily="2" charset="2"/>
              <a:buChar char="§"/>
            </a:pPr>
            <a:r>
              <a:rPr lang="en-US" sz="3200" dirty="0" smtClean="0"/>
              <a:t>The </a:t>
            </a:r>
            <a:r>
              <a:rPr lang="en-US" sz="3200" dirty="0"/>
              <a:t>nurse touches and talks to the patient and encourages family members and friends to do so, orients the patient to time and place at least once every 8 hours. </a:t>
            </a:r>
          </a:p>
        </p:txBody>
      </p:sp>
      <p:sp>
        <p:nvSpPr>
          <p:cNvPr id="3" name="Title 2"/>
          <p:cNvSpPr>
            <a:spLocks noGrp="1"/>
          </p:cNvSpPr>
          <p:nvPr>
            <p:ph type="title"/>
          </p:nvPr>
        </p:nvSpPr>
        <p:spPr>
          <a:xfrm>
            <a:off x="838200" y="365126"/>
            <a:ext cx="10515600" cy="928098"/>
          </a:xfrm>
        </p:spPr>
        <p:txBody>
          <a:bodyPr/>
          <a:lstStyle/>
          <a:p>
            <a:r>
              <a:rPr lang="en-US" dirty="0" smtClean="0"/>
              <a:t>Cont’d</a:t>
            </a:r>
            <a:endParaRPr lang="en-US" dirty="0"/>
          </a:p>
        </p:txBody>
      </p:sp>
    </p:spTree>
    <p:extLst>
      <p:ext uri="{BB962C8B-B14F-4D97-AF65-F5344CB8AC3E}">
        <p14:creationId xmlns:p14="http://schemas.microsoft.com/office/powerpoint/2010/main" val="2037907657"/>
      </p:ext>
    </p:extLst>
  </p:cSld>
  <p:clrMapOvr>
    <a:masterClrMapping/>
  </p:clrMapOvr>
  <p:transition spd="slow">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199" y="1463040"/>
            <a:ext cx="10630989" cy="4585063"/>
          </a:xfrm>
        </p:spPr>
        <p:txBody>
          <a:bodyPr>
            <a:normAutofit lnSpcReduction="10000"/>
          </a:bodyPr>
          <a:lstStyle/>
          <a:p>
            <a:pPr>
              <a:buNone/>
            </a:pPr>
            <a:r>
              <a:rPr lang="en-US" sz="3200" dirty="0" smtClean="0"/>
              <a:t>11. </a:t>
            </a:r>
            <a:r>
              <a:rPr lang="en-US" sz="3200" b="1" i="1" dirty="0" smtClean="0"/>
              <a:t>Meeting the family needs</a:t>
            </a:r>
            <a:endParaRPr lang="en-US" sz="3200" i="1" dirty="0" smtClean="0"/>
          </a:p>
          <a:p>
            <a:pPr>
              <a:buFont typeface="Wingdings" pitchFamily="2" charset="2"/>
              <a:buChar char="§"/>
            </a:pPr>
            <a:r>
              <a:rPr lang="en-US" sz="3200" dirty="0" smtClean="0"/>
              <a:t>The family of the patient with altered level of consciousness may be going through the process of severe anxiety, denial, anger, remorse, grief and reconciliation. </a:t>
            </a:r>
          </a:p>
          <a:p>
            <a:pPr>
              <a:buFont typeface="Wingdings" pitchFamily="2" charset="2"/>
              <a:buChar char="§"/>
            </a:pPr>
            <a:r>
              <a:rPr lang="en-US" sz="3200" dirty="0" smtClean="0"/>
              <a:t>To help the family members cope with the situation, the nurse reinforces and clarifies information about the patient condition, permits the family to be involved in care and listens to and encourages ventilation of feelings and concerns while supporting decision making about hospital management.</a:t>
            </a:r>
            <a:endParaRPr lang="en-US" sz="3200" dirty="0"/>
          </a:p>
        </p:txBody>
      </p:sp>
      <p:sp>
        <p:nvSpPr>
          <p:cNvPr id="3" name="Title 2"/>
          <p:cNvSpPr>
            <a:spLocks noGrp="1"/>
          </p:cNvSpPr>
          <p:nvPr>
            <p:ph type="title"/>
          </p:nvPr>
        </p:nvSpPr>
        <p:spPr>
          <a:xfrm>
            <a:off x="838200" y="365125"/>
            <a:ext cx="10515600" cy="888909"/>
          </a:xfrm>
        </p:spPr>
        <p:txBody>
          <a:bodyPr/>
          <a:lstStyle/>
          <a:p>
            <a:r>
              <a:rPr lang="en-US" dirty="0" smtClean="0"/>
              <a:t>Cont’d</a:t>
            </a:r>
            <a:endParaRPr lang="en-US" dirty="0"/>
          </a:p>
        </p:txBody>
      </p:sp>
    </p:spTree>
    <p:extLst>
      <p:ext uri="{BB962C8B-B14F-4D97-AF65-F5344CB8AC3E}">
        <p14:creationId xmlns:p14="http://schemas.microsoft.com/office/powerpoint/2010/main" val="13502779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15291"/>
            <a:ext cx="10515600" cy="4661672"/>
          </a:xfrm>
        </p:spPr>
        <p:txBody>
          <a:bodyPr>
            <a:normAutofit/>
          </a:bodyPr>
          <a:lstStyle/>
          <a:p>
            <a:pPr>
              <a:buNone/>
            </a:pPr>
            <a:r>
              <a:rPr lang="en-US" sz="4000" dirty="0"/>
              <a:t>12. </a:t>
            </a:r>
            <a:r>
              <a:rPr lang="en-US" sz="4000" b="1" i="1" dirty="0"/>
              <a:t>Monitoring and managing potential </a:t>
            </a:r>
            <a:r>
              <a:rPr lang="en-US" sz="4000" b="1" i="1" dirty="0" smtClean="0"/>
              <a:t>complications</a:t>
            </a:r>
            <a:endParaRPr lang="en-US" sz="4000" b="1" i="1" dirty="0"/>
          </a:p>
          <a:p>
            <a:pPr>
              <a:buFont typeface="Wingdings" pitchFamily="2" charset="2"/>
              <a:buChar char="q"/>
            </a:pPr>
            <a:r>
              <a:rPr lang="en-US" sz="4000" dirty="0"/>
              <a:t>The longer the period of unconsciousness, the greater the risk for pulmonary complications.</a:t>
            </a:r>
          </a:p>
          <a:p>
            <a:pPr>
              <a:buFont typeface="Wingdings" pitchFamily="2" charset="2"/>
              <a:buChar char="§"/>
            </a:pPr>
            <a:r>
              <a:rPr lang="en-US" sz="4000" dirty="0"/>
              <a:t>Vital signs and respiratory function are monitored closely to detect any signs of respiratory failure or distress.</a:t>
            </a:r>
          </a:p>
          <a:p>
            <a:pPr>
              <a:buNone/>
            </a:pPr>
            <a:endParaRPr lang="en-US" sz="4000" dirty="0"/>
          </a:p>
        </p:txBody>
      </p:sp>
      <p:sp>
        <p:nvSpPr>
          <p:cNvPr id="3" name="Title 2"/>
          <p:cNvSpPr>
            <a:spLocks noGrp="1"/>
          </p:cNvSpPr>
          <p:nvPr>
            <p:ph type="title"/>
          </p:nvPr>
        </p:nvSpPr>
        <p:spPr>
          <a:xfrm>
            <a:off x="838200" y="365126"/>
            <a:ext cx="10515600" cy="875845"/>
          </a:xfrm>
        </p:spPr>
        <p:txBody>
          <a:bodyPr/>
          <a:lstStyle/>
          <a:p>
            <a:r>
              <a:rPr lang="en-US" dirty="0" smtClean="0"/>
              <a:t>Cont’d</a:t>
            </a:r>
            <a:endParaRPr lang="en-US" dirty="0"/>
          </a:p>
        </p:txBody>
      </p:sp>
    </p:spTree>
    <p:extLst>
      <p:ext uri="{BB962C8B-B14F-4D97-AF65-F5344CB8AC3E}">
        <p14:creationId xmlns:p14="http://schemas.microsoft.com/office/powerpoint/2010/main" val="740698092"/>
      </p:ext>
    </p:extLst>
  </p:cSld>
  <p:clrMapOvr>
    <a:masterClrMapping/>
  </p:clrMapOvr>
  <p:transition spd="slow">
    <p:cover dir="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90688"/>
            <a:ext cx="10160726" cy="4755832"/>
          </a:xfrm>
        </p:spPr>
        <p:txBody>
          <a:bodyPr>
            <a:normAutofit/>
          </a:bodyPr>
          <a:lstStyle/>
          <a:p>
            <a:pPr marL="624078" indent="-514350">
              <a:buFont typeface="+mj-lt"/>
              <a:buAutoNum type="arabicPeriod"/>
            </a:pPr>
            <a:r>
              <a:rPr lang="en-US" sz="6000" dirty="0"/>
              <a:t>Respiratory failure</a:t>
            </a:r>
          </a:p>
          <a:p>
            <a:pPr marL="624078" indent="-514350">
              <a:buFont typeface="+mj-lt"/>
              <a:buAutoNum type="arabicPeriod"/>
            </a:pPr>
            <a:r>
              <a:rPr lang="en-US" sz="6000" dirty="0"/>
              <a:t>Pneumonia</a:t>
            </a:r>
          </a:p>
          <a:p>
            <a:pPr marL="624078" indent="-514350">
              <a:buFont typeface="+mj-lt"/>
              <a:buAutoNum type="arabicPeriod"/>
            </a:pPr>
            <a:r>
              <a:rPr lang="en-US" sz="6000" dirty="0"/>
              <a:t>Aspiration</a:t>
            </a:r>
          </a:p>
          <a:p>
            <a:pPr marL="624078" indent="-514350">
              <a:buFont typeface="+mj-lt"/>
              <a:buAutoNum type="arabicPeriod"/>
            </a:pPr>
            <a:r>
              <a:rPr lang="en-US" sz="6000" dirty="0"/>
              <a:t>Pressure ulcers</a:t>
            </a:r>
          </a:p>
        </p:txBody>
      </p:sp>
      <p:sp>
        <p:nvSpPr>
          <p:cNvPr id="3" name="Title 2"/>
          <p:cNvSpPr>
            <a:spLocks noGrp="1"/>
          </p:cNvSpPr>
          <p:nvPr>
            <p:ph type="title"/>
          </p:nvPr>
        </p:nvSpPr>
        <p:spPr/>
        <p:txBody>
          <a:bodyPr>
            <a:normAutofit/>
          </a:bodyPr>
          <a:lstStyle/>
          <a:p>
            <a:r>
              <a:rPr lang="en-US" dirty="0" smtClean="0"/>
              <a:t>Complications of Unconsciousness</a:t>
            </a:r>
            <a:endParaRPr lang="en-US" dirty="0"/>
          </a:p>
        </p:txBody>
      </p:sp>
    </p:spTree>
    <p:extLst>
      <p:ext uri="{BB962C8B-B14F-4D97-AF65-F5344CB8AC3E}">
        <p14:creationId xmlns:p14="http://schemas.microsoft.com/office/powerpoint/2010/main" val="686999250"/>
      </p:ext>
    </p:extLst>
  </p:cSld>
  <p:clrMapOvr>
    <a:masterClrMapping/>
  </p:clrMapOvr>
  <p:transition spd="slow">
    <p:strips dir="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98882"/>
            <a:ext cx="9144000" cy="2387600"/>
          </a:xfrm>
        </p:spPr>
        <p:txBody>
          <a:bodyPr>
            <a:normAutofit/>
          </a:bodyPr>
          <a:lstStyle/>
          <a:p>
            <a:r>
              <a:rPr lang="en-US" sz="8000" dirty="0" smtClean="0"/>
              <a:t>CARE OF CRITICALLY ILL PATIENT</a:t>
            </a:r>
            <a:endParaRPr lang="en-US" sz="8000" dirty="0"/>
          </a:p>
        </p:txBody>
      </p:sp>
      <p:sp>
        <p:nvSpPr>
          <p:cNvPr id="3" name="Subtitle 2"/>
          <p:cNvSpPr>
            <a:spLocks noGrp="1"/>
          </p:cNvSpPr>
          <p:nvPr>
            <p:ph type="subTitle" idx="1"/>
          </p:nvPr>
        </p:nvSpPr>
        <p:spPr>
          <a:xfrm>
            <a:off x="1524000" y="5251269"/>
            <a:ext cx="9144000" cy="199714"/>
          </a:xfrm>
        </p:spPr>
        <p:txBody>
          <a:bodyPr>
            <a:normAutofit lnSpcReduction="10000"/>
          </a:bodyPr>
          <a:lstStyle/>
          <a:p>
            <a:endParaRPr lang="en-US" sz="800" dirty="0"/>
          </a:p>
        </p:txBody>
      </p:sp>
    </p:spTree>
    <p:extLst>
      <p:ext uri="{BB962C8B-B14F-4D97-AF65-F5344CB8AC3E}">
        <p14:creationId xmlns:p14="http://schemas.microsoft.com/office/powerpoint/2010/main" val="22896842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3852" y="940526"/>
            <a:ext cx="8974182" cy="2821577"/>
          </a:xfrm>
        </p:spPr>
        <p:txBody>
          <a:bodyPr>
            <a:noAutofit/>
          </a:bodyPr>
          <a:lstStyle/>
          <a:p>
            <a:r>
              <a:rPr lang="en-US" sz="7200" dirty="0"/>
              <a:t>MANAGEMENT OF UNCONSCIOUS PATIENT</a:t>
            </a:r>
          </a:p>
        </p:txBody>
      </p:sp>
      <p:sp>
        <p:nvSpPr>
          <p:cNvPr id="3" name="Subtitle 2"/>
          <p:cNvSpPr>
            <a:spLocks noGrp="1"/>
          </p:cNvSpPr>
          <p:nvPr>
            <p:ph type="subTitle" idx="1"/>
          </p:nvPr>
        </p:nvSpPr>
        <p:spPr>
          <a:xfrm>
            <a:off x="2895600" y="5715000"/>
            <a:ext cx="6400800" cy="304800"/>
          </a:xfrm>
        </p:spPr>
        <p:txBody>
          <a:bodyPr>
            <a:noAutofit/>
          </a:bodyPr>
          <a:lstStyle/>
          <a:p>
            <a:endParaRPr lang="en-US" sz="1000" dirty="0"/>
          </a:p>
        </p:txBody>
      </p:sp>
    </p:spTree>
    <p:extLst>
      <p:ext uri="{BB962C8B-B14F-4D97-AF65-F5344CB8AC3E}">
        <p14:creationId xmlns:p14="http://schemas.microsoft.com/office/powerpoint/2010/main" val="2151537824"/>
      </p:ext>
    </p:extLst>
  </p:cSld>
  <p:clrMapOvr>
    <a:masterClrMapping/>
  </p:clrMapOvr>
  <p:transition spd="slow">
    <p:randomBa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127" y="437884"/>
            <a:ext cx="10612191" cy="1249250"/>
          </a:xfrm>
        </p:spPr>
        <p:txBody>
          <a:bodyPr>
            <a:noAutofit/>
          </a:bodyPr>
          <a:lstStyle/>
          <a:p>
            <a:r>
              <a:rPr lang="en-GB" sz="4000" dirty="0" smtClean="0"/>
              <a:t>Introduction </a:t>
            </a:r>
            <a:endParaRPr lang="en-GB" sz="4000" dirty="0"/>
          </a:p>
        </p:txBody>
      </p:sp>
      <p:sp>
        <p:nvSpPr>
          <p:cNvPr id="5" name="Content Placeholder 4"/>
          <p:cNvSpPr>
            <a:spLocks noGrp="1"/>
          </p:cNvSpPr>
          <p:nvPr>
            <p:ph idx="1"/>
          </p:nvPr>
        </p:nvSpPr>
        <p:spPr>
          <a:xfrm>
            <a:off x="643943" y="1883077"/>
            <a:ext cx="10805375" cy="4321780"/>
          </a:xfrm>
        </p:spPr>
        <p:txBody>
          <a:bodyPr>
            <a:normAutofit/>
          </a:bodyPr>
          <a:lstStyle/>
          <a:p>
            <a:pPr lvl="1">
              <a:buFont typeface="Wingdings" panose="05000000000000000000" pitchFamily="2" charset="2"/>
              <a:buChar char="q"/>
            </a:pPr>
            <a:r>
              <a:rPr lang="en-GB" sz="3600" dirty="0" smtClean="0"/>
              <a:t>The critically ill patients are: </a:t>
            </a:r>
          </a:p>
          <a:p>
            <a:pPr lvl="2"/>
            <a:r>
              <a:rPr lang="en-GB" sz="3600" dirty="0" smtClean="0"/>
              <a:t>Highly vulnerable</a:t>
            </a:r>
          </a:p>
          <a:p>
            <a:pPr lvl="2"/>
            <a:r>
              <a:rPr lang="en-GB" sz="3600" dirty="0" smtClean="0"/>
              <a:t>Unstable</a:t>
            </a:r>
          </a:p>
          <a:p>
            <a:pPr lvl="2"/>
            <a:r>
              <a:rPr lang="en-GB" sz="3600" dirty="0" smtClean="0"/>
              <a:t>Complex</a:t>
            </a:r>
          </a:p>
          <a:p>
            <a:pPr lvl="2"/>
            <a:endParaRPr lang="en-GB" sz="3600" dirty="0" smtClean="0"/>
          </a:p>
          <a:p>
            <a:pPr>
              <a:buFont typeface="Wingdings" panose="05000000000000000000" pitchFamily="2" charset="2"/>
              <a:buChar char="q"/>
            </a:pPr>
            <a:r>
              <a:rPr lang="en-GB" sz="3600" dirty="0" smtClean="0"/>
              <a:t> Therefore, they require</a:t>
            </a:r>
            <a:r>
              <a:rPr lang="en-GB" sz="3600" dirty="0" smtClean="0">
                <a:solidFill>
                  <a:srgbClr val="C00000"/>
                </a:solidFill>
              </a:rPr>
              <a:t> intense and vigilant nursing care </a:t>
            </a:r>
            <a:r>
              <a:rPr lang="en-GB" sz="3600" dirty="0" smtClean="0"/>
              <a:t>in addition to medical and or surgical care.</a:t>
            </a:r>
            <a:endParaRPr lang="en-GB" sz="3600" dirty="0"/>
          </a:p>
        </p:txBody>
      </p:sp>
    </p:spTree>
    <p:extLst>
      <p:ext uri="{BB962C8B-B14F-4D97-AF65-F5344CB8AC3E}">
        <p14:creationId xmlns:p14="http://schemas.microsoft.com/office/powerpoint/2010/main" val="16109629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337" y="0"/>
            <a:ext cx="10380371" cy="1519707"/>
          </a:xfrm>
        </p:spPr>
        <p:txBody>
          <a:bodyPr/>
          <a:lstStyle/>
          <a:p>
            <a:r>
              <a:rPr lang="en-GB" dirty="0" smtClean="0"/>
              <a:t>Cont’d</a:t>
            </a:r>
            <a:endParaRPr lang="en-GB" dirty="0"/>
          </a:p>
        </p:txBody>
      </p:sp>
      <p:sp>
        <p:nvSpPr>
          <p:cNvPr id="4" name="Content Placeholder 3"/>
          <p:cNvSpPr>
            <a:spLocks noGrp="1"/>
          </p:cNvSpPr>
          <p:nvPr>
            <p:ph idx="1"/>
          </p:nvPr>
        </p:nvSpPr>
        <p:spPr>
          <a:xfrm>
            <a:off x="708337" y="1519707"/>
            <a:ext cx="10380371" cy="4932609"/>
          </a:xfrm>
        </p:spPr>
        <p:txBody>
          <a:bodyPr>
            <a:normAutofit/>
          </a:bodyPr>
          <a:lstStyle/>
          <a:p>
            <a:pPr>
              <a:buFont typeface="Wingdings" panose="05000000000000000000" pitchFamily="2" charset="2"/>
              <a:buChar char="q"/>
            </a:pPr>
            <a:r>
              <a:rPr lang="en-GB" sz="3200" dirty="0" smtClean="0"/>
              <a:t>Proper management of a critical ill patient require: </a:t>
            </a:r>
          </a:p>
          <a:p>
            <a:pPr marL="0" indent="0">
              <a:buNone/>
            </a:pPr>
            <a:endParaRPr lang="en-GB" sz="3200" dirty="0" smtClean="0"/>
          </a:p>
          <a:p>
            <a:pPr lvl="1">
              <a:buFont typeface="Wingdings" panose="05000000000000000000" pitchFamily="2" charset="2"/>
              <a:buChar char="§"/>
            </a:pPr>
            <a:r>
              <a:rPr lang="en-GB" sz="3200" dirty="0" smtClean="0">
                <a:solidFill>
                  <a:srgbClr val="FF0000"/>
                </a:solidFill>
              </a:rPr>
              <a:t>Early identification</a:t>
            </a:r>
            <a:r>
              <a:rPr lang="en-GB" sz="3200" dirty="0" smtClean="0"/>
              <a:t> of the critical ill patient.</a:t>
            </a:r>
          </a:p>
          <a:p>
            <a:pPr lvl="1">
              <a:buFont typeface="Wingdings" panose="05000000000000000000" pitchFamily="2" charset="2"/>
              <a:buChar char="§"/>
            </a:pPr>
            <a:endParaRPr lang="en-GB" sz="3200" dirty="0" smtClean="0"/>
          </a:p>
          <a:p>
            <a:pPr lvl="1">
              <a:buFont typeface="Wingdings" panose="05000000000000000000" pitchFamily="2" charset="2"/>
              <a:buChar char="§"/>
            </a:pPr>
            <a:r>
              <a:rPr lang="en-GB" sz="3200" dirty="0" smtClean="0"/>
              <a:t>Identification of the </a:t>
            </a:r>
            <a:r>
              <a:rPr lang="en-GB" sz="3200" dirty="0" smtClean="0">
                <a:solidFill>
                  <a:srgbClr val="FF0000"/>
                </a:solidFill>
              </a:rPr>
              <a:t>immediate problem </a:t>
            </a:r>
            <a:r>
              <a:rPr lang="en-GB" sz="3200" dirty="0" smtClean="0"/>
              <a:t>that can kill the patient.</a:t>
            </a:r>
          </a:p>
          <a:p>
            <a:pPr lvl="1">
              <a:buFont typeface="Wingdings" panose="05000000000000000000" pitchFamily="2" charset="2"/>
              <a:buChar char="§"/>
            </a:pPr>
            <a:endParaRPr lang="en-GB" sz="3200" dirty="0" smtClean="0"/>
          </a:p>
          <a:p>
            <a:pPr lvl="1">
              <a:buFont typeface="Wingdings" panose="05000000000000000000" pitchFamily="2" charset="2"/>
              <a:buChar char="§"/>
            </a:pPr>
            <a:r>
              <a:rPr lang="en-GB" sz="3200" dirty="0" smtClean="0">
                <a:solidFill>
                  <a:srgbClr val="FF0000"/>
                </a:solidFill>
              </a:rPr>
              <a:t>Taking and performing quick measures </a:t>
            </a:r>
            <a:r>
              <a:rPr lang="en-GB" sz="3200" dirty="0" smtClean="0"/>
              <a:t>to save the persons life.</a:t>
            </a:r>
          </a:p>
          <a:p>
            <a:pPr marL="457200" lvl="1" indent="0">
              <a:buNone/>
            </a:pPr>
            <a:endParaRPr lang="en-GB" sz="3200" dirty="0" smtClean="0"/>
          </a:p>
        </p:txBody>
      </p:sp>
    </p:spTree>
    <p:extLst>
      <p:ext uri="{BB962C8B-B14F-4D97-AF65-F5344CB8AC3E}">
        <p14:creationId xmlns:p14="http://schemas.microsoft.com/office/powerpoint/2010/main" val="18043326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487" y="-25758"/>
            <a:ext cx="4430334" cy="1339402"/>
          </a:xfrm>
        </p:spPr>
        <p:txBody>
          <a:bodyPr/>
          <a:lstStyle/>
          <a:p>
            <a:r>
              <a:rPr lang="en-GB" kern="0" dirty="0" smtClean="0">
                <a:solidFill>
                  <a:prstClr val="black"/>
                </a:solidFill>
              </a:rPr>
              <a:t>Aetiology/ Causes</a:t>
            </a:r>
            <a:endParaRPr lang="en-GB" dirty="0"/>
          </a:p>
        </p:txBody>
      </p:sp>
      <p:sp>
        <p:nvSpPr>
          <p:cNvPr id="3" name="Content Placeholder 2"/>
          <p:cNvSpPr>
            <a:spLocks noGrp="1"/>
          </p:cNvSpPr>
          <p:nvPr>
            <p:ph idx="1"/>
          </p:nvPr>
        </p:nvSpPr>
        <p:spPr>
          <a:xfrm>
            <a:off x="373487" y="1313644"/>
            <a:ext cx="4803820" cy="5544355"/>
          </a:xfrm>
        </p:spPr>
        <p:txBody>
          <a:bodyPr>
            <a:normAutofit/>
          </a:bodyPr>
          <a:lstStyle/>
          <a:p>
            <a:pPr>
              <a:buFont typeface="Wingdings" panose="05000000000000000000" pitchFamily="2" charset="2"/>
              <a:buChar char="q"/>
            </a:pPr>
            <a:r>
              <a:rPr lang="en-GB" sz="3600" dirty="0" smtClean="0"/>
              <a:t>Can be from any </a:t>
            </a:r>
            <a:r>
              <a:rPr lang="en-GB" sz="3600" dirty="0" smtClean="0">
                <a:solidFill>
                  <a:srgbClr val="FF0000"/>
                </a:solidFill>
              </a:rPr>
              <a:t>system:</a:t>
            </a:r>
          </a:p>
          <a:p>
            <a:pPr lvl="1"/>
            <a:r>
              <a:rPr lang="en-GB" sz="3600" dirty="0" smtClean="0"/>
              <a:t>CNS,</a:t>
            </a:r>
          </a:p>
          <a:p>
            <a:pPr lvl="1"/>
            <a:r>
              <a:rPr lang="en-GB" sz="3600" dirty="0" smtClean="0"/>
              <a:t>CHEST, </a:t>
            </a:r>
          </a:p>
          <a:p>
            <a:pPr lvl="1"/>
            <a:r>
              <a:rPr lang="en-GB" sz="3600" dirty="0" smtClean="0"/>
              <a:t>CVS,</a:t>
            </a:r>
          </a:p>
          <a:p>
            <a:pPr lvl="1"/>
            <a:r>
              <a:rPr lang="en-GB" sz="3600" dirty="0" smtClean="0"/>
              <a:t>ABDOMEN,</a:t>
            </a:r>
          </a:p>
          <a:p>
            <a:pPr lvl="1"/>
            <a:r>
              <a:rPr lang="en-GB" sz="3600" dirty="0" smtClean="0"/>
              <a:t>GENITOURINARY,</a:t>
            </a:r>
          </a:p>
          <a:p>
            <a:pPr lvl="1"/>
            <a:r>
              <a:rPr lang="en-GB" sz="3600" dirty="0" smtClean="0"/>
              <a:t>MUSCULOSKELETAL,</a:t>
            </a:r>
          </a:p>
          <a:p>
            <a:pPr lvl="1"/>
            <a:r>
              <a:rPr lang="en-GB" sz="3600" dirty="0" smtClean="0"/>
              <a:t>ENDOCRINE</a:t>
            </a:r>
            <a:endParaRPr lang="en-GB" sz="3600" dirty="0"/>
          </a:p>
        </p:txBody>
      </p:sp>
    </p:spTree>
    <p:extLst>
      <p:ext uri="{BB962C8B-B14F-4D97-AF65-F5344CB8AC3E}">
        <p14:creationId xmlns:p14="http://schemas.microsoft.com/office/powerpoint/2010/main" val="36645087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56822" y="1"/>
            <a:ext cx="10696978" cy="1017430"/>
          </a:xfrm>
        </p:spPr>
        <p:txBody>
          <a:bodyPr>
            <a:normAutofit/>
          </a:bodyPr>
          <a:lstStyle/>
          <a:p>
            <a:r>
              <a:rPr lang="en-GB" sz="4800" dirty="0"/>
              <a:t>S</a:t>
            </a:r>
            <a:r>
              <a:rPr lang="en-GB" sz="4800" dirty="0" smtClean="0"/>
              <a:t>ymptoms</a:t>
            </a:r>
            <a:endParaRPr lang="en-GB" sz="4800" dirty="0"/>
          </a:p>
        </p:txBody>
      </p:sp>
      <p:sp>
        <p:nvSpPr>
          <p:cNvPr id="4" name="Content Placeholder 3"/>
          <p:cNvSpPr>
            <a:spLocks noGrp="1"/>
          </p:cNvSpPr>
          <p:nvPr>
            <p:ph idx="1"/>
          </p:nvPr>
        </p:nvSpPr>
        <p:spPr>
          <a:xfrm>
            <a:off x="656822" y="1146220"/>
            <a:ext cx="10696977" cy="5525036"/>
          </a:xfrm>
        </p:spPr>
        <p:txBody>
          <a:bodyPr>
            <a:normAutofit fontScale="92500" lnSpcReduction="10000"/>
          </a:bodyPr>
          <a:lstStyle/>
          <a:p>
            <a:pPr marL="0" indent="0">
              <a:buNone/>
            </a:pPr>
            <a:r>
              <a:rPr lang="en-GB" b="1" dirty="0" smtClean="0"/>
              <a:t>GENERAL</a:t>
            </a:r>
            <a:r>
              <a:rPr lang="en-GB" dirty="0" smtClean="0"/>
              <a:t>: dizziness, headache</a:t>
            </a:r>
          </a:p>
          <a:p>
            <a:pPr marL="0" indent="0">
              <a:buNone/>
            </a:pPr>
            <a:endParaRPr lang="en-GB" dirty="0" smtClean="0"/>
          </a:p>
          <a:p>
            <a:pPr marL="0" indent="0">
              <a:buNone/>
            </a:pPr>
            <a:r>
              <a:rPr lang="en-GB" b="1" dirty="0" smtClean="0"/>
              <a:t>CHEST</a:t>
            </a:r>
            <a:r>
              <a:rPr lang="en-GB" dirty="0" smtClean="0"/>
              <a:t>: Difficulty in breathing, cessation of breathing, chest pain</a:t>
            </a:r>
          </a:p>
          <a:p>
            <a:pPr marL="0" indent="0">
              <a:buNone/>
            </a:pPr>
            <a:endParaRPr lang="en-GB" dirty="0" smtClean="0"/>
          </a:p>
          <a:p>
            <a:pPr marL="0" indent="0">
              <a:buNone/>
            </a:pPr>
            <a:r>
              <a:rPr lang="en-GB" b="1" dirty="0" smtClean="0"/>
              <a:t>CVS</a:t>
            </a:r>
            <a:r>
              <a:rPr lang="en-GB" dirty="0" smtClean="0"/>
              <a:t>: Palpitations, sharp  pain radiating to shoulder, orthopnoea</a:t>
            </a:r>
          </a:p>
          <a:p>
            <a:pPr marL="0" indent="0">
              <a:buNone/>
            </a:pPr>
            <a:endParaRPr lang="en-GB" dirty="0" smtClean="0"/>
          </a:p>
          <a:p>
            <a:pPr marL="0" indent="0">
              <a:buNone/>
            </a:pPr>
            <a:r>
              <a:rPr lang="en-GB" b="1" dirty="0" smtClean="0"/>
              <a:t>CNS</a:t>
            </a:r>
            <a:r>
              <a:rPr lang="en-GB" dirty="0" smtClean="0"/>
              <a:t>: Unconscious, deteriorating consciousness, confused, abnormal behaviour (aggression)</a:t>
            </a:r>
          </a:p>
          <a:p>
            <a:pPr marL="0" indent="0">
              <a:buNone/>
            </a:pPr>
            <a:endParaRPr lang="en-GB" dirty="0" smtClean="0"/>
          </a:p>
          <a:p>
            <a:pPr marL="0" indent="0">
              <a:buNone/>
            </a:pPr>
            <a:r>
              <a:rPr lang="en-GB" b="1" dirty="0" smtClean="0"/>
              <a:t>GENETOURINARY</a:t>
            </a:r>
            <a:r>
              <a:rPr lang="en-GB" dirty="0" smtClean="0"/>
              <a:t>: Small urine or cessation of urination</a:t>
            </a:r>
          </a:p>
          <a:p>
            <a:pPr marL="0" indent="0">
              <a:buNone/>
            </a:pPr>
            <a:endParaRPr lang="en-GB" dirty="0" smtClean="0"/>
          </a:p>
          <a:p>
            <a:pPr marL="0" indent="0">
              <a:buNone/>
            </a:pPr>
            <a:r>
              <a:rPr lang="en-GB" b="1" dirty="0" smtClean="0"/>
              <a:t>MUSCULOSKELETAL</a:t>
            </a:r>
            <a:r>
              <a:rPr lang="en-GB" dirty="0" smtClean="0"/>
              <a:t>: Ascending paralysis, inability to sit or walk</a:t>
            </a:r>
          </a:p>
          <a:p>
            <a:pPr marL="0" indent="0">
              <a:buNone/>
            </a:pPr>
            <a:endParaRPr lang="en-GB" dirty="0"/>
          </a:p>
        </p:txBody>
      </p:sp>
    </p:spTree>
    <p:extLst>
      <p:ext uri="{BB962C8B-B14F-4D97-AF65-F5344CB8AC3E}">
        <p14:creationId xmlns:p14="http://schemas.microsoft.com/office/powerpoint/2010/main" val="11741357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192000" cy="1262129"/>
          </a:xfrm>
        </p:spPr>
        <p:txBody>
          <a:bodyPr>
            <a:normAutofit/>
          </a:bodyPr>
          <a:lstStyle/>
          <a:p>
            <a:r>
              <a:rPr lang="en-GB" dirty="0"/>
              <a:t>R</a:t>
            </a:r>
            <a:r>
              <a:rPr lang="en-GB" dirty="0" smtClean="0"/>
              <a:t>equirement of management (critically ill patient)</a:t>
            </a:r>
            <a:endParaRPr lang="en-GB" dirty="0"/>
          </a:p>
        </p:txBody>
      </p:sp>
      <p:sp>
        <p:nvSpPr>
          <p:cNvPr id="3" name="Content Placeholder 2"/>
          <p:cNvSpPr>
            <a:spLocks noGrp="1"/>
          </p:cNvSpPr>
          <p:nvPr>
            <p:ph idx="1"/>
          </p:nvPr>
        </p:nvSpPr>
        <p:spPr>
          <a:xfrm>
            <a:off x="171719" y="1262130"/>
            <a:ext cx="11848563" cy="5331853"/>
          </a:xfrm>
        </p:spPr>
        <p:txBody>
          <a:bodyPr>
            <a:normAutofit fontScale="92500" lnSpcReduction="10000"/>
          </a:bodyPr>
          <a:lstStyle/>
          <a:p>
            <a:pPr>
              <a:buFont typeface="Wingdings" panose="05000000000000000000" pitchFamily="2" charset="2"/>
              <a:buChar char="q"/>
            </a:pPr>
            <a:r>
              <a:rPr lang="en-US" altLang="en-US" dirty="0">
                <a:latin typeface="Times New Roman" panose="02020603050405020304" pitchFamily="18" charset="0"/>
              </a:rPr>
              <a:t>Immediate availability </a:t>
            </a:r>
            <a:r>
              <a:rPr lang="en-US" altLang="en-US" dirty="0" smtClean="0">
                <a:latin typeface="Times New Roman" panose="02020603050405020304" pitchFamily="18" charset="0"/>
              </a:rPr>
              <a:t>of: </a:t>
            </a:r>
          </a:p>
          <a:p>
            <a:pPr lvl="1"/>
            <a:r>
              <a:rPr lang="en-US" altLang="en-US" dirty="0">
                <a:latin typeface="Times New Roman" panose="02020603050405020304" pitchFamily="18" charset="0"/>
              </a:rPr>
              <a:t>S</a:t>
            </a:r>
            <a:r>
              <a:rPr lang="en-US" altLang="en-US" dirty="0" smtClean="0">
                <a:latin typeface="Times New Roman" panose="02020603050405020304" pitchFamily="18" charset="0"/>
              </a:rPr>
              <a:t>urgeons/ physicians, </a:t>
            </a:r>
          </a:p>
          <a:p>
            <a:pPr lvl="1"/>
            <a:r>
              <a:rPr lang="en-US" altLang="en-US" dirty="0">
                <a:latin typeface="Times New Roman" panose="02020603050405020304" pitchFamily="18" charset="0"/>
              </a:rPr>
              <a:t>A</a:t>
            </a:r>
            <a:r>
              <a:rPr lang="en-US" altLang="en-US" dirty="0" smtClean="0">
                <a:latin typeface="Times New Roman" panose="02020603050405020304" pitchFamily="18" charset="0"/>
              </a:rPr>
              <a:t>nesthesiologists, </a:t>
            </a:r>
          </a:p>
          <a:p>
            <a:pPr lvl="1"/>
            <a:r>
              <a:rPr lang="en-US" altLang="en-US" dirty="0">
                <a:latin typeface="Times New Roman" panose="02020603050405020304" pitchFamily="18" charset="0"/>
              </a:rPr>
              <a:t>N</a:t>
            </a:r>
            <a:r>
              <a:rPr lang="en-US" altLang="en-US" dirty="0" smtClean="0">
                <a:latin typeface="Times New Roman" panose="02020603050405020304" pitchFamily="18" charset="0"/>
              </a:rPr>
              <a:t>urses  </a:t>
            </a:r>
          </a:p>
          <a:p>
            <a:pPr lvl="1"/>
            <a:r>
              <a:rPr lang="en-US" altLang="en-US" dirty="0">
                <a:latin typeface="Times New Roman" panose="02020603050405020304" pitchFamily="18" charset="0"/>
              </a:rPr>
              <a:t>F</a:t>
            </a:r>
            <a:r>
              <a:rPr lang="en-US" altLang="en-US" dirty="0" smtClean="0">
                <a:latin typeface="Times New Roman" panose="02020603050405020304" pitchFamily="18" charset="0"/>
              </a:rPr>
              <a:t>acilities</a:t>
            </a:r>
            <a:r>
              <a:rPr lang="en-US" altLang="en-US" dirty="0">
                <a:latin typeface="Times New Roman" panose="02020603050405020304" pitchFamily="18" charset="0"/>
              </a:rPr>
              <a:t>, </a:t>
            </a:r>
            <a:endParaRPr lang="en-US" altLang="en-US" dirty="0" smtClean="0">
              <a:latin typeface="Times New Roman" panose="02020603050405020304" pitchFamily="18" charset="0"/>
            </a:endParaRPr>
          </a:p>
          <a:p>
            <a:pPr lvl="1"/>
            <a:r>
              <a:rPr lang="en-US" altLang="en-US" dirty="0">
                <a:latin typeface="Times New Roman" panose="02020603050405020304" pitchFamily="18" charset="0"/>
              </a:rPr>
              <a:t>E</a:t>
            </a:r>
            <a:r>
              <a:rPr lang="en-US" altLang="en-US" dirty="0" smtClean="0">
                <a:latin typeface="Times New Roman" panose="02020603050405020304" pitchFamily="18" charset="0"/>
              </a:rPr>
              <a:t>mergency </a:t>
            </a:r>
            <a:r>
              <a:rPr lang="en-US" altLang="en-US" dirty="0">
                <a:latin typeface="Times New Roman" panose="02020603050405020304" pitchFamily="18" charset="0"/>
              </a:rPr>
              <a:t>room, </a:t>
            </a:r>
            <a:endParaRPr lang="en-US" altLang="en-US" dirty="0" smtClean="0">
              <a:latin typeface="Times New Roman" panose="02020603050405020304" pitchFamily="18" charset="0"/>
            </a:endParaRPr>
          </a:p>
          <a:p>
            <a:pPr lvl="1"/>
            <a:r>
              <a:rPr lang="en-US" altLang="en-US" dirty="0">
                <a:latin typeface="Times New Roman" panose="02020603050405020304" pitchFamily="18" charset="0"/>
              </a:rPr>
              <a:t>T</a:t>
            </a:r>
            <a:r>
              <a:rPr lang="en-US" altLang="en-US" dirty="0" smtClean="0">
                <a:latin typeface="Times New Roman" panose="02020603050405020304" pitchFamily="18" charset="0"/>
              </a:rPr>
              <a:t>heatres</a:t>
            </a:r>
            <a:r>
              <a:rPr lang="en-US" altLang="en-US" dirty="0">
                <a:latin typeface="Times New Roman" panose="02020603050405020304" pitchFamily="18" charset="0"/>
              </a:rPr>
              <a:t>, </a:t>
            </a:r>
            <a:endParaRPr lang="en-US" altLang="en-US" dirty="0" smtClean="0">
              <a:latin typeface="Times New Roman" panose="02020603050405020304" pitchFamily="18" charset="0"/>
            </a:endParaRPr>
          </a:p>
          <a:p>
            <a:pPr lvl="1"/>
            <a:r>
              <a:rPr lang="en-US" altLang="en-US" dirty="0" smtClean="0">
                <a:latin typeface="Times New Roman" panose="02020603050405020304" pitchFamily="18" charset="0"/>
              </a:rPr>
              <a:t>ICU </a:t>
            </a:r>
            <a:r>
              <a:rPr lang="en-US" altLang="en-US" dirty="0">
                <a:latin typeface="Times New Roman" panose="02020603050405020304" pitchFamily="18" charset="0"/>
              </a:rPr>
              <a:t>beds, </a:t>
            </a:r>
            <a:endParaRPr lang="en-US" altLang="en-US" dirty="0" smtClean="0">
              <a:latin typeface="Times New Roman" panose="02020603050405020304" pitchFamily="18" charset="0"/>
            </a:endParaRPr>
          </a:p>
          <a:p>
            <a:pPr lvl="1"/>
            <a:r>
              <a:rPr lang="en-US" altLang="en-US" dirty="0">
                <a:latin typeface="Times New Roman" panose="02020603050405020304" pitchFamily="18" charset="0"/>
              </a:rPr>
              <a:t>R</a:t>
            </a:r>
            <a:r>
              <a:rPr lang="en-US" altLang="en-US" dirty="0" smtClean="0">
                <a:latin typeface="Times New Roman" panose="02020603050405020304" pitchFamily="18" charset="0"/>
              </a:rPr>
              <a:t>adiology</a:t>
            </a:r>
            <a:r>
              <a:rPr lang="en-US" altLang="en-US" dirty="0">
                <a:latin typeface="Times New Roman" panose="02020603050405020304" pitchFamily="18" charset="0"/>
              </a:rPr>
              <a:t>, </a:t>
            </a:r>
            <a:endParaRPr lang="en-US" altLang="en-US" dirty="0" smtClean="0">
              <a:latin typeface="Times New Roman" panose="02020603050405020304" pitchFamily="18" charset="0"/>
            </a:endParaRPr>
          </a:p>
          <a:p>
            <a:pPr lvl="1"/>
            <a:r>
              <a:rPr lang="en-US" altLang="en-US" dirty="0">
                <a:latin typeface="Times New Roman" panose="02020603050405020304" pitchFamily="18" charset="0"/>
              </a:rPr>
              <a:t>L</a:t>
            </a:r>
            <a:r>
              <a:rPr lang="en-US" altLang="en-US" dirty="0" smtClean="0">
                <a:latin typeface="Times New Roman" panose="02020603050405020304" pitchFamily="18" charset="0"/>
              </a:rPr>
              <a:t>aboratory</a:t>
            </a:r>
            <a:r>
              <a:rPr lang="en-US" altLang="en-US" dirty="0">
                <a:latin typeface="Times New Roman" panose="02020603050405020304" pitchFamily="18" charset="0"/>
              </a:rPr>
              <a:t>, </a:t>
            </a:r>
            <a:endParaRPr lang="en-US" altLang="en-US" dirty="0" smtClean="0">
              <a:latin typeface="Times New Roman" panose="02020603050405020304" pitchFamily="18" charset="0"/>
            </a:endParaRPr>
          </a:p>
          <a:p>
            <a:pPr lvl="1"/>
            <a:r>
              <a:rPr lang="en-US" altLang="en-US" dirty="0">
                <a:latin typeface="Times New Roman" panose="02020603050405020304" pitchFamily="18" charset="0"/>
              </a:rPr>
              <a:t>B</a:t>
            </a:r>
            <a:r>
              <a:rPr lang="en-US" altLang="en-US" dirty="0" smtClean="0">
                <a:latin typeface="Times New Roman" panose="02020603050405020304" pitchFamily="18" charset="0"/>
              </a:rPr>
              <a:t>lood </a:t>
            </a:r>
            <a:r>
              <a:rPr lang="en-US" altLang="en-US" dirty="0">
                <a:latin typeface="Times New Roman" panose="02020603050405020304" pitchFamily="18" charset="0"/>
              </a:rPr>
              <a:t>bank </a:t>
            </a:r>
            <a:endParaRPr lang="en-US" altLang="en-US" dirty="0" smtClean="0">
              <a:latin typeface="Times New Roman" panose="02020603050405020304" pitchFamily="18" charset="0"/>
            </a:endParaRPr>
          </a:p>
          <a:p>
            <a:pPr marL="0" indent="0">
              <a:buNone/>
            </a:pPr>
            <a:endParaRPr lang="en-US" altLang="en-US" dirty="0" smtClean="0">
              <a:latin typeface="Times New Roman" panose="02020603050405020304" pitchFamily="18" charset="0"/>
            </a:endParaRPr>
          </a:p>
          <a:p>
            <a:pPr marL="0" indent="0">
              <a:buNone/>
            </a:pPr>
            <a:r>
              <a:rPr lang="en-US" altLang="en-US" dirty="0" smtClean="0">
                <a:latin typeface="Times New Roman" panose="02020603050405020304" pitchFamily="18" charset="0"/>
              </a:rPr>
              <a:t>NB: The above should be available</a:t>
            </a:r>
          </a:p>
          <a:p>
            <a:pPr marL="0" indent="0">
              <a:buNone/>
            </a:pPr>
            <a:r>
              <a:rPr lang="en-US" altLang="en-US" dirty="0" smtClean="0">
                <a:latin typeface="Times New Roman" panose="02020603050405020304" pitchFamily="18" charset="0"/>
              </a:rPr>
              <a:t>24 </a:t>
            </a:r>
            <a:r>
              <a:rPr lang="en-US" altLang="en-US" dirty="0">
                <a:latin typeface="Times New Roman" panose="02020603050405020304" pitchFamily="18" charset="0"/>
              </a:rPr>
              <a:t>hours every day of the year.</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2913" y="1262131"/>
            <a:ext cx="6593983" cy="5331852"/>
          </a:xfrm>
          <a:prstGeom prst="rect">
            <a:avLst/>
          </a:prstGeom>
        </p:spPr>
      </p:pic>
    </p:spTree>
    <p:extLst>
      <p:ext uri="{BB962C8B-B14F-4D97-AF65-F5344CB8AC3E}">
        <p14:creationId xmlns:p14="http://schemas.microsoft.com/office/powerpoint/2010/main" val="442663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1546"/>
            <a:ext cx="6800044" cy="1325563"/>
          </a:xfrm>
        </p:spPr>
        <p:txBody>
          <a:bodyPr/>
          <a:lstStyle/>
          <a:p>
            <a:r>
              <a:rPr lang="en-GB" dirty="0"/>
              <a:t>Requirement of management</a:t>
            </a:r>
          </a:p>
        </p:txBody>
      </p:sp>
      <p:sp>
        <p:nvSpPr>
          <p:cNvPr id="3" name="Content Placeholder 2"/>
          <p:cNvSpPr>
            <a:spLocks noGrp="1"/>
          </p:cNvSpPr>
          <p:nvPr>
            <p:ph idx="1"/>
          </p:nvPr>
        </p:nvSpPr>
        <p:spPr>
          <a:xfrm>
            <a:off x="283335" y="862883"/>
            <a:ext cx="5950040" cy="5420352"/>
          </a:xfrm>
        </p:spPr>
        <p:txBody>
          <a:bodyPr>
            <a:normAutofit/>
          </a:bodyPr>
          <a:lstStyle/>
          <a:p>
            <a:pPr marL="609600" indent="-609600">
              <a:buNone/>
            </a:pPr>
            <a:endParaRPr lang="en-US" altLang="en-US" dirty="0">
              <a:latin typeface="Times New Roman" panose="02020603050405020304" pitchFamily="18" charset="0"/>
            </a:endParaRPr>
          </a:p>
          <a:p>
            <a:pPr marL="609600" indent="-609600">
              <a:buNone/>
            </a:pPr>
            <a:r>
              <a:rPr lang="en-US" altLang="en-US" dirty="0">
                <a:latin typeface="Times New Roman" panose="02020603050405020304" pitchFamily="18" charset="0"/>
              </a:rPr>
              <a:t>1.	Airway </a:t>
            </a:r>
            <a:r>
              <a:rPr lang="en-US" altLang="en-US" dirty="0" smtClean="0">
                <a:latin typeface="Times New Roman" panose="02020603050405020304" pitchFamily="18" charset="0"/>
              </a:rPr>
              <a:t>equipment/devices e.g. </a:t>
            </a:r>
            <a:r>
              <a:rPr lang="en-US" altLang="en-US" sz="2800" dirty="0" err="1" smtClean="0">
                <a:latin typeface="Times New Roman" panose="02020603050405020304" pitchFamily="18" charset="0"/>
              </a:rPr>
              <a:t>oro</a:t>
            </a:r>
            <a:r>
              <a:rPr lang="en-US" altLang="en-US" sz="2800" dirty="0" smtClean="0">
                <a:latin typeface="Times New Roman" panose="02020603050405020304" pitchFamily="18" charset="0"/>
              </a:rPr>
              <a:t>/ nasopharyngeal airways, tracheostomy tubes, laryngoscopes</a:t>
            </a:r>
            <a:r>
              <a:rPr lang="en-US" altLang="en-US" dirty="0">
                <a:latin typeface="Times New Roman" panose="02020603050405020304" pitchFamily="18" charset="0"/>
              </a:rPr>
              <a:t> </a:t>
            </a:r>
            <a:r>
              <a:rPr lang="en-US" altLang="en-US" dirty="0" smtClean="0">
                <a:latin typeface="Times New Roman" panose="02020603050405020304" pitchFamily="18" charset="0"/>
              </a:rPr>
              <a:t>and</a:t>
            </a:r>
            <a:r>
              <a:rPr lang="en-US" altLang="en-US" sz="2800" dirty="0" smtClean="0">
                <a:latin typeface="Times New Roman" panose="02020603050405020304" pitchFamily="18" charset="0"/>
              </a:rPr>
              <a:t> </a:t>
            </a:r>
            <a:r>
              <a:rPr lang="en-US" altLang="en-US" sz="2800" dirty="0">
                <a:latin typeface="Times New Roman" panose="02020603050405020304" pitchFamily="18" charset="0"/>
              </a:rPr>
              <a:t>endotracheal tubes</a:t>
            </a:r>
          </a:p>
          <a:p>
            <a:pPr marL="609600" indent="-609600">
              <a:buNone/>
            </a:pPr>
            <a:r>
              <a:rPr lang="en-US" altLang="en-US" dirty="0">
                <a:latin typeface="Times New Roman" panose="02020603050405020304" pitchFamily="18" charset="0"/>
              </a:rPr>
              <a:t>2.	Ambubags</a:t>
            </a:r>
          </a:p>
          <a:p>
            <a:pPr marL="609600" indent="-609600">
              <a:buNone/>
            </a:pPr>
            <a:r>
              <a:rPr lang="en-US" altLang="en-US" dirty="0">
                <a:latin typeface="Times New Roman" panose="02020603050405020304" pitchFamily="18" charset="0"/>
              </a:rPr>
              <a:t>3. 	Mechanical </a:t>
            </a:r>
            <a:r>
              <a:rPr lang="en-US" altLang="en-US" dirty="0" smtClean="0">
                <a:latin typeface="Times New Roman" panose="02020603050405020304" pitchFamily="18" charset="0"/>
              </a:rPr>
              <a:t>ventilator</a:t>
            </a:r>
            <a:endParaRPr lang="en-US" altLang="en-US" dirty="0">
              <a:latin typeface="Times New Roman" panose="02020603050405020304" pitchFamily="18" charset="0"/>
            </a:endParaRPr>
          </a:p>
          <a:p>
            <a:pPr marL="609600" indent="-609600">
              <a:buAutoNum type="arabicPeriod" startAt="4"/>
            </a:pPr>
            <a:r>
              <a:rPr lang="en-US" altLang="en-US" dirty="0" smtClean="0">
                <a:latin typeface="Times New Roman" panose="02020603050405020304" pitchFamily="18" charset="0"/>
              </a:rPr>
              <a:t>Monitoring devices </a:t>
            </a:r>
            <a:endParaRPr lang="en-US" altLang="en-US" dirty="0">
              <a:latin typeface="Times New Roman" panose="02020603050405020304" pitchFamily="18" charset="0"/>
            </a:endParaRPr>
          </a:p>
          <a:p>
            <a:pPr marL="609600" indent="-609600">
              <a:buAutoNum type="arabicPeriod" startAt="4"/>
            </a:pPr>
            <a:r>
              <a:rPr lang="en-US" altLang="en-US" dirty="0" smtClean="0">
                <a:latin typeface="Times New Roman" panose="02020603050405020304" pitchFamily="18" charset="0"/>
              </a:rPr>
              <a:t>Blood </a:t>
            </a:r>
            <a:r>
              <a:rPr lang="en-US" altLang="en-US" dirty="0">
                <a:latin typeface="Times New Roman" panose="02020603050405020304" pitchFamily="18" charset="0"/>
              </a:rPr>
              <a:t>pumps </a:t>
            </a:r>
            <a:endParaRPr lang="en-US" altLang="en-US" dirty="0" smtClean="0">
              <a:latin typeface="Times New Roman" panose="02020603050405020304" pitchFamily="18" charset="0"/>
            </a:endParaRPr>
          </a:p>
          <a:p>
            <a:pPr marL="609600" indent="-609600">
              <a:buAutoNum type="arabicPeriod" startAt="6"/>
            </a:pPr>
            <a:r>
              <a:rPr lang="en-US" altLang="en-US" dirty="0" smtClean="0">
                <a:latin typeface="Times New Roman" panose="02020603050405020304" pitchFamily="18" charset="0"/>
              </a:rPr>
              <a:t>Drugs </a:t>
            </a:r>
            <a:r>
              <a:rPr lang="en-US" altLang="en-US" dirty="0">
                <a:latin typeface="Times New Roman" panose="02020603050405020304" pitchFamily="18" charset="0"/>
              </a:rPr>
              <a:t>in labelled </a:t>
            </a:r>
            <a:r>
              <a:rPr lang="en-US" altLang="en-US" dirty="0" smtClean="0">
                <a:latin typeface="Times New Roman" panose="02020603050405020304" pitchFamily="18" charset="0"/>
              </a:rPr>
              <a:t>syringes</a:t>
            </a:r>
            <a:endParaRPr lang="en-US" altLang="en-US" dirty="0">
              <a:latin typeface="Times New Roman" panose="02020603050405020304" pitchFamily="18" charset="0"/>
            </a:endParaRPr>
          </a:p>
          <a:p>
            <a:pPr marL="609600" indent="-609600">
              <a:buAutoNum type="arabicPeriod" startAt="6"/>
            </a:pPr>
            <a:r>
              <a:rPr lang="en-US" altLang="en-US" dirty="0" smtClean="0">
                <a:latin typeface="Times New Roman" panose="02020603050405020304" pitchFamily="18" charset="0"/>
              </a:rPr>
              <a:t>Electrical defibrillator</a:t>
            </a:r>
            <a:endParaRPr lang="en-US" altLang="en-US" dirty="0">
              <a:latin typeface="Times New Roman" panose="02020603050405020304" pitchFamily="18" charset="0"/>
            </a:endParaRPr>
          </a:p>
          <a:p>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62164" y="862883"/>
            <a:ext cx="5628067" cy="5653826"/>
          </a:xfrm>
          <a:prstGeom prst="rect">
            <a:avLst/>
          </a:prstGeom>
        </p:spPr>
      </p:pic>
    </p:spTree>
    <p:extLst>
      <p:ext uri="{BB962C8B-B14F-4D97-AF65-F5344CB8AC3E}">
        <p14:creationId xmlns:p14="http://schemas.microsoft.com/office/powerpoint/2010/main" val="23538304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486" y="365126"/>
            <a:ext cx="10621314" cy="1064430"/>
          </a:xfrm>
        </p:spPr>
        <p:txBody>
          <a:bodyPr/>
          <a:lstStyle/>
          <a:p>
            <a:r>
              <a:rPr lang="en-GB" dirty="0" smtClean="0"/>
              <a:t>Treatment</a:t>
            </a:r>
            <a:endParaRPr lang="en-GB" dirty="0"/>
          </a:p>
        </p:txBody>
      </p:sp>
      <p:sp>
        <p:nvSpPr>
          <p:cNvPr id="5" name="Content Placeholder 4"/>
          <p:cNvSpPr>
            <a:spLocks noGrp="1"/>
          </p:cNvSpPr>
          <p:nvPr>
            <p:ph idx="1"/>
          </p:nvPr>
        </p:nvSpPr>
        <p:spPr>
          <a:xfrm>
            <a:off x="732486" y="1584101"/>
            <a:ext cx="10727028" cy="4533363"/>
          </a:xfrm>
        </p:spPr>
        <p:txBody>
          <a:bodyPr>
            <a:normAutofit/>
          </a:bodyPr>
          <a:lstStyle/>
          <a:p>
            <a:pPr marL="0" indent="0">
              <a:buNone/>
            </a:pPr>
            <a:r>
              <a:rPr lang="en-GB" sz="3600" b="1" dirty="0"/>
              <a:t>G</a:t>
            </a:r>
            <a:r>
              <a:rPr lang="en-GB" sz="3600" b="1" dirty="0" smtClean="0">
                <a:effectLst/>
              </a:rPr>
              <a:t>uiding principles: </a:t>
            </a:r>
          </a:p>
          <a:p>
            <a:pPr>
              <a:buFont typeface="Wingdings" panose="05000000000000000000" pitchFamily="2" charset="2"/>
              <a:buChar char="ü"/>
            </a:pPr>
            <a:r>
              <a:rPr lang="en-GB" sz="3600" dirty="0" smtClean="0">
                <a:effectLst/>
              </a:rPr>
              <a:t> Delivery of optimal and appropriate care </a:t>
            </a:r>
          </a:p>
          <a:p>
            <a:pPr>
              <a:buFont typeface="Wingdings" panose="05000000000000000000" pitchFamily="2" charset="2"/>
              <a:buChar char="ü"/>
            </a:pPr>
            <a:r>
              <a:rPr lang="en-GB" sz="3600" dirty="0" smtClean="0">
                <a:effectLst/>
              </a:rPr>
              <a:t> Relief of distress </a:t>
            </a:r>
          </a:p>
          <a:p>
            <a:pPr>
              <a:buFont typeface="Wingdings" panose="05000000000000000000" pitchFamily="2" charset="2"/>
              <a:buChar char="ü"/>
            </a:pPr>
            <a:r>
              <a:rPr lang="en-GB" sz="3600" dirty="0"/>
              <a:t>C</a:t>
            </a:r>
            <a:r>
              <a:rPr lang="en-GB" sz="3600" dirty="0" smtClean="0">
                <a:effectLst/>
              </a:rPr>
              <a:t>ompassion and support </a:t>
            </a:r>
          </a:p>
          <a:p>
            <a:pPr>
              <a:buFont typeface="Wingdings" panose="05000000000000000000" pitchFamily="2" charset="2"/>
              <a:buChar char="ü"/>
            </a:pPr>
            <a:r>
              <a:rPr lang="en-GB" sz="3600" dirty="0"/>
              <a:t>D</a:t>
            </a:r>
            <a:r>
              <a:rPr lang="en-GB" sz="3600" dirty="0" smtClean="0">
                <a:effectLst/>
              </a:rPr>
              <a:t>ignity </a:t>
            </a:r>
          </a:p>
          <a:p>
            <a:pPr>
              <a:buFont typeface="Wingdings" panose="05000000000000000000" pitchFamily="2" charset="2"/>
              <a:buChar char="ü"/>
            </a:pPr>
            <a:r>
              <a:rPr lang="en-GB" sz="3600" dirty="0"/>
              <a:t>I</a:t>
            </a:r>
            <a:r>
              <a:rPr lang="en-GB" sz="3600" dirty="0" smtClean="0">
                <a:effectLst/>
              </a:rPr>
              <a:t>nformation </a:t>
            </a:r>
          </a:p>
          <a:p>
            <a:pPr>
              <a:buFont typeface="Wingdings" panose="05000000000000000000" pitchFamily="2" charset="2"/>
              <a:buChar char="ü"/>
            </a:pPr>
            <a:r>
              <a:rPr lang="en-GB" sz="3600" dirty="0"/>
              <a:t>C</a:t>
            </a:r>
            <a:r>
              <a:rPr lang="en-GB" sz="3600" dirty="0" smtClean="0">
                <a:effectLst/>
              </a:rPr>
              <a:t>are and support of relatives and care givers</a:t>
            </a:r>
            <a:endParaRPr lang="en-GB" sz="3600" dirty="0" smtClean="0"/>
          </a:p>
          <a:p>
            <a:endParaRPr lang="en-GB" sz="3600" dirty="0"/>
          </a:p>
        </p:txBody>
      </p:sp>
    </p:spTree>
    <p:extLst>
      <p:ext uri="{BB962C8B-B14F-4D97-AF65-F5344CB8AC3E}">
        <p14:creationId xmlns:p14="http://schemas.microsoft.com/office/powerpoint/2010/main" val="19337388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4471"/>
            <a:ext cx="10515600" cy="1556217"/>
          </a:xfrm>
        </p:spPr>
        <p:txBody>
          <a:bodyPr/>
          <a:lstStyle/>
          <a:p>
            <a:r>
              <a:rPr lang="en-GB" dirty="0" smtClean="0"/>
              <a:t>AIRWAY</a:t>
            </a:r>
            <a:endParaRPr lang="en-GB" dirty="0"/>
          </a:p>
        </p:txBody>
      </p:sp>
      <p:sp>
        <p:nvSpPr>
          <p:cNvPr id="3" name="Content Placeholder 2"/>
          <p:cNvSpPr>
            <a:spLocks noGrp="1"/>
          </p:cNvSpPr>
          <p:nvPr>
            <p:ph idx="1"/>
          </p:nvPr>
        </p:nvSpPr>
        <p:spPr>
          <a:xfrm>
            <a:off x="838199" y="1571223"/>
            <a:ext cx="4751231" cy="4533363"/>
          </a:xfrm>
        </p:spPr>
        <p:txBody>
          <a:bodyPr>
            <a:normAutofit/>
          </a:bodyPr>
          <a:lstStyle/>
          <a:p>
            <a:pPr>
              <a:buFont typeface="Wingdings" panose="05000000000000000000" pitchFamily="2" charset="2"/>
              <a:buChar char="ü"/>
            </a:pPr>
            <a:r>
              <a:rPr lang="en-GB" sz="3600" dirty="0" smtClean="0"/>
              <a:t>Open the airway</a:t>
            </a:r>
          </a:p>
          <a:p>
            <a:pPr>
              <a:buFont typeface="Wingdings" panose="05000000000000000000" pitchFamily="2" charset="2"/>
              <a:buChar char="ü"/>
            </a:pPr>
            <a:r>
              <a:rPr lang="en-GB" sz="3600" dirty="0" smtClean="0"/>
              <a:t>Suction to clear the secretions</a:t>
            </a:r>
          </a:p>
          <a:p>
            <a:pPr>
              <a:buFont typeface="Wingdings" panose="05000000000000000000" pitchFamily="2" charset="2"/>
              <a:buChar char="ü"/>
            </a:pPr>
            <a:r>
              <a:rPr lang="en-GB" sz="3600" dirty="0" smtClean="0"/>
              <a:t>Position (recovery position, prop up)</a:t>
            </a:r>
          </a:p>
          <a:p>
            <a:pPr>
              <a:buFont typeface="Wingdings" panose="05000000000000000000" pitchFamily="2" charset="2"/>
              <a:buChar char="ü"/>
            </a:pPr>
            <a:r>
              <a:rPr lang="en-GB" sz="3600" dirty="0" smtClean="0"/>
              <a:t>Prepare patient for intubation or other alternatives</a:t>
            </a:r>
          </a:p>
          <a:p>
            <a:pPr>
              <a:buFont typeface="Wingdings" panose="05000000000000000000" pitchFamily="2" charset="2"/>
              <a:buChar char="ü"/>
            </a:pPr>
            <a:endParaRPr lang="en-GB" sz="3600" dirty="0" smtClean="0"/>
          </a:p>
          <a:p>
            <a:pPr>
              <a:buFont typeface="Wingdings" panose="05000000000000000000" pitchFamily="2" charset="2"/>
              <a:buChar char="ü"/>
            </a:pPr>
            <a:endParaRPr lang="en-GB" sz="3600" dirty="0" smtClean="0"/>
          </a:p>
          <a:p>
            <a:pPr>
              <a:buFont typeface="Wingdings" panose="05000000000000000000" pitchFamily="2" charset="2"/>
              <a:buChar char="ü"/>
            </a:pPr>
            <a:endParaRPr lang="en-GB" sz="36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01556" y="399245"/>
            <a:ext cx="5486399" cy="243410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1404" y="3361386"/>
            <a:ext cx="5576551" cy="3090929"/>
          </a:xfrm>
          <a:prstGeom prst="rect">
            <a:avLst/>
          </a:prstGeom>
        </p:spPr>
      </p:pic>
    </p:spTree>
    <p:extLst>
      <p:ext uri="{BB962C8B-B14F-4D97-AF65-F5344CB8AC3E}">
        <p14:creationId xmlns:p14="http://schemas.microsoft.com/office/powerpoint/2010/main" val="31775856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58" y="64395"/>
            <a:ext cx="4237150" cy="1690688"/>
          </a:xfrm>
        </p:spPr>
        <p:txBody>
          <a:bodyPr/>
          <a:lstStyle/>
          <a:p>
            <a:r>
              <a:rPr lang="en-GB" dirty="0" smtClean="0"/>
              <a:t>BREATHING</a:t>
            </a:r>
            <a:endParaRPr lang="en-GB" dirty="0"/>
          </a:p>
        </p:txBody>
      </p:sp>
      <p:sp>
        <p:nvSpPr>
          <p:cNvPr id="3" name="Content Placeholder 2"/>
          <p:cNvSpPr>
            <a:spLocks noGrp="1"/>
          </p:cNvSpPr>
          <p:nvPr>
            <p:ph idx="1"/>
          </p:nvPr>
        </p:nvSpPr>
        <p:spPr>
          <a:xfrm>
            <a:off x="695458" y="1546412"/>
            <a:ext cx="4997004" cy="4699843"/>
          </a:xfrm>
        </p:spPr>
        <p:txBody>
          <a:bodyPr/>
          <a:lstStyle/>
          <a:p>
            <a:r>
              <a:rPr lang="en-GB" dirty="0" smtClean="0"/>
              <a:t>Observe the chest movement</a:t>
            </a:r>
          </a:p>
          <a:p>
            <a:r>
              <a:rPr lang="en-GB" dirty="0" smtClean="0"/>
              <a:t>Observe use of accessory muscles of respiration</a:t>
            </a:r>
          </a:p>
          <a:p>
            <a:r>
              <a:rPr lang="en-GB" dirty="0" smtClean="0"/>
              <a:t>Low oxygen saturation</a:t>
            </a:r>
          </a:p>
          <a:p>
            <a:pPr marL="0" indent="0">
              <a:buNone/>
            </a:pPr>
            <a:r>
              <a:rPr lang="en-GB" b="1" i="1" dirty="0" smtClean="0"/>
              <a:t>Interventions:</a:t>
            </a:r>
          </a:p>
          <a:p>
            <a:pPr>
              <a:buFont typeface="Wingdings" panose="05000000000000000000" pitchFamily="2" charset="2"/>
              <a:buChar char="ü"/>
            </a:pPr>
            <a:r>
              <a:rPr lang="en-GB" dirty="0" smtClean="0"/>
              <a:t>Put patient in semi-fowlers position to ease breathing </a:t>
            </a:r>
          </a:p>
          <a:p>
            <a:pPr>
              <a:buFont typeface="Wingdings" panose="05000000000000000000" pitchFamily="2" charset="2"/>
              <a:buChar char="ü"/>
            </a:pPr>
            <a:r>
              <a:rPr lang="en-GB" dirty="0" smtClean="0"/>
              <a:t>Give oxygen</a:t>
            </a:r>
          </a:p>
          <a:p>
            <a:pPr>
              <a:buFont typeface="Wingdings" panose="05000000000000000000" pitchFamily="2" charset="2"/>
              <a:buChar char="ü"/>
            </a:pPr>
            <a:r>
              <a:rPr lang="en-GB" dirty="0" smtClean="0"/>
              <a:t>Monitor respiratory rate</a:t>
            </a:r>
            <a:endParaRPr lang="en-GB" dirty="0"/>
          </a:p>
          <a:p>
            <a:endParaRPr lang="en-GB" dirty="0"/>
          </a:p>
        </p:txBody>
      </p:sp>
    </p:spTree>
    <p:extLst>
      <p:ext uri="{BB962C8B-B14F-4D97-AF65-F5344CB8AC3E}">
        <p14:creationId xmlns:p14="http://schemas.microsoft.com/office/powerpoint/2010/main" val="3428529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73977"/>
            <a:ext cx="10264588" cy="1280250"/>
          </a:xfrm>
        </p:spPr>
        <p:txBody>
          <a:bodyPr/>
          <a:lstStyle/>
          <a:p>
            <a:r>
              <a:rPr lang="en-GB" dirty="0" smtClean="0"/>
              <a:t>Circulation</a:t>
            </a:r>
            <a:endParaRPr lang="en-GB" dirty="0"/>
          </a:p>
        </p:txBody>
      </p:sp>
      <p:sp>
        <p:nvSpPr>
          <p:cNvPr id="3" name="Content Placeholder 2"/>
          <p:cNvSpPr>
            <a:spLocks noGrp="1"/>
          </p:cNvSpPr>
          <p:nvPr>
            <p:ph idx="1"/>
          </p:nvPr>
        </p:nvSpPr>
        <p:spPr>
          <a:xfrm>
            <a:off x="914400" y="1622740"/>
            <a:ext cx="10123714" cy="4268609"/>
          </a:xfrm>
        </p:spPr>
        <p:txBody>
          <a:bodyPr>
            <a:normAutofit/>
          </a:bodyPr>
          <a:lstStyle/>
          <a:p>
            <a:pPr>
              <a:buFont typeface="Wingdings" panose="05000000000000000000" pitchFamily="2" charset="2"/>
              <a:buChar char="ü"/>
            </a:pPr>
            <a:r>
              <a:rPr lang="en-GB" sz="4000" dirty="0" smtClean="0"/>
              <a:t>Start intravenous line</a:t>
            </a:r>
          </a:p>
          <a:p>
            <a:pPr>
              <a:buFont typeface="Wingdings" panose="05000000000000000000" pitchFamily="2" charset="2"/>
              <a:buChar char="ü"/>
            </a:pPr>
            <a:r>
              <a:rPr lang="en-GB" sz="4000" dirty="0" smtClean="0"/>
              <a:t>Administer intravenous fluids </a:t>
            </a:r>
          </a:p>
          <a:p>
            <a:pPr>
              <a:buFont typeface="Wingdings" panose="05000000000000000000" pitchFamily="2" charset="2"/>
              <a:buChar char="ü"/>
            </a:pPr>
            <a:r>
              <a:rPr lang="en-GB" sz="4000" dirty="0" smtClean="0"/>
              <a:t>Transfuse blood and blood products (whole blood, fresh blood etc.)</a:t>
            </a:r>
          </a:p>
          <a:p>
            <a:pPr>
              <a:buFont typeface="Wingdings" panose="05000000000000000000" pitchFamily="2" charset="2"/>
              <a:buChar char="ü"/>
            </a:pPr>
            <a:r>
              <a:rPr lang="en-GB" sz="4000" dirty="0" smtClean="0"/>
              <a:t>Monitor fluid and temperature chart</a:t>
            </a:r>
          </a:p>
          <a:p>
            <a:pPr>
              <a:buFont typeface="Wingdings" panose="05000000000000000000" pitchFamily="2" charset="2"/>
              <a:buChar char="ü"/>
            </a:pPr>
            <a:r>
              <a:rPr lang="en-GB" sz="4000" dirty="0" smtClean="0"/>
              <a:t>Perform CPR in case of cardiac arrest</a:t>
            </a:r>
          </a:p>
          <a:p>
            <a:pPr>
              <a:buFont typeface="Wingdings" panose="05000000000000000000" pitchFamily="2" charset="2"/>
              <a:buChar char="ü"/>
            </a:pPr>
            <a:endParaRPr lang="en-GB" sz="4000" dirty="0" smtClean="0"/>
          </a:p>
          <a:p>
            <a:pPr>
              <a:buFont typeface="Wingdings" panose="05000000000000000000" pitchFamily="2" charset="2"/>
              <a:buChar char="ü"/>
            </a:pPr>
            <a:endParaRPr lang="en-GB" sz="4000" dirty="0"/>
          </a:p>
        </p:txBody>
      </p:sp>
    </p:spTree>
    <p:extLst>
      <p:ext uri="{BB962C8B-B14F-4D97-AF65-F5344CB8AC3E}">
        <p14:creationId xmlns:p14="http://schemas.microsoft.com/office/powerpoint/2010/main" val="2734939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01783" y="1828800"/>
            <a:ext cx="10332720" cy="4454434"/>
          </a:xfrm>
        </p:spPr>
        <p:txBody>
          <a:bodyPr>
            <a:noAutofit/>
          </a:bodyPr>
          <a:lstStyle/>
          <a:p>
            <a:pPr>
              <a:buFont typeface="Wingdings" pitchFamily="2" charset="2"/>
              <a:buChar char="q"/>
            </a:pPr>
            <a:r>
              <a:rPr lang="en-US" sz="3600" dirty="0"/>
              <a:t>Consciousness is the patient wakefulness and ability to respond to the environment.</a:t>
            </a:r>
          </a:p>
          <a:p>
            <a:pPr>
              <a:buFont typeface="Wingdings" pitchFamily="2" charset="2"/>
              <a:buChar char="q"/>
            </a:pPr>
            <a:r>
              <a:rPr lang="en-US" sz="3600" dirty="0"/>
              <a:t>Level Of Consciousness (LOC) is the most sensitive indicator of neurologic function.</a:t>
            </a:r>
          </a:p>
          <a:p>
            <a:pPr>
              <a:buFont typeface="Wingdings" pitchFamily="2" charset="2"/>
              <a:buChar char="q"/>
            </a:pPr>
            <a:r>
              <a:rPr lang="en-US" sz="3600" dirty="0"/>
              <a:t>An altered level of consciousness is apparent in the patient who is not oriented, does not follow commands or needs persistent stimuli to achieve a state of alertness. </a:t>
            </a:r>
          </a:p>
        </p:txBody>
      </p:sp>
      <p:sp>
        <p:nvSpPr>
          <p:cNvPr id="3" name="Title 2"/>
          <p:cNvSpPr>
            <a:spLocks noGrp="1"/>
          </p:cNvSpPr>
          <p:nvPr>
            <p:ph type="title"/>
          </p:nvPr>
        </p:nvSpPr>
        <p:spPr>
          <a:xfrm>
            <a:off x="1201783" y="704088"/>
            <a:ext cx="9009017" cy="896112"/>
          </a:xfrm>
        </p:spPr>
        <p:txBody>
          <a:bodyPr/>
          <a:lstStyle/>
          <a:p>
            <a:r>
              <a:rPr lang="en-US" dirty="0" smtClean="0"/>
              <a:t>Introduction</a:t>
            </a:r>
            <a:endParaRPr lang="en-US" dirty="0"/>
          </a:p>
        </p:txBody>
      </p:sp>
    </p:spTree>
    <p:extLst>
      <p:ext uri="{BB962C8B-B14F-4D97-AF65-F5344CB8AC3E}">
        <p14:creationId xmlns:p14="http://schemas.microsoft.com/office/powerpoint/2010/main" val="2799222341"/>
      </p:ext>
    </p:extLst>
  </p:cSld>
  <p:clrMapOvr>
    <a:masterClrMapping/>
  </p:clrMapOvr>
  <p:transition spd="slow">
    <p:checke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733" y="283336"/>
            <a:ext cx="4893972" cy="1184855"/>
          </a:xfrm>
        </p:spPr>
        <p:txBody>
          <a:bodyPr/>
          <a:lstStyle/>
          <a:p>
            <a:r>
              <a:rPr lang="en-GB" dirty="0"/>
              <a:t>D</a:t>
            </a:r>
            <a:r>
              <a:rPr lang="en-GB" dirty="0" smtClean="0"/>
              <a:t>rugs</a:t>
            </a:r>
            <a:endParaRPr lang="en-GB" dirty="0"/>
          </a:p>
        </p:txBody>
      </p:sp>
      <p:sp>
        <p:nvSpPr>
          <p:cNvPr id="3" name="Content Placeholder 2"/>
          <p:cNvSpPr>
            <a:spLocks noGrp="1"/>
          </p:cNvSpPr>
          <p:nvPr>
            <p:ph idx="1"/>
          </p:nvPr>
        </p:nvSpPr>
        <p:spPr>
          <a:xfrm>
            <a:off x="772733" y="1571221"/>
            <a:ext cx="10534918" cy="4224271"/>
          </a:xfrm>
        </p:spPr>
        <p:txBody>
          <a:bodyPr>
            <a:normAutofit/>
          </a:bodyPr>
          <a:lstStyle/>
          <a:p>
            <a:pPr>
              <a:buFont typeface="Wingdings" panose="05000000000000000000" pitchFamily="2" charset="2"/>
              <a:buChar char="§"/>
            </a:pPr>
            <a:r>
              <a:rPr lang="en-GB" sz="4000" dirty="0" smtClean="0"/>
              <a:t>Intravenous antibiotics</a:t>
            </a:r>
          </a:p>
          <a:p>
            <a:pPr>
              <a:buFont typeface="Wingdings" panose="05000000000000000000" pitchFamily="2" charset="2"/>
              <a:buChar char="§"/>
            </a:pPr>
            <a:r>
              <a:rPr lang="en-GB" sz="4000" dirty="0" smtClean="0"/>
              <a:t>Analgesics</a:t>
            </a:r>
          </a:p>
          <a:p>
            <a:pPr>
              <a:buFont typeface="Wingdings" panose="05000000000000000000" pitchFamily="2" charset="2"/>
              <a:buChar char="§"/>
            </a:pPr>
            <a:r>
              <a:rPr lang="en-GB" sz="4000" dirty="0" smtClean="0"/>
              <a:t>Steroids</a:t>
            </a:r>
          </a:p>
          <a:p>
            <a:pPr>
              <a:buFont typeface="Wingdings" panose="05000000000000000000" pitchFamily="2" charset="2"/>
              <a:buChar char="§"/>
            </a:pPr>
            <a:r>
              <a:rPr lang="en-GB" sz="4000" dirty="0" err="1" smtClean="0"/>
              <a:t>Antithrombin</a:t>
            </a:r>
            <a:r>
              <a:rPr lang="en-GB" sz="4000" dirty="0" smtClean="0"/>
              <a:t> III (Prevent further coagulopathy)</a:t>
            </a:r>
          </a:p>
          <a:p>
            <a:pPr>
              <a:buFont typeface="Wingdings" panose="05000000000000000000" pitchFamily="2" charset="2"/>
              <a:buChar char="§"/>
            </a:pPr>
            <a:r>
              <a:rPr lang="en-GB" sz="4000" dirty="0" smtClean="0"/>
              <a:t>Inotropic agents (heart failure; dopamine/dobutamine)</a:t>
            </a:r>
          </a:p>
          <a:p>
            <a:pPr>
              <a:buFont typeface="Wingdings" panose="05000000000000000000" pitchFamily="2" charset="2"/>
              <a:buChar char="§"/>
            </a:pPr>
            <a:endParaRPr lang="en-GB" sz="4000" dirty="0" smtClean="0"/>
          </a:p>
          <a:p>
            <a:pPr>
              <a:buFont typeface="Wingdings" panose="05000000000000000000" pitchFamily="2" charset="2"/>
              <a:buChar char="§"/>
            </a:pPr>
            <a:endParaRPr lang="en-GB" sz="4000" dirty="0"/>
          </a:p>
        </p:txBody>
      </p:sp>
    </p:spTree>
    <p:extLst>
      <p:ext uri="{BB962C8B-B14F-4D97-AF65-F5344CB8AC3E}">
        <p14:creationId xmlns:p14="http://schemas.microsoft.com/office/powerpoint/2010/main" val="2996177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Management of critically ill patient </a:t>
            </a:r>
            <a:br>
              <a:rPr lang="en-GB" dirty="0"/>
            </a:br>
            <a:endParaRPr lang="en-US" dirty="0"/>
          </a:p>
        </p:txBody>
      </p:sp>
      <p:sp>
        <p:nvSpPr>
          <p:cNvPr id="3" name="Content Placeholder 2"/>
          <p:cNvSpPr>
            <a:spLocks noGrp="1"/>
          </p:cNvSpPr>
          <p:nvPr>
            <p:ph sz="half" idx="1"/>
          </p:nvPr>
        </p:nvSpPr>
        <p:spPr>
          <a:xfrm>
            <a:off x="838200" y="1545465"/>
            <a:ext cx="5181600" cy="4631498"/>
          </a:xfrm>
        </p:spPr>
        <p:txBody>
          <a:bodyPr/>
          <a:lstStyle/>
          <a:p>
            <a:pPr>
              <a:buFont typeface="Wingdings" panose="05000000000000000000" pitchFamily="2" charset="2"/>
              <a:buChar char="ü"/>
            </a:pPr>
            <a:r>
              <a:rPr lang="en-GB" dirty="0"/>
              <a:t>Respiratory care </a:t>
            </a:r>
          </a:p>
          <a:p>
            <a:pPr>
              <a:buFont typeface="Wingdings" panose="05000000000000000000" pitchFamily="2" charset="2"/>
              <a:buChar char="ü"/>
            </a:pPr>
            <a:r>
              <a:rPr lang="en-GB" dirty="0"/>
              <a:t>Cardio vascular care </a:t>
            </a:r>
          </a:p>
          <a:p>
            <a:pPr>
              <a:buFont typeface="Wingdings" panose="05000000000000000000" pitchFamily="2" charset="2"/>
              <a:buChar char="ü"/>
            </a:pPr>
            <a:r>
              <a:rPr lang="en-GB" dirty="0"/>
              <a:t>Fluid, electrolyte and glucose balance</a:t>
            </a:r>
          </a:p>
          <a:p>
            <a:pPr>
              <a:buFont typeface="Wingdings" panose="05000000000000000000" pitchFamily="2" charset="2"/>
              <a:buChar char="ü"/>
            </a:pPr>
            <a:r>
              <a:rPr lang="en-GB" dirty="0"/>
              <a:t>Nutritional care </a:t>
            </a:r>
          </a:p>
          <a:p>
            <a:pPr>
              <a:buFont typeface="Wingdings" panose="05000000000000000000" pitchFamily="2" charset="2"/>
              <a:buChar char="ü"/>
            </a:pPr>
            <a:r>
              <a:rPr lang="en-GB" dirty="0"/>
              <a:t>Bladder care</a:t>
            </a:r>
          </a:p>
          <a:p>
            <a:pPr>
              <a:buFont typeface="Wingdings" panose="05000000000000000000" pitchFamily="2" charset="2"/>
              <a:buChar char="ü"/>
            </a:pPr>
            <a:r>
              <a:rPr lang="en-GB" dirty="0"/>
              <a:t>Venous thrombosis prophylaxis </a:t>
            </a:r>
          </a:p>
          <a:p>
            <a:pPr>
              <a:buFont typeface="Wingdings" panose="05000000000000000000" pitchFamily="2" charset="2"/>
              <a:buChar char="ü"/>
            </a:pPr>
            <a:r>
              <a:rPr lang="en-GB" dirty="0"/>
              <a:t>Infection prevention and control </a:t>
            </a:r>
          </a:p>
          <a:p>
            <a:endParaRPr lang="en-US" dirty="0"/>
          </a:p>
        </p:txBody>
      </p:sp>
      <p:sp>
        <p:nvSpPr>
          <p:cNvPr id="4" name="Content Placeholder 3"/>
          <p:cNvSpPr>
            <a:spLocks noGrp="1"/>
          </p:cNvSpPr>
          <p:nvPr>
            <p:ph sz="half" idx="2"/>
          </p:nvPr>
        </p:nvSpPr>
        <p:spPr>
          <a:xfrm>
            <a:off x="6172200" y="1545465"/>
            <a:ext cx="5181600" cy="4631498"/>
          </a:xfrm>
        </p:spPr>
        <p:txBody>
          <a:bodyPr/>
          <a:lstStyle/>
          <a:p>
            <a:pPr>
              <a:buFont typeface="Wingdings" panose="05000000000000000000" pitchFamily="2" charset="2"/>
              <a:buChar char="ü"/>
            </a:pPr>
            <a:r>
              <a:rPr lang="en-GB" dirty="0"/>
              <a:t>Skin care</a:t>
            </a:r>
          </a:p>
          <a:p>
            <a:pPr>
              <a:buFont typeface="Wingdings" panose="05000000000000000000" pitchFamily="2" charset="2"/>
              <a:buChar char="ü"/>
            </a:pPr>
            <a:r>
              <a:rPr lang="en-GB" dirty="0"/>
              <a:t>General hygiene and mouth care </a:t>
            </a:r>
          </a:p>
          <a:p>
            <a:pPr>
              <a:buFont typeface="Wingdings" panose="05000000000000000000" pitchFamily="2" charset="2"/>
              <a:buChar char="ü"/>
            </a:pPr>
            <a:r>
              <a:rPr lang="en-GB" dirty="0"/>
              <a:t>Dressing and wound care</a:t>
            </a:r>
          </a:p>
          <a:p>
            <a:pPr>
              <a:buFont typeface="Wingdings" panose="05000000000000000000" pitchFamily="2" charset="2"/>
              <a:buChar char="ü"/>
            </a:pPr>
            <a:r>
              <a:rPr lang="en-GB" dirty="0"/>
              <a:t>Complete monitoring of the patient</a:t>
            </a:r>
          </a:p>
          <a:p>
            <a:pPr>
              <a:buFont typeface="Wingdings" panose="05000000000000000000" pitchFamily="2" charset="2"/>
              <a:buChar char="ü"/>
            </a:pPr>
            <a:r>
              <a:rPr lang="en-GB" dirty="0"/>
              <a:t>Comfort and reassurance </a:t>
            </a:r>
          </a:p>
          <a:p>
            <a:pPr>
              <a:buFont typeface="Wingdings" panose="05000000000000000000" pitchFamily="2" charset="2"/>
              <a:buChar char="ü"/>
            </a:pPr>
            <a:r>
              <a:rPr lang="en-GB" dirty="0"/>
              <a:t>Communication with the patient and relatives</a:t>
            </a:r>
          </a:p>
          <a:p>
            <a:endParaRPr lang="en-US" dirty="0"/>
          </a:p>
        </p:txBody>
      </p:sp>
    </p:spTree>
    <p:extLst>
      <p:ext uri="{BB962C8B-B14F-4D97-AF65-F5344CB8AC3E}">
        <p14:creationId xmlns:p14="http://schemas.microsoft.com/office/powerpoint/2010/main" val="2047576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89988" y="1776143"/>
            <a:ext cx="8148384" cy="3046988"/>
          </a:xfrm>
          <a:prstGeom prst="rect">
            <a:avLst/>
          </a:prstGeom>
        </p:spPr>
        <p:txBody>
          <a:bodyPr wrap="none">
            <a:spAutoFit/>
          </a:bodyPr>
          <a:lstStyle/>
          <a:p>
            <a:pPr algn="ctr"/>
            <a:r>
              <a:rPr lang="en-US" sz="9600" b="1" i="1" dirty="0">
                <a:latin typeface="Lucida Calligraphy" pitchFamily="66" charset="0"/>
              </a:rPr>
              <a:t>Thank you </a:t>
            </a:r>
            <a:endParaRPr lang="en-US" sz="9600" b="1" i="1" dirty="0" smtClean="0">
              <a:latin typeface="Lucida Calligraphy" pitchFamily="66" charset="0"/>
            </a:endParaRPr>
          </a:p>
          <a:p>
            <a:pPr algn="ctr"/>
            <a:r>
              <a:rPr lang="en-US" sz="9600" b="1" i="1" dirty="0" smtClean="0">
                <a:latin typeface="Lucida Calligraphy" pitchFamily="66" charset="0"/>
              </a:rPr>
              <a:t>for </a:t>
            </a:r>
            <a:r>
              <a:rPr lang="en-US" sz="9600" b="1" i="1" dirty="0">
                <a:latin typeface="Lucida Calligraphy" pitchFamily="66" charset="0"/>
              </a:rPr>
              <a:t>listening</a:t>
            </a:r>
          </a:p>
        </p:txBody>
      </p:sp>
    </p:spTree>
    <p:extLst>
      <p:ext uri="{BB962C8B-B14F-4D97-AF65-F5344CB8AC3E}">
        <p14:creationId xmlns:p14="http://schemas.microsoft.com/office/powerpoint/2010/main" val="2655001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84217" y="1456508"/>
            <a:ext cx="10515600" cy="4843272"/>
          </a:xfrm>
        </p:spPr>
        <p:txBody>
          <a:bodyPr>
            <a:noAutofit/>
          </a:bodyPr>
          <a:lstStyle/>
          <a:p>
            <a:pPr>
              <a:buFont typeface="Wingdings" pitchFamily="2" charset="2"/>
              <a:buChar char="v"/>
            </a:pPr>
            <a:r>
              <a:rPr lang="en-US" sz="4000" dirty="0"/>
              <a:t>The underlying cause of neurologic dysfunction is disruption in the cells of the nervous system, neurotransmitters or brain anatomy. Intact anatomic structure are needed for normal function. A disruption in the neurotransmitter results in the faulty impulses transmission, impending communication within the brain to other parts of the body. </a:t>
            </a:r>
          </a:p>
        </p:txBody>
      </p:sp>
      <p:sp>
        <p:nvSpPr>
          <p:cNvPr id="3" name="Title 2"/>
          <p:cNvSpPr>
            <a:spLocks noGrp="1"/>
          </p:cNvSpPr>
          <p:nvPr>
            <p:ph type="title"/>
          </p:nvPr>
        </p:nvSpPr>
        <p:spPr>
          <a:xfrm>
            <a:off x="1084217" y="482020"/>
            <a:ext cx="9126583" cy="743712"/>
          </a:xfrm>
        </p:spPr>
        <p:txBody>
          <a:bodyPr>
            <a:normAutofit/>
          </a:bodyPr>
          <a:lstStyle/>
          <a:p>
            <a:r>
              <a:rPr lang="en-US" dirty="0" smtClean="0"/>
              <a:t>Cont’d</a:t>
            </a:r>
            <a:endParaRPr lang="en-US" dirty="0"/>
          </a:p>
        </p:txBody>
      </p:sp>
    </p:spTree>
    <p:extLst>
      <p:ext uri="{BB962C8B-B14F-4D97-AF65-F5344CB8AC3E}">
        <p14:creationId xmlns:p14="http://schemas.microsoft.com/office/powerpoint/2010/main" val="3667284202"/>
      </p:ext>
    </p:extLst>
  </p:cSld>
  <p:clrMapOvr>
    <a:masterClrMapping/>
  </p:clrMapOvr>
  <p:transition spd="slow">
    <p:comb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58983"/>
            <a:ext cx="10515600" cy="4517980"/>
          </a:xfrm>
        </p:spPr>
        <p:txBody>
          <a:bodyPr>
            <a:noAutofit/>
          </a:bodyPr>
          <a:lstStyle/>
          <a:p>
            <a:pPr>
              <a:buFont typeface="Wingdings" pitchFamily="2" charset="2"/>
              <a:buChar char="§"/>
            </a:pPr>
            <a:r>
              <a:rPr lang="en-US" sz="4000" dirty="0"/>
              <a:t>Neurologic (head injury, stroke).</a:t>
            </a:r>
          </a:p>
          <a:p>
            <a:pPr>
              <a:buFont typeface="Wingdings" pitchFamily="2" charset="2"/>
              <a:buChar char="§"/>
            </a:pPr>
            <a:r>
              <a:rPr lang="en-US" sz="4000" dirty="0"/>
              <a:t>Toxicology (drug overdose, alcohol intoxication).</a:t>
            </a:r>
          </a:p>
          <a:p>
            <a:pPr>
              <a:buFont typeface="Wingdings" pitchFamily="2" charset="2"/>
              <a:buChar char="§"/>
            </a:pPr>
            <a:r>
              <a:rPr lang="en-US" sz="4000" dirty="0"/>
              <a:t>Metabolic (hepatic or renal failure, diabetic ketoacidosis).</a:t>
            </a:r>
          </a:p>
          <a:p>
            <a:pPr>
              <a:buFont typeface="Wingdings" pitchFamily="2" charset="2"/>
              <a:buChar char="§"/>
            </a:pPr>
            <a:r>
              <a:rPr lang="en-US" sz="4000" dirty="0"/>
              <a:t>Trauma, edema, pressure from tumours.</a:t>
            </a:r>
          </a:p>
          <a:p>
            <a:pPr>
              <a:buFont typeface="Wingdings" pitchFamily="2" charset="2"/>
              <a:buChar char="§"/>
            </a:pPr>
            <a:r>
              <a:rPr lang="en-US" sz="4000" dirty="0"/>
              <a:t>Increase or decrease in the circulation of blood or cerebrospinal fluid (CSF).</a:t>
            </a:r>
          </a:p>
        </p:txBody>
      </p:sp>
      <p:sp>
        <p:nvSpPr>
          <p:cNvPr id="3" name="Title 2"/>
          <p:cNvSpPr>
            <a:spLocks noGrp="1"/>
          </p:cNvSpPr>
          <p:nvPr>
            <p:ph type="title"/>
          </p:nvPr>
        </p:nvSpPr>
        <p:spPr>
          <a:xfrm>
            <a:off x="838200" y="465908"/>
            <a:ext cx="9372600" cy="840377"/>
          </a:xfrm>
        </p:spPr>
        <p:txBody>
          <a:bodyPr/>
          <a:lstStyle/>
          <a:p>
            <a:r>
              <a:rPr lang="en-US" dirty="0" smtClean="0"/>
              <a:t>Causes of Unconsciousness</a:t>
            </a:r>
            <a:endParaRPr lang="en-US" dirty="0"/>
          </a:p>
        </p:txBody>
      </p:sp>
    </p:spTree>
    <p:extLst>
      <p:ext uri="{BB962C8B-B14F-4D97-AF65-F5344CB8AC3E}">
        <p14:creationId xmlns:p14="http://schemas.microsoft.com/office/powerpoint/2010/main" val="3809433086"/>
      </p:ext>
    </p:extLst>
  </p:cSld>
  <p:clrMapOvr>
    <a:masterClrMapping/>
  </p:clrMapOvr>
  <p:transition spd="slow">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06731"/>
            <a:ext cx="10617926" cy="4402183"/>
          </a:xfrm>
        </p:spPr>
        <p:txBody>
          <a:bodyPr>
            <a:normAutofit lnSpcReduction="10000"/>
          </a:bodyPr>
          <a:lstStyle/>
          <a:p>
            <a:pPr>
              <a:buFont typeface="Wingdings" pitchFamily="2" charset="2"/>
              <a:buChar char="Ø"/>
            </a:pPr>
            <a:r>
              <a:rPr lang="en-US" sz="3200" dirty="0" smtClean="0"/>
              <a:t>The first priority is to obtain and maintain a patent airway.</a:t>
            </a:r>
          </a:p>
          <a:p>
            <a:pPr>
              <a:buFont typeface="Wingdings" pitchFamily="2" charset="2"/>
              <a:buChar char="Ø"/>
            </a:pPr>
            <a:r>
              <a:rPr lang="en-US" sz="3200" dirty="0" smtClean="0"/>
              <a:t>The patient may be intubated or a tracheostomy may be performed.</a:t>
            </a:r>
          </a:p>
          <a:p>
            <a:pPr>
              <a:buFont typeface="Wingdings" pitchFamily="2" charset="2"/>
              <a:buChar char="Ø"/>
            </a:pPr>
            <a:r>
              <a:rPr lang="en-US" sz="3200" dirty="0" smtClean="0"/>
              <a:t>The circulatory status (blood pressure, heart rate) is monitored to ensure adequate perfusion to the body and brain. An intravenous line is used to provide access for IVF and medications.</a:t>
            </a:r>
          </a:p>
          <a:p>
            <a:pPr>
              <a:buFont typeface="Wingdings" pitchFamily="2" charset="2"/>
              <a:buChar char="Ø"/>
            </a:pPr>
            <a:r>
              <a:rPr lang="en-US" sz="3200" dirty="0" smtClean="0"/>
              <a:t>Nutritional support via a feeding tube or gastrostomy tube is initiated as soon as possible.</a:t>
            </a:r>
            <a:endParaRPr lang="en-US" sz="3200" dirty="0"/>
          </a:p>
        </p:txBody>
      </p:sp>
      <p:sp>
        <p:nvSpPr>
          <p:cNvPr id="3" name="Title 2"/>
          <p:cNvSpPr>
            <a:spLocks noGrp="1"/>
          </p:cNvSpPr>
          <p:nvPr>
            <p:ph type="title"/>
          </p:nvPr>
        </p:nvSpPr>
        <p:spPr>
          <a:xfrm>
            <a:off x="838200" y="429768"/>
            <a:ext cx="9372600" cy="972312"/>
          </a:xfrm>
        </p:spPr>
        <p:txBody>
          <a:bodyPr/>
          <a:lstStyle/>
          <a:p>
            <a:r>
              <a:rPr lang="en-US" dirty="0" smtClean="0"/>
              <a:t>Medical Management</a:t>
            </a:r>
            <a:endParaRPr lang="en-US" dirty="0"/>
          </a:p>
        </p:txBody>
      </p:sp>
    </p:spTree>
    <p:extLst>
      <p:ext uri="{BB962C8B-B14F-4D97-AF65-F5344CB8AC3E}">
        <p14:creationId xmlns:p14="http://schemas.microsoft.com/office/powerpoint/2010/main" val="1995540601"/>
      </p:ext>
    </p:extLst>
  </p:cSld>
  <p:clrMapOvr>
    <a:masterClrMapping/>
  </p:clrMapOvr>
  <p:transition spd="slow">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726"/>
          </a:xfrm>
        </p:spPr>
        <p:txBody>
          <a:bodyPr/>
          <a:lstStyle/>
          <a:p>
            <a:r>
              <a:rPr lang="en-US" dirty="0"/>
              <a:t>Nursing Management</a:t>
            </a:r>
          </a:p>
        </p:txBody>
      </p:sp>
      <p:sp>
        <p:nvSpPr>
          <p:cNvPr id="3" name="Content Placeholder 2"/>
          <p:cNvSpPr>
            <a:spLocks noGrp="1"/>
          </p:cNvSpPr>
          <p:nvPr>
            <p:ph idx="1"/>
          </p:nvPr>
        </p:nvSpPr>
        <p:spPr>
          <a:xfrm>
            <a:off x="966651" y="1724297"/>
            <a:ext cx="10387149" cy="3749040"/>
          </a:xfrm>
        </p:spPr>
        <p:txBody>
          <a:bodyPr>
            <a:noAutofit/>
          </a:bodyPr>
          <a:lstStyle/>
          <a:p>
            <a:pPr marL="0" indent="0">
              <a:buNone/>
            </a:pPr>
            <a:r>
              <a:rPr lang="en-US" b="1" i="1" dirty="0"/>
              <a:t>Nursing diagnoses:</a:t>
            </a:r>
          </a:p>
          <a:p>
            <a:pPr>
              <a:buFont typeface="Wingdings" panose="05000000000000000000" pitchFamily="2" charset="2"/>
              <a:buChar char="§"/>
            </a:pPr>
            <a:r>
              <a:rPr lang="en-US" dirty="0"/>
              <a:t>Ineffective airway clearance related to altered level of consciousness</a:t>
            </a:r>
          </a:p>
          <a:p>
            <a:pPr>
              <a:buFont typeface="Wingdings" panose="05000000000000000000" pitchFamily="2" charset="2"/>
              <a:buChar char="§"/>
            </a:pPr>
            <a:r>
              <a:rPr lang="en-US" dirty="0" smtClean="0"/>
              <a:t>Risk </a:t>
            </a:r>
            <a:r>
              <a:rPr lang="en-US" dirty="0"/>
              <a:t>of injury related to decreased level of consciousness</a:t>
            </a:r>
          </a:p>
          <a:p>
            <a:pPr>
              <a:buFont typeface="Wingdings" panose="05000000000000000000" pitchFamily="2" charset="2"/>
              <a:buChar char="§"/>
            </a:pPr>
            <a:r>
              <a:rPr lang="en-US" dirty="0" smtClean="0"/>
              <a:t>Deficient </a:t>
            </a:r>
            <a:r>
              <a:rPr lang="en-US" dirty="0"/>
              <a:t>fluid volume related to inability to take in </a:t>
            </a:r>
            <a:r>
              <a:rPr lang="en-US" dirty="0" smtClean="0"/>
              <a:t>fluids by mouth</a:t>
            </a:r>
          </a:p>
          <a:p>
            <a:pPr>
              <a:buFont typeface="Wingdings" panose="05000000000000000000" pitchFamily="2" charset="2"/>
              <a:buChar char="§"/>
            </a:pPr>
            <a:r>
              <a:rPr lang="en-US" dirty="0"/>
              <a:t>Impaired oral mucous membranes related to </a:t>
            </a:r>
            <a:r>
              <a:rPr lang="en-US" dirty="0" smtClean="0"/>
              <a:t>mouth breathing, absence </a:t>
            </a:r>
            <a:r>
              <a:rPr lang="en-US" dirty="0"/>
              <a:t>of pharyngeal reflex, and altered </a:t>
            </a:r>
            <a:r>
              <a:rPr lang="en-US" dirty="0" smtClean="0"/>
              <a:t>fluid intake</a:t>
            </a:r>
            <a:endParaRPr lang="en-US" dirty="0"/>
          </a:p>
          <a:p>
            <a:pPr>
              <a:buFont typeface="Wingdings" panose="05000000000000000000" pitchFamily="2" charset="2"/>
              <a:buChar char="§"/>
            </a:pPr>
            <a:r>
              <a:rPr lang="en-US" dirty="0" smtClean="0"/>
              <a:t>Risk </a:t>
            </a:r>
            <a:r>
              <a:rPr lang="en-US" dirty="0"/>
              <a:t>for impaired skin integrity related to immobility</a:t>
            </a:r>
          </a:p>
          <a:p>
            <a:endParaRPr lang="en-US" dirty="0"/>
          </a:p>
        </p:txBody>
      </p:sp>
    </p:spTree>
    <p:extLst>
      <p:ext uri="{BB962C8B-B14F-4D97-AF65-F5344CB8AC3E}">
        <p14:creationId xmlns:p14="http://schemas.microsoft.com/office/powerpoint/2010/main" val="4290575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593669"/>
            <a:ext cx="10515600" cy="4583294"/>
          </a:xfrm>
        </p:spPr>
        <p:txBody>
          <a:bodyPr>
            <a:noAutofit/>
          </a:bodyPr>
          <a:lstStyle/>
          <a:p>
            <a:pPr marL="624078" indent="-514350">
              <a:buNone/>
            </a:pPr>
            <a:r>
              <a:rPr lang="en-US" sz="3600" dirty="0"/>
              <a:t>1. </a:t>
            </a:r>
            <a:r>
              <a:rPr lang="en-US" sz="3600" b="1" i="1" dirty="0"/>
              <a:t>Maintain the </a:t>
            </a:r>
            <a:r>
              <a:rPr lang="en-US" sz="3600" b="1" i="1" dirty="0" smtClean="0"/>
              <a:t>airway</a:t>
            </a:r>
            <a:endParaRPr lang="en-US" sz="3600" b="1" i="1" dirty="0"/>
          </a:p>
          <a:p>
            <a:pPr>
              <a:buFont typeface="Wingdings" pitchFamily="2" charset="2"/>
              <a:buChar char="§"/>
            </a:pPr>
            <a:r>
              <a:rPr lang="en-US" sz="3600" dirty="0"/>
              <a:t>Suctioning- oral hygiene may be required before and after suctioning. The patient is </a:t>
            </a:r>
            <a:r>
              <a:rPr lang="en-US" sz="3600" dirty="0" smtClean="0"/>
              <a:t>hyper-oxygenated </a:t>
            </a:r>
            <a:r>
              <a:rPr lang="en-US" sz="3600" dirty="0"/>
              <a:t>and adequately ventilated to prevent </a:t>
            </a:r>
            <a:r>
              <a:rPr lang="en-US" sz="3600" dirty="0" smtClean="0"/>
              <a:t>hypoxia.</a:t>
            </a:r>
          </a:p>
          <a:p>
            <a:pPr>
              <a:buFont typeface="Wingdings" pitchFamily="2" charset="2"/>
              <a:buChar char="§"/>
            </a:pPr>
            <a:r>
              <a:rPr lang="en-US" sz="3600" dirty="0" smtClean="0"/>
              <a:t>Elevating </a:t>
            </a:r>
            <a:r>
              <a:rPr lang="en-US" sz="3600" dirty="0"/>
              <a:t>the bed to 30</a:t>
            </a:r>
            <a:r>
              <a:rPr lang="en-US" sz="3600" baseline="30000" dirty="0"/>
              <a:t>o</a:t>
            </a:r>
            <a:r>
              <a:rPr lang="en-US" sz="3600" dirty="0"/>
              <a:t> helps prevent aspiration. </a:t>
            </a:r>
            <a:endParaRPr lang="en-US" sz="3600" dirty="0" smtClean="0"/>
          </a:p>
          <a:p>
            <a:pPr>
              <a:buFont typeface="Wingdings" pitchFamily="2" charset="2"/>
              <a:buChar char="§"/>
            </a:pPr>
            <a:r>
              <a:rPr lang="en-US" sz="3600" dirty="0"/>
              <a:t>Positioning the patient in a lateral or </a:t>
            </a:r>
            <a:r>
              <a:rPr lang="en-US" sz="3600" dirty="0" smtClean="0"/>
              <a:t>semi-prone </a:t>
            </a:r>
            <a:r>
              <a:rPr lang="en-US" sz="3600" dirty="0"/>
              <a:t>position also helps because it permits the jaw and tongue to fall forward, thus promoting drainage. </a:t>
            </a:r>
          </a:p>
          <a:p>
            <a:pPr marL="0" indent="0">
              <a:buNone/>
            </a:pPr>
            <a:endParaRPr lang="en-US" sz="3600" dirty="0"/>
          </a:p>
        </p:txBody>
      </p:sp>
      <p:sp>
        <p:nvSpPr>
          <p:cNvPr id="3" name="Title 2"/>
          <p:cNvSpPr>
            <a:spLocks noGrp="1"/>
          </p:cNvSpPr>
          <p:nvPr>
            <p:ph type="title"/>
          </p:nvPr>
        </p:nvSpPr>
        <p:spPr>
          <a:xfrm>
            <a:off x="838200" y="418011"/>
            <a:ext cx="9372600" cy="888275"/>
          </a:xfrm>
        </p:spPr>
        <p:txBody>
          <a:bodyPr/>
          <a:lstStyle/>
          <a:p>
            <a:r>
              <a:rPr lang="en-US" dirty="0" smtClean="0"/>
              <a:t>Cont’d</a:t>
            </a:r>
            <a:endParaRPr lang="en-US" dirty="0"/>
          </a:p>
        </p:txBody>
      </p:sp>
    </p:spTree>
    <p:extLst>
      <p:ext uri="{BB962C8B-B14F-4D97-AF65-F5344CB8AC3E}">
        <p14:creationId xmlns:p14="http://schemas.microsoft.com/office/powerpoint/2010/main" val="3647729991"/>
      </p:ext>
    </p:extLst>
  </p:cSld>
  <p:clrMapOvr>
    <a:masterClrMapping/>
  </p:clrMapOvr>
  <p:transition spd="slow">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384665"/>
            <a:ext cx="10748554" cy="4715690"/>
          </a:xfrm>
        </p:spPr>
        <p:txBody>
          <a:bodyPr>
            <a:noAutofit/>
          </a:bodyPr>
          <a:lstStyle/>
          <a:p>
            <a:pPr>
              <a:buNone/>
            </a:pPr>
            <a:r>
              <a:rPr lang="en-US" sz="3200" dirty="0"/>
              <a:t>2. </a:t>
            </a:r>
            <a:r>
              <a:rPr lang="en-US" sz="3200" b="1" i="1" dirty="0"/>
              <a:t>Protect the </a:t>
            </a:r>
            <a:r>
              <a:rPr lang="en-US" sz="3200" b="1" i="1" dirty="0" smtClean="0"/>
              <a:t>patient</a:t>
            </a:r>
            <a:endParaRPr lang="en-US" sz="3200" b="1" i="1" dirty="0"/>
          </a:p>
          <a:p>
            <a:pPr>
              <a:buFont typeface="Wingdings" pitchFamily="2" charset="2"/>
              <a:buChar char="§"/>
            </a:pPr>
            <a:r>
              <a:rPr lang="en-US" sz="3200" dirty="0"/>
              <a:t>Side rails are padded. </a:t>
            </a:r>
            <a:endParaRPr lang="en-US" sz="3200" dirty="0" smtClean="0"/>
          </a:p>
          <a:p>
            <a:pPr>
              <a:buFont typeface="Wingdings" pitchFamily="2" charset="2"/>
              <a:buChar char="§"/>
            </a:pPr>
            <a:r>
              <a:rPr lang="en-US" sz="3200" dirty="0" smtClean="0"/>
              <a:t>Other </a:t>
            </a:r>
            <a:r>
              <a:rPr lang="en-US" sz="3200" dirty="0"/>
              <a:t>potential sources of injury are identified e.g. restraints, tight dressings, damp bedding or dressings, tubes and drains</a:t>
            </a:r>
            <a:r>
              <a:rPr lang="en-US" sz="3200" dirty="0" smtClean="0"/>
              <a:t>.</a:t>
            </a:r>
          </a:p>
          <a:p>
            <a:pPr>
              <a:buFont typeface="Wingdings" pitchFamily="2" charset="2"/>
              <a:buChar char="§"/>
            </a:pPr>
            <a:r>
              <a:rPr lang="en-US" sz="3200" dirty="0"/>
              <a:t>Protection also includes protecting the patient dignity during altered level of consciousness. Simple measures e.g. providing privacy and speaking to the patient during nursing care activities preserve the patient dignity. Patient in a light coma may be able to hear.</a:t>
            </a:r>
          </a:p>
          <a:p>
            <a:pPr>
              <a:buFont typeface="Wingdings" pitchFamily="2" charset="2"/>
              <a:buChar char="§"/>
            </a:pPr>
            <a:endParaRPr lang="en-US" sz="3200" dirty="0"/>
          </a:p>
        </p:txBody>
      </p:sp>
      <p:sp>
        <p:nvSpPr>
          <p:cNvPr id="3" name="Title 2"/>
          <p:cNvSpPr>
            <a:spLocks noGrp="1"/>
          </p:cNvSpPr>
          <p:nvPr>
            <p:ph type="title"/>
          </p:nvPr>
        </p:nvSpPr>
        <p:spPr>
          <a:xfrm>
            <a:off x="838200" y="365126"/>
            <a:ext cx="10515600" cy="679904"/>
          </a:xfrm>
        </p:spPr>
        <p:txBody>
          <a:bodyPr>
            <a:normAutofit fontScale="90000"/>
          </a:bodyPr>
          <a:lstStyle/>
          <a:p>
            <a:r>
              <a:rPr lang="en-US" dirty="0" smtClean="0"/>
              <a:t>Cont’d</a:t>
            </a:r>
            <a:endParaRPr lang="en-US" dirty="0"/>
          </a:p>
        </p:txBody>
      </p:sp>
    </p:spTree>
    <p:extLst>
      <p:ext uri="{BB962C8B-B14F-4D97-AF65-F5344CB8AC3E}">
        <p14:creationId xmlns:p14="http://schemas.microsoft.com/office/powerpoint/2010/main" val="2949490408"/>
      </p:ext>
    </p:extLst>
  </p:cSld>
  <p:clrMapOvr>
    <a:masterClrMapping/>
  </p:clrMapOvr>
  <p:transition spd="slow">
    <p:circl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3006</TotalTime>
  <Words>1374</Words>
  <Application>Microsoft Office PowerPoint</Application>
  <PresentationFormat>Widescreen</PresentationFormat>
  <Paragraphs>188</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Calibri</vt:lpstr>
      <vt:lpstr>Calibri Light</vt:lpstr>
      <vt:lpstr>Lucida Calligraphy</vt:lpstr>
      <vt:lpstr>Times New Roman</vt:lpstr>
      <vt:lpstr>Wingdings</vt:lpstr>
      <vt:lpstr>Office Theme</vt:lpstr>
      <vt:lpstr>MANAGEMENT OF UNCONSCIOUS &amp; CRITICALLY ILL  PATIENT</vt:lpstr>
      <vt:lpstr>MANAGEMENT OF UNCONSCIOUS PATIENT</vt:lpstr>
      <vt:lpstr>Introduction</vt:lpstr>
      <vt:lpstr>Cont’d</vt:lpstr>
      <vt:lpstr>Causes of Unconsciousness</vt:lpstr>
      <vt:lpstr>Medical Management</vt:lpstr>
      <vt:lpstr>Nursing Management</vt:lpstr>
      <vt:lpstr>Cont’d</vt:lpstr>
      <vt:lpstr>Cont’d</vt:lpstr>
      <vt:lpstr>Cont’d</vt:lpstr>
      <vt:lpstr>Cont’d</vt:lpstr>
      <vt:lpstr>Cont’d</vt:lpstr>
      <vt:lpstr>Cont’d</vt:lpstr>
      <vt:lpstr>Cont’d </vt:lpstr>
      <vt:lpstr>Cont’d</vt:lpstr>
      <vt:lpstr>Cont’d</vt:lpstr>
      <vt:lpstr>Cont’d</vt:lpstr>
      <vt:lpstr>Complications of Unconsciousness</vt:lpstr>
      <vt:lpstr>CARE OF CRITICALLY ILL PATIENT</vt:lpstr>
      <vt:lpstr>Introduction </vt:lpstr>
      <vt:lpstr>Cont’d</vt:lpstr>
      <vt:lpstr>Aetiology/ Causes</vt:lpstr>
      <vt:lpstr>Symptoms</vt:lpstr>
      <vt:lpstr>Requirement of management (critically ill patient)</vt:lpstr>
      <vt:lpstr>Requirement of management</vt:lpstr>
      <vt:lpstr>Treatment</vt:lpstr>
      <vt:lpstr>AIRWAY</vt:lpstr>
      <vt:lpstr>BREATHING</vt:lpstr>
      <vt:lpstr>Circulation</vt:lpstr>
      <vt:lpstr>Drugs</vt:lpstr>
      <vt:lpstr>Management of critically ill patient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of critical ill patient</dc:title>
  <dc:creator>Rabi Abdulai</dc:creator>
  <cp:lastModifiedBy>Lecturer</cp:lastModifiedBy>
  <cp:revision>195</cp:revision>
  <dcterms:created xsi:type="dcterms:W3CDTF">2015-08-06T13:13:00Z</dcterms:created>
  <dcterms:modified xsi:type="dcterms:W3CDTF">2023-05-16T06:44:39Z</dcterms:modified>
</cp:coreProperties>
</file>