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6" r:id="rId7"/>
    <p:sldId id="263" r:id="rId8"/>
    <p:sldId id="279" r:id="rId9"/>
    <p:sldId id="280" r:id="rId10"/>
    <p:sldId id="281" r:id="rId11"/>
    <p:sldId id="264"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53D4BA-8CB9-458E-8250-028B7E09F0DE}"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C6D867-CECC-4634-9093-E824205F1769}" type="slidenum">
              <a:rPr lang="en-US" smtClean="0"/>
              <a:t>‹#›</a:t>
            </a:fld>
            <a:endParaRPr lang="en-US"/>
          </a:p>
        </p:txBody>
      </p:sp>
    </p:spTree>
    <p:extLst>
      <p:ext uri="{BB962C8B-B14F-4D97-AF65-F5344CB8AC3E}">
        <p14:creationId xmlns:p14="http://schemas.microsoft.com/office/powerpoint/2010/main" val="529203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53D4BA-8CB9-458E-8250-028B7E09F0DE}"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C6D867-CECC-4634-9093-E824205F1769}" type="slidenum">
              <a:rPr lang="en-US" smtClean="0"/>
              <a:t>‹#›</a:t>
            </a:fld>
            <a:endParaRPr lang="en-US"/>
          </a:p>
        </p:txBody>
      </p:sp>
    </p:spTree>
    <p:extLst>
      <p:ext uri="{BB962C8B-B14F-4D97-AF65-F5344CB8AC3E}">
        <p14:creationId xmlns:p14="http://schemas.microsoft.com/office/powerpoint/2010/main" val="2325834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53D4BA-8CB9-458E-8250-028B7E09F0DE}"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C6D867-CECC-4634-9093-E824205F1769}" type="slidenum">
              <a:rPr lang="en-US" smtClean="0"/>
              <a:t>‹#›</a:t>
            </a:fld>
            <a:endParaRPr lang="en-US"/>
          </a:p>
        </p:txBody>
      </p:sp>
    </p:spTree>
    <p:extLst>
      <p:ext uri="{BB962C8B-B14F-4D97-AF65-F5344CB8AC3E}">
        <p14:creationId xmlns:p14="http://schemas.microsoft.com/office/powerpoint/2010/main" val="2182385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53D4BA-8CB9-458E-8250-028B7E09F0DE}"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C6D867-CECC-4634-9093-E824205F1769}" type="slidenum">
              <a:rPr lang="en-US" smtClean="0"/>
              <a:t>‹#›</a:t>
            </a:fld>
            <a:endParaRPr lang="en-US"/>
          </a:p>
        </p:txBody>
      </p:sp>
    </p:spTree>
    <p:extLst>
      <p:ext uri="{BB962C8B-B14F-4D97-AF65-F5344CB8AC3E}">
        <p14:creationId xmlns:p14="http://schemas.microsoft.com/office/powerpoint/2010/main" val="4029676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53D4BA-8CB9-458E-8250-028B7E09F0DE}"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C6D867-CECC-4634-9093-E824205F1769}" type="slidenum">
              <a:rPr lang="en-US" smtClean="0"/>
              <a:t>‹#›</a:t>
            </a:fld>
            <a:endParaRPr lang="en-US"/>
          </a:p>
        </p:txBody>
      </p:sp>
    </p:spTree>
    <p:extLst>
      <p:ext uri="{BB962C8B-B14F-4D97-AF65-F5344CB8AC3E}">
        <p14:creationId xmlns:p14="http://schemas.microsoft.com/office/powerpoint/2010/main" val="195143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53D4BA-8CB9-458E-8250-028B7E09F0DE}" type="datetimeFigureOut">
              <a:rPr lang="en-US" smtClean="0"/>
              <a:t>5/21/2021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C6D867-CECC-4634-9093-E824205F1769}" type="slidenum">
              <a:rPr lang="en-US" smtClean="0"/>
              <a:t>‹#›</a:t>
            </a:fld>
            <a:endParaRPr lang="en-US"/>
          </a:p>
        </p:txBody>
      </p:sp>
    </p:spTree>
    <p:extLst>
      <p:ext uri="{BB962C8B-B14F-4D97-AF65-F5344CB8AC3E}">
        <p14:creationId xmlns:p14="http://schemas.microsoft.com/office/powerpoint/2010/main" val="2950455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53D4BA-8CB9-458E-8250-028B7E09F0DE}" type="datetimeFigureOut">
              <a:rPr lang="en-US" smtClean="0"/>
              <a:t>5/21/2021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C6D867-CECC-4634-9093-E824205F1769}" type="slidenum">
              <a:rPr lang="en-US" smtClean="0"/>
              <a:t>‹#›</a:t>
            </a:fld>
            <a:endParaRPr lang="en-US"/>
          </a:p>
        </p:txBody>
      </p:sp>
    </p:spTree>
    <p:extLst>
      <p:ext uri="{BB962C8B-B14F-4D97-AF65-F5344CB8AC3E}">
        <p14:creationId xmlns:p14="http://schemas.microsoft.com/office/powerpoint/2010/main" val="1959480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53D4BA-8CB9-458E-8250-028B7E09F0DE}" type="datetimeFigureOut">
              <a:rPr lang="en-US" smtClean="0"/>
              <a:t>5/21/2021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C6D867-CECC-4634-9093-E824205F1769}" type="slidenum">
              <a:rPr lang="en-US" smtClean="0"/>
              <a:t>‹#›</a:t>
            </a:fld>
            <a:endParaRPr lang="en-US"/>
          </a:p>
        </p:txBody>
      </p:sp>
    </p:spTree>
    <p:extLst>
      <p:ext uri="{BB962C8B-B14F-4D97-AF65-F5344CB8AC3E}">
        <p14:creationId xmlns:p14="http://schemas.microsoft.com/office/powerpoint/2010/main" val="2575476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53D4BA-8CB9-458E-8250-028B7E09F0DE}" type="datetimeFigureOut">
              <a:rPr lang="en-US" smtClean="0"/>
              <a:t>5/21/2021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C6D867-CECC-4634-9093-E824205F1769}" type="slidenum">
              <a:rPr lang="en-US" smtClean="0"/>
              <a:t>‹#›</a:t>
            </a:fld>
            <a:endParaRPr lang="en-US"/>
          </a:p>
        </p:txBody>
      </p:sp>
    </p:spTree>
    <p:extLst>
      <p:ext uri="{BB962C8B-B14F-4D97-AF65-F5344CB8AC3E}">
        <p14:creationId xmlns:p14="http://schemas.microsoft.com/office/powerpoint/2010/main" val="2188905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53D4BA-8CB9-458E-8250-028B7E09F0DE}" type="datetimeFigureOut">
              <a:rPr lang="en-US" smtClean="0"/>
              <a:t>5/21/2021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C6D867-CECC-4634-9093-E824205F1769}" type="slidenum">
              <a:rPr lang="en-US" smtClean="0"/>
              <a:t>‹#›</a:t>
            </a:fld>
            <a:endParaRPr lang="en-US"/>
          </a:p>
        </p:txBody>
      </p:sp>
    </p:spTree>
    <p:extLst>
      <p:ext uri="{BB962C8B-B14F-4D97-AF65-F5344CB8AC3E}">
        <p14:creationId xmlns:p14="http://schemas.microsoft.com/office/powerpoint/2010/main" val="4272709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53D4BA-8CB9-458E-8250-028B7E09F0DE}" type="datetimeFigureOut">
              <a:rPr lang="en-US" smtClean="0"/>
              <a:t>5/21/2021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C6D867-CECC-4634-9093-E824205F1769}" type="slidenum">
              <a:rPr lang="en-US" smtClean="0"/>
              <a:t>‹#›</a:t>
            </a:fld>
            <a:endParaRPr lang="en-US"/>
          </a:p>
        </p:txBody>
      </p:sp>
    </p:spTree>
    <p:extLst>
      <p:ext uri="{BB962C8B-B14F-4D97-AF65-F5344CB8AC3E}">
        <p14:creationId xmlns:p14="http://schemas.microsoft.com/office/powerpoint/2010/main" val="3207644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53D4BA-8CB9-458E-8250-028B7E09F0DE}" type="datetimeFigureOut">
              <a:rPr lang="en-US" smtClean="0"/>
              <a:t>5/21/2021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C6D867-CECC-4634-9093-E824205F1769}" type="slidenum">
              <a:rPr lang="en-US" smtClean="0"/>
              <a:t>‹#›</a:t>
            </a:fld>
            <a:endParaRPr lang="en-US"/>
          </a:p>
        </p:txBody>
      </p:sp>
    </p:spTree>
    <p:extLst>
      <p:ext uri="{BB962C8B-B14F-4D97-AF65-F5344CB8AC3E}">
        <p14:creationId xmlns:p14="http://schemas.microsoft.com/office/powerpoint/2010/main" val="21307560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CASTING </a:t>
            </a:r>
            <a:r>
              <a:rPr lang="en-US" smtClean="0"/>
              <a:t>TOOLS</a:t>
            </a:r>
            <a:endParaRPr lang="en-US" dirty="0"/>
          </a:p>
        </p:txBody>
      </p:sp>
      <p:pic>
        <p:nvPicPr>
          <p:cNvPr id="4" name="Content Placeholder 3" descr="Image result for plaster cast shears"/>
          <p:cNvPicPr>
            <a:picLocks noGrp="1"/>
          </p:cNvPicPr>
          <p:nvPr>
            <p:ph idx="1"/>
          </p:nvPr>
        </p:nvPicPr>
        <p:blipFill>
          <a:blip r:embed="rId2"/>
          <a:srcRect/>
          <a:stretch>
            <a:fillRect/>
          </a:stretch>
        </p:blipFill>
        <p:spPr bwMode="auto">
          <a:xfrm>
            <a:off x="2000250" y="1958181"/>
            <a:ext cx="5143500" cy="3810000"/>
          </a:xfrm>
          <a:prstGeom prst="rect">
            <a:avLst/>
          </a:prstGeom>
          <a:noFill/>
          <a:ln w="9525">
            <a:noFill/>
            <a:miter lim="800000"/>
            <a:headEnd/>
            <a:tailEnd/>
          </a:ln>
        </p:spPr>
      </p:pic>
    </p:spTree>
    <p:extLst>
      <p:ext uri="{BB962C8B-B14F-4D97-AF65-F5344CB8AC3E}">
        <p14:creationId xmlns:p14="http://schemas.microsoft.com/office/powerpoint/2010/main" val="425158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 result for plaster cast shears"/>
          <p:cNvPicPr>
            <a:picLocks noGrp="1"/>
          </p:cNvPicPr>
          <p:nvPr>
            <p:ph idx="1"/>
          </p:nvPr>
        </p:nvPicPr>
        <p:blipFill>
          <a:blip r:embed="rId2"/>
          <a:srcRect/>
          <a:stretch>
            <a:fillRect/>
          </a:stretch>
        </p:blipFill>
        <p:spPr bwMode="auto">
          <a:xfrm>
            <a:off x="2309018" y="1600200"/>
            <a:ext cx="4525963" cy="4525963"/>
          </a:xfrm>
          <a:prstGeom prst="rect">
            <a:avLst/>
          </a:prstGeom>
          <a:noFill/>
          <a:ln w="9525">
            <a:noFill/>
            <a:miter lim="800000"/>
            <a:headEnd/>
            <a:tailEnd/>
          </a:ln>
        </p:spPr>
      </p:pic>
    </p:spTree>
    <p:extLst>
      <p:ext uri="{BB962C8B-B14F-4D97-AF65-F5344CB8AC3E}">
        <p14:creationId xmlns:p14="http://schemas.microsoft.com/office/powerpoint/2010/main" val="1154013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Examples of scissors</a:t>
            </a:r>
            <a:endParaRPr lang="en-US" dirty="0"/>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Surgical scissors</a:t>
            </a:r>
          </a:p>
          <a:p>
            <a:r>
              <a:rPr lang="en-US" dirty="0" smtClean="0">
                <a:latin typeface="Times New Roman" panose="02020603050405020304" pitchFamily="18" charset="0"/>
                <a:cs typeface="Times New Roman" panose="02020603050405020304" pitchFamily="18" charset="0"/>
              </a:rPr>
              <a:t>Hair cutting shears</a:t>
            </a:r>
          </a:p>
          <a:p>
            <a:r>
              <a:rPr lang="en-US" dirty="0" smtClean="0">
                <a:latin typeface="Times New Roman" panose="02020603050405020304" pitchFamily="18" charset="0"/>
                <a:cs typeface="Times New Roman" panose="02020603050405020304" pitchFamily="18" charset="0"/>
              </a:rPr>
              <a:t>Blade shearing</a:t>
            </a:r>
          </a:p>
          <a:p>
            <a:endParaRPr lang="en-US" dirty="0"/>
          </a:p>
        </p:txBody>
      </p:sp>
    </p:spTree>
    <p:extLst>
      <p:ext uri="{BB962C8B-B14F-4D97-AF65-F5344CB8AC3E}">
        <p14:creationId xmlns:p14="http://schemas.microsoft.com/office/powerpoint/2010/main" val="1087870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Surgical scissors:</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b="1" dirty="0">
                <a:latin typeface="Times New Roman" panose="02020603050405020304" pitchFamily="18" charset="0"/>
                <a:cs typeface="Times New Roman" panose="02020603050405020304" pitchFamily="18" charset="0"/>
              </a:rPr>
              <a:t>A</a:t>
            </a:r>
            <a:r>
              <a:rPr lang="en-US" dirty="0" smtClean="0">
                <a:latin typeface="Times New Roman" panose="02020603050405020304" pitchFamily="18" charset="0"/>
                <a:cs typeface="Times New Roman" panose="02020603050405020304" pitchFamily="18" charset="0"/>
              </a:rPr>
              <a:t>re surgical instruments usually used  for cutting </a:t>
            </a:r>
          </a:p>
          <a:p>
            <a:pPr marL="0" indent="0">
              <a:buNone/>
            </a:pPr>
            <a:r>
              <a:rPr lang="en-US" dirty="0" smtClean="0">
                <a:latin typeface="Times New Roman" panose="02020603050405020304" pitchFamily="18" charset="0"/>
                <a:cs typeface="Times New Roman" panose="02020603050405020304" pitchFamily="18" charset="0"/>
              </a:rPr>
              <a:t>They include :</a:t>
            </a:r>
          </a:p>
          <a:p>
            <a:pPr>
              <a:buFontTx/>
              <a:buChar char="-"/>
            </a:pPr>
            <a:r>
              <a:rPr lang="en-US" b="1" dirty="0" smtClean="0">
                <a:latin typeface="Times New Roman" panose="02020603050405020304" pitchFamily="18" charset="0"/>
                <a:cs typeface="Times New Roman" panose="02020603050405020304" pitchFamily="18" charset="0"/>
              </a:rPr>
              <a:t>bandage scissors, </a:t>
            </a:r>
          </a:p>
          <a:p>
            <a:pPr>
              <a:buFontTx/>
              <a:buChar char="-"/>
            </a:pPr>
            <a:r>
              <a:rPr lang="en-US" b="1" dirty="0" smtClean="0">
                <a:latin typeface="Times New Roman" panose="02020603050405020304" pitchFamily="18" charset="0"/>
                <a:cs typeface="Times New Roman" panose="02020603050405020304" pitchFamily="18" charset="0"/>
              </a:rPr>
              <a:t>dissecting scissors, </a:t>
            </a:r>
          </a:p>
          <a:p>
            <a:pPr>
              <a:buFontTx/>
              <a:buChar char="-"/>
            </a:pPr>
            <a:r>
              <a:rPr lang="en-US" b="1" dirty="0" smtClean="0">
                <a:latin typeface="Times New Roman" panose="02020603050405020304" pitchFamily="18" charset="0"/>
                <a:cs typeface="Times New Roman" panose="02020603050405020304" pitchFamily="18" charset="0"/>
              </a:rPr>
              <a:t>Irish scissors,</a:t>
            </a:r>
            <a:r>
              <a:rPr lang="en-US" b="1" dirty="0" smtClean="0"/>
              <a:t> </a:t>
            </a:r>
          </a:p>
          <a:p>
            <a:pPr>
              <a:buFontTx/>
              <a:buChar char="-"/>
            </a:pPr>
            <a:r>
              <a:rPr lang="en-US" b="1" dirty="0" err="1" smtClean="0"/>
              <a:t>Metzenbaum</a:t>
            </a:r>
            <a:r>
              <a:rPr lang="en-US" b="1" dirty="0" smtClean="0"/>
              <a:t> scissors</a:t>
            </a:r>
            <a:r>
              <a:rPr lang="en-US" dirty="0" smtClean="0"/>
              <a:t> are surgical </a:t>
            </a:r>
            <a:r>
              <a:rPr lang="en-US" b="1" dirty="0" smtClean="0"/>
              <a:t>scissors</a:t>
            </a:r>
            <a:r>
              <a:rPr lang="en-US" dirty="0" smtClean="0"/>
              <a:t> designed for cutting delicate tissue and blunt dissection. The </a:t>
            </a:r>
            <a:r>
              <a:rPr lang="en-US" b="1" dirty="0" smtClean="0"/>
              <a:t>scissors</a:t>
            </a:r>
            <a:r>
              <a:rPr lang="en-US" dirty="0" smtClean="0"/>
              <a:t> come in variable lengths and have a relatively long shank-to-blade ratio. They are constructed of stainless steel and may have tungsten carbide cutting surface inserts.</a:t>
            </a:r>
            <a:r>
              <a:rPr lang="en-US" b="1" dirty="0" smtClean="0">
                <a:latin typeface="Times New Roman" panose="02020603050405020304" pitchFamily="18" charset="0"/>
                <a:cs typeface="Times New Roman" panose="02020603050405020304" pitchFamily="18" charset="0"/>
              </a:rPr>
              <a:t>, </a:t>
            </a:r>
          </a:p>
          <a:p>
            <a:pPr>
              <a:buFontTx/>
              <a:buChar char="-"/>
            </a:pPr>
            <a:r>
              <a:rPr lang="en-US" b="1" dirty="0" smtClean="0">
                <a:latin typeface="Times New Roman" panose="02020603050405020304" pitchFamily="18" charset="0"/>
                <a:cs typeface="Times New Roman" panose="02020603050405020304" pitchFamily="18" charset="0"/>
              </a:rPr>
              <a:t>plastic surgery scissors </a:t>
            </a:r>
            <a:endParaRPr lang="en-US" dirty="0" smtClean="0">
              <a:latin typeface="Times New Roman" panose="02020603050405020304" pitchFamily="18" charset="0"/>
              <a:cs typeface="Times New Roman" panose="02020603050405020304" pitchFamily="18" charset="0"/>
            </a:endParaRPr>
          </a:p>
          <a:p>
            <a:pPr>
              <a:buFontTx/>
              <a:buChar char="-"/>
            </a:pPr>
            <a:r>
              <a:rPr lang="en-US" b="1" dirty="0" smtClean="0">
                <a:latin typeface="Times New Roman" panose="02020603050405020304" pitchFamily="18" charset="0"/>
                <a:cs typeface="Times New Roman" panose="02020603050405020304" pitchFamily="18" charset="0"/>
              </a:rPr>
              <a:t>mayo scissors- S</a:t>
            </a:r>
            <a:r>
              <a:rPr lang="en-US" sz="2800" dirty="0" smtClean="0"/>
              <a:t>traight-bladed </a:t>
            </a:r>
            <a:r>
              <a:rPr lang="en-US" sz="2800" b="1" dirty="0" smtClean="0"/>
              <a:t>Mayo scissors</a:t>
            </a:r>
            <a:r>
              <a:rPr lang="en-US" sz="2800" dirty="0" smtClean="0"/>
              <a:t> are designed for cutting body tissues near the surface of a wound. As straight-bladed </a:t>
            </a:r>
            <a:r>
              <a:rPr lang="en-US" sz="2800" b="1" dirty="0" smtClean="0"/>
              <a:t>Mayo scissors</a:t>
            </a:r>
            <a:r>
              <a:rPr lang="en-US" sz="2800" dirty="0" smtClean="0"/>
              <a:t> are also </a:t>
            </a:r>
            <a:r>
              <a:rPr lang="en-US" sz="2800" b="1" dirty="0" smtClean="0"/>
              <a:t>used for</a:t>
            </a:r>
            <a:r>
              <a:rPr lang="en-US" sz="2800" dirty="0" smtClean="0"/>
              <a:t> cutting sutures, they are also referred to as "suture </a:t>
            </a:r>
            <a:r>
              <a:rPr lang="en-US" sz="2800" b="1" dirty="0" smtClean="0"/>
              <a:t>scissors</a:t>
            </a:r>
            <a:r>
              <a:rPr lang="en-US" sz="2800" dirty="0" smtClean="0"/>
              <a:t>". Curved-bladed </a:t>
            </a:r>
            <a:r>
              <a:rPr lang="en-US" sz="2800" b="1" dirty="0" smtClean="0"/>
              <a:t>Mayo scissors</a:t>
            </a:r>
            <a:r>
              <a:rPr lang="en-US" sz="2800" dirty="0" smtClean="0"/>
              <a:t> allow deeper penetration into the wound than the type with straight blades.</a:t>
            </a:r>
            <a:endParaRPr lang="en-US" b="1" dirty="0" smtClean="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250482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Surgical scissors are usually made of very hard material stainless steel for ongoing toughness</a:t>
            </a:r>
          </a:p>
          <a:p>
            <a:r>
              <a:rPr lang="en-US" dirty="0" smtClean="0">
                <a:latin typeface="Times New Roman" panose="02020603050405020304" pitchFamily="18" charset="0"/>
                <a:cs typeface="Times New Roman" panose="02020603050405020304" pitchFamily="18" charset="0"/>
              </a:rPr>
              <a:t>Some scissors have tungsten carbide reinforcements along their cutting edges</a:t>
            </a:r>
          </a:p>
          <a:p>
            <a:r>
              <a:rPr lang="en-US" dirty="0" smtClean="0">
                <a:latin typeface="Times New Roman" panose="02020603050405020304" pitchFamily="18" charset="0"/>
                <a:cs typeface="Times New Roman" panose="02020603050405020304" pitchFamily="18" charset="0"/>
              </a:rPr>
              <a:t>Its hardness allows the manufactures to create sharper edges which allows for easier and smoother cuts and keeps it sharp for long</a:t>
            </a:r>
          </a:p>
          <a:p>
            <a:r>
              <a:rPr lang="en-US" dirty="0" smtClean="0">
                <a:latin typeface="Times New Roman" panose="02020603050405020304" pitchFamily="18" charset="0"/>
                <a:cs typeface="Times New Roman" panose="02020603050405020304" pitchFamily="18" charset="0"/>
              </a:rPr>
              <a:t>Come in different shapes and sizes</a:t>
            </a:r>
          </a:p>
          <a:p>
            <a:endParaRPr lang="en-US" dirty="0"/>
          </a:p>
        </p:txBody>
      </p:sp>
    </p:spTree>
    <p:extLst>
      <p:ext uri="{BB962C8B-B14F-4D97-AF65-F5344CB8AC3E}">
        <p14:creationId xmlns:p14="http://schemas.microsoft.com/office/powerpoint/2010/main" val="3834386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Oscillating machine (plaster saw)</a:t>
            </a:r>
            <a:endParaRPr lang="en-US" dirty="0"/>
          </a:p>
        </p:txBody>
      </p:sp>
      <p:sp>
        <p:nvSpPr>
          <p:cNvPr id="3" name="Content Placeholder 2"/>
          <p:cNvSpPr>
            <a:spLocks noGrp="1"/>
          </p:cNvSpPr>
          <p:nvPr>
            <p:ph idx="1"/>
          </p:nvPr>
        </p:nvSpPr>
        <p:spPr/>
        <p:txBody>
          <a:bodyPr>
            <a:normAutofit lnSpcReduction="10000"/>
          </a:bodyPr>
          <a:lstStyle/>
          <a:p>
            <a:r>
              <a:rPr lang="en-US" dirty="0" smtClean="0">
                <a:latin typeface="Times New Roman" panose="02020603050405020304" pitchFamily="18" charset="0"/>
                <a:cs typeface="Times New Roman" panose="02020603050405020304" pitchFamily="18" charset="0"/>
              </a:rPr>
              <a:t>An improved tool which is effective in cutting casts and other hard materials</a:t>
            </a:r>
          </a:p>
          <a:p>
            <a:r>
              <a:rPr lang="en-US" dirty="0" smtClean="0">
                <a:latin typeface="Times New Roman" panose="02020603050405020304" pitchFamily="18" charset="0"/>
                <a:cs typeface="Times New Roman" panose="02020603050405020304" pitchFamily="18" charset="0"/>
              </a:rPr>
              <a:t>If the cutter accidentally touches human skin and does not cut fabrics or other objects, it will not cut or damage the skin surface or material unless they are quite strict support</a:t>
            </a:r>
          </a:p>
          <a:p>
            <a:r>
              <a:rPr lang="en-US" dirty="0" smtClean="0">
                <a:latin typeface="Times New Roman" panose="02020603050405020304" pitchFamily="18" charset="0"/>
                <a:cs typeface="Times New Roman" panose="02020603050405020304" pitchFamily="18" charset="0"/>
              </a:rPr>
              <a:t>Powered by electricity</a:t>
            </a:r>
          </a:p>
          <a:p>
            <a:r>
              <a:rPr lang="en-US" dirty="0" smtClean="0">
                <a:latin typeface="Times New Roman" panose="02020603050405020304" pitchFamily="18" charset="0"/>
                <a:cs typeface="Times New Roman" panose="02020603050405020304" pitchFamily="18" charset="0"/>
              </a:rPr>
              <a:t>Only vibrates with no rotation therefore the skin can withstand contact without being cut</a:t>
            </a:r>
          </a:p>
          <a:p>
            <a:endParaRPr lang="en-US" dirty="0"/>
          </a:p>
        </p:txBody>
      </p:sp>
    </p:spTree>
    <p:extLst>
      <p:ext uri="{BB962C8B-B14F-4D97-AF65-F5344CB8AC3E}">
        <p14:creationId xmlns:p14="http://schemas.microsoft.com/office/powerpoint/2010/main" val="183824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 result for plaster cast shears"/>
          <p:cNvPicPr>
            <a:picLocks noGrp="1"/>
          </p:cNvPicPr>
          <p:nvPr>
            <p:ph idx="1"/>
          </p:nvPr>
        </p:nvPicPr>
        <p:blipFill>
          <a:blip r:embed="rId2"/>
          <a:srcRect/>
          <a:stretch>
            <a:fillRect/>
          </a:stretch>
        </p:blipFill>
        <p:spPr bwMode="auto">
          <a:xfrm>
            <a:off x="548922" y="1600200"/>
            <a:ext cx="8046156" cy="4525963"/>
          </a:xfrm>
          <a:prstGeom prst="rect">
            <a:avLst/>
          </a:prstGeom>
          <a:noFill/>
          <a:ln w="9525">
            <a:noFill/>
            <a:miter lim="800000"/>
            <a:headEnd/>
            <a:tailEnd/>
          </a:ln>
        </p:spPr>
      </p:pic>
    </p:spTree>
    <p:extLst>
      <p:ext uri="{BB962C8B-B14F-4D97-AF65-F5344CB8AC3E}">
        <p14:creationId xmlns:p14="http://schemas.microsoft.com/office/powerpoint/2010/main" val="3263751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Plaster spreader (cast spreader)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latin typeface="Times New Roman" panose="02020603050405020304" pitchFamily="18" charset="0"/>
                <a:cs typeface="Times New Roman" panose="02020603050405020304" pitchFamily="18" charset="0"/>
              </a:rPr>
              <a:t>Strong and durable medical tool used for plaster and fiberglass casting removal</a:t>
            </a:r>
          </a:p>
          <a:p>
            <a:r>
              <a:rPr lang="en-US" dirty="0" smtClean="0">
                <a:latin typeface="Times New Roman" panose="02020603050405020304" pitchFamily="18" charset="0"/>
                <a:cs typeface="Times New Roman" panose="02020603050405020304" pitchFamily="18" charset="0"/>
              </a:rPr>
              <a:t>Made of stainless steel material</a:t>
            </a:r>
          </a:p>
          <a:p>
            <a:r>
              <a:rPr lang="en-US" dirty="0" smtClean="0">
                <a:latin typeface="Times New Roman" panose="02020603050405020304" pitchFamily="18" charset="0"/>
                <a:cs typeface="Times New Roman" panose="02020603050405020304" pitchFamily="18" charset="0"/>
              </a:rPr>
              <a:t>Spreads a cut plaster apart after being cut with a plaster cutting tool to enable efficient and safe removal</a:t>
            </a:r>
          </a:p>
          <a:p>
            <a:pPr marL="0" indent="0">
              <a:buNone/>
            </a:pPr>
            <a:r>
              <a:rPr lang="en-US" b="1" dirty="0" smtClean="0">
                <a:latin typeface="Times New Roman" panose="02020603050405020304" pitchFamily="18" charset="0"/>
                <a:cs typeface="Times New Roman" panose="02020603050405020304" pitchFamily="18" charset="0"/>
              </a:rPr>
              <a:t>Uses: </a:t>
            </a:r>
            <a:r>
              <a:rPr lang="en-US" dirty="0" smtClean="0">
                <a:latin typeface="Times New Roman" panose="02020603050405020304" pitchFamily="18" charset="0"/>
                <a:cs typeface="Times New Roman" panose="02020603050405020304" pitchFamily="18" charset="0"/>
              </a:rPr>
              <a:t>when heated and becomes adhesive at body temperature, it is used to:- keep wound edges in position, protects raw surfaces, used to apply drugs to the surface to obtain their systemic effects</a:t>
            </a:r>
            <a:endParaRPr lang="en-US" b="1" dirty="0" smtClean="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393539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Plaster spreader</a:t>
            </a:r>
            <a:endParaRPr lang="en-US" dirty="0"/>
          </a:p>
        </p:txBody>
      </p:sp>
      <p:pic>
        <p:nvPicPr>
          <p:cNvPr id="4" name="Content Placeholder 3" descr="Image result for plaster cast shears"/>
          <p:cNvPicPr>
            <a:picLocks noGrp="1"/>
          </p:cNvPicPr>
          <p:nvPr>
            <p:ph idx="1"/>
          </p:nvPr>
        </p:nvPicPr>
        <p:blipFill>
          <a:blip r:embed="rId2"/>
          <a:srcRect/>
          <a:stretch>
            <a:fillRect/>
          </a:stretch>
        </p:blipFill>
        <p:spPr bwMode="auto">
          <a:xfrm>
            <a:off x="2309018" y="1600200"/>
            <a:ext cx="4525963" cy="4525963"/>
          </a:xfrm>
          <a:prstGeom prst="rect">
            <a:avLst/>
          </a:prstGeom>
          <a:noFill/>
          <a:ln w="9525">
            <a:noFill/>
            <a:miter lim="800000"/>
            <a:headEnd/>
            <a:tailEnd/>
          </a:ln>
        </p:spPr>
      </p:pic>
    </p:spTree>
    <p:extLst>
      <p:ext uri="{BB962C8B-B14F-4D97-AF65-F5344CB8AC3E}">
        <p14:creationId xmlns:p14="http://schemas.microsoft.com/office/powerpoint/2010/main" val="2434994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Hammer.</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latin typeface="Times New Roman" panose="02020603050405020304" pitchFamily="18" charset="0"/>
                <a:cs typeface="Times New Roman" panose="02020603050405020304" pitchFamily="18" charset="0"/>
              </a:rPr>
              <a:t>A tool consisting of a weighted head fixed to a long handle that is swung to deliver an impact to a small area of an object </a:t>
            </a:r>
            <a:endParaRPr lang="en-US" b="1" dirty="0" smtClean="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Examples of uses:</a:t>
            </a:r>
          </a:p>
          <a:p>
            <a:r>
              <a:rPr lang="en-US" dirty="0" smtClean="0">
                <a:latin typeface="Times New Roman" panose="02020603050405020304" pitchFamily="18" charset="0"/>
                <a:cs typeface="Times New Roman" panose="02020603050405020304" pitchFamily="18" charset="0"/>
              </a:rPr>
              <a:t>To drill a nail into wood</a:t>
            </a:r>
          </a:p>
          <a:p>
            <a:r>
              <a:rPr lang="en-US" dirty="0" smtClean="0">
                <a:latin typeface="Times New Roman" panose="02020603050405020304" pitchFamily="18" charset="0"/>
                <a:cs typeface="Times New Roman" panose="02020603050405020304" pitchFamily="18" charset="0"/>
              </a:rPr>
              <a:t>To shape a metal</a:t>
            </a:r>
          </a:p>
          <a:p>
            <a:r>
              <a:rPr lang="en-US" dirty="0" smtClean="0">
                <a:latin typeface="Times New Roman" panose="02020603050405020304" pitchFamily="18" charset="0"/>
                <a:cs typeface="Times New Roman" panose="02020603050405020304" pitchFamily="18" charset="0"/>
              </a:rPr>
              <a:t>To crush a rock</a:t>
            </a:r>
          </a:p>
          <a:p>
            <a:r>
              <a:rPr lang="en-US" dirty="0" smtClean="0">
                <a:latin typeface="Times New Roman" panose="02020603050405020304" pitchFamily="18" charset="0"/>
                <a:cs typeface="Times New Roman" panose="02020603050405020304" pitchFamily="18" charset="0"/>
              </a:rPr>
              <a:t>Driving</a:t>
            </a:r>
          </a:p>
          <a:p>
            <a:r>
              <a:rPr lang="en-US" dirty="0" smtClean="0">
                <a:latin typeface="Times New Roman" panose="02020603050405020304" pitchFamily="18" charset="0"/>
                <a:cs typeface="Times New Roman" panose="02020603050405020304" pitchFamily="18" charset="0"/>
              </a:rPr>
              <a:t>Shaping</a:t>
            </a:r>
          </a:p>
          <a:p>
            <a:r>
              <a:rPr lang="en-US" dirty="0" smtClean="0">
                <a:latin typeface="Times New Roman" panose="02020603050405020304" pitchFamily="18" charset="0"/>
                <a:cs typeface="Times New Roman" panose="02020603050405020304" pitchFamily="18" charset="0"/>
              </a:rPr>
              <a:t>Breaking applications</a:t>
            </a:r>
          </a:p>
          <a:p>
            <a:endParaRPr lang="en-US" dirty="0"/>
          </a:p>
        </p:txBody>
      </p:sp>
    </p:spTree>
    <p:extLst>
      <p:ext uri="{BB962C8B-B14F-4D97-AF65-F5344CB8AC3E}">
        <p14:creationId xmlns:p14="http://schemas.microsoft.com/office/powerpoint/2010/main" val="1275171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The head is made of steel which has been heat treated for hardness</a:t>
            </a:r>
          </a:p>
          <a:p>
            <a:r>
              <a:rPr lang="en-US" dirty="0" smtClean="0">
                <a:latin typeface="Times New Roman" panose="02020603050405020304" pitchFamily="18" charset="0"/>
                <a:cs typeface="Times New Roman" panose="02020603050405020304" pitchFamily="18" charset="0"/>
              </a:rPr>
              <a:t>The handle (haft or helve) is typically made wood or plastic </a:t>
            </a:r>
          </a:p>
          <a:p>
            <a:r>
              <a:rPr lang="en-US" dirty="0" smtClean="0">
                <a:latin typeface="Times New Roman" panose="02020603050405020304" pitchFamily="18" charset="0"/>
                <a:cs typeface="Times New Roman" panose="02020603050405020304" pitchFamily="18" charset="0"/>
              </a:rPr>
              <a:t>Claw hammer has a claw to pull nails out of wood</a:t>
            </a:r>
          </a:p>
          <a:p>
            <a:r>
              <a:rPr lang="en-US" dirty="0" smtClean="0">
                <a:latin typeface="Times New Roman" panose="02020603050405020304" pitchFamily="18" charset="0"/>
                <a:cs typeface="Times New Roman" panose="02020603050405020304" pitchFamily="18" charset="0"/>
              </a:rPr>
              <a:t>Sizes, shapes and structures vary depending on their purposes</a:t>
            </a:r>
          </a:p>
          <a:p>
            <a:endParaRPr lang="en-US" dirty="0"/>
          </a:p>
        </p:txBody>
      </p:sp>
    </p:spTree>
    <p:extLst>
      <p:ext uri="{BB962C8B-B14F-4D97-AF65-F5344CB8AC3E}">
        <p14:creationId xmlns:p14="http://schemas.microsoft.com/office/powerpoint/2010/main" val="3923603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PLASTER SHEARS/LORENZ</a:t>
            </a:r>
            <a:r>
              <a:rPr lang="en-US" dirty="0"/>
              <a:t> </a:t>
            </a:r>
          </a:p>
        </p:txBody>
      </p:sp>
      <p:pic>
        <p:nvPicPr>
          <p:cNvPr id="4" name="Content Placeholder 3" descr="Image result for plaster cast shears"/>
          <p:cNvPicPr>
            <a:picLocks noGrp="1"/>
          </p:cNvPicPr>
          <p:nvPr>
            <p:ph idx="1"/>
          </p:nvPr>
        </p:nvPicPr>
        <p:blipFill>
          <a:blip r:embed="rId2"/>
          <a:srcRect/>
          <a:stretch>
            <a:fillRect/>
          </a:stretch>
        </p:blipFill>
        <p:spPr bwMode="auto">
          <a:xfrm>
            <a:off x="2309018" y="1600200"/>
            <a:ext cx="4525963" cy="4525963"/>
          </a:xfrm>
          <a:prstGeom prst="rect">
            <a:avLst/>
          </a:prstGeom>
          <a:noFill/>
          <a:ln w="9525">
            <a:noFill/>
            <a:miter lim="800000"/>
            <a:headEnd/>
            <a:tailEnd/>
          </a:ln>
        </p:spPr>
      </p:pic>
    </p:spTree>
    <p:extLst>
      <p:ext uri="{BB962C8B-B14F-4D97-AF65-F5344CB8AC3E}">
        <p14:creationId xmlns:p14="http://schemas.microsoft.com/office/powerpoint/2010/main" val="962460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Types of hammers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latin typeface="Times New Roman" panose="02020603050405020304" pitchFamily="18" charset="0"/>
                <a:cs typeface="Times New Roman" panose="02020603050405020304" pitchFamily="18" charset="0"/>
              </a:rPr>
              <a:t>Sledge hammers- </a:t>
            </a:r>
            <a:r>
              <a:rPr lang="en-US" dirty="0" smtClean="0"/>
              <a:t> are ideal for striking wood, metal or stone and feature a fiberglass core for added strength, durability and reduced vibration.</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Mallets</a:t>
            </a:r>
          </a:p>
          <a:p>
            <a:r>
              <a:rPr lang="en-US" dirty="0" smtClean="0">
                <a:latin typeface="Times New Roman" panose="02020603050405020304" pitchFamily="18" charset="0"/>
                <a:cs typeface="Times New Roman" panose="02020603050405020304" pitchFamily="18" charset="0"/>
              </a:rPr>
              <a:t>Ball peen hammers</a:t>
            </a:r>
          </a:p>
          <a:p>
            <a:r>
              <a:rPr lang="en-US" dirty="0" smtClean="0">
                <a:latin typeface="Times New Roman" panose="02020603050405020304" pitchFamily="18" charset="0"/>
                <a:cs typeface="Times New Roman" panose="02020603050405020304" pitchFamily="18" charset="0"/>
              </a:rPr>
              <a:t>Powered hammers</a:t>
            </a:r>
          </a:p>
          <a:p>
            <a:r>
              <a:rPr lang="en-US" dirty="0" smtClean="0">
                <a:latin typeface="Times New Roman" panose="02020603050405020304" pitchFamily="18" charset="0"/>
                <a:cs typeface="Times New Roman" panose="02020603050405020304" pitchFamily="18" charset="0"/>
              </a:rPr>
              <a:t>Trip hammers</a:t>
            </a:r>
          </a:p>
          <a:p>
            <a:pPr marL="0" indent="0">
              <a:buNone/>
            </a:pPr>
            <a:r>
              <a:rPr lang="en-US" b="1" dirty="0" smtClean="0">
                <a:latin typeface="Times New Roman" panose="02020603050405020304" pitchFamily="18" charset="0"/>
                <a:cs typeface="Times New Roman" panose="02020603050405020304" pitchFamily="18" charset="0"/>
              </a:rPr>
              <a:t>Note: </a:t>
            </a:r>
            <a:r>
              <a:rPr lang="en-US" dirty="0" smtClean="0">
                <a:latin typeface="Times New Roman" panose="02020603050405020304" pitchFamily="18" charset="0"/>
                <a:cs typeface="Times New Roman" panose="02020603050405020304" pitchFamily="18" charset="0"/>
              </a:rPr>
              <a:t>all the types of hammers are used to deliver forces beyond the capacity of the human arm</a:t>
            </a:r>
            <a:endParaRPr lang="en-US" b="1" dirty="0" smtClean="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64564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Parts of a hammer.</a:t>
            </a:r>
            <a:endParaRPr lang="en-US" dirty="0"/>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Head</a:t>
            </a:r>
          </a:p>
          <a:p>
            <a:r>
              <a:rPr lang="en-US" dirty="0" smtClean="0">
                <a:latin typeface="Times New Roman" panose="02020603050405020304" pitchFamily="18" charset="0"/>
                <a:cs typeface="Times New Roman" panose="02020603050405020304" pitchFamily="18" charset="0"/>
              </a:rPr>
              <a:t>Handle</a:t>
            </a:r>
          </a:p>
          <a:p>
            <a:r>
              <a:rPr lang="en-US" dirty="0" smtClean="0">
                <a:latin typeface="Times New Roman" panose="02020603050405020304" pitchFamily="18" charset="0"/>
                <a:cs typeface="Times New Roman" panose="02020603050405020304" pitchFamily="18" charset="0"/>
              </a:rPr>
              <a:t>Shaft</a:t>
            </a:r>
          </a:p>
          <a:p>
            <a:endParaRPr lang="en-US" dirty="0"/>
          </a:p>
        </p:txBody>
      </p:sp>
    </p:spTree>
    <p:extLst>
      <p:ext uri="{BB962C8B-B14F-4D97-AF65-F5344CB8AC3E}">
        <p14:creationId xmlns:p14="http://schemas.microsoft.com/office/powerpoint/2010/main" val="1405760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Introducer(T-holder</a:t>
            </a:r>
            <a:endParaRPr lang="en-US" dirty="0"/>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Used in orthopaedic surgery </a:t>
            </a:r>
          </a:p>
          <a:p>
            <a:r>
              <a:rPr lang="en-US" smtClean="0">
                <a:latin typeface="Times New Roman" panose="02020603050405020304" pitchFamily="18" charset="0"/>
                <a:cs typeface="Times New Roman" panose="02020603050405020304" pitchFamily="18" charset="0"/>
              </a:rPr>
              <a:t>Used to introduce Steinman pin in open surgery procedures</a:t>
            </a:r>
          </a:p>
          <a:p>
            <a:endParaRPr lang="en-US"/>
          </a:p>
        </p:txBody>
      </p:sp>
    </p:spTree>
    <p:extLst>
      <p:ext uri="{BB962C8B-B14F-4D97-AF65-F5344CB8AC3E}">
        <p14:creationId xmlns:p14="http://schemas.microsoft.com/office/powerpoint/2010/main" val="2421154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plaster/cast bender</a:t>
            </a:r>
            <a:endParaRPr lang="en-US" dirty="0"/>
          </a:p>
        </p:txBody>
      </p:sp>
      <p:pic>
        <p:nvPicPr>
          <p:cNvPr id="4" name="Content Placeholder 3" descr="Image result for plaster cast shears"/>
          <p:cNvPicPr>
            <a:picLocks noGrp="1"/>
          </p:cNvPicPr>
          <p:nvPr>
            <p:ph idx="1"/>
          </p:nvPr>
        </p:nvPicPr>
        <p:blipFill>
          <a:blip r:embed="rId2"/>
          <a:srcRect/>
          <a:stretch>
            <a:fillRect/>
          </a:stretch>
        </p:blipFill>
        <p:spPr bwMode="auto">
          <a:xfrm>
            <a:off x="2667000" y="1958181"/>
            <a:ext cx="3810000" cy="3810000"/>
          </a:xfrm>
          <a:prstGeom prst="rect">
            <a:avLst/>
          </a:prstGeom>
          <a:noFill/>
          <a:ln w="9525">
            <a:noFill/>
            <a:miter lim="800000"/>
            <a:headEnd/>
            <a:tailEnd/>
          </a:ln>
        </p:spPr>
      </p:pic>
    </p:spTree>
    <p:extLst>
      <p:ext uri="{BB962C8B-B14F-4D97-AF65-F5344CB8AC3E}">
        <p14:creationId xmlns:p14="http://schemas.microsoft.com/office/powerpoint/2010/main" val="85738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Bohler stirrup</a:t>
            </a:r>
            <a:endParaRPr lang="en-US" dirty="0"/>
          </a:p>
        </p:txBody>
      </p:sp>
      <p:pic>
        <p:nvPicPr>
          <p:cNvPr id="4" name="Content Placeholder 3" descr="Bow, traction Pins, Boehler, Steinmann - Standard products catalogue IFRC  ICRC"/>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14700" y="2953544"/>
            <a:ext cx="2514600" cy="1819275"/>
          </a:xfrm>
          <a:prstGeom prst="rect">
            <a:avLst/>
          </a:prstGeom>
          <a:noFill/>
          <a:ln>
            <a:noFill/>
          </a:ln>
        </p:spPr>
      </p:pic>
    </p:spTree>
    <p:extLst>
      <p:ext uri="{BB962C8B-B14F-4D97-AF65-F5344CB8AC3E}">
        <p14:creationId xmlns:p14="http://schemas.microsoft.com/office/powerpoint/2010/main" val="3955702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Manual bone hand drill</a:t>
            </a:r>
            <a:endParaRPr lang="en-US" dirty="0"/>
          </a:p>
        </p:txBody>
      </p:sp>
      <p:pic>
        <p:nvPicPr>
          <p:cNvPr id="4" name="Content Placeholder 3" descr="Manual Bone Drills | Orthopedic Manual Bone Drills Manufacturers | Bone  Drills Supplier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90887" y="2534444"/>
            <a:ext cx="2562225" cy="2657475"/>
          </a:xfrm>
          <a:prstGeom prst="rect">
            <a:avLst/>
          </a:prstGeom>
          <a:noFill/>
          <a:ln>
            <a:noFill/>
          </a:ln>
        </p:spPr>
      </p:pic>
    </p:spTree>
    <p:extLst>
      <p:ext uri="{BB962C8B-B14F-4D97-AF65-F5344CB8AC3E}">
        <p14:creationId xmlns:p14="http://schemas.microsoft.com/office/powerpoint/2010/main" val="1117101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Steinman pin: </a:t>
            </a:r>
            <a:br>
              <a:rPr lang="en-US" dirty="0"/>
            </a:br>
            <a:endParaRPr lang="en-US" dirty="0"/>
          </a:p>
        </p:txBody>
      </p:sp>
      <p:sp>
        <p:nvSpPr>
          <p:cNvPr id="3" name="Content Placeholder 2"/>
          <p:cNvSpPr>
            <a:spLocks noGrp="1"/>
          </p:cNvSpPr>
          <p:nvPr>
            <p:ph idx="1"/>
          </p:nvPr>
        </p:nvSpPr>
        <p:spPr/>
        <p:txBody>
          <a:bodyPr/>
          <a:lstStyle/>
          <a:p>
            <a:r>
              <a:rPr lang="en-US" dirty="0"/>
              <a:t>Are rigid stainless steel pins of varying length, 4 to 6 mm diameter. </a:t>
            </a:r>
          </a:p>
          <a:p>
            <a:r>
              <a:rPr lang="en-US" dirty="0" smtClean="0"/>
              <a:t>After </a:t>
            </a:r>
            <a:r>
              <a:rPr lang="en-US" dirty="0"/>
              <a:t>insertion a special, stirrup (</a:t>
            </a:r>
            <a:r>
              <a:rPr lang="en-US" dirty="0" smtClean="0"/>
              <a:t>Bohler stirrup) </a:t>
            </a:r>
            <a:r>
              <a:rPr lang="en-US" dirty="0"/>
              <a:t>is attached to the pin. </a:t>
            </a:r>
          </a:p>
          <a:p>
            <a:r>
              <a:rPr lang="en-US" dirty="0" smtClean="0"/>
              <a:t>The </a:t>
            </a:r>
            <a:r>
              <a:rPr lang="en-US" dirty="0"/>
              <a:t>Bohler stirrup allows the direction of the traction to be changed without turning the pin in the bone. </a:t>
            </a:r>
          </a:p>
          <a:p>
            <a:endParaRPr lang="en-US" dirty="0"/>
          </a:p>
        </p:txBody>
      </p:sp>
    </p:spTree>
    <p:extLst>
      <p:ext uri="{BB962C8B-B14F-4D97-AF65-F5344CB8AC3E}">
        <p14:creationId xmlns:p14="http://schemas.microsoft.com/office/powerpoint/2010/main" val="3352985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teinmann Pin (Trochar Tip) - 300mm"/>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28718" y="1600200"/>
            <a:ext cx="2686564" cy="4525963"/>
          </a:xfrm>
          <a:prstGeom prst="rect">
            <a:avLst/>
          </a:prstGeom>
          <a:noFill/>
          <a:ln>
            <a:noFill/>
          </a:ln>
        </p:spPr>
      </p:pic>
    </p:spTree>
    <p:extLst>
      <p:ext uri="{BB962C8B-B14F-4D97-AF65-F5344CB8AC3E}">
        <p14:creationId xmlns:p14="http://schemas.microsoft.com/office/powerpoint/2010/main" val="28058788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Denham Pin : </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dirty="0"/>
              <a:t>Similar to </a:t>
            </a:r>
            <a:r>
              <a:rPr lang="en-US" dirty="0" smtClean="0"/>
              <a:t>Steinmann’s </a:t>
            </a:r>
            <a:r>
              <a:rPr lang="en-US" dirty="0"/>
              <a:t>pin except for a short threaded length situated in the center and held in the introducer.</a:t>
            </a:r>
          </a:p>
          <a:p>
            <a:r>
              <a:rPr lang="en-US" dirty="0" smtClean="0"/>
              <a:t>It </a:t>
            </a:r>
            <a:r>
              <a:rPr lang="en-US" dirty="0"/>
              <a:t>engages the bony cortex and reduces the risk of pin sliding. </a:t>
            </a:r>
          </a:p>
          <a:p>
            <a:r>
              <a:rPr lang="en-US" dirty="0" smtClean="0"/>
              <a:t>Used </a:t>
            </a:r>
            <a:r>
              <a:rPr lang="en-US" dirty="0"/>
              <a:t>in</a:t>
            </a:r>
          </a:p>
          <a:p>
            <a:pPr marL="0" indent="0">
              <a:buNone/>
            </a:pPr>
            <a:r>
              <a:rPr lang="en-US" dirty="0"/>
              <a:t> a) cancellous bones </a:t>
            </a:r>
            <a:r>
              <a:rPr lang="en-US" dirty="0" smtClean="0"/>
              <a:t> </a:t>
            </a:r>
            <a:endParaRPr lang="en-US" dirty="0"/>
          </a:p>
          <a:p>
            <a:pPr marL="0" indent="0">
              <a:buNone/>
            </a:pPr>
            <a:r>
              <a:rPr lang="en-US" dirty="0" smtClean="0"/>
              <a:t> b</a:t>
            </a:r>
            <a:r>
              <a:rPr lang="en-US" dirty="0"/>
              <a:t>) </a:t>
            </a:r>
            <a:r>
              <a:rPr lang="en-US" dirty="0" err="1"/>
              <a:t>osteporotic</a:t>
            </a:r>
            <a:r>
              <a:rPr lang="en-US" dirty="0"/>
              <a:t> bones </a:t>
            </a:r>
          </a:p>
          <a:p>
            <a:pPr marL="0" indent="0">
              <a:buNone/>
            </a:pPr>
            <a:r>
              <a:rPr lang="en-US" dirty="0"/>
              <a:t> </a:t>
            </a:r>
          </a:p>
          <a:p>
            <a:endParaRPr lang="en-US" dirty="0"/>
          </a:p>
        </p:txBody>
      </p:sp>
    </p:spTree>
    <p:extLst>
      <p:ext uri="{BB962C8B-B14F-4D97-AF65-F5344CB8AC3E}">
        <p14:creationId xmlns:p14="http://schemas.microsoft.com/office/powerpoint/2010/main" val="26253534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TEINMANN PIN | gunaceblogs"/>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3121270"/>
            <a:ext cx="5943600" cy="1483822"/>
          </a:xfrm>
          <a:prstGeom prst="rect">
            <a:avLst/>
          </a:prstGeom>
          <a:noFill/>
          <a:ln>
            <a:noFill/>
          </a:ln>
        </p:spPr>
      </p:pic>
    </p:spTree>
    <p:extLst>
      <p:ext uri="{BB962C8B-B14F-4D97-AF65-F5344CB8AC3E}">
        <p14:creationId xmlns:p14="http://schemas.microsoft.com/office/powerpoint/2010/main" val="3406378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PLASTER SHEARS/LORENZ</a:t>
            </a:r>
            <a:r>
              <a:rPr lang="en-US" dirty="0"/>
              <a:t> </a:t>
            </a:r>
          </a:p>
        </p:txBody>
      </p:sp>
      <p:pic>
        <p:nvPicPr>
          <p:cNvPr id="4" name="Content Placeholder 3" descr="Image result for plaster cast shears"/>
          <p:cNvPicPr>
            <a:picLocks noGrp="1"/>
          </p:cNvPicPr>
          <p:nvPr>
            <p:ph idx="1"/>
          </p:nvPr>
        </p:nvPicPr>
        <p:blipFill>
          <a:blip r:embed="rId2"/>
          <a:srcRect/>
          <a:stretch>
            <a:fillRect/>
          </a:stretch>
        </p:blipFill>
        <p:spPr bwMode="auto">
          <a:xfrm>
            <a:off x="2309018" y="1600200"/>
            <a:ext cx="4525963" cy="4525963"/>
          </a:xfrm>
          <a:prstGeom prst="rect">
            <a:avLst/>
          </a:prstGeom>
          <a:noFill/>
          <a:ln w="9525">
            <a:noFill/>
            <a:miter lim="800000"/>
            <a:headEnd/>
            <a:tailEnd/>
          </a:ln>
        </p:spPr>
      </p:pic>
    </p:spTree>
    <p:extLst>
      <p:ext uri="{BB962C8B-B14F-4D97-AF65-F5344CB8AC3E}">
        <p14:creationId xmlns:p14="http://schemas.microsoft.com/office/powerpoint/2010/main" val="14429485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Kirschner wire: </a:t>
            </a:r>
            <a:br>
              <a:rPr lang="en-US" dirty="0"/>
            </a:br>
            <a:endParaRPr lang="en-US" dirty="0"/>
          </a:p>
        </p:txBody>
      </p:sp>
      <p:sp>
        <p:nvSpPr>
          <p:cNvPr id="3" name="Content Placeholder 2"/>
          <p:cNvSpPr>
            <a:spLocks noGrp="1"/>
          </p:cNvSpPr>
          <p:nvPr>
            <p:ph idx="1"/>
          </p:nvPr>
        </p:nvSpPr>
        <p:spPr/>
        <p:txBody>
          <a:bodyPr/>
          <a:lstStyle/>
          <a:p>
            <a:r>
              <a:rPr lang="en-US" dirty="0"/>
              <a:t>Is of small diameter and is insufficiently rigid until pulled taut in a special stirrup, rotation of the stirrup is imparted to the wire. </a:t>
            </a:r>
          </a:p>
          <a:p>
            <a:r>
              <a:rPr lang="en-US" dirty="0" smtClean="0"/>
              <a:t>Though </a:t>
            </a:r>
            <a:r>
              <a:rPr lang="en-US" dirty="0"/>
              <a:t>they are thin but if proper special stirrup is used they can withstand a large traction force because the stirrup provides longitudinal tension force which increases the rigidity of the K-wire. </a:t>
            </a:r>
          </a:p>
          <a:p>
            <a:endParaRPr lang="en-US" dirty="0"/>
          </a:p>
        </p:txBody>
      </p:sp>
    </p:spTree>
    <p:extLst>
      <p:ext uri="{BB962C8B-B14F-4D97-AF65-F5344CB8AC3E}">
        <p14:creationId xmlns:p14="http://schemas.microsoft.com/office/powerpoint/2010/main" val="41113858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Kirschner wire: </a:t>
            </a:r>
            <a:br>
              <a:rPr lang="en-US" dirty="0"/>
            </a:br>
            <a:endParaRPr lang="en-US" dirty="0"/>
          </a:p>
        </p:txBody>
      </p:sp>
      <p:pic>
        <p:nvPicPr>
          <p:cNvPr id="4" name="Content Placeholder 3" descr="Kirschner orthopedic pin - K-wires - DeSoutter Medical - non-absorbable"/>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00437" y="2791619"/>
            <a:ext cx="2143125" cy="2143125"/>
          </a:xfrm>
          <a:prstGeom prst="rect">
            <a:avLst/>
          </a:prstGeom>
          <a:noFill/>
          <a:ln>
            <a:noFill/>
          </a:ln>
        </p:spPr>
      </p:pic>
    </p:spTree>
    <p:extLst>
      <p:ext uri="{BB962C8B-B14F-4D97-AF65-F5344CB8AC3E}">
        <p14:creationId xmlns:p14="http://schemas.microsoft.com/office/powerpoint/2010/main" val="31835505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K-wire fixation for Distal and shaft, transverse"/>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15249" y="1600200"/>
            <a:ext cx="6113501" cy="4525963"/>
          </a:xfrm>
          <a:prstGeom prst="rect">
            <a:avLst/>
          </a:prstGeom>
          <a:noFill/>
          <a:ln>
            <a:noFill/>
          </a:ln>
        </p:spPr>
      </p:pic>
    </p:spTree>
    <p:extLst>
      <p:ext uri="{BB962C8B-B14F-4D97-AF65-F5344CB8AC3E}">
        <p14:creationId xmlns:p14="http://schemas.microsoft.com/office/powerpoint/2010/main" val="13379406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K-wire </a:t>
            </a:r>
            <a:r>
              <a:rPr lang="en-US" dirty="0"/>
              <a:t/>
            </a:r>
            <a:br>
              <a:rPr lang="en-US" dirty="0"/>
            </a:b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Common </a:t>
            </a:r>
            <a:r>
              <a:rPr lang="en-US" dirty="0"/>
              <a:t>sites for application of skeletal traction </a:t>
            </a:r>
          </a:p>
          <a:p>
            <a:pPr marL="0" lvl="0" indent="0">
              <a:buNone/>
            </a:pPr>
            <a:r>
              <a:rPr lang="en-US" dirty="0" smtClean="0"/>
              <a:t>1. </a:t>
            </a:r>
            <a:r>
              <a:rPr lang="en-US" b="1" u="sng" dirty="0" smtClean="0"/>
              <a:t>Olecranon</a:t>
            </a:r>
            <a:r>
              <a:rPr lang="en-US" dirty="0"/>
              <a:t>: </a:t>
            </a:r>
            <a:r>
              <a:rPr lang="en-US" dirty="0" smtClean="0"/>
              <a:t>- K- </a:t>
            </a:r>
            <a:r>
              <a:rPr lang="en-US" dirty="0"/>
              <a:t>wire is passed 3cms distal to tip of the olecranon.</a:t>
            </a:r>
          </a:p>
          <a:p>
            <a:pPr marL="0" indent="0">
              <a:buNone/>
            </a:pPr>
            <a:r>
              <a:rPr lang="en-US" dirty="0" smtClean="0"/>
              <a:t> </a:t>
            </a:r>
            <a:r>
              <a:rPr lang="en-US" dirty="0"/>
              <a:t>passed medial to lateral at right angle to the </a:t>
            </a:r>
            <a:r>
              <a:rPr lang="en-US" dirty="0" smtClean="0"/>
              <a:t>longitudinal </a:t>
            </a:r>
            <a:r>
              <a:rPr lang="en-US" dirty="0"/>
              <a:t>axis of ulna deep to subcutaneous border to avoid injury to ulnar nerve </a:t>
            </a:r>
          </a:p>
          <a:p>
            <a:pPr marL="0" indent="0">
              <a:buNone/>
            </a:pPr>
            <a:r>
              <a:rPr lang="en-US" dirty="0" smtClean="0"/>
              <a:t>2. For </a:t>
            </a:r>
            <a:r>
              <a:rPr lang="en-US" dirty="0"/>
              <a:t>supra condylar and trans condylar # humerus </a:t>
            </a:r>
          </a:p>
          <a:p>
            <a:pPr marL="0" indent="0">
              <a:buNone/>
            </a:pPr>
            <a:r>
              <a:rPr lang="en-US" dirty="0" smtClean="0"/>
              <a:t>3.  </a:t>
            </a:r>
            <a:r>
              <a:rPr lang="en-US" dirty="0"/>
              <a:t>Unstable # shaft of humerus </a:t>
            </a:r>
          </a:p>
          <a:p>
            <a:pPr marL="0" indent="0">
              <a:buNone/>
            </a:pPr>
            <a:r>
              <a:rPr lang="en-US" dirty="0" smtClean="0"/>
              <a:t>4. A </a:t>
            </a:r>
            <a:r>
              <a:rPr lang="en-US" dirty="0"/>
              <a:t>screw eye can also be used </a:t>
            </a:r>
          </a:p>
          <a:p>
            <a:pPr marL="0" indent="0">
              <a:buNone/>
            </a:pPr>
            <a:r>
              <a:rPr lang="en-US" dirty="0"/>
              <a:t> </a:t>
            </a:r>
            <a:r>
              <a:rPr lang="en-US" dirty="0" smtClean="0"/>
              <a:t> b)Metacarpals</a:t>
            </a:r>
            <a:r>
              <a:rPr lang="en-US" dirty="0"/>
              <a:t>: </a:t>
            </a:r>
            <a:r>
              <a:rPr lang="en-US" dirty="0" smtClean="0"/>
              <a:t>- Placed </a:t>
            </a:r>
            <a:r>
              <a:rPr lang="en-US" dirty="0"/>
              <a:t>through diaphysis of 2nd and 3rd metacarpals.</a:t>
            </a:r>
          </a:p>
          <a:p>
            <a:pPr marL="0" indent="0">
              <a:buNone/>
            </a:pPr>
            <a:r>
              <a:rPr lang="en-US" dirty="0" smtClean="0"/>
              <a:t>It transverses </a:t>
            </a:r>
            <a:r>
              <a:rPr lang="en-US" dirty="0"/>
              <a:t>2nd and 3rd metacarpal at right angle to longitudinal axis of radius</a:t>
            </a:r>
          </a:p>
          <a:p>
            <a:endParaRPr lang="en-US" dirty="0"/>
          </a:p>
        </p:txBody>
      </p:sp>
    </p:spTree>
    <p:extLst>
      <p:ext uri="{BB962C8B-B14F-4D97-AF65-F5344CB8AC3E}">
        <p14:creationId xmlns:p14="http://schemas.microsoft.com/office/powerpoint/2010/main" val="36485368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Skeletal traction set</a:t>
            </a:r>
            <a:endParaRPr lang="en-US" dirty="0"/>
          </a:p>
        </p:txBody>
      </p:sp>
      <p:pic>
        <p:nvPicPr>
          <p:cNvPr id="4" name="Content Placeholder 3" descr="SET, TRACTION, instruments + 10 bows - Standard products catalogue IFRC ICRC"/>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ln>
            <a:noFill/>
          </a:ln>
        </p:spPr>
      </p:pic>
    </p:spTree>
    <p:extLst>
      <p:ext uri="{BB962C8B-B14F-4D97-AF65-F5344CB8AC3E}">
        <p14:creationId xmlns:p14="http://schemas.microsoft.com/office/powerpoint/2010/main" val="32203682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WEIGHTS</a:t>
            </a:r>
            <a:r>
              <a:rPr lang="en-US" dirty="0"/>
              <a:t/>
            </a:r>
            <a:br>
              <a:rPr lang="en-US" dirty="0"/>
            </a:br>
            <a:endParaRPr lang="en-US" dirty="0"/>
          </a:p>
        </p:txBody>
      </p:sp>
      <p:sp>
        <p:nvSpPr>
          <p:cNvPr id="3" name="Content Placeholder 2"/>
          <p:cNvSpPr>
            <a:spLocks noGrp="1"/>
          </p:cNvSpPr>
          <p:nvPr>
            <p:ph idx="1"/>
          </p:nvPr>
        </p:nvSpPr>
        <p:spPr/>
        <p:txBody>
          <a:bodyPr>
            <a:normAutofit fontScale="70000" lnSpcReduction="20000"/>
          </a:bodyPr>
          <a:lstStyle/>
          <a:p>
            <a:r>
              <a:rPr lang="en-US" dirty="0"/>
              <a:t>Weights provide the constant (isotonic) force to keep the fracture/dislocation reduced.</a:t>
            </a:r>
          </a:p>
          <a:p>
            <a:r>
              <a:rPr lang="en-US" dirty="0" smtClean="0"/>
              <a:t>Pulleys </a:t>
            </a:r>
            <a:r>
              <a:rPr lang="en-US" dirty="0"/>
              <a:t>maintain the constant direction necessary until healing. </a:t>
            </a:r>
            <a:endParaRPr lang="en-US" dirty="0" smtClean="0"/>
          </a:p>
          <a:p>
            <a:r>
              <a:rPr lang="en-US" dirty="0" smtClean="0"/>
              <a:t>For </a:t>
            </a:r>
            <a:r>
              <a:rPr lang="en-US" dirty="0"/>
              <a:t>this to happen, the ropes must be able to glide freely (no knots in the pulleys) and the weights must be suspended above </a:t>
            </a:r>
            <a:r>
              <a:rPr lang="en-US" dirty="0" smtClean="0"/>
              <a:t>ground to Prevent </a:t>
            </a:r>
            <a:r>
              <a:rPr lang="en-US" dirty="0"/>
              <a:t>any friction.</a:t>
            </a:r>
          </a:p>
          <a:p>
            <a:r>
              <a:rPr lang="en-US" dirty="0" smtClean="0"/>
              <a:t>Never </a:t>
            </a:r>
            <a:r>
              <a:rPr lang="en-US" dirty="0"/>
              <a:t>have a weight suspended over any body part of a patient as it can cause injury.</a:t>
            </a:r>
          </a:p>
          <a:p>
            <a:r>
              <a:rPr lang="en-US" dirty="0" smtClean="0"/>
              <a:t>Make </a:t>
            </a:r>
            <a:r>
              <a:rPr lang="en-US" dirty="0"/>
              <a:t>sure that bed linens or pillows etc. are not interfering with the weight, ropes and pulley system.</a:t>
            </a:r>
          </a:p>
          <a:p>
            <a:r>
              <a:rPr lang="en-US" dirty="0" smtClean="0"/>
              <a:t>The </a:t>
            </a:r>
            <a:r>
              <a:rPr lang="en-US" dirty="0"/>
              <a:t>initial weight applied should be enough to correct limb length and reduce the fracture. It will be dependent of the patient’s weight and muscle status.</a:t>
            </a:r>
          </a:p>
          <a:p>
            <a:endParaRPr lang="en-US" dirty="0" smtClean="0"/>
          </a:p>
          <a:p>
            <a:endParaRPr lang="en-US" dirty="0"/>
          </a:p>
          <a:p>
            <a:endParaRPr lang="en-US" dirty="0"/>
          </a:p>
        </p:txBody>
      </p:sp>
    </p:spTree>
    <p:extLst>
      <p:ext uri="{BB962C8B-B14F-4D97-AF65-F5344CB8AC3E}">
        <p14:creationId xmlns:p14="http://schemas.microsoft.com/office/powerpoint/2010/main" val="29185893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For maintenance of traction:</a:t>
            </a:r>
          </a:p>
          <a:p>
            <a:pPr marL="0" indent="0">
              <a:buNone/>
            </a:pPr>
            <a:r>
              <a:rPr lang="en-US" dirty="0"/>
              <a:t>-       Femur fractures: 10 </a:t>
            </a:r>
            <a:r>
              <a:rPr lang="en-US" dirty="0" smtClean="0"/>
              <a:t>% </a:t>
            </a:r>
            <a:r>
              <a:rPr lang="en-US" dirty="0"/>
              <a:t>of the patient’s </a:t>
            </a:r>
            <a:r>
              <a:rPr lang="en-US" dirty="0" smtClean="0"/>
              <a:t>   body </a:t>
            </a:r>
            <a:r>
              <a:rPr lang="en-US" dirty="0"/>
              <a:t>weight </a:t>
            </a:r>
          </a:p>
          <a:p>
            <a:pPr marL="0" indent="0">
              <a:buNone/>
            </a:pPr>
            <a:r>
              <a:rPr lang="en-US" dirty="0"/>
              <a:t>-       Pelvis fractures: </a:t>
            </a:r>
            <a:r>
              <a:rPr lang="en-US" dirty="0" smtClean="0"/>
              <a:t>15 </a:t>
            </a:r>
            <a:r>
              <a:rPr lang="en-US" dirty="0"/>
              <a:t>% of body weight for longitudinal traction, 5 –7 kg for lateral traction</a:t>
            </a:r>
          </a:p>
          <a:p>
            <a:pPr>
              <a:buFontTx/>
              <a:buChar char="-"/>
            </a:pPr>
            <a:r>
              <a:rPr lang="en-US" dirty="0"/>
              <a:t>Humerus fractures: 2.5 kg initially and then increase until scapula is just lifted off the bed</a:t>
            </a:r>
          </a:p>
          <a:p>
            <a:pPr>
              <a:buFontTx/>
              <a:buChar char="-"/>
            </a:pPr>
            <a:r>
              <a:rPr lang="en-US" dirty="0"/>
              <a:t>Tibia fractures: </a:t>
            </a:r>
            <a:r>
              <a:rPr lang="en-US" dirty="0" smtClean="0"/>
              <a:t>10 percent of body weight in kg</a:t>
            </a:r>
          </a:p>
          <a:p>
            <a:pPr>
              <a:buFontTx/>
              <a:buChar char="-"/>
            </a:pPr>
            <a:endParaRPr lang="en-US" dirty="0"/>
          </a:p>
          <a:p>
            <a:endParaRPr lang="en-US" dirty="0"/>
          </a:p>
          <a:p>
            <a:endParaRPr lang="en-US" dirty="0"/>
          </a:p>
        </p:txBody>
      </p:sp>
    </p:spTree>
    <p:extLst>
      <p:ext uri="{BB962C8B-B14F-4D97-AF65-F5344CB8AC3E}">
        <p14:creationId xmlns:p14="http://schemas.microsoft.com/office/powerpoint/2010/main" val="3310776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Its usually nickel plated</a:t>
            </a:r>
          </a:p>
          <a:p>
            <a:r>
              <a:rPr lang="en-US" dirty="0" smtClean="0"/>
              <a:t>They are larger shears that are used to open strong casts but unnecessary if you have an electric saw.</a:t>
            </a:r>
          </a:p>
          <a:p>
            <a:endParaRPr lang="en-US" dirty="0" smtClean="0"/>
          </a:p>
          <a:p>
            <a:endParaRPr lang="en-US" dirty="0"/>
          </a:p>
        </p:txBody>
      </p:sp>
    </p:spTree>
    <p:extLst>
      <p:ext uri="{BB962C8B-B14F-4D97-AF65-F5344CB8AC3E}">
        <p14:creationId xmlns:p14="http://schemas.microsoft.com/office/powerpoint/2010/main" val="4025142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latin typeface="Times New Roman" panose="02020603050405020304" pitchFamily="18" charset="0"/>
                <a:cs typeface="Times New Roman" panose="02020603050405020304" pitchFamily="18" charset="0"/>
              </a:rPr>
              <a:t>The rounded handles allow comfortable essay gripping during manual manipulation</a:t>
            </a:r>
          </a:p>
          <a:p>
            <a:r>
              <a:rPr lang="en-US" dirty="0" smtClean="0">
                <a:latin typeface="Times New Roman" panose="02020603050405020304" pitchFamily="18" charset="0"/>
                <a:cs typeface="Times New Roman" panose="02020603050405020304" pitchFamily="18" charset="0"/>
              </a:rPr>
              <a:t>Features two expertly crafted joints and an open jaw incorporating a blade with a reinforced back</a:t>
            </a:r>
          </a:p>
          <a:p>
            <a:r>
              <a:rPr lang="en-US" dirty="0" smtClean="0">
                <a:latin typeface="Times New Roman" panose="02020603050405020304" pitchFamily="18" charset="0"/>
                <a:cs typeface="Times New Roman" panose="02020603050405020304" pitchFamily="18" charset="0"/>
              </a:rPr>
              <a:t>This special design allows easy precise and consistent cast removal without  injuring adjacent skin</a:t>
            </a:r>
          </a:p>
          <a:p>
            <a:r>
              <a:rPr lang="en-US" dirty="0" smtClean="0">
                <a:latin typeface="Times New Roman" panose="02020603050405020304" pitchFamily="18" charset="0"/>
                <a:cs typeface="Times New Roman" panose="02020603050405020304" pitchFamily="18" charset="0"/>
              </a:rPr>
              <a:t>It is notched and rust proof</a:t>
            </a:r>
          </a:p>
          <a:p>
            <a:r>
              <a:rPr lang="en-US" dirty="0" smtClean="0">
                <a:latin typeface="Times New Roman" panose="02020603050405020304" pitchFamily="18" charset="0"/>
                <a:cs typeface="Times New Roman" panose="02020603050405020304" pitchFamily="18" charset="0"/>
              </a:rPr>
              <a:t>Made from highest grade stainless steel i.e. </a:t>
            </a:r>
            <a:r>
              <a:rPr lang="en-US" b="1" dirty="0" smtClean="0">
                <a:latin typeface="Times New Roman" panose="02020603050405020304" pitchFamily="18" charset="0"/>
                <a:cs typeface="Times New Roman" panose="02020603050405020304" pitchFamily="18" charset="0"/>
              </a:rPr>
              <a:t>22cm,stainless steel, reusable and fully auto cleavable and measures11.5 inches (29cm)</a:t>
            </a:r>
            <a:endParaRPr lang="en-US" dirty="0" smtClean="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23914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Standards of a plaster shear</a:t>
            </a:r>
            <a:endParaRPr lang="en-US" dirty="0"/>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CE marked</a:t>
            </a:r>
          </a:p>
          <a:p>
            <a:r>
              <a:rPr lang="en-US" dirty="0" smtClean="0">
                <a:latin typeface="Times New Roman" panose="02020603050405020304" pitchFamily="18" charset="0"/>
                <a:cs typeface="Times New Roman" panose="02020603050405020304" pitchFamily="18" charset="0"/>
              </a:rPr>
              <a:t>Conforms to medical directive 93/42/EEC</a:t>
            </a:r>
          </a:p>
          <a:p>
            <a:r>
              <a:rPr lang="en-US" dirty="0" smtClean="0">
                <a:latin typeface="Times New Roman" panose="02020603050405020304" pitchFamily="18" charset="0"/>
                <a:cs typeface="Times New Roman" panose="02020603050405020304" pitchFamily="18" charset="0"/>
              </a:rPr>
              <a:t>Covered by our lifetime guarantee</a:t>
            </a:r>
          </a:p>
          <a:p>
            <a:endParaRPr lang="en-US" dirty="0"/>
          </a:p>
        </p:txBody>
      </p:sp>
    </p:spTree>
    <p:extLst>
      <p:ext uri="{BB962C8B-B14F-4D97-AF65-F5344CB8AC3E}">
        <p14:creationId xmlns:p14="http://schemas.microsoft.com/office/powerpoint/2010/main" val="2340858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Scissors.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latin typeface="Times New Roman" panose="02020603050405020304" pitchFamily="18" charset="0"/>
                <a:cs typeface="Times New Roman" panose="02020603050405020304" pitchFamily="18" charset="0"/>
              </a:rPr>
              <a:t>These are hand –operated shearing tools </a:t>
            </a:r>
          </a:p>
          <a:p>
            <a:r>
              <a:rPr lang="en-US" dirty="0" smtClean="0">
                <a:latin typeface="Times New Roman" panose="02020603050405020304" pitchFamily="18" charset="0"/>
                <a:cs typeface="Times New Roman" panose="02020603050405020304" pitchFamily="18" charset="0"/>
              </a:rPr>
              <a:t>Consist of metal blades pivoted so that the sharpened edges slide against each other when the handles (bows) opposite to the pivot are closed</a:t>
            </a:r>
          </a:p>
          <a:p>
            <a:r>
              <a:rPr lang="en-US" dirty="0" smtClean="0">
                <a:latin typeface="Times New Roman" panose="02020603050405020304" pitchFamily="18" charset="0"/>
                <a:cs typeface="Times New Roman" panose="02020603050405020304" pitchFamily="18" charset="0"/>
              </a:rPr>
              <a:t>Used for cutting various thin material such as paper</a:t>
            </a:r>
          </a:p>
          <a:p>
            <a:r>
              <a:rPr lang="en-US" dirty="0" smtClean="0">
                <a:latin typeface="Times New Roman" panose="02020603050405020304" pitchFamily="18" charset="0"/>
                <a:cs typeface="Times New Roman" panose="02020603050405020304" pitchFamily="18" charset="0"/>
              </a:rPr>
              <a:t>Cardboard, metal foil, cloth, rope and wire</a:t>
            </a:r>
          </a:p>
          <a:p>
            <a:r>
              <a:rPr lang="en-US" dirty="0" smtClean="0">
                <a:latin typeface="Times New Roman" panose="02020603050405020304" pitchFamily="18" charset="0"/>
                <a:cs typeface="Times New Roman" panose="02020603050405020304" pitchFamily="18" charset="0"/>
              </a:rPr>
              <a:t>A large variety of scissors exist for specialized purposes </a:t>
            </a:r>
          </a:p>
          <a:p>
            <a:r>
              <a:rPr lang="en-US" dirty="0" smtClean="0">
                <a:latin typeface="Times New Roman" panose="02020603050405020304" pitchFamily="18" charset="0"/>
                <a:cs typeface="Times New Roman" panose="02020603050405020304" pitchFamily="18" charset="0"/>
              </a:rPr>
              <a:t>Modern scissors are often designed ergonomically with composite thermoplastic and rubber handles which enable the user to exert either a power grip or a precision grip</a:t>
            </a:r>
          </a:p>
          <a:p>
            <a:endParaRPr lang="en-US" dirty="0"/>
          </a:p>
        </p:txBody>
      </p:sp>
    </p:spTree>
    <p:extLst>
      <p:ext uri="{BB962C8B-B14F-4D97-AF65-F5344CB8AC3E}">
        <p14:creationId xmlns:p14="http://schemas.microsoft.com/office/powerpoint/2010/main" val="2554695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Image result for plaster cast shears"/>
          <p:cNvPicPr/>
          <p:nvPr/>
        </p:nvPicPr>
        <p:blipFill>
          <a:blip r:embed="rId2"/>
          <a:srcRect/>
          <a:stretch>
            <a:fillRect/>
          </a:stretch>
        </p:blipFill>
        <p:spPr bwMode="auto">
          <a:xfrm>
            <a:off x="2667000" y="1524000"/>
            <a:ext cx="3810000" cy="3810000"/>
          </a:xfrm>
          <a:prstGeom prst="rect">
            <a:avLst/>
          </a:prstGeom>
          <a:noFill/>
          <a:ln w="9525">
            <a:noFill/>
            <a:miter lim="800000"/>
            <a:headEnd/>
            <a:tailEnd/>
          </a:ln>
        </p:spPr>
      </p:pic>
    </p:spTree>
    <p:extLst>
      <p:ext uri="{BB962C8B-B14F-4D97-AF65-F5344CB8AC3E}">
        <p14:creationId xmlns:p14="http://schemas.microsoft.com/office/powerpoint/2010/main" val="1504908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Scissors.</a:t>
            </a:r>
            <a:endParaRPr lang="en-US" dirty="0"/>
          </a:p>
        </p:txBody>
      </p:sp>
      <p:sp>
        <p:nvSpPr>
          <p:cNvPr id="3" name="Content Placeholder 2"/>
          <p:cNvSpPr>
            <a:spLocks noGrp="1"/>
          </p:cNvSpPr>
          <p:nvPr>
            <p:ph idx="1"/>
          </p:nvPr>
        </p:nvSpPr>
        <p:spPr/>
        <p:txBody>
          <a:bodyPr/>
          <a:lstStyle/>
          <a:p>
            <a:endParaRPr lang="en-US"/>
          </a:p>
        </p:txBody>
      </p:sp>
      <p:pic>
        <p:nvPicPr>
          <p:cNvPr id="4" name="Picture 3" descr="Image result for plaster cast shears"/>
          <p:cNvPicPr/>
          <p:nvPr/>
        </p:nvPicPr>
        <p:blipFill>
          <a:blip r:embed="rId2"/>
          <a:srcRect/>
          <a:stretch>
            <a:fillRect/>
          </a:stretch>
        </p:blipFill>
        <p:spPr bwMode="auto">
          <a:xfrm>
            <a:off x="2667000" y="2271712"/>
            <a:ext cx="3810000" cy="2314575"/>
          </a:xfrm>
          <a:prstGeom prst="rect">
            <a:avLst/>
          </a:prstGeom>
          <a:noFill/>
          <a:ln w="9525">
            <a:noFill/>
            <a:miter lim="800000"/>
            <a:headEnd/>
            <a:tailEnd/>
          </a:ln>
        </p:spPr>
      </p:pic>
    </p:spTree>
    <p:extLst>
      <p:ext uri="{BB962C8B-B14F-4D97-AF65-F5344CB8AC3E}">
        <p14:creationId xmlns:p14="http://schemas.microsoft.com/office/powerpoint/2010/main" val="18896799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7466</TotalTime>
  <Words>1034</Words>
  <Application>Microsoft Office PowerPoint</Application>
  <PresentationFormat>On-screen Show (4:3)</PresentationFormat>
  <Paragraphs>119</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CASTING TOOLS</vt:lpstr>
      <vt:lpstr>PLASTER SHEARS/LORENZ </vt:lpstr>
      <vt:lpstr>PLASTER SHEARS/LORENZ </vt:lpstr>
      <vt:lpstr>PowerPoint Presentation</vt:lpstr>
      <vt:lpstr>PowerPoint Presentation</vt:lpstr>
      <vt:lpstr>Standards of a plaster shear</vt:lpstr>
      <vt:lpstr>Scissors.</vt:lpstr>
      <vt:lpstr>PowerPoint Presentation</vt:lpstr>
      <vt:lpstr>Scissors.</vt:lpstr>
      <vt:lpstr>PowerPoint Presentation</vt:lpstr>
      <vt:lpstr>Examples of scissors</vt:lpstr>
      <vt:lpstr>Surgical scissors:</vt:lpstr>
      <vt:lpstr>PowerPoint Presentation</vt:lpstr>
      <vt:lpstr>Oscillating machine (plaster saw)</vt:lpstr>
      <vt:lpstr>PowerPoint Presentation</vt:lpstr>
      <vt:lpstr>Plaster spreader (cast spreader)</vt:lpstr>
      <vt:lpstr>Plaster spreader</vt:lpstr>
      <vt:lpstr>Hammer.</vt:lpstr>
      <vt:lpstr>PowerPoint Presentation</vt:lpstr>
      <vt:lpstr>Types of hammers</vt:lpstr>
      <vt:lpstr>Parts of a hammer.</vt:lpstr>
      <vt:lpstr>Introducer(T-holder</vt:lpstr>
      <vt:lpstr>plaster/cast bender</vt:lpstr>
      <vt:lpstr>Bohler stirrup</vt:lpstr>
      <vt:lpstr>Manual bone hand drill</vt:lpstr>
      <vt:lpstr>Steinman pin:  </vt:lpstr>
      <vt:lpstr>PowerPoint Presentation</vt:lpstr>
      <vt:lpstr>Denham Pin :  </vt:lpstr>
      <vt:lpstr>PowerPoint Presentation</vt:lpstr>
      <vt:lpstr>Kirschner wire:  </vt:lpstr>
      <vt:lpstr>Kirschner wire:  </vt:lpstr>
      <vt:lpstr>PowerPoint Presentation</vt:lpstr>
      <vt:lpstr>K-wire  </vt:lpstr>
      <vt:lpstr>Skeletal traction set</vt:lpstr>
      <vt:lpstr>WEIGHTS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TOOLS</dc:title>
  <dc:creator>user</dc:creator>
  <cp:lastModifiedBy>user</cp:lastModifiedBy>
  <cp:revision>29</cp:revision>
  <dcterms:created xsi:type="dcterms:W3CDTF">2021-05-18T06:39:32Z</dcterms:created>
  <dcterms:modified xsi:type="dcterms:W3CDTF">2021-05-24T05:58:37Z</dcterms:modified>
</cp:coreProperties>
</file>