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notesMasterIdLst>
    <p:notesMasterId r:id="rId565"/>
  </p:notesMasterIdLst>
  <p:sldIdLst>
    <p:sldId id="256" r:id="rId2"/>
    <p:sldId id="533" r:id="rId3"/>
    <p:sldId id="534" r:id="rId4"/>
    <p:sldId id="536" r:id="rId5"/>
    <p:sldId id="264" r:id="rId6"/>
    <p:sldId id="535" r:id="rId7"/>
    <p:sldId id="258" r:id="rId8"/>
    <p:sldId id="260" r:id="rId9"/>
    <p:sldId id="261" r:id="rId10"/>
    <p:sldId id="568" r:id="rId11"/>
    <p:sldId id="569" r:id="rId12"/>
    <p:sldId id="570" r:id="rId13"/>
    <p:sldId id="571" r:id="rId14"/>
    <p:sldId id="293" r:id="rId15"/>
    <p:sldId id="572" r:id="rId16"/>
    <p:sldId id="573" r:id="rId17"/>
    <p:sldId id="574" r:id="rId18"/>
    <p:sldId id="575" r:id="rId19"/>
    <p:sldId id="576" r:id="rId20"/>
    <p:sldId id="577" r:id="rId21"/>
    <p:sldId id="680" r:id="rId22"/>
    <p:sldId id="681" r:id="rId23"/>
    <p:sldId id="682" r:id="rId24"/>
    <p:sldId id="683" r:id="rId25"/>
    <p:sldId id="684" r:id="rId26"/>
    <p:sldId id="685" r:id="rId27"/>
    <p:sldId id="686" r:id="rId28"/>
    <p:sldId id="891" r:id="rId29"/>
    <p:sldId id="892" r:id="rId30"/>
    <p:sldId id="893" r:id="rId31"/>
    <p:sldId id="894" r:id="rId32"/>
    <p:sldId id="687" r:id="rId33"/>
    <p:sldId id="259" r:id="rId34"/>
    <p:sldId id="688" r:id="rId35"/>
    <p:sldId id="689" r:id="rId36"/>
    <p:sldId id="690" r:id="rId37"/>
    <p:sldId id="691" r:id="rId38"/>
    <p:sldId id="692" r:id="rId39"/>
    <p:sldId id="265" r:id="rId40"/>
    <p:sldId id="266" r:id="rId41"/>
    <p:sldId id="267" r:id="rId42"/>
    <p:sldId id="268" r:id="rId43"/>
    <p:sldId id="693" r:id="rId44"/>
    <p:sldId id="270" r:id="rId45"/>
    <p:sldId id="694" r:id="rId46"/>
    <p:sldId id="272" r:id="rId47"/>
    <p:sldId id="695" r:id="rId48"/>
    <p:sldId id="696" r:id="rId49"/>
    <p:sldId id="275" r:id="rId50"/>
    <p:sldId id="276" r:id="rId51"/>
    <p:sldId id="697" r:id="rId52"/>
    <p:sldId id="698" r:id="rId53"/>
    <p:sldId id="699" r:id="rId54"/>
    <p:sldId id="700" r:id="rId55"/>
    <p:sldId id="281" r:id="rId56"/>
    <p:sldId id="701" r:id="rId57"/>
    <p:sldId id="283" r:id="rId58"/>
    <p:sldId id="284" r:id="rId59"/>
    <p:sldId id="702" r:id="rId60"/>
    <p:sldId id="286" r:id="rId61"/>
    <p:sldId id="703" r:id="rId62"/>
    <p:sldId id="704" r:id="rId63"/>
    <p:sldId id="705" r:id="rId64"/>
    <p:sldId id="706" r:id="rId65"/>
    <p:sldId id="707" r:id="rId66"/>
    <p:sldId id="708" r:id="rId67"/>
    <p:sldId id="709" r:id="rId68"/>
    <p:sldId id="710" r:id="rId69"/>
    <p:sldId id="711" r:id="rId70"/>
    <p:sldId id="296" r:id="rId71"/>
    <p:sldId id="297" r:id="rId72"/>
    <p:sldId id="712" r:id="rId73"/>
    <p:sldId id="713" r:id="rId74"/>
    <p:sldId id="714" r:id="rId75"/>
    <p:sldId id="715" r:id="rId76"/>
    <p:sldId id="716" r:id="rId77"/>
    <p:sldId id="717" r:id="rId78"/>
    <p:sldId id="718" r:id="rId79"/>
    <p:sldId id="578" r:id="rId80"/>
    <p:sldId id="579" r:id="rId81"/>
    <p:sldId id="360" r:id="rId82"/>
    <p:sldId id="580" r:id="rId83"/>
    <p:sldId id="257" r:id="rId84"/>
    <p:sldId id="262" r:id="rId85"/>
    <p:sldId id="263" r:id="rId86"/>
    <p:sldId id="673" r:id="rId87"/>
    <p:sldId id="640" r:id="rId88"/>
    <p:sldId id="641" r:id="rId89"/>
    <p:sldId id="642" r:id="rId90"/>
    <p:sldId id="643" r:id="rId91"/>
    <p:sldId id="644" r:id="rId92"/>
    <p:sldId id="645" r:id="rId93"/>
    <p:sldId id="646" r:id="rId94"/>
    <p:sldId id="647" r:id="rId95"/>
    <p:sldId id="648" r:id="rId96"/>
    <p:sldId id="649" r:id="rId97"/>
    <p:sldId id="650" r:id="rId98"/>
    <p:sldId id="651" r:id="rId99"/>
    <p:sldId id="652" r:id="rId100"/>
    <p:sldId id="653" r:id="rId101"/>
    <p:sldId id="654" r:id="rId102"/>
    <p:sldId id="655" r:id="rId103"/>
    <p:sldId id="656" r:id="rId104"/>
    <p:sldId id="657" r:id="rId105"/>
    <p:sldId id="658" r:id="rId106"/>
    <p:sldId id="659" r:id="rId107"/>
    <p:sldId id="660" r:id="rId108"/>
    <p:sldId id="661" r:id="rId109"/>
    <p:sldId id="662" r:id="rId110"/>
    <p:sldId id="663" r:id="rId111"/>
    <p:sldId id="664" r:id="rId112"/>
    <p:sldId id="665" r:id="rId113"/>
    <p:sldId id="667" r:id="rId114"/>
    <p:sldId id="666" r:id="rId115"/>
    <p:sldId id="269" r:id="rId116"/>
    <p:sldId id="537" r:id="rId117"/>
    <p:sldId id="274" r:id="rId118"/>
    <p:sldId id="285" r:id="rId119"/>
    <p:sldId id="277" r:id="rId120"/>
    <p:sldId id="550" r:id="rId121"/>
    <p:sldId id="549" r:id="rId122"/>
    <p:sldId id="538" r:id="rId123"/>
    <p:sldId id="539" r:id="rId124"/>
    <p:sldId id="540" r:id="rId125"/>
    <p:sldId id="541" r:id="rId126"/>
    <p:sldId id="542" r:id="rId127"/>
    <p:sldId id="273" r:id="rId128"/>
    <p:sldId id="544" r:id="rId129"/>
    <p:sldId id="545" r:id="rId130"/>
    <p:sldId id="546" r:id="rId131"/>
    <p:sldId id="547" r:id="rId132"/>
    <p:sldId id="548" r:id="rId133"/>
    <p:sldId id="543" r:id="rId134"/>
    <p:sldId id="585" r:id="rId135"/>
    <p:sldId id="278" r:id="rId136"/>
    <p:sldId id="560" r:id="rId137"/>
    <p:sldId id="561" r:id="rId138"/>
    <p:sldId id="562" r:id="rId139"/>
    <p:sldId id="563" r:id="rId140"/>
    <p:sldId id="564" r:id="rId141"/>
    <p:sldId id="565" r:id="rId142"/>
    <p:sldId id="566" r:id="rId143"/>
    <p:sldId id="567" r:id="rId144"/>
    <p:sldId id="551" r:id="rId145"/>
    <p:sldId id="552" r:id="rId146"/>
    <p:sldId id="554" r:id="rId147"/>
    <p:sldId id="553" r:id="rId148"/>
    <p:sldId id="555" r:id="rId149"/>
    <p:sldId id="556" r:id="rId150"/>
    <p:sldId id="557" r:id="rId151"/>
    <p:sldId id="558" r:id="rId152"/>
    <p:sldId id="559" r:id="rId153"/>
    <p:sldId id="298" r:id="rId154"/>
    <p:sldId id="287" r:id="rId155"/>
    <p:sldId id="279" r:id="rId156"/>
    <p:sldId id="280" r:id="rId157"/>
    <p:sldId id="282" r:id="rId158"/>
    <p:sldId id="292" r:id="rId159"/>
    <p:sldId id="295" r:id="rId160"/>
    <p:sldId id="294" r:id="rId161"/>
    <p:sldId id="319" r:id="rId162"/>
    <p:sldId id="340" r:id="rId163"/>
    <p:sldId id="341" r:id="rId164"/>
    <p:sldId id="320" r:id="rId165"/>
    <p:sldId id="342" r:id="rId166"/>
    <p:sldId id="333" r:id="rId167"/>
    <p:sldId id="334" r:id="rId168"/>
    <p:sldId id="371" r:id="rId169"/>
    <p:sldId id="372" r:id="rId170"/>
    <p:sldId id="373" r:id="rId171"/>
    <p:sldId id="374" r:id="rId172"/>
    <p:sldId id="375" r:id="rId173"/>
    <p:sldId id="376" r:id="rId174"/>
    <p:sldId id="336" r:id="rId175"/>
    <p:sldId id="377" r:id="rId176"/>
    <p:sldId id="337" r:id="rId177"/>
    <p:sldId id="378" r:id="rId178"/>
    <p:sldId id="338" r:id="rId179"/>
    <p:sldId id="379" r:id="rId180"/>
    <p:sldId id="586" r:id="rId181"/>
    <p:sldId id="587" r:id="rId182"/>
    <p:sldId id="588" r:id="rId183"/>
    <p:sldId id="589" r:id="rId184"/>
    <p:sldId id="590" r:id="rId185"/>
    <p:sldId id="591" r:id="rId186"/>
    <p:sldId id="592" r:id="rId187"/>
    <p:sldId id="593" r:id="rId188"/>
    <p:sldId id="594" r:id="rId189"/>
    <p:sldId id="595" r:id="rId190"/>
    <p:sldId id="596" r:id="rId191"/>
    <p:sldId id="597" r:id="rId192"/>
    <p:sldId id="598" r:id="rId193"/>
    <p:sldId id="599" r:id="rId194"/>
    <p:sldId id="600" r:id="rId195"/>
    <p:sldId id="601" r:id="rId196"/>
    <p:sldId id="602" r:id="rId197"/>
    <p:sldId id="603" r:id="rId198"/>
    <p:sldId id="604" r:id="rId199"/>
    <p:sldId id="605" r:id="rId200"/>
    <p:sldId id="606" r:id="rId201"/>
    <p:sldId id="607" r:id="rId202"/>
    <p:sldId id="608" r:id="rId203"/>
    <p:sldId id="609" r:id="rId204"/>
    <p:sldId id="610" r:id="rId205"/>
    <p:sldId id="611" r:id="rId206"/>
    <p:sldId id="612" r:id="rId207"/>
    <p:sldId id="613" r:id="rId208"/>
    <p:sldId id="614" r:id="rId209"/>
    <p:sldId id="615" r:id="rId210"/>
    <p:sldId id="616" r:id="rId211"/>
    <p:sldId id="617" r:id="rId212"/>
    <p:sldId id="619" r:id="rId213"/>
    <p:sldId id="620" r:id="rId214"/>
    <p:sldId id="621" r:id="rId215"/>
    <p:sldId id="622" r:id="rId216"/>
    <p:sldId id="623" r:id="rId217"/>
    <p:sldId id="624" r:id="rId218"/>
    <p:sldId id="625" r:id="rId219"/>
    <p:sldId id="626" r:id="rId220"/>
    <p:sldId id="627" r:id="rId221"/>
    <p:sldId id="628" r:id="rId222"/>
    <p:sldId id="629" r:id="rId223"/>
    <p:sldId id="630" r:id="rId224"/>
    <p:sldId id="631" r:id="rId225"/>
    <p:sldId id="632" r:id="rId226"/>
    <p:sldId id="633" r:id="rId227"/>
    <p:sldId id="634" r:id="rId228"/>
    <p:sldId id="635" r:id="rId229"/>
    <p:sldId id="636" r:id="rId230"/>
    <p:sldId id="637" r:id="rId231"/>
    <p:sldId id="639" r:id="rId232"/>
    <p:sldId id="638" r:id="rId233"/>
    <p:sldId id="618" r:id="rId234"/>
    <p:sldId id="380" r:id="rId235"/>
    <p:sldId id="339" r:id="rId236"/>
    <p:sldId id="381" r:id="rId237"/>
    <p:sldId id="357" r:id="rId238"/>
    <p:sldId id="358" r:id="rId239"/>
    <p:sldId id="325" r:id="rId240"/>
    <p:sldId id="335" r:id="rId241"/>
    <p:sldId id="677" r:id="rId242"/>
    <p:sldId id="678" r:id="rId243"/>
    <p:sldId id="581" r:id="rId244"/>
    <p:sldId id="582" r:id="rId245"/>
    <p:sldId id="271" r:id="rId246"/>
    <p:sldId id="668" r:id="rId247"/>
    <p:sldId id="669" r:id="rId248"/>
    <p:sldId id="670" r:id="rId249"/>
    <p:sldId id="671" r:id="rId250"/>
    <p:sldId id="672" r:id="rId251"/>
    <p:sldId id="674" r:id="rId252"/>
    <p:sldId id="675" r:id="rId253"/>
    <p:sldId id="676" r:id="rId254"/>
    <p:sldId id="299" r:id="rId255"/>
    <p:sldId id="719" r:id="rId256"/>
    <p:sldId id="720" r:id="rId257"/>
    <p:sldId id="721" r:id="rId258"/>
    <p:sldId id="722" r:id="rId259"/>
    <p:sldId id="723" r:id="rId260"/>
    <p:sldId id="724" r:id="rId261"/>
    <p:sldId id="725" r:id="rId262"/>
    <p:sldId id="726" r:id="rId263"/>
    <p:sldId id="727" r:id="rId264"/>
    <p:sldId id="728" r:id="rId265"/>
    <p:sldId id="729" r:id="rId266"/>
    <p:sldId id="730" r:id="rId267"/>
    <p:sldId id="731" r:id="rId268"/>
    <p:sldId id="732" r:id="rId269"/>
    <p:sldId id="733" r:id="rId270"/>
    <p:sldId id="734" r:id="rId271"/>
    <p:sldId id="735" r:id="rId272"/>
    <p:sldId id="736" r:id="rId273"/>
    <p:sldId id="737" r:id="rId274"/>
    <p:sldId id="742" r:id="rId275"/>
    <p:sldId id="738" r:id="rId276"/>
    <p:sldId id="739" r:id="rId277"/>
    <p:sldId id="740" r:id="rId278"/>
    <p:sldId id="288" r:id="rId279"/>
    <p:sldId id="290" r:id="rId280"/>
    <p:sldId id="289" r:id="rId281"/>
    <p:sldId id="300" r:id="rId282"/>
    <p:sldId id="301" r:id="rId283"/>
    <p:sldId id="302" r:id="rId284"/>
    <p:sldId id="303" r:id="rId285"/>
    <p:sldId id="304" r:id="rId286"/>
    <p:sldId id="305" r:id="rId287"/>
    <p:sldId id="306" r:id="rId288"/>
    <p:sldId id="307" r:id="rId289"/>
    <p:sldId id="308" r:id="rId290"/>
    <p:sldId id="309" r:id="rId291"/>
    <p:sldId id="310" r:id="rId292"/>
    <p:sldId id="311" r:id="rId293"/>
    <p:sldId id="312" r:id="rId294"/>
    <p:sldId id="313" r:id="rId295"/>
    <p:sldId id="385" r:id="rId296"/>
    <p:sldId id="322" r:id="rId297"/>
    <p:sldId id="330" r:id="rId298"/>
    <p:sldId id="382" r:id="rId299"/>
    <p:sldId id="368" r:id="rId300"/>
    <p:sldId id="331" r:id="rId301"/>
    <p:sldId id="367" r:id="rId302"/>
    <p:sldId id="332" r:id="rId303"/>
    <p:sldId id="369" r:id="rId304"/>
    <p:sldId id="370" r:id="rId305"/>
    <p:sldId id="328" r:id="rId306"/>
    <p:sldId id="364" r:id="rId307"/>
    <p:sldId id="365" r:id="rId308"/>
    <p:sldId id="366" r:id="rId309"/>
    <p:sldId id="889" r:id="rId310"/>
    <p:sldId id="890" r:id="rId311"/>
    <p:sldId id="834" r:id="rId312"/>
    <p:sldId id="835" r:id="rId313"/>
    <p:sldId id="836" r:id="rId314"/>
    <p:sldId id="837" r:id="rId315"/>
    <p:sldId id="838" r:id="rId316"/>
    <p:sldId id="839" r:id="rId317"/>
    <p:sldId id="840" r:id="rId318"/>
    <p:sldId id="841" r:id="rId319"/>
    <p:sldId id="842" r:id="rId320"/>
    <p:sldId id="843" r:id="rId321"/>
    <p:sldId id="844" r:id="rId322"/>
    <p:sldId id="845" r:id="rId323"/>
    <p:sldId id="846" r:id="rId324"/>
    <p:sldId id="847" r:id="rId325"/>
    <p:sldId id="848" r:id="rId326"/>
    <p:sldId id="849" r:id="rId327"/>
    <p:sldId id="850" r:id="rId328"/>
    <p:sldId id="851" r:id="rId329"/>
    <p:sldId id="852" r:id="rId330"/>
    <p:sldId id="853" r:id="rId331"/>
    <p:sldId id="854" r:id="rId332"/>
    <p:sldId id="855" r:id="rId333"/>
    <p:sldId id="856" r:id="rId334"/>
    <p:sldId id="857" r:id="rId335"/>
    <p:sldId id="858" r:id="rId336"/>
    <p:sldId id="859" r:id="rId337"/>
    <p:sldId id="860" r:id="rId338"/>
    <p:sldId id="861" r:id="rId339"/>
    <p:sldId id="862" r:id="rId340"/>
    <p:sldId id="863" r:id="rId341"/>
    <p:sldId id="864" r:id="rId342"/>
    <p:sldId id="865" r:id="rId343"/>
    <p:sldId id="866" r:id="rId344"/>
    <p:sldId id="867" r:id="rId345"/>
    <p:sldId id="868" r:id="rId346"/>
    <p:sldId id="869" r:id="rId347"/>
    <p:sldId id="870" r:id="rId348"/>
    <p:sldId id="871" r:id="rId349"/>
    <p:sldId id="872" r:id="rId350"/>
    <p:sldId id="873" r:id="rId351"/>
    <p:sldId id="874" r:id="rId352"/>
    <p:sldId id="875" r:id="rId353"/>
    <p:sldId id="895" r:id="rId354"/>
    <p:sldId id="896" r:id="rId355"/>
    <p:sldId id="897" r:id="rId356"/>
    <p:sldId id="876" r:id="rId357"/>
    <p:sldId id="877" r:id="rId358"/>
    <p:sldId id="878" r:id="rId359"/>
    <p:sldId id="879" r:id="rId360"/>
    <p:sldId id="880" r:id="rId361"/>
    <p:sldId id="881" r:id="rId362"/>
    <p:sldId id="882" r:id="rId363"/>
    <p:sldId id="883" r:id="rId364"/>
    <p:sldId id="884" r:id="rId365"/>
    <p:sldId id="885" r:id="rId366"/>
    <p:sldId id="886" r:id="rId367"/>
    <p:sldId id="887" r:id="rId368"/>
    <p:sldId id="888" r:id="rId369"/>
    <p:sldId id="743" r:id="rId370"/>
    <p:sldId id="491" r:id="rId371"/>
    <p:sldId id="744" r:id="rId372"/>
    <p:sldId id="745" r:id="rId373"/>
    <p:sldId id="451" r:id="rId374"/>
    <p:sldId id="453" r:id="rId375"/>
    <p:sldId id="454" r:id="rId376"/>
    <p:sldId id="455" r:id="rId377"/>
    <p:sldId id="442" r:id="rId378"/>
    <p:sldId id="746" r:id="rId379"/>
    <p:sldId id="747" r:id="rId380"/>
    <p:sldId id="748" r:id="rId381"/>
    <p:sldId id="749" r:id="rId382"/>
    <p:sldId id="483" r:id="rId383"/>
    <p:sldId id="750" r:id="rId384"/>
    <p:sldId id="751" r:id="rId385"/>
    <p:sldId id="752" r:id="rId386"/>
    <p:sldId id="753" r:id="rId387"/>
    <p:sldId id="754" r:id="rId388"/>
    <p:sldId id="755" r:id="rId389"/>
    <p:sldId id="756" r:id="rId390"/>
    <p:sldId id="757" r:id="rId391"/>
    <p:sldId id="758" r:id="rId392"/>
    <p:sldId id="759" r:id="rId393"/>
    <p:sldId id="760" r:id="rId394"/>
    <p:sldId id="761" r:id="rId395"/>
    <p:sldId id="762" r:id="rId396"/>
    <p:sldId id="763" r:id="rId397"/>
    <p:sldId id="764" r:id="rId398"/>
    <p:sldId id="765" r:id="rId399"/>
    <p:sldId id="766" r:id="rId400"/>
    <p:sldId id="767" r:id="rId401"/>
    <p:sldId id="768" r:id="rId402"/>
    <p:sldId id="769" r:id="rId403"/>
    <p:sldId id="770" r:id="rId404"/>
    <p:sldId id="771" r:id="rId405"/>
    <p:sldId id="772" r:id="rId406"/>
    <p:sldId id="773" r:id="rId407"/>
    <p:sldId id="774" r:id="rId408"/>
    <p:sldId id="775" r:id="rId409"/>
    <p:sldId id="776" r:id="rId410"/>
    <p:sldId id="777" r:id="rId411"/>
    <p:sldId id="778" r:id="rId412"/>
    <p:sldId id="780" r:id="rId413"/>
    <p:sldId id="781" r:id="rId414"/>
    <p:sldId id="783" r:id="rId415"/>
    <p:sldId id="784" r:id="rId416"/>
    <p:sldId id="786" r:id="rId417"/>
    <p:sldId id="787" r:id="rId418"/>
    <p:sldId id="788" r:id="rId419"/>
    <p:sldId id="789" r:id="rId420"/>
    <p:sldId id="790" r:id="rId421"/>
    <p:sldId id="791" r:id="rId422"/>
    <p:sldId id="792" r:id="rId423"/>
    <p:sldId id="793" r:id="rId424"/>
    <p:sldId id="794" r:id="rId425"/>
    <p:sldId id="795" r:id="rId426"/>
    <p:sldId id="796" r:id="rId427"/>
    <p:sldId id="797" r:id="rId428"/>
    <p:sldId id="798" r:id="rId429"/>
    <p:sldId id="799" r:id="rId430"/>
    <p:sldId id="800" r:id="rId431"/>
    <p:sldId id="801" r:id="rId432"/>
    <p:sldId id="802" r:id="rId433"/>
    <p:sldId id="803" r:id="rId434"/>
    <p:sldId id="804" r:id="rId435"/>
    <p:sldId id="805" r:id="rId436"/>
    <p:sldId id="806" r:id="rId437"/>
    <p:sldId id="807" r:id="rId438"/>
    <p:sldId id="808" r:id="rId439"/>
    <p:sldId id="809" r:id="rId440"/>
    <p:sldId id="810" r:id="rId441"/>
    <p:sldId id="811" r:id="rId442"/>
    <p:sldId id="812" r:id="rId443"/>
    <p:sldId id="813" r:id="rId444"/>
    <p:sldId id="814" r:id="rId445"/>
    <p:sldId id="815" r:id="rId446"/>
    <p:sldId id="816" r:id="rId447"/>
    <p:sldId id="817" r:id="rId448"/>
    <p:sldId id="818" r:id="rId449"/>
    <p:sldId id="819" r:id="rId450"/>
    <p:sldId id="820" r:id="rId451"/>
    <p:sldId id="821" r:id="rId452"/>
    <p:sldId id="822" r:id="rId453"/>
    <p:sldId id="823" r:id="rId454"/>
    <p:sldId id="824" r:id="rId455"/>
    <p:sldId id="825" r:id="rId456"/>
    <p:sldId id="826" r:id="rId457"/>
    <p:sldId id="827" r:id="rId458"/>
    <p:sldId id="828" r:id="rId459"/>
    <p:sldId id="829" r:id="rId460"/>
    <p:sldId id="830" r:id="rId461"/>
    <p:sldId id="831" r:id="rId462"/>
    <p:sldId id="832" r:id="rId463"/>
    <p:sldId id="833" r:id="rId464"/>
    <p:sldId id="386" r:id="rId465"/>
    <p:sldId id="387" r:id="rId466"/>
    <p:sldId id="388" r:id="rId467"/>
    <p:sldId id="390" r:id="rId468"/>
    <p:sldId id="389" r:id="rId469"/>
    <p:sldId id="391" r:id="rId470"/>
    <p:sldId id="392" r:id="rId471"/>
    <p:sldId id="393" r:id="rId472"/>
    <p:sldId id="394" r:id="rId473"/>
    <p:sldId id="395" r:id="rId474"/>
    <p:sldId id="396" r:id="rId475"/>
    <p:sldId id="397" r:id="rId476"/>
    <p:sldId id="398" r:id="rId477"/>
    <p:sldId id="399" r:id="rId478"/>
    <p:sldId id="400" r:id="rId479"/>
    <p:sldId id="401" r:id="rId480"/>
    <p:sldId id="402" r:id="rId481"/>
    <p:sldId id="403" r:id="rId482"/>
    <p:sldId id="404" r:id="rId483"/>
    <p:sldId id="405" r:id="rId484"/>
    <p:sldId id="406" r:id="rId485"/>
    <p:sldId id="407" r:id="rId486"/>
    <p:sldId id="408" r:id="rId487"/>
    <p:sldId id="409" r:id="rId488"/>
    <p:sldId id="410" r:id="rId489"/>
    <p:sldId id="411" r:id="rId490"/>
    <p:sldId id="412" r:id="rId491"/>
    <p:sldId id="413" r:id="rId492"/>
    <p:sldId id="414" r:id="rId493"/>
    <p:sldId id="415" r:id="rId494"/>
    <p:sldId id="416" r:id="rId495"/>
    <p:sldId id="417" r:id="rId496"/>
    <p:sldId id="418" r:id="rId497"/>
    <p:sldId id="419" r:id="rId498"/>
    <p:sldId id="420" r:id="rId499"/>
    <p:sldId id="421" r:id="rId500"/>
    <p:sldId id="422" r:id="rId501"/>
    <p:sldId id="423" r:id="rId502"/>
    <p:sldId id="424" r:id="rId503"/>
    <p:sldId id="425" r:id="rId504"/>
    <p:sldId id="426" r:id="rId505"/>
    <p:sldId id="427" r:id="rId506"/>
    <p:sldId id="428" r:id="rId507"/>
    <p:sldId id="429" r:id="rId508"/>
    <p:sldId id="430" r:id="rId509"/>
    <p:sldId id="431" r:id="rId510"/>
    <p:sldId id="432" r:id="rId511"/>
    <p:sldId id="433" r:id="rId512"/>
    <p:sldId id="434" r:id="rId513"/>
    <p:sldId id="435" r:id="rId514"/>
    <p:sldId id="436" r:id="rId515"/>
    <p:sldId id="437" r:id="rId516"/>
    <p:sldId id="438" r:id="rId517"/>
    <p:sldId id="439" r:id="rId518"/>
    <p:sldId id="440" r:id="rId519"/>
    <p:sldId id="291" r:id="rId520"/>
    <p:sldId id="361" r:id="rId521"/>
    <p:sldId id="318" r:id="rId522"/>
    <p:sldId id="362" r:id="rId523"/>
    <p:sldId id="584" r:id="rId524"/>
    <p:sldId id="329" r:id="rId525"/>
    <p:sldId id="327" r:id="rId526"/>
    <p:sldId id="583" r:id="rId527"/>
    <p:sldId id="363" r:id="rId528"/>
    <p:sldId id="513" r:id="rId529"/>
    <p:sldId id="514" r:id="rId530"/>
    <p:sldId id="515" r:id="rId531"/>
    <p:sldId id="516" r:id="rId532"/>
    <p:sldId id="517" r:id="rId533"/>
    <p:sldId id="518" r:id="rId534"/>
    <p:sldId id="519" r:id="rId535"/>
    <p:sldId id="520" r:id="rId536"/>
    <p:sldId id="521" r:id="rId537"/>
    <p:sldId id="522" r:id="rId538"/>
    <p:sldId id="523" r:id="rId539"/>
    <p:sldId id="524" r:id="rId540"/>
    <p:sldId id="525" r:id="rId541"/>
    <p:sldId id="526" r:id="rId542"/>
    <p:sldId id="527" r:id="rId543"/>
    <p:sldId id="528" r:id="rId544"/>
    <p:sldId id="529" r:id="rId545"/>
    <p:sldId id="530" r:id="rId546"/>
    <p:sldId id="531" r:id="rId547"/>
    <p:sldId id="898" r:id="rId548"/>
    <p:sldId id="899" r:id="rId549"/>
    <p:sldId id="900" r:id="rId550"/>
    <p:sldId id="901" r:id="rId551"/>
    <p:sldId id="902" r:id="rId552"/>
    <p:sldId id="903" r:id="rId553"/>
    <p:sldId id="904" r:id="rId554"/>
    <p:sldId id="905" r:id="rId555"/>
    <p:sldId id="906" r:id="rId556"/>
    <p:sldId id="907" r:id="rId557"/>
    <p:sldId id="909" r:id="rId558"/>
    <p:sldId id="910" r:id="rId559"/>
    <p:sldId id="911" r:id="rId560"/>
    <p:sldId id="913" r:id="rId561"/>
    <p:sldId id="914" r:id="rId562"/>
    <p:sldId id="915" r:id="rId563"/>
    <p:sldId id="916" r:id="rId5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akam orthopeadic" initials="zo" lastIdx="1" clrIdx="0">
    <p:extLst>
      <p:ext uri="{19B8F6BF-5375-455C-9EA6-DF929625EA0E}">
        <p15:presenceInfo xmlns:p15="http://schemas.microsoft.com/office/powerpoint/2012/main" userId="zakam orthopeadi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13" autoAdjust="0"/>
    <p:restoredTop sz="94624" autoAdjust="0"/>
  </p:normalViewPr>
  <p:slideViewPr>
    <p:cSldViewPr>
      <p:cViewPr varScale="1">
        <p:scale>
          <a:sx n="74" d="100"/>
          <a:sy n="74" d="100"/>
        </p:scale>
        <p:origin x="72" y="81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2" d="100"/>
          <a:sy n="52" d="100"/>
        </p:scale>
        <p:origin x="-2844"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531" Type="http://schemas.openxmlformats.org/officeDocument/2006/relationships/slide" Target="slides/slide530.xml"/><Relationship Id="rId170" Type="http://schemas.openxmlformats.org/officeDocument/2006/relationships/slide" Target="slides/slide169.xml"/><Relationship Id="rId226" Type="http://schemas.openxmlformats.org/officeDocument/2006/relationships/slide" Target="slides/slide225.xml"/><Relationship Id="rId433" Type="http://schemas.openxmlformats.org/officeDocument/2006/relationships/slide" Target="slides/slide432.xml"/><Relationship Id="rId268" Type="http://schemas.openxmlformats.org/officeDocument/2006/relationships/slide" Target="slides/slide267.xml"/><Relationship Id="rId475" Type="http://schemas.openxmlformats.org/officeDocument/2006/relationships/slide" Target="slides/slide474.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00" Type="http://schemas.openxmlformats.org/officeDocument/2006/relationships/slide" Target="slides/slide499.xml"/><Relationship Id="rId542" Type="http://schemas.openxmlformats.org/officeDocument/2006/relationships/slide" Target="slides/slide541.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402" Type="http://schemas.openxmlformats.org/officeDocument/2006/relationships/slide" Target="slides/slide401.xml"/><Relationship Id="rId279" Type="http://schemas.openxmlformats.org/officeDocument/2006/relationships/slide" Target="slides/slide278.xml"/><Relationship Id="rId444" Type="http://schemas.openxmlformats.org/officeDocument/2006/relationships/slide" Target="slides/slide443.xml"/><Relationship Id="rId486" Type="http://schemas.openxmlformats.org/officeDocument/2006/relationships/slide" Target="slides/slide485.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511" Type="http://schemas.openxmlformats.org/officeDocument/2006/relationships/slide" Target="slides/slide510.xml"/><Relationship Id="rId553" Type="http://schemas.openxmlformats.org/officeDocument/2006/relationships/slide" Target="slides/slide552.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248" Type="http://schemas.openxmlformats.org/officeDocument/2006/relationships/slide" Target="slides/slide247.xml"/><Relationship Id="rId455" Type="http://schemas.openxmlformats.org/officeDocument/2006/relationships/slide" Target="slides/slide454.xml"/><Relationship Id="rId497" Type="http://schemas.openxmlformats.org/officeDocument/2006/relationships/slide" Target="slides/slide496.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22" Type="http://schemas.openxmlformats.org/officeDocument/2006/relationships/slide" Target="slides/slide521.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slide" Target="slides/slide398.xml"/><Relationship Id="rId564" Type="http://schemas.openxmlformats.org/officeDocument/2006/relationships/slide" Target="slides/slide563.xml"/><Relationship Id="rId259" Type="http://schemas.openxmlformats.org/officeDocument/2006/relationships/slide" Target="slides/slide258.xml"/><Relationship Id="rId424" Type="http://schemas.openxmlformats.org/officeDocument/2006/relationships/slide" Target="slides/slide423.xml"/><Relationship Id="rId466" Type="http://schemas.openxmlformats.org/officeDocument/2006/relationships/slide" Target="slides/slide465.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533" Type="http://schemas.openxmlformats.org/officeDocument/2006/relationships/slide" Target="slides/slide532.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435" Type="http://schemas.openxmlformats.org/officeDocument/2006/relationships/slide" Target="slides/slide434.xml"/><Relationship Id="rId477" Type="http://schemas.openxmlformats.org/officeDocument/2006/relationships/slide" Target="slides/slide476.xml"/><Relationship Id="rId281" Type="http://schemas.openxmlformats.org/officeDocument/2006/relationships/slide" Target="slides/slide280.xml"/><Relationship Id="rId337" Type="http://schemas.openxmlformats.org/officeDocument/2006/relationships/slide" Target="slides/slide336.xml"/><Relationship Id="rId502" Type="http://schemas.openxmlformats.org/officeDocument/2006/relationships/slide" Target="slides/slide501.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544" Type="http://schemas.openxmlformats.org/officeDocument/2006/relationships/slide" Target="slides/slide543.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446" Type="http://schemas.openxmlformats.org/officeDocument/2006/relationships/slide" Target="slides/slide445.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88" Type="http://schemas.openxmlformats.org/officeDocument/2006/relationships/slide" Target="slides/slide487.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513" Type="http://schemas.openxmlformats.org/officeDocument/2006/relationships/slide" Target="slides/slide512.xml"/><Relationship Id="rId555" Type="http://schemas.openxmlformats.org/officeDocument/2006/relationships/slide" Target="slides/slide554.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457" Type="http://schemas.openxmlformats.org/officeDocument/2006/relationships/slide" Target="slides/slide456.xml"/><Relationship Id="rId261" Type="http://schemas.openxmlformats.org/officeDocument/2006/relationships/slide" Target="slides/slide260.xml"/><Relationship Id="rId499" Type="http://schemas.openxmlformats.org/officeDocument/2006/relationships/slide" Target="slides/slide498.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524" Type="http://schemas.openxmlformats.org/officeDocument/2006/relationships/slide" Target="slides/slide523.xml"/><Relationship Id="rId566" Type="http://schemas.openxmlformats.org/officeDocument/2006/relationships/commentAuthors" Target="commentAuthors.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426" Type="http://schemas.openxmlformats.org/officeDocument/2006/relationships/slide" Target="slides/slide425.xml"/><Relationship Id="rId230" Type="http://schemas.openxmlformats.org/officeDocument/2006/relationships/slide" Target="slides/slide229.xml"/><Relationship Id="rId468" Type="http://schemas.openxmlformats.org/officeDocument/2006/relationships/slide" Target="slides/slide467.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535" Type="http://schemas.openxmlformats.org/officeDocument/2006/relationships/slide" Target="slides/slide534.xml"/><Relationship Id="rId132" Type="http://schemas.openxmlformats.org/officeDocument/2006/relationships/slide" Target="slides/slide131.xml"/><Relationship Id="rId174" Type="http://schemas.openxmlformats.org/officeDocument/2006/relationships/slide" Target="slides/slide173.xml"/><Relationship Id="rId381" Type="http://schemas.openxmlformats.org/officeDocument/2006/relationships/slide" Target="slides/slide380.xml"/><Relationship Id="rId241" Type="http://schemas.openxmlformats.org/officeDocument/2006/relationships/slide" Target="slides/slide240.xml"/><Relationship Id="rId437" Type="http://schemas.openxmlformats.org/officeDocument/2006/relationships/slide" Target="slides/slide436.xml"/><Relationship Id="rId479" Type="http://schemas.openxmlformats.org/officeDocument/2006/relationships/slide" Target="slides/slide478.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490" Type="http://schemas.openxmlformats.org/officeDocument/2006/relationships/slide" Target="slides/slide489.xml"/><Relationship Id="rId504" Type="http://schemas.openxmlformats.org/officeDocument/2006/relationships/slide" Target="slides/slide503.xml"/><Relationship Id="rId546" Type="http://schemas.openxmlformats.org/officeDocument/2006/relationships/slide" Target="slides/slide545.xml"/><Relationship Id="rId78" Type="http://schemas.openxmlformats.org/officeDocument/2006/relationships/slide" Target="slides/slide77.xml"/><Relationship Id="rId101" Type="http://schemas.openxmlformats.org/officeDocument/2006/relationships/slide" Target="slides/slide100.xml"/><Relationship Id="rId143" Type="http://schemas.openxmlformats.org/officeDocument/2006/relationships/slide" Target="slides/slide142.xml"/><Relationship Id="rId185" Type="http://schemas.openxmlformats.org/officeDocument/2006/relationships/slide" Target="slides/slide184.xml"/><Relationship Id="rId350" Type="http://schemas.openxmlformats.org/officeDocument/2006/relationships/slide" Target="slides/slide349.xml"/><Relationship Id="rId406" Type="http://schemas.openxmlformats.org/officeDocument/2006/relationships/slide" Target="slides/slide405.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427" Type="http://schemas.openxmlformats.org/officeDocument/2006/relationships/slide" Target="slides/slide426.xml"/><Relationship Id="rId448" Type="http://schemas.openxmlformats.org/officeDocument/2006/relationships/slide" Target="slides/slide447.xml"/><Relationship Id="rId469" Type="http://schemas.openxmlformats.org/officeDocument/2006/relationships/slide" Target="slides/slide468.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80" Type="http://schemas.openxmlformats.org/officeDocument/2006/relationships/slide" Target="slides/slide479.xml"/><Relationship Id="rId515" Type="http://schemas.openxmlformats.org/officeDocument/2006/relationships/slide" Target="slides/slide514.xml"/><Relationship Id="rId536" Type="http://schemas.openxmlformats.org/officeDocument/2006/relationships/slide" Target="slides/slide53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557" Type="http://schemas.openxmlformats.org/officeDocument/2006/relationships/slide" Target="slides/slide556.xml"/><Relationship Id="rId196" Type="http://schemas.openxmlformats.org/officeDocument/2006/relationships/slide" Target="slides/slide195.xml"/><Relationship Id="rId200" Type="http://schemas.openxmlformats.org/officeDocument/2006/relationships/slide" Target="slides/slide199.xml"/><Relationship Id="rId382" Type="http://schemas.openxmlformats.org/officeDocument/2006/relationships/slide" Target="slides/slide381.xml"/><Relationship Id="rId417" Type="http://schemas.openxmlformats.org/officeDocument/2006/relationships/slide" Target="slides/slide416.xml"/><Relationship Id="rId438" Type="http://schemas.openxmlformats.org/officeDocument/2006/relationships/slide" Target="slides/slide437.xml"/><Relationship Id="rId459" Type="http://schemas.openxmlformats.org/officeDocument/2006/relationships/slide" Target="slides/slide458.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470" Type="http://schemas.openxmlformats.org/officeDocument/2006/relationships/slide" Target="slides/slide469.xml"/><Relationship Id="rId491" Type="http://schemas.openxmlformats.org/officeDocument/2006/relationships/slide" Target="slides/slide490.xml"/><Relationship Id="rId505" Type="http://schemas.openxmlformats.org/officeDocument/2006/relationships/slide" Target="slides/slide504.xml"/><Relationship Id="rId526" Type="http://schemas.openxmlformats.org/officeDocument/2006/relationships/slide" Target="slides/slide52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547" Type="http://schemas.openxmlformats.org/officeDocument/2006/relationships/slide" Target="slides/slide546.xml"/><Relationship Id="rId568" Type="http://schemas.openxmlformats.org/officeDocument/2006/relationships/viewProps" Target="viewProps.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slide" Target="slides/slide371.xml"/><Relationship Id="rId393" Type="http://schemas.openxmlformats.org/officeDocument/2006/relationships/slide" Target="slides/slide392.xml"/><Relationship Id="rId407" Type="http://schemas.openxmlformats.org/officeDocument/2006/relationships/slide" Target="slides/slide406.xml"/><Relationship Id="rId428" Type="http://schemas.openxmlformats.org/officeDocument/2006/relationships/slide" Target="slides/slide427.xml"/><Relationship Id="rId449" Type="http://schemas.openxmlformats.org/officeDocument/2006/relationships/slide" Target="slides/slide448.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460" Type="http://schemas.openxmlformats.org/officeDocument/2006/relationships/slide" Target="slides/slide459.xml"/><Relationship Id="rId481" Type="http://schemas.openxmlformats.org/officeDocument/2006/relationships/slide" Target="slides/slide480.xml"/><Relationship Id="rId516" Type="http://schemas.openxmlformats.org/officeDocument/2006/relationships/slide" Target="slides/slide51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537" Type="http://schemas.openxmlformats.org/officeDocument/2006/relationships/slide" Target="slides/slide536.xml"/><Relationship Id="rId558" Type="http://schemas.openxmlformats.org/officeDocument/2006/relationships/slide" Target="slides/slide557.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383" Type="http://schemas.openxmlformats.org/officeDocument/2006/relationships/slide" Target="slides/slide382.xml"/><Relationship Id="rId418" Type="http://schemas.openxmlformats.org/officeDocument/2006/relationships/slide" Target="slides/slide417.xml"/><Relationship Id="rId439" Type="http://schemas.openxmlformats.org/officeDocument/2006/relationships/slide" Target="slides/slide438.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450" Type="http://schemas.openxmlformats.org/officeDocument/2006/relationships/slide" Target="slides/slide449.xml"/><Relationship Id="rId471" Type="http://schemas.openxmlformats.org/officeDocument/2006/relationships/slide" Target="slides/slide470.xml"/><Relationship Id="rId506" Type="http://schemas.openxmlformats.org/officeDocument/2006/relationships/slide" Target="slides/slide50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492" Type="http://schemas.openxmlformats.org/officeDocument/2006/relationships/slide" Target="slides/slide491.xml"/><Relationship Id="rId527" Type="http://schemas.openxmlformats.org/officeDocument/2006/relationships/slide" Target="slides/slide526.xml"/><Relationship Id="rId548" Type="http://schemas.openxmlformats.org/officeDocument/2006/relationships/slide" Target="slides/slide547.xml"/><Relationship Id="rId569" Type="http://schemas.openxmlformats.org/officeDocument/2006/relationships/theme" Target="theme/theme1.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394" Type="http://schemas.openxmlformats.org/officeDocument/2006/relationships/slide" Target="slides/slide393.xml"/><Relationship Id="rId408" Type="http://schemas.openxmlformats.org/officeDocument/2006/relationships/slide" Target="slides/slide407.xml"/><Relationship Id="rId429" Type="http://schemas.openxmlformats.org/officeDocument/2006/relationships/slide" Target="slides/slide428.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440" Type="http://schemas.openxmlformats.org/officeDocument/2006/relationships/slide" Target="slides/slide439.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461" Type="http://schemas.openxmlformats.org/officeDocument/2006/relationships/slide" Target="slides/slide460.xml"/><Relationship Id="rId482" Type="http://schemas.openxmlformats.org/officeDocument/2006/relationships/slide" Target="slides/slide481.xml"/><Relationship Id="rId517" Type="http://schemas.openxmlformats.org/officeDocument/2006/relationships/slide" Target="slides/slide516.xml"/><Relationship Id="rId538" Type="http://schemas.openxmlformats.org/officeDocument/2006/relationships/slide" Target="slides/slide537.xml"/><Relationship Id="rId559" Type="http://schemas.openxmlformats.org/officeDocument/2006/relationships/slide" Target="slides/slide558.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slide" Target="slides/slide383.xml"/><Relationship Id="rId419" Type="http://schemas.openxmlformats.org/officeDocument/2006/relationships/slide" Target="slides/slide418.xml"/><Relationship Id="rId570" Type="http://schemas.openxmlformats.org/officeDocument/2006/relationships/tableStyles" Target="tableStyles.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430" Type="http://schemas.openxmlformats.org/officeDocument/2006/relationships/slide" Target="slides/slide429.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451" Type="http://schemas.openxmlformats.org/officeDocument/2006/relationships/slide" Target="slides/slide450.xml"/><Relationship Id="rId472" Type="http://schemas.openxmlformats.org/officeDocument/2006/relationships/slide" Target="slides/slide471.xml"/><Relationship Id="rId493" Type="http://schemas.openxmlformats.org/officeDocument/2006/relationships/slide" Target="slides/slide492.xml"/><Relationship Id="rId507" Type="http://schemas.openxmlformats.org/officeDocument/2006/relationships/slide" Target="slides/slide506.xml"/><Relationship Id="rId528" Type="http://schemas.openxmlformats.org/officeDocument/2006/relationships/slide" Target="slides/slide527.xml"/><Relationship Id="rId549" Type="http://schemas.openxmlformats.org/officeDocument/2006/relationships/slide" Target="slides/slide54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395" Type="http://schemas.openxmlformats.org/officeDocument/2006/relationships/slide" Target="slides/slide394.xml"/><Relationship Id="rId409" Type="http://schemas.openxmlformats.org/officeDocument/2006/relationships/slide" Target="slides/slide408.xml"/><Relationship Id="rId560" Type="http://schemas.openxmlformats.org/officeDocument/2006/relationships/slide" Target="slides/slide559.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420" Type="http://schemas.openxmlformats.org/officeDocument/2006/relationships/slide" Target="slides/slide419.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41" Type="http://schemas.openxmlformats.org/officeDocument/2006/relationships/slide" Target="slides/slide440.xml"/><Relationship Id="rId462" Type="http://schemas.openxmlformats.org/officeDocument/2006/relationships/slide" Target="slides/slide461.xml"/><Relationship Id="rId483" Type="http://schemas.openxmlformats.org/officeDocument/2006/relationships/slide" Target="slides/slide482.xml"/><Relationship Id="rId518" Type="http://schemas.openxmlformats.org/officeDocument/2006/relationships/slide" Target="slides/slide517.xml"/><Relationship Id="rId539" Type="http://schemas.openxmlformats.org/officeDocument/2006/relationships/slide" Target="slides/slide53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550" Type="http://schemas.openxmlformats.org/officeDocument/2006/relationships/slide" Target="slides/slide549.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410" Type="http://schemas.openxmlformats.org/officeDocument/2006/relationships/slide" Target="slides/slide409.xml"/><Relationship Id="rId431" Type="http://schemas.openxmlformats.org/officeDocument/2006/relationships/slide" Target="slides/slide430.xml"/><Relationship Id="rId452" Type="http://schemas.openxmlformats.org/officeDocument/2006/relationships/slide" Target="slides/slide451.xml"/><Relationship Id="rId473" Type="http://schemas.openxmlformats.org/officeDocument/2006/relationships/slide" Target="slides/slide472.xml"/><Relationship Id="rId494" Type="http://schemas.openxmlformats.org/officeDocument/2006/relationships/slide" Target="slides/slide493.xml"/><Relationship Id="rId508" Type="http://schemas.openxmlformats.org/officeDocument/2006/relationships/slide" Target="slides/slide507.xml"/><Relationship Id="rId529" Type="http://schemas.openxmlformats.org/officeDocument/2006/relationships/slide" Target="slides/slide528.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40" Type="http://schemas.openxmlformats.org/officeDocument/2006/relationships/slide" Target="slides/slide539.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slide" Target="slides/slide395.xml"/><Relationship Id="rId561" Type="http://schemas.openxmlformats.org/officeDocument/2006/relationships/slide" Target="slides/slide560.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400" Type="http://schemas.openxmlformats.org/officeDocument/2006/relationships/slide" Target="slides/slide399.xml"/><Relationship Id="rId421" Type="http://schemas.openxmlformats.org/officeDocument/2006/relationships/slide" Target="slides/slide420.xml"/><Relationship Id="rId442" Type="http://schemas.openxmlformats.org/officeDocument/2006/relationships/slide" Target="slides/slide441.xml"/><Relationship Id="rId463" Type="http://schemas.openxmlformats.org/officeDocument/2006/relationships/slide" Target="slides/slide462.xml"/><Relationship Id="rId484" Type="http://schemas.openxmlformats.org/officeDocument/2006/relationships/slide" Target="slides/slide483.xml"/><Relationship Id="rId519" Type="http://schemas.openxmlformats.org/officeDocument/2006/relationships/slide" Target="slides/slide518.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530" Type="http://schemas.openxmlformats.org/officeDocument/2006/relationships/slide" Target="slides/slide529.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551" Type="http://schemas.openxmlformats.org/officeDocument/2006/relationships/slide" Target="slides/slide550.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411" Type="http://schemas.openxmlformats.org/officeDocument/2006/relationships/slide" Target="slides/slide410.xml"/><Relationship Id="rId432" Type="http://schemas.openxmlformats.org/officeDocument/2006/relationships/slide" Target="slides/slide431.xml"/><Relationship Id="rId453" Type="http://schemas.openxmlformats.org/officeDocument/2006/relationships/slide" Target="slides/slide452.xml"/><Relationship Id="rId474" Type="http://schemas.openxmlformats.org/officeDocument/2006/relationships/slide" Target="slides/slide473.xml"/><Relationship Id="rId509" Type="http://schemas.openxmlformats.org/officeDocument/2006/relationships/slide" Target="slides/slide508.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495" Type="http://schemas.openxmlformats.org/officeDocument/2006/relationships/slide" Target="slides/slide494.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520" Type="http://schemas.openxmlformats.org/officeDocument/2006/relationships/slide" Target="slides/slide519.xml"/><Relationship Id="rId541" Type="http://schemas.openxmlformats.org/officeDocument/2006/relationships/slide" Target="slides/slide540.xml"/><Relationship Id="rId562" Type="http://schemas.openxmlformats.org/officeDocument/2006/relationships/slide" Target="slides/slide561.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slide" Target="slides/slide400.xml"/><Relationship Id="rId422" Type="http://schemas.openxmlformats.org/officeDocument/2006/relationships/slide" Target="slides/slide421.xml"/><Relationship Id="rId443" Type="http://schemas.openxmlformats.org/officeDocument/2006/relationships/slide" Target="slides/slide442.xml"/><Relationship Id="rId464" Type="http://schemas.openxmlformats.org/officeDocument/2006/relationships/slide" Target="slides/slide463.xml"/><Relationship Id="rId303" Type="http://schemas.openxmlformats.org/officeDocument/2006/relationships/slide" Target="slides/slide302.xml"/><Relationship Id="rId485" Type="http://schemas.openxmlformats.org/officeDocument/2006/relationships/slide" Target="slides/slide484.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510" Type="http://schemas.openxmlformats.org/officeDocument/2006/relationships/slide" Target="slides/slide509.xml"/><Relationship Id="rId552" Type="http://schemas.openxmlformats.org/officeDocument/2006/relationships/slide" Target="slides/slide551.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454" Type="http://schemas.openxmlformats.org/officeDocument/2006/relationships/slide" Target="slides/slide453.xml"/><Relationship Id="rId496" Type="http://schemas.openxmlformats.org/officeDocument/2006/relationships/slide" Target="slides/slide495.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521" Type="http://schemas.openxmlformats.org/officeDocument/2006/relationships/slide" Target="slides/slide520.xml"/><Relationship Id="rId563" Type="http://schemas.openxmlformats.org/officeDocument/2006/relationships/slide" Target="slides/slide562.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465" Type="http://schemas.openxmlformats.org/officeDocument/2006/relationships/slide" Target="slides/slide464.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532" Type="http://schemas.openxmlformats.org/officeDocument/2006/relationships/slide" Target="slides/slide531.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slide" Target="slides/slide433.xml"/><Relationship Id="rId476" Type="http://schemas.openxmlformats.org/officeDocument/2006/relationships/slide" Target="slides/slide475.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501" Type="http://schemas.openxmlformats.org/officeDocument/2006/relationships/slide" Target="slides/slide500.xml"/><Relationship Id="rId543" Type="http://schemas.openxmlformats.org/officeDocument/2006/relationships/slide" Target="slides/slide542.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487" Type="http://schemas.openxmlformats.org/officeDocument/2006/relationships/slide" Target="slides/slide486.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512" Type="http://schemas.openxmlformats.org/officeDocument/2006/relationships/slide" Target="slides/slide511.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554" Type="http://schemas.openxmlformats.org/officeDocument/2006/relationships/slide" Target="slides/slide553.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456" Type="http://schemas.openxmlformats.org/officeDocument/2006/relationships/slide" Target="slides/slide455.xml"/><Relationship Id="rId498" Type="http://schemas.openxmlformats.org/officeDocument/2006/relationships/slide" Target="slides/slide497.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23" Type="http://schemas.openxmlformats.org/officeDocument/2006/relationships/slide" Target="slides/slide522.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565" Type="http://schemas.openxmlformats.org/officeDocument/2006/relationships/notesMaster" Target="notesMasters/notesMaster1.xml"/><Relationship Id="rId162" Type="http://schemas.openxmlformats.org/officeDocument/2006/relationships/slide" Target="slides/slide161.xml"/><Relationship Id="rId218" Type="http://schemas.openxmlformats.org/officeDocument/2006/relationships/slide" Target="slides/slide217.xml"/><Relationship Id="rId425" Type="http://schemas.openxmlformats.org/officeDocument/2006/relationships/slide" Target="slides/slide424.xml"/><Relationship Id="rId467" Type="http://schemas.openxmlformats.org/officeDocument/2006/relationships/slide" Target="slides/slide466.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534" Type="http://schemas.openxmlformats.org/officeDocument/2006/relationships/slide" Target="slides/slide533.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436" Type="http://schemas.openxmlformats.org/officeDocument/2006/relationships/slide" Target="slides/slide435.xml"/><Relationship Id="rId240" Type="http://schemas.openxmlformats.org/officeDocument/2006/relationships/slide" Target="slides/slide239.xml"/><Relationship Id="rId478" Type="http://schemas.openxmlformats.org/officeDocument/2006/relationships/slide" Target="slides/slide477.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503" Type="http://schemas.openxmlformats.org/officeDocument/2006/relationships/slide" Target="slides/slide502.xml"/><Relationship Id="rId545" Type="http://schemas.openxmlformats.org/officeDocument/2006/relationships/slide" Target="slides/slide544.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447" Type="http://schemas.openxmlformats.org/officeDocument/2006/relationships/slide" Target="slides/slide446.xml"/><Relationship Id="rId251" Type="http://schemas.openxmlformats.org/officeDocument/2006/relationships/slide" Target="slides/slide250.xml"/><Relationship Id="rId489" Type="http://schemas.openxmlformats.org/officeDocument/2006/relationships/slide" Target="slides/slide488.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514" Type="http://schemas.openxmlformats.org/officeDocument/2006/relationships/slide" Target="slides/slide513.xml"/><Relationship Id="rId556" Type="http://schemas.openxmlformats.org/officeDocument/2006/relationships/slide" Target="slides/slide555.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416" Type="http://schemas.openxmlformats.org/officeDocument/2006/relationships/slide" Target="slides/slide415.xml"/><Relationship Id="rId220" Type="http://schemas.openxmlformats.org/officeDocument/2006/relationships/slide" Target="slides/slide219.xml"/><Relationship Id="rId458" Type="http://schemas.openxmlformats.org/officeDocument/2006/relationships/slide" Target="slides/slide457.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525" Type="http://schemas.openxmlformats.org/officeDocument/2006/relationships/slide" Target="slides/slide524.xml"/><Relationship Id="rId567" Type="http://schemas.openxmlformats.org/officeDocument/2006/relationships/presProps" Target="presProps.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4-03T16:18:09.706" idx="1">
    <p:pos x="5719" y="1219"/>
    <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592C87B-4D1F-4F3D-ACAF-412A11CF8697}" type="datetimeFigureOut">
              <a:rPr lang="en-US" smtClean="0"/>
              <a:pPr/>
              <a:t>4/5/2021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DC1E6A-AC83-49B7-94D6-C0A6784BF535}" type="slidenum">
              <a:rPr lang="en-US" smtClean="0"/>
              <a:pPr/>
              <a:t>‹#›</a:t>
            </a:fld>
            <a:endParaRPr lang="en-US" dirty="0"/>
          </a:p>
        </p:txBody>
      </p:sp>
    </p:spTree>
    <p:extLst>
      <p:ext uri="{BB962C8B-B14F-4D97-AF65-F5344CB8AC3E}">
        <p14:creationId xmlns:p14="http://schemas.microsoft.com/office/powerpoint/2010/main" val="3802814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3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3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3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3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44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44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44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44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44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44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44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44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44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4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45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45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45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45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45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45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45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45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45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4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46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46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46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46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4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4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4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4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4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4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49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50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51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51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51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5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8DC1E6A-AC83-49B7-94D6-C0A6784BF535}"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B88123-52CA-4093-9174-2CA8D480A979}" type="slidenum">
              <a:rPr lang="en-US"/>
              <a:pPr/>
              <a:t>285</a:t>
            </a:fld>
            <a:endParaRPr lang="en-US"/>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074E47-2E9F-44F7-959F-94BD69EA7EC2}" type="slidenum">
              <a:rPr lang="en-US"/>
              <a:pPr/>
              <a:t>286</a:t>
            </a:fld>
            <a:endParaRPr lang="en-US"/>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42EA94-B985-4639-8572-9B2B3226506D}" type="slidenum">
              <a:rPr lang="en-US"/>
              <a:pPr/>
              <a:t>287</a:t>
            </a:fld>
            <a:endParaRPr lang="en-US"/>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9B9A5C-BAEC-440A-80CE-1EA6946C09BD}" type="slidenum">
              <a:rPr lang="en-US"/>
              <a:pPr/>
              <a:t>288</a:t>
            </a:fld>
            <a:endParaRPr lang="en-US"/>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5A3F18-44B9-407B-BE32-B3086C56EBE6}" type="slidenum">
              <a:rPr lang="en-US"/>
              <a:pPr/>
              <a:t>289</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12119E-3C88-4E6E-963B-0FE4B5340526}" type="slidenum">
              <a:rPr lang="en-US"/>
              <a:pPr/>
              <a:t>290</a:t>
            </a:fld>
            <a:endParaRPr lang="en-US"/>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5CD676-E7AD-4045-8004-BC123825CF64}" type="slidenum">
              <a:rPr lang="en-US"/>
              <a:pPr/>
              <a:t>291</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122797-DE1F-49E0-866C-06CEC9880BF4}" type="slidenum">
              <a:rPr lang="en-US"/>
              <a:pPr/>
              <a:t>292</a:t>
            </a:fld>
            <a:endParaRPr lang="en-US"/>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2CAEC6-1E85-4758-B3AE-23A4F97ADE43}" type="slidenum">
              <a:rPr lang="en-US"/>
              <a:pPr/>
              <a:t>293</a:t>
            </a:fld>
            <a:endParaRPr lang="en-US"/>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15ECF3-99EF-416F-A4FB-75A8B35A77F1}" type="slidenum">
              <a:rPr lang="en-US"/>
              <a:pPr/>
              <a:t>294</a:t>
            </a:fld>
            <a:endParaRPr lang="en-US"/>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DC1E6A-AC83-49B7-94D6-C0A6784BF535}" type="slidenum">
              <a:rPr lang="en-US" smtClean="0"/>
              <a:pPr/>
              <a:t>125</a:t>
            </a:fld>
            <a:endParaRPr lang="en-US" dirty="0"/>
          </a:p>
        </p:txBody>
      </p:sp>
    </p:spTree>
    <p:extLst>
      <p:ext uri="{BB962C8B-B14F-4D97-AF65-F5344CB8AC3E}">
        <p14:creationId xmlns:p14="http://schemas.microsoft.com/office/powerpoint/2010/main" val="22833602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4926A4-1834-4EE2-9186-C7EA8DFB727F}" type="slidenum">
              <a:rPr lang="en-US" smtClean="0"/>
              <a:pPr/>
              <a:t>296</a:t>
            </a:fld>
            <a:endParaRPr lang="en-US" dirty="0"/>
          </a:p>
        </p:txBody>
      </p:sp>
    </p:spTree>
    <p:extLst>
      <p:ext uri="{BB962C8B-B14F-4D97-AF65-F5344CB8AC3E}">
        <p14:creationId xmlns:p14="http://schemas.microsoft.com/office/powerpoint/2010/main" val="31329365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4926A4-1834-4EE2-9186-C7EA8DFB727F}" type="slidenum">
              <a:rPr lang="en-US" smtClean="0"/>
              <a:pPr/>
              <a:t>305</a:t>
            </a:fld>
            <a:endParaRPr lang="en-US" dirty="0"/>
          </a:p>
        </p:txBody>
      </p:sp>
    </p:spTree>
    <p:extLst>
      <p:ext uri="{BB962C8B-B14F-4D97-AF65-F5344CB8AC3E}">
        <p14:creationId xmlns:p14="http://schemas.microsoft.com/office/powerpoint/2010/main" val="39369096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0A672F8F-6AE2-4563-8947-7222D6877D05}"/>
              </a:ext>
            </a:extLst>
          </p:cNvPr>
          <p:cNvSpPr>
            <a:spLocks noGrp="1" noRot="1" noChangeAspect="1" noChangeArrowheads="1" noTextEdit="1"/>
          </p:cNvSpPr>
          <p:nvPr>
            <p:ph type="sldImg"/>
          </p:nvPr>
        </p:nvSpPr>
        <p:spPr>
          <a:ln/>
        </p:spPr>
      </p:sp>
      <p:sp>
        <p:nvSpPr>
          <p:cNvPr id="53251" name="Notes Placeholder 2">
            <a:extLst>
              <a:ext uri="{FF2B5EF4-FFF2-40B4-BE49-F238E27FC236}">
                <a16:creationId xmlns:a16="http://schemas.microsoft.com/office/drawing/2014/main" id="{F299AC30-4210-4874-A11E-7113DFF94F5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spcBef>
                <a:spcPct val="0"/>
              </a:spcBef>
            </a:pPr>
            <a:endParaRPr lang="en-US" altLang="en-US"/>
          </a:p>
        </p:txBody>
      </p:sp>
      <p:sp>
        <p:nvSpPr>
          <p:cNvPr id="53252" name="Slide Number Placeholder 3">
            <a:extLst>
              <a:ext uri="{FF2B5EF4-FFF2-40B4-BE49-F238E27FC236}">
                <a16:creationId xmlns:a16="http://schemas.microsoft.com/office/drawing/2014/main" id="{4F8302EE-11FC-44DC-ACE1-B550A8F666C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Times New Roman" panose="02020603050405020304" pitchFamily="18" charset="0"/>
              </a:defRPr>
            </a:lvl1pPr>
            <a:lvl2pPr marL="742950" indent="-285750" defTabSz="925513">
              <a:spcBef>
                <a:spcPct val="30000"/>
              </a:spcBef>
              <a:defRPr sz="1200">
                <a:solidFill>
                  <a:schemeClr val="tx1"/>
                </a:solidFill>
                <a:latin typeface="Times New Roman" panose="02020603050405020304" pitchFamily="18" charset="0"/>
              </a:defRPr>
            </a:lvl2pPr>
            <a:lvl3pPr marL="1143000" indent="-228600" defTabSz="925513">
              <a:spcBef>
                <a:spcPct val="30000"/>
              </a:spcBef>
              <a:defRPr sz="1200">
                <a:solidFill>
                  <a:schemeClr val="tx1"/>
                </a:solidFill>
                <a:latin typeface="Times New Roman" panose="02020603050405020304" pitchFamily="18" charset="0"/>
              </a:defRPr>
            </a:lvl3pPr>
            <a:lvl4pPr marL="1600200" indent="-228600" defTabSz="925513">
              <a:spcBef>
                <a:spcPct val="30000"/>
              </a:spcBef>
              <a:defRPr sz="1200">
                <a:solidFill>
                  <a:schemeClr val="tx1"/>
                </a:solidFill>
                <a:latin typeface="Times New Roman" panose="02020603050405020304" pitchFamily="18" charset="0"/>
              </a:defRPr>
            </a:lvl4pPr>
            <a:lvl5pPr marL="2057400" indent="-228600" defTabSz="925513">
              <a:spcBef>
                <a:spcPct val="30000"/>
              </a:spcBef>
              <a:defRPr sz="1200">
                <a:solidFill>
                  <a:schemeClr val="tx1"/>
                </a:solidFill>
                <a:latin typeface="Times New Roman" panose="02020603050405020304" pitchFamily="18" charset="0"/>
              </a:defRPr>
            </a:lvl5pPr>
            <a:lvl6pPr marL="2514600" indent="-228600" defTabSz="9255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55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55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55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C69CA48-8827-4A58-96F7-2A39BBE7BECE}" type="slidenum">
              <a:rPr lang="en-US" altLang="en-US">
                <a:latin typeface="Calibri" panose="020F0502020204030204" pitchFamily="34" charset="0"/>
              </a:rPr>
              <a:pPr>
                <a:spcBef>
                  <a:spcPct val="0"/>
                </a:spcBef>
              </a:pPr>
              <a:t>412</a:t>
            </a:fld>
            <a:endParaRPr lang="en-US" altLang="en-US">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71EFDAE4-94A7-4DC8-94BC-A2E437532E0F}"/>
              </a:ext>
            </a:extLst>
          </p:cNvPr>
          <p:cNvSpPr>
            <a:spLocks noGrp="1" noRot="1" noChangeAspect="1" noChangeArrowheads="1" noTextEdit="1"/>
          </p:cNvSpPr>
          <p:nvPr>
            <p:ph type="sldImg"/>
          </p:nvPr>
        </p:nvSpPr>
        <p:spPr>
          <a:ln/>
        </p:spPr>
      </p:sp>
      <p:sp>
        <p:nvSpPr>
          <p:cNvPr id="55299" name="Notes Placeholder 2">
            <a:extLst>
              <a:ext uri="{FF2B5EF4-FFF2-40B4-BE49-F238E27FC236}">
                <a16:creationId xmlns:a16="http://schemas.microsoft.com/office/drawing/2014/main" id="{3C383773-44E1-47F8-98B8-F08CC4F0CD8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spcBef>
                <a:spcPct val="0"/>
              </a:spcBef>
            </a:pPr>
            <a:endParaRPr lang="en-US" altLang="en-US"/>
          </a:p>
        </p:txBody>
      </p:sp>
      <p:sp>
        <p:nvSpPr>
          <p:cNvPr id="55300" name="Slide Number Placeholder 3">
            <a:extLst>
              <a:ext uri="{FF2B5EF4-FFF2-40B4-BE49-F238E27FC236}">
                <a16:creationId xmlns:a16="http://schemas.microsoft.com/office/drawing/2014/main" id="{8E2D8BF8-4F9C-49F1-B856-802A9BF0A0C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Times New Roman" panose="02020603050405020304" pitchFamily="18" charset="0"/>
              </a:defRPr>
            </a:lvl1pPr>
            <a:lvl2pPr marL="742950" indent="-285750" defTabSz="925513">
              <a:spcBef>
                <a:spcPct val="30000"/>
              </a:spcBef>
              <a:defRPr sz="1200">
                <a:solidFill>
                  <a:schemeClr val="tx1"/>
                </a:solidFill>
                <a:latin typeface="Times New Roman" panose="02020603050405020304" pitchFamily="18" charset="0"/>
              </a:defRPr>
            </a:lvl2pPr>
            <a:lvl3pPr marL="1143000" indent="-228600" defTabSz="925513">
              <a:spcBef>
                <a:spcPct val="30000"/>
              </a:spcBef>
              <a:defRPr sz="1200">
                <a:solidFill>
                  <a:schemeClr val="tx1"/>
                </a:solidFill>
                <a:latin typeface="Times New Roman" panose="02020603050405020304" pitchFamily="18" charset="0"/>
              </a:defRPr>
            </a:lvl3pPr>
            <a:lvl4pPr marL="1600200" indent="-228600" defTabSz="925513">
              <a:spcBef>
                <a:spcPct val="30000"/>
              </a:spcBef>
              <a:defRPr sz="1200">
                <a:solidFill>
                  <a:schemeClr val="tx1"/>
                </a:solidFill>
                <a:latin typeface="Times New Roman" panose="02020603050405020304" pitchFamily="18" charset="0"/>
              </a:defRPr>
            </a:lvl4pPr>
            <a:lvl5pPr marL="2057400" indent="-228600" defTabSz="925513">
              <a:spcBef>
                <a:spcPct val="30000"/>
              </a:spcBef>
              <a:defRPr sz="1200">
                <a:solidFill>
                  <a:schemeClr val="tx1"/>
                </a:solidFill>
                <a:latin typeface="Times New Roman" panose="02020603050405020304" pitchFamily="18" charset="0"/>
              </a:defRPr>
            </a:lvl5pPr>
            <a:lvl6pPr marL="2514600" indent="-228600" defTabSz="9255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55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55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55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FA08192-7F9D-4C16-9BAF-55A21F540AD9}" type="slidenum">
              <a:rPr lang="en-US" altLang="en-US">
                <a:latin typeface="Calibri" panose="020F0502020204030204" pitchFamily="34" charset="0"/>
              </a:rPr>
              <a:pPr>
                <a:spcBef>
                  <a:spcPct val="0"/>
                </a:spcBef>
              </a:pPr>
              <a:t>413</a:t>
            </a:fld>
            <a:endParaRPr lang="en-US" altLang="en-US">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0547403A-AF38-4985-907D-26F61A141EA3}"/>
              </a:ext>
            </a:extLst>
          </p:cNvPr>
          <p:cNvSpPr>
            <a:spLocks noGrp="1" noRot="1" noChangeAspect="1" noChangeArrowheads="1" noTextEdit="1"/>
          </p:cNvSpPr>
          <p:nvPr>
            <p:ph type="sldImg"/>
          </p:nvPr>
        </p:nvSpPr>
        <p:spPr>
          <a:ln/>
        </p:spPr>
      </p:sp>
      <p:sp>
        <p:nvSpPr>
          <p:cNvPr id="59395" name="Notes Placeholder 2">
            <a:extLst>
              <a:ext uri="{FF2B5EF4-FFF2-40B4-BE49-F238E27FC236}">
                <a16:creationId xmlns:a16="http://schemas.microsoft.com/office/drawing/2014/main" id="{B7DDA45F-9642-4709-999F-F6CF74ED351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spcBef>
                <a:spcPct val="0"/>
              </a:spcBef>
            </a:pPr>
            <a:endParaRPr lang="en-US" altLang="en-US"/>
          </a:p>
        </p:txBody>
      </p:sp>
      <p:sp>
        <p:nvSpPr>
          <p:cNvPr id="59396" name="Slide Number Placeholder 3">
            <a:extLst>
              <a:ext uri="{FF2B5EF4-FFF2-40B4-BE49-F238E27FC236}">
                <a16:creationId xmlns:a16="http://schemas.microsoft.com/office/drawing/2014/main" id="{A5CB5B11-4A0C-425F-8CC3-1DE5C438E301}"/>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Times New Roman" panose="02020603050405020304" pitchFamily="18" charset="0"/>
              </a:defRPr>
            </a:lvl1pPr>
            <a:lvl2pPr marL="742950" indent="-285750" defTabSz="925513">
              <a:spcBef>
                <a:spcPct val="30000"/>
              </a:spcBef>
              <a:defRPr sz="1200">
                <a:solidFill>
                  <a:schemeClr val="tx1"/>
                </a:solidFill>
                <a:latin typeface="Times New Roman" panose="02020603050405020304" pitchFamily="18" charset="0"/>
              </a:defRPr>
            </a:lvl2pPr>
            <a:lvl3pPr marL="1143000" indent="-228600" defTabSz="925513">
              <a:spcBef>
                <a:spcPct val="30000"/>
              </a:spcBef>
              <a:defRPr sz="1200">
                <a:solidFill>
                  <a:schemeClr val="tx1"/>
                </a:solidFill>
                <a:latin typeface="Times New Roman" panose="02020603050405020304" pitchFamily="18" charset="0"/>
              </a:defRPr>
            </a:lvl3pPr>
            <a:lvl4pPr marL="1600200" indent="-228600" defTabSz="925513">
              <a:spcBef>
                <a:spcPct val="30000"/>
              </a:spcBef>
              <a:defRPr sz="1200">
                <a:solidFill>
                  <a:schemeClr val="tx1"/>
                </a:solidFill>
                <a:latin typeface="Times New Roman" panose="02020603050405020304" pitchFamily="18" charset="0"/>
              </a:defRPr>
            </a:lvl4pPr>
            <a:lvl5pPr marL="2057400" indent="-228600" defTabSz="925513">
              <a:spcBef>
                <a:spcPct val="30000"/>
              </a:spcBef>
              <a:defRPr sz="1200">
                <a:solidFill>
                  <a:schemeClr val="tx1"/>
                </a:solidFill>
                <a:latin typeface="Times New Roman" panose="02020603050405020304" pitchFamily="18" charset="0"/>
              </a:defRPr>
            </a:lvl5pPr>
            <a:lvl6pPr marL="2514600" indent="-228600" defTabSz="9255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55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55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55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4A2CCF0-04B0-4DFC-AAAB-2CF08CD3D4C5}" type="slidenum">
              <a:rPr lang="en-US" altLang="en-US">
                <a:latin typeface="Calibri" panose="020F0502020204030204" pitchFamily="34" charset="0"/>
              </a:rPr>
              <a:pPr>
                <a:spcBef>
                  <a:spcPct val="0"/>
                </a:spcBef>
              </a:pPr>
              <a:t>414</a:t>
            </a:fld>
            <a:endParaRPr lang="en-US" altLang="en-US">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E49C7F47-5B0F-4C3D-9B78-FF82115D32A8}"/>
              </a:ext>
            </a:extLst>
          </p:cNvPr>
          <p:cNvSpPr>
            <a:spLocks noGrp="1" noRot="1" noChangeAspect="1" noChangeArrowheads="1" noTextEdit="1"/>
          </p:cNvSpPr>
          <p:nvPr>
            <p:ph type="sldImg"/>
          </p:nvPr>
        </p:nvSpPr>
        <p:spPr>
          <a:ln/>
        </p:spPr>
      </p:sp>
      <p:sp>
        <p:nvSpPr>
          <p:cNvPr id="61443" name="Notes Placeholder 2">
            <a:extLst>
              <a:ext uri="{FF2B5EF4-FFF2-40B4-BE49-F238E27FC236}">
                <a16:creationId xmlns:a16="http://schemas.microsoft.com/office/drawing/2014/main" id="{BCAF97CA-D31F-4E30-971E-3336F67DB2F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spcBef>
                <a:spcPct val="0"/>
              </a:spcBef>
            </a:pPr>
            <a:endParaRPr lang="en-US" altLang="en-US"/>
          </a:p>
        </p:txBody>
      </p:sp>
      <p:sp>
        <p:nvSpPr>
          <p:cNvPr id="61444" name="Slide Number Placeholder 3">
            <a:extLst>
              <a:ext uri="{FF2B5EF4-FFF2-40B4-BE49-F238E27FC236}">
                <a16:creationId xmlns:a16="http://schemas.microsoft.com/office/drawing/2014/main" id="{D40EFA4D-67D1-423B-94B7-21B97DE62C32}"/>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Times New Roman" panose="02020603050405020304" pitchFamily="18" charset="0"/>
              </a:defRPr>
            </a:lvl1pPr>
            <a:lvl2pPr marL="742950" indent="-285750" defTabSz="925513">
              <a:spcBef>
                <a:spcPct val="30000"/>
              </a:spcBef>
              <a:defRPr sz="1200">
                <a:solidFill>
                  <a:schemeClr val="tx1"/>
                </a:solidFill>
                <a:latin typeface="Times New Roman" panose="02020603050405020304" pitchFamily="18" charset="0"/>
              </a:defRPr>
            </a:lvl2pPr>
            <a:lvl3pPr marL="1143000" indent="-228600" defTabSz="925513">
              <a:spcBef>
                <a:spcPct val="30000"/>
              </a:spcBef>
              <a:defRPr sz="1200">
                <a:solidFill>
                  <a:schemeClr val="tx1"/>
                </a:solidFill>
                <a:latin typeface="Times New Roman" panose="02020603050405020304" pitchFamily="18" charset="0"/>
              </a:defRPr>
            </a:lvl3pPr>
            <a:lvl4pPr marL="1600200" indent="-228600" defTabSz="925513">
              <a:spcBef>
                <a:spcPct val="30000"/>
              </a:spcBef>
              <a:defRPr sz="1200">
                <a:solidFill>
                  <a:schemeClr val="tx1"/>
                </a:solidFill>
                <a:latin typeface="Times New Roman" panose="02020603050405020304" pitchFamily="18" charset="0"/>
              </a:defRPr>
            </a:lvl4pPr>
            <a:lvl5pPr marL="2057400" indent="-228600" defTabSz="925513">
              <a:spcBef>
                <a:spcPct val="30000"/>
              </a:spcBef>
              <a:defRPr sz="1200">
                <a:solidFill>
                  <a:schemeClr val="tx1"/>
                </a:solidFill>
                <a:latin typeface="Times New Roman" panose="02020603050405020304" pitchFamily="18" charset="0"/>
              </a:defRPr>
            </a:lvl5pPr>
            <a:lvl6pPr marL="2514600" indent="-228600" defTabSz="9255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55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55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55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EE8B3E5-77DD-45F4-BA5C-79D8ABDA3700}" type="slidenum">
              <a:rPr lang="en-US" altLang="en-US">
                <a:latin typeface="Calibri" panose="020F0502020204030204" pitchFamily="34" charset="0"/>
              </a:rPr>
              <a:pPr>
                <a:spcBef>
                  <a:spcPct val="0"/>
                </a:spcBef>
              </a:pPr>
              <a:t>415</a:t>
            </a:fld>
            <a:endParaRPr lang="en-US" altLang="en-US">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F6A4FF56-2CAF-46C9-8602-732BBF2A37F6}"/>
              </a:ext>
            </a:extLst>
          </p:cNvPr>
          <p:cNvSpPr>
            <a:spLocks noGrp="1" noRot="1" noChangeAspect="1" noChangeArrowheads="1" noTextEdit="1"/>
          </p:cNvSpPr>
          <p:nvPr>
            <p:ph type="sldImg"/>
          </p:nvPr>
        </p:nvSpPr>
        <p:spPr>
          <a:ln/>
        </p:spPr>
      </p:sp>
      <p:sp>
        <p:nvSpPr>
          <p:cNvPr id="65539" name="Notes Placeholder 2">
            <a:extLst>
              <a:ext uri="{FF2B5EF4-FFF2-40B4-BE49-F238E27FC236}">
                <a16:creationId xmlns:a16="http://schemas.microsoft.com/office/drawing/2014/main" id="{A223CAF2-535F-44F3-A284-982EA4C79F4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endParaRPr lang="en-US" altLang="en-US"/>
          </a:p>
        </p:txBody>
      </p:sp>
      <p:sp>
        <p:nvSpPr>
          <p:cNvPr id="65540" name="Slide Number Placeholder 3">
            <a:extLst>
              <a:ext uri="{FF2B5EF4-FFF2-40B4-BE49-F238E27FC236}">
                <a16:creationId xmlns:a16="http://schemas.microsoft.com/office/drawing/2014/main" id="{4EA97CAD-26C9-4C1B-9B4A-05AD69D03171}"/>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Times New Roman" panose="02020603050405020304" pitchFamily="18" charset="0"/>
              </a:defRPr>
            </a:lvl1pPr>
            <a:lvl2pPr marL="742950" indent="-285750" defTabSz="925513">
              <a:spcBef>
                <a:spcPct val="30000"/>
              </a:spcBef>
              <a:defRPr sz="1200">
                <a:solidFill>
                  <a:schemeClr val="tx1"/>
                </a:solidFill>
                <a:latin typeface="Times New Roman" panose="02020603050405020304" pitchFamily="18" charset="0"/>
              </a:defRPr>
            </a:lvl2pPr>
            <a:lvl3pPr marL="1143000" indent="-228600" defTabSz="925513">
              <a:spcBef>
                <a:spcPct val="30000"/>
              </a:spcBef>
              <a:defRPr sz="1200">
                <a:solidFill>
                  <a:schemeClr val="tx1"/>
                </a:solidFill>
                <a:latin typeface="Times New Roman" panose="02020603050405020304" pitchFamily="18" charset="0"/>
              </a:defRPr>
            </a:lvl3pPr>
            <a:lvl4pPr marL="1600200" indent="-228600" defTabSz="925513">
              <a:spcBef>
                <a:spcPct val="30000"/>
              </a:spcBef>
              <a:defRPr sz="1200">
                <a:solidFill>
                  <a:schemeClr val="tx1"/>
                </a:solidFill>
                <a:latin typeface="Times New Roman" panose="02020603050405020304" pitchFamily="18" charset="0"/>
              </a:defRPr>
            </a:lvl4pPr>
            <a:lvl5pPr marL="2057400" indent="-228600" defTabSz="925513">
              <a:spcBef>
                <a:spcPct val="30000"/>
              </a:spcBef>
              <a:defRPr sz="1200">
                <a:solidFill>
                  <a:schemeClr val="tx1"/>
                </a:solidFill>
                <a:latin typeface="Times New Roman" panose="02020603050405020304" pitchFamily="18" charset="0"/>
              </a:defRPr>
            </a:lvl5pPr>
            <a:lvl6pPr marL="2514600" indent="-228600" defTabSz="9255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55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55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55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B1BC0FD-779C-4187-A65A-ECFB336B7315}" type="slidenum">
              <a:rPr lang="en-US" altLang="en-US">
                <a:latin typeface="Calibri" panose="020F0502020204030204" pitchFamily="34" charset="0"/>
              </a:rPr>
              <a:pPr>
                <a:spcBef>
                  <a:spcPct val="0"/>
                </a:spcBef>
              </a:pPr>
              <a:t>416</a:t>
            </a:fld>
            <a:endParaRPr lang="en-US" altLang="en-US">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3B1EA7DF-A195-419C-A1F8-33F7F65C115F}"/>
              </a:ext>
            </a:extLst>
          </p:cNvPr>
          <p:cNvSpPr>
            <a:spLocks noGrp="1" noRot="1" noChangeAspect="1" noChangeArrowheads="1" noTextEdit="1"/>
          </p:cNvSpPr>
          <p:nvPr>
            <p:ph type="sldImg"/>
          </p:nvPr>
        </p:nvSpPr>
        <p:spPr>
          <a:ln/>
        </p:spPr>
      </p:sp>
      <p:sp>
        <p:nvSpPr>
          <p:cNvPr id="67587" name="Notes Placeholder 2">
            <a:extLst>
              <a:ext uri="{FF2B5EF4-FFF2-40B4-BE49-F238E27FC236}">
                <a16:creationId xmlns:a16="http://schemas.microsoft.com/office/drawing/2014/main" id="{9B3A9646-55E1-4598-A61C-06003BBD052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spcBef>
                <a:spcPct val="0"/>
              </a:spcBef>
            </a:pPr>
            <a:endParaRPr lang="en-US" altLang="en-US"/>
          </a:p>
        </p:txBody>
      </p:sp>
      <p:sp>
        <p:nvSpPr>
          <p:cNvPr id="67588" name="Slide Number Placeholder 3">
            <a:extLst>
              <a:ext uri="{FF2B5EF4-FFF2-40B4-BE49-F238E27FC236}">
                <a16:creationId xmlns:a16="http://schemas.microsoft.com/office/drawing/2014/main" id="{48C6A28A-63A1-4D4D-B260-C9211232469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Times New Roman" panose="02020603050405020304" pitchFamily="18" charset="0"/>
              </a:defRPr>
            </a:lvl1pPr>
            <a:lvl2pPr marL="742950" indent="-285750" defTabSz="925513">
              <a:spcBef>
                <a:spcPct val="30000"/>
              </a:spcBef>
              <a:defRPr sz="1200">
                <a:solidFill>
                  <a:schemeClr val="tx1"/>
                </a:solidFill>
                <a:latin typeface="Times New Roman" panose="02020603050405020304" pitchFamily="18" charset="0"/>
              </a:defRPr>
            </a:lvl2pPr>
            <a:lvl3pPr marL="1143000" indent="-228600" defTabSz="925513">
              <a:spcBef>
                <a:spcPct val="30000"/>
              </a:spcBef>
              <a:defRPr sz="1200">
                <a:solidFill>
                  <a:schemeClr val="tx1"/>
                </a:solidFill>
                <a:latin typeface="Times New Roman" panose="02020603050405020304" pitchFamily="18" charset="0"/>
              </a:defRPr>
            </a:lvl3pPr>
            <a:lvl4pPr marL="1600200" indent="-228600" defTabSz="925513">
              <a:spcBef>
                <a:spcPct val="30000"/>
              </a:spcBef>
              <a:defRPr sz="1200">
                <a:solidFill>
                  <a:schemeClr val="tx1"/>
                </a:solidFill>
                <a:latin typeface="Times New Roman" panose="02020603050405020304" pitchFamily="18" charset="0"/>
              </a:defRPr>
            </a:lvl4pPr>
            <a:lvl5pPr marL="2057400" indent="-228600" defTabSz="925513">
              <a:spcBef>
                <a:spcPct val="30000"/>
              </a:spcBef>
              <a:defRPr sz="1200">
                <a:solidFill>
                  <a:schemeClr val="tx1"/>
                </a:solidFill>
                <a:latin typeface="Times New Roman" panose="02020603050405020304" pitchFamily="18" charset="0"/>
              </a:defRPr>
            </a:lvl5pPr>
            <a:lvl6pPr marL="2514600" indent="-228600" defTabSz="9255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55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55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55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A038967-756B-4E57-8F78-2FFBEDA7A282}" type="slidenum">
              <a:rPr lang="en-US" altLang="en-US">
                <a:latin typeface="Calibri" panose="020F0502020204030204" pitchFamily="34" charset="0"/>
              </a:rPr>
              <a:pPr>
                <a:spcBef>
                  <a:spcPct val="0"/>
                </a:spcBef>
              </a:pPr>
              <a:t>417</a:t>
            </a:fld>
            <a:endParaRPr lang="en-US" altLang="en-US">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1D8A39AC-C73D-420A-8A33-6EEC792FF6FE}"/>
              </a:ext>
            </a:extLst>
          </p:cNvPr>
          <p:cNvSpPr>
            <a:spLocks noGrp="1" noRot="1" noChangeAspect="1" noChangeArrowheads="1" noTextEdit="1"/>
          </p:cNvSpPr>
          <p:nvPr>
            <p:ph type="sldImg"/>
          </p:nvPr>
        </p:nvSpPr>
        <p:spPr>
          <a:ln/>
        </p:spPr>
      </p:sp>
      <p:sp>
        <p:nvSpPr>
          <p:cNvPr id="69635" name="Notes Placeholder 2">
            <a:extLst>
              <a:ext uri="{FF2B5EF4-FFF2-40B4-BE49-F238E27FC236}">
                <a16:creationId xmlns:a16="http://schemas.microsoft.com/office/drawing/2014/main" id="{E4A27755-0846-416E-98C6-D13C315D8BC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spcBef>
                <a:spcPct val="0"/>
              </a:spcBef>
            </a:pPr>
            <a:endParaRPr lang="en-US" altLang="en-US"/>
          </a:p>
        </p:txBody>
      </p:sp>
      <p:sp>
        <p:nvSpPr>
          <p:cNvPr id="69636" name="Slide Number Placeholder 3">
            <a:extLst>
              <a:ext uri="{FF2B5EF4-FFF2-40B4-BE49-F238E27FC236}">
                <a16:creationId xmlns:a16="http://schemas.microsoft.com/office/drawing/2014/main" id="{84439138-C8F5-4845-8C1A-C2334FEE6BB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Times New Roman" panose="02020603050405020304" pitchFamily="18" charset="0"/>
              </a:defRPr>
            </a:lvl1pPr>
            <a:lvl2pPr marL="742950" indent="-285750" defTabSz="925513">
              <a:spcBef>
                <a:spcPct val="30000"/>
              </a:spcBef>
              <a:defRPr sz="1200">
                <a:solidFill>
                  <a:schemeClr val="tx1"/>
                </a:solidFill>
                <a:latin typeface="Times New Roman" panose="02020603050405020304" pitchFamily="18" charset="0"/>
              </a:defRPr>
            </a:lvl2pPr>
            <a:lvl3pPr marL="1143000" indent="-228600" defTabSz="925513">
              <a:spcBef>
                <a:spcPct val="30000"/>
              </a:spcBef>
              <a:defRPr sz="1200">
                <a:solidFill>
                  <a:schemeClr val="tx1"/>
                </a:solidFill>
                <a:latin typeface="Times New Roman" panose="02020603050405020304" pitchFamily="18" charset="0"/>
              </a:defRPr>
            </a:lvl3pPr>
            <a:lvl4pPr marL="1600200" indent="-228600" defTabSz="925513">
              <a:spcBef>
                <a:spcPct val="30000"/>
              </a:spcBef>
              <a:defRPr sz="1200">
                <a:solidFill>
                  <a:schemeClr val="tx1"/>
                </a:solidFill>
                <a:latin typeface="Times New Roman" panose="02020603050405020304" pitchFamily="18" charset="0"/>
              </a:defRPr>
            </a:lvl4pPr>
            <a:lvl5pPr marL="2057400" indent="-228600" defTabSz="925513">
              <a:spcBef>
                <a:spcPct val="30000"/>
              </a:spcBef>
              <a:defRPr sz="1200">
                <a:solidFill>
                  <a:schemeClr val="tx1"/>
                </a:solidFill>
                <a:latin typeface="Times New Roman" panose="02020603050405020304" pitchFamily="18" charset="0"/>
              </a:defRPr>
            </a:lvl5pPr>
            <a:lvl6pPr marL="2514600" indent="-228600" defTabSz="9255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55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55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55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B63469B-B499-4D35-9166-E74ED7A8A75C}" type="slidenum">
              <a:rPr lang="en-US" altLang="en-US">
                <a:latin typeface="Calibri" panose="020F0502020204030204" pitchFamily="34" charset="0"/>
              </a:rPr>
              <a:pPr>
                <a:spcBef>
                  <a:spcPct val="0"/>
                </a:spcBef>
              </a:pPr>
              <a:t>418</a:t>
            </a:fld>
            <a:endParaRPr lang="en-US" altLang="en-US">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016B4B50-3699-4004-88CE-53BC5C849F1D}"/>
              </a:ext>
            </a:extLst>
          </p:cNvPr>
          <p:cNvSpPr>
            <a:spLocks noGrp="1" noRot="1" noChangeAspect="1" noChangeArrowheads="1" noTextEdit="1"/>
          </p:cNvSpPr>
          <p:nvPr>
            <p:ph type="sldImg"/>
          </p:nvPr>
        </p:nvSpPr>
        <p:spPr>
          <a:ln/>
        </p:spPr>
      </p:sp>
      <p:sp>
        <p:nvSpPr>
          <p:cNvPr id="71683" name="Notes Placeholder 2">
            <a:extLst>
              <a:ext uri="{FF2B5EF4-FFF2-40B4-BE49-F238E27FC236}">
                <a16:creationId xmlns:a16="http://schemas.microsoft.com/office/drawing/2014/main" id="{97146078-C5DD-4629-ACF9-87C3059B3FE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spcBef>
                <a:spcPct val="0"/>
              </a:spcBef>
            </a:pPr>
            <a:endParaRPr lang="en-US" altLang="en-US"/>
          </a:p>
        </p:txBody>
      </p:sp>
      <p:sp>
        <p:nvSpPr>
          <p:cNvPr id="71684" name="Slide Number Placeholder 3">
            <a:extLst>
              <a:ext uri="{FF2B5EF4-FFF2-40B4-BE49-F238E27FC236}">
                <a16:creationId xmlns:a16="http://schemas.microsoft.com/office/drawing/2014/main" id="{57904913-1DE7-47F9-B5D3-27D076D4EE6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Times New Roman" panose="02020603050405020304" pitchFamily="18" charset="0"/>
              </a:defRPr>
            </a:lvl1pPr>
            <a:lvl2pPr marL="742950" indent="-285750" defTabSz="925513">
              <a:spcBef>
                <a:spcPct val="30000"/>
              </a:spcBef>
              <a:defRPr sz="1200">
                <a:solidFill>
                  <a:schemeClr val="tx1"/>
                </a:solidFill>
                <a:latin typeface="Times New Roman" panose="02020603050405020304" pitchFamily="18" charset="0"/>
              </a:defRPr>
            </a:lvl2pPr>
            <a:lvl3pPr marL="1143000" indent="-228600" defTabSz="925513">
              <a:spcBef>
                <a:spcPct val="30000"/>
              </a:spcBef>
              <a:defRPr sz="1200">
                <a:solidFill>
                  <a:schemeClr val="tx1"/>
                </a:solidFill>
                <a:latin typeface="Times New Roman" panose="02020603050405020304" pitchFamily="18" charset="0"/>
              </a:defRPr>
            </a:lvl3pPr>
            <a:lvl4pPr marL="1600200" indent="-228600" defTabSz="925513">
              <a:spcBef>
                <a:spcPct val="30000"/>
              </a:spcBef>
              <a:defRPr sz="1200">
                <a:solidFill>
                  <a:schemeClr val="tx1"/>
                </a:solidFill>
                <a:latin typeface="Times New Roman" panose="02020603050405020304" pitchFamily="18" charset="0"/>
              </a:defRPr>
            </a:lvl4pPr>
            <a:lvl5pPr marL="2057400" indent="-228600" defTabSz="925513">
              <a:spcBef>
                <a:spcPct val="30000"/>
              </a:spcBef>
              <a:defRPr sz="1200">
                <a:solidFill>
                  <a:schemeClr val="tx1"/>
                </a:solidFill>
                <a:latin typeface="Times New Roman" panose="02020603050405020304" pitchFamily="18" charset="0"/>
              </a:defRPr>
            </a:lvl5pPr>
            <a:lvl6pPr marL="2514600" indent="-228600" defTabSz="9255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55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55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55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103F5C3-D61E-497B-B9A0-321F8CF733E5}" type="slidenum">
              <a:rPr lang="en-US" altLang="en-US">
                <a:latin typeface="Calibri" panose="020F0502020204030204" pitchFamily="34" charset="0"/>
              </a:rPr>
              <a:pPr>
                <a:spcBef>
                  <a:spcPct val="0"/>
                </a:spcBef>
              </a:pPr>
              <a:t>419</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4926A4-1834-4EE2-9186-C7EA8DFB727F}" type="slidenum">
              <a:rPr lang="en-US" smtClean="0"/>
              <a:pPr/>
              <a:t>174</a:t>
            </a:fld>
            <a:endParaRPr lang="en-US" dirty="0"/>
          </a:p>
        </p:txBody>
      </p:sp>
    </p:spTree>
    <p:extLst>
      <p:ext uri="{BB962C8B-B14F-4D97-AF65-F5344CB8AC3E}">
        <p14:creationId xmlns:p14="http://schemas.microsoft.com/office/powerpoint/2010/main" val="3002588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44D4AA5D-2588-4B6F-8AF4-61424A230A2D}"/>
              </a:ext>
            </a:extLst>
          </p:cNvPr>
          <p:cNvSpPr>
            <a:spLocks noGrp="1" noRot="1" noChangeAspect="1" noChangeArrowheads="1" noTextEdit="1"/>
          </p:cNvSpPr>
          <p:nvPr>
            <p:ph type="sldImg"/>
          </p:nvPr>
        </p:nvSpPr>
        <p:spPr>
          <a:ln/>
        </p:spPr>
      </p:sp>
      <p:sp>
        <p:nvSpPr>
          <p:cNvPr id="73731" name="Notes Placeholder 2">
            <a:extLst>
              <a:ext uri="{FF2B5EF4-FFF2-40B4-BE49-F238E27FC236}">
                <a16:creationId xmlns:a16="http://schemas.microsoft.com/office/drawing/2014/main" id="{0A77B682-55E9-41B7-9372-DECABC338B8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spcBef>
                <a:spcPct val="0"/>
              </a:spcBef>
            </a:pPr>
            <a:endParaRPr lang="en-US" altLang="en-US"/>
          </a:p>
        </p:txBody>
      </p:sp>
      <p:sp>
        <p:nvSpPr>
          <p:cNvPr id="73732" name="Slide Number Placeholder 3">
            <a:extLst>
              <a:ext uri="{FF2B5EF4-FFF2-40B4-BE49-F238E27FC236}">
                <a16:creationId xmlns:a16="http://schemas.microsoft.com/office/drawing/2014/main" id="{D5DA196C-AABD-45CE-90D7-7FC14087621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Times New Roman" panose="02020603050405020304" pitchFamily="18" charset="0"/>
              </a:defRPr>
            </a:lvl1pPr>
            <a:lvl2pPr marL="742950" indent="-285750" defTabSz="925513">
              <a:spcBef>
                <a:spcPct val="30000"/>
              </a:spcBef>
              <a:defRPr sz="1200">
                <a:solidFill>
                  <a:schemeClr val="tx1"/>
                </a:solidFill>
                <a:latin typeface="Times New Roman" panose="02020603050405020304" pitchFamily="18" charset="0"/>
              </a:defRPr>
            </a:lvl2pPr>
            <a:lvl3pPr marL="1143000" indent="-228600" defTabSz="925513">
              <a:spcBef>
                <a:spcPct val="30000"/>
              </a:spcBef>
              <a:defRPr sz="1200">
                <a:solidFill>
                  <a:schemeClr val="tx1"/>
                </a:solidFill>
                <a:latin typeface="Times New Roman" panose="02020603050405020304" pitchFamily="18" charset="0"/>
              </a:defRPr>
            </a:lvl3pPr>
            <a:lvl4pPr marL="1600200" indent="-228600" defTabSz="925513">
              <a:spcBef>
                <a:spcPct val="30000"/>
              </a:spcBef>
              <a:defRPr sz="1200">
                <a:solidFill>
                  <a:schemeClr val="tx1"/>
                </a:solidFill>
                <a:latin typeface="Times New Roman" panose="02020603050405020304" pitchFamily="18" charset="0"/>
              </a:defRPr>
            </a:lvl4pPr>
            <a:lvl5pPr marL="2057400" indent="-228600" defTabSz="925513">
              <a:spcBef>
                <a:spcPct val="30000"/>
              </a:spcBef>
              <a:defRPr sz="1200">
                <a:solidFill>
                  <a:schemeClr val="tx1"/>
                </a:solidFill>
                <a:latin typeface="Times New Roman" panose="02020603050405020304" pitchFamily="18" charset="0"/>
              </a:defRPr>
            </a:lvl5pPr>
            <a:lvl6pPr marL="2514600" indent="-228600" defTabSz="9255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55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55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55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11A3F46-3D97-46CC-B321-1D096002E85F}" type="slidenum">
              <a:rPr lang="en-US" altLang="en-US">
                <a:latin typeface="Calibri" panose="020F0502020204030204" pitchFamily="34" charset="0"/>
              </a:rPr>
              <a:pPr>
                <a:spcBef>
                  <a:spcPct val="0"/>
                </a:spcBef>
              </a:pPr>
              <a:t>420</a:t>
            </a:fld>
            <a:endParaRPr lang="en-US" altLang="en-US">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199E5325-F31A-431C-B517-32BAB4A6B21F}"/>
              </a:ext>
            </a:extLst>
          </p:cNvPr>
          <p:cNvSpPr>
            <a:spLocks noGrp="1" noRot="1" noChangeAspect="1" noChangeArrowheads="1" noTextEdit="1"/>
          </p:cNvSpPr>
          <p:nvPr>
            <p:ph type="sldImg"/>
          </p:nvPr>
        </p:nvSpPr>
        <p:spPr>
          <a:ln/>
        </p:spPr>
      </p:sp>
      <p:sp>
        <p:nvSpPr>
          <p:cNvPr id="75779" name="Notes Placeholder 2">
            <a:extLst>
              <a:ext uri="{FF2B5EF4-FFF2-40B4-BE49-F238E27FC236}">
                <a16:creationId xmlns:a16="http://schemas.microsoft.com/office/drawing/2014/main" id="{49A577CF-B24D-48E2-9139-5D53E0B6200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spcBef>
                <a:spcPct val="0"/>
              </a:spcBef>
            </a:pPr>
            <a:endParaRPr lang="en-US" altLang="en-US"/>
          </a:p>
        </p:txBody>
      </p:sp>
      <p:sp>
        <p:nvSpPr>
          <p:cNvPr id="75780" name="Slide Number Placeholder 3">
            <a:extLst>
              <a:ext uri="{FF2B5EF4-FFF2-40B4-BE49-F238E27FC236}">
                <a16:creationId xmlns:a16="http://schemas.microsoft.com/office/drawing/2014/main" id="{22225F36-E505-46A5-9048-C443AF2404E5}"/>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Times New Roman" panose="02020603050405020304" pitchFamily="18" charset="0"/>
              </a:defRPr>
            </a:lvl1pPr>
            <a:lvl2pPr marL="742950" indent="-285750" defTabSz="925513">
              <a:spcBef>
                <a:spcPct val="30000"/>
              </a:spcBef>
              <a:defRPr sz="1200">
                <a:solidFill>
                  <a:schemeClr val="tx1"/>
                </a:solidFill>
                <a:latin typeface="Times New Roman" panose="02020603050405020304" pitchFamily="18" charset="0"/>
              </a:defRPr>
            </a:lvl2pPr>
            <a:lvl3pPr marL="1143000" indent="-228600" defTabSz="925513">
              <a:spcBef>
                <a:spcPct val="30000"/>
              </a:spcBef>
              <a:defRPr sz="1200">
                <a:solidFill>
                  <a:schemeClr val="tx1"/>
                </a:solidFill>
                <a:latin typeface="Times New Roman" panose="02020603050405020304" pitchFamily="18" charset="0"/>
              </a:defRPr>
            </a:lvl3pPr>
            <a:lvl4pPr marL="1600200" indent="-228600" defTabSz="925513">
              <a:spcBef>
                <a:spcPct val="30000"/>
              </a:spcBef>
              <a:defRPr sz="1200">
                <a:solidFill>
                  <a:schemeClr val="tx1"/>
                </a:solidFill>
                <a:latin typeface="Times New Roman" panose="02020603050405020304" pitchFamily="18" charset="0"/>
              </a:defRPr>
            </a:lvl4pPr>
            <a:lvl5pPr marL="2057400" indent="-228600" defTabSz="925513">
              <a:spcBef>
                <a:spcPct val="30000"/>
              </a:spcBef>
              <a:defRPr sz="1200">
                <a:solidFill>
                  <a:schemeClr val="tx1"/>
                </a:solidFill>
                <a:latin typeface="Times New Roman" panose="02020603050405020304" pitchFamily="18" charset="0"/>
              </a:defRPr>
            </a:lvl5pPr>
            <a:lvl6pPr marL="2514600" indent="-228600" defTabSz="9255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55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55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55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5DE6BE0-22A2-4F5B-9180-ED5096D5B6C4}" type="slidenum">
              <a:rPr lang="en-US" altLang="en-US">
                <a:latin typeface="Calibri" panose="020F0502020204030204" pitchFamily="34" charset="0"/>
              </a:rPr>
              <a:pPr>
                <a:spcBef>
                  <a:spcPct val="0"/>
                </a:spcBef>
              </a:pPr>
              <a:t>421</a:t>
            </a:fld>
            <a:endParaRPr lang="en-US" altLang="en-US">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8737A9EC-8783-4D9E-9FE1-7EEE1137F303}"/>
              </a:ext>
            </a:extLst>
          </p:cNvPr>
          <p:cNvSpPr>
            <a:spLocks noGrp="1" noRot="1" noChangeAspect="1" noChangeArrowheads="1" noTextEdit="1"/>
          </p:cNvSpPr>
          <p:nvPr>
            <p:ph type="sldImg"/>
          </p:nvPr>
        </p:nvSpPr>
        <p:spPr>
          <a:ln/>
        </p:spPr>
      </p:sp>
      <p:sp>
        <p:nvSpPr>
          <p:cNvPr id="77827" name="Notes Placeholder 2">
            <a:extLst>
              <a:ext uri="{FF2B5EF4-FFF2-40B4-BE49-F238E27FC236}">
                <a16:creationId xmlns:a16="http://schemas.microsoft.com/office/drawing/2014/main" id="{44EE75BF-4E35-4373-A46B-8E5AD86F4F8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spcBef>
                <a:spcPct val="0"/>
              </a:spcBef>
            </a:pPr>
            <a:endParaRPr lang="en-US" altLang="en-US"/>
          </a:p>
        </p:txBody>
      </p:sp>
      <p:sp>
        <p:nvSpPr>
          <p:cNvPr id="77828" name="Slide Number Placeholder 3">
            <a:extLst>
              <a:ext uri="{FF2B5EF4-FFF2-40B4-BE49-F238E27FC236}">
                <a16:creationId xmlns:a16="http://schemas.microsoft.com/office/drawing/2014/main" id="{E2B9E3D8-D236-424D-B3E5-560172BD002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Times New Roman" panose="02020603050405020304" pitchFamily="18" charset="0"/>
              </a:defRPr>
            </a:lvl1pPr>
            <a:lvl2pPr marL="742950" indent="-285750" defTabSz="925513">
              <a:spcBef>
                <a:spcPct val="30000"/>
              </a:spcBef>
              <a:defRPr sz="1200">
                <a:solidFill>
                  <a:schemeClr val="tx1"/>
                </a:solidFill>
                <a:latin typeface="Times New Roman" panose="02020603050405020304" pitchFamily="18" charset="0"/>
              </a:defRPr>
            </a:lvl2pPr>
            <a:lvl3pPr marL="1143000" indent="-228600" defTabSz="925513">
              <a:spcBef>
                <a:spcPct val="30000"/>
              </a:spcBef>
              <a:defRPr sz="1200">
                <a:solidFill>
                  <a:schemeClr val="tx1"/>
                </a:solidFill>
                <a:latin typeface="Times New Roman" panose="02020603050405020304" pitchFamily="18" charset="0"/>
              </a:defRPr>
            </a:lvl3pPr>
            <a:lvl4pPr marL="1600200" indent="-228600" defTabSz="925513">
              <a:spcBef>
                <a:spcPct val="30000"/>
              </a:spcBef>
              <a:defRPr sz="1200">
                <a:solidFill>
                  <a:schemeClr val="tx1"/>
                </a:solidFill>
                <a:latin typeface="Times New Roman" panose="02020603050405020304" pitchFamily="18" charset="0"/>
              </a:defRPr>
            </a:lvl4pPr>
            <a:lvl5pPr marL="2057400" indent="-228600" defTabSz="925513">
              <a:spcBef>
                <a:spcPct val="30000"/>
              </a:spcBef>
              <a:defRPr sz="1200">
                <a:solidFill>
                  <a:schemeClr val="tx1"/>
                </a:solidFill>
                <a:latin typeface="Times New Roman" panose="02020603050405020304" pitchFamily="18" charset="0"/>
              </a:defRPr>
            </a:lvl5pPr>
            <a:lvl6pPr marL="2514600" indent="-228600" defTabSz="9255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55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55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55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87DA86C-1CE3-4F71-A5FD-1BB99408AD45}" type="slidenum">
              <a:rPr lang="en-US" altLang="en-US">
                <a:latin typeface="Calibri" panose="020F0502020204030204" pitchFamily="34" charset="0"/>
              </a:rPr>
              <a:pPr>
                <a:spcBef>
                  <a:spcPct val="0"/>
                </a:spcBef>
              </a:pPr>
              <a:t>422</a:t>
            </a:fld>
            <a:endParaRPr lang="en-US" altLang="en-US">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651683F6-D1F6-4C63-B337-B38DE46514C2}"/>
              </a:ext>
            </a:extLst>
          </p:cNvPr>
          <p:cNvSpPr>
            <a:spLocks noGrp="1" noRot="1" noChangeAspect="1" noChangeArrowheads="1" noTextEdit="1"/>
          </p:cNvSpPr>
          <p:nvPr>
            <p:ph type="sldImg"/>
          </p:nvPr>
        </p:nvSpPr>
        <p:spPr>
          <a:ln/>
        </p:spPr>
      </p:sp>
      <p:sp>
        <p:nvSpPr>
          <p:cNvPr id="79875" name="Notes Placeholder 2">
            <a:extLst>
              <a:ext uri="{FF2B5EF4-FFF2-40B4-BE49-F238E27FC236}">
                <a16:creationId xmlns:a16="http://schemas.microsoft.com/office/drawing/2014/main" id="{FD88FE0C-ECC7-4E6B-8CA3-F126D411A91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spcBef>
                <a:spcPct val="0"/>
              </a:spcBef>
            </a:pPr>
            <a:endParaRPr lang="en-US" altLang="en-US"/>
          </a:p>
        </p:txBody>
      </p:sp>
      <p:sp>
        <p:nvSpPr>
          <p:cNvPr id="79876" name="Slide Number Placeholder 3">
            <a:extLst>
              <a:ext uri="{FF2B5EF4-FFF2-40B4-BE49-F238E27FC236}">
                <a16:creationId xmlns:a16="http://schemas.microsoft.com/office/drawing/2014/main" id="{CBB03BC3-F1CC-4A11-B211-EE308E4F37E5}"/>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Times New Roman" panose="02020603050405020304" pitchFamily="18" charset="0"/>
              </a:defRPr>
            </a:lvl1pPr>
            <a:lvl2pPr marL="742950" indent="-285750" defTabSz="925513">
              <a:spcBef>
                <a:spcPct val="30000"/>
              </a:spcBef>
              <a:defRPr sz="1200">
                <a:solidFill>
                  <a:schemeClr val="tx1"/>
                </a:solidFill>
                <a:latin typeface="Times New Roman" panose="02020603050405020304" pitchFamily="18" charset="0"/>
              </a:defRPr>
            </a:lvl2pPr>
            <a:lvl3pPr marL="1143000" indent="-228600" defTabSz="925513">
              <a:spcBef>
                <a:spcPct val="30000"/>
              </a:spcBef>
              <a:defRPr sz="1200">
                <a:solidFill>
                  <a:schemeClr val="tx1"/>
                </a:solidFill>
                <a:latin typeface="Times New Roman" panose="02020603050405020304" pitchFamily="18" charset="0"/>
              </a:defRPr>
            </a:lvl3pPr>
            <a:lvl4pPr marL="1600200" indent="-228600" defTabSz="925513">
              <a:spcBef>
                <a:spcPct val="30000"/>
              </a:spcBef>
              <a:defRPr sz="1200">
                <a:solidFill>
                  <a:schemeClr val="tx1"/>
                </a:solidFill>
                <a:latin typeface="Times New Roman" panose="02020603050405020304" pitchFamily="18" charset="0"/>
              </a:defRPr>
            </a:lvl4pPr>
            <a:lvl5pPr marL="2057400" indent="-228600" defTabSz="925513">
              <a:spcBef>
                <a:spcPct val="30000"/>
              </a:spcBef>
              <a:defRPr sz="1200">
                <a:solidFill>
                  <a:schemeClr val="tx1"/>
                </a:solidFill>
                <a:latin typeface="Times New Roman" panose="02020603050405020304" pitchFamily="18" charset="0"/>
              </a:defRPr>
            </a:lvl5pPr>
            <a:lvl6pPr marL="2514600" indent="-228600" defTabSz="9255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55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55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55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C6C3A38-8261-4F61-95BB-B3A6EB58EB41}" type="slidenum">
              <a:rPr lang="en-US" altLang="en-US">
                <a:latin typeface="Calibri" panose="020F0502020204030204" pitchFamily="34" charset="0"/>
              </a:rPr>
              <a:pPr>
                <a:spcBef>
                  <a:spcPct val="0"/>
                </a:spcBef>
              </a:pPr>
              <a:t>423</a:t>
            </a:fld>
            <a:endParaRPr lang="en-US" altLang="en-US">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AF3E69B9-865A-4E10-80DC-AE63CD3438E1}"/>
              </a:ext>
            </a:extLst>
          </p:cNvPr>
          <p:cNvSpPr>
            <a:spLocks noGrp="1" noRot="1" noChangeAspect="1" noChangeArrowheads="1" noTextEdit="1"/>
          </p:cNvSpPr>
          <p:nvPr>
            <p:ph type="sldImg"/>
          </p:nvPr>
        </p:nvSpPr>
        <p:spPr>
          <a:ln/>
        </p:spPr>
      </p:sp>
      <p:sp>
        <p:nvSpPr>
          <p:cNvPr id="81923" name="Notes Placeholder 2">
            <a:extLst>
              <a:ext uri="{FF2B5EF4-FFF2-40B4-BE49-F238E27FC236}">
                <a16:creationId xmlns:a16="http://schemas.microsoft.com/office/drawing/2014/main" id="{F76391D7-4236-404F-9F26-92C9D64A581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spcBef>
                <a:spcPct val="0"/>
              </a:spcBef>
            </a:pPr>
            <a:endParaRPr lang="en-US" altLang="en-US"/>
          </a:p>
        </p:txBody>
      </p:sp>
      <p:sp>
        <p:nvSpPr>
          <p:cNvPr id="81924" name="Slide Number Placeholder 3">
            <a:extLst>
              <a:ext uri="{FF2B5EF4-FFF2-40B4-BE49-F238E27FC236}">
                <a16:creationId xmlns:a16="http://schemas.microsoft.com/office/drawing/2014/main" id="{081F6ED9-A6D5-4542-B4DE-BE3B2E0630B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Times New Roman" panose="02020603050405020304" pitchFamily="18" charset="0"/>
              </a:defRPr>
            </a:lvl1pPr>
            <a:lvl2pPr marL="742950" indent="-285750" defTabSz="925513">
              <a:spcBef>
                <a:spcPct val="30000"/>
              </a:spcBef>
              <a:defRPr sz="1200">
                <a:solidFill>
                  <a:schemeClr val="tx1"/>
                </a:solidFill>
                <a:latin typeface="Times New Roman" panose="02020603050405020304" pitchFamily="18" charset="0"/>
              </a:defRPr>
            </a:lvl2pPr>
            <a:lvl3pPr marL="1143000" indent="-228600" defTabSz="925513">
              <a:spcBef>
                <a:spcPct val="30000"/>
              </a:spcBef>
              <a:defRPr sz="1200">
                <a:solidFill>
                  <a:schemeClr val="tx1"/>
                </a:solidFill>
                <a:latin typeface="Times New Roman" panose="02020603050405020304" pitchFamily="18" charset="0"/>
              </a:defRPr>
            </a:lvl3pPr>
            <a:lvl4pPr marL="1600200" indent="-228600" defTabSz="925513">
              <a:spcBef>
                <a:spcPct val="30000"/>
              </a:spcBef>
              <a:defRPr sz="1200">
                <a:solidFill>
                  <a:schemeClr val="tx1"/>
                </a:solidFill>
                <a:latin typeface="Times New Roman" panose="02020603050405020304" pitchFamily="18" charset="0"/>
              </a:defRPr>
            </a:lvl4pPr>
            <a:lvl5pPr marL="2057400" indent="-228600" defTabSz="925513">
              <a:spcBef>
                <a:spcPct val="30000"/>
              </a:spcBef>
              <a:defRPr sz="1200">
                <a:solidFill>
                  <a:schemeClr val="tx1"/>
                </a:solidFill>
                <a:latin typeface="Times New Roman" panose="02020603050405020304" pitchFamily="18" charset="0"/>
              </a:defRPr>
            </a:lvl5pPr>
            <a:lvl6pPr marL="2514600" indent="-228600" defTabSz="9255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55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55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55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3301F31-D2CB-400B-9AEE-C0218A780D05}" type="slidenum">
              <a:rPr lang="en-US" altLang="en-US">
                <a:latin typeface="Calibri" panose="020F0502020204030204" pitchFamily="34" charset="0"/>
              </a:rPr>
              <a:pPr>
                <a:spcBef>
                  <a:spcPct val="0"/>
                </a:spcBef>
              </a:pPr>
              <a:t>424</a:t>
            </a:fld>
            <a:endParaRPr lang="en-US" altLang="en-US">
              <a:latin typeface="Calibri" panose="020F05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335A9E53-3F56-4119-952A-097E4ED7145A}"/>
              </a:ext>
            </a:extLst>
          </p:cNvPr>
          <p:cNvSpPr>
            <a:spLocks noGrp="1" noRot="1" noChangeAspect="1" noChangeArrowheads="1" noTextEdit="1"/>
          </p:cNvSpPr>
          <p:nvPr>
            <p:ph type="sldImg"/>
          </p:nvPr>
        </p:nvSpPr>
        <p:spPr>
          <a:ln/>
        </p:spPr>
      </p:sp>
      <p:sp>
        <p:nvSpPr>
          <p:cNvPr id="83971" name="Notes Placeholder 2">
            <a:extLst>
              <a:ext uri="{FF2B5EF4-FFF2-40B4-BE49-F238E27FC236}">
                <a16:creationId xmlns:a16="http://schemas.microsoft.com/office/drawing/2014/main" id="{146DD9B4-1385-43C6-8890-900AAC51FE0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endParaRPr lang="en-US" altLang="en-US"/>
          </a:p>
        </p:txBody>
      </p:sp>
      <p:sp>
        <p:nvSpPr>
          <p:cNvPr id="83972" name="Slide Number Placeholder 3">
            <a:extLst>
              <a:ext uri="{FF2B5EF4-FFF2-40B4-BE49-F238E27FC236}">
                <a16:creationId xmlns:a16="http://schemas.microsoft.com/office/drawing/2014/main" id="{74D758AA-C685-4159-A24B-74FC21F3BD0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Times New Roman" panose="02020603050405020304" pitchFamily="18" charset="0"/>
              </a:defRPr>
            </a:lvl1pPr>
            <a:lvl2pPr marL="742950" indent="-285750" defTabSz="925513">
              <a:spcBef>
                <a:spcPct val="30000"/>
              </a:spcBef>
              <a:defRPr sz="1200">
                <a:solidFill>
                  <a:schemeClr val="tx1"/>
                </a:solidFill>
                <a:latin typeface="Times New Roman" panose="02020603050405020304" pitchFamily="18" charset="0"/>
              </a:defRPr>
            </a:lvl2pPr>
            <a:lvl3pPr marL="1143000" indent="-228600" defTabSz="925513">
              <a:spcBef>
                <a:spcPct val="30000"/>
              </a:spcBef>
              <a:defRPr sz="1200">
                <a:solidFill>
                  <a:schemeClr val="tx1"/>
                </a:solidFill>
                <a:latin typeface="Times New Roman" panose="02020603050405020304" pitchFamily="18" charset="0"/>
              </a:defRPr>
            </a:lvl3pPr>
            <a:lvl4pPr marL="1600200" indent="-228600" defTabSz="925513">
              <a:spcBef>
                <a:spcPct val="30000"/>
              </a:spcBef>
              <a:defRPr sz="1200">
                <a:solidFill>
                  <a:schemeClr val="tx1"/>
                </a:solidFill>
                <a:latin typeface="Times New Roman" panose="02020603050405020304" pitchFamily="18" charset="0"/>
              </a:defRPr>
            </a:lvl4pPr>
            <a:lvl5pPr marL="2057400" indent="-228600" defTabSz="925513">
              <a:spcBef>
                <a:spcPct val="30000"/>
              </a:spcBef>
              <a:defRPr sz="1200">
                <a:solidFill>
                  <a:schemeClr val="tx1"/>
                </a:solidFill>
                <a:latin typeface="Times New Roman" panose="02020603050405020304" pitchFamily="18" charset="0"/>
              </a:defRPr>
            </a:lvl5pPr>
            <a:lvl6pPr marL="2514600" indent="-228600" defTabSz="9255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55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55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55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176514B-722B-4644-B246-58666B368989}" type="slidenum">
              <a:rPr lang="en-US" altLang="en-US">
                <a:latin typeface="Calibri" panose="020F0502020204030204" pitchFamily="34" charset="0"/>
              </a:rPr>
              <a:pPr>
                <a:spcBef>
                  <a:spcPct val="0"/>
                </a:spcBef>
              </a:pPr>
              <a:t>425</a:t>
            </a:fld>
            <a:endParaRPr lang="en-US" altLang="en-US">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CEF7457C-2084-498E-B1EC-CFD38E921C7D}"/>
              </a:ext>
            </a:extLst>
          </p:cNvPr>
          <p:cNvSpPr>
            <a:spLocks noGrp="1" noRot="1" noChangeAspect="1" noChangeArrowheads="1" noTextEdit="1"/>
          </p:cNvSpPr>
          <p:nvPr>
            <p:ph type="sldImg"/>
          </p:nvPr>
        </p:nvSpPr>
        <p:spPr>
          <a:ln/>
        </p:spPr>
      </p:sp>
      <p:sp>
        <p:nvSpPr>
          <p:cNvPr id="86019" name="Notes Placeholder 2">
            <a:extLst>
              <a:ext uri="{FF2B5EF4-FFF2-40B4-BE49-F238E27FC236}">
                <a16:creationId xmlns:a16="http://schemas.microsoft.com/office/drawing/2014/main" id="{0111D30E-CA6D-4A03-8FC3-E69FEE5298C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endParaRPr lang="en-US" altLang="en-US"/>
          </a:p>
        </p:txBody>
      </p:sp>
      <p:sp>
        <p:nvSpPr>
          <p:cNvPr id="86020" name="Slide Number Placeholder 3">
            <a:extLst>
              <a:ext uri="{FF2B5EF4-FFF2-40B4-BE49-F238E27FC236}">
                <a16:creationId xmlns:a16="http://schemas.microsoft.com/office/drawing/2014/main" id="{135C0849-AD68-45B9-A264-2D1A5057F51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Times New Roman" panose="02020603050405020304" pitchFamily="18" charset="0"/>
              </a:defRPr>
            </a:lvl1pPr>
            <a:lvl2pPr marL="742950" indent="-285750" defTabSz="925513">
              <a:spcBef>
                <a:spcPct val="30000"/>
              </a:spcBef>
              <a:defRPr sz="1200">
                <a:solidFill>
                  <a:schemeClr val="tx1"/>
                </a:solidFill>
                <a:latin typeface="Times New Roman" panose="02020603050405020304" pitchFamily="18" charset="0"/>
              </a:defRPr>
            </a:lvl2pPr>
            <a:lvl3pPr marL="1143000" indent="-228600" defTabSz="925513">
              <a:spcBef>
                <a:spcPct val="30000"/>
              </a:spcBef>
              <a:defRPr sz="1200">
                <a:solidFill>
                  <a:schemeClr val="tx1"/>
                </a:solidFill>
                <a:latin typeface="Times New Roman" panose="02020603050405020304" pitchFamily="18" charset="0"/>
              </a:defRPr>
            </a:lvl3pPr>
            <a:lvl4pPr marL="1600200" indent="-228600" defTabSz="925513">
              <a:spcBef>
                <a:spcPct val="30000"/>
              </a:spcBef>
              <a:defRPr sz="1200">
                <a:solidFill>
                  <a:schemeClr val="tx1"/>
                </a:solidFill>
                <a:latin typeface="Times New Roman" panose="02020603050405020304" pitchFamily="18" charset="0"/>
              </a:defRPr>
            </a:lvl4pPr>
            <a:lvl5pPr marL="2057400" indent="-228600" defTabSz="925513">
              <a:spcBef>
                <a:spcPct val="30000"/>
              </a:spcBef>
              <a:defRPr sz="1200">
                <a:solidFill>
                  <a:schemeClr val="tx1"/>
                </a:solidFill>
                <a:latin typeface="Times New Roman" panose="02020603050405020304" pitchFamily="18" charset="0"/>
              </a:defRPr>
            </a:lvl5pPr>
            <a:lvl6pPr marL="2514600" indent="-228600" defTabSz="9255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55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55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55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F24AFB9-E050-40FE-9353-7F8E3425E4ED}" type="slidenum">
              <a:rPr lang="en-US" altLang="en-US">
                <a:latin typeface="Calibri" panose="020F0502020204030204" pitchFamily="34" charset="0"/>
              </a:rPr>
              <a:pPr>
                <a:spcBef>
                  <a:spcPct val="0"/>
                </a:spcBef>
              </a:pPr>
              <a:t>426</a:t>
            </a:fld>
            <a:endParaRPr lang="en-US" altLang="en-US">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D4A14871-01BA-4643-969F-B9FD248C4BEC}"/>
              </a:ext>
            </a:extLst>
          </p:cNvPr>
          <p:cNvSpPr>
            <a:spLocks noGrp="1" noRot="1" noChangeAspect="1" noChangeArrowheads="1" noTextEdit="1"/>
          </p:cNvSpPr>
          <p:nvPr>
            <p:ph type="sldImg"/>
          </p:nvPr>
        </p:nvSpPr>
        <p:spPr>
          <a:ln/>
        </p:spPr>
      </p:sp>
      <p:sp>
        <p:nvSpPr>
          <p:cNvPr id="88067" name="Notes Placeholder 2">
            <a:extLst>
              <a:ext uri="{FF2B5EF4-FFF2-40B4-BE49-F238E27FC236}">
                <a16:creationId xmlns:a16="http://schemas.microsoft.com/office/drawing/2014/main" id="{AB61EF85-84B2-47EB-BAA4-B3D398E1649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endParaRPr lang="en-US" altLang="en-US"/>
          </a:p>
        </p:txBody>
      </p:sp>
      <p:sp>
        <p:nvSpPr>
          <p:cNvPr id="88068" name="Slide Number Placeholder 3">
            <a:extLst>
              <a:ext uri="{FF2B5EF4-FFF2-40B4-BE49-F238E27FC236}">
                <a16:creationId xmlns:a16="http://schemas.microsoft.com/office/drawing/2014/main" id="{CC845C4A-2AF6-4ECD-A893-B811C15C568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Times New Roman" panose="02020603050405020304" pitchFamily="18" charset="0"/>
              </a:defRPr>
            </a:lvl1pPr>
            <a:lvl2pPr marL="742950" indent="-285750" defTabSz="925513">
              <a:spcBef>
                <a:spcPct val="30000"/>
              </a:spcBef>
              <a:defRPr sz="1200">
                <a:solidFill>
                  <a:schemeClr val="tx1"/>
                </a:solidFill>
                <a:latin typeface="Times New Roman" panose="02020603050405020304" pitchFamily="18" charset="0"/>
              </a:defRPr>
            </a:lvl2pPr>
            <a:lvl3pPr marL="1143000" indent="-228600" defTabSz="925513">
              <a:spcBef>
                <a:spcPct val="30000"/>
              </a:spcBef>
              <a:defRPr sz="1200">
                <a:solidFill>
                  <a:schemeClr val="tx1"/>
                </a:solidFill>
                <a:latin typeface="Times New Roman" panose="02020603050405020304" pitchFamily="18" charset="0"/>
              </a:defRPr>
            </a:lvl3pPr>
            <a:lvl4pPr marL="1600200" indent="-228600" defTabSz="925513">
              <a:spcBef>
                <a:spcPct val="30000"/>
              </a:spcBef>
              <a:defRPr sz="1200">
                <a:solidFill>
                  <a:schemeClr val="tx1"/>
                </a:solidFill>
                <a:latin typeface="Times New Roman" panose="02020603050405020304" pitchFamily="18" charset="0"/>
              </a:defRPr>
            </a:lvl4pPr>
            <a:lvl5pPr marL="2057400" indent="-228600" defTabSz="925513">
              <a:spcBef>
                <a:spcPct val="30000"/>
              </a:spcBef>
              <a:defRPr sz="1200">
                <a:solidFill>
                  <a:schemeClr val="tx1"/>
                </a:solidFill>
                <a:latin typeface="Times New Roman" panose="02020603050405020304" pitchFamily="18" charset="0"/>
              </a:defRPr>
            </a:lvl5pPr>
            <a:lvl6pPr marL="2514600" indent="-228600" defTabSz="9255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55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55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55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CFE939E-985E-4339-81FE-61BE3A4E5C9D}" type="slidenum">
              <a:rPr lang="en-US" altLang="en-US">
                <a:latin typeface="Calibri" panose="020F0502020204030204" pitchFamily="34" charset="0"/>
              </a:rPr>
              <a:pPr>
                <a:spcBef>
                  <a:spcPct val="0"/>
                </a:spcBef>
              </a:pPr>
              <a:t>427</a:t>
            </a:fld>
            <a:endParaRPr lang="en-US" altLang="en-US">
              <a:latin typeface="Calibri" panose="020F050202020403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2F592321-CFE6-400B-8DEF-11F2A441FD88}"/>
              </a:ext>
            </a:extLst>
          </p:cNvPr>
          <p:cNvSpPr>
            <a:spLocks noGrp="1" noRot="1" noChangeAspect="1" noChangeArrowheads="1" noTextEdit="1"/>
          </p:cNvSpPr>
          <p:nvPr>
            <p:ph type="sldImg"/>
          </p:nvPr>
        </p:nvSpPr>
        <p:spPr>
          <a:ln/>
        </p:spPr>
      </p:sp>
      <p:sp>
        <p:nvSpPr>
          <p:cNvPr id="90115" name="Notes Placeholder 2">
            <a:extLst>
              <a:ext uri="{FF2B5EF4-FFF2-40B4-BE49-F238E27FC236}">
                <a16:creationId xmlns:a16="http://schemas.microsoft.com/office/drawing/2014/main" id="{0B538073-8C53-4E1C-83CF-A63FD0D0E08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endParaRPr lang="en-US" altLang="en-US"/>
          </a:p>
        </p:txBody>
      </p:sp>
      <p:sp>
        <p:nvSpPr>
          <p:cNvPr id="90116" name="Slide Number Placeholder 3">
            <a:extLst>
              <a:ext uri="{FF2B5EF4-FFF2-40B4-BE49-F238E27FC236}">
                <a16:creationId xmlns:a16="http://schemas.microsoft.com/office/drawing/2014/main" id="{5E5926D7-8D66-48E4-9F33-980EB7EB381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Times New Roman" panose="02020603050405020304" pitchFamily="18" charset="0"/>
              </a:defRPr>
            </a:lvl1pPr>
            <a:lvl2pPr marL="742950" indent="-285750" defTabSz="925513">
              <a:spcBef>
                <a:spcPct val="30000"/>
              </a:spcBef>
              <a:defRPr sz="1200">
                <a:solidFill>
                  <a:schemeClr val="tx1"/>
                </a:solidFill>
                <a:latin typeface="Times New Roman" panose="02020603050405020304" pitchFamily="18" charset="0"/>
              </a:defRPr>
            </a:lvl2pPr>
            <a:lvl3pPr marL="1143000" indent="-228600" defTabSz="925513">
              <a:spcBef>
                <a:spcPct val="30000"/>
              </a:spcBef>
              <a:defRPr sz="1200">
                <a:solidFill>
                  <a:schemeClr val="tx1"/>
                </a:solidFill>
                <a:latin typeface="Times New Roman" panose="02020603050405020304" pitchFamily="18" charset="0"/>
              </a:defRPr>
            </a:lvl3pPr>
            <a:lvl4pPr marL="1600200" indent="-228600" defTabSz="925513">
              <a:spcBef>
                <a:spcPct val="30000"/>
              </a:spcBef>
              <a:defRPr sz="1200">
                <a:solidFill>
                  <a:schemeClr val="tx1"/>
                </a:solidFill>
                <a:latin typeface="Times New Roman" panose="02020603050405020304" pitchFamily="18" charset="0"/>
              </a:defRPr>
            </a:lvl4pPr>
            <a:lvl5pPr marL="2057400" indent="-228600" defTabSz="925513">
              <a:spcBef>
                <a:spcPct val="30000"/>
              </a:spcBef>
              <a:defRPr sz="1200">
                <a:solidFill>
                  <a:schemeClr val="tx1"/>
                </a:solidFill>
                <a:latin typeface="Times New Roman" panose="02020603050405020304" pitchFamily="18" charset="0"/>
              </a:defRPr>
            </a:lvl5pPr>
            <a:lvl6pPr marL="2514600" indent="-228600" defTabSz="9255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55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55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55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E94806C-1118-4366-9812-6996E03DE7A4}" type="slidenum">
              <a:rPr lang="en-US" altLang="en-US">
                <a:latin typeface="Calibri" panose="020F0502020204030204" pitchFamily="34" charset="0"/>
              </a:rPr>
              <a:pPr>
                <a:spcBef>
                  <a:spcPct val="0"/>
                </a:spcBef>
              </a:pPr>
              <a:t>428</a:t>
            </a:fld>
            <a:endParaRPr lang="en-US" altLang="en-US">
              <a:latin typeface="Calibri" panose="020F050202020403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9B92F9EE-3F57-4A5A-9BAB-29E8F22BC2E8}"/>
              </a:ext>
            </a:extLst>
          </p:cNvPr>
          <p:cNvSpPr>
            <a:spLocks noGrp="1" noRot="1" noChangeAspect="1" noChangeArrowheads="1" noTextEdit="1"/>
          </p:cNvSpPr>
          <p:nvPr>
            <p:ph type="sldImg"/>
          </p:nvPr>
        </p:nvSpPr>
        <p:spPr>
          <a:ln/>
        </p:spPr>
      </p:sp>
      <p:sp>
        <p:nvSpPr>
          <p:cNvPr id="92163" name="Notes Placeholder 2">
            <a:extLst>
              <a:ext uri="{FF2B5EF4-FFF2-40B4-BE49-F238E27FC236}">
                <a16:creationId xmlns:a16="http://schemas.microsoft.com/office/drawing/2014/main" id="{ED615C10-2E95-4305-82E8-FC9AF66E676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endParaRPr lang="en-US" altLang="en-US"/>
          </a:p>
        </p:txBody>
      </p:sp>
      <p:sp>
        <p:nvSpPr>
          <p:cNvPr id="92164" name="Slide Number Placeholder 3">
            <a:extLst>
              <a:ext uri="{FF2B5EF4-FFF2-40B4-BE49-F238E27FC236}">
                <a16:creationId xmlns:a16="http://schemas.microsoft.com/office/drawing/2014/main" id="{4CDC4B38-C1A9-4365-A3C1-76746710EA2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Times New Roman" panose="02020603050405020304" pitchFamily="18" charset="0"/>
              </a:defRPr>
            </a:lvl1pPr>
            <a:lvl2pPr marL="742950" indent="-285750" defTabSz="925513">
              <a:spcBef>
                <a:spcPct val="30000"/>
              </a:spcBef>
              <a:defRPr sz="1200">
                <a:solidFill>
                  <a:schemeClr val="tx1"/>
                </a:solidFill>
                <a:latin typeface="Times New Roman" panose="02020603050405020304" pitchFamily="18" charset="0"/>
              </a:defRPr>
            </a:lvl2pPr>
            <a:lvl3pPr marL="1143000" indent="-228600" defTabSz="925513">
              <a:spcBef>
                <a:spcPct val="30000"/>
              </a:spcBef>
              <a:defRPr sz="1200">
                <a:solidFill>
                  <a:schemeClr val="tx1"/>
                </a:solidFill>
                <a:latin typeface="Times New Roman" panose="02020603050405020304" pitchFamily="18" charset="0"/>
              </a:defRPr>
            </a:lvl3pPr>
            <a:lvl4pPr marL="1600200" indent="-228600" defTabSz="925513">
              <a:spcBef>
                <a:spcPct val="30000"/>
              </a:spcBef>
              <a:defRPr sz="1200">
                <a:solidFill>
                  <a:schemeClr val="tx1"/>
                </a:solidFill>
                <a:latin typeface="Times New Roman" panose="02020603050405020304" pitchFamily="18" charset="0"/>
              </a:defRPr>
            </a:lvl4pPr>
            <a:lvl5pPr marL="2057400" indent="-228600" defTabSz="925513">
              <a:spcBef>
                <a:spcPct val="30000"/>
              </a:spcBef>
              <a:defRPr sz="1200">
                <a:solidFill>
                  <a:schemeClr val="tx1"/>
                </a:solidFill>
                <a:latin typeface="Times New Roman" panose="02020603050405020304" pitchFamily="18" charset="0"/>
              </a:defRPr>
            </a:lvl5pPr>
            <a:lvl6pPr marL="2514600" indent="-228600" defTabSz="9255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55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55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55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5D28A26-53BE-4718-ABB5-007471DAB552}" type="slidenum">
              <a:rPr lang="en-US" altLang="en-US">
                <a:latin typeface="Calibri" panose="020F0502020204030204" pitchFamily="34" charset="0"/>
              </a:rPr>
              <a:pPr>
                <a:spcBef>
                  <a:spcPct val="0"/>
                </a:spcBef>
              </a:pPr>
              <a:t>429</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4926A4-1834-4EE2-9186-C7EA8DFB727F}" type="slidenum">
              <a:rPr lang="en-US" smtClean="0"/>
              <a:pPr/>
              <a:t>239</a:t>
            </a:fld>
            <a:endParaRPr lang="en-US" dirty="0"/>
          </a:p>
        </p:txBody>
      </p:sp>
    </p:spTree>
    <p:extLst>
      <p:ext uri="{BB962C8B-B14F-4D97-AF65-F5344CB8AC3E}">
        <p14:creationId xmlns:p14="http://schemas.microsoft.com/office/powerpoint/2010/main" val="38367226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6981D486-529E-4733-A42F-C0EAD16BC8D4}"/>
              </a:ext>
            </a:extLst>
          </p:cNvPr>
          <p:cNvSpPr>
            <a:spLocks noGrp="1" noRot="1" noChangeAspect="1" noChangeArrowheads="1" noTextEdit="1"/>
          </p:cNvSpPr>
          <p:nvPr>
            <p:ph type="sldImg"/>
          </p:nvPr>
        </p:nvSpPr>
        <p:spPr>
          <a:ln/>
        </p:spPr>
      </p:sp>
      <p:sp>
        <p:nvSpPr>
          <p:cNvPr id="94211" name="Notes Placeholder 2">
            <a:extLst>
              <a:ext uri="{FF2B5EF4-FFF2-40B4-BE49-F238E27FC236}">
                <a16:creationId xmlns:a16="http://schemas.microsoft.com/office/drawing/2014/main" id="{36DCF939-0763-4F4C-9CA6-4097EF71731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endParaRPr lang="en-US" altLang="en-US"/>
          </a:p>
        </p:txBody>
      </p:sp>
      <p:sp>
        <p:nvSpPr>
          <p:cNvPr id="94212" name="Slide Number Placeholder 3">
            <a:extLst>
              <a:ext uri="{FF2B5EF4-FFF2-40B4-BE49-F238E27FC236}">
                <a16:creationId xmlns:a16="http://schemas.microsoft.com/office/drawing/2014/main" id="{57DBE981-7EF4-4AEA-94B4-5A30AF1C80E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Times New Roman" panose="02020603050405020304" pitchFamily="18" charset="0"/>
              </a:defRPr>
            </a:lvl1pPr>
            <a:lvl2pPr marL="742950" indent="-285750" defTabSz="925513">
              <a:spcBef>
                <a:spcPct val="30000"/>
              </a:spcBef>
              <a:defRPr sz="1200">
                <a:solidFill>
                  <a:schemeClr val="tx1"/>
                </a:solidFill>
                <a:latin typeface="Times New Roman" panose="02020603050405020304" pitchFamily="18" charset="0"/>
              </a:defRPr>
            </a:lvl2pPr>
            <a:lvl3pPr marL="1143000" indent="-228600" defTabSz="925513">
              <a:spcBef>
                <a:spcPct val="30000"/>
              </a:spcBef>
              <a:defRPr sz="1200">
                <a:solidFill>
                  <a:schemeClr val="tx1"/>
                </a:solidFill>
                <a:latin typeface="Times New Roman" panose="02020603050405020304" pitchFamily="18" charset="0"/>
              </a:defRPr>
            </a:lvl3pPr>
            <a:lvl4pPr marL="1600200" indent="-228600" defTabSz="925513">
              <a:spcBef>
                <a:spcPct val="30000"/>
              </a:spcBef>
              <a:defRPr sz="1200">
                <a:solidFill>
                  <a:schemeClr val="tx1"/>
                </a:solidFill>
                <a:latin typeface="Times New Roman" panose="02020603050405020304" pitchFamily="18" charset="0"/>
              </a:defRPr>
            </a:lvl4pPr>
            <a:lvl5pPr marL="2057400" indent="-228600" defTabSz="925513">
              <a:spcBef>
                <a:spcPct val="30000"/>
              </a:spcBef>
              <a:defRPr sz="1200">
                <a:solidFill>
                  <a:schemeClr val="tx1"/>
                </a:solidFill>
                <a:latin typeface="Times New Roman" panose="02020603050405020304" pitchFamily="18" charset="0"/>
              </a:defRPr>
            </a:lvl5pPr>
            <a:lvl6pPr marL="2514600" indent="-228600" defTabSz="9255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55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55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55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BF343E2-9685-4075-A379-CF2923A735DB}" type="slidenum">
              <a:rPr lang="en-US" altLang="en-US">
                <a:latin typeface="Calibri" panose="020F0502020204030204" pitchFamily="34" charset="0"/>
              </a:rPr>
              <a:pPr>
                <a:spcBef>
                  <a:spcPct val="0"/>
                </a:spcBef>
              </a:pPr>
              <a:t>430</a:t>
            </a:fld>
            <a:endParaRPr lang="en-US" altLang="en-US">
              <a:latin typeface="Calibri" panose="020F050202020403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4654D19A-B21D-4407-B4AD-C498DC5EA717}"/>
              </a:ext>
            </a:extLst>
          </p:cNvPr>
          <p:cNvSpPr>
            <a:spLocks noGrp="1" noRot="1" noChangeAspect="1" noChangeArrowheads="1" noTextEdit="1"/>
          </p:cNvSpPr>
          <p:nvPr>
            <p:ph type="sldImg"/>
          </p:nvPr>
        </p:nvSpPr>
        <p:spPr>
          <a:ln/>
        </p:spPr>
      </p:sp>
      <p:sp>
        <p:nvSpPr>
          <p:cNvPr id="96259" name="Notes Placeholder 2">
            <a:extLst>
              <a:ext uri="{FF2B5EF4-FFF2-40B4-BE49-F238E27FC236}">
                <a16:creationId xmlns:a16="http://schemas.microsoft.com/office/drawing/2014/main" id="{A67FD9E4-1FFD-46B3-B64D-65C1A80E2B1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endParaRPr lang="en-US" altLang="en-US"/>
          </a:p>
        </p:txBody>
      </p:sp>
      <p:sp>
        <p:nvSpPr>
          <p:cNvPr id="96260" name="Slide Number Placeholder 3">
            <a:extLst>
              <a:ext uri="{FF2B5EF4-FFF2-40B4-BE49-F238E27FC236}">
                <a16:creationId xmlns:a16="http://schemas.microsoft.com/office/drawing/2014/main" id="{01437AB8-2BC2-4B20-A4FF-BC2AE03FD04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Times New Roman" panose="02020603050405020304" pitchFamily="18" charset="0"/>
              </a:defRPr>
            </a:lvl1pPr>
            <a:lvl2pPr marL="742950" indent="-285750" defTabSz="925513">
              <a:spcBef>
                <a:spcPct val="30000"/>
              </a:spcBef>
              <a:defRPr sz="1200">
                <a:solidFill>
                  <a:schemeClr val="tx1"/>
                </a:solidFill>
                <a:latin typeface="Times New Roman" panose="02020603050405020304" pitchFamily="18" charset="0"/>
              </a:defRPr>
            </a:lvl2pPr>
            <a:lvl3pPr marL="1143000" indent="-228600" defTabSz="925513">
              <a:spcBef>
                <a:spcPct val="30000"/>
              </a:spcBef>
              <a:defRPr sz="1200">
                <a:solidFill>
                  <a:schemeClr val="tx1"/>
                </a:solidFill>
                <a:latin typeface="Times New Roman" panose="02020603050405020304" pitchFamily="18" charset="0"/>
              </a:defRPr>
            </a:lvl3pPr>
            <a:lvl4pPr marL="1600200" indent="-228600" defTabSz="925513">
              <a:spcBef>
                <a:spcPct val="30000"/>
              </a:spcBef>
              <a:defRPr sz="1200">
                <a:solidFill>
                  <a:schemeClr val="tx1"/>
                </a:solidFill>
                <a:latin typeface="Times New Roman" panose="02020603050405020304" pitchFamily="18" charset="0"/>
              </a:defRPr>
            </a:lvl4pPr>
            <a:lvl5pPr marL="2057400" indent="-228600" defTabSz="925513">
              <a:spcBef>
                <a:spcPct val="30000"/>
              </a:spcBef>
              <a:defRPr sz="1200">
                <a:solidFill>
                  <a:schemeClr val="tx1"/>
                </a:solidFill>
                <a:latin typeface="Times New Roman" panose="02020603050405020304" pitchFamily="18" charset="0"/>
              </a:defRPr>
            </a:lvl5pPr>
            <a:lvl6pPr marL="2514600" indent="-228600" defTabSz="9255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55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55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55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51F22B8-8036-4E9E-B527-A8FBE8DE1D9A}" type="slidenum">
              <a:rPr lang="en-US" altLang="en-US">
                <a:latin typeface="Calibri" panose="020F0502020204030204" pitchFamily="34" charset="0"/>
              </a:rPr>
              <a:pPr>
                <a:spcBef>
                  <a:spcPct val="0"/>
                </a:spcBef>
              </a:pPr>
              <a:t>431</a:t>
            </a:fld>
            <a:endParaRPr lang="en-US" altLang="en-US">
              <a:latin typeface="Calibri" panose="020F050202020403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80D1460B-CA32-4FB2-9949-6239DB2352C7}"/>
              </a:ext>
            </a:extLst>
          </p:cNvPr>
          <p:cNvSpPr>
            <a:spLocks noGrp="1" noRot="1" noChangeAspect="1" noChangeArrowheads="1" noTextEdit="1"/>
          </p:cNvSpPr>
          <p:nvPr>
            <p:ph type="sldImg"/>
          </p:nvPr>
        </p:nvSpPr>
        <p:spPr>
          <a:ln/>
        </p:spPr>
      </p:sp>
      <p:sp>
        <p:nvSpPr>
          <p:cNvPr id="98307" name="Notes Placeholder 2">
            <a:extLst>
              <a:ext uri="{FF2B5EF4-FFF2-40B4-BE49-F238E27FC236}">
                <a16:creationId xmlns:a16="http://schemas.microsoft.com/office/drawing/2014/main" id="{19EFF78A-2608-4711-BD00-0DE758F61D5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endParaRPr lang="en-US" altLang="en-US"/>
          </a:p>
        </p:txBody>
      </p:sp>
      <p:sp>
        <p:nvSpPr>
          <p:cNvPr id="98308" name="Slide Number Placeholder 3">
            <a:extLst>
              <a:ext uri="{FF2B5EF4-FFF2-40B4-BE49-F238E27FC236}">
                <a16:creationId xmlns:a16="http://schemas.microsoft.com/office/drawing/2014/main" id="{284BE9EC-7E96-456D-A3AD-B7ABCB249F3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Times New Roman" panose="02020603050405020304" pitchFamily="18" charset="0"/>
              </a:defRPr>
            </a:lvl1pPr>
            <a:lvl2pPr marL="742950" indent="-285750" defTabSz="925513">
              <a:spcBef>
                <a:spcPct val="30000"/>
              </a:spcBef>
              <a:defRPr sz="1200">
                <a:solidFill>
                  <a:schemeClr val="tx1"/>
                </a:solidFill>
                <a:latin typeface="Times New Roman" panose="02020603050405020304" pitchFamily="18" charset="0"/>
              </a:defRPr>
            </a:lvl2pPr>
            <a:lvl3pPr marL="1143000" indent="-228600" defTabSz="925513">
              <a:spcBef>
                <a:spcPct val="30000"/>
              </a:spcBef>
              <a:defRPr sz="1200">
                <a:solidFill>
                  <a:schemeClr val="tx1"/>
                </a:solidFill>
                <a:latin typeface="Times New Roman" panose="02020603050405020304" pitchFamily="18" charset="0"/>
              </a:defRPr>
            </a:lvl3pPr>
            <a:lvl4pPr marL="1600200" indent="-228600" defTabSz="925513">
              <a:spcBef>
                <a:spcPct val="30000"/>
              </a:spcBef>
              <a:defRPr sz="1200">
                <a:solidFill>
                  <a:schemeClr val="tx1"/>
                </a:solidFill>
                <a:latin typeface="Times New Roman" panose="02020603050405020304" pitchFamily="18" charset="0"/>
              </a:defRPr>
            </a:lvl4pPr>
            <a:lvl5pPr marL="2057400" indent="-228600" defTabSz="925513">
              <a:spcBef>
                <a:spcPct val="30000"/>
              </a:spcBef>
              <a:defRPr sz="1200">
                <a:solidFill>
                  <a:schemeClr val="tx1"/>
                </a:solidFill>
                <a:latin typeface="Times New Roman" panose="02020603050405020304" pitchFamily="18" charset="0"/>
              </a:defRPr>
            </a:lvl5pPr>
            <a:lvl6pPr marL="2514600" indent="-228600" defTabSz="9255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55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55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55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6E0E065-7813-40EE-89B0-3D551844DDA6}" type="slidenum">
              <a:rPr lang="en-US" altLang="en-US">
                <a:latin typeface="Calibri" panose="020F0502020204030204" pitchFamily="34" charset="0"/>
              </a:rPr>
              <a:pPr>
                <a:spcBef>
                  <a:spcPct val="0"/>
                </a:spcBef>
              </a:pPr>
              <a:t>432</a:t>
            </a:fld>
            <a:endParaRPr lang="en-US" altLang="en-US">
              <a:latin typeface="Calibri" panose="020F050202020403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29D683B9-7C96-4319-BD68-E88B5114A57D}"/>
              </a:ext>
            </a:extLst>
          </p:cNvPr>
          <p:cNvSpPr>
            <a:spLocks noGrp="1" noRot="1" noChangeAspect="1" noChangeArrowheads="1" noTextEdit="1"/>
          </p:cNvSpPr>
          <p:nvPr>
            <p:ph type="sldImg"/>
          </p:nvPr>
        </p:nvSpPr>
        <p:spPr>
          <a:ln/>
        </p:spPr>
      </p:sp>
      <p:sp>
        <p:nvSpPr>
          <p:cNvPr id="100355" name="Notes Placeholder 2">
            <a:extLst>
              <a:ext uri="{FF2B5EF4-FFF2-40B4-BE49-F238E27FC236}">
                <a16:creationId xmlns:a16="http://schemas.microsoft.com/office/drawing/2014/main" id="{70162DB3-B0EB-4321-8677-32D597726F9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endParaRPr lang="en-US" altLang="en-US"/>
          </a:p>
        </p:txBody>
      </p:sp>
      <p:sp>
        <p:nvSpPr>
          <p:cNvPr id="100356" name="Slide Number Placeholder 3">
            <a:extLst>
              <a:ext uri="{FF2B5EF4-FFF2-40B4-BE49-F238E27FC236}">
                <a16:creationId xmlns:a16="http://schemas.microsoft.com/office/drawing/2014/main" id="{43CC4D33-503D-480A-97B9-4E2E121AC60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Times New Roman" panose="02020603050405020304" pitchFamily="18" charset="0"/>
              </a:defRPr>
            </a:lvl1pPr>
            <a:lvl2pPr marL="742950" indent="-285750" defTabSz="925513">
              <a:spcBef>
                <a:spcPct val="30000"/>
              </a:spcBef>
              <a:defRPr sz="1200">
                <a:solidFill>
                  <a:schemeClr val="tx1"/>
                </a:solidFill>
                <a:latin typeface="Times New Roman" panose="02020603050405020304" pitchFamily="18" charset="0"/>
              </a:defRPr>
            </a:lvl2pPr>
            <a:lvl3pPr marL="1143000" indent="-228600" defTabSz="925513">
              <a:spcBef>
                <a:spcPct val="30000"/>
              </a:spcBef>
              <a:defRPr sz="1200">
                <a:solidFill>
                  <a:schemeClr val="tx1"/>
                </a:solidFill>
                <a:latin typeface="Times New Roman" panose="02020603050405020304" pitchFamily="18" charset="0"/>
              </a:defRPr>
            </a:lvl3pPr>
            <a:lvl4pPr marL="1600200" indent="-228600" defTabSz="925513">
              <a:spcBef>
                <a:spcPct val="30000"/>
              </a:spcBef>
              <a:defRPr sz="1200">
                <a:solidFill>
                  <a:schemeClr val="tx1"/>
                </a:solidFill>
                <a:latin typeface="Times New Roman" panose="02020603050405020304" pitchFamily="18" charset="0"/>
              </a:defRPr>
            </a:lvl4pPr>
            <a:lvl5pPr marL="2057400" indent="-228600" defTabSz="925513">
              <a:spcBef>
                <a:spcPct val="30000"/>
              </a:spcBef>
              <a:defRPr sz="1200">
                <a:solidFill>
                  <a:schemeClr val="tx1"/>
                </a:solidFill>
                <a:latin typeface="Times New Roman" panose="02020603050405020304" pitchFamily="18" charset="0"/>
              </a:defRPr>
            </a:lvl5pPr>
            <a:lvl6pPr marL="2514600" indent="-228600" defTabSz="9255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55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55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55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59790D2-2C94-49E3-812B-DC04BFACF1E9}" type="slidenum">
              <a:rPr lang="en-US" altLang="en-US">
                <a:latin typeface="Calibri" panose="020F0502020204030204" pitchFamily="34" charset="0"/>
              </a:rPr>
              <a:pPr>
                <a:spcBef>
                  <a:spcPct val="0"/>
                </a:spcBef>
              </a:pPr>
              <a:t>433</a:t>
            </a:fld>
            <a:endParaRPr lang="en-US" altLang="en-US">
              <a:latin typeface="Calibri" panose="020F050202020403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35ED3427-0E94-4F8A-A97C-612EF725701C}"/>
              </a:ext>
            </a:extLst>
          </p:cNvPr>
          <p:cNvSpPr>
            <a:spLocks noGrp="1" noRot="1" noChangeAspect="1" noChangeArrowheads="1" noTextEdit="1"/>
          </p:cNvSpPr>
          <p:nvPr>
            <p:ph type="sldImg"/>
          </p:nvPr>
        </p:nvSpPr>
        <p:spPr>
          <a:ln/>
        </p:spPr>
      </p:sp>
      <p:sp>
        <p:nvSpPr>
          <p:cNvPr id="102403" name="Notes Placeholder 2">
            <a:extLst>
              <a:ext uri="{FF2B5EF4-FFF2-40B4-BE49-F238E27FC236}">
                <a16:creationId xmlns:a16="http://schemas.microsoft.com/office/drawing/2014/main" id="{C5E54C66-93AD-4AE5-8A38-5859B48D781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endParaRPr lang="en-US" altLang="en-US"/>
          </a:p>
        </p:txBody>
      </p:sp>
      <p:sp>
        <p:nvSpPr>
          <p:cNvPr id="102404" name="Slide Number Placeholder 3">
            <a:extLst>
              <a:ext uri="{FF2B5EF4-FFF2-40B4-BE49-F238E27FC236}">
                <a16:creationId xmlns:a16="http://schemas.microsoft.com/office/drawing/2014/main" id="{54D1ED91-266C-40BC-B489-C36DF62FD7E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Times New Roman" panose="02020603050405020304" pitchFamily="18" charset="0"/>
              </a:defRPr>
            </a:lvl1pPr>
            <a:lvl2pPr marL="742950" indent="-285750" defTabSz="925513">
              <a:spcBef>
                <a:spcPct val="30000"/>
              </a:spcBef>
              <a:defRPr sz="1200">
                <a:solidFill>
                  <a:schemeClr val="tx1"/>
                </a:solidFill>
                <a:latin typeface="Times New Roman" panose="02020603050405020304" pitchFamily="18" charset="0"/>
              </a:defRPr>
            </a:lvl2pPr>
            <a:lvl3pPr marL="1143000" indent="-228600" defTabSz="925513">
              <a:spcBef>
                <a:spcPct val="30000"/>
              </a:spcBef>
              <a:defRPr sz="1200">
                <a:solidFill>
                  <a:schemeClr val="tx1"/>
                </a:solidFill>
                <a:latin typeface="Times New Roman" panose="02020603050405020304" pitchFamily="18" charset="0"/>
              </a:defRPr>
            </a:lvl3pPr>
            <a:lvl4pPr marL="1600200" indent="-228600" defTabSz="925513">
              <a:spcBef>
                <a:spcPct val="30000"/>
              </a:spcBef>
              <a:defRPr sz="1200">
                <a:solidFill>
                  <a:schemeClr val="tx1"/>
                </a:solidFill>
                <a:latin typeface="Times New Roman" panose="02020603050405020304" pitchFamily="18" charset="0"/>
              </a:defRPr>
            </a:lvl4pPr>
            <a:lvl5pPr marL="2057400" indent="-228600" defTabSz="925513">
              <a:spcBef>
                <a:spcPct val="30000"/>
              </a:spcBef>
              <a:defRPr sz="1200">
                <a:solidFill>
                  <a:schemeClr val="tx1"/>
                </a:solidFill>
                <a:latin typeface="Times New Roman" panose="02020603050405020304" pitchFamily="18" charset="0"/>
              </a:defRPr>
            </a:lvl5pPr>
            <a:lvl6pPr marL="2514600" indent="-228600" defTabSz="9255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55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55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55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D9E8BA3-F6F3-4794-9FC9-07D01CC6624B}" type="slidenum">
              <a:rPr lang="en-US" altLang="en-US">
                <a:latin typeface="Calibri" panose="020F0502020204030204" pitchFamily="34" charset="0"/>
              </a:rPr>
              <a:pPr>
                <a:spcBef>
                  <a:spcPct val="0"/>
                </a:spcBef>
              </a:pPr>
              <a:t>434</a:t>
            </a:fld>
            <a:endParaRPr lang="en-US" altLang="en-US">
              <a:latin typeface="Calibri" panose="020F050202020403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E5585AE0-2B06-41F9-91BE-EFE8D553CB72}"/>
              </a:ext>
            </a:extLst>
          </p:cNvPr>
          <p:cNvSpPr>
            <a:spLocks noGrp="1" noRot="1" noChangeAspect="1" noChangeArrowheads="1" noTextEdit="1"/>
          </p:cNvSpPr>
          <p:nvPr>
            <p:ph type="sldImg"/>
          </p:nvPr>
        </p:nvSpPr>
        <p:spPr>
          <a:ln/>
        </p:spPr>
      </p:sp>
      <p:sp>
        <p:nvSpPr>
          <p:cNvPr id="104451" name="Notes Placeholder 2">
            <a:extLst>
              <a:ext uri="{FF2B5EF4-FFF2-40B4-BE49-F238E27FC236}">
                <a16:creationId xmlns:a16="http://schemas.microsoft.com/office/drawing/2014/main" id="{04B1B5E0-4B99-4574-A6B3-6109C731A2D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endParaRPr lang="en-US" altLang="en-US"/>
          </a:p>
        </p:txBody>
      </p:sp>
      <p:sp>
        <p:nvSpPr>
          <p:cNvPr id="104452" name="Slide Number Placeholder 3">
            <a:extLst>
              <a:ext uri="{FF2B5EF4-FFF2-40B4-BE49-F238E27FC236}">
                <a16:creationId xmlns:a16="http://schemas.microsoft.com/office/drawing/2014/main" id="{095CFF25-9BAB-4710-BDA0-E827D8624981}"/>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Times New Roman" panose="02020603050405020304" pitchFamily="18" charset="0"/>
              </a:defRPr>
            </a:lvl1pPr>
            <a:lvl2pPr marL="742950" indent="-285750" defTabSz="925513">
              <a:spcBef>
                <a:spcPct val="30000"/>
              </a:spcBef>
              <a:defRPr sz="1200">
                <a:solidFill>
                  <a:schemeClr val="tx1"/>
                </a:solidFill>
                <a:latin typeface="Times New Roman" panose="02020603050405020304" pitchFamily="18" charset="0"/>
              </a:defRPr>
            </a:lvl2pPr>
            <a:lvl3pPr marL="1143000" indent="-228600" defTabSz="925513">
              <a:spcBef>
                <a:spcPct val="30000"/>
              </a:spcBef>
              <a:defRPr sz="1200">
                <a:solidFill>
                  <a:schemeClr val="tx1"/>
                </a:solidFill>
                <a:latin typeface="Times New Roman" panose="02020603050405020304" pitchFamily="18" charset="0"/>
              </a:defRPr>
            </a:lvl3pPr>
            <a:lvl4pPr marL="1600200" indent="-228600" defTabSz="925513">
              <a:spcBef>
                <a:spcPct val="30000"/>
              </a:spcBef>
              <a:defRPr sz="1200">
                <a:solidFill>
                  <a:schemeClr val="tx1"/>
                </a:solidFill>
                <a:latin typeface="Times New Roman" panose="02020603050405020304" pitchFamily="18" charset="0"/>
              </a:defRPr>
            </a:lvl4pPr>
            <a:lvl5pPr marL="2057400" indent="-228600" defTabSz="925513">
              <a:spcBef>
                <a:spcPct val="30000"/>
              </a:spcBef>
              <a:defRPr sz="1200">
                <a:solidFill>
                  <a:schemeClr val="tx1"/>
                </a:solidFill>
                <a:latin typeface="Times New Roman" panose="02020603050405020304" pitchFamily="18" charset="0"/>
              </a:defRPr>
            </a:lvl5pPr>
            <a:lvl6pPr marL="2514600" indent="-228600" defTabSz="9255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55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55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55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C19E284-9CC3-41C2-A927-4A5A0E342FF7}" type="slidenum">
              <a:rPr lang="en-US" altLang="en-US">
                <a:latin typeface="Calibri" panose="020F0502020204030204" pitchFamily="34" charset="0"/>
              </a:rPr>
              <a:pPr>
                <a:spcBef>
                  <a:spcPct val="0"/>
                </a:spcBef>
              </a:pPr>
              <a:t>435</a:t>
            </a:fld>
            <a:endParaRPr lang="en-US" altLang="en-US">
              <a:latin typeface="Calibri" panose="020F050202020403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FFC88D6A-F6B2-4489-A6BD-FFF3BC87EE10}"/>
              </a:ext>
            </a:extLst>
          </p:cNvPr>
          <p:cNvSpPr>
            <a:spLocks noGrp="1" noRot="1" noChangeAspect="1" noChangeArrowheads="1" noTextEdit="1"/>
          </p:cNvSpPr>
          <p:nvPr>
            <p:ph type="sldImg"/>
          </p:nvPr>
        </p:nvSpPr>
        <p:spPr>
          <a:ln/>
        </p:spPr>
      </p:sp>
      <p:sp>
        <p:nvSpPr>
          <p:cNvPr id="106499" name="Notes Placeholder 2">
            <a:extLst>
              <a:ext uri="{FF2B5EF4-FFF2-40B4-BE49-F238E27FC236}">
                <a16:creationId xmlns:a16="http://schemas.microsoft.com/office/drawing/2014/main" id="{41D9CDC8-57E6-4D50-B5C7-E200DD307F6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endParaRPr lang="en-US" altLang="en-US"/>
          </a:p>
        </p:txBody>
      </p:sp>
      <p:sp>
        <p:nvSpPr>
          <p:cNvPr id="106500" name="Slide Number Placeholder 3">
            <a:extLst>
              <a:ext uri="{FF2B5EF4-FFF2-40B4-BE49-F238E27FC236}">
                <a16:creationId xmlns:a16="http://schemas.microsoft.com/office/drawing/2014/main" id="{8BA2C9E8-2FB1-45A1-9629-24BD6D05C76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Times New Roman" panose="02020603050405020304" pitchFamily="18" charset="0"/>
              </a:defRPr>
            </a:lvl1pPr>
            <a:lvl2pPr marL="742950" indent="-285750" defTabSz="925513">
              <a:spcBef>
                <a:spcPct val="30000"/>
              </a:spcBef>
              <a:defRPr sz="1200">
                <a:solidFill>
                  <a:schemeClr val="tx1"/>
                </a:solidFill>
                <a:latin typeface="Times New Roman" panose="02020603050405020304" pitchFamily="18" charset="0"/>
              </a:defRPr>
            </a:lvl2pPr>
            <a:lvl3pPr marL="1143000" indent="-228600" defTabSz="925513">
              <a:spcBef>
                <a:spcPct val="30000"/>
              </a:spcBef>
              <a:defRPr sz="1200">
                <a:solidFill>
                  <a:schemeClr val="tx1"/>
                </a:solidFill>
                <a:latin typeface="Times New Roman" panose="02020603050405020304" pitchFamily="18" charset="0"/>
              </a:defRPr>
            </a:lvl3pPr>
            <a:lvl4pPr marL="1600200" indent="-228600" defTabSz="925513">
              <a:spcBef>
                <a:spcPct val="30000"/>
              </a:spcBef>
              <a:defRPr sz="1200">
                <a:solidFill>
                  <a:schemeClr val="tx1"/>
                </a:solidFill>
                <a:latin typeface="Times New Roman" panose="02020603050405020304" pitchFamily="18" charset="0"/>
              </a:defRPr>
            </a:lvl4pPr>
            <a:lvl5pPr marL="2057400" indent="-228600" defTabSz="925513">
              <a:spcBef>
                <a:spcPct val="30000"/>
              </a:spcBef>
              <a:defRPr sz="1200">
                <a:solidFill>
                  <a:schemeClr val="tx1"/>
                </a:solidFill>
                <a:latin typeface="Times New Roman" panose="02020603050405020304" pitchFamily="18" charset="0"/>
              </a:defRPr>
            </a:lvl5pPr>
            <a:lvl6pPr marL="2514600" indent="-228600" defTabSz="9255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55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55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55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D72702D-668C-4777-9A87-37EB0CDE51C5}" type="slidenum">
              <a:rPr lang="en-US" altLang="en-US">
                <a:latin typeface="Calibri" panose="020F0502020204030204" pitchFamily="34" charset="0"/>
              </a:rPr>
              <a:pPr>
                <a:spcBef>
                  <a:spcPct val="0"/>
                </a:spcBef>
              </a:pPr>
              <a:t>436</a:t>
            </a:fld>
            <a:endParaRPr lang="en-US" altLang="en-US">
              <a:latin typeface="Calibri" panose="020F050202020403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10D49A0F-0854-474D-8BC6-75F9692836CD}"/>
              </a:ext>
            </a:extLst>
          </p:cNvPr>
          <p:cNvSpPr>
            <a:spLocks noGrp="1" noRot="1" noChangeAspect="1" noChangeArrowheads="1" noTextEdit="1"/>
          </p:cNvSpPr>
          <p:nvPr>
            <p:ph type="sldImg"/>
          </p:nvPr>
        </p:nvSpPr>
        <p:spPr>
          <a:ln/>
        </p:spPr>
      </p:sp>
      <p:sp>
        <p:nvSpPr>
          <p:cNvPr id="108547" name="Notes Placeholder 2">
            <a:extLst>
              <a:ext uri="{FF2B5EF4-FFF2-40B4-BE49-F238E27FC236}">
                <a16:creationId xmlns:a16="http://schemas.microsoft.com/office/drawing/2014/main" id="{BEB8D097-0C5A-49A6-AFC8-24264CD58CC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endParaRPr lang="en-US" altLang="en-US"/>
          </a:p>
        </p:txBody>
      </p:sp>
      <p:sp>
        <p:nvSpPr>
          <p:cNvPr id="108548" name="Slide Number Placeholder 3">
            <a:extLst>
              <a:ext uri="{FF2B5EF4-FFF2-40B4-BE49-F238E27FC236}">
                <a16:creationId xmlns:a16="http://schemas.microsoft.com/office/drawing/2014/main" id="{D469738F-66C7-4DF0-A6A3-61DC18988601}"/>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Times New Roman" panose="02020603050405020304" pitchFamily="18" charset="0"/>
              </a:defRPr>
            </a:lvl1pPr>
            <a:lvl2pPr marL="742950" indent="-285750" defTabSz="925513">
              <a:spcBef>
                <a:spcPct val="30000"/>
              </a:spcBef>
              <a:defRPr sz="1200">
                <a:solidFill>
                  <a:schemeClr val="tx1"/>
                </a:solidFill>
                <a:latin typeface="Times New Roman" panose="02020603050405020304" pitchFamily="18" charset="0"/>
              </a:defRPr>
            </a:lvl2pPr>
            <a:lvl3pPr marL="1143000" indent="-228600" defTabSz="925513">
              <a:spcBef>
                <a:spcPct val="30000"/>
              </a:spcBef>
              <a:defRPr sz="1200">
                <a:solidFill>
                  <a:schemeClr val="tx1"/>
                </a:solidFill>
                <a:latin typeface="Times New Roman" panose="02020603050405020304" pitchFamily="18" charset="0"/>
              </a:defRPr>
            </a:lvl3pPr>
            <a:lvl4pPr marL="1600200" indent="-228600" defTabSz="925513">
              <a:spcBef>
                <a:spcPct val="30000"/>
              </a:spcBef>
              <a:defRPr sz="1200">
                <a:solidFill>
                  <a:schemeClr val="tx1"/>
                </a:solidFill>
                <a:latin typeface="Times New Roman" panose="02020603050405020304" pitchFamily="18" charset="0"/>
              </a:defRPr>
            </a:lvl4pPr>
            <a:lvl5pPr marL="2057400" indent="-228600" defTabSz="925513">
              <a:spcBef>
                <a:spcPct val="30000"/>
              </a:spcBef>
              <a:defRPr sz="1200">
                <a:solidFill>
                  <a:schemeClr val="tx1"/>
                </a:solidFill>
                <a:latin typeface="Times New Roman" panose="02020603050405020304" pitchFamily="18" charset="0"/>
              </a:defRPr>
            </a:lvl5pPr>
            <a:lvl6pPr marL="2514600" indent="-228600" defTabSz="9255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55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55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55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DFB34D6-ABAB-40B4-A455-A3C644EF8FF7}" type="slidenum">
              <a:rPr lang="en-US" altLang="en-US">
                <a:latin typeface="Calibri" panose="020F0502020204030204" pitchFamily="34" charset="0"/>
              </a:rPr>
              <a:pPr>
                <a:spcBef>
                  <a:spcPct val="0"/>
                </a:spcBef>
              </a:pPr>
              <a:t>437</a:t>
            </a:fld>
            <a:endParaRPr lang="en-US" altLang="en-US">
              <a:latin typeface="Calibri" panose="020F050202020403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06C83241-35F6-4134-9344-923D8CC8DBDA}"/>
              </a:ext>
            </a:extLst>
          </p:cNvPr>
          <p:cNvSpPr>
            <a:spLocks noGrp="1" noRot="1" noChangeAspect="1" noChangeArrowheads="1" noTextEdit="1"/>
          </p:cNvSpPr>
          <p:nvPr>
            <p:ph type="sldImg"/>
          </p:nvPr>
        </p:nvSpPr>
        <p:spPr>
          <a:ln/>
        </p:spPr>
      </p:sp>
      <p:sp>
        <p:nvSpPr>
          <p:cNvPr id="110595" name="Notes Placeholder 2">
            <a:extLst>
              <a:ext uri="{FF2B5EF4-FFF2-40B4-BE49-F238E27FC236}">
                <a16:creationId xmlns:a16="http://schemas.microsoft.com/office/drawing/2014/main" id="{CFCE9279-F000-4004-9A69-6B884163A6B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endParaRPr lang="en-US" altLang="en-US"/>
          </a:p>
        </p:txBody>
      </p:sp>
      <p:sp>
        <p:nvSpPr>
          <p:cNvPr id="110596" name="Slide Number Placeholder 3">
            <a:extLst>
              <a:ext uri="{FF2B5EF4-FFF2-40B4-BE49-F238E27FC236}">
                <a16:creationId xmlns:a16="http://schemas.microsoft.com/office/drawing/2014/main" id="{500F1C69-97F8-4886-8F9E-4525D3A6C28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Times New Roman" panose="02020603050405020304" pitchFamily="18" charset="0"/>
              </a:defRPr>
            </a:lvl1pPr>
            <a:lvl2pPr marL="742950" indent="-285750" defTabSz="925513">
              <a:spcBef>
                <a:spcPct val="30000"/>
              </a:spcBef>
              <a:defRPr sz="1200">
                <a:solidFill>
                  <a:schemeClr val="tx1"/>
                </a:solidFill>
                <a:latin typeface="Times New Roman" panose="02020603050405020304" pitchFamily="18" charset="0"/>
              </a:defRPr>
            </a:lvl2pPr>
            <a:lvl3pPr marL="1143000" indent="-228600" defTabSz="925513">
              <a:spcBef>
                <a:spcPct val="30000"/>
              </a:spcBef>
              <a:defRPr sz="1200">
                <a:solidFill>
                  <a:schemeClr val="tx1"/>
                </a:solidFill>
                <a:latin typeface="Times New Roman" panose="02020603050405020304" pitchFamily="18" charset="0"/>
              </a:defRPr>
            </a:lvl3pPr>
            <a:lvl4pPr marL="1600200" indent="-228600" defTabSz="925513">
              <a:spcBef>
                <a:spcPct val="30000"/>
              </a:spcBef>
              <a:defRPr sz="1200">
                <a:solidFill>
                  <a:schemeClr val="tx1"/>
                </a:solidFill>
                <a:latin typeface="Times New Roman" panose="02020603050405020304" pitchFamily="18" charset="0"/>
              </a:defRPr>
            </a:lvl4pPr>
            <a:lvl5pPr marL="2057400" indent="-228600" defTabSz="925513">
              <a:spcBef>
                <a:spcPct val="30000"/>
              </a:spcBef>
              <a:defRPr sz="1200">
                <a:solidFill>
                  <a:schemeClr val="tx1"/>
                </a:solidFill>
                <a:latin typeface="Times New Roman" panose="02020603050405020304" pitchFamily="18" charset="0"/>
              </a:defRPr>
            </a:lvl5pPr>
            <a:lvl6pPr marL="2514600" indent="-228600" defTabSz="9255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55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55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55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AF0FFD4-40D8-4603-9FC3-EA179BFA0D8F}" type="slidenum">
              <a:rPr lang="en-US" altLang="en-US">
                <a:latin typeface="Calibri" panose="020F0502020204030204" pitchFamily="34" charset="0"/>
              </a:rPr>
              <a:pPr>
                <a:spcBef>
                  <a:spcPct val="0"/>
                </a:spcBef>
              </a:pPr>
              <a:t>438</a:t>
            </a:fld>
            <a:endParaRPr lang="en-US" altLang="en-US">
              <a:latin typeface="Calibri" panose="020F050202020403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2EB501DE-BB3D-498E-BDC7-DA48EFCD56CD}"/>
              </a:ext>
            </a:extLst>
          </p:cNvPr>
          <p:cNvSpPr>
            <a:spLocks noGrp="1" noRot="1" noChangeAspect="1" noChangeArrowheads="1" noTextEdit="1"/>
          </p:cNvSpPr>
          <p:nvPr>
            <p:ph type="sldImg"/>
          </p:nvPr>
        </p:nvSpPr>
        <p:spPr>
          <a:ln/>
        </p:spPr>
      </p:sp>
      <p:sp>
        <p:nvSpPr>
          <p:cNvPr id="112643" name="Notes Placeholder 2">
            <a:extLst>
              <a:ext uri="{FF2B5EF4-FFF2-40B4-BE49-F238E27FC236}">
                <a16:creationId xmlns:a16="http://schemas.microsoft.com/office/drawing/2014/main" id="{52E4CFEB-8F3B-4728-8202-CB4F2C71204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endParaRPr lang="en-US" altLang="en-US"/>
          </a:p>
        </p:txBody>
      </p:sp>
      <p:sp>
        <p:nvSpPr>
          <p:cNvPr id="112644" name="Slide Number Placeholder 3">
            <a:extLst>
              <a:ext uri="{FF2B5EF4-FFF2-40B4-BE49-F238E27FC236}">
                <a16:creationId xmlns:a16="http://schemas.microsoft.com/office/drawing/2014/main" id="{1521B6F0-A5A4-4747-B4F3-A242A99A18A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Times New Roman" panose="02020603050405020304" pitchFamily="18" charset="0"/>
              </a:defRPr>
            </a:lvl1pPr>
            <a:lvl2pPr marL="742950" indent="-285750" defTabSz="925513">
              <a:spcBef>
                <a:spcPct val="30000"/>
              </a:spcBef>
              <a:defRPr sz="1200">
                <a:solidFill>
                  <a:schemeClr val="tx1"/>
                </a:solidFill>
                <a:latin typeface="Times New Roman" panose="02020603050405020304" pitchFamily="18" charset="0"/>
              </a:defRPr>
            </a:lvl2pPr>
            <a:lvl3pPr marL="1143000" indent="-228600" defTabSz="925513">
              <a:spcBef>
                <a:spcPct val="30000"/>
              </a:spcBef>
              <a:defRPr sz="1200">
                <a:solidFill>
                  <a:schemeClr val="tx1"/>
                </a:solidFill>
                <a:latin typeface="Times New Roman" panose="02020603050405020304" pitchFamily="18" charset="0"/>
              </a:defRPr>
            </a:lvl3pPr>
            <a:lvl4pPr marL="1600200" indent="-228600" defTabSz="925513">
              <a:spcBef>
                <a:spcPct val="30000"/>
              </a:spcBef>
              <a:defRPr sz="1200">
                <a:solidFill>
                  <a:schemeClr val="tx1"/>
                </a:solidFill>
                <a:latin typeface="Times New Roman" panose="02020603050405020304" pitchFamily="18" charset="0"/>
              </a:defRPr>
            </a:lvl4pPr>
            <a:lvl5pPr marL="2057400" indent="-228600" defTabSz="925513">
              <a:spcBef>
                <a:spcPct val="30000"/>
              </a:spcBef>
              <a:defRPr sz="1200">
                <a:solidFill>
                  <a:schemeClr val="tx1"/>
                </a:solidFill>
                <a:latin typeface="Times New Roman" panose="02020603050405020304" pitchFamily="18" charset="0"/>
              </a:defRPr>
            </a:lvl5pPr>
            <a:lvl6pPr marL="2514600" indent="-228600" defTabSz="9255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55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55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55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F6FD130-FCD8-4AB8-BBDD-3D0146649614}" type="slidenum">
              <a:rPr lang="en-US" altLang="en-US">
                <a:latin typeface="Calibri" panose="020F0502020204030204" pitchFamily="34" charset="0"/>
              </a:rPr>
              <a:pPr>
                <a:spcBef>
                  <a:spcPct val="0"/>
                </a:spcBef>
              </a:pPr>
              <a:t>439</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2FECEE-8E85-46F5-AFFF-E0DE415DFAD4}" type="slidenum">
              <a:rPr lang="en-US"/>
              <a:pPr/>
              <a:t>254</a:t>
            </a:fld>
            <a:endParaRPr lang="en-US" dirty="0"/>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a:extLst>
              <a:ext uri="{FF2B5EF4-FFF2-40B4-BE49-F238E27FC236}">
                <a16:creationId xmlns:a16="http://schemas.microsoft.com/office/drawing/2014/main" id="{3EAD5537-2035-4014-A808-B32BE76926BC}"/>
              </a:ext>
            </a:extLst>
          </p:cNvPr>
          <p:cNvSpPr>
            <a:spLocks noGrp="1" noRot="1" noChangeAspect="1" noChangeArrowheads="1" noTextEdit="1"/>
          </p:cNvSpPr>
          <p:nvPr>
            <p:ph type="sldImg"/>
          </p:nvPr>
        </p:nvSpPr>
        <p:spPr>
          <a:ln/>
        </p:spPr>
      </p:sp>
      <p:sp>
        <p:nvSpPr>
          <p:cNvPr id="114691" name="Notes Placeholder 2">
            <a:extLst>
              <a:ext uri="{FF2B5EF4-FFF2-40B4-BE49-F238E27FC236}">
                <a16:creationId xmlns:a16="http://schemas.microsoft.com/office/drawing/2014/main" id="{1B5F579E-ED19-4006-A8FD-638C797CEF7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endParaRPr lang="en-US" altLang="en-US"/>
          </a:p>
        </p:txBody>
      </p:sp>
      <p:sp>
        <p:nvSpPr>
          <p:cNvPr id="114692" name="Slide Number Placeholder 3">
            <a:extLst>
              <a:ext uri="{FF2B5EF4-FFF2-40B4-BE49-F238E27FC236}">
                <a16:creationId xmlns:a16="http://schemas.microsoft.com/office/drawing/2014/main" id="{6DC2A86E-E159-49DA-BCA2-D11E6AAF498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Times New Roman" panose="02020603050405020304" pitchFamily="18" charset="0"/>
              </a:defRPr>
            </a:lvl1pPr>
            <a:lvl2pPr marL="742950" indent="-285750" defTabSz="925513">
              <a:spcBef>
                <a:spcPct val="30000"/>
              </a:spcBef>
              <a:defRPr sz="1200">
                <a:solidFill>
                  <a:schemeClr val="tx1"/>
                </a:solidFill>
                <a:latin typeface="Times New Roman" panose="02020603050405020304" pitchFamily="18" charset="0"/>
              </a:defRPr>
            </a:lvl2pPr>
            <a:lvl3pPr marL="1143000" indent="-228600" defTabSz="925513">
              <a:spcBef>
                <a:spcPct val="30000"/>
              </a:spcBef>
              <a:defRPr sz="1200">
                <a:solidFill>
                  <a:schemeClr val="tx1"/>
                </a:solidFill>
                <a:latin typeface="Times New Roman" panose="02020603050405020304" pitchFamily="18" charset="0"/>
              </a:defRPr>
            </a:lvl3pPr>
            <a:lvl4pPr marL="1600200" indent="-228600" defTabSz="925513">
              <a:spcBef>
                <a:spcPct val="30000"/>
              </a:spcBef>
              <a:defRPr sz="1200">
                <a:solidFill>
                  <a:schemeClr val="tx1"/>
                </a:solidFill>
                <a:latin typeface="Times New Roman" panose="02020603050405020304" pitchFamily="18" charset="0"/>
              </a:defRPr>
            </a:lvl4pPr>
            <a:lvl5pPr marL="2057400" indent="-228600" defTabSz="925513">
              <a:spcBef>
                <a:spcPct val="30000"/>
              </a:spcBef>
              <a:defRPr sz="1200">
                <a:solidFill>
                  <a:schemeClr val="tx1"/>
                </a:solidFill>
                <a:latin typeface="Times New Roman" panose="02020603050405020304" pitchFamily="18" charset="0"/>
              </a:defRPr>
            </a:lvl5pPr>
            <a:lvl6pPr marL="2514600" indent="-228600" defTabSz="9255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55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55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55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5A8D072-0367-4C12-ACFA-7CBEA03E244B}" type="slidenum">
              <a:rPr lang="en-US" altLang="en-US">
                <a:latin typeface="Calibri" panose="020F0502020204030204" pitchFamily="34" charset="0"/>
              </a:rPr>
              <a:pPr>
                <a:spcBef>
                  <a:spcPct val="0"/>
                </a:spcBef>
              </a:pPr>
              <a:t>440</a:t>
            </a:fld>
            <a:endParaRPr lang="en-US" altLang="en-US">
              <a:latin typeface="Calibri" panose="020F050202020403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a:extLst>
              <a:ext uri="{FF2B5EF4-FFF2-40B4-BE49-F238E27FC236}">
                <a16:creationId xmlns:a16="http://schemas.microsoft.com/office/drawing/2014/main" id="{370DBAE7-5AED-4280-A7AA-54D2592812A5}"/>
              </a:ext>
            </a:extLst>
          </p:cNvPr>
          <p:cNvSpPr>
            <a:spLocks noGrp="1" noRot="1" noChangeAspect="1" noChangeArrowheads="1" noTextEdit="1"/>
          </p:cNvSpPr>
          <p:nvPr>
            <p:ph type="sldImg"/>
          </p:nvPr>
        </p:nvSpPr>
        <p:spPr>
          <a:ln/>
        </p:spPr>
      </p:sp>
      <p:sp>
        <p:nvSpPr>
          <p:cNvPr id="116739" name="Notes Placeholder 2">
            <a:extLst>
              <a:ext uri="{FF2B5EF4-FFF2-40B4-BE49-F238E27FC236}">
                <a16:creationId xmlns:a16="http://schemas.microsoft.com/office/drawing/2014/main" id="{2F32F844-928F-4FCD-B3A8-691A68A8663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endParaRPr lang="en-US" altLang="en-US"/>
          </a:p>
        </p:txBody>
      </p:sp>
      <p:sp>
        <p:nvSpPr>
          <p:cNvPr id="116740" name="Slide Number Placeholder 3">
            <a:extLst>
              <a:ext uri="{FF2B5EF4-FFF2-40B4-BE49-F238E27FC236}">
                <a16:creationId xmlns:a16="http://schemas.microsoft.com/office/drawing/2014/main" id="{1E8926E9-3258-40F7-930B-E1DB8244927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Times New Roman" panose="02020603050405020304" pitchFamily="18" charset="0"/>
              </a:defRPr>
            </a:lvl1pPr>
            <a:lvl2pPr marL="742950" indent="-285750" defTabSz="925513">
              <a:spcBef>
                <a:spcPct val="30000"/>
              </a:spcBef>
              <a:defRPr sz="1200">
                <a:solidFill>
                  <a:schemeClr val="tx1"/>
                </a:solidFill>
                <a:latin typeface="Times New Roman" panose="02020603050405020304" pitchFamily="18" charset="0"/>
              </a:defRPr>
            </a:lvl2pPr>
            <a:lvl3pPr marL="1143000" indent="-228600" defTabSz="925513">
              <a:spcBef>
                <a:spcPct val="30000"/>
              </a:spcBef>
              <a:defRPr sz="1200">
                <a:solidFill>
                  <a:schemeClr val="tx1"/>
                </a:solidFill>
                <a:latin typeface="Times New Roman" panose="02020603050405020304" pitchFamily="18" charset="0"/>
              </a:defRPr>
            </a:lvl3pPr>
            <a:lvl4pPr marL="1600200" indent="-228600" defTabSz="925513">
              <a:spcBef>
                <a:spcPct val="30000"/>
              </a:spcBef>
              <a:defRPr sz="1200">
                <a:solidFill>
                  <a:schemeClr val="tx1"/>
                </a:solidFill>
                <a:latin typeface="Times New Roman" panose="02020603050405020304" pitchFamily="18" charset="0"/>
              </a:defRPr>
            </a:lvl4pPr>
            <a:lvl5pPr marL="2057400" indent="-228600" defTabSz="925513">
              <a:spcBef>
                <a:spcPct val="30000"/>
              </a:spcBef>
              <a:defRPr sz="1200">
                <a:solidFill>
                  <a:schemeClr val="tx1"/>
                </a:solidFill>
                <a:latin typeface="Times New Roman" panose="02020603050405020304" pitchFamily="18" charset="0"/>
              </a:defRPr>
            </a:lvl5pPr>
            <a:lvl6pPr marL="2514600" indent="-228600" defTabSz="9255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55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55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55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AF3EABA-3E04-4671-996B-B3954B47E983}" type="slidenum">
              <a:rPr lang="en-US" altLang="en-US">
                <a:latin typeface="Calibri" panose="020F0502020204030204" pitchFamily="34" charset="0"/>
              </a:rPr>
              <a:pPr>
                <a:spcBef>
                  <a:spcPct val="0"/>
                </a:spcBef>
              </a:pPr>
              <a:t>441</a:t>
            </a:fld>
            <a:endParaRPr lang="en-US" altLang="en-US">
              <a:latin typeface="Calibri" panose="020F050202020403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a:extLst>
              <a:ext uri="{FF2B5EF4-FFF2-40B4-BE49-F238E27FC236}">
                <a16:creationId xmlns:a16="http://schemas.microsoft.com/office/drawing/2014/main" id="{020C3939-2FCA-46BB-ACD2-C37AE788FD75}"/>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D0D9851B-0604-4F83-80C0-97FBBE0C4049}"/>
              </a:ext>
            </a:extLst>
          </p:cNvPr>
          <p:cNvSpPr>
            <a:spLocks noGrp="1"/>
          </p:cNvSpPr>
          <p:nvPr>
            <p:ph type="body" idx="1"/>
          </p:nvPr>
        </p:nvSpPr>
        <p:spPr/>
        <p:txBody>
          <a:bodyPr>
            <a:normAutofit fontScale="70000" lnSpcReduction="20000"/>
          </a:bodyPr>
          <a:lstStyle/>
          <a:p>
            <a:pPr eaLnBrk="1" hangingPunct="1">
              <a:defRPr/>
            </a:pPr>
            <a:r>
              <a:rPr lang="en-US" dirty="0"/>
              <a:t>Temperature  </a:t>
            </a:r>
          </a:p>
          <a:p>
            <a:pPr eaLnBrk="1" hangingPunct="1">
              <a:defRPr/>
            </a:pPr>
            <a:r>
              <a:rPr lang="en-US" dirty="0"/>
              <a:t>If a bandage is immersed in cold water the initial set will be delayed and thus working time lengthened. </a:t>
            </a:r>
          </a:p>
          <a:p>
            <a:pPr eaLnBrk="1" hangingPunct="1">
              <a:defRPr/>
            </a:pPr>
            <a:r>
              <a:rPr lang="en-US" dirty="0"/>
              <a:t>However, if a very rapid set is required, soaking the bandage in warm water will accelerate the rate of reaction. </a:t>
            </a:r>
          </a:p>
          <a:p>
            <a:pPr eaLnBrk="1" hangingPunct="1">
              <a:defRPr/>
            </a:pPr>
            <a:r>
              <a:rPr lang="en-US" dirty="0"/>
              <a:t>However, over 50°c, the setting rate slows and at 100°c no set occurs.</a:t>
            </a:r>
          </a:p>
          <a:p>
            <a:pPr eaLnBrk="1" hangingPunct="1">
              <a:defRPr/>
            </a:pPr>
            <a:endParaRPr lang="en-US" dirty="0"/>
          </a:p>
          <a:p>
            <a:pPr eaLnBrk="1" hangingPunct="1">
              <a:defRPr/>
            </a:pPr>
            <a:r>
              <a:rPr lang="en-US" dirty="0"/>
              <a:t>Strength</a:t>
            </a:r>
          </a:p>
          <a:p>
            <a:pPr eaLnBrk="1" hangingPunct="1">
              <a:defRPr/>
            </a:pPr>
            <a:r>
              <a:rPr lang="en-US" dirty="0"/>
              <a:t>The final strength of the cast depends on the crystal structure.</a:t>
            </a:r>
          </a:p>
          <a:p>
            <a:pPr eaLnBrk="1" hangingPunct="1">
              <a:defRPr/>
            </a:pPr>
            <a:r>
              <a:rPr lang="en-US" dirty="0"/>
              <a:t>If the cast is manipulated after the initial set or prevented from drying out it will be weak. </a:t>
            </a:r>
          </a:p>
          <a:p>
            <a:pPr eaLnBrk="1" hangingPunct="1">
              <a:defRPr/>
            </a:pPr>
            <a:r>
              <a:rPr lang="en-US" dirty="0"/>
              <a:t>Drying out will be delayed in cold or moist conditions and accelerated in a warm and dry environment.</a:t>
            </a:r>
          </a:p>
          <a:p>
            <a:pPr eaLnBrk="1" hangingPunct="1">
              <a:defRPr/>
            </a:pPr>
            <a:endParaRPr lang="en-US" dirty="0"/>
          </a:p>
          <a:p>
            <a:pPr eaLnBrk="1" hangingPunct="1">
              <a:defRPr/>
            </a:pPr>
            <a:r>
              <a:rPr lang="en-US" dirty="0"/>
              <a:t>Obviously, the cast strength is dependent upon the quality and thickness of plaster and the shape of the cast which follows the contours of the affected limb. </a:t>
            </a:r>
          </a:p>
          <a:p>
            <a:pPr eaLnBrk="1" hangingPunct="1">
              <a:defRPr/>
            </a:pPr>
            <a:r>
              <a:rPr lang="en-US" dirty="0"/>
              <a:t>However, excess plaster will also increase weight and bulk and heat released. </a:t>
            </a:r>
          </a:p>
          <a:p>
            <a:pPr eaLnBrk="1" hangingPunct="1">
              <a:defRPr/>
            </a:pPr>
            <a:r>
              <a:rPr lang="en-US" dirty="0"/>
              <a:t>Therefore these different factors must be weighed against each other.</a:t>
            </a:r>
          </a:p>
          <a:p>
            <a:pPr eaLnBrk="1" hangingPunct="1">
              <a:defRPr/>
            </a:pPr>
            <a:endParaRPr lang="en-US" dirty="0"/>
          </a:p>
          <a:p>
            <a:pPr eaLnBrk="1" hangingPunct="1">
              <a:defRPr/>
            </a:pPr>
            <a:r>
              <a:rPr lang="en-US" dirty="0"/>
              <a:t>Padding </a:t>
            </a:r>
          </a:p>
          <a:p>
            <a:pPr eaLnBrk="1" hangingPunct="1">
              <a:defRPr/>
            </a:pPr>
            <a:r>
              <a:rPr lang="en-US" dirty="0"/>
              <a:t>Padding is used under a plaster cast to mechanically protect the skin, soft tissue and bony abrasion during cast removal</a:t>
            </a:r>
          </a:p>
          <a:p>
            <a:pPr eaLnBrk="1" hangingPunct="1">
              <a:defRPr/>
            </a:pPr>
            <a:r>
              <a:rPr lang="en-US" dirty="0"/>
              <a:t>Padding is necessary to protect the skin from thermal injury because of the </a:t>
            </a:r>
            <a:r>
              <a:rPr lang="en-US" dirty="0" err="1"/>
              <a:t>exotherm</a:t>
            </a:r>
            <a:r>
              <a:rPr lang="en-US" dirty="0"/>
              <a:t> generated during setting.</a:t>
            </a:r>
          </a:p>
          <a:p>
            <a:pPr eaLnBrk="1" hangingPunct="1">
              <a:defRPr/>
            </a:pPr>
            <a:r>
              <a:rPr lang="en-US" dirty="0"/>
              <a:t>Poorly applied padding may reproduce sores.</a:t>
            </a:r>
          </a:p>
          <a:p>
            <a:pPr eaLnBrk="1" hangingPunct="1">
              <a:defRPr/>
            </a:pPr>
            <a:r>
              <a:rPr lang="en-US" dirty="0"/>
              <a:t>Over padding will reduce the closeness of the fit of the cast and possibly permit excess movement at the fracture site resulting in impaired healing.</a:t>
            </a:r>
          </a:p>
          <a:p>
            <a:pPr eaLnBrk="1" hangingPunct="1">
              <a:defRPr/>
            </a:pPr>
            <a:r>
              <a:rPr lang="en-US" dirty="0"/>
              <a:t>Thus, skill in padding is as essential as plaster </a:t>
            </a:r>
            <a:r>
              <a:rPr lang="en-US" dirty="0" err="1"/>
              <a:t>moulding</a:t>
            </a:r>
            <a:r>
              <a:rPr lang="en-US" dirty="0"/>
              <a:t> in production of a therapeutic cast.</a:t>
            </a:r>
          </a:p>
          <a:p>
            <a:pPr eaLnBrk="1" hangingPunct="1">
              <a:defRPr/>
            </a:pPr>
            <a:r>
              <a:rPr lang="en-US" dirty="0"/>
              <a:t> </a:t>
            </a:r>
          </a:p>
          <a:p>
            <a:pPr eaLnBrk="1" hangingPunct="1">
              <a:defRPr/>
            </a:pPr>
            <a:r>
              <a:rPr lang="en-US" dirty="0"/>
              <a:t>Incorporation</a:t>
            </a:r>
          </a:p>
          <a:p>
            <a:pPr eaLnBrk="1" hangingPunct="1">
              <a:defRPr/>
            </a:pPr>
            <a:r>
              <a:rPr lang="en-US" dirty="0"/>
              <a:t>Because plaster of </a:t>
            </a:r>
            <a:r>
              <a:rPr lang="en-US" dirty="0" err="1"/>
              <a:t>paris</a:t>
            </a:r>
            <a:r>
              <a:rPr lang="en-US" dirty="0"/>
              <a:t> is infinitely </a:t>
            </a:r>
            <a:r>
              <a:rPr lang="en-US" dirty="0" err="1"/>
              <a:t>mouldable</a:t>
            </a:r>
            <a:r>
              <a:rPr lang="en-US" dirty="0"/>
              <a:t> in the wet state, it can be set around cast brace, hinges and walking heels with ease, however, for maximum strength the plaster should dry out first and the walking attachment should be affixed with a fresh plaster of bandage.</a:t>
            </a:r>
          </a:p>
          <a:p>
            <a:pPr eaLnBrk="1" hangingPunct="1">
              <a:defRPr/>
            </a:pPr>
            <a:r>
              <a:rPr lang="en-US" dirty="0"/>
              <a:t> </a:t>
            </a:r>
          </a:p>
          <a:p>
            <a:pPr eaLnBrk="1" hangingPunct="1">
              <a:defRPr/>
            </a:pPr>
            <a:r>
              <a:rPr lang="en-US" dirty="0"/>
              <a:t>Absorption</a:t>
            </a:r>
          </a:p>
          <a:p>
            <a:pPr eaLnBrk="1" hangingPunct="1">
              <a:defRPr/>
            </a:pPr>
            <a:r>
              <a:rPr lang="en-US" dirty="0"/>
              <a:t>Too much exudates from inside or moisture from outside the cast will reduce the strength of the cast and make it liable to break down.</a:t>
            </a:r>
          </a:p>
          <a:p>
            <a:pPr eaLnBrk="1" hangingPunct="1">
              <a:defRPr/>
            </a:pPr>
            <a:endParaRPr lang="en-US" dirty="0"/>
          </a:p>
          <a:p>
            <a:pPr eaLnBrk="1" hangingPunct="1">
              <a:defRPr/>
            </a:pPr>
            <a:r>
              <a:rPr lang="en-US" dirty="0"/>
              <a:t>Time</a:t>
            </a:r>
          </a:p>
          <a:p>
            <a:pPr eaLnBrk="1" hangingPunct="1">
              <a:defRPr/>
            </a:pPr>
            <a:r>
              <a:rPr lang="en-US" dirty="0"/>
              <a:t>The strength of plaster of </a:t>
            </a:r>
            <a:r>
              <a:rPr lang="en-US" dirty="0" err="1"/>
              <a:t>paris</a:t>
            </a:r>
            <a:r>
              <a:rPr lang="en-US" dirty="0"/>
              <a:t> builds up over a period of time and so load may be gradually increased.</a:t>
            </a:r>
          </a:p>
          <a:p>
            <a:pPr eaLnBrk="1" hangingPunct="1">
              <a:defRPr/>
            </a:pPr>
            <a:r>
              <a:rPr lang="en-US" dirty="0"/>
              <a:t>Excessive premature loading will  produce a breakdown of the cast and patients need to be advised how much load they can apply and at what time.</a:t>
            </a:r>
          </a:p>
          <a:p>
            <a:pPr eaLnBrk="1" hangingPunct="1">
              <a:defRPr/>
            </a:pPr>
            <a:r>
              <a:rPr lang="en-US" dirty="0"/>
              <a:t> </a:t>
            </a:r>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p:txBody>
      </p:sp>
      <p:sp>
        <p:nvSpPr>
          <p:cNvPr id="118788" name="Slide Number Placeholder 3">
            <a:extLst>
              <a:ext uri="{FF2B5EF4-FFF2-40B4-BE49-F238E27FC236}">
                <a16:creationId xmlns:a16="http://schemas.microsoft.com/office/drawing/2014/main" id="{8C4B7816-8030-4F78-8528-88E29641AFF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Times New Roman" panose="02020603050405020304" pitchFamily="18" charset="0"/>
              </a:defRPr>
            </a:lvl1pPr>
            <a:lvl2pPr marL="742950" indent="-285750" defTabSz="925513">
              <a:spcBef>
                <a:spcPct val="30000"/>
              </a:spcBef>
              <a:defRPr sz="1200">
                <a:solidFill>
                  <a:schemeClr val="tx1"/>
                </a:solidFill>
                <a:latin typeface="Times New Roman" panose="02020603050405020304" pitchFamily="18" charset="0"/>
              </a:defRPr>
            </a:lvl2pPr>
            <a:lvl3pPr marL="1143000" indent="-228600" defTabSz="925513">
              <a:spcBef>
                <a:spcPct val="30000"/>
              </a:spcBef>
              <a:defRPr sz="1200">
                <a:solidFill>
                  <a:schemeClr val="tx1"/>
                </a:solidFill>
                <a:latin typeface="Times New Roman" panose="02020603050405020304" pitchFamily="18" charset="0"/>
              </a:defRPr>
            </a:lvl3pPr>
            <a:lvl4pPr marL="1600200" indent="-228600" defTabSz="925513">
              <a:spcBef>
                <a:spcPct val="30000"/>
              </a:spcBef>
              <a:defRPr sz="1200">
                <a:solidFill>
                  <a:schemeClr val="tx1"/>
                </a:solidFill>
                <a:latin typeface="Times New Roman" panose="02020603050405020304" pitchFamily="18" charset="0"/>
              </a:defRPr>
            </a:lvl4pPr>
            <a:lvl5pPr marL="2057400" indent="-228600" defTabSz="925513">
              <a:spcBef>
                <a:spcPct val="30000"/>
              </a:spcBef>
              <a:defRPr sz="1200">
                <a:solidFill>
                  <a:schemeClr val="tx1"/>
                </a:solidFill>
                <a:latin typeface="Times New Roman" panose="02020603050405020304" pitchFamily="18" charset="0"/>
              </a:defRPr>
            </a:lvl5pPr>
            <a:lvl6pPr marL="2514600" indent="-228600" defTabSz="9255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55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55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55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A829738-8DF8-4559-B291-00B10F8CBB27}" type="slidenum">
              <a:rPr lang="en-US" altLang="en-US">
                <a:latin typeface="Calibri" panose="020F0502020204030204" pitchFamily="34" charset="0"/>
              </a:rPr>
              <a:pPr>
                <a:spcBef>
                  <a:spcPct val="0"/>
                </a:spcBef>
              </a:pPr>
              <a:t>442</a:t>
            </a:fld>
            <a:endParaRPr lang="en-US" altLang="en-US">
              <a:latin typeface="Calibri" panose="020F050202020403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FA8FD6F8-4200-46CA-A294-071C61A79809}"/>
              </a:ext>
            </a:extLst>
          </p:cNvPr>
          <p:cNvSpPr>
            <a:spLocks noGrp="1" noRot="1" noChangeAspect="1" noChangeArrowheads="1" noTextEdit="1"/>
          </p:cNvSpPr>
          <p:nvPr>
            <p:ph type="sldImg"/>
          </p:nvPr>
        </p:nvSpPr>
        <p:spPr>
          <a:ln/>
        </p:spPr>
      </p:sp>
      <p:sp>
        <p:nvSpPr>
          <p:cNvPr id="120835" name="Notes Placeholder 2">
            <a:extLst>
              <a:ext uri="{FF2B5EF4-FFF2-40B4-BE49-F238E27FC236}">
                <a16:creationId xmlns:a16="http://schemas.microsoft.com/office/drawing/2014/main" id="{0583C0DB-9035-4A94-A5DD-1E9A35E26A4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endParaRPr lang="en-US" altLang="en-US"/>
          </a:p>
        </p:txBody>
      </p:sp>
      <p:sp>
        <p:nvSpPr>
          <p:cNvPr id="120836" name="Slide Number Placeholder 3">
            <a:extLst>
              <a:ext uri="{FF2B5EF4-FFF2-40B4-BE49-F238E27FC236}">
                <a16:creationId xmlns:a16="http://schemas.microsoft.com/office/drawing/2014/main" id="{921F79C2-4118-465A-893D-5A826C41FE4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Times New Roman" panose="02020603050405020304" pitchFamily="18" charset="0"/>
              </a:defRPr>
            </a:lvl1pPr>
            <a:lvl2pPr marL="742950" indent="-285750" defTabSz="925513">
              <a:spcBef>
                <a:spcPct val="30000"/>
              </a:spcBef>
              <a:defRPr sz="1200">
                <a:solidFill>
                  <a:schemeClr val="tx1"/>
                </a:solidFill>
                <a:latin typeface="Times New Roman" panose="02020603050405020304" pitchFamily="18" charset="0"/>
              </a:defRPr>
            </a:lvl2pPr>
            <a:lvl3pPr marL="1143000" indent="-228600" defTabSz="925513">
              <a:spcBef>
                <a:spcPct val="30000"/>
              </a:spcBef>
              <a:defRPr sz="1200">
                <a:solidFill>
                  <a:schemeClr val="tx1"/>
                </a:solidFill>
                <a:latin typeface="Times New Roman" panose="02020603050405020304" pitchFamily="18" charset="0"/>
              </a:defRPr>
            </a:lvl3pPr>
            <a:lvl4pPr marL="1600200" indent="-228600" defTabSz="925513">
              <a:spcBef>
                <a:spcPct val="30000"/>
              </a:spcBef>
              <a:defRPr sz="1200">
                <a:solidFill>
                  <a:schemeClr val="tx1"/>
                </a:solidFill>
                <a:latin typeface="Times New Roman" panose="02020603050405020304" pitchFamily="18" charset="0"/>
              </a:defRPr>
            </a:lvl4pPr>
            <a:lvl5pPr marL="2057400" indent="-228600" defTabSz="925513">
              <a:spcBef>
                <a:spcPct val="30000"/>
              </a:spcBef>
              <a:defRPr sz="1200">
                <a:solidFill>
                  <a:schemeClr val="tx1"/>
                </a:solidFill>
                <a:latin typeface="Times New Roman" panose="02020603050405020304" pitchFamily="18" charset="0"/>
              </a:defRPr>
            </a:lvl5pPr>
            <a:lvl6pPr marL="2514600" indent="-228600" defTabSz="9255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55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55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55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F9529AD-8EBA-492A-98E0-D8457BE7E185}" type="slidenum">
              <a:rPr lang="en-US" altLang="en-US">
                <a:latin typeface="Calibri" panose="020F0502020204030204" pitchFamily="34" charset="0"/>
              </a:rPr>
              <a:pPr>
                <a:spcBef>
                  <a:spcPct val="0"/>
                </a:spcBef>
              </a:pPr>
              <a:t>443</a:t>
            </a:fld>
            <a:endParaRPr lang="en-US" altLang="en-US">
              <a:latin typeface="Calibri" panose="020F050202020403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71CB3B39-230E-46D7-ADD8-B4549046B607}"/>
              </a:ext>
            </a:extLst>
          </p:cNvPr>
          <p:cNvSpPr>
            <a:spLocks noGrp="1" noRot="1" noChangeAspect="1" noChangeArrowheads="1" noTextEdit="1"/>
          </p:cNvSpPr>
          <p:nvPr>
            <p:ph type="sldImg"/>
          </p:nvPr>
        </p:nvSpPr>
        <p:spPr>
          <a:ln/>
        </p:spPr>
      </p:sp>
      <p:sp>
        <p:nvSpPr>
          <p:cNvPr id="122883" name="Notes Placeholder 2">
            <a:extLst>
              <a:ext uri="{FF2B5EF4-FFF2-40B4-BE49-F238E27FC236}">
                <a16:creationId xmlns:a16="http://schemas.microsoft.com/office/drawing/2014/main" id="{7EE1E8A6-DDC6-47B8-A8D8-177FFE2F1AE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endParaRPr lang="en-US" altLang="en-US"/>
          </a:p>
        </p:txBody>
      </p:sp>
      <p:sp>
        <p:nvSpPr>
          <p:cNvPr id="122884" name="Slide Number Placeholder 3">
            <a:extLst>
              <a:ext uri="{FF2B5EF4-FFF2-40B4-BE49-F238E27FC236}">
                <a16:creationId xmlns:a16="http://schemas.microsoft.com/office/drawing/2014/main" id="{05B5A68C-EF4E-4BBA-B9A3-36AE925F51C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Times New Roman" panose="02020603050405020304" pitchFamily="18" charset="0"/>
              </a:defRPr>
            </a:lvl1pPr>
            <a:lvl2pPr marL="742950" indent="-285750" defTabSz="925513">
              <a:spcBef>
                <a:spcPct val="30000"/>
              </a:spcBef>
              <a:defRPr sz="1200">
                <a:solidFill>
                  <a:schemeClr val="tx1"/>
                </a:solidFill>
                <a:latin typeface="Times New Roman" panose="02020603050405020304" pitchFamily="18" charset="0"/>
              </a:defRPr>
            </a:lvl2pPr>
            <a:lvl3pPr marL="1143000" indent="-228600" defTabSz="925513">
              <a:spcBef>
                <a:spcPct val="30000"/>
              </a:spcBef>
              <a:defRPr sz="1200">
                <a:solidFill>
                  <a:schemeClr val="tx1"/>
                </a:solidFill>
                <a:latin typeface="Times New Roman" panose="02020603050405020304" pitchFamily="18" charset="0"/>
              </a:defRPr>
            </a:lvl3pPr>
            <a:lvl4pPr marL="1600200" indent="-228600" defTabSz="925513">
              <a:spcBef>
                <a:spcPct val="30000"/>
              </a:spcBef>
              <a:defRPr sz="1200">
                <a:solidFill>
                  <a:schemeClr val="tx1"/>
                </a:solidFill>
                <a:latin typeface="Times New Roman" panose="02020603050405020304" pitchFamily="18" charset="0"/>
              </a:defRPr>
            </a:lvl4pPr>
            <a:lvl5pPr marL="2057400" indent="-228600" defTabSz="925513">
              <a:spcBef>
                <a:spcPct val="30000"/>
              </a:spcBef>
              <a:defRPr sz="1200">
                <a:solidFill>
                  <a:schemeClr val="tx1"/>
                </a:solidFill>
                <a:latin typeface="Times New Roman" panose="02020603050405020304" pitchFamily="18" charset="0"/>
              </a:defRPr>
            </a:lvl5pPr>
            <a:lvl6pPr marL="2514600" indent="-228600" defTabSz="9255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55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55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55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072DE24-8AE0-4138-883F-B98BB0D4EF13}" type="slidenum">
              <a:rPr lang="en-US" altLang="en-US">
                <a:latin typeface="Calibri" panose="020F0502020204030204" pitchFamily="34" charset="0"/>
              </a:rPr>
              <a:pPr>
                <a:spcBef>
                  <a:spcPct val="0"/>
                </a:spcBef>
              </a:pPr>
              <a:t>444</a:t>
            </a:fld>
            <a:endParaRPr lang="en-US" altLang="en-US">
              <a:latin typeface="Calibri" panose="020F050202020403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a:extLst>
              <a:ext uri="{FF2B5EF4-FFF2-40B4-BE49-F238E27FC236}">
                <a16:creationId xmlns:a16="http://schemas.microsoft.com/office/drawing/2014/main" id="{C056B9B9-F6F4-468D-9DDE-CDC620875C0B}"/>
              </a:ext>
            </a:extLst>
          </p:cNvPr>
          <p:cNvSpPr>
            <a:spLocks noGrp="1" noRot="1" noChangeAspect="1" noChangeArrowheads="1" noTextEdit="1"/>
          </p:cNvSpPr>
          <p:nvPr>
            <p:ph type="sldImg"/>
          </p:nvPr>
        </p:nvSpPr>
        <p:spPr>
          <a:ln/>
        </p:spPr>
      </p:sp>
      <p:sp>
        <p:nvSpPr>
          <p:cNvPr id="124931" name="Notes Placeholder 2">
            <a:extLst>
              <a:ext uri="{FF2B5EF4-FFF2-40B4-BE49-F238E27FC236}">
                <a16:creationId xmlns:a16="http://schemas.microsoft.com/office/drawing/2014/main" id="{BA334E1C-59B5-4A2C-8270-CEC7A3C87EB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endParaRPr lang="en-US" altLang="en-US"/>
          </a:p>
        </p:txBody>
      </p:sp>
      <p:sp>
        <p:nvSpPr>
          <p:cNvPr id="124932" name="Slide Number Placeholder 3">
            <a:extLst>
              <a:ext uri="{FF2B5EF4-FFF2-40B4-BE49-F238E27FC236}">
                <a16:creationId xmlns:a16="http://schemas.microsoft.com/office/drawing/2014/main" id="{04B2105E-39C7-45A4-A184-AB685403CC6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Times New Roman" panose="02020603050405020304" pitchFamily="18" charset="0"/>
              </a:defRPr>
            </a:lvl1pPr>
            <a:lvl2pPr marL="742950" indent="-285750" defTabSz="925513">
              <a:spcBef>
                <a:spcPct val="30000"/>
              </a:spcBef>
              <a:defRPr sz="1200">
                <a:solidFill>
                  <a:schemeClr val="tx1"/>
                </a:solidFill>
                <a:latin typeface="Times New Roman" panose="02020603050405020304" pitchFamily="18" charset="0"/>
              </a:defRPr>
            </a:lvl2pPr>
            <a:lvl3pPr marL="1143000" indent="-228600" defTabSz="925513">
              <a:spcBef>
                <a:spcPct val="30000"/>
              </a:spcBef>
              <a:defRPr sz="1200">
                <a:solidFill>
                  <a:schemeClr val="tx1"/>
                </a:solidFill>
                <a:latin typeface="Times New Roman" panose="02020603050405020304" pitchFamily="18" charset="0"/>
              </a:defRPr>
            </a:lvl3pPr>
            <a:lvl4pPr marL="1600200" indent="-228600" defTabSz="925513">
              <a:spcBef>
                <a:spcPct val="30000"/>
              </a:spcBef>
              <a:defRPr sz="1200">
                <a:solidFill>
                  <a:schemeClr val="tx1"/>
                </a:solidFill>
                <a:latin typeface="Times New Roman" panose="02020603050405020304" pitchFamily="18" charset="0"/>
              </a:defRPr>
            </a:lvl4pPr>
            <a:lvl5pPr marL="2057400" indent="-228600" defTabSz="925513">
              <a:spcBef>
                <a:spcPct val="30000"/>
              </a:spcBef>
              <a:defRPr sz="1200">
                <a:solidFill>
                  <a:schemeClr val="tx1"/>
                </a:solidFill>
                <a:latin typeface="Times New Roman" panose="02020603050405020304" pitchFamily="18" charset="0"/>
              </a:defRPr>
            </a:lvl5pPr>
            <a:lvl6pPr marL="2514600" indent="-228600" defTabSz="9255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55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55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55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EBF98FC-9C02-4803-B806-14AC56AED00C}" type="slidenum">
              <a:rPr lang="en-US" altLang="en-US">
                <a:latin typeface="Calibri" panose="020F0502020204030204" pitchFamily="34" charset="0"/>
              </a:rPr>
              <a:pPr>
                <a:spcBef>
                  <a:spcPct val="0"/>
                </a:spcBef>
              </a:pPr>
              <a:t>445</a:t>
            </a:fld>
            <a:endParaRPr lang="en-US" altLang="en-US">
              <a:latin typeface="Calibri" panose="020F050202020403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D868B2A3-99F9-46DD-8F78-689F4C77F7C6}"/>
              </a:ext>
            </a:extLst>
          </p:cNvPr>
          <p:cNvSpPr>
            <a:spLocks noGrp="1" noRot="1" noChangeAspect="1" noChangeArrowheads="1" noTextEdit="1"/>
          </p:cNvSpPr>
          <p:nvPr>
            <p:ph type="sldImg"/>
          </p:nvPr>
        </p:nvSpPr>
        <p:spPr>
          <a:ln/>
        </p:spPr>
      </p:sp>
      <p:sp>
        <p:nvSpPr>
          <p:cNvPr id="126979" name="Notes Placeholder 2">
            <a:extLst>
              <a:ext uri="{FF2B5EF4-FFF2-40B4-BE49-F238E27FC236}">
                <a16:creationId xmlns:a16="http://schemas.microsoft.com/office/drawing/2014/main" id="{F0A9CC9D-84EB-45D1-B9C5-2246DAF6828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endParaRPr lang="en-US" altLang="en-US"/>
          </a:p>
        </p:txBody>
      </p:sp>
      <p:sp>
        <p:nvSpPr>
          <p:cNvPr id="126980" name="Slide Number Placeholder 3">
            <a:extLst>
              <a:ext uri="{FF2B5EF4-FFF2-40B4-BE49-F238E27FC236}">
                <a16:creationId xmlns:a16="http://schemas.microsoft.com/office/drawing/2014/main" id="{A194F04D-C2C7-4431-AFDB-CA27AEDD0E15}"/>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Times New Roman" panose="02020603050405020304" pitchFamily="18" charset="0"/>
              </a:defRPr>
            </a:lvl1pPr>
            <a:lvl2pPr marL="742950" indent="-285750" defTabSz="925513">
              <a:spcBef>
                <a:spcPct val="30000"/>
              </a:spcBef>
              <a:defRPr sz="1200">
                <a:solidFill>
                  <a:schemeClr val="tx1"/>
                </a:solidFill>
                <a:latin typeface="Times New Roman" panose="02020603050405020304" pitchFamily="18" charset="0"/>
              </a:defRPr>
            </a:lvl2pPr>
            <a:lvl3pPr marL="1143000" indent="-228600" defTabSz="925513">
              <a:spcBef>
                <a:spcPct val="30000"/>
              </a:spcBef>
              <a:defRPr sz="1200">
                <a:solidFill>
                  <a:schemeClr val="tx1"/>
                </a:solidFill>
                <a:latin typeface="Times New Roman" panose="02020603050405020304" pitchFamily="18" charset="0"/>
              </a:defRPr>
            </a:lvl3pPr>
            <a:lvl4pPr marL="1600200" indent="-228600" defTabSz="925513">
              <a:spcBef>
                <a:spcPct val="30000"/>
              </a:spcBef>
              <a:defRPr sz="1200">
                <a:solidFill>
                  <a:schemeClr val="tx1"/>
                </a:solidFill>
                <a:latin typeface="Times New Roman" panose="02020603050405020304" pitchFamily="18" charset="0"/>
              </a:defRPr>
            </a:lvl4pPr>
            <a:lvl5pPr marL="2057400" indent="-228600" defTabSz="925513">
              <a:spcBef>
                <a:spcPct val="30000"/>
              </a:spcBef>
              <a:defRPr sz="1200">
                <a:solidFill>
                  <a:schemeClr val="tx1"/>
                </a:solidFill>
                <a:latin typeface="Times New Roman" panose="02020603050405020304" pitchFamily="18" charset="0"/>
              </a:defRPr>
            </a:lvl5pPr>
            <a:lvl6pPr marL="2514600" indent="-228600" defTabSz="9255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55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55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55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80E38F-A96F-4D45-A3B2-6911451B9280}" type="slidenum">
              <a:rPr lang="en-US" altLang="en-US">
                <a:latin typeface="Calibri" panose="020F0502020204030204" pitchFamily="34" charset="0"/>
              </a:rPr>
              <a:pPr>
                <a:spcBef>
                  <a:spcPct val="0"/>
                </a:spcBef>
              </a:pPr>
              <a:t>446</a:t>
            </a:fld>
            <a:endParaRPr lang="en-US" altLang="en-US">
              <a:latin typeface="Calibri" panose="020F050202020403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25093E4B-389D-420E-A6B7-A3F5701CCB53}"/>
              </a:ext>
            </a:extLst>
          </p:cNvPr>
          <p:cNvSpPr>
            <a:spLocks noGrp="1" noRot="1" noChangeAspect="1" noChangeArrowheads="1" noTextEdit="1"/>
          </p:cNvSpPr>
          <p:nvPr>
            <p:ph type="sldImg"/>
          </p:nvPr>
        </p:nvSpPr>
        <p:spPr>
          <a:ln/>
        </p:spPr>
      </p:sp>
      <p:sp>
        <p:nvSpPr>
          <p:cNvPr id="129027" name="Notes Placeholder 2">
            <a:extLst>
              <a:ext uri="{FF2B5EF4-FFF2-40B4-BE49-F238E27FC236}">
                <a16:creationId xmlns:a16="http://schemas.microsoft.com/office/drawing/2014/main" id="{184A8D6F-4A78-4E94-BB6C-90B19311AD9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endParaRPr lang="en-US" altLang="en-US"/>
          </a:p>
        </p:txBody>
      </p:sp>
      <p:sp>
        <p:nvSpPr>
          <p:cNvPr id="129028" name="Slide Number Placeholder 3">
            <a:extLst>
              <a:ext uri="{FF2B5EF4-FFF2-40B4-BE49-F238E27FC236}">
                <a16:creationId xmlns:a16="http://schemas.microsoft.com/office/drawing/2014/main" id="{9239D4C7-B07E-412E-99BA-3560FE3E8E2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Times New Roman" panose="02020603050405020304" pitchFamily="18" charset="0"/>
              </a:defRPr>
            </a:lvl1pPr>
            <a:lvl2pPr marL="742950" indent="-285750" defTabSz="925513">
              <a:spcBef>
                <a:spcPct val="30000"/>
              </a:spcBef>
              <a:defRPr sz="1200">
                <a:solidFill>
                  <a:schemeClr val="tx1"/>
                </a:solidFill>
                <a:latin typeface="Times New Roman" panose="02020603050405020304" pitchFamily="18" charset="0"/>
              </a:defRPr>
            </a:lvl2pPr>
            <a:lvl3pPr marL="1143000" indent="-228600" defTabSz="925513">
              <a:spcBef>
                <a:spcPct val="30000"/>
              </a:spcBef>
              <a:defRPr sz="1200">
                <a:solidFill>
                  <a:schemeClr val="tx1"/>
                </a:solidFill>
                <a:latin typeface="Times New Roman" panose="02020603050405020304" pitchFamily="18" charset="0"/>
              </a:defRPr>
            </a:lvl3pPr>
            <a:lvl4pPr marL="1600200" indent="-228600" defTabSz="925513">
              <a:spcBef>
                <a:spcPct val="30000"/>
              </a:spcBef>
              <a:defRPr sz="1200">
                <a:solidFill>
                  <a:schemeClr val="tx1"/>
                </a:solidFill>
                <a:latin typeface="Times New Roman" panose="02020603050405020304" pitchFamily="18" charset="0"/>
              </a:defRPr>
            </a:lvl4pPr>
            <a:lvl5pPr marL="2057400" indent="-228600" defTabSz="925513">
              <a:spcBef>
                <a:spcPct val="30000"/>
              </a:spcBef>
              <a:defRPr sz="1200">
                <a:solidFill>
                  <a:schemeClr val="tx1"/>
                </a:solidFill>
                <a:latin typeface="Times New Roman" panose="02020603050405020304" pitchFamily="18" charset="0"/>
              </a:defRPr>
            </a:lvl5pPr>
            <a:lvl6pPr marL="2514600" indent="-228600" defTabSz="9255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55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55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55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27430D2-D4CF-439C-974E-797D607DD127}" type="slidenum">
              <a:rPr lang="en-US" altLang="en-US">
                <a:latin typeface="Calibri" panose="020F0502020204030204" pitchFamily="34" charset="0"/>
              </a:rPr>
              <a:pPr>
                <a:spcBef>
                  <a:spcPct val="0"/>
                </a:spcBef>
              </a:pPr>
              <a:t>447</a:t>
            </a:fld>
            <a:endParaRPr lang="en-US" altLang="en-US">
              <a:latin typeface="Calibri" panose="020F050202020403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2592E170-C3BB-490E-8F56-2B58072B6E89}"/>
              </a:ext>
            </a:extLst>
          </p:cNvPr>
          <p:cNvSpPr>
            <a:spLocks noGrp="1" noRot="1" noChangeAspect="1" noChangeArrowheads="1" noTextEdit="1"/>
          </p:cNvSpPr>
          <p:nvPr>
            <p:ph type="sldImg"/>
          </p:nvPr>
        </p:nvSpPr>
        <p:spPr>
          <a:ln/>
        </p:spPr>
      </p:sp>
      <p:sp>
        <p:nvSpPr>
          <p:cNvPr id="131075" name="Notes Placeholder 2">
            <a:extLst>
              <a:ext uri="{FF2B5EF4-FFF2-40B4-BE49-F238E27FC236}">
                <a16:creationId xmlns:a16="http://schemas.microsoft.com/office/drawing/2014/main" id="{E954DAFF-65E0-4AF1-B86C-5156A7DADC6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endParaRPr lang="en-US" altLang="en-US"/>
          </a:p>
        </p:txBody>
      </p:sp>
      <p:sp>
        <p:nvSpPr>
          <p:cNvPr id="131076" name="Slide Number Placeholder 3">
            <a:extLst>
              <a:ext uri="{FF2B5EF4-FFF2-40B4-BE49-F238E27FC236}">
                <a16:creationId xmlns:a16="http://schemas.microsoft.com/office/drawing/2014/main" id="{3FFD6BB7-AAB6-4B00-954A-5CA000B7D772}"/>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Times New Roman" panose="02020603050405020304" pitchFamily="18" charset="0"/>
              </a:defRPr>
            </a:lvl1pPr>
            <a:lvl2pPr marL="742950" indent="-285750" defTabSz="925513">
              <a:spcBef>
                <a:spcPct val="30000"/>
              </a:spcBef>
              <a:defRPr sz="1200">
                <a:solidFill>
                  <a:schemeClr val="tx1"/>
                </a:solidFill>
                <a:latin typeface="Times New Roman" panose="02020603050405020304" pitchFamily="18" charset="0"/>
              </a:defRPr>
            </a:lvl2pPr>
            <a:lvl3pPr marL="1143000" indent="-228600" defTabSz="925513">
              <a:spcBef>
                <a:spcPct val="30000"/>
              </a:spcBef>
              <a:defRPr sz="1200">
                <a:solidFill>
                  <a:schemeClr val="tx1"/>
                </a:solidFill>
                <a:latin typeface="Times New Roman" panose="02020603050405020304" pitchFamily="18" charset="0"/>
              </a:defRPr>
            </a:lvl3pPr>
            <a:lvl4pPr marL="1600200" indent="-228600" defTabSz="925513">
              <a:spcBef>
                <a:spcPct val="30000"/>
              </a:spcBef>
              <a:defRPr sz="1200">
                <a:solidFill>
                  <a:schemeClr val="tx1"/>
                </a:solidFill>
                <a:latin typeface="Times New Roman" panose="02020603050405020304" pitchFamily="18" charset="0"/>
              </a:defRPr>
            </a:lvl4pPr>
            <a:lvl5pPr marL="2057400" indent="-228600" defTabSz="925513">
              <a:spcBef>
                <a:spcPct val="30000"/>
              </a:spcBef>
              <a:defRPr sz="1200">
                <a:solidFill>
                  <a:schemeClr val="tx1"/>
                </a:solidFill>
                <a:latin typeface="Times New Roman" panose="02020603050405020304" pitchFamily="18" charset="0"/>
              </a:defRPr>
            </a:lvl5pPr>
            <a:lvl6pPr marL="2514600" indent="-228600" defTabSz="9255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55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55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55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D1AABF4-C375-4763-8D83-C1BAF9AED835}" type="slidenum">
              <a:rPr lang="en-US" altLang="en-US">
                <a:latin typeface="Calibri" panose="020F0502020204030204" pitchFamily="34" charset="0"/>
              </a:rPr>
              <a:pPr>
                <a:spcBef>
                  <a:spcPct val="0"/>
                </a:spcBef>
              </a:pPr>
              <a:t>448</a:t>
            </a:fld>
            <a:endParaRPr lang="en-US" altLang="en-US">
              <a:latin typeface="Calibri" panose="020F050202020403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C6E23B71-0CD1-4D9B-80C4-5E7C0D3F7936}"/>
              </a:ext>
            </a:extLst>
          </p:cNvPr>
          <p:cNvSpPr>
            <a:spLocks noGrp="1" noRot="1" noChangeAspect="1" noChangeArrowheads="1" noTextEdit="1"/>
          </p:cNvSpPr>
          <p:nvPr>
            <p:ph type="sldImg"/>
          </p:nvPr>
        </p:nvSpPr>
        <p:spPr>
          <a:ln/>
        </p:spPr>
      </p:sp>
      <p:sp>
        <p:nvSpPr>
          <p:cNvPr id="133123" name="Notes Placeholder 2">
            <a:extLst>
              <a:ext uri="{FF2B5EF4-FFF2-40B4-BE49-F238E27FC236}">
                <a16:creationId xmlns:a16="http://schemas.microsoft.com/office/drawing/2014/main" id="{EC3A689B-539F-4815-9F37-69ACF9C91DC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r>
              <a:rPr lang="en-US" altLang="en-US"/>
              <a:t>Choose the correct size, 8 inches for the thigh 6 inches for the leg 4 inches for the forearm.</a:t>
            </a:r>
          </a:p>
          <a:p>
            <a:pPr eaLnBrk="1" hangingPunct="1"/>
            <a:r>
              <a:rPr lang="en-US" altLang="en-US"/>
              <a:t>A joint above and a joint below should be included.</a:t>
            </a:r>
          </a:p>
          <a:p>
            <a:pPr eaLnBrk="1" hangingPunct="1"/>
            <a:r>
              <a:rPr lang="en-US" altLang="en-US"/>
              <a:t>Accordingly we have an above elbow or below elbow POP cast or slab and above knee or below knee POP cast or slab. This is done to eliminate movements of the joints on either side of the fractures. However this is not a hard and fast rule in certain fractures like a below elbow cast in colles fracture which often suffices.</a:t>
            </a:r>
          </a:p>
          <a:p>
            <a:pPr eaLnBrk="1" hangingPunct="1"/>
            <a:r>
              <a:rPr lang="en-US" altLang="en-US"/>
              <a:t>It should be moulded with the palm and not with the fingers for the fear of indentation.</a:t>
            </a:r>
          </a:p>
          <a:p>
            <a:pPr eaLnBrk="1" hangingPunct="1"/>
            <a:r>
              <a:rPr lang="en-US" altLang="en-US"/>
              <a:t>The joints should be immobilized in functional position.</a:t>
            </a:r>
          </a:p>
          <a:p>
            <a:pPr eaLnBrk="1" hangingPunct="1"/>
            <a:r>
              <a:rPr lang="en-US" altLang="en-US"/>
              <a:t>The plaster should be snugly fit and should not be too tight or too loose.</a:t>
            </a:r>
          </a:p>
          <a:p>
            <a:pPr eaLnBrk="1" hangingPunct="1"/>
            <a:r>
              <a:rPr lang="en-US" altLang="en-US"/>
              <a:t>Uniform thickness of the plaster is preferred.</a:t>
            </a:r>
          </a:p>
          <a:p>
            <a:pPr eaLnBrk="1" hangingPunct="1"/>
            <a:endParaRPr lang="en-US" altLang="en-US"/>
          </a:p>
          <a:p>
            <a:pPr eaLnBrk="1" hangingPunct="1"/>
            <a:endParaRPr lang="en-US" altLang="en-US"/>
          </a:p>
        </p:txBody>
      </p:sp>
      <p:sp>
        <p:nvSpPr>
          <p:cNvPr id="133124" name="Slide Number Placeholder 3">
            <a:extLst>
              <a:ext uri="{FF2B5EF4-FFF2-40B4-BE49-F238E27FC236}">
                <a16:creationId xmlns:a16="http://schemas.microsoft.com/office/drawing/2014/main" id="{87A85A8C-D246-47E9-A25F-DCDEFECDD64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Times New Roman" panose="02020603050405020304" pitchFamily="18" charset="0"/>
              </a:defRPr>
            </a:lvl1pPr>
            <a:lvl2pPr marL="742950" indent="-285750" defTabSz="925513">
              <a:spcBef>
                <a:spcPct val="30000"/>
              </a:spcBef>
              <a:defRPr sz="1200">
                <a:solidFill>
                  <a:schemeClr val="tx1"/>
                </a:solidFill>
                <a:latin typeface="Times New Roman" panose="02020603050405020304" pitchFamily="18" charset="0"/>
              </a:defRPr>
            </a:lvl2pPr>
            <a:lvl3pPr marL="1143000" indent="-228600" defTabSz="925513">
              <a:spcBef>
                <a:spcPct val="30000"/>
              </a:spcBef>
              <a:defRPr sz="1200">
                <a:solidFill>
                  <a:schemeClr val="tx1"/>
                </a:solidFill>
                <a:latin typeface="Times New Roman" panose="02020603050405020304" pitchFamily="18" charset="0"/>
              </a:defRPr>
            </a:lvl3pPr>
            <a:lvl4pPr marL="1600200" indent="-228600" defTabSz="925513">
              <a:spcBef>
                <a:spcPct val="30000"/>
              </a:spcBef>
              <a:defRPr sz="1200">
                <a:solidFill>
                  <a:schemeClr val="tx1"/>
                </a:solidFill>
                <a:latin typeface="Times New Roman" panose="02020603050405020304" pitchFamily="18" charset="0"/>
              </a:defRPr>
            </a:lvl4pPr>
            <a:lvl5pPr marL="2057400" indent="-228600" defTabSz="925513">
              <a:spcBef>
                <a:spcPct val="30000"/>
              </a:spcBef>
              <a:defRPr sz="1200">
                <a:solidFill>
                  <a:schemeClr val="tx1"/>
                </a:solidFill>
                <a:latin typeface="Times New Roman" panose="02020603050405020304" pitchFamily="18" charset="0"/>
              </a:defRPr>
            </a:lvl5pPr>
            <a:lvl6pPr marL="2514600" indent="-228600" defTabSz="9255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55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55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55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5BDCCC0-0DB4-4E3A-8FC4-CC8C922656C4}" type="slidenum">
              <a:rPr lang="en-US" altLang="en-US">
                <a:latin typeface="Calibri" panose="020F0502020204030204" pitchFamily="34" charset="0"/>
              </a:rPr>
              <a:pPr>
                <a:spcBef>
                  <a:spcPct val="0"/>
                </a:spcBef>
              </a:pPr>
              <a:t>449</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A03473-ADFA-4072-B10C-851104919B1E}" type="slidenum">
              <a:rPr lang="en-US"/>
              <a:pPr/>
              <a:t>281</a:t>
            </a:fld>
            <a:endParaRPr lang="en-US" dirty="0"/>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a:extLst>
              <a:ext uri="{FF2B5EF4-FFF2-40B4-BE49-F238E27FC236}">
                <a16:creationId xmlns:a16="http://schemas.microsoft.com/office/drawing/2014/main" id="{6A6952BF-237F-4919-9CD2-D229FFAEEB71}"/>
              </a:ext>
            </a:extLst>
          </p:cNvPr>
          <p:cNvSpPr>
            <a:spLocks noGrp="1" noRot="1" noChangeAspect="1" noChangeArrowheads="1" noTextEdit="1"/>
          </p:cNvSpPr>
          <p:nvPr>
            <p:ph type="sldImg"/>
          </p:nvPr>
        </p:nvSpPr>
        <p:spPr>
          <a:ln/>
        </p:spPr>
      </p:sp>
      <p:sp>
        <p:nvSpPr>
          <p:cNvPr id="135171" name="Notes Placeholder 2">
            <a:extLst>
              <a:ext uri="{FF2B5EF4-FFF2-40B4-BE49-F238E27FC236}">
                <a16:creationId xmlns:a16="http://schemas.microsoft.com/office/drawing/2014/main" id="{F8097293-3099-4F20-91DD-4947999DFB2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spcBef>
                <a:spcPct val="0"/>
              </a:spcBef>
            </a:pPr>
            <a:endParaRPr lang="en-US" altLang="en-US"/>
          </a:p>
        </p:txBody>
      </p:sp>
      <p:sp>
        <p:nvSpPr>
          <p:cNvPr id="135172" name="Slide Number Placeholder 3">
            <a:extLst>
              <a:ext uri="{FF2B5EF4-FFF2-40B4-BE49-F238E27FC236}">
                <a16:creationId xmlns:a16="http://schemas.microsoft.com/office/drawing/2014/main" id="{209BF883-38FD-4591-9EF9-CE998A7A99D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Times New Roman" panose="02020603050405020304" pitchFamily="18" charset="0"/>
              </a:defRPr>
            </a:lvl1pPr>
            <a:lvl2pPr marL="742950" indent="-285750" defTabSz="925513">
              <a:spcBef>
                <a:spcPct val="30000"/>
              </a:spcBef>
              <a:defRPr sz="1200">
                <a:solidFill>
                  <a:schemeClr val="tx1"/>
                </a:solidFill>
                <a:latin typeface="Times New Roman" panose="02020603050405020304" pitchFamily="18" charset="0"/>
              </a:defRPr>
            </a:lvl2pPr>
            <a:lvl3pPr marL="1143000" indent="-228600" defTabSz="925513">
              <a:spcBef>
                <a:spcPct val="30000"/>
              </a:spcBef>
              <a:defRPr sz="1200">
                <a:solidFill>
                  <a:schemeClr val="tx1"/>
                </a:solidFill>
                <a:latin typeface="Times New Roman" panose="02020603050405020304" pitchFamily="18" charset="0"/>
              </a:defRPr>
            </a:lvl3pPr>
            <a:lvl4pPr marL="1600200" indent="-228600" defTabSz="925513">
              <a:spcBef>
                <a:spcPct val="30000"/>
              </a:spcBef>
              <a:defRPr sz="1200">
                <a:solidFill>
                  <a:schemeClr val="tx1"/>
                </a:solidFill>
                <a:latin typeface="Times New Roman" panose="02020603050405020304" pitchFamily="18" charset="0"/>
              </a:defRPr>
            </a:lvl4pPr>
            <a:lvl5pPr marL="2057400" indent="-228600" defTabSz="925513">
              <a:spcBef>
                <a:spcPct val="30000"/>
              </a:spcBef>
              <a:defRPr sz="1200">
                <a:solidFill>
                  <a:schemeClr val="tx1"/>
                </a:solidFill>
                <a:latin typeface="Times New Roman" panose="02020603050405020304" pitchFamily="18" charset="0"/>
              </a:defRPr>
            </a:lvl5pPr>
            <a:lvl6pPr marL="2514600" indent="-228600" defTabSz="9255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55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55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55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0793190-0287-44C2-94EA-2E74B5327838}" type="slidenum">
              <a:rPr lang="en-US" altLang="en-US">
                <a:latin typeface="Calibri" panose="020F0502020204030204" pitchFamily="34" charset="0"/>
              </a:rPr>
              <a:pPr>
                <a:spcBef>
                  <a:spcPct val="0"/>
                </a:spcBef>
              </a:pPr>
              <a:t>450</a:t>
            </a:fld>
            <a:endParaRPr lang="en-US" altLang="en-US">
              <a:latin typeface="Calibri" panose="020F050202020403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a:extLst>
              <a:ext uri="{FF2B5EF4-FFF2-40B4-BE49-F238E27FC236}">
                <a16:creationId xmlns:a16="http://schemas.microsoft.com/office/drawing/2014/main" id="{4FB91C38-9CC9-46DF-8C5E-6E17F2A0B925}"/>
              </a:ext>
            </a:extLst>
          </p:cNvPr>
          <p:cNvSpPr>
            <a:spLocks noGrp="1" noRot="1" noChangeAspect="1" noChangeArrowheads="1" noTextEdit="1"/>
          </p:cNvSpPr>
          <p:nvPr>
            <p:ph type="sldImg"/>
          </p:nvPr>
        </p:nvSpPr>
        <p:spPr>
          <a:ln/>
        </p:spPr>
      </p:sp>
      <p:sp>
        <p:nvSpPr>
          <p:cNvPr id="137219" name="Notes Placeholder 2">
            <a:extLst>
              <a:ext uri="{FF2B5EF4-FFF2-40B4-BE49-F238E27FC236}">
                <a16:creationId xmlns:a16="http://schemas.microsoft.com/office/drawing/2014/main" id="{5C2EC2DE-8D33-47FC-BD84-856D047E32F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endParaRPr lang="en-US" altLang="en-US"/>
          </a:p>
        </p:txBody>
      </p:sp>
      <p:sp>
        <p:nvSpPr>
          <p:cNvPr id="137220" name="Slide Number Placeholder 3">
            <a:extLst>
              <a:ext uri="{FF2B5EF4-FFF2-40B4-BE49-F238E27FC236}">
                <a16:creationId xmlns:a16="http://schemas.microsoft.com/office/drawing/2014/main" id="{F53C5123-41E9-4184-A3D2-A8B659ED328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Times New Roman" panose="02020603050405020304" pitchFamily="18" charset="0"/>
              </a:defRPr>
            </a:lvl1pPr>
            <a:lvl2pPr marL="742950" indent="-285750" defTabSz="925513">
              <a:spcBef>
                <a:spcPct val="30000"/>
              </a:spcBef>
              <a:defRPr sz="1200">
                <a:solidFill>
                  <a:schemeClr val="tx1"/>
                </a:solidFill>
                <a:latin typeface="Times New Roman" panose="02020603050405020304" pitchFamily="18" charset="0"/>
              </a:defRPr>
            </a:lvl2pPr>
            <a:lvl3pPr marL="1143000" indent="-228600" defTabSz="925513">
              <a:spcBef>
                <a:spcPct val="30000"/>
              </a:spcBef>
              <a:defRPr sz="1200">
                <a:solidFill>
                  <a:schemeClr val="tx1"/>
                </a:solidFill>
                <a:latin typeface="Times New Roman" panose="02020603050405020304" pitchFamily="18" charset="0"/>
              </a:defRPr>
            </a:lvl3pPr>
            <a:lvl4pPr marL="1600200" indent="-228600" defTabSz="925513">
              <a:spcBef>
                <a:spcPct val="30000"/>
              </a:spcBef>
              <a:defRPr sz="1200">
                <a:solidFill>
                  <a:schemeClr val="tx1"/>
                </a:solidFill>
                <a:latin typeface="Times New Roman" panose="02020603050405020304" pitchFamily="18" charset="0"/>
              </a:defRPr>
            </a:lvl4pPr>
            <a:lvl5pPr marL="2057400" indent="-228600" defTabSz="925513">
              <a:spcBef>
                <a:spcPct val="30000"/>
              </a:spcBef>
              <a:defRPr sz="1200">
                <a:solidFill>
                  <a:schemeClr val="tx1"/>
                </a:solidFill>
                <a:latin typeface="Times New Roman" panose="02020603050405020304" pitchFamily="18" charset="0"/>
              </a:defRPr>
            </a:lvl5pPr>
            <a:lvl6pPr marL="2514600" indent="-228600" defTabSz="9255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55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55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55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CCB438E-3DEB-4649-BF3C-BA40716202A7}" type="slidenum">
              <a:rPr lang="en-US" altLang="en-US">
                <a:latin typeface="Calibri" panose="020F0502020204030204" pitchFamily="34" charset="0"/>
              </a:rPr>
              <a:pPr>
                <a:spcBef>
                  <a:spcPct val="0"/>
                </a:spcBef>
              </a:pPr>
              <a:t>451</a:t>
            </a:fld>
            <a:endParaRPr lang="en-US" altLang="en-US">
              <a:latin typeface="Calibri" panose="020F050202020403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a:extLst>
              <a:ext uri="{FF2B5EF4-FFF2-40B4-BE49-F238E27FC236}">
                <a16:creationId xmlns:a16="http://schemas.microsoft.com/office/drawing/2014/main" id="{226FB3E5-F943-4155-829A-FC195F830B64}"/>
              </a:ext>
            </a:extLst>
          </p:cNvPr>
          <p:cNvSpPr>
            <a:spLocks noGrp="1" noRot="1" noChangeAspect="1" noChangeArrowheads="1" noTextEdit="1"/>
          </p:cNvSpPr>
          <p:nvPr>
            <p:ph type="sldImg"/>
          </p:nvPr>
        </p:nvSpPr>
        <p:spPr>
          <a:ln/>
        </p:spPr>
      </p:sp>
      <p:sp>
        <p:nvSpPr>
          <p:cNvPr id="139267" name="Notes Placeholder 2">
            <a:extLst>
              <a:ext uri="{FF2B5EF4-FFF2-40B4-BE49-F238E27FC236}">
                <a16:creationId xmlns:a16="http://schemas.microsoft.com/office/drawing/2014/main" id="{B50A7CBD-AA02-45F2-81C7-F84F78FA88D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endParaRPr lang="en-US" altLang="en-US"/>
          </a:p>
        </p:txBody>
      </p:sp>
      <p:sp>
        <p:nvSpPr>
          <p:cNvPr id="139268" name="Slide Number Placeholder 3">
            <a:extLst>
              <a:ext uri="{FF2B5EF4-FFF2-40B4-BE49-F238E27FC236}">
                <a16:creationId xmlns:a16="http://schemas.microsoft.com/office/drawing/2014/main" id="{ED983D51-3F98-4BCD-B579-5A59F09D55B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Times New Roman" panose="02020603050405020304" pitchFamily="18" charset="0"/>
              </a:defRPr>
            </a:lvl1pPr>
            <a:lvl2pPr marL="742950" indent="-285750" defTabSz="925513">
              <a:spcBef>
                <a:spcPct val="30000"/>
              </a:spcBef>
              <a:defRPr sz="1200">
                <a:solidFill>
                  <a:schemeClr val="tx1"/>
                </a:solidFill>
                <a:latin typeface="Times New Roman" panose="02020603050405020304" pitchFamily="18" charset="0"/>
              </a:defRPr>
            </a:lvl2pPr>
            <a:lvl3pPr marL="1143000" indent="-228600" defTabSz="925513">
              <a:spcBef>
                <a:spcPct val="30000"/>
              </a:spcBef>
              <a:defRPr sz="1200">
                <a:solidFill>
                  <a:schemeClr val="tx1"/>
                </a:solidFill>
                <a:latin typeface="Times New Roman" panose="02020603050405020304" pitchFamily="18" charset="0"/>
              </a:defRPr>
            </a:lvl3pPr>
            <a:lvl4pPr marL="1600200" indent="-228600" defTabSz="925513">
              <a:spcBef>
                <a:spcPct val="30000"/>
              </a:spcBef>
              <a:defRPr sz="1200">
                <a:solidFill>
                  <a:schemeClr val="tx1"/>
                </a:solidFill>
                <a:latin typeface="Times New Roman" panose="02020603050405020304" pitchFamily="18" charset="0"/>
              </a:defRPr>
            </a:lvl4pPr>
            <a:lvl5pPr marL="2057400" indent="-228600" defTabSz="925513">
              <a:spcBef>
                <a:spcPct val="30000"/>
              </a:spcBef>
              <a:defRPr sz="1200">
                <a:solidFill>
                  <a:schemeClr val="tx1"/>
                </a:solidFill>
                <a:latin typeface="Times New Roman" panose="02020603050405020304" pitchFamily="18" charset="0"/>
              </a:defRPr>
            </a:lvl5pPr>
            <a:lvl6pPr marL="2514600" indent="-228600" defTabSz="9255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55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55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55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78D274F-EBF4-43B5-97D4-EE281E363391}" type="slidenum">
              <a:rPr lang="en-US" altLang="en-US">
                <a:latin typeface="Calibri" panose="020F0502020204030204" pitchFamily="34" charset="0"/>
              </a:rPr>
              <a:pPr>
                <a:spcBef>
                  <a:spcPct val="0"/>
                </a:spcBef>
              </a:pPr>
              <a:t>452</a:t>
            </a:fld>
            <a:endParaRPr lang="en-US" altLang="en-US">
              <a:latin typeface="Calibri" panose="020F050202020403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a:extLst>
              <a:ext uri="{FF2B5EF4-FFF2-40B4-BE49-F238E27FC236}">
                <a16:creationId xmlns:a16="http://schemas.microsoft.com/office/drawing/2014/main" id="{52AD07A9-6593-43D1-8BA2-96291052B1D9}"/>
              </a:ext>
            </a:extLst>
          </p:cNvPr>
          <p:cNvSpPr>
            <a:spLocks noGrp="1" noRot="1" noChangeAspect="1" noChangeArrowheads="1" noTextEdit="1"/>
          </p:cNvSpPr>
          <p:nvPr>
            <p:ph type="sldImg"/>
          </p:nvPr>
        </p:nvSpPr>
        <p:spPr>
          <a:ln/>
        </p:spPr>
      </p:sp>
      <p:sp>
        <p:nvSpPr>
          <p:cNvPr id="141315" name="Notes Placeholder 2">
            <a:extLst>
              <a:ext uri="{FF2B5EF4-FFF2-40B4-BE49-F238E27FC236}">
                <a16:creationId xmlns:a16="http://schemas.microsoft.com/office/drawing/2014/main" id="{47234911-753C-4AAB-BE34-2C2FB51DA32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endParaRPr lang="en-US" altLang="en-US"/>
          </a:p>
        </p:txBody>
      </p:sp>
      <p:sp>
        <p:nvSpPr>
          <p:cNvPr id="141316" name="Slide Number Placeholder 3">
            <a:extLst>
              <a:ext uri="{FF2B5EF4-FFF2-40B4-BE49-F238E27FC236}">
                <a16:creationId xmlns:a16="http://schemas.microsoft.com/office/drawing/2014/main" id="{4B7F0D2F-C36E-49AC-8B3E-0557C8E5E5A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Times New Roman" panose="02020603050405020304" pitchFamily="18" charset="0"/>
              </a:defRPr>
            </a:lvl1pPr>
            <a:lvl2pPr marL="742950" indent="-285750" defTabSz="925513">
              <a:spcBef>
                <a:spcPct val="30000"/>
              </a:spcBef>
              <a:defRPr sz="1200">
                <a:solidFill>
                  <a:schemeClr val="tx1"/>
                </a:solidFill>
                <a:latin typeface="Times New Roman" panose="02020603050405020304" pitchFamily="18" charset="0"/>
              </a:defRPr>
            </a:lvl2pPr>
            <a:lvl3pPr marL="1143000" indent="-228600" defTabSz="925513">
              <a:spcBef>
                <a:spcPct val="30000"/>
              </a:spcBef>
              <a:defRPr sz="1200">
                <a:solidFill>
                  <a:schemeClr val="tx1"/>
                </a:solidFill>
                <a:latin typeface="Times New Roman" panose="02020603050405020304" pitchFamily="18" charset="0"/>
              </a:defRPr>
            </a:lvl3pPr>
            <a:lvl4pPr marL="1600200" indent="-228600" defTabSz="925513">
              <a:spcBef>
                <a:spcPct val="30000"/>
              </a:spcBef>
              <a:defRPr sz="1200">
                <a:solidFill>
                  <a:schemeClr val="tx1"/>
                </a:solidFill>
                <a:latin typeface="Times New Roman" panose="02020603050405020304" pitchFamily="18" charset="0"/>
              </a:defRPr>
            </a:lvl4pPr>
            <a:lvl5pPr marL="2057400" indent="-228600" defTabSz="925513">
              <a:spcBef>
                <a:spcPct val="30000"/>
              </a:spcBef>
              <a:defRPr sz="1200">
                <a:solidFill>
                  <a:schemeClr val="tx1"/>
                </a:solidFill>
                <a:latin typeface="Times New Roman" panose="02020603050405020304" pitchFamily="18" charset="0"/>
              </a:defRPr>
            </a:lvl5pPr>
            <a:lvl6pPr marL="2514600" indent="-228600" defTabSz="9255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55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55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55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4FA2B58-7BD4-4D95-9519-6DC320B39795}" type="slidenum">
              <a:rPr lang="en-US" altLang="en-US">
                <a:latin typeface="Calibri" panose="020F0502020204030204" pitchFamily="34" charset="0"/>
              </a:rPr>
              <a:pPr>
                <a:spcBef>
                  <a:spcPct val="0"/>
                </a:spcBef>
              </a:pPr>
              <a:t>453</a:t>
            </a:fld>
            <a:endParaRPr lang="en-US" altLang="en-US">
              <a:latin typeface="Calibri" panose="020F050202020403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a:extLst>
              <a:ext uri="{FF2B5EF4-FFF2-40B4-BE49-F238E27FC236}">
                <a16:creationId xmlns:a16="http://schemas.microsoft.com/office/drawing/2014/main" id="{040ED360-CFDA-447F-A55C-30A3AB718703}"/>
              </a:ext>
            </a:extLst>
          </p:cNvPr>
          <p:cNvSpPr>
            <a:spLocks noGrp="1" noRot="1" noChangeAspect="1" noChangeArrowheads="1" noTextEdit="1"/>
          </p:cNvSpPr>
          <p:nvPr>
            <p:ph type="sldImg"/>
          </p:nvPr>
        </p:nvSpPr>
        <p:spPr>
          <a:ln/>
        </p:spPr>
      </p:sp>
      <p:sp>
        <p:nvSpPr>
          <p:cNvPr id="143363" name="Notes Placeholder 2">
            <a:extLst>
              <a:ext uri="{FF2B5EF4-FFF2-40B4-BE49-F238E27FC236}">
                <a16:creationId xmlns:a16="http://schemas.microsoft.com/office/drawing/2014/main" id="{A8CA4A46-1873-40DF-8C7F-9F6164DA927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endParaRPr lang="en-US" altLang="en-US"/>
          </a:p>
        </p:txBody>
      </p:sp>
      <p:sp>
        <p:nvSpPr>
          <p:cNvPr id="143364" name="Slide Number Placeholder 3">
            <a:extLst>
              <a:ext uri="{FF2B5EF4-FFF2-40B4-BE49-F238E27FC236}">
                <a16:creationId xmlns:a16="http://schemas.microsoft.com/office/drawing/2014/main" id="{89CDCBEE-44EF-4262-B133-B57511BA5B7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Times New Roman" panose="02020603050405020304" pitchFamily="18" charset="0"/>
              </a:defRPr>
            </a:lvl1pPr>
            <a:lvl2pPr marL="742950" indent="-285750" defTabSz="925513">
              <a:spcBef>
                <a:spcPct val="30000"/>
              </a:spcBef>
              <a:defRPr sz="1200">
                <a:solidFill>
                  <a:schemeClr val="tx1"/>
                </a:solidFill>
                <a:latin typeface="Times New Roman" panose="02020603050405020304" pitchFamily="18" charset="0"/>
              </a:defRPr>
            </a:lvl2pPr>
            <a:lvl3pPr marL="1143000" indent="-228600" defTabSz="925513">
              <a:spcBef>
                <a:spcPct val="30000"/>
              </a:spcBef>
              <a:defRPr sz="1200">
                <a:solidFill>
                  <a:schemeClr val="tx1"/>
                </a:solidFill>
                <a:latin typeface="Times New Roman" panose="02020603050405020304" pitchFamily="18" charset="0"/>
              </a:defRPr>
            </a:lvl3pPr>
            <a:lvl4pPr marL="1600200" indent="-228600" defTabSz="925513">
              <a:spcBef>
                <a:spcPct val="30000"/>
              </a:spcBef>
              <a:defRPr sz="1200">
                <a:solidFill>
                  <a:schemeClr val="tx1"/>
                </a:solidFill>
                <a:latin typeface="Times New Roman" panose="02020603050405020304" pitchFamily="18" charset="0"/>
              </a:defRPr>
            </a:lvl4pPr>
            <a:lvl5pPr marL="2057400" indent="-228600" defTabSz="925513">
              <a:spcBef>
                <a:spcPct val="30000"/>
              </a:spcBef>
              <a:defRPr sz="1200">
                <a:solidFill>
                  <a:schemeClr val="tx1"/>
                </a:solidFill>
                <a:latin typeface="Times New Roman" panose="02020603050405020304" pitchFamily="18" charset="0"/>
              </a:defRPr>
            </a:lvl5pPr>
            <a:lvl6pPr marL="2514600" indent="-228600" defTabSz="9255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55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55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55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907B2B9-E2DA-4173-BA9B-87071795A0F5}" type="slidenum">
              <a:rPr lang="en-US" altLang="en-US">
                <a:latin typeface="Calibri" panose="020F0502020204030204" pitchFamily="34" charset="0"/>
              </a:rPr>
              <a:pPr>
                <a:spcBef>
                  <a:spcPct val="0"/>
                </a:spcBef>
              </a:pPr>
              <a:t>454</a:t>
            </a:fld>
            <a:endParaRPr lang="en-US" altLang="en-US">
              <a:latin typeface="Calibri" panose="020F050202020403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a:extLst>
              <a:ext uri="{FF2B5EF4-FFF2-40B4-BE49-F238E27FC236}">
                <a16:creationId xmlns:a16="http://schemas.microsoft.com/office/drawing/2014/main" id="{45BE7EA1-072C-46D9-8786-115C5175D93F}"/>
              </a:ext>
            </a:extLst>
          </p:cNvPr>
          <p:cNvSpPr>
            <a:spLocks noGrp="1" noRot="1" noChangeAspect="1" noChangeArrowheads="1" noTextEdit="1"/>
          </p:cNvSpPr>
          <p:nvPr>
            <p:ph type="sldImg"/>
          </p:nvPr>
        </p:nvSpPr>
        <p:spPr>
          <a:ln/>
        </p:spPr>
      </p:sp>
      <p:sp>
        <p:nvSpPr>
          <p:cNvPr id="145411" name="Notes Placeholder 2">
            <a:extLst>
              <a:ext uri="{FF2B5EF4-FFF2-40B4-BE49-F238E27FC236}">
                <a16:creationId xmlns:a16="http://schemas.microsoft.com/office/drawing/2014/main" id="{EF68EE1A-0141-416E-84A8-223B2A5653E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endParaRPr lang="en-US" altLang="en-US"/>
          </a:p>
        </p:txBody>
      </p:sp>
      <p:sp>
        <p:nvSpPr>
          <p:cNvPr id="145412" name="Slide Number Placeholder 3">
            <a:extLst>
              <a:ext uri="{FF2B5EF4-FFF2-40B4-BE49-F238E27FC236}">
                <a16:creationId xmlns:a16="http://schemas.microsoft.com/office/drawing/2014/main" id="{E9E6F1C4-81EE-4A9E-99CE-40DF3E4E7751}"/>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Times New Roman" panose="02020603050405020304" pitchFamily="18" charset="0"/>
              </a:defRPr>
            </a:lvl1pPr>
            <a:lvl2pPr marL="742950" indent="-285750" defTabSz="925513">
              <a:spcBef>
                <a:spcPct val="30000"/>
              </a:spcBef>
              <a:defRPr sz="1200">
                <a:solidFill>
                  <a:schemeClr val="tx1"/>
                </a:solidFill>
                <a:latin typeface="Times New Roman" panose="02020603050405020304" pitchFamily="18" charset="0"/>
              </a:defRPr>
            </a:lvl2pPr>
            <a:lvl3pPr marL="1143000" indent="-228600" defTabSz="925513">
              <a:spcBef>
                <a:spcPct val="30000"/>
              </a:spcBef>
              <a:defRPr sz="1200">
                <a:solidFill>
                  <a:schemeClr val="tx1"/>
                </a:solidFill>
                <a:latin typeface="Times New Roman" panose="02020603050405020304" pitchFamily="18" charset="0"/>
              </a:defRPr>
            </a:lvl3pPr>
            <a:lvl4pPr marL="1600200" indent="-228600" defTabSz="925513">
              <a:spcBef>
                <a:spcPct val="30000"/>
              </a:spcBef>
              <a:defRPr sz="1200">
                <a:solidFill>
                  <a:schemeClr val="tx1"/>
                </a:solidFill>
                <a:latin typeface="Times New Roman" panose="02020603050405020304" pitchFamily="18" charset="0"/>
              </a:defRPr>
            </a:lvl4pPr>
            <a:lvl5pPr marL="2057400" indent="-228600" defTabSz="925513">
              <a:spcBef>
                <a:spcPct val="30000"/>
              </a:spcBef>
              <a:defRPr sz="1200">
                <a:solidFill>
                  <a:schemeClr val="tx1"/>
                </a:solidFill>
                <a:latin typeface="Times New Roman" panose="02020603050405020304" pitchFamily="18" charset="0"/>
              </a:defRPr>
            </a:lvl5pPr>
            <a:lvl6pPr marL="2514600" indent="-228600" defTabSz="9255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55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55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55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F290A62-7BBE-4033-8561-D29F7D822A04}" type="slidenum">
              <a:rPr lang="en-US" altLang="en-US">
                <a:latin typeface="Calibri" panose="020F0502020204030204" pitchFamily="34" charset="0"/>
              </a:rPr>
              <a:pPr>
                <a:spcBef>
                  <a:spcPct val="0"/>
                </a:spcBef>
              </a:pPr>
              <a:t>455</a:t>
            </a:fld>
            <a:endParaRPr lang="en-US" altLang="en-US">
              <a:latin typeface="Calibri" panose="020F050202020403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a:extLst>
              <a:ext uri="{FF2B5EF4-FFF2-40B4-BE49-F238E27FC236}">
                <a16:creationId xmlns:a16="http://schemas.microsoft.com/office/drawing/2014/main" id="{560EBF2B-8CD2-4671-823D-4CF8BDCC0103}"/>
              </a:ext>
            </a:extLst>
          </p:cNvPr>
          <p:cNvSpPr>
            <a:spLocks noGrp="1" noRot="1" noChangeAspect="1" noChangeArrowheads="1" noTextEdit="1"/>
          </p:cNvSpPr>
          <p:nvPr>
            <p:ph type="sldImg"/>
          </p:nvPr>
        </p:nvSpPr>
        <p:spPr>
          <a:ln/>
        </p:spPr>
      </p:sp>
      <p:sp>
        <p:nvSpPr>
          <p:cNvPr id="147459" name="Notes Placeholder 2">
            <a:extLst>
              <a:ext uri="{FF2B5EF4-FFF2-40B4-BE49-F238E27FC236}">
                <a16:creationId xmlns:a16="http://schemas.microsoft.com/office/drawing/2014/main" id="{A246AB8E-6A38-4133-A044-A0CB27FEEB9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endParaRPr lang="en-US" altLang="en-US"/>
          </a:p>
        </p:txBody>
      </p:sp>
      <p:sp>
        <p:nvSpPr>
          <p:cNvPr id="147460" name="Slide Number Placeholder 3">
            <a:extLst>
              <a:ext uri="{FF2B5EF4-FFF2-40B4-BE49-F238E27FC236}">
                <a16:creationId xmlns:a16="http://schemas.microsoft.com/office/drawing/2014/main" id="{8D6CADF0-2DF3-44AB-AF10-F2EBFA429AD1}"/>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Times New Roman" panose="02020603050405020304" pitchFamily="18" charset="0"/>
              </a:defRPr>
            </a:lvl1pPr>
            <a:lvl2pPr marL="742950" indent="-285750" defTabSz="925513">
              <a:spcBef>
                <a:spcPct val="30000"/>
              </a:spcBef>
              <a:defRPr sz="1200">
                <a:solidFill>
                  <a:schemeClr val="tx1"/>
                </a:solidFill>
                <a:latin typeface="Times New Roman" panose="02020603050405020304" pitchFamily="18" charset="0"/>
              </a:defRPr>
            </a:lvl2pPr>
            <a:lvl3pPr marL="1143000" indent="-228600" defTabSz="925513">
              <a:spcBef>
                <a:spcPct val="30000"/>
              </a:spcBef>
              <a:defRPr sz="1200">
                <a:solidFill>
                  <a:schemeClr val="tx1"/>
                </a:solidFill>
                <a:latin typeface="Times New Roman" panose="02020603050405020304" pitchFamily="18" charset="0"/>
              </a:defRPr>
            </a:lvl3pPr>
            <a:lvl4pPr marL="1600200" indent="-228600" defTabSz="925513">
              <a:spcBef>
                <a:spcPct val="30000"/>
              </a:spcBef>
              <a:defRPr sz="1200">
                <a:solidFill>
                  <a:schemeClr val="tx1"/>
                </a:solidFill>
                <a:latin typeface="Times New Roman" panose="02020603050405020304" pitchFamily="18" charset="0"/>
              </a:defRPr>
            </a:lvl4pPr>
            <a:lvl5pPr marL="2057400" indent="-228600" defTabSz="925513">
              <a:spcBef>
                <a:spcPct val="30000"/>
              </a:spcBef>
              <a:defRPr sz="1200">
                <a:solidFill>
                  <a:schemeClr val="tx1"/>
                </a:solidFill>
                <a:latin typeface="Times New Roman" panose="02020603050405020304" pitchFamily="18" charset="0"/>
              </a:defRPr>
            </a:lvl5pPr>
            <a:lvl6pPr marL="2514600" indent="-228600" defTabSz="9255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55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55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55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4575D82-03F1-4982-8ECF-9B619632756D}" type="slidenum">
              <a:rPr lang="en-US" altLang="en-US">
                <a:latin typeface="Calibri" panose="020F0502020204030204" pitchFamily="34" charset="0"/>
              </a:rPr>
              <a:pPr>
                <a:spcBef>
                  <a:spcPct val="0"/>
                </a:spcBef>
              </a:pPr>
              <a:t>456</a:t>
            </a:fld>
            <a:endParaRPr lang="en-US" altLang="en-US">
              <a:latin typeface="Calibri" panose="020F050202020403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a:extLst>
              <a:ext uri="{FF2B5EF4-FFF2-40B4-BE49-F238E27FC236}">
                <a16:creationId xmlns:a16="http://schemas.microsoft.com/office/drawing/2014/main" id="{E979A93B-0CBD-45EF-BA96-339BD7B1E9B8}"/>
              </a:ext>
            </a:extLst>
          </p:cNvPr>
          <p:cNvSpPr>
            <a:spLocks noGrp="1" noRot="1" noChangeAspect="1" noChangeArrowheads="1" noTextEdit="1"/>
          </p:cNvSpPr>
          <p:nvPr>
            <p:ph type="sldImg"/>
          </p:nvPr>
        </p:nvSpPr>
        <p:spPr>
          <a:ln/>
        </p:spPr>
      </p:sp>
      <p:sp>
        <p:nvSpPr>
          <p:cNvPr id="149507" name="Notes Placeholder 2">
            <a:extLst>
              <a:ext uri="{FF2B5EF4-FFF2-40B4-BE49-F238E27FC236}">
                <a16:creationId xmlns:a16="http://schemas.microsoft.com/office/drawing/2014/main" id="{6B9724FD-AECA-40F2-BCBA-B24E11D571D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endParaRPr lang="en-US" altLang="en-US"/>
          </a:p>
        </p:txBody>
      </p:sp>
      <p:sp>
        <p:nvSpPr>
          <p:cNvPr id="149508" name="Slide Number Placeholder 3">
            <a:extLst>
              <a:ext uri="{FF2B5EF4-FFF2-40B4-BE49-F238E27FC236}">
                <a16:creationId xmlns:a16="http://schemas.microsoft.com/office/drawing/2014/main" id="{7DB07965-D139-438C-B1F9-12965D6DACC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Times New Roman" panose="02020603050405020304" pitchFamily="18" charset="0"/>
              </a:defRPr>
            </a:lvl1pPr>
            <a:lvl2pPr marL="742950" indent="-285750" defTabSz="925513">
              <a:spcBef>
                <a:spcPct val="30000"/>
              </a:spcBef>
              <a:defRPr sz="1200">
                <a:solidFill>
                  <a:schemeClr val="tx1"/>
                </a:solidFill>
                <a:latin typeface="Times New Roman" panose="02020603050405020304" pitchFamily="18" charset="0"/>
              </a:defRPr>
            </a:lvl2pPr>
            <a:lvl3pPr marL="1143000" indent="-228600" defTabSz="925513">
              <a:spcBef>
                <a:spcPct val="30000"/>
              </a:spcBef>
              <a:defRPr sz="1200">
                <a:solidFill>
                  <a:schemeClr val="tx1"/>
                </a:solidFill>
                <a:latin typeface="Times New Roman" panose="02020603050405020304" pitchFamily="18" charset="0"/>
              </a:defRPr>
            </a:lvl3pPr>
            <a:lvl4pPr marL="1600200" indent="-228600" defTabSz="925513">
              <a:spcBef>
                <a:spcPct val="30000"/>
              </a:spcBef>
              <a:defRPr sz="1200">
                <a:solidFill>
                  <a:schemeClr val="tx1"/>
                </a:solidFill>
                <a:latin typeface="Times New Roman" panose="02020603050405020304" pitchFamily="18" charset="0"/>
              </a:defRPr>
            </a:lvl4pPr>
            <a:lvl5pPr marL="2057400" indent="-228600" defTabSz="925513">
              <a:spcBef>
                <a:spcPct val="30000"/>
              </a:spcBef>
              <a:defRPr sz="1200">
                <a:solidFill>
                  <a:schemeClr val="tx1"/>
                </a:solidFill>
                <a:latin typeface="Times New Roman" panose="02020603050405020304" pitchFamily="18" charset="0"/>
              </a:defRPr>
            </a:lvl5pPr>
            <a:lvl6pPr marL="2514600" indent="-228600" defTabSz="9255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55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55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55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9FC9F68-3E89-4486-8C28-B0F98A863B0F}" type="slidenum">
              <a:rPr lang="en-US" altLang="en-US">
                <a:latin typeface="Calibri" panose="020F0502020204030204" pitchFamily="34" charset="0"/>
              </a:rPr>
              <a:pPr>
                <a:spcBef>
                  <a:spcPct val="0"/>
                </a:spcBef>
              </a:pPr>
              <a:t>457</a:t>
            </a:fld>
            <a:endParaRPr lang="en-US" altLang="en-US">
              <a:latin typeface="Calibri" panose="020F0502020204030204"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a:extLst>
              <a:ext uri="{FF2B5EF4-FFF2-40B4-BE49-F238E27FC236}">
                <a16:creationId xmlns:a16="http://schemas.microsoft.com/office/drawing/2014/main" id="{10B7AECA-853E-46E0-82DF-07F6689F7205}"/>
              </a:ext>
            </a:extLst>
          </p:cNvPr>
          <p:cNvSpPr>
            <a:spLocks noGrp="1" noRot="1" noChangeAspect="1" noChangeArrowheads="1" noTextEdit="1"/>
          </p:cNvSpPr>
          <p:nvPr>
            <p:ph type="sldImg"/>
          </p:nvPr>
        </p:nvSpPr>
        <p:spPr>
          <a:ln/>
        </p:spPr>
      </p:sp>
      <p:sp>
        <p:nvSpPr>
          <p:cNvPr id="151555" name="Notes Placeholder 2">
            <a:extLst>
              <a:ext uri="{FF2B5EF4-FFF2-40B4-BE49-F238E27FC236}">
                <a16:creationId xmlns:a16="http://schemas.microsoft.com/office/drawing/2014/main" id="{BA3373D5-98F5-4A69-A6E9-08914F52CAF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endParaRPr lang="en-US" altLang="en-US"/>
          </a:p>
        </p:txBody>
      </p:sp>
      <p:sp>
        <p:nvSpPr>
          <p:cNvPr id="151556" name="Slide Number Placeholder 3">
            <a:extLst>
              <a:ext uri="{FF2B5EF4-FFF2-40B4-BE49-F238E27FC236}">
                <a16:creationId xmlns:a16="http://schemas.microsoft.com/office/drawing/2014/main" id="{70F17B37-7841-465D-ABCF-CD27E1104B9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Times New Roman" panose="02020603050405020304" pitchFamily="18" charset="0"/>
              </a:defRPr>
            </a:lvl1pPr>
            <a:lvl2pPr marL="742950" indent="-285750" defTabSz="925513">
              <a:spcBef>
                <a:spcPct val="30000"/>
              </a:spcBef>
              <a:defRPr sz="1200">
                <a:solidFill>
                  <a:schemeClr val="tx1"/>
                </a:solidFill>
                <a:latin typeface="Times New Roman" panose="02020603050405020304" pitchFamily="18" charset="0"/>
              </a:defRPr>
            </a:lvl2pPr>
            <a:lvl3pPr marL="1143000" indent="-228600" defTabSz="925513">
              <a:spcBef>
                <a:spcPct val="30000"/>
              </a:spcBef>
              <a:defRPr sz="1200">
                <a:solidFill>
                  <a:schemeClr val="tx1"/>
                </a:solidFill>
                <a:latin typeface="Times New Roman" panose="02020603050405020304" pitchFamily="18" charset="0"/>
              </a:defRPr>
            </a:lvl3pPr>
            <a:lvl4pPr marL="1600200" indent="-228600" defTabSz="925513">
              <a:spcBef>
                <a:spcPct val="30000"/>
              </a:spcBef>
              <a:defRPr sz="1200">
                <a:solidFill>
                  <a:schemeClr val="tx1"/>
                </a:solidFill>
                <a:latin typeface="Times New Roman" panose="02020603050405020304" pitchFamily="18" charset="0"/>
              </a:defRPr>
            </a:lvl4pPr>
            <a:lvl5pPr marL="2057400" indent="-228600" defTabSz="925513">
              <a:spcBef>
                <a:spcPct val="30000"/>
              </a:spcBef>
              <a:defRPr sz="1200">
                <a:solidFill>
                  <a:schemeClr val="tx1"/>
                </a:solidFill>
                <a:latin typeface="Times New Roman" panose="02020603050405020304" pitchFamily="18" charset="0"/>
              </a:defRPr>
            </a:lvl5pPr>
            <a:lvl6pPr marL="2514600" indent="-228600" defTabSz="9255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55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55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55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58ECE0D-1605-4620-B410-1F39A99E23FE}" type="slidenum">
              <a:rPr lang="en-US" altLang="en-US">
                <a:latin typeface="Calibri" panose="020F0502020204030204" pitchFamily="34" charset="0"/>
              </a:rPr>
              <a:pPr>
                <a:spcBef>
                  <a:spcPct val="0"/>
                </a:spcBef>
              </a:pPr>
              <a:t>458</a:t>
            </a:fld>
            <a:endParaRPr lang="en-US" altLang="en-US">
              <a:latin typeface="Calibri" panose="020F050202020403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a:extLst>
              <a:ext uri="{FF2B5EF4-FFF2-40B4-BE49-F238E27FC236}">
                <a16:creationId xmlns:a16="http://schemas.microsoft.com/office/drawing/2014/main" id="{6EE1C6C2-E380-49A7-A13F-2CD3FFF79F06}"/>
              </a:ext>
            </a:extLst>
          </p:cNvPr>
          <p:cNvSpPr>
            <a:spLocks noGrp="1" noRot="1" noChangeAspect="1" noChangeArrowheads="1" noTextEdit="1"/>
          </p:cNvSpPr>
          <p:nvPr>
            <p:ph type="sldImg"/>
          </p:nvPr>
        </p:nvSpPr>
        <p:spPr>
          <a:ln/>
        </p:spPr>
      </p:sp>
      <p:sp>
        <p:nvSpPr>
          <p:cNvPr id="153603" name="Notes Placeholder 2">
            <a:extLst>
              <a:ext uri="{FF2B5EF4-FFF2-40B4-BE49-F238E27FC236}">
                <a16:creationId xmlns:a16="http://schemas.microsoft.com/office/drawing/2014/main" id="{CE6A8EC5-0634-4419-8141-E94D38C2EDF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endParaRPr lang="en-US" altLang="en-US"/>
          </a:p>
        </p:txBody>
      </p:sp>
      <p:sp>
        <p:nvSpPr>
          <p:cNvPr id="153604" name="Slide Number Placeholder 3">
            <a:extLst>
              <a:ext uri="{FF2B5EF4-FFF2-40B4-BE49-F238E27FC236}">
                <a16:creationId xmlns:a16="http://schemas.microsoft.com/office/drawing/2014/main" id="{1527DC1C-F429-4F3F-96C2-17DCF7E7A52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Times New Roman" panose="02020603050405020304" pitchFamily="18" charset="0"/>
              </a:defRPr>
            </a:lvl1pPr>
            <a:lvl2pPr marL="742950" indent="-285750" defTabSz="925513">
              <a:spcBef>
                <a:spcPct val="30000"/>
              </a:spcBef>
              <a:defRPr sz="1200">
                <a:solidFill>
                  <a:schemeClr val="tx1"/>
                </a:solidFill>
                <a:latin typeface="Times New Roman" panose="02020603050405020304" pitchFamily="18" charset="0"/>
              </a:defRPr>
            </a:lvl2pPr>
            <a:lvl3pPr marL="1143000" indent="-228600" defTabSz="925513">
              <a:spcBef>
                <a:spcPct val="30000"/>
              </a:spcBef>
              <a:defRPr sz="1200">
                <a:solidFill>
                  <a:schemeClr val="tx1"/>
                </a:solidFill>
                <a:latin typeface="Times New Roman" panose="02020603050405020304" pitchFamily="18" charset="0"/>
              </a:defRPr>
            </a:lvl3pPr>
            <a:lvl4pPr marL="1600200" indent="-228600" defTabSz="925513">
              <a:spcBef>
                <a:spcPct val="30000"/>
              </a:spcBef>
              <a:defRPr sz="1200">
                <a:solidFill>
                  <a:schemeClr val="tx1"/>
                </a:solidFill>
                <a:latin typeface="Times New Roman" panose="02020603050405020304" pitchFamily="18" charset="0"/>
              </a:defRPr>
            </a:lvl4pPr>
            <a:lvl5pPr marL="2057400" indent="-228600" defTabSz="925513">
              <a:spcBef>
                <a:spcPct val="30000"/>
              </a:spcBef>
              <a:defRPr sz="1200">
                <a:solidFill>
                  <a:schemeClr val="tx1"/>
                </a:solidFill>
                <a:latin typeface="Times New Roman" panose="02020603050405020304" pitchFamily="18" charset="0"/>
              </a:defRPr>
            </a:lvl5pPr>
            <a:lvl6pPr marL="2514600" indent="-228600" defTabSz="9255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55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55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55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A53737B-7187-4246-A379-146867573DDD}" type="slidenum">
              <a:rPr lang="en-US" altLang="en-US">
                <a:latin typeface="Calibri" panose="020F0502020204030204" pitchFamily="34" charset="0"/>
              </a:rPr>
              <a:pPr>
                <a:spcBef>
                  <a:spcPct val="0"/>
                </a:spcBef>
              </a:pPr>
              <a:t>459</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63CAE2-5C42-4B82-8D88-3DADA49B48A2}" type="slidenum">
              <a:rPr lang="en-US"/>
              <a:pPr/>
              <a:t>282</a:t>
            </a:fld>
            <a:endParaRPr lang="en-US" dirty="0"/>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a:extLst>
              <a:ext uri="{FF2B5EF4-FFF2-40B4-BE49-F238E27FC236}">
                <a16:creationId xmlns:a16="http://schemas.microsoft.com/office/drawing/2014/main" id="{F0C9CB64-2A5C-41DE-856A-2FB7DC5478F5}"/>
              </a:ext>
            </a:extLst>
          </p:cNvPr>
          <p:cNvSpPr>
            <a:spLocks noGrp="1" noRot="1" noChangeAspect="1" noChangeArrowheads="1" noTextEdit="1"/>
          </p:cNvSpPr>
          <p:nvPr>
            <p:ph type="sldImg"/>
          </p:nvPr>
        </p:nvSpPr>
        <p:spPr>
          <a:ln/>
        </p:spPr>
      </p:sp>
      <p:sp>
        <p:nvSpPr>
          <p:cNvPr id="155651" name="Notes Placeholder 2">
            <a:extLst>
              <a:ext uri="{FF2B5EF4-FFF2-40B4-BE49-F238E27FC236}">
                <a16:creationId xmlns:a16="http://schemas.microsoft.com/office/drawing/2014/main" id="{1619F13A-2918-4DD5-88CD-AB7425AFFDA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spcBef>
                <a:spcPct val="0"/>
              </a:spcBef>
            </a:pPr>
            <a:endParaRPr lang="en-US" altLang="en-US"/>
          </a:p>
        </p:txBody>
      </p:sp>
      <p:sp>
        <p:nvSpPr>
          <p:cNvPr id="155652" name="Slide Number Placeholder 3">
            <a:extLst>
              <a:ext uri="{FF2B5EF4-FFF2-40B4-BE49-F238E27FC236}">
                <a16:creationId xmlns:a16="http://schemas.microsoft.com/office/drawing/2014/main" id="{E55CFE79-CF36-497B-A76F-FF91B69BCCD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Times New Roman" panose="02020603050405020304" pitchFamily="18" charset="0"/>
              </a:defRPr>
            </a:lvl1pPr>
            <a:lvl2pPr marL="742950" indent="-285750" defTabSz="925513">
              <a:spcBef>
                <a:spcPct val="30000"/>
              </a:spcBef>
              <a:defRPr sz="1200">
                <a:solidFill>
                  <a:schemeClr val="tx1"/>
                </a:solidFill>
                <a:latin typeface="Times New Roman" panose="02020603050405020304" pitchFamily="18" charset="0"/>
              </a:defRPr>
            </a:lvl2pPr>
            <a:lvl3pPr marL="1143000" indent="-228600" defTabSz="925513">
              <a:spcBef>
                <a:spcPct val="30000"/>
              </a:spcBef>
              <a:defRPr sz="1200">
                <a:solidFill>
                  <a:schemeClr val="tx1"/>
                </a:solidFill>
                <a:latin typeface="Times New Roman" panose="02020603050405020304" pitchFamily="18" charset="0"/>
              </a:defRPr>
            </a:lvl3pPr>
            <a:lvl4pPr marL="1600200" indent="-228600" defTabSz="925513">
              <a:spcBef>
                <a:spcPct val="30000"/>
              </a:spcBef>
              <a:defRPr sz="1200">
                <a:solidFill>
                  <a:schemeClr val="tx1"/>
                </a:solidFill>
                <a:latin typeface="Times New Roman" panose="02020603050405020304" pitchFamily="18" charset="0"/>
              </a:defRPr>
            </a:lvl4pPr>
            <a:lvl5pPr marL="2057400" indent="-228600" defTabSz="925513">
              <a:spcBef>
                <a:spcPct val="30000"/>
              </a:spcBef>
              <a:defRPr sz="1200">
                <a:solidFill>
                  <a:schemeClr val="tx1"/>
                </a:solidFill>
                <a:latin typeface="Times New Roman" panose="02020603050405020304" pitchFamily="18" charset="0"/>
              </a:defRPr>
            </a:lvl5pPr>
            <a:lvl6pPr marL="2514600" indent="-228600" defTabSz="9255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55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55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55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7401ADA-70EF-4F23-AF9E-2B0C75AA7E09}" type="slidenum">
              <a:rPr lang="en-US" altLang="en-US">
                <a:latin typeface="Calibri" panose="020F0502020204030204" pitchFamily="34" charset="0"/>
              </a:rPr>
              <a:pPr>
                <a:spcBef>
                  <a:spcPct val="0"/>
                </a:spcBef>
              </a:pPr>
              <a:t>460</a:t>
            </a:fld>
            <a:endParaRPr lang="en-US" altLang="en-US">
              <a:latin typeface="Calibri" panose="020F0502020204030204"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a:extLst>
              <a:ext uri="{FF2B5EF4-FFF2-40B4-BE49-F238E27FC236}">
                <a16:creationId xmlns:a16="http://schemas.microsoft.com/office/drawing/2014/main" id="{0F087135-5FD0-455D-AE35-0CC60087CED7}"/>
              </a:ext>
            </a:extLst>
          </p:cNvPr>
          <p:cNvSpPr>
            <a:spLocks noGrp="1" noRot="1" noChangeAspect="1" noChangeArrowheads="1" noTextEdit="1"/>
          </p:cNvSpPr>
          <p:nvPr>
            <p:ph type="sldImg"/>
          </p:nvPr>
        </p:nvSpPr>
        <p:spPr>
          <a:ln/>
        </p:spPr>
      </p:sp>
      <p:sp>
        <p:nvSpPr>
          <p:cNvPr id="157699" name="Notes Placeholder 2">
            <a:extLst>
              <a:ext uri="{FF2B5EF4-FFF2-40B4-BE49-F238E27FC236}">
                <a16:creationId xmlns:a16="http://schemas.microsoft.com/office/drawing/2014/main" id="{CFB598E3-50B5-492D-8D3A-43F23646AF4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spcBef>
                <a:spcPct val="0"/>
              </a:spcBef>
            </a:pPr>
            <a:endParaRPr lang="en-US" altLang="en-US"/>
          </a:p>
        </p:txBody>
      </p:sp>
      <p:sp>
        <p:nvSpPr>
          <p:cNvPr id="157700" name="Slide Number Placeholder 3">
            <a:extLst>
              <a:ext uri="{FF2B5EF4-FFF2-40B4-BE49-F238E27FC236}">
                <a16:creationId xmlns:a16="http://schemas.microsoft.com/office/drawing/2014/main" id="{3AE6283E-94B0-4B0D-AF96-25C74D65283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Times New Roman" panose="02020603050405020304" pitchFamily="18" charset="0"/>
              </a:defRPr>
            </a:lvl1pPr>
            <a:lvl2pPr marL="742950" indent="-285750" defTabSz="925513">
              <a:spcBef>
                <a:spcPct val="30000"/>
              </a:spcBef>
              <a:defRPr sz="1200">
                <a:solidFill>
                  <a:schemeClr val="tx1"/>
                </a:solidFill>
                <a:latin typeface="Times New Roman" panose="02020603050405020304" pitchFamily="18" charset="0"/>
              </a:defRPr>
            </a:lvl2pPr>
            <a:lvl3pPr marL="1143000" indent="-228600" defTabSz="925513">
              <a:spcBef>
                <a:spcPct val="30000"/>
              </a:spcBef>
              <a:defRPr sz="1200">
                <a:solidFill>
                  <a:schemeClr val="tx1"/>
                </a:solidFill>
                <a:latin typeface="Times New Roman" panose="02020603050405020304" pitchFamily="18" charset="0"/>
              </a:defRPr>
            </a:lvl3pPr>
            <a:lvl4pPr marL="1600200" indent="-228600" defTabSz="925513">
              <a:spcBef>
                <a:spcPct val="30000"/>
              </a:spcBef>
              <a:defRPr sz="1200">
                <a:solidFill>
                  <a:schemeClr val="tx1"/>
                </a:solidFill>
                <a:latin typeface="Times New Roman" panose="02020603050405020304" pitchFamily="18" charset="0"/>
              </a:defRPr>
            </a:lvl4pPr>
            <a:lvl5pPr marL="2057400" indent="-228600" defTabSz="925513">
              <a:spcBef>
                <a:spcPct val="30000"/>
              </a:spcBef>
              <a:defRPr sz="1200">
                <a:solidFill>
                  <a:schemeClr val="tx1"/>
                </a:solidFill>
                <a:latin typeface="Times New Roman" panose="02020603050405020304" pitchFamily="18" charset="0"/>
              </a:defRPr>
            </a:lvl5pPr>
            <a:lvl6pPr marL="2514600" indent="-228600" defTabSz="9255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55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55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55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EA684A2-8E5A-43A1-9DF3-FDA3F21EEB72}" type="slidenum">
              <a:rPr lang="en-US" altLang="en-US">
                <a:latin typeface="Calibri" panose="020F0502020204030204" pitchFamily="34" charset="0"/>
              </a:rPr>
              <a:pPr>
                <a:spcBef>
                  <a:spcPct val="0"/>
                </a:spcBef>
              </a:pPr>
              <a:t>461</a:t>
            </a:fld>
            <a:endParaRPr lang="en-US" altLang="en-US">
              <a:latin typeface="Calibri" panose="020F0502020204030204"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a:extLst>
              <a:ext uri="{FF2B5EF4-FFF2-40B4-BE49-F238E27FC236}">
                <a16:creationId xmlns:a16="http://schemas.microsoft.com/office/drawing/2014/main" id="{C38715C2-6B64-46DF-BA6A-0F9F3E82FEF2}"/>
              </a:ext>
            </a:extLst>
          </p:cNvPr>
          <p:cNvSpPr>
            <a:spLocks noGrp="1" noRot="1" noChangeAspect="1" noChangeArrowheads="1" noTextEdit="1"/>
          </p:cNvSpPr>
          <p:nvPr>
            <p:ph type="sldImg"/>
          </p:nvPr>
        </p:nvSpPr>
        <p:spPr>
          <a:ln/>
        </p:spPr>
      </p:sp>
      <p:sp>
        <p:nvSpPr>
          <p:cNvPr id="159747" name="Notes Placeholder 2">
            <a:extLst>
              <a:ext uri="{FF2B5EF4-FFF2-40B4-BE49-F238E27FC236}">
                <a16:creationId xmlns:a16="http://schemas.microsoft.com/office/drawing/2014/main" id="{93A3111F-F682-4F03-A941-D531004E372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endParaRPr lang="en-US" altLang="en-US"/>
          </a:p>
        </p:txBody>
      </p:sp>
      <p:sp>
        <p:nvSpPr>
          <p:cNvPr id="159748" name="Slide Number Placeholder 3">
            <a:extLst>
              <a:ext uri="{FF2B5EF4-FFF2-40B4-BE49-F238E27FC236}">
                <a16:creationId xmlns:a16="http://schemas.microsoft.com/office/drawing/2014/main" id="{6E47001A-8F32-4929-BDCB-9265E4AF31A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Times New Roman" panose="02020603050405020304" pitchFamily="18" charset="0"/>
              </a:defRPr>
            </a:lvl1pPr>
            <a:lvl2pPr marL="742950" indent="-285750" defTabSz="925513">
              <a:spcBef>
                <a:spcPct val="30000"/>
              </a:spcBef>
              <a:defRPr sz="1200">
                <a:solidFill>
                  <a:schemeClr val="tx1"/>
                </a:solidFill>
                <a:latin typeface="Times New Roman" panose="02020603050405020304" pitchFamily="18" charset="0"/>
              </a:defRPr>
            </a:lvl2pPr>
            <a:lvl3pPr marL="1143000" indent="-228600" defTabSz="925513">
              <a:spcBef>
                <a:spcPct val="30000"/>
              </a:spcBef>
              <a:defRPr sz="1200">
                <a:solidFill>
                  <a:schemeClr val="tx1"/>
                </a:solidFill>
                <a:latin typeface="Times New Roman" panose="02020603050405020304" pitchFamily="18" charset="0"/>
              </a:defRPr>
            </a:lvl3pPr>
            <a:lvl4pPr marL="1600200" indent="-228600" defTabSz="925513">
              <a:spcBef>
                <a:spcPct val="30000"/>
              </a:spcBef>
              <a:defRPr sz="1200">
                <a:solidFill>
                  <a:schemeClr val="tx1"/>
                </a:solidFill>
                <a:latin typeface="Times New Roman" panose="02020603050405020304" pitchFamily="18" charset="0"/>
              </a:defRPr>
            </a:lvl4pPr>
            <a:lvl5pPr marL="2057400" indent="-228600" defTabSz="925513">
              <a:spcBef>
                <a:spcPct val="30000"/>
              </a:spcBef>
              <a:defRPr sz="1200">
                <a:solidFill>
                  <a:schemeClr val="tx1"/>
                </a:solidFill>
                <a:latin typeface="Times New Roman" panose="02020603050405020304" pitchFamily="18" charset="0"/>
              </a:defRPr>
            </a:lvl5pPr>
            <a:lvl6pPr marL="2514600" indent="-228600" defTabSz="9255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55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55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55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4F5F73F-21CA-4A61-BB43-794EAF3542E0}" type="slidenum">
              <a:rPr lang="en-US" altLang="en-US">
                <a:latin typeface="Calibri" panose="020F0502020204030204" pitchFamily="34" charset="0"/>
              </a:rPr>
              <a:pPr>
                <a:spcBef>
                  <a:spcPct val="0"/>
                </a:spcBef>
              </a:pPr>
              <a:t>462</a:t>
            </a:fld>
            <a:endParaRPr lang="en-US" altLang="en-US">
              <a:latin typeface="Calibri" panose="020F0502020204030204"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a:extLst>
              <a:ext uri="{FF2B5EF4-FFF2-40B4-BE49-F238E27FC236}">
                <a16:creationId xmlns:a16="http://schemas.microsoft.com/office/drawing/2014/main" id="{B704F77C-78C2-440E-AE0A-480990E26659}"/>
              </a:ext>
            </a:extLst>
          </p:cNvPr>
          <p:cNvSpPr>
            <a:spLocks noGrp="1" noRot="1" noChangeAspect="1" noChangeArrowheads="1" noTextEdit="1"/>
          </p:cNvSpPr>
          <p:nvPr>
            <p:ph type="sldImg"/>
          </p:nvPr>
        </p:nvSpPr>
        <p:spPr>
          <a:ln/>
        </p:spPr>
      </p:sp>
      <p:sp>
        <p:nvSpPr>
          <p:cNvPr id="161795" name="Notes Placeholder 2">
            <a:extLst>
              <a:ext uri="{FF2B5EF4-FFF2-40B4-BE49-F238E27FC236}">
                <a16:creationId xmlns:a16="http://schemas.microsoft.com/office/drawing/2014/main" id="{03F76B0F-EE1A-4094-8A8E-18977795C7A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endParaRPr lang="en-US" altLang="en-US"/>
          </a:p>
        </p:txBody>
      </p:sp>
      <p:sp>
        <p:nvSpPr>
          <p:cNvPr id="161796" name="Slide Number Placeholder 3">
            <a:extLst>
              <a:ext uri="{FF2B5EF4-FFF2-40B4-BE49-F238E27FC236}">
                <a16:creationId xmlns:a16="http://schemas.microsoft.com/office/drawing/2014/main" id="{43CC9157-28A0-4F13-B21B-EF0F70CD0FA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spcBef>
                <a:spcPct val="30000"/>
              </a:spcBef>
              <a:defRPr sz="1200">
                <a:solidFill>
                  <a:schemeClr val="tx1"/>
                </a:solidFill>
                <a:latin typeface="Times New Roman" panose="02020603050405020304" pitchFamily="18" charset="0"/>
              </a:defRPr>
            </a:lvl1pPr>
            <a:lvl2pPr marL="742950" indent="-285750" defTabSz="925513">
              <a:spcBef>
                <a:spcPct val="30000"/>
              </a:spcBef>
              <a:defRPr sz="1200">
                <a:solidFill>
                  <a:schemeClr val="tx1"/>
                </a:solidFill>
                <a:latin typeface="Times New Roman" panose="02020603050405020304" pitchFamily="18" charset="0"/>
              </a:defRPr>
            </a:lvl2pPr>
            <a:lvl3pPr marL="1143000" indent="-228600" defTabSz="925513">
              <a:spcBef>
                <a:spcPct val="30000"/>
              </a:spcBef>
              <a:defRPr sz="1200">
                <a:solidFill>
                  <a:schemeClr val="tx1"/>
                </a:solidFill>
                <a:latin typeface="Times New Roman" panose="02020603050405020304" pitchFamily="18" charset="0"/>
              </a:defRPr>
            </a:lvl3pPr>
            <a:lvl4pPr marL="1600200" indent="-228600" defTabSz="925513">
              <a:spcBef>
                <a:spcPct val="30000"/>
              </a:spcBef>
              <a:defRPr sz="1200">
                <a:solidFill>
                  <a:schemeClr val="tx1"/>
                </a:solidFill>
                <a:latin typeface="Times New Roman" panose="02020603050405020304" pitchFamily="18" charset="0"/>
              </a:defRPr>
            </a:lvl4pPr>
            <a:lvl5pPr marL="2057400" indent="-228600" defTabSz="925513">
              <a:spcBef>
                <a:spcPct val="30000"/>
              </a:spcBef>
              <a:defRPr sz="1200">
                <a:solidFill>
                  <a:schemeClr val="tx1"/>
                </a:solidFill>
                <a:latin typeface="Times New Roman" panose="02020603050405020304" pitchFamily="18" charset="0"/>
              </a:defRPr>
            </a:lvl5pPr>
            <a:lvl6pPr marL="2514600" indent="-228600" defTabSz="9255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55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55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55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0B6B0CE-EA32-49F5-83B9-F3A7EEC6373F}" type="slidenum">
              <a:rPr lang="en-US" altLang="en-US">
                <a:latin typeface="Calibri" panose="020F0502020204030204" pitchFamily="34" charset="0"/>
              </a:rPr>
              <a:pPr>
                <a:spcBef>
                  <a:spcPct val="0"/>
                </a:spcBef>
              </a:pPr>
              <a:t>463</a:t>
            </a:fld>
            <a:endParaRPr lang="en-US" altLang="en-US">
              <a:latin typeface="Calibri" panose="020F0502020204030204"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B2255B64-1396-48E4-AA19-4BAEF9988FC5}" type="slidenum">
              <a:rPr lang="en-US" smtClean="0"/>
              <a:pPr/>
              <a:t>484</a:t>
            </a:fld>
            <a:endParaRPr 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r>
              <a:rPr lang="en-US"/>
              <a:t>Figure from:  Rockwood and Green: Fractures in Adults, 4</a:t>
            </a:r>
            <a:r>
              <a:rPr lang="en-US" baseline="30000"/>
              <a:t>th</a:t>
            </a:r>
            <a:r>
              <a:rPr lang="en-US"/>
              <a:t> ed, Lippincott, 1996.</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4ACF3107-4986-4FF4-94A3-3DB736753B71}" type="slidenum">
              <a:rPr lang="en-US" smtClean="0"/>
              <a:pPr/>
              <a:t>489</a:t>
            </a:fld>
            <a:endParaRPr lang="en-US"/>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algn="ctr"/>
            <a:r>
              <a:rPr lang="en-US" sz="1400"/>
              <a:t>Figure from:  Rockwood and Green: Fractures in Adults, 4</a:t>
            </a:r>
            <a:r>
              <a:rPr lang="en-US" sz="1400" baseline="30000"/>
              <a:t>th</a:t>
            </a:r>
            <a:r>
              <a:rPr lang="en-US" sz="1400"/>
              <a:t> ed, Lippincott, 1996.</a:t>
            </a:r>
          </a:p>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F786D209-60A1-4EC2-A7F4-E30350837984}" type="slidenum">
              <a:rPr lang="en-US" smtClean="0"/>
              <a:pPr/>
              <a:t>490</a:t>
            </a:fld>
            <a:endParaRPr 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r>
              <a:rPr lang="en-US"/>
              <a:t>Figures from Rockwood and Green, 5th ed</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503D1AB9-2380-48FF-A639-41415630366D}" type="slidenum">
              <a:rPr lang="en-US" smtClean="0"/>
              <a:pPr/>
              <a:t>491</a:t>
            </a:fld>
            <a:endParaRPr lang="en-US"/>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r>
              <a:rPr lang="en-US"/>
              <a:t>Figures from Rockwood and Green, 5th ed..</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7F4CBC40-931C-4537-9FA8-86F807A24AC4}" type="slidenum">
              <a:rPr lang="en-US" smtClean="0"/>
              <a:pPr/>
              <a:t>492</a:t>
            </a:fld>
            <a:endParaRPr 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r>
              <a:rPr lang="en-US"/>
              <a:t>Figures from Rockwood and Green, 5th ed.</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0FAD7525-9D7C-45D7-A6CB-386EB3332F16}" type="slidenum">
              <a:rPr lang="en-US" smtClean="0"/>
              <a:pPr/>
              <a:t>496</a:t>
            </a:fld>
            <a:endParaRPr 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r>
              <a:rPr lang="en-US"/>
              <a:t>Figure from Rockwood and Green, 4th ed.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484037-D6C1-4581-8066-A74B7E75B8C0}" type="slidenum">
              <a:rPr lang="en-US"/>
              <a:pPr/>
              <a:t>283</a:t>
            </a:fld>
            <a:endParaRPr lang="en-US" dirty="0"/>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8424734C-3E22-4E58-9EAF-DD7C6C900F6E}" type="slidenum">
              <a:rPr lang="en-US" smtClean="0"/>
              <a:pPr/>
              <a:t>498</a:t>
            </a:fld>
            <a:endParaRPr 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r>
              <a:rPr lang="en-US"/>
              <a:t>Figure from Rockwood and Green, 4th ed.</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1F35DE10-83F3-4DD3-A03B-29CC65A244F3}" type="slidenum">
              <a:rPr lang="en-US" smtClean="0"/>
              <a:pPr/>
              <a:t>508</a:t>
            </a:fld>
            <a:endParaRPr lang="en-US"/>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algn="ctr"/>
            <a:r>
              <a:rPr lang="en-US" sz="1400"/>
              <a:t>Figure from:Figure from: Browner and Jupiter: Skeletal Trauma, 2</a:t>
            </a:r>
            <a:r>
              <a:rPr lang="en-US" sz="1400" baseline="30000"/>
              <a:t>nd</a:t>
            </a:r>
            <a:r>
              <a:rPr lang="en-US" sz="1400"/>
              <a:t> ed, Saunders, p 2221 1998.</a:t>
            </a:r>
          </a:p>
          <a:p>
            <a:pPr algn="ctr"/>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ED38BB29-446A-462D-AC58-B554D1C98DE2}" type="slidenum">
              <a:rPr lang="en-US" smtClean="0"/>
              <a:pPr/>
              <a:t>511</a:t>
            </a:fld>
            <a:endParaRPr lang="en-US"/>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algn="ctr"/>
            <a:r>
              <a:rPr lang="en-US" sz="1400"/>
              <a:t>Figure from:Figure from: Browner and Jupiter: Skeletal Trauma, 2</a:t>
            </a:r>
            <a:r>
              <a:rPr lang="en-US" sz="1400" baseline="30000"/>
              <a:t>nd</a:t>
            </a:r>
            <a:r>
              <a:rPr lang="en-US" sz="1400"/>
              <a:t> ed, Saunders, p 2221,  1998.</a:t>
            </a:r>
          </a:p>
          <a:p>
            <a:pPr algn="ctr"/>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F2CB63DF-EA5B-4467-94A7-C986E41CEA51}" type="slidenum">
              <a:rPr lang="en-US" smtClean="0"/>
              <a:pPr/>
              <a:t>514</a:t>
            </a:fld>
            <a:endParaRPr 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r>
              <a:rPr lang="en-US"/>
              <a:t>Figure from Rockwood and Green, 5th ed.</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A9B72CE3-4D57-4967-A38F-44F54BE7EA58}" type="slidenum">
              <a:rPr lang="en-US" smtClean="0"/>
              <a:pPr/>
              <a:t>516</a:t>
            </a:fld>
            <a:endParaRPr lang="en-US"/>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r>
              <a:rPr lang="en-US"/>
              <a:t>Loss of reduction is the most common complication of cast treatment as the swelling decreases and the padding compresses while the patient regains mobility.  Careful casting technique can avoid this (careful molding, attention to detail—deforming forces:gravity and muscle).  Appropriately time radiographic reevaluation and correction of problems will lead to a satisfactory outcome.</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4926A4-1834-4EE2-9186-C7EA8DFB727F}" type="slidenum">
              <a:rPr lang="en-US" smtClean="0"/>
              <a:pPr/>
              <a:t>525</a:t>
            </a:fld>
            <a:endParaRPr lang="en-US" dirty="0"/>
          </a:p>
        </p:txBody>
      </p:sp>
    </p:spTree>
    <p:extLst>
      <p:ext uri="{BB962C8B-B14F-4D97-AF65-F5344CB8AC3E}">
        <p14:creationId xmlns:p14="http://schemas.microsoft.com/office/powerpoint/2010/main" val="3293454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AE0885-7943-40A7-B446-AD78F0E6C508}" type="slidenum">
              <a:rPr lang="en-US"/>
              <a:pPr/>
              <a:t>284</a:t>
            </a:fld>
            <a:endParaRPr lang="en-US"/>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CF1B73C4-A797-48A0-860B-05F7EB38030D}" type="datetimeFigureOut">
              <a:rPr lang="en-US" smtClean="0"/>
              <a:pPr/>
              <a:t>4/5/2021</a:t>
            </a:fld>
            <a:endParaRPr lang="en-US" dirty="0"/>
          </a:p>
        </p:txBody>
      </p:sp>
      <p:sp>
        <p:nvSpPr>
          <p:cNvPr id="19" name="Footer Placeholder 18"/>
          <p:cNvSpPr>
            <a:spLocks noGrp="1"/>
          </p:cNvSpPr>
          <p:nvPr>
            <p:ph type="ftr" sz="quarter" idx="11"/>
          </p:nvPr>
        </p:nvSpPr>
        <p:spPr/>
        <p:txBody>
          <a:bodyPr/>
          <a:lstStyle/>
          <a:p>
            <a:endParaRPr lang="en-US" dirty="0"/>
          </a:p>
        </p:txBody>
      </p:sp>
      <p:sp>
        <p:nvSpPr>
          <p:cNvPr id="27" name="Slide Number Placeholder 26"/>
          <p:cNvSpPr>
            <a:spLocks noGrp="1"/>
          </p:cNvSpPr>
          <p:nvPr>
            <p:ph type="sldNum" sz="quarter" idx="12"/>
          </p:nvPr>
        </p:nvSpPr>
        <p:spPr/>
        <p:txBody>
          <a:bodyPr/>
          <a:lstStyle/>
          <a:p>
            <a:fld id="{5BDA53B6-A140-48CA-9A4C-5F8EC8B3B5B2}"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F1B73C4-A797-48A0-860B-05F7EB38030D}" type="datetimeFigureOut">
              <a:rPr lang="en-US" smtClean="0"/>
              <a:pPr/>
              <a:t>4/5/2021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BDA53B6-A140-48CA-9A4C-5F8EC8B3B5B2}"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F1B73C4-A797-48A0-860B-05F7EB38030D}" type="datetimeFigureOut">
              <a:rPr lang="en-US" smtClean="0"/>
              <a:pPr/>
              <a:t>4/5/2021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BDA53B6-A140-48CA-9A4C-5F8EC8B3B5B2}"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endParaRPr lang="en-US"/>
          </a:p>
        </p:txBody>
      </p:sp>
      <p:sp>
        <p:nvSpPr>
          <p:cNvPr id="4" name="Date Placeholder 3"/>
          <p:cNvSpPr>
            <a:spLocks noGrp="1"/>
          </p:cNvSpPr>
          <p:nvPr>
            <p:ph type="dt" sz="half" idx="10"/>
          </p:nvPr>
        </p:nvSpPr>
        <p:spPr>
          <a:xfrm>
            <a:off x="685800" y="6324600"/>
            <a:ext cx="1905000" cy="457200"/>
          </a:xfrm>
        </p:spPr>
        <p:txBody>
          <a:bodyPr/>
          <a:lstStyle>
            <a:lvl1pPr>
              <a:defRPr/>
            </a:lvl1pPr>
          </a:lstStyle>
          <a:p>
            <a:endParaRPr lang="en-US"/>
          </a:p>
        </p:txBody>
      </p:sp>
      <p:sp>
        <p:nvSpPr>
          <p:cNvPr id="5" name="Footer Placeholder 4"/>
          <p:cNvSpPr>
            <a:spLocks noGrp="1"/>
          </p:cNvSpPr>
          <p:nvPr>
            <p:ph type="ftr" sz="quarter" idx="11"/>
          </p:nvPr>
        </p:nvSpPr>
        <p:spPr>
          <a:xfrm>
            <a:off x="3124200" y="6324600"/>
            <a:ext cx="28956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324600"/>
            <a:ext cx="1905000" cy="457200"/>
          </a:xfrm>
        </p:spPr>
        <p:txBody>
          <a:bodyPr/>
          <a:lstStyle>
            <a:lvl1pPr>
              <a:defRPr/>
            </a:lvl1pPr>
          </a:lstStyle>
          <a:p>
            <a:fld id="{6366C649-73B3-4B2A-83E3-E025629F89C7}" type="slidenum">
              <a:rPr lang="en-US"/>
              <a:pPr/>
              <a:t>‹#›</a:t>
            </a:fld>
            <a:endParaRPr lang="en-US"/>
          </a:p>
        </p:txBody>
      </p:sp>
    </p:spTree>
  </p:cSld>
  <p:clrMapOvr>
    <a:masterClrMapping/>
  </p:clrMapOvr>
  <p:transition spd="med">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20574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2057400"/>
            <a:ext cx="3810000" cy="4114800"/>
          </a:xfrm>
        </p:spPr>
        <p:txBody>
          <a:bodyPr/>
          <a:lstStyle/>
          <a:p>
            <a:endParaRPr lang="en-US"/>
          </a:p>
        </p:txBody>
      </p:sp>
      <p:sp>
        <p:nvSpPr>
          <p:cNvPr id="5" name="Date Placeholder 4"/>
          <p:cNvSpPr>
            <a:spLocks noGrp="1"/>
          </p:cNvSpPr>
          <p:nvPr>
            <p:ph type="dt" sz="half" idx="10"/>
          </p:nvPr>
        </p:nvSpPr>
        <p:spPr>
          <a:xfrm>
            <a:off x="685800" y="63246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3246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324600"/>
            <a:ext cx="1905000" cy="457200"/>
          </a:xfrm>
        </p:spPr>
        <p:txBody>
          <a:bodyPr/>
          <a:lstStyle>
            <a:lvl1pPr>
              <a:defRPr/>
            </a:lvl1pPr>
          </a:lstStyle>
          <a:p>
            <a:fld id="{2459DD90-463D-425D-9361-B89AAAAF97EF}" type="slidenum">
              <a:rPr lang="en-US"/>
              <a:pPr/>
              <a:t>‹#›</a:t>
            </a:fld>
            <a:endParaRPr lang="en-US"/>
          </a:p>
        </p:txBody>
      </p:sp>
    </p:spTree>
  </p:cSld>
  <p:clrMapOvr>
    <a:masterClrMapping/>
  </p:clrMapOvr>
  <p:transition spd="med">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F1B73C4-A797-48A0-860B-05F7EB38030D}" type="datetimeFigureOut">
              <a:rPr lang="en-US" smtClean="0"/>
              <a:pPr/>
              <a:t>4/5/2021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BDA53B6-A140-48CA-9A4C-5F8EC8B3B5B2}"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CF1B73C4-A797-48A0-860B-05F7EB38030D}" type="datetimeFigureOut">
              <a:rPr lang="en-US" smtClean="0"/>
              <a:pPr/>
              <a:t>4/5/2021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BDA53B6-A140-48CA-9A4C-5F8EC8B3B5B2}"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CF1B73C4-A797-48A0-860B-05F7EB38030D}" type="datetimeFigureOut">
              <a:rPr lang="en-US" smtClean="0"/>
              <a:pPr/>
              <a:t>4/5/2021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BDA53B6-A140-48CA-9A4C-5F8EC8B3B5B2}"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CF1B73C4-A797-48A0-860B-05F7EB38030D}" type="datetimeFigureOut">
              <a:rPr lang="en-US" smtClean="0"/>
              <a:pPr/>
              <a:t>4/5/2021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BDA53B6-A140-48CA-9A4C-5F8EC8B3B5B2}"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CF1B73C4-A797-48A0-860B-05F7EB38030D}" type="datetimeFigureOut">
              <a:rPr lang="en-US" smtClean="0"/>
              <a:pPr/>
              <a:t>4/5/2021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BDA53B6-A140-48CA-9A4C-5F8EC8B3B5B2}"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1B73C4-A797-48A0-860B-05F7EB38030D}" type="datetimeFigureOut">
              <a:rPr lang="en-US" smtClean="0"/>
              <a:pPr/>
              <a:t>4/5/2021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BDA53B6-A140-48CA-9A4C-5F8EC8B3B5B2}"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CF1B73C4-A797-48A0-860B-05F7EB38030D}" type="datetimeFigureOut">
              <a:rPr lang="en-US" smtClean="0"/>
              <a:pPr/>
              <a:t>4/5/2021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BDA53B6-A140-48CA-9A4C-5F8EC8B3B5B2}"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CF1B73C4-A797-48A0-860B-05F7EB38030D}" type="datetimeFigureOut">
              <a:rPr lang="en-US" smtClean="0"/>
              <a:pPr/>
              <a:t>4/5/2021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077200" y="6356350"/>
            <a:ext cx="609600" cy="365125"/>
          </a:xfrm>
        </p:spPr>
        <p:txBody>
          <a:bodyPr/>
          <a:lstStyle/>
          <a:p>
            <a:fld id="{5BDA53B6-A140-48CA-9A4C-5F8EC8B3B5B2}" type="slidenum">
              <a:rPr lang="en-US" smtClean="0"/>
              <a:pPr/>
              <a:t>‹#›</a:t>
            </a:fld>
            <a:endParaRPr lang="en-US" dirty="0"/>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F1B73C4-A797-48A0-860B-05F7EB38030D}" type="datetimeFigureOut">
              <a:rPr lang="en-US" smtClean="0"/>
              <a:pPr/>
              <a:t>4/5/2021</a:t>
            </a:fld>
            <a:endParaRPr lang="en-US"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5BDA53B6-A140-48CA-9A4C-5F8EC8B3B5B2}" type="slidenum">
              <a:rPr lang="en-US" smtClean="0"/>
              <a:pPr/>
              <a:t>‹#›</a:t>
            </a:fld>
            <a:endParaRPr lang="en-US" dirty="0"/>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10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10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11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hyperlink" Target="http://www.emedicinehealth.com/script/main/art.asp?articlekey=13763" TargetMode="Externa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hyperlink" Target="http://boneandspine.com/what-is-unpadded-cast/" TargetMode="Externa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hyperlink" Target="http://boneandspine.com/care-of-plaster-cast/" TargetMode="Externa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3" Type="http://schemas.openxmlformats.org/officeDocument/2006/relationships/image" Target="../media/image138.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3" Type="http://schemas.openxmlformats.org/officeDocument/2006/relationships/image" Target="../media/image138.gi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0.gif"/><Relationship Id="rId4" Type="http://schemas.openxmlformats.org/officeDocument/2006/relationships/image" Target="../media/image139.gif"/></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3" Type="http://schemas.openxmlformats.org/officeDocument/2006/relationships/image" Target="../media/image141.wm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8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http://www.utdol.com/utd/content/images/pedi_pix/Volar_forearm_splint.jpg" TargetMode="External"/></Relationships>
</file>

<file path=ppt/slides/_rels/slide28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http://www.utdol.com/utd/content/images/pedi_pix/Finger_splints.jpg" TargetMode="External"/></Relationships>
</file>

<file path=ppt/slides/_rels/slide28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http://www.utdol.com/utd/content/images/pedi_pix/Gutter_splints.jpg"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http://www.utdol.com/utd/content/images/pedi_pix/Figure_of_eight_splint.jpg" TargetMode="External"/></Relationships>
</file>

<file path=ppt/slides/_rels/slide29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http://www.utdol.com/utd/content/images/emer_pix/Buddy_taping.jpg" TargetMode="External"/></Relationships>
</file>

<file path=ppt/slides/_rels/slide29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http://www.utdol.com/utd/content/images/pedi_pix/Posterior_leg_splint.jpg" TargetMode="External"/></Relationships>
</file>

<file path=ppt/slides/_rels/slide29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http://www.utdol.com/utd/content/images/pedi_pix/Stirrup_splint.jpg" TargetMode="External"/></Relationships>
</file>

<file path=ppt/slides/_rels/slide29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http://www.utdol.com/utd/content/images/pedi_pix/Thumb_spica_splint_2.jpg" TargetMode="Externa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 Id="rId5" Type="http://schemas.openxmlformats.org/officeDocument/2006/relationships/image" Target="../media/image154.png"/><Relationship Id="rId4" Type="http://schemas.openxmlformats.org/officeDocument/2006/relationships/image" Target="../media/image153.png"/></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2.xml"/><Relationship Id="rId4" Type="http://schemas.openxmlformats.org/officeDocument/2006/relationships/image" Target="../media/image182.png"/></Relationships>
</file>

<file path=ppt/slides/_rels/slide344.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2.xml"/><Relationship Id="rId4" Type="http://schemas.openxmlformats.org/officeDocument/2006/relationships/image" Target="../media/image19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7.xml.rels><?xml version="1.0" encoding="UTF-8" standalone="yes"?>
<Relationships xmlns="http://schemas.openxmlformats.org/package/2006/relationships"><Relationship Id="rId3" Type="http://schemas.openxmlformats.org/officeDocument/2006/relationships/image" Target="../media/image207.jpeg"/><Relationship Id="rId7" Type="http://schemas.openxmlformats.org/officeDocument/2006/relationships/image" Target="../media/image211.jpeg"/><Relationship Id="rId2" Type="http://schemas.openxmlformats.org/officeDocument/2006/relationships/image" Target="../media/image206.jpeg"/><Relationship Id="rId1" Type="http://schemas.openxmlformats.org/officeDocument/2006/relationships/slideLayout" Target="../slideLayouts/slideLayout7.xml"/><Relationship Id="rId6" Type="http://schemas.openxmlformats.org/officeDocument/2006/relationships/image" Target="../media/image210.jpeg"/><Relationship Id="rId5" Type="http://schemas.openxmlformats.org/officeDocument/2006/relationships/image" Target="../media/image209.jpeg"/><Relationship Id="rId4" Type="http://schemas.openxmlformats.org/officeDocument/2006/relationships/image" Target="../media/image208.jpeg"/></Relationships>
</file>

<file path=ppt/slides/_rels/slide378.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image" Target="../media/image212.wmf"/><Relationship Id="rId1" Type="http://schemas.openxmlformats.org/officeDocument/2006/relationships/slideLayout" Target="../slideLayouts/slideLayout2.xml"/><Relationship Id="rId5" Type="http://schemas.openxmlformats.org/officeDocument/2006/relationships/image" Target="../media/image215.jpeg"/><Relationship Id="rId4" Type="http://schemas.openxmlformats.org/officeDocument/2006/relationships/image" Target="../media/image214.jpeg"/></Relationships>
</file>

<file path=ppt/slides/_rels/slide379.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image" Target="../media/image216.jpeg"/><Relationship Id="rId1" Type="http://schemas.openxmlformats.org/officeDocument/2006/relationships/slideLayout" Target="../slideLayouts/slideLayout2.xml"/><Relationship Id="rId5" Type="http://schemas.openxmlformats.org/officeDocument/2006/relationships/image" Target="../media/image219.jpeg"/><Relationship Id="rId4" Type="http://schemas.openxmlformats.org/officeDocument/2006/relationships/image" Target="../media/image218.jpeg"/></Relationships>
</file>

<file path=ppt/slides/_rels/slide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image" Target="../media/image212.wmf"/><Relationship Id="rId1" Type="http://schemas.openxmlformats.org/officeDocument/2006/relationships/slideLayout" Target="../slideLayouts/slideLayout2.xml"/><Relationship Id="rId6" Type="http://schemas.openxmlformats.org/officeDocument/2006/relationships/image" Target="../media/image223.jpeg"/><Relationship Id="rId5" Type="http://schemas.openxmlformats.org/officeDocument/2006/relationships/image" Target="../media/image222.jpeg"/><Relationship Id="rId4" Type="http://schemas.openxmlformats.org/officeDocument/2006/relationships/image" Target="../media/image221.jpeg"/></Relationships>
</file>

<file path=ppt/slides/_rels/slide381.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224.jpeg"/><Relationship Id="rId1" Type="http://schemas.openxmlformats.org/officeDocument/2006/relationships/slideLayout" Target="../slideLayouts/slideLayout2.xml"/><Relationship Id="rId5" Type="http://schemas.openxmlformats.org/officeDocument/2006/relationships/image" Target="../media/image227.jpeg"/><Relationship Id="rId4" Type="http://schemas.openxmlformats.org/officeDocument/2006/relationships/image" Target="../media/image226.jpeg"/></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3.xml.rels><?xml version="1.0" encoding="UTF-8" standalone="yes"?>
<Relationships xmlns="http://schemas.openxmlformats.org/package/2006/relationships"><Relationship Id="rId2" Type="http://schemas.openxmlformats.org/officeDocument/2006/relationships/image" Target="../media/image228.wmf"/><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8.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image" Target="../media/image229.jpeg"/><Relationship Id="rId1" Type="http://schemas.openxmlformats.org/officeDocument/2006/relationships/slideLayout" Target="../slideLayouts/slideLayout2.xml"/><Relationship Id="rId6" Type="http://schemas.openxmlformats.org/officeDocument/2006/relationships/image" Target="../media/image233.jpeg"/><Relationship Id="rId5" Type="http://schemas.openxmlformats.org/officeDocument/2006/relationships/image" Target="../media/image232.jpeg"/><Relationship Id="rId4" Type="http://schemas.openxmlformats.org/officeDocument/2006/relationships/image" Target="../media/image231.jpeg"/></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1.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2.xml"/></Relationships>
</file>

<file path=ppt/slides/_rels/slide392.xml.rels><?xml version="1.0" encoding="UTF-8" standalone="yes"?>
<Relationships xmlns="http://schemas.openxmlformats.org/package/2006/relationships"><Relationship Id="rId2" Type="http://schemas.openxmlformats.org/officeDocument/2006/relationships/image" Target="../media/image235.jpeg"/><Relationship Id="rId1" Type="http://schemas.openxmlformats.org/officeDocument/2006/relationships/slideLayout" Target="../slideLayouts/slideLayout13.xml"/></Relationships>
</file>

<file path=ppt/slides/_rels/slide393.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image" Target="../media/image236.jpeg"/><Relationship Id="rId1" Type="http://schemas.openxmlformats.org/officeDocument/2006/relationships/slideLayout" Target="../slideLayouts/slideLayout13.xml"/><Relationship Id="rId5" Type="http://schemas.openxmlformats.org/officeDocument/2006/relationships/image" Target="../media/image239.jpeg"/><Relationship Id="rId4" Type="http://schemas.openxmlformats.org/officeDocument/2006/relationships/image" Target="../media/image238.jpeg"/></Relationships>
</file>

<file path=ppt/slides/_rels/slide394.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13.xml"/></Relationships>
</file>

<file path=ppt/slides/_rels/slide395.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image" Target="../media/image241.jpeg"/><Relationship Id="rId1" Type="http://schemas.openxmlformats.org/officeDocument/2006/relationships/slideLayout" Target="../slideLayouts/slideLayout13.xml"/><Relationship Id="rId4" Type="http://schemas.openxmlformats.org/officeDocument/2006/relationships/image" Target="../media/image243.jpeg"/></Relationships>
</file>

<file path=ppt/slides/_rels/slide396.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image" Target="../media/image244.jpeg"/><Relationship Id="rId1" Type="http://schemas.openxmlformats.org/officeDocument/2006/relationships/slideLayout" Target="../slideLayouts/slideLayout13.xml"/></Relationships>
</file>

<file path=ppt/slides/_rels/slide397.xml.rels><?xml version="1.0" encoding="UTF-8" standalone="yes"?>
<Relationships xmlns="http://schemas.openxmlformats.org/package/2006/relationships"><Relationship Id="rId2" Type="http://schemas.openxmlformats.org/officeDocument/2006/relationships/image" Target="../media/image246.jpeg"/><Relationship Id="rId1" Type="http://schemas.openxmlformats.org/officeDocument/2006/relationships/slideLayout" Target="../slideLayouts/slideLayout2.xml"/></Relationships>
</file>

<file path=ppt/slides/_rels/slide398.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image" Target="../media/image247.jpeg"/><Relationship Id="rId1" Type="http://schemas.openxmlformats.org/officeDocument/2006/relationships/slideLayout" Target="../slideLayouts/slideLayout13.xml"/></Relationships>
</file>

<file path=ppt/slides/_rels/slide399.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image" Target="../media/image249.jpeg"/><Relationship Id="rId1" Type="http://schemas.openxmlformats.org/officeDocument/2006/relationships/slideLayout" Target="../slideLayouts/slideLayout13.xml"/><Relationship Id="rId4" Type="http://schemas.openxmlformats.org/officeDocument/2006/relationships/image" Target="../media/image25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0.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image" Target="../media/image252.jpeg"/><Relationship Id="rId1" Type="http://schemas.openxmlformats.org/officeDocument/2006/relationships/slideLayout" Target="../slideLayouts/slideLayout13.xml"/><Relationship Id="rId4" Type="http://schemas.openxmlformats.org/officeDocument/2006/relationships/image" Target="../media/image254.jpeg"/></Relationships>
</file>

<file path=ppt/slides/_rels/slide401.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image" Target="../media/image255.jpeg"/><Relationship Id="rId1" Type="http://schemas.openxmlformats.org/officeDocument/2006/relationships/slideLayout" Target="../slideLayouts/slideLayout13.xml"/></Relationships>
</file>

<file path=ppt/slides/_rels/slide402.xml.rels><?xml version="1.0" encoding="UTF-8" standalone="yes"?>
<Relationships xmlns="http://schemas.openxmlformats.org/package/2006/relationships"><Relationship Id="rId2" Type="http://schemas.openxmlformats.org/officeDocument/2006/relationships/image" Target="../media/image257.jpeg"/><Relationship Id="rId1" Type="http://schemas.openxmlformats.org/officeDocument/2006/relationships/slideLayout" Target="../slideLayouts/slideLayout13.xml"/></Relationships>
</file>

<file path=ppt/slides/_rels/slide4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4.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2.xml"/></Relationships>
</file>

<file path=ppt/slides/_rels/slide405.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2.xml"/></Relationships>
</file>

<file path=ppt/slides/_rels/slide406.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image" Target="../media/image259.jpeg"/><Relationship Id="rId1" Type="http://schemas.openxmlformats.org/officeDocument/2006/relationships/slideLayout" Target="../slideLayouts/slideLayout13.xml"/><Relationship Id="rId4" Type="http://schemas.openxmlformats.org/officeDocument/2006/relationships/image" Target="../media/image261.jpeg"/></Relationships>
</file>

<file path=ppt/slides/_rels/slide407.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13.xml"/></Relationships>
</file>

<file path=ppt/slides/_rels/slide408.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image" Target="../media/image263.jpeg"/><Relationship Id="rId1" Type="http://schemas.openxmlformats.org/officeDocument/2006/relationships/slideLayout" Target="../slideLayouts/slideLayout13.xml"/><Relationship Id="rId4" Type="http://schemas.openxmlformats.org/officeDocument/2006/relationships/image" Target="../media/image265.jpeg"/></Relationships>
</file>

<file path=ppt/slides/_rels/slide409.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image" Target="../media/image266.jpeg"/><Relationship Id="rId1" Type="http://schemas.openxmlformats.org/officeDocument/2006/relationships/slideLayout" Target="../slideLayouts/slideLayout13.xml"/><Relationship Id="rId4" Type="http://schemas.openxmlformats.org/officeDocument/2006/relationships/image" Target="../media/image268.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0.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13.xml"/></Relationships>
</file>

<file path=ppt/slides/_rels/slide4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2.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1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5.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16.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8.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0.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2.xml.rels><?xml version="1.0" encoding="UTF-8" standalone="yes"?>
<Relationships xmlns="http://schemas.openxmlformats.org/package/2006/relationships"><Relationship Id="rId3" Type="http://schemas.openxmlformats.org/officeDocument/2006/relationships/hyperlink" Target="http://www.google.co.in/imgres?imgurl=http://www.communityspark.com/wp-content/uploads/2007/07/disadvantages.jpg&amp;imgrefurl=http://www.communityspark.com/using-polls-to-understand-your-members/&amp;usg=__vHd_SwtfvwCIr16aitKVSDkQsxI=&amp;h=200&amp;w=150&amp;sz=5&amp;hl=en&amp;start=1&amp;zoom=1&amp;tbnid=sCUGmG3H0nsIAM:&amp;tbnh=104&amp;tbnw=78&amp;prev=/images%3Fq%3Ddisadvantages%26hl%3Den%26gbv%3D2%26tbs%3Disch:1&amp;itbs=1"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75.jpeg"/></Relationships>
</file>

<file path=ppt/slides/_rels/slide423.xml.rels><?xml version="1.0" encoding="UTF-8" standalone="yes"?>
<Relationships xmlns="http://schemas.openxmlformats.org/package/2006/relationships"><Relationship Id="rId3" Type="http://schemas.openxmlformats.org/officeDocument/2006/relationships/hyperlink" Target="http://www.google.co.in/imgres?imgurl=http://www.internetmarketingdelhi.com/images/pros-and-cons.jpg&amp;imgrefurl=http://www.internetmarketingdelhi.com/email-marketing-delhi-how-email-marketing-pros-cons.html&amp;usg=__39SmxGmO8BeCg4JWgYciGFR-DV8=&amp;h=425&amp;w=425&amp;sz=14&amp;hl=en&amp;start=1&amp;zoom=1&amp;tbnid=bma7GfydfelVCM:&amp;tbnh=126&amp;tbnw=126&amp;prev=/images%3Fq%3Dadvantages%2Band%2Bdisadvantages%26hl%3Den%26gbv%3D2%26tbs%3Disch:1&amp;itbs=1"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77.jpeg"/><Relationship Id="rId5" Type="http://schemas.openxmlformats.org/officeDocument/2006/relationships/hyperlink" Target="http://www.google.co.in/imgres?imgurl=http://kenickbiochem09.wikispaces.com/file/view/j0437330.jpg/69744437/j0437330.jpg&amp;imgrefurl=http://kenickbiochem09.wikispaces.com/Advantages%2BVersus%2BDisadvantages%2Bof%2BELISA&amp;usg=__X3bIPqX_4rYo3hp574vaoHe4Ysg=&amp;h=1050&amp;w=1041&amp;sz=334&amp;hl=en&amp;start=3&amp;zoom=1&amp;tbnid=wu1pGMUqKEpHlM:&amp;tbnh=150&amp;tbnw=149&amp;prev=/images%3Fq%3Dadvantages%2Band%2Bdisadvantages%26hl%3Den%26gbv%3D2%26tbs%3Disch:1&amp;itbs=1" TargetMode="External"/><Relationship Id="rId4" Type="http://schemas.openxmlformats.org/officeDocument/2006/relationships/image" Target="../media/image276.jpeg"/></Relationships>
</file>

<file path=ppt/slides/_rels/slide42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5.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3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3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3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3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3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3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44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44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443.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44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44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446.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44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448.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44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45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45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453.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284.png"/><Relationship Id="rId4" Type="http://schemas.openxmlformats.org/officeDocument/2006/relationships/image" Target="../media/image283.png"/></Relationships>
</file>

<file path=ppt/slides/_rels/slide45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45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456.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45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458.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45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6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video" Target="file:///C:\Documents%20and%20Settings\P00013468\Desktop\finalGeneral.wmv" TargetMode="External"/><Relationship Id="rId4" Type="http://schemas.openxmlformats.org/officeDocument/2006/relationships/image" Target="../media/image287.png"/></Relationships>
</file>

<file path=ppt/slides/_rels/slide461.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46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46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464.xml.rels><?xml version="1.0" encoding="UTF-8" standalone="yes"?>
<Relationships xmlns="http://schemas.openxmlformats.org/package/2006/relationships"><Relationship Id="rId2" Type="http://schemas.openxmlformats.org/officeDocument/2006/relationships/hyperlink" Target="http://www.orthopaedic-implants.com/support-and-braces/index.php" TargetMode="External"/><Relationship Id="rId1" Type="http://schemas.openxmlformats.org/officeDocument/2006/relationships/slideLayout" Target="../slideLayouts/slideLayout1.xml"/></Relationships>
</file>

<file path=ppt/slides/_rels/slide465.xml.rels><?xml version="1.0" encoding="UTF-8" standalone="yes"?>
<Relationships xmlns="http://schemas.openxmlformats.org/package/2006/relationships"><Relationship Id="rId2" Type="http://schemas.openxmlformats.org/officeDocument/2006/relationships/image" Target="../media/image289.png"/><Relationship Id="rId1" Type="http://schemas.openxmlformats.org/officeDocument/2006/relationships/slideLayout" Target="../slideLayouts/slideLayout2.xml"/></Relationships>
</file>

<file path=ppt/slides/_rels/slide466.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2.xml"/></Relationships>
</file>

<file path=ppt/slides/_rels/slide467.xml.rels><?xml version="1.0" encoding="UTF-8" standalone="yes"?>
<Relationships xmlns="http://schemas.openxmlformats.org/package/2006/relationships"><Relationship Id="rId2" Type="http://schemas.openxmlformats.org/officeDocument/2006/relationships/image" Target="../media/image291.png"/><Relationship Id="rId1" Type="http://schemas.openxmlformats.org/officeDocument/2006/relationships/slideLayout" Target="../slideLayouts/slideLayout2.xml"/></Relationships>
</file>

<file path=ppt/slides/_rels/slide468.xml.rels><?xml version="1.0" encoding="UTF-8" standalone="yes"?>
<Relationships xmlns="http://schemas.openxmlformats.org/package/2006/relationships"><Relationship Id="rId2" Type="http://schemas.openxmlformats.org/officeDocument/2006/relationships/image" Target="../media/image292.png"/><Relationship Id="rId1" Type="http://schemas.openxmlformats.org/officeDocument/2006/relationships/slideLayout" Target="../slideLayouts/slideLayout2.xml"/></Relationships>
</file>

<file path=ppt/slides/_rels/slide469.xml.rels><?xml version="1.0" encoding="UTF-8" standalone="yes"?>
<Relationships xmlns="http://schemas.openxmlformats.org/package/2006/relationships"><Relationship Id="rId2" Type="http://schemas.openxmlformats.org/officeDocument/2006/relationships/image" Target="../media/image29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0.xml.rels><?xml version="1.0" encoding="UTF-8" standalone="yes"?>
<Relationships xmlns="http://schemas.openxmlformats.org/package/2006/relationships"><Relationship Id="rId2" Type="http://schemas.openxmlformats.org/officeDocument/2006/relationships/image" Target="../media/image294.png"/><Relationship Id="rId1" Type="http://schemas.openxmlformats.org/officeDocument/2006/relationships/slideLayout" Target="../slideLayouts/slideLayout2.xml"/></Relationships>
</file>

<file path=ppt/slides/_rels/slide471.xml.rels><?xml version="1.0" encoding="UTF-8" standalone="yes"?>
<Relationships xmlns="http://schemas.openxmlformats.org/package/2006/relationships"><Relationship Id="rId2" Type="http://schemas.openxmlformats.org/officeDocument/2006/relationships/image" Target="../media/image295.png"/><Relationship Id="rId1" Type="http://schemas.openxmlformats.org/officeDocument/2006/relationships/slideLayout" Target="../slideLayouts/slideLayout2.xml"/></Relationships>
</file>

<file path=ppt/slides/_rels/slide472.xml.rels><?xml version="1.0" encoding="UTF-8" standalone="yes"?>
<Relationships xmlns="http://schemas.openxmlformats.org/package/2006/relationships"><Relationship Id="rId2" Type="http://schemas.openxmlformats.org/officeDocument/2006/relationships/image" Target="../media/image296.png"/><Relationship Id="rId1" Type="http://schemas.openxmlformats.org/officeDocument/2006/relationships/slideLayout" Target="../slideLayouts/slideLayout2.xml"/></Relationships>
</file>

<file path=ppt/slides/_rels/slide473.xml.rels><?xml version="1.0" encoding="UTF-8" standalone="yes"?>
<Relationships xmlns="http://schemas.openxmlformats.org/package/2006/relationships"><Relationship Id="rId2" Type="http://schemas.openxmlformats.org/officeDocument/2006/relationships/image" Target="../media/image297.png"/><Relationship Id="rId1" Type="http://schemas.openxmlformats.org/officeDocument/2006/relationships/slideLayout" Target="../slideLayouts/slideLayout2.xml"/></Relationships>
</file>

<file path=ppt/slides/_rels/slide474.xml.rels><?xml version="1.0" encoding="UTF-8" standalone="yes"?>
<Relationships xmlns="http://schemas.openxmlformats.org/package/2006/relationships"><Relationship Id="rId2" Type="http://schemas.openxmlformats.org/officeDocument/2006/relationships/image" Target="../media/image298.png"/><Relationship Id="rId1" Type="http://schemas.openxmlformats.org/officeDocument/2006/relationships/slideLayout" Target="../slideLayouts/slideLayout2.xml"/></Relationships>
</file>

<file path=ppt/slides/_rels/slide475.xml.rels><?xml version="1.0" encoding="UTF-8" standalone="yes"?>
<Relationships xmlns="http://schemas.openxmlformats.org/package/2006/relationships"><Relationship Id="rId2" Type="http://schemas.openxmlformats.org/officeDocument/2006/relationships/image" Target="../media/image299.png"/><Relationship Id="rId1" Type="http://schemas.openxmlformats.org/officeDocument/2006/relationships/slideLayout" Target="../slideLayouts/slideLayout2.xml"/></Relationships>
</file>

<file path=ppt/slides/_rels/slide476.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2.xml"/></Relationships>
</file>

<file path=ppt/slides/_rels/slide477.xml.rels><?xml version="1.0" encoding="UTF-8" standalone="yes"?>
<Relationships xmlns="http://schemas.openxmlformats.org/package/2006/relationships"><Relationship Id="rId2" Type="http://schemas.openxmlformats.org/officeDocument/2006/relationships/image" Target="../media/image301.png"/><Relationship Id="rId1" Type="http://schemas.openxmlformats.org/officeDocument/2006/relationships/slideLayout" Target="../slideLayouts/slideLayout7.xml"/></Relationships>
</file>

<file path=ppt/slides/_rels/slide4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1.xml.rels><?xml version="1.0" encoding="UTF-8" standalone="yes"?>
<Relationships xmlns="http://schemas.openxmlformats.org/package/2006/relationships"><Relationship Id="rId2" Type="http://schemas.openxmlformats.org/officeDocument/2006/relationships/image" Target="../media/image302.png"/><Relationship Id="rId1" Type="http://schemas.openxmlformats.org/officeDocument/2006/relationships/slideLayout" Target="../slideLayouts/slideLayout2.xml"/></Relationships>
</file>

<file path=ppt/slides/_rels/slide482.xml.rels><?xml version="1.0" encoding="UTF-8" standalone="yes"?>
<Relationships xmlns="http://schemas.openxmlformats.org/package/2006/relationships"><Relationship Id="rId2" Type="http://schemas.openxmlformats.org/officeDocument/2006/relationships/image" Target="../media/image303.png"/><Relationship Id="rId1" Type="http://schemas.openxmlformats.org/officeDocument/2006/relationships/slideLayout" Target="../slideLayouts/slideLayout2.xml"/></Relationships>
</file>

<file path=ppt/slides/_rels/slide483.xml.rels><?xml version="1.0" encoding="UTF-8" standalone="yes"?>
<Relationships xmlns="http://schemas.openxmlformats.org/package/2006/relationships"><Relationship Id="rId2" Type="http://schemas.openxmlformats.org/officeDocument/2006/relationships/image" Target="../media/image304.png"/><Relationship Id="rId1" Type="http://schemas.openxmlformats.org/officeDocument/2006/relationships/slideLayout" Target="../slideLayouts/slideLayout2.xml"/></Relationships>
</file>

<file path=ppt/slides/_rels/slide484.xml.rels><?xml version="1.0" encoding="UTF-8" standalone="yes"?>
<Relationships xmlns="http://schemas.openxmlformats.org/package/2006/relationships"><Relationship Id="rId3" Type="http://schemas.openxmlformats.org/officeDocument/2006/relationships/image" Target="../media/image305.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4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9.xml.rels><?xml version="1.0" encoding="UTF-8" standalone="yes"?>
<Relationships xmlns="http://schemas.openxmlformats.org/package/2006/relationships"><Relationship Id="rId3" Type="http://schemas.openxmlformats.org/officeDocument/2006/relationships/image" Target="../media/image306.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0.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308.png"/></Relationships>
</file>

<file path=ppt/slides/_rels/slide491.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310.png"/></Relationships>
</file>

<file path=ppt/slides/_rels/slide492.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notesSlide" Target="../notesSlides/notesSlide78.xml"/><Relationship Id="rId1" Type="http://schemas.openxmlformats.org/officeDocument/2006/relationships/slideLayout" Target="../slideLayouts/slideLayout14.xml"/><Relationship Id="rId4" Type="http://schemas.openxmlformats.org/officeDocument/2006/relationships/image" Target="../media/image312.png"/></Relationships>
</file>

<file path=ppt/slides/_rels/slide493.xml.rels><?xml version="1.0" encoding="UTF-8" standalone="yes"?>
<Relationships xmlns="http://schemas.openxmlformats.org/package/2006/relationships"><Relationship Id="rId2" Type="http://schemas.openxmlformats.org/officeDocument/2006/relationships/image" Target="../media/image313.jpeg"/><Relationship Id="rId1" Type="http://schemas.openxmlformats.org/officeDocument/2006/relationships/slideLayout" Target="../slideLayouts/slideLayout2.xml"/></Relationships>
</file>

<file path=ppt/slides/_rels/slide4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5.xml.rels><?xml version="1.0" encoding="UTF-8" standalone="yes"?>
<Relationships xmlns="http://schemas.openxmlformats.org/package/2006/relationships"><Relationship Id="rId2" Type="http://schemas.openxmlformats.org/officeDocument/2006/relationships/image" Target="../media/image314.jpeg"/><Relationship Id="rId1" Type="http://schemas.openxmlformats.org/officeDocument/2006/relationships/slideLayout" Target="../slideLayouts/slideLayout4.xml"/></Relationships>
</file>

<file path=ppt/slides/_rels/slide496.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4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8.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4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1.xml.rels><?xml version="1.0" encoding="UTF-8" standalone="yes"?>
<Relationships xmlns="http://schemas.openxmlformats.org/package/2006/relationships"><Relationship Id="rId3" Type="http://schemas.openxmlformats.org/officeDocument/2006/relationships/image" Target="../media/image318.jpeg"/><Relationship Id="rId2" Type="http://schemas.openxmlformats.org/officeDocument/2006/relationships/image" Target="../media/image317.jpeg"/><Relationship Id="rId1" Type="http://schemas.openxmlformats.org/officeDocument/2006/relationships/slideLayout" Target="../slideLayouts/slideLayout2.xml"/></Relationships>
</file>

<file path=ppt/slides/_rels/slide502.xml.rels><?xml version="1.0" encoding="UTF-8" standalone="yes"?>
<Relationships xmlns="http://schemas.openxmlformats.org/package/2006/relationships"><Relationship Id="rId2" Type="http://schemas.openxmlformats.org/officeDocument/2006/relationships/image" Target="../media/image319.jpeg"/><Relationship Id="rId1" Type="http://schemas.openxmlformats.org/officeDocument/2006/relationships/slideLayout" Target="../slideLayouts/slideLayout2.xml"/></Relationships>
</file>

<file path=ppt/slides/_rels/slide5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5.xml.rels><?xml version="1.0" encoding="UTF-8" standalone="yes"?>
<Relationships xmlns="http://schemas.openxmlformats.org/package/2006/relationships"><Relationship Id="rId2" Type="http://schemas.openxmlformats.org/officeDocument/2006/relationships/image" Target="../media/image320.jpeg"/><Relationship Id="rId1" Type="http://schemas.openxmlformats.org/officeDocument/2006/relationships/slideLayout" Target="../slideLayouts/slideLayout7.xml"/></Relationships>
</file>

<file path=ppt/slides/_rels/slide5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7.xml.rels><?xml version="1.0" encoding="UTF-8" standalone="yes"?>
<Relationships xmlns="http://schemas.openxmlformats.org/package/2006/relationships"><Relationship Id="rId3" Type="http://schemas.openxmlformats.org/officeDocument/2006/relationships/image" Target="../media/image322.jpeg"/><Relationship Id="rId2" Type="http://schemas.openxmlformats.org/officeDocument/2006/relationships/image" Target="../media/image321.jpeg"/><Relationship Id="rId1" Type="http://schemas.openxmlformats.org/officeDocument/2006/relationships/slideLayout" Target="../slideLayouts/slideLayout7.xml"/></Relationships>
</file>

<file path=ppt/slides/_rels/slide508.xml.rels><?xml version="1.0" encoding="UTF-8" standalone="yes"?>
<Relationships xmlns="http://schemas.openxmlformats.org/package/2006/relationships"><Relationship Id="rId3" Type="http://schemas.openxmlformats.org/officeDocument/2006/relationships/image" Target="../media/image323.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509.xml.rels><?xml version="1.0" encoding="UTF-8" standalone="yes"?>
<Relationships xmlns="http://schemas.openxmlformats.org/package/2006/relationships"><Relationship Id="rId2" Type="http://schemas.openxmlformats.org/officeDocument/2006/relationships/image" Target="../media/image32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1.xml.rels><?xml version="1.0" encoding="UTF-8" standalone="yes"?>
<Relationships xmlns="http://schemas.openxmlformats.org/package/2006/relationships"><Relationship Id="rId3" Type="http://schemas.openxmlformats.org/officeDocument/2006/relationships/image" Target="../media/image325.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5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3.xml.rels><?xml version="1.0" encoding="UTF-8" standalone="yes"?>
<Relationships xmlns="http://schemas.openxmlformats.org/package/2006/relationships"><Relationship Id="rId2" Type="http://schemas.openxmlformats.org/officeDocument/2006/relationships/image" Target="../media/image326.jpeg"/><Relationship Id="rId1" Type="http://schemas.openxmlformats.org/officeDocument/2006/relationships/slideLayout" Target="../slideLayouts/slideLayout7.xml"/></Relationships>
</file>

<file path=ppt/slides/_rels/slide514.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notesSlide" Target="../notesSlides/notesSlide83.xml"/><Relationship Id="rId1" Type="http://schemas.openxmlformats.org/officeDocument/2006/relationships/slideLayout" Target="../slideLayouts/slideLayout15.xml"/></Relationships>
</file>

<file path=ppt/slides/_rels/slide515.xml.rels><?xml version="1.0" encoding="UTF-8" standalone="yes"?>
<Relationships xmlns="http://schemas.openxmlformats.org/package/2006/relationships"><Relationship Id="rId2" Type="http://schemas.openxmlformats.org/officeDocument/2006/relationships/image" Target="../media/image328.wmf"/><Relationship Id="rId1" Type="http://schemas.openxmlformats.org/officeDocument/2006/relationships/slideLayout" Target="../slideLayouts/slideLayout2.xml"/></Relationships>
</file>

<file path=ppt/slides/_rels/slide51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517.xml.rels><?xml version="1.0" encoding="UTF-8" standalone="yes"?>
<Relationships xmlns="http://schemas.openxmlformats.org/package/2006/relationships"><Relationship Id="rId2" Type="http://schemas.openxmlformats.org/officeDocument/2006/relationships/image" Target="../media/image329.wmf"/><Relationship Id="rId1" Type="http://schemas.openxmlformats.org/officeDocument/2006/relationships/slideLayout" Target="../slideLayouts/slideLayout2.xml"/></Relationships>
</file>

<file path=ppt/slides/_rels/slide5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5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9.xml.rels><?xml version="1.0" encoding="UTF-8" standalone="yes"?>
<Relationships xmlns="http://schemas.openxmlformats.org/package/2006/relationships"><Relationship Id="rId3" Type="http://schemas.openxmlformats.org/officeDocument/2006/relationships/image" Target="../media/image331.jpeg"/><Relationship Id="rId2" Type="http://schemas.openxmlformats.org/officeDocument/2006/relationships/image" Target="../media/image330.jpeg"/><Relationship Id="rId1" Type="http://schemas.openxmlformats.org/officeDocument/2006/relationships/slideLayout" Target="../slideLayouts/slideLayout2.xml"/><Relationship Id="rId4" Type="http://schemas.openxmlformats.org/officeDocument/2006/relationships/image" Target="../media/image332.jpeg"/></Relationships>
</file>

<file path=ppt/slides/_rels/slide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1.xml.rels><?xml version="1.0" encoding="UTF-8" standalone="yes"?>
<Relationships xmlns="http://schemas.openxmlformats.org/package/2006/relationships"><Relationship Id="rId2" Type="http://schemas.openxmlformats.org/officeDocument/2006/relationships/image" Target="../media/image333.jpeg"/><Relationship Id="rId1" Type="http://schemas.openxmlformats.org/officeDocument/2006/relationships/slideLayout" Target="../slideLayouts/slideLayout14.xml"/></Relationships>
</file>

<file path=ppt/slides/_rels/slide5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3.xml.rels><?xml version="1.0" encoding="UTF-8" standalone="yes"?>
<Relationships xmlns="http://schemas.openxmlformats.org/package/2006/relationships"><Relationship Id="rId3" Type="http://schemas.openxmlformats.org/officeDocument/2006/relationships/image" Target="../media/image335.jpeg"/><Relationship Id="rId2" Type="http://schemas.openxmlformats.org/officeDocument/2006/relationships/image" Target="../media/image334.jpeg"/><Relationship Id="rId1" Type="http://schemas.openxmlformats.org/officeDocument/2006/relationships/slideLayout" Target="../slideLayouts/slideLayout2.xml"/><Relationship Id="rId4" Type="http://schemas.openxmlformats.org/officeDocument/2006/relationships/image" Target="../media/image336.jpeg"/></Relationships>
</file>

<file path=ppt/slides/_rels/slide534.xml.rels><?xml version="1.0" encoding="UTF-8" standalone="yes"?>
<Relationships xmlns="http://schemas.openxmlformats.org/package/2006/relationships"><Relationship Id="rId3" Type="http://schemas.openxmlformats.org/officeDocument/2006/relationships/image" Target="../media/image338.jpeg"/><Relationship Id="rId2" Type="http://schemas.openxmlformats.org/officeDocument/2006/relationships/image" Target="../media/image337.jpeg"/><Relationship Id="rId1" Type="http://schemas.openxmlformats.org/officeDocument/2006/relationships/slideLayout" Target="../slideLayouts/slideLayout14.xml"/></Relationships>
</file>

<file path=ppt/slides/_rels/slide535.xml.rels><?xml version="1.0" encoding="UTF-8" standalone="yes"?>
<Relationships xmlns="http://schemas.openxmlformats.org/package/2006/relationships"><Relationship Id="rId2" Type="http://schemas.openxmlformats.org/officeDocument/2006/relationships/image" Target="../media/image339.jpeg"/><Relationship Id="rId1" Type="http://schemas.openxmlformats.org/officeDocument/2006/relationships/slideLayout" Target="../slideLayouts/slideLayout1.xml"/></Relationships>
</file>

<file path=ppt/slides/_rels/slide536.xml.rels><?xml version="1.0" encoding="UTF-8" standalone="yes"?>
<Relationships xmlns="http://schemas.openxmlformats.org/package/2006/relationships"><Relationship Id="rId2" Type="http://schemas.openxmlformats.org/officeDocument/2006/relationships/image" Target="../media/image340.jpeg"/><Relationship Id="rId1" Type="http://schemas.openxmlformats.org/officeDocument/2006/relationships/slideLayout" Target="../slideLayouts/slideLayout2.xml"/></Relationships>
</file>

<file path=ppt/slides/_rels/slide537.xml.rels><?xml version="1.0" encoding="UTF-8" standalone="yes"?>
<Relationships xmlns="http://schemas.openxmlformats.org/package/2006/relationships"><Relationship Id="rId2" Type="http://schemas.openxmlformats.org/officeDocument/2006/relationships/image" Target="../media/image341.jpeg"/><Relationship Id="rId1" Type="http://schemas.openxmlformats.org/officeDocument/2006/relationships/slideLayout" Target="../slideLayouts/slideLayout1.xml"/></Relationships>
</file>

<file path=ppt/slides/_rels/slide538.xml.rels><?xml version="1.0" encoding="UTF-8" standalone="yes"?>
<Relationships xmlns="http://schemas.openxmlformats.org/package/2006/relationships"><Relationship Id="rId2" Type="http://schemas.openxmlformats.org/officeDocument/2006/relationships/image" Target="../media/image342.jpeg"/><Relationship Id="rId1" Type="http://schemas.openxmlformats.org/officeDocument/2006/relationships/slideLayout" Target="../slideLayouts/slideLayout2.xml"/></Relationships>
</file>

<file path=ppt/slides/_rels/slide539.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image" Target="../media/image343.pn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40.xml.rels><?xml version="1.0" encoding="UTF-8" standalone="yes"?>
<Relationships xmlns="http://schemas.openxmlformats.org/package/2006/relationships"><Relationship Id="rId3" Type="http://schemas.openxmlformats.org/officeDocument/2006/relationships/image" Target="../media/image346.jpeg"/><Relationship Id="rId2" Type="http://schemas.openxmlformats.org/officeDocument/2006/relationships/image" Target="../media/image345.jpeg"/><Relationship Id="rId1" Type="http://schemas.openxmlformats.org/officeDocument/2006/relationships/slideLayout" Target="../slideLayouts/slideLayout1.xml"/></Relationships>
</file>

<file path=ppt/slides/_rels/slide541.xml.rels><?xml version="1.0" encoding="UTF-8" standalone="yes"?>
<Relationships xmlns="http://schemas.openxmlformats.org/package/2006/relationships"><Relationship Id="rId3" Type="http://schemas.openxmlformats.org/officeDocument/2006/relationships/image" Target="../media/image348.jpeg"/><Relationship Id="rId2" Type="http://schemas.openxmlformats.org/officeDocument/2006/relationships/image" Target="../media/image347.jpeg"/><Relationship Id="rId1" Type="http://schemas.openxmlformats.org/officeDocument/2006/relationships/slideLayout" Target="../slideLayouts/slideLayout2.xml"/></Relationships>
</file>

<file path=ppt/slides/_rels/slide542.xml.rels><?xml version="1.0" encoding="UTF-8" standalone="yes"?>
<Relationships xmlns="http://schemas.openxmlformats.org/package/2006/relationships"><Relationship Id="rId3" Type="http://schemas.openxmlformats.org/officeDocument/2006/relationships/image" Target="../media/image350.jpeg"/><Relationship Id="rId2" Type="http://schemas.openxmlformats.org/officeDocument/2006/relationships/image" Target="../media/image349.jpeg"/><Relationship Id="rId1" Type="http://schemas.openxmlformats.org/officeDocument/2006/relationships/slideLayout" Target="../slideLayouts/slideLayout2.xml"/></Relationships>
</file>

<file path=ppt/slides/_rels/slide543.xml.rels><?xml version="1.0" encoding="UTF-8" standalone="yes"?>
<Relationships xmlns="http://schemas.openxmlformats.org/package/2006/relationships"><Relationship Id="rId2" Type="http://schemas.openxmlformats.org/officeDocument/2006/relationships/image" Target="../media/image351.jpeg"/><Relationship Id="rId1" Type="http://schemas.openxmlformats.org/officeDocument/2006/relationships/slideLayout" Target="../slideLayouts/slideLayout2.xml"/></Relationships>
</file>

<file path=ppt/slides/_rels/slide5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5.xml.rels><?xml version="1.0" encoding="UTF-8" standalone="yes"?>
<Relationships xmlns="http://schemas.openxmlformats.org/package/2006/relationships"><Relationship Id="rId3" Type="http://schemas.openxmlformats.org/officeDocument/2006/relationships/image" Target="../media/image353.jpeg"/><Relationship Id="rId2" Type="http://schemas.openxmlformats.org/officeDocument/2006/relationships/image" Target="../media/image352.jpeg"/><Relationship Id="rId1" Type="http://schemas.openxmlformats.org/officeDocument/2006/relationships/slideLayout" Target="../slideLayouts/slideLayout2.xml"/><Relationship Id="rId4" Type="http://schemas.openxmlformats.org/officeDocument/2006/relationships/image" Target="../media/image354.jpeg"/></Relationships>
</file>

<file path=ppt/slides/_rels/slide5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7.xml.rels><?xml version="1.0" encoding="UTF-8" standalone="yes"?>
<Relationships xmlns="http://schemas.openxmlformats.org/package/2006/relationships"><Relationship Id="rId3" Type="http://schemas.openxmlformats.org/officeDocument/2006/relationships/image" Target="../media/image356.svg"/><Relationship Id="rId2" Type="http://schemas.openxmlformats.org/officeDocument/2006/relationships/image" Target="../media/image355.png"/><Relationship Id="rId1" Type="http://schemas.openxmlformats.org/officeDocument/2006/relationships/slideLayout" Target="../slideLayouts/slideLayout2.xml"/></Relationships>
</file>

<file path=ppt/slides/_rels/slide558.xml.rels><?xml version="1.0" encoding="UTF-8" standalone="yes"?>
<Relationships xmlns="http://schemas.openxmlformats.org/package/2006/relationships"><Relationship Id="rId2" Type="http://schemas.openxmlformats.org/officeDocument/2006/relationships/image" Target="../media/image357.jpg"/><Relationship Id="rId1" Type="http://schemas.openxmlformats.org/officeDocument/2006/relationships/slideLayout" Target="../slideLayouts/slideLayout2.xml"/></Relationships>
</file>

<file path=ppt/slides/_rels/slide559.xml.rels><?xml version="1.0" encoding="UTF-8" standalone="yes"?>
<Relationships xmlns="http://schemas.openxmlformats.org/package/2006/relationships"><Relationship Id="rId2" Type="http://schemas.openxmlformats.org/officeDocument/2006/relationships/image" Target="../media/image358.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0.xml.rels><?xml version="1.0" encoding="UTF-8" standalone="yes"?>
<Relationships xmlns="http://schemas.openxmlformats.org/package/2006/relationships"><Relationship Id="rId2" Type="http://schemas.openxmlformats.org/officeDocument/2006/relationships/image" Target="../media/image359.png"/><Relationship Id="rId1" Type="http://schemas.openxmlformats.org/officeDocument/2006/relationships/slideLayout" Target="../slideLayouts/slideLayout2.xml"/></Relationships>
</file>

<file path=ppt/slides/_rels/slide561.xml.rels><?xml version="1.0" encoding="UTF-8" standalone="yes"?>
<Relationships xmlns="http://schemas.openxmlformats.org/package/2006/relationships"><Relationship Id="rId2" Type="http://schemas.openxmlformats.org/officeDocument/2006/relationships/image" Target="../media/image360.png"/><Relationship Id="rId1" Type="http://schemas.openxmlformats.org/officeDocument/2006/relationships/slideLayout" Target="../slideLayouts/slideLayout2.xml"/></Relationships>
</file>

<file path=ppt/slides/_rels/slide562.xml.rels><?xml version="1.0" encoding="UTF-8" standalone="yes"?>
<Relationships xmlns="http://schemas.openxmlformats.org/package/2006/relationships"><Relationship Id="rId2" Type="http://schemas.openxmlformats.org/officeDocument/2006/relationships/image" Target="../media/image361.png"/><Relationship Id="rId1" Type="http://schemas.openxmlformats.org/officeDocument/2006/relationships/slideLayout" Target="../slideLayouts/slideLayout2.xml"/></Relationships>
</file>

<file path=ppt/slides/_rels/slide563.xml.rels><?xml version="1.0" encoding="UTF-8" standalone="yes"?>
<Relationships xmlns="http://schemas.openxmlformats.org/package/2006/relationships"><Relationship Id="rId2" Type="http://schemas.openxmlformats.org/officeDocument/2006/relationships/image" Target="../media/image36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6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7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9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6176" y="1905000"/>
            <a:ext cx="7851648" cy="1828800"/>
          </a:xfrm>
        </p:spPr>
        <p:txBody>
          <a:bodyPr>
            <a:normAutofit/>
          </a:bodyPr>
          <a:lstStyle/>
          <a:p>
            <a:pPr algn="ctr"/>
            <a:r>
              <a:rPr lang="en-US" sz="4900" b="1" dirty="0">
                <a:solidFill>
                  <a:srgbClr val="FF0000"/>
                </a:solidFill>
              </a:rPr>
              <a:t>CASTING AND </a:t>
            </a:r>
            <a:r>
              <a:rPr lang="en-US" sz="4900" dirty="0">
                <a:solidFill>
                  <a:srgbClr val="FF0000"/>
                </a:solidFill>
              </a:rPr>
              <a:t>SPLINTING </a:t>
            </a:r>
            <a:r>
              <a:rPr lang="en-US" sz="4900" b="1" dirty="0">
                <a:solidFill>
                  <a:srgbClr val="FF0000"/>
                </a:solidFill>
              </a:rPr>
              <a:t>TECHNIQUES</a:t>
            </a:r>
          </a:p>
        </p:txBody>
      </p:sp>
      <p:sp>
        <p:nvSpPr>
          <p:cNvPr id="3" name="Subtitle 2"/>
          <p:cNvSpPr>
            <a:spLocks noGrp="1"/>
          </p:cNvSpPr>
          <p:nvPr>
            <p:ph type="subTitle" idx="1"/>
          </p:nvPr>
        </p:nvSpPr>
        <p:spPr>
          <a:xfrm>
            <a:off x="646176" y="4495800"/>
            <a:ext cx="7854696" cy="1780735"/>
          </a:xfrm>
        </p:spPr>
        <p:txBody>
          <a:bodyPr>
            <a:normAutofit/>
          </a:bodyPr>
          <a:lstStyle/>
          <a:p>
            <a:pPr algn="ctr"/>
            <a:r>
              <a:rPr lang="en-US" dirty="0"/>
              <a:t>CODE: CST203</a:t>
            </a:r>
          </a:p>
          <a:p>
            <a:pPr algn="ctr"/>
            <a:r>
              <a:rPr lang="en-US" dirty="0"/>
              <a:t>HOURS: 30</a:t>
            </a:r>
          </a:p>
          <a:p>
            <a:pPr algn="ctr"/>
            <a:r>
              <a:rPr lang="en-US" dirty="0"/>
              <a:t>CREDIT: 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1511E-4AC7-4E5D-BF08-011B18E5F86B}"/>
              </a:ext>
            </a:extLst>
          </p:cNvPr>
          <p:cNvSpPr>
            <a:spLocks noGrp="1"/>
          </p:cNvSpPr>
          <p:nvPr>
            <p:ph type="title"/>
          </p:nvPr>
        </p:nvSpPr>
        <p:spPr/>
        <p:txBody>
          <a:bodyPr>
            <a:normAutofit fontScale="90000"/>
          </a:bodyPr>
          <a:lstStyle/>
          <a:p>
            <a:r>
              <a:rPr lang="en-US" dirty="0"/>
              <a:t>CASTING (PLASTER ROOM) ENVIRONMENT</a:t>
            </a:r>
          </a:p>
        </p:txBody>
      </p:sp>
      <p:sp>
        <p:nvSpPr>
          <p:cNvPr id="3" name="Content Placeholder 2">
            <a:extLst>
              <a:ext uri="{FF2B5EF4-FFF2-40B4-BE49-F238E27FC236}">
                <a16:creationId xmlns:a16="http://schemas.microsoft.com/office/drawing/2014/main" id="{31280FBA-3C92-407E-A8DE-CA711DD8C371}"/>
              </a:ext>
            </a:extLst>
          </p:cNvPr>
          <p:cNvSpPr>
            <a:spLocks noGrp="1"/>
          </p:cNvSpPr>
          <p:nvPr>
            <p:ph idx="1"/>
          </p:nvPr>
        </p:nvSpPr>
        <p:spPr/>
        <p:txBody>
          <a:bodyPr/>
          <a:lstStyle/>
          <a:p>
            <a:pPr marL="342900" marR="0" lvl="0" indent="-342900" algn="just">
              <a:lnSpc>
                <a:spcPct val="115000"/>
              </a:lnSpc>
              <a:spcBef>
                <a:spcPts val="0"/>
              </a:spcBef>
              <a:spcAft>
                <a:spcPts val="1000"/>
              </a:spcAft>
              <a:buFont typeface="+mj-lt"/>
              <a:buAutoNum type="romanLcPeriod"/>
              <a:tabLst>
                <a:tab pos="346900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Equipment’s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mj-lt"/>
              <a:buAutoNum type="romanLcPeriod"/>
              <a:tabLst>
                <a:tab pos="346900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Personnel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mj-lt"/>
              <a:buAutoNum type="romanLcPeriod"/>
              <a:tabLst>
                <a:tab pos="346900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Records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mj-lt"/>
              <a:buAutoNum type="romanLcPeriod"/>
              <a:tabLst>
                <a:tab pos="346900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Applications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mj-lt"/>
              <a:buAutoNum type="romanLcPeriod"/>
              <a:tabLst>
                <a:tab pos="346900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Environment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9250920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CCE3C-CB23-426B-8242-B2B1B9759EDD}"/>
              </a:ext>
            </a:extLst>
          </p:cNvPr>
          <p:cNvSpPr>
            <a:spLocks noGrp="1"/>
          </p:cNvSpPr>
          <p:nvPr>
            <p:ph type="title"/>
          </p:nvPr>
        </p:nvSpPr>
        <p:spPr>
          <a:xfrm>
            <a:off x="304800" y="-228600"/>
            <a:ext cx="8229600" cy="1143000"/>
          </a:xfrm>
        </p:spPr>
        <p:txBody>
          <a:bodyPr/>
          <a:lstStyle/>
          <a:p>
            <a:r>
              <a:rPr lang="en-US" dirty="0"/>
              <a:t>Plaster bandage application</a:t>
            </a:r>
          </a:p>
        </p:txBody>
      </p:sp>
      <p:pic>
        <p:nvPicPr>
          <p:cNvPr id="5" name="Content Placeholder 4">
            <a:extLst>
              <a:ext uri="{FF2B5EF4-FFF2-40B4-BE49-F238E27FC236}">
                <a16:creationId xmlns:a16="http://schemas.microsoft.com/office/drawing/2014/main" id="{89B5B1AE-C7B8-4F96-9969-A4358B7BA18B}"/>
              </a:ext>
            </a:extLst>
          </p:cNvPr>
          <p:cNvPicPr>
            <a:picLocks noGrp="1" noChangeAspect="1"/>
          </p:cNvPicPr>
          <p:nvPr>
            <p:ph idx="1"/>
          </p:nvPr>
        </p:nvPicPr>
        <p:blipFill>
          <a:blip r:embed="rId2"/>
          <a:stretch>
            <a:fillRect/>
          </a:stretch>
        </p:blipFill>
        <p:spPr>
          <a:xfrm>
            <a:off x="304800" y="1219200"/>
            <a:ext cx="3809524" cy="2809524"/>
          </a:xfrm>
        </p:spPr>
      </p:pic>
      <p:pic>
        <p:nvPicPr>
          <p:cNvPr id="7" name="Picture 6">
            <a:extLst>
              <a:ext uri="{FF2B5EF4-FFF2-40B4-BE49-F238E27FC236}">
                <a16:creationId xmlns:a16="http://schemas.microsoft.com/office/drawing/2014/main" id="{906343A9-7EAC-4C67-96A9-F97DA5213B65}"/>
              </a:ext>
            </a:extLst>
          </p:cNvPr>
          <p:cNvPicPr>
            <a:picLocks noChangeAspect="1"/>
          </p:cNvPicPr>
          <p:nvPr/>
        </p:nvPicPr>
        <p:blipFill>
          <a:blip r:embed="rId3"/>
          <a:stretch>
            <a:fillRect/>
          </a:stretch>
        </p:blipFill>
        <p:spPr>
          <a:xfrm>
            <a:off x="285006" y="4038952"/>
            <a:ext cx="3733333" cy="2819048"/>
          </a:xfrm>
          <a:prstGeom prst="rect">
            <a:avLst/>
          </a:prstGeom>
        </p:spPr>
      </p:pic>
      <p:pic>
        <p:nvPicPr>
          <p:cNvPr id="9" name="Picture 8">
            <a:extLst>
              <a:ext uri="{FF2B5EF4-FFF2-40B4-BE49-F238E27FC236}">
                <a16:creationId xmlns:a16="http://schemas.microsoft.com/office/drawing/2014/main" id="{971922EF-1C4A-4FFF-84CB-A6EAA8C2FE89}"/>
              </a:ext>
            </a:extLst>
          </p:cNvPr>
          <p:cNvPicPr>
            <a:picLocks noChangeAspect="1"/>
          </p:cNvPicPr>
          <p:nvPr/>
        </p:nvPicPr>
        <p:blipFill>
          <a:blip r:embed="rId4"/>
          <a:stretch>
            <a:fillRect/>
          </a:stretch>
        </p:blipFill>
        <p:spPr>
          <a:xfrm>
            <a:off x="4723842" y="1219200"/>
            <a:ext cx="4115358" cy="2809524"/>
          </a:xfrm>
          <a:prstGeom prst="rect">
            <a:avLst/>
          </a:prstGeom>
        </p:spPr>
      </p:pic>
      <p:pic>
        <p:nvPicPr>
          <p:cNvPr id="11" name="Picture 10">
            <a:extLst>
              <a:ext uri="{FF2B5EF4-FFF2-40B4-BE49-F238E27FC236}">
                <a16:creationId xmlns:a16="http://schemas.microsoft.com/office/drawing/2014/main" id="{05C07FCA-5482-4F87-B161-503183751CEB}"/>
              </a:ext>
            </a:extLst>
          </p:cNvPr>
          <p:cNvPicPr>
            <a:picLocks noChangeAspect="1"/>
          </p:cNvPicPr>
          <p:nvPr/>
        </p:nvPicPr>
        <p:blipFill>
          <a:blip r:embed="rId5"/>
          <a:stretch>
            <a:fillRect/>
          </a:stretch>
        </p:blipFill>
        <p:spPr>
          <a:xfrm>
            <a:off x="4472862" y="4091885"/>
            <a:ext cx="4386132" cy="2715872"/>
          </a:xfrm>
          <a:prstGeom prst="rect">
            <a:avLst/>
          </a:prstGeom>
        </p:spPr>
      </p:pic>
    </p:spTree>
    <p:extLst>
      <p:ext uri="{BB962C8B-B14F-4D97-AF65-F5344CB8AC3E}">
        <p14:creationId xmlns:p14="http://schemas.microsoft.com/office/powerpoint/2010/main" val="175081304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9372F-B924-46F4-A9ED-CB4794D25877}"/>
              </a:ext>
            </a:extLst>
          </p:cNvPr>
          <p:cNvSpPr>
            <a:spLocks noGrp="1"/>
          </p:cNvSpPr>
          <p:nvPr>
            <p:ph type="title"/>
          </p:nvPr>
        </p:nvSpPr>
        <p:spPr>
          <a:xfrm>
            <a:off x="685800" y="-228600"/>
            <a:ext cx="8229600" cy="1143000"/>
          </a:xfrm>
        </p:spPr>
        <p:txBody>
          <a:bodyPr/>
          <a:lstStyle/>
          <a:p>
            <a:r>
              <a:rPr lang="en-US" dirty="0"/>
              <a:t>Trimming</a:t>
            </a:r>
          </a:p>
        </p:txBody>
      </p:sp>
      <p:pic>
        <p:nvPicPr>
          <p:cNvPr id="5" name="Content Placeholder 4">
            <a:extLst>
              <a:ext uri="{FF2B5EF4-FFF2-40B4-BE49-F238E27FC236}">
                <a16:creationId xmlns:a16="http://schemas.microsoft.com/office/drawing/2014/main" id="{D1CA7D25-D6CE-4116-A443-50FC30BA752C}"/>
              </a:ext>
            </a:extLst>
          </p:cNvPr>
          <p:cNvPicPr>
            <a:picLocks noGrp="1" noChangeAspect="1"/>
          </p:cNvPicPr>
          <p:nvPr>
            <p:ph idx="1"/>
          </p:nvPr>
        </p:nvPicPr>
        <p:blipFill>
          <a:blip r:embed="rId2"/>
          <a:stretch>
            <a:fillRect/>
          </a:stretch>
        </p:blipFill>
        <p:spPr>
          <a:xfrm>
            <a:off x="89078" y="1029767"/>
            <a:ext cx="4038600" cy="2551495"/>
          </a:xfrm>
        </p:spPr>
      </p:pic>
      <p:pic>
        <p:nvPicPr>
          <p:cNvPr id="7" name="Picture 6">
            <a:extLst>
              <a:ext uri="{FF2B5EF4-FFF2-40B4-BE49-F238E27FC236}">
                <a16:creationId xmlns:a16="http://schemas.microsoft.com/office/drawing/2014/main" id="{58ED9ADB-807B-4B4D-A146-F3DA0A8888F6}"/>
              </a:ext>
            </a:extLst>
          </p:cNvPr>
          <p:cNvPicPr>
            <a:picLocks noChangeAspect="1"/>
          </p:cNvPicPr>
          <p:nvPr/>
        </p:nvPicPr>
        <p:blipFill>
          <a:blip r:embed="rId3"/>
          <a:stretch>
            <a:fillRect/>
          </a:stretch>
        </p:blipFill>
        <p:spPr>
          <a:xfrm>
            <a:off x="106939" y="3680530"/>
            <a:ext cx="4020740" cy="2843860"/>
          </a:xfrm>
          <a:prstGeom prst="rect">
            <a:avLst/>
          </a:prstGeom>
        </p:spPr>
      </p:pic>
      <p:pic>
        <p:nvPicPr>
          <p:cNvPr id="9" name="Picture 8">
            <a:extLst>
              <a:ext uri="{FF2B5EF4-FFF2-40B4-BE49-F238E27FC236}">
                <a16:creationId xmlns:a16="http://schemas.microsoft.com/office/drawing/2014/main" id="{E8E022C4-AA20-4360-AD7A-CF501B611E1D}"/>
              </a:ext>
            </a:extLst>
          </p:cNvPr>
          <p:cNvPicPr>
            <a:picLocks noChangeAspect="1"/>
          </p:cNvPicPr>
          <p:nvPr/>
        </p:nvPicPr>
        <p:blipFill>
          <a:blip r:embed="rId4"/>
          <a:stretch>
            <a:fillRect/>
          </a:stretch>
        </p:blipFill>
        <p:spPr>
          <a:xfrm>
            <a:off x="4312963" y="877367"/>
            <a:ext cx="4679819" cy="2703895"/>
          </a:xfrm>
          <a:prstGeom prst="rect">
            <a:avLst/>
          </a:prstGeom>
        </p:spPr>
      </p:pic>
      <p:pic>
        <p:nvPicPr>
          <p:cNvPr id="11" name="Picture 10">
            <a:extLst>
              <a:ext uri="{FF2B5EF4-FFF2-40B4-BE49-F238E27FC236}">
                <a16:creationId xmlns:a16="http://schemas.microsoft.com/office/drawing/2014/main" id="{3A6F799A-794B-4882-BD03-410C582DE03D}"/>
              </a:ext>
            </a:extLst>
          </p:cNvPr>
          <p:cNvPicPr>
            <a:picLocks noChangeAspect="1"/>
          </p:cNvPicPr>
          <p:nvPr/>
        </p:nvPicPr>
        <p:blipFill>
          <a:blip r:embed="rId5"/>
          <a:stretch>
            <a:fillRect/>
          </a:stretch>
        </p:blipFill>
        <p:spPr>
          <a:xfrm>
            <a:off x="4323695" y="3696629"/>
            <a:ext cx="4669087" cy="2843860"/>
          </a:xfrm>
          <a:prstGeom prst="rect">
            <a:avLst/>
          </a:prstGeom>
        </p:spPr>
      </p:pic>
    </p:spTree>
    <p:extLst>
      <p:ext uri="{BB962C8B-B14F-4D97-AF65-F5344CB8AC3E}">
        <p14:creationId xmlns:p14="http://schemas.microsoft.com/office/powerpoint/2010/main" val="161308158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488C-AAEB-4DD1-80EF-9946BC30982B}"/>
              </a:ext>
            </a:extLst>
          </p:cNvPr>
          <p:cNvSpPr>
            <a:spLocks noGrp="1"/>
          </p:cNvSpPr>
          <p:nvPr>
            <p:ph type="title"/>
          </p:nvPr>
        </p:nvSpPr>
        <p:spPr/>
        <p:txBody>
          <a:bodyPr/>
          <a:lstStyle/>
          <a:p>
            <a:r>
              <a:rPr lang="en-US" dirty="0"/>
              <a:t>Reinforcement </a:t>
            </a:r>
          </a:p>
        </p:txBody>
      </p:sp>
      <p:pic>
        <p:nvPicPr>
          <p:cNvPr id="5" name="Content Placeholder 4">
            <a:extLst>
              <a:ext uri="{FF2B5EF4-FFF2-40B4-BE49-F238E27FC236}">
                <a16:creationId xmlns:a16="http://schemas.microsoft.com/office/drawing/2014/main" id="{C1D1A99F-E702-4309-9BA4-B93A4073D898}"/>
              </a:ext>
            </a:extLst>
          </p:cNvPr>
          <p:cNvPicPr>
            <a:picLocks noGrp="1" noChangeAspect="1"/>
          </p:cNvPicPr>
          <p:nvPr>
            <p:ph idx="1"/>
          </p:nvPr>
        </p:nvPicPr>
        <p:blipFill>
          <a:blip r:embed="rId2"/>
          <a:stretch>
            <a:fillRect/>
          </a:stretch>
        </p:blipFill>
        <p:spPr>
          <a:xfrm>
            <a:off x="0" y="2133600"/>
            <a:ext cx="6172200" cy="4629150"/>
          </a:xfrm>
        </p:spPr>
      </p:pic>
      <p:pic>
        <p:nvPicPr>
          <p:cNvPr id="7" name="Picture 6">
            <a:extLst>
              <a:ext uri="{FF2B5EF4-FFF2-40B4-BE49-F238E27FC236}">
                <a16:creationId xmlns:a16="http://schemas.microsoft.com/office/drawing/2014/main" id="{8BCEAD41-0D0A-42BE-BFCD-A1983851F69E}"/>
              </a:ext>
            </a:extLst>
          </p:cNvPr>
          <p:cNvPicPr>
            <a:picLocks noChangeAspect="1"/>
          </p:cNvPicPr>
          <p:nvPr/>
        </p:nvPicPr>
        <p:blipFill>
          <a:blip r:embed="rId3"/>
          <a:stretch>
            <a:fillRect/>
          </a:stretch>
        </p:blipFill>
        <p:spPr>
          <a:xfrm>
            <a:off x="6154715" y="2133600"/>
            <a:ext cx="2902893" cy="4629150"/>
          </a:xfrm>
          <a:prstGeom prst="rect">
            <a:avLst/>
          </a:prstGeom>
        </p:spPr>
      </p:pic>
    </p:spTree>
    <p:extLst>
      <p:ext uri="{BB962C8B-B14F-4D97-AF65-F5344CB8AC3E}">
        <p14:creationId xmlns:p14="http://schemas.microsoft.com/office/powerpoint/2010/main" val="23478682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2833A-0977-44CC-8F49-FF15FA8E6FC5}"/>
              </a:ext>
            </a:extLst>
          </p:cNvPr>
          <p:cNvSpPr>
            <a:spLocks noGrp="1"/>
          </p:cNvSpPr>
          <p:nvPr>
            <p:ph type="title"/>
          </p:nvPr>
        </p:nvSpPr>
        <p:spPr/>
        <p:txBody>
          <a:bodyPr/>
          <a:lstStyle/>
          <a:p>
            <a:r>
              <a:rPr lang="en-US" dirty="0"/>
              <a:t>Wound inspection</a:t>
            </a:r>
          </a:p>
        </p:txBody>
      </p:sp>
      <p:sp>
        <p:nvSpPr>
          <p:cNvPr id="3" name="Content Placeholder 2">
            <a:extLst>
              <a:ext uri="{FF2B5EF4-FFF2-40B4-BE49-F238E27FC236}">
                <a16:creationId xmlns:a16="http://schemas.microsoft.com/office/drawing/2014/main" id="{6EEC97C1-BC42-4DBD-A385-509FDCDA96E2}"/>
              </a:ext>
            </a:extLst>
          </p:cNvPr>
          <p:cNvSpPr>
            <a:spLocks noGrp="1"/>
          </p:cNvSpPr>
          <p:nvPr>
            <p:ph idx="1"/>
          </p:nvPr>
        </p:nvSpPr>
        <p:spPr/>
        <p:txBody>
          <a:bodyPr/>
          <a:lstStyle/>
          <a:p>
            <a:r>
              <a:rPr lang="en-US" dirty="0"/>
              <a:t>Making a hump with thick gauze over the wound site for opening of window.</a:t>
            </a:r>
          </a:p>
          <a:p>
            <a:r>
              <a:rPr lang="en-US" dirty="0"/>
              <a:t>Cut out the hump after POP set</a:t>
            </a:r>
          </a:p>
        </p:txBody>
      </p:sp>
      <p:pic>
        <p:nvPicPr>
          <p:cNvPr id="5" name="Picture 4">
            <a:extLst>
              <a:ext uri="{FF2B5EF4-FFF2-40B4-BE49-F238E27FC236}">
                <a16:creationId xmlns:a16="http://schemas.microsoft.com/office/drawing/2014/main" id="{375DC2B1-811A-42D4-A65C-E65CB514C513}"/>
              </a:ext>
            </a:extLst>
          </p:cNvPr>
          <p:cNvPicPr>
            <a:picLocks noChangeAspect="1"/>
          </p:cNvPicPr>
          <p:nvPr/>
        </p:nvPicPr>
        <p:blipFill>
          <a:blip r:embed="rId2"/>
          <a:stretch>
            <a:fillRect/>
          </a:stretch>
        </p:blipFill>
        <p:spPr>
          <a:xfrm>
            <a:off x="6019800" y="2358720"/>
            <a:ext cx="2514600" cy="4457016"/>
          </a:xfrm>
          <a:prstGeom prst="rect">
            <a:avLst/>
          </a:prstGeom>
        </p:spPr>
      </p:pic>
    </p:spTree>
    <p:extLst>
      <p:ext uri="{BB962C8B-B14F-4D97-AF65-F5344CB8AC3E}">
        <p14:creationId xmlns:p14="http://schemas.microsoft.com/office/powerpoint/2010/main" val="20845788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5413A-A86A-4A8C-B209-9423A714AE43}"/>
              </a:ext>
            </a:extLst>
          </p:cNvPr>
          <p:cNvSpPr>
            <a:spLocks noGrp="1"/>
          </p:cNvSpPr>
          <p:nvPr>
            <p:ph type="title"/>
          </p:nvPr>
        </p:nvSpPr>
        <p:spPr>
          <a:xfrm>
            <a:off x="609600" y="228600"/>
            <a:ext cx="8229600" cy="1143000"/>
          </a:xfrm>
        </p:spPr>
        <p:txBody>
          <a:bodyPr/>
          <a:lstStyle/>
          <a:p>
            <a:pPr algn="ctr"/>
            <a:r>
              <a:rPr lang="en-US" dirty="0"/>
              <a:t>¾ slab for distal radius</a:t>
            </a:r>
          </a:p>
        </p:txBody>
      </p:sp>
      <p:pic>
        <p:nvPicPr>
          <p:cNvPr id="5" name="Content Placeholder 4">
            <a:extLst>
              <a:ext uri="{FF2B5EF4-FFF2-40B4-BE49-F238E27FC236}">
                <a16:creationId xmlns:a16="http://schemas.microsoft.com/office/drawing/2014/main" id="{B3F3A73C-3E02-4CF8-80D5-3C8209893F33}"/>
              </a:ext>
            </a:extLst>
          </p:cNvPr>
          <p:cNvPicPr>
            <a:picLocks noGrp="1" noChangeAspect="1"/>
          </p:cNvPicPr>
          <p:nvPr>
            <p:ph idx="1"/>
          </p:nvPr>
        </p:nvPicPr>
        <p:blipFill>
          <a:blip r:embed="rId2"/>
          <a:stretch>
            <a:fillRect/>
          </a:stretch>
        </p:blipFill>
        <p:spPr>
          <a:xfrm>
            <a:off x="457200" y="1542077"/>
            <a:ext cx="8001000" cy="5313777"/>
          </a:xfrm>
        </p:spPr>
      </p:pic>
    </p:spTree>
    <p:extLst>
      <p:ext uri="{BB962C8B-B14F-4D97-AF65-F5344CB8AC3E}">
        <p14:creationId xmlns:p14="http://schemas.microsoft.com/office/powerpoint/2010/main" val="9633183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92629-3B3F-4A37-B7A1-35AA986B3139}"/>
              </a:ext>
            </a:extLst>
          </p:cNvPr>
          <p:cNvSpPr>
            <a:spLocks noGrp="1"/>
          </p:cNvSpPr>
          <p:nvPr>
            <p:ph type="title"/>
          </p:nvPr>
        </p:nvSpPr>
        <p:spPr/>
        <p:txBody>
          <a:bodyPr/>
          <a:lstStyle/>
          <a:p>
            <a:r>
              <a:rPr lang="en-US" dirty="0"/>
              <a:t>U-slab for humerus</a:t>
            </a:r>
          </a:p>
        </p:txBody>
      </p:sp>
      <p:pic>
        <p:nvPicPr>
          <p:cNvPr id="5" name="Content Placeholder 4">
            <a:extLst>
              <a:ext uri="{FF2B5EF4-FFF2-40B4-BE49-F238E27FC236}">
                <a16:creationId xmlns:a16="http://schemas.microsoft.com/office/drawing/2014/main" id="{DA38DF28-CE8A-48E8-BFC8-BAC090E4D1BD}"/>
              </a:ext>
            </a:extLst>
          </p:cNvPr>
          <p:cNvPicPr>
            <a:picLocks noGrp="1" noChangeAspect="1"/>
          </p:cNvPicPr>
          <p:nvPr>
            <p:ph idx="1"/>
          </p:nvPr>
        </p:nvPicPr>
        <p:blipFill>
          <a:blip r:embed="rId2"/>
          <a:stretch>
            <a:fillRect/>
          </a:stretch>
        </p:blipFill>
        <p:spPr>
          <a:xfrm>
            <a:off x="2133600" y="1847088"/>
            <a:ext cx="4536554" cy="4935771"/>
          </a:xfrm>
        </p:spPr>
      </p:pic>
    </p:spTree>
    <p:extLst>
      <p:ext uri="{BB962C8B-B14F-4D97-AF65-F5344CB8AC3E}">
        <p14:creationId xmlns:p14="http://schemas.microsoft.com/office/powerpoint/2010/main" val="389360969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CAA9A-913C-47A3-A420-A84F9CA92C60}"/>
              </a:ext>
            </a:extLst>
          </p:cNvPr>
          <p:cNvSpPr>
            <a:spLocks noGrp="1"/>
          </p:cNvSpPr>
          <p:nvPr>
            <p:ph type="title"/>
          </p:nvPr>
        </p:nvSpPr>
        <p:spPr/>
        <p:txBody>
          <a:bodyPr/>
          <a:lstStyle/>
          <a:p>
            <a:pPr algn="ctr"/>
            <a:r>
              <a:rPr lang="en-US" dirty="0"/>
              <a:t>Sarmiento cast for tibia</a:t>
            </a:r>
          </a:p>
        </p:txBody>
      </p:sp>
      <p:pic>
        <p:nvPicPr>
          <p:cNvPr id="5" name="Content Placeholder 4">
            <a:extLst>
              <a:ext uri="{FF2B5EF4-FFF2-40B4-BE49-F238E27FC236}">
                <a16:creationId xmlns:a16="http://schemas.microsoft.com/office/drawing/2014/main" id="{834A6900-DE02-4353-A8D7-D1DC5D7C9755}"/>
              </a:ext>
            </a:extLst>
          </p:cNvPr>
          <p:cNvPicPr>
            <a:picLocks noGrp="1" noChangeAspect="1"/>
          </p:cNvPicPr>
          <p:nvPr>
            <p:ph idx="1"/>
          </p:nvPr>
        </p:nvPicPr>
        <p:blipFill>
          <a:blip r:embed="rId2"/>
          <a:stretch>
            <a:fillRect/>
          </a:stretch>
        </p:blipFill>
        <p:spPr>
          <a:xfrm>
            <a:off x="1143000" y="1847088"/>
            <a:ext cx="6303628" cy="5005823"/>
          </a:xfrm>
        </p:spPr>
      </p:pic>
    </p:spTree>
    <p:extLst>
      <p:ext uri="{BB962C8B-B14F-4D97-AF65-F5344CB8AC3E}">
        <p14:creationId xmlns:p14="http://schemas.microsoft.com/office/powerpoint/2010/main" val="62415297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87D10-15D4-474F-AC72-46780F525836}"/>
              </a:ext>
            </a:extLst>
          </p:cNvPr>
          <p:cNvSpPr>
            <a:spLocks noGrp="1"/>
          </p:cNvSpPr>
          <p:nvPr>
            <p:ph type="title"/>
          </p:nvPr>
        </p:nvSpPr>
        <p:spPr/>
        <p:txBody>
          <a:bodyPr/>
          <a:lstStyle/>
          <a:p>
            <a:r>
              <a:rPr lang="en-US" dirty="0"/>
              <a:t>Oscillating electric saw</a:t>
            </a:r>
          </a:p>
        </p:txBody>
      </p:sp>
      <p:pic>
        <p:nvPicPr>
          <p:cNvPr id="5" name="Content Placeholder 4">
            <a:extLst>
              <a:ext uri="{FF2B5EF4-FFF2-40B4-BE49-F238E27FC236}">
                <a16:creationId xmlns:a16="http://schemas.microsoft.com/office/drawing/2014/main" id="{6DE0CEAF-E189-4B3B-94DD-673382A8DB73}"/>
              </a:ext>
            </a:extLst>
          </p:cNvPr>
          <p:cNvPicPr>
            <a:picLocks noGrp="1" noChangeAspect="1"/>
          </p:cNvPicPr>
          <p:nvPr>
            <p:ph idx="1"/>
          </p:nvPr>
        </p:nvPicPr>
        <p:blipFill>
          <a:blip r:embed="rId2"/>
          <a:stretch>
            <a:fillRect/>
          </a:stretch>
        </p:blipFill>
        <p:spPr>
          <a:xfrm>
            <a:off x="3223" y="1947354"/>
            <a:ext cx="9258229" cy="4910646"/>
          </a:xfrm>
        </p:spPr>
      </p:pic>
    </p:spTree>
    <p:extLst>
      <p:ext uri="{BB962C8B-B14F-4D97-AF65-F5344CB8AC3E}">
        <p14:creationId xmlns:p14="http://schemas.microsoft.com/office/powerpoint/2010/main" val="321375701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04FED-AD86-47FD-B243-3ADDA6662AE5}"/>
              </a:ext>
            </a:extLst>
          </p:cNvPr>
          <p:cNvSpPr>
            <a:spLocks noGrp="1"/>
          </p:cNvSpPr>
          <p:nvPr>
            <p:ph type="title"/>
          </p:nvPr>
        </p:nvSpPr>
        <p:spPr/>
        <p:txBody>
          <a:bodyPr/>
          <a:lstStyle/>
          <a:p>
            <a:r>
              <a:rPr lang="en-US" dirty="0"/>
              <a:t>Oscillating electric saw</a:t>
            </a:r>
          </a:p>
        </p:txBody>
      </p:sp>
      <p:pic>
        <p:nvPicPr>
          <p:cNvPr id="5" name="Content Placeholder 4">
            <a:extLst>
              <a:ext uri="{FF2B5EF4-FFF2-40B4-BE49-F238E27FC236}">
                <a16:creationId xmlns:a16="http://schemas.microsoft.com/office/drawing/2014/main" id="{FD8FEFB0-86D5-4C11-A77A-0BEE672E0A9E}"/>
              </a:ext>
            </a:extLst>
          </p:cNvPr>
          <p:cNvPicPr>
            <a:picLocks noGrp="1" noChangeAspect="1"/>
          </p:cNvPicPr>
          <p:nvPr>
            <p:ph idx="1"/>
          </p:nvPr>
        </p:nvPicPr>
        <p:blipFill>
          <a:blip r:embed="rId2"/>
          <a:stretch>
            <a:fillRect/>
          </a:stretch>
        </p:blipFill>
        <p:spPr>
          <a:xfrm>
            <a:off x="140365" y="1849709"/>
            <a:ext cx="4514607" cy="4781598"/>
          </a:xfrm>
        </p:spPr>
      </p:pic>
      <p:pic>
        <p:nvPicPr>
          <p:cNvPr id="7" name="Picture 6">
            <a:extLst>
              <a:ext uri="{FF2B5EF4-FFF2-40B4-BE49-F238E27FC236}">
                <a16:creationId xmlns:a16="http://schemas.microsoft.com/office/drawing/2014/main" id="{717C9BAF-83A4-4568-B8F2-4766BBD5AB98}"/>
              </a:ext>
            </a:extLst>
          </p:cNvPr>
          <p:cNvPicPr>
            <a:picLocks noChangeAspect="1"/>
          </p:cNvPicPr>
          <p:nvPr/>
        </p:nvPicPr>
        <p:blipFill>
          <a:blip r:embed="rId3"/>
          <a:stretch>
            <a:fillRect/>
          </a:stretch>
        </p:blipFill>
        <p:spPr>
          <a:xfrm>
            <a:off x="4737664" y="1761829"/>
            <a:ext cx="4364480" cy="4869478"/>
          </a:xfrm>
          <a:prstGeom prst="rect">
            <a:avLst/>
          </a:prstGeom>
        </p:spPr>
      </p:pic>
    </p:spTree>
    <p:extLst>
      <p:ext uri="{BB962C8B-B14F-4D97-AF65-F5344CB8AC3E}">
        <p14:creationId xmlns:p14="http://schemas.microsoft.com/office/powerpoint/2010/main" val="233319530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50008-048E-4D25-B040-33CC7E7B0DAB}"/>
              </a:ext>
            </a:extLst>
          </p:cNvPr>
          <p:cNvSpPr>
            <a:spLocks noGrp="1"/>
          </p:cNvSpPr>
          <p:nvPr>
            <p:ph type="title"/>
          </p:nvPr>
        </p:nvSpPr>
        <p:spPr/>
        <p:txBody>
          <a:bodyPr>
            <a:normAutofit fontScale="90000"/>
          </a:bodyPr>
          <a:lstStyle/>
          <a:p>
            <a:r>
              <a:rPr lang="en-US" dirty="0"/>
              <a:t>Do not split plaster on the convex side</a:t>
            </a:r>
          </a:p>
        </p:txBody>
      </p:sp>
      <p:pic>
        <p:nvPicPr>
          <p:cNvPr id="5" name="Content Placeholder 4">
            <a:extLst>
              <a:ext uri="{FF2B5EF4-FFF2-40B4-BE49-F238E27FC236}">
                <a16:creationId xmlns:a16="http://schemas.microsoft.com/office/drawing/2014/main" id="{E4C41662-A4DB-40E3-AEB0-F852B94D37F2}"/>
              </a:ext>
            </a:extLst>
          </p:cNvPr>
          <p:cNvPicPr>
            <a:picLocks noGrp="1" noChangeAspect="1"/>
          </p:cNvPicPr>
          <p:nvPr>
            <p:ph idx="1"/>
          </p:nvPr>
        </p:nvPicPr>
        <p:blipFill>
          <a:blip r:embed="rId2"/>
          <a:stretch>
            <a:fillRect/>
          </a:stretch>
        </p:blipFill>
        <p:spPr>
          <a:xfrm>
            <a:off x="41647" y="1752600"/>
            <a:ext cx="8740588" cy="4953000"/>
          </a:xfrm>
          <a:ln>
            <a:solidFill>
              <a:schemeClr val="accent1"/>
            </a:solidFill>
          </a:ln>
        </p:spPr>
      </p:pic>
      <p:cxnSp>
        <p:nvCxnSpPr>
          <p:cNvPr id="7" name="Straight Connector 6">
            <a:extLst>
              <a:ext uri="{FF2B5EF4-FFF2-40B4-BE49-F238E27FC236}">
                <a16:creationId xmlns:a16="http://schemas.microsoft.com/office/drawing/2014/main" id="{C87DE9FD-3648-4120-88B0-81A77CDFD389}"/>
              </a:ext>
            </a:extLst>
          </p:cNvPr>
          <p:cNvCxnSpPr/>
          <p:nvPr/>
        </p:nvCxnSpPr>
        <p:spPr>
          <a:xfrm>
            <a:off x="685800" y="2362200"/>
            <a:ext cx="6934200" cy="32004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7708CB6-5AD9-435C-8E59-704E3CFF67D8}"/>
              </a:ext>
            </a:extLst>
          </p:cNvPr>
          <p:cNvCxnSpPr>
            <a:cxnSpLocks/>
          </p:cNvCxnSpPr>
          <p:nvPr/>
        </p:nvCxnSpPr>
        <p:spPr>
          <a:xfrm flipH="1">
            <a:off x="838200" y="2209800"/>
            <a:ext cx="6858000" cy="35052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09460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49152-5E5F-45B4-BA9B-D73204D5DE63}"/>
              </a:ext>
            </a:extLst>
          </p:cNvPr>
          <p:cNvSpPr>
            <a:spLocks noGrp="1"/>
          </p:cNvSpPr>
          <p:nvPr>
            <p:ph type="title"/>
          </p:nvPr>
        </p:nvSpPr>
        <p:spPr/>
        <p:txBody>
          <a:bodyPr/>
          <a:lstStyle/>
          <a:p>
            <a:r>
              <a:rPr lang="en-US" dirty="0"/>
              <a:t>Casting room</a:t>
            </a:r>
          </a:p>
        </p:txBody>
      </p:sp>
      <p:sp>
        <p:nvSpPr>
          <p:cNvPr id="3" name="Content Placeholder 2">
            <a:extLst>
              <a:ext uri="{FF2B5EF4-FFF2-40B4-BE49-F238E27FC236}">
                <a16:creationId xmlns:a16="http://schemas.microsoft.com/office/drawing/2014/main" id="{834E0E9A-4D8C-4ACB-9843-3F991C7E2BFA}"/>
              </a:ext>
            </a:extLst>
          </p:cNvPr>
          <p:cNvSpPr>
            <a:spLocks noGrp="1"/>
          </p:cNvSpPr>
          <p:nvPr>
            <p:ph idx="1"/>
          </p:nvPr>
        </p:nvSpPr>
        <p:spPr/>
        <p:txBody>
          <a:bodyPr/>
          <a:lstStyle/>
          <a:p>
            <a:pPr marL="0" marR="0" algn="just">
              <a:lnSpc>
                <a:spcPct val="107000"/>
              </a:lnSpc>
              <a:spcBef>
                <a:spcPts val="0"/>
              </a:spcBef>
              <a:spcAft>
                <a:spcPts val="800"/>
              </a:spcAft>
              <a:tabLst>
                <a:tab pos="346900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Casting is being done in cast room and so the distinguishing features of such a location are;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Sink with a plaster trap to protect blockage of the drains by plaster fragments.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 floor which can be washed down easily, a gutter should drain into a plaster trap.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Suitable furniture, couch, chair, table and suspension.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45660868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DA8C3-1B5F-4A56-B20F-C5EAE45BA180}"/>
              </a:ext>
            </a:extLst>
          </p:cNvPr>
          <p:cNvSpPr>
            <a:spLocks noGrp="1"/>
          </p:cNvSpPr>
          <p:nvPr>
            <p:ph type="title"/>
          </p:nvPr>
        </p:nvSpPr>
        <p:spPr>
          <a:xfrm>
            <a:off x="457200" y="152400"/>
            <a:ext cx="8229600" cy="1143000"/>
          </a:xfrm>
        </p:spPr>
        <p:txBody>
          <a:bodyPr>
            <a:normAutofit fontScale="90000"/>
          </a:bodyPr>
          <a:lstStyle/>
          <a:p>
            <a:r>
              <a:rPr lang="en-US" dirty="0"/>
              <a:t>Always split on the concave side</a:t>
            </a:r>
          </a:p>
        </p:txBody>
      </p:sp>
      <p:pic>
        <p:nvPicPr>
          <p:cNvPr id="5" name="Content Placeholder 4">
            <a:extLst>
              <a:ext uri="{FF2B5EF4-FFF2-40B4-BE49-F238E27FC236}">
                <a16:creationId xmlns:a16="http://schemas.microsoft.com/office/drawing/2014/main" id="{DC2623C3-3487-42A9-800E-A9153D7838AA}"/>
              </a:ext>
            </a:extLst>
          </p:cNvPr>
          <p:cNvPicPr>
            <a:picLocks noGrp="1" noChangeAspect="1"/>
          </p:cNvPicPr>
          <p:nvPr>
            <p:ph idx="1"/>
          </p:nvPr>
        </p:nvPicPr>
        <p:blipFill>
          <a:blip r:embed="rId2"/>
          <a:stretch>
            <a:fillRect/>
          </a:stretch>
        </p:blipFill>
        <p:spPr>
          <a:xfrm>
            <a:off x="533400" y="1559675"/>
            <a:ext cx="7848600" cy="5254643"/>
          </a:xfrm>
        </p:spPr>
      </p:pic>
      <p:cxnSp>
        <p:nvCxnSpPr>
          <p:cNvPr id="12" name="Straight Connector 11">
            <a:extLst>
              <a:ext uri="{FF2B5EF4-FFF2-40B4-BE49-F238E27FC236}">
                <a16:creationId xmlns:a16="http://schemas.microsoft.com/office/drawing/2014/main" id="{F18347CC-BD3D-4C07-AD27-239C7EC4E65D}"/>
              </a:ext>
            </a:extLst>
          </p:cNvPr>
          <p:cNvCxnSpPr/>
          <p:nvPr/>
        </p:nvCxnSpPr>
        <p:spPr>
          <a:xfrm>
            <a:off x="750194" y="3429000"/>
            <a:ext cx="1143000" cy="129540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B327312-2783-480B-B578-59ABCBF5ED6D}"/>
              </a:ext>
            </a:extLst>
          </p:cNvPr>
          <p:cNvCxnSpPr>
            <a:cxnSpLocks/>
          </p:cNvCxnSpPr>
          <p:nvPr/>
        </p:nvCxnSpPr>
        <p:spPr>
          <a:xfrm flipV="1">
            <a:off x="1893194" y="1752600"/>
            <a:ext cx="3517006" cy="2971801"/>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3A1090E-A4A5-4EA5-AE40-94A8FA6E5F11}"/>
              </a:ext>
            </a:extLst>
          </p:cNvPr>
          <p:cNvCxnSpPr/>
          <p:nvPr/>
        </p:nvCxnSpPr>
        <p:spPr>
          <a:xfrm>
            <a:off x="3886200" y="3429000"/>
            <a:ext cx="1219200" cy="381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4F70562-6EAF-4F6A-87B1-00F0790D3688}"/>
              </a:ext>
            </a:extLst>
          </p:cNvPr>
          <p:cNvCxnSpPr/>
          <p:nvPr/>
        </p:nvCxnSpPr>
        <p:spPr>
          <a:xfrm flipV="1">
            <a:off x="5105400" y="3581400"/>
            <a:ext cx="2438400" cy="22860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087422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BC382-642F-4085-8446-E8D8EEA3B19C}"/>
              </a:ext>
            </a:extLst>
          </p:cNvPr>
          <p:cNvSpPr>
            <a:spLocks noGrp="1"/>
          </p:cNvSpPr>
          <p:nvPr>
            <p:ph type="title"/>
          </p:nvPr>
        </p:nvSpPr>
        <p:spPr/>
        <p:txBody>
          <a:bodyPr/>
          <a:lstStyle/>
          <a:p>
            <a:r>
              <a:rPr lang="en-US" dirty="0"/>
              <a:t>Spreader </a:t>
            </a:r>
          </a:p>
        </p:txBody>
      </p:sp>
      <p:pic>
        <p:nvPicPr>
          <p:cNvPr id="5" name="Content Placeholder 4">
            <a:extLst>
              <a:ext uri="{FF2B5EF4-FFF2-40B4-BE49-F238E27FC236}">
                <a16:creationId xmlns:a16="http://schemas.microsoft.com/office/drawing/2014/main" id="{6D7927E5-6326-4C55-9830-9B713AE3530F}"/>
              </a:ext>
            </a:extLst>
          </p:cNvPr>
          <p:cNvPicPr>
            <a:picLocks noGrp="1" noChangeAspect="1"/>
          </p:cNvPicPr>
          <p:nvPr>
            <p:ph idx="1"/>
          </p:nvPr>
        </p:nvPicPr>
        <p:blipFill>
          <a:blip r:embed="rId2"/>
          <a:stretch>
            <a:fillRect/>
          </a:stretch>
        </p:blipFill>
        <p:spPr>
          <a:xfrm>
            <a:off x="695809" y="2067977"/>
            <a:ext cx="7752381" cy="4123809"/>
          </a:xfrm>
        </p:spPr>
      </p:pic>
    </p:spTree>
    <p:extLst>
      <p:ext uri="{BB962C8B-B14F-4D97-AF65-F5344CB8AC3E}">
        <p14:creationId xmlns:p14="http://schemas.microsoft.com/office/powerpoint/2010/main" val="124680680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72FD6-1A41-4909-9737-7AF139935F0C}"/>
              </a:ext>
            </a:extLst>
          </p:cNvPr>
          <p:cNvSpPr>
            <a:spLocks noGrp="1"/>
          </p:cNvSpPr>
          <p:nvPr>
            <p:ph type="title"/>
          </p:nvPr>
        </p:nvSpPr>
        <p:spPr>
          <a:xfrm>
            <a:off x="457200" y="101672"/>
            <a:ext cx="8229600" cy="1143000"/>
          </a:xfrm>
        </p:spPr>
        <p:txBody>
          <a:bodyPr/>
          <a:lstStyle/>
          <a:p>
            <a:r>
              <a:rPr lang="en-US" dirty="0"/>
              <a:t>Spreader using in casting</a:t>
            </a:r>
          </a:p>
        </p:txBody>
      </p:sp>
      <p:pic>
        <p:nvPicPr>
          <p:cNvPr id="9" name="Content Placeholder 8">
            <a:extLst>
              <a:ext uri="{FF2B5EF4-FFF2-40B4-BE49-F238E27FC236}">
                <a16:creationId xmlns:a16="http://schemas.microsoft.com/office/drawing/2014/main" id="{A0493304-BA25-4AB5-B661-9BDBCCDB9C59}"/>
              </a:ext>
            </a:extLst>
          </p:cNvPr>
          <p:cNvPicPr>
            <a:picLocks noGrp="1" noChangeAspect="1"/>
          </p:cNvPicPr>
          <p:nvPr>
            <p:ph idx="1"/>
          </p:nvPr>
        </p:nvPicPr>
        <p:blipFill>
          <a:blip r:embed="rId2"/>
          <a:stretch>
            <a:fillRect/>
          </a:stretch>
        </p:blipFill>
        <p:spPr>
          <a:xfrm>
            <a:off x="381000" y="3896095"/>
            <a:ext cx="4433625" cy="2961905"/>
          </a:xfrm>
        </p:spPr>
      </p:pic>
      <p:pic>
        <p:nvPicPr>
          <p:cNvPr id="5" name="Picture 4">
            <a:extLst>
              <a:ext uri="{FF2B5EF4-FFF2-40B4-BE49-F238E27FC236}">
                <a16:creationId xmlns:a16="http://schemas.microsoft.com/office/drawing/2014/main" id="{7140D874-4A3B-4D31-981A-DC4D563DF67F}"/>
              </a:ext>
            </a:extLst>
          </p:cNvPr>
          <p:cNvPicPr>
            <a:picLocks noChangeAspect="1"/>
          </p:cNvPicPr>
          <p:nvPr/>
        </p:nvPicPr>
        <p:blipFill>
          <a:blip r:embed="rId3"/>
          <a:stretch>
            <a:fillRect/>
          </a:stretch>
        </p:blipFill>
        <p:spPr>
          <a:xfrm>
            <a:off x="381000" y="1105650"/>
            <a:ext cx="4433625" cy="2831758"/>
          </a:xfrm>
          <a:prstGeom prst="rect">
            <a:avLst/>
          </a:prstGeom>
        </p:spPr>
      </p:pic>
      <p:pic>
        <p:nvPicPr>
          <p:cNvPr id="7" name="Picture 6">
            <a:extLst>
              <a:ext uri="{FF2B5EF4-FFF2-40B4-BE49-F238E27FC236}">
                <a16:creationId xmlns:a16="http://schemas.microsoft.com/office/drawing/2014/main" id="{C9889BDB-815E-4245-BBA0-3622D99B5010}"/>
              </a:ext>
            </a:extLst>
          </p:cNvPr>
          <p:cNvPicPr>
            <a:picLocks noChangeAspect="1"/>
          </p:cNvPicPr>
          <p:nvPr/>
        </p:nvPicPr>
        <p:blipFill>
          <a:blip r:embed="rId4"/>
          <a:stretch>
            <a:fillRect/>
          </a:stretch>
        </p:blipFill>
        <p:spPr>
          <a:xfrm>
            <a:off x="4807253" y="1105650"/>
            <a:ext cx="4182202" cy="5752349"/>
          </a:xfrm>
          <a:prstGeom prst="rect">
            <a:avLst/>
          </a:prstGeom>
        </p:spPr>
      </p:pic>
    </p:spTree>
    <p:extLst>
      <p:ext uri="{BB962C8B-B14F-4D97-AF65-F5344CB8AC3E}">
        <p14:creationId xmlns:p14="http://schemas.microsoft.com/office/powerpoint/2010/main" val="44299415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0098D-4A82-4D37-ACE4-C31145127B7C}"/>
              </a:ext>
            </a:extLst>
          </p:cNvPr>
          <p:cNvSpPr>
            <a:spLocks noGrp="1"/>
          </p:cNvSpPr>
          <p:nvPr>
            <p:ph type="title"/>
          </p:nvPr>
        </p:nvSpPr>
        <p:spPr>
          <a:xfrm>
            <a:off x="609600" y="152400"/>
            <a:ext cx="8229600" cy="1143000"/>
          </a:xfrm>
        </p:spPr>
        <p:txBody>
          <a:bodyPr/>
          <a:lstStyle/>
          <a:p>
            <a:pPr algn="ctr"/>
            <a:r>
              <a:rPr lang="en-US" dirty="0"/>
              <a:t>Plaster cutting shears</a:t>
            </a:r>
          </a:p>
        </p:txBody>
      </p:sp>
      <p:pic>
        <p:nvPicPr>
          <p:cNvPr id="5" name="Content Placeholder 4">
            <a:extLst>
              <a:ext uri="{FF2B5EF4-FFF2-40B4-BE49-F238E27FC236}">
                <a16:creationId xmlns:a16="http://schemas.microsoft.com/office/drawing/2014/main" id="{12BBC37C-EE52-43A0-92BA-DFBC26F26D03}"/>
              </a:ext>
            </a:extLst>
          </p:cNvPr>
          <p:cNvPicPr>
            <a:picLocks noGrp="1" noChangeAspect="1"/>
          </p:cNvPicPr>
          <p:nvPr>
            <p:ph idx="1"/>
          </p:nvPr>
        </p:nvPicPr>
        <p:blipFill>
          <a:blip r:embed="rId2"/>
          <a:stretch>
            <a:fillRect/>
          </a:stretch>
        </p:blipFill>
        <p:spPr>
          <a:xfrm>
            <a:off x="2372128" y="1283236"/>
            <a:ext cx="4181072" cy="5574764"/>
          </a:xfrm>
        </p:spPr>
      </p:pic>
    </p:spTree>
    <p:extLst>
      <p:ext uri="{BB962C8B-B14F-4D97-AF65-F5344CB8AC3E}">
        <p14:creationId xmlns:p14="http://schemas.microsoft.com/office/powerpoint/2010/main" val="358067795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CB363-49AC-4D9F-9FBB-F9CB912BF6C5}"/>
              </a:ext>
            </a:extLst>
          </p:cNvPr>
          <p:cNvSpPr>
            <a:spLocks noGrp="1"/>
          </p:cNvSpPr>
          <p:nvPr>
            <p:ph type="title"/>
          </p:nvPr>
        </p:nvSpPr>
        <p:spPr>
          <a:xfrm>
            <a:off x="577105" y="3220"/>
            <a:ext cx="8229600" cy="1143000"/>
          </a:xfrm>
        </p:spPr>
        <p:txBody>
          <a:bodyPr/>
          <a:lstStyle/>
          <a:p>
            <a:pPr algn="ctr"/>
            <a:r>
              <a:rPr lang="en-US" dirty="0"/>
              <a:t>Pressure sores</a:t>
            </a:r>
          </a:p>
        </p:txBody>
      </p:sp>
      <p:pic>
        <p:nvPicPr>
          <p:cNvPr id="5" name="Content Placeholder 4">
            <a:extLst>
              <a:ext uri="{FF2B5EF4-FFF2-40B4-BE49-F238E27FC236}">
                <a16:creationId xmlns:a16="http://schemas.microsoft.com/office/drawing/2014/main" id="{856D5045-FCA3-4D78-AF0E-3CB858D96CB6}"/>
              </a:ext>
            </a:extLst>
          </p:cNvPr>
          <p:cNvPicPr>
            <a:picLocks noGrp="1" noChangeAspect="1"/>
          </p:cNvPicPr>
          <p:nvPr>
            <p:ph idx="1"/>
          </p:nvPr>
        </p:nvPicPr>
        <p:blipFill>
          <a:blip r:embed="rId2"/>
          <a:stretch>
            <a:fillRect/>
          </a:stretch>
        </p:blipFill>
        <p:spPr>
          <a:xfrm>
            <a:off x="474372" y="1290205"/>
            <a:ext cx="3461972" cy="5589209"/>
          </a:xfrm>
        </p:spPr>
      </p:pic>
      <p:pic>
        <p:nvPicPr>
          <p:cNvPr id="7" name="Picture 6">
            <a:extLst>
              <a:ext uri="{FF2B5EF4-FFF2-40B4-BE49-F238E27FC236}">
                <a16:creationId xmlns:a16="http://schemas.microsoft.com/office/drawing/2014/main" id="{3F2313FD-1E7E-47C5-8D15-5916E8D42F11}"/>
              </a:ext>
            </a:extLst>
          </p:cNvPr>
          <p:cNvPicPr>
            <a:picLocks noChangeAspect="1"/>
          </p:cNvPicPr>
          <p:nvPr/>
        </p:nvPicPr>
        <p:blipFill>
          <a:blip r:embed="rId3"/>
          <a:stretch>
            <a:fillRect/>
          </a:stretch>
        </p:blipFill>
        <p:spPr>
          <a:xfrm>
            <a:off x="5410200" y="1216266"/>
            <a:ext cx="3461972" cy="5641734"/>
          </a:xfrm>
          <a:prstGeom prst="rect">
            <a:avLst/>
          </a:prstGeom>
        </p:spPr>
      </p:pic>
    </p:spTree>
    <p:extLst>
      <p:ext uri="{BB962C8B-B14F-4D97-AF65-F5344CB8AC3E}">
        <p14:creationId xmlns:p14="http://schemas.microsoft.com/office/powerpoint/2010/main" val="330201991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CHEMISTRY OF PLASTER OF PARIS</a:t>
            </a:r>
          </a:p>
        </p:txBody>
      </p:sp>
      <p:sp>
        <p:nvSpPr>
          <p:cNvPr id="3" name="Content Placeholder 2"/>
          <p:cNvSpPr>
            <a:spLocks noGrp="1"/>
          </p:cNvSpPr>
          <p:nvPr>
            <p:ph idx="1"/>
          </p:nvPr>
        </p:nvSpPr>
        <p:spPr/>
        <p:txBody>
          <a:bodyPr/>
          <a:lstStyle/>
          <a:p>
            <a:r>
              <a:rPr lang="en-US" dirty="0"/>
              <a:t>Plaster of Paris is derived from gypsum,  which is calcium sulfate in its nature state the formula of  gypsum is 2(caso4.2h20)</a:t>
            </a:r>
          </a:p>
          <a:p>
            <a:pPr marL="0" marR="0" algn="just">
              <a:lnSpc>
                <a:spcPct val="150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The reaction is endothermic and is described by the following chemical equation.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50000"/>
              </a:lnSpc>
              <a:spcBef>
                <a:spcPts val="0"/>
              </a:spcBef>
              <a:spcAft>
                <a:spcPts val="800"/>
              </a:spcAft>
              <a:buNone/>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2 (caso4-2H2O) changes   (CaSo4).H2o + 3H20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50000"/>
              </a:lnSpc>
              <a:spcBef>
                <a:spcPts val="0"/>
              </a:spcBef>
              <a:spcAft>
                <a:spcPts val="800"/>
              </a:spcAft>
              <a:buNone/>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Gypsum                                  P.O.P	      water</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22803-CD32-4842-8290-A108B819B5D8}"/>
              </a:ext>
            </a:extLst>
          </p:cNvPr>
          <p:cNvSpPr>
            <a:spLocks noGrp="1"/>
          </p:cNvSpPr>
          <p:nvPr>
            <p:ph type="title"/>
          </p:nvPr>
        </p:nvSpPr>
        <p:spPr/>
        <p:txBody>
          <a:bodyPr>
            <a:normAutofit fontScale="90000"/>
          </a:bodyPr>
          <a:lstStyle/>
          <a:p>
            <a:r>
              <a:rPr lang="en-US" dirty="0"/>
              <a:t>ADVANTAGES OF PLASTER OF PARIS</a:t>
            </a:r>
          </a:p>
        </p:txBody>
      </p:sp>
      <p:sp>
        <p:nvSpPr>
          <p:cNvPr id="3" name="Content Placeholder 2">
            <a:extLst>
              <a:ext uri="{FF2B5EF4-FFF2-40B4-BE49-F238E27FC236}">
                <a16:creationId xmlns:a16="http://schemas.microsoft.com/office/drawing/2014/main" id="{1F09214F-F17B-4D64-9C71-54A626EEED86}"/>
              </a:ext>
            </a:extLst>
          </p:cNvPr>
          <p:cNvSpPr>
            <a:spLocks noGrp="1"/>
          </p:cNvSpPr>
          <p:nvPr>
            <p:ph idx="1"/>
          </p:nvPr>
        </p:nvSpPr>
        <p:spPr/>
        <p:txBody>
          <a:bodyPr>
            <a:normAutofit fontScale="77500" lnSpcReduction="20000"/>
          </a:bodyPr>
          <a:lstStyle/>
          <a:p>
            <a:r>
              <a:rPr lang="en-US" dirty="0"/>
              <a:t>Low allergic response</a:t>
            </a:r>
          </a:p>
          <a:p>
            <a:r>
              <a:rPr lang="en-US" dirty="0"/>
              <a:t>Offers rigid protection</a:t>
            </a:r>
          </a:p>
          <a:p>
            <a:r>
              <a:rPr lang="en-US" dirty="0"/>
              <a:t>Easy to apply</a:t>
            </a:r>
          </a:p>
          <a:p>
            <a:r>
              <a:rPr lang="en-US" dirty="0"/>
              <a:t>Shape better than synthetic cast because of easy moldability.</a:t>
            </a:r>
          </a:p>
          <a:p>
            <a:pPr marL="342900" marR="0" lvl="0" indent="-342900">
              <a:lnSpc>
                <a:spcPct val="150000"/>
              </a:lnSpc>
              <a:spcBef>
                <a:spcPts val="0"/>
              </a:spcBef>
              <a:spcAft>
                <a:spcPts val="0"/>
              </a:spcAft>
              <a:buFont typeface="Symbol" panose="05050102010706020507" pitchFamily="18" charset="2"/>
              <a:buChar char=""/>
            </a:pPr>
            <a:r>
              <a:rPr lang="en-US"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Excellent molding properties.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Low Plaster loss.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Flexible working time.</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Strong.</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Smooth finish.</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Cost – effective.</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Versatile range.</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Easy removal.</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1620840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Disadvantage of plaster of Paris</a:t>
            </a:r>
          </a:p>
        </p:txBody>
      </p:sp>
      <p:sp>
        <p:nvSpPr>
          <p:cNvPr id="3" name="Content Placeholder 2"/>
          <p:cNvSpPr>
            <a:spLocks noGrp="1"/>
          </p:cNvSpPr>
          <p:nvPr>
            <p:ph idx="1"/>
          </p:nvPr>
        </p:nvSpPr>
        <p:spPr/>
        <p:txBody>
          <a:bodyPr/>
          <a:lstStyle/>
          <a:p>
            <a:r>
              <a:rPr lang="en-US" dirty="0"/>
              <a:t>Causes circulatory calatrphes</a:t>
            </a:r>
          </a:p>
          <a:p>
            <a:r>
              <a:rPr lang="en-US" dirty="0"/>
              <a:t>Cause pressure sores</a:t>
            </a:r>
          </a:p>
          <a:p>
            <a:r>
              <a:rPr lang="en-US" dirty="0"/>
              <a:t>Stiffness of joint </a:t>
            </a:r>
          </a:p>
          <a:p>
            <a:r>
              <a:rPr lang="en-US" dirty="0"/>
              <a:t>Joint becomes osteoporotic</a:t>
            </a:r>
          </a:p>
          <a:p>
            <a:r>
              <a:rPr lang="en-US" dirty="0"/>
              <a:t> loss of position of the fracture </a:t>
            </a:r>
          </a:p>
          <a:p>
            <a:r>
              <a:rPr lang="en-US" dirty="0"/>
              <a:t>Not waterproof</a:t>
            </a:r>
          </a:p>
          <a:p>
            <a:r>
              <a:rPr lang="en-US" dirty="0"/>
              <a:t>Heavy  and  inconvenient to the patient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a:t>     </a:t>
            </a:r>
            <a:br>
              <a:rPr lang="en-US" b="1" dirty="0"/>
            </a:br>
            <a:r>
              <a:rPr lang="en-US" b="1" dirty="0"/>
              <a:t>The Major Categories Of Cast Are</a:t>
            </a:r>
            <a:endParaRPr lang="en-US" dirty="0"/>
          </a:p>
        </p:txBody>
      </p:sp>
      <p:sp>
        <p:nvSpPr>
          <p:cNvPr id="3" name="Content Placeholder 2"/>
          <p:cNvSpPr>
            <a:spLocks noGrp="1"/>
          </p:cNvSpPr>
          <p:nvPr>
            <p:ph idx="1"/>
          </p:nvPr>
        </p:nvSpPr>
        <p:spPr>
          <a:xfrm>
            <a:off x="457200" y="838201"/>
            <a:ext cx="8229600" cy="5287964"/>
          </a:xfrm>
        </p:spPr>
        <p:txBody>
          <a:bodyPr>
            <a:normAutofit/>
          </a:bodyPr>
          <a:lstStyle/>
          <a:p>
            <a:pPr>
              <a:buNone/>
            </a:pPr>
            <a:r>
              <a:rPr lang="en-US" u="sng" dirty="0">
                <a:latin typeface="Arial" pitchFamily="34" charset="0"/>
                <a:cs typeface="Arial" pitchFamily="34" charset="0"/>
              </a:rPr>
              <a:t>Upper and lower extremities</a:t>
            </a:r>
            <a:endParaRPr lang="en-US" u="sng" dirty="0"/>
          </a:p>
          <a:p>
            <a:r>
              <a:rPr lang="en-US" dirty="0"/>
              <a:t>Extremity cast incorporates all or a portion of the  designated extremity</a:t>
            </a:r>
          </a:p>
          <a:p>
            <a:pPr marL="514350" indent="-514350">
              <a:buNone/>
            </a:pPr>
            <a:r>
              <a:rPr lang="en-US" u="sng" dirty="0">
                <a:latin typeface="Arial" pitchFamily="34" charset="0"/>
                <a:cs typeface="Arial" pitchFamily="34" charset="0"/>
              </a:rPr>
              <a:t>Spinal   and   cervical</a:t>
            </a:r>
          </a:p>
          <a:p>
            <a:r>
              <a:rPr lang="en-US" dirty="0"/>
              <a:t>Spinal and cervical cast  incorporate all or a portion  of the body or the cervical area </a:t>
            </a:r>
          </a:p>
          <a:p>
            <a:pPr>
              <a:buNone/>
            </a:pPr>
            <a:r>
              <a:rPr lang="en-US" u="sng" dirty="0">
                <a:latin typeface="Arial" pitchFamily="34" charset="0"/>
                <a:cs typeface="Arial" pitchFamily="34" charset="0"/>
              </a:rPr>
              <a:t>Spica </a:t>
            </a:r>
            <a:endParaRPr lang="en-US" u="sng" dirty="0"/>
          </a:p>
          <a:p>
            <a:r>
              <a:rPr lang="en-US" dirty="0"/>
              <a:t>Spica refers to  a cast that  incorporate part or  the  entire trunk of the body.</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Rules of application plaster of Paris</a:t>
            </a:r>
          </a:p>
        </p:txBody>
      </p:sp>
      <p:sp>
        <p:nvSpPr>
          <p:cNvPr id="3" name="Content Placeholder 2"/>
          <p:cNvSpPr>
            <a:spLocks noGrp="1"/>
          </p:cNvSpPr>
          <p:nvPr>
            <p:ph idx="1"/>
          </p:nvPr>
        </p:nvSpPr>
        <p:spPr/>
        <p:txBody>
          <a:bodyPr/>
          <a:lstStyle/>
          <a:p>
            <a:r>
              <a:rPr lang="en-US" dirty="0"/>
              <a:t>Pop are in different sizes; 8inch,6inch,4inch,2inch.</a:t>
            </a:r>
          </a:p>
          <a:p>
            <a:r>
              <a:rPr lang="en-US" dirty="0"/>
              <a:t>One joint above  and joint below</a:t>
            </a:r>
          </a:p>
          <a:p>
            <a:r>
              <a:rPr lang="en-US" dirty="0"/>
              <a:t>Mould with palm</a:t>
            </a:r>
          </a:p>
          <a:p>
            <a:r>
              <a:rPr lang="en-US" dirty="0"/>
              <a:t>Not too tight or too loose,adequate padding</a:t>
            </a:r>
          </a:p>
          <a:p>
            <a:r>
              <a:rPr lang="en-US" dirty="0"/>
              <a:t> dip pop vertically into water till water air bubbles ceases to come</a:t>
            </a:r>
          </a:p>
          <a:p>
            <a:r>
              <a:rPr lang="en-US" dirty="0"/>
              <a:t> uniform thickness of plaster is preferred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7612D-3CD9-428E-A3CB-CD79528EE7A3}"/>
              </a:ext>
            </a:extLst>
          </p:cNvPr>
          <p:cNvSpPr>
            <a:spLocks noGrp="1"/>
          </p:cNvSpPr>
          <p:nvPr>
            <p:ph type="title"/>
          </p:nvPr>
        </p:nvSpPr>
        <p:spPr/>
        <p:txBody>
          <a:bodyPr/>
          <a:lstStyle/>
          <a:p>
            <a:pPr marL="1028700" indent="-1028700">
              <a:buFont typeface="+mj-lt"/>
              <a:buAutoNum type="romanLcPeriod"/>
            </a:pPr>
            <a:r>
              <a:rPr lang="en-US" dirty="0"/>
              <a:t>Equipment </a:t>
            </a:r>
          </a:p>
        </p:txBody>
      </p:sp>
      <p:sp>
        <p:nvSpPr>
          <p:cNvPr id="3" name="Content Placeholder 2">
            <a:extLst>
              <a:ext uri="{FF2B5EF4-FFF2-40B4-BE49-F238E27FC236}">
                <a16:creationId xmlns:a16="http://schemas.microsoft.com/office/drawing/2014/main" id="{139D6653-71AD-46FC-A482-610B91AD3032}"/>
              </a:ext>
            </a:extLst>
          </p:cNvPr>
          <p:cNvSpPr>
            <a:spLocks noGrp="1"/>
          </p:cNvSpPr>
          <p:nvPr>
            <p:ph idx="1"/>
          </p:nvPr>
        </p:nvSpPr>
        <p:spPr/>
        <p:txBody>
          <a:bodyPr>
            <a:normAutofit lnSpcReduction="10000"/>
          </a:bodyPr>
          <a:lstStyle/>
          <a:p>
            <a:pPr marL="0" marR="0" algn="just">
              <a:lnSpc>
                <a:spcPct val="107000"/>
              </a:lnSpc>
              <a:spcBef>
                <a:spcPts val="0"/>
              </a:spcBef>
              <a:spcAft>
                <a:spcPts val="800"/>
              </a:spcAft>
              <a:tabLst>
                <a:tab pos="346900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They can be placed into two groups;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That which can protect the patient.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implements used for applying and removing cast.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07000"/>
              </a:lnSpc>
              <a:spcBef>
                <a:spcPts val="0"/>
              </a:spcBef>
              <a:spcAft>
                <a:spcPts val="800"/>
              </a:spcAft>
              <a:buNone/>
              <a:tabLst>
                <a:tab pos="3469005" algn="l"/>
              </a:tabLs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Protection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gn="just">
              <a:lnSpc>
                <a:spcPct val="107000"/>
              </a:lnSpc>
              <a:spcBef>
                <a:spcPts val="0"/>
              </a:spcBef>
              <a:spcAft>
                <a:spcPts val="0"/>
              </a:spcAft>
              <a:tabLst>
                <a:tab pos="346900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following is an example of basic equipment’s.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Dust sheets and other covering material to protect the patient’s clothing are essential.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Apron and boots will protect the operator.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Sandbags and supportive pillows for comfort and support of the patient.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Ring cutters.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Instruction cards to guide the patient when away from hospital supervision.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35362148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EC99E-1453-457D-BFA8-6FBF6B93C9E5}"/>
              </a:ext>
            </a:extLst>
          </p:cNvPr>
          <p:cNvSpPr>
            <a:spLocks noGrp="1"/>
          </p:cNvSpPr>
          <p:nvPr>
            <p:ph type="title"/>
          </p:nvPr>
        </p:nvSpPr>
        <p:spPr/>
        <p:txBody>
          <a:bodyPr/>
          <a:lstStyle/>
          <a:p>
            <a:r>
              <a:rPr lang="en-US" dirty="0"/>
              <a:t>Cast application</a:t>
            </a:r>
          </a:p>
        </p:txBody>
      </p:sp>
      <p:sp>
        <p:nvSpPr>
          <p:cNvPr id="3" name="Content Placeholder 2">
            <a:extLst>
              <a:ext uri="{FF2B5EF4-FFF2-40B4-BE49-F238E27FC236}">
                <a16:creationId xmlns:a16="http://schemas.microsoft.com/office/drawing/2014/main" id="{AC8700BE-D72B-407B-86E7-DFFB35B11D86}"/>
              </a:ext>
            </a:extLst>
          </p:cNvPr>
          <p:cNvSpPr>
            <a:spLocks noGrp="1"/>
          </p:cNvSpPr>
          <p:nvPr>
            <p:ph idx="1"/>
          </p:nvPr>
        </p:nvSpPr>
        <p:spPr/>
        <p:txBody>
          <a:bodyPr>
            <a:normAutofit fontScale="85000" lnSpcReduction="10000"/>
          </a:bodyPr>
          <a:lstStyle/>
          <a:p>
            <a:pPr marL="342900" marR="47625" lvl="0" indent="-342900" algn="just">
              <a:lnSpc>
                <a:spcPct val="150000"/>
              </a:lnSpc>
              <a:spcBef>
                <a:spcPts val="0"/>
              </a:spcBef>
              <a:spcAft>
                <a:spcPts val="800"/>
              </a:spcAft>
              <a:buSzPts val="1000"/>
              <a:buFont typeface="Symbol" panose="05050102010706020507" pitchFamily="18" charset="2"/>
              <a:buChar char=""/>
              <a:tabLst>
                <a:tab pos="457200" algn="l"/>
              </a:tabLs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Before casting material is applied (plaster or synthetic), a "stockinette" is usually placed on the skin where the cast begins and ends (at the hand and near the elbow for a wrist cast). This stockinette protects the skin from the casting material.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47625" lvl="0" indent="-342900" algn="just">
              <a:lnSpc>
                <a:spcPct val="150000"/>
              </a:lnSpc>
              <a:spcBef>
                <a:spcPts val="0"/>
              </a:spcBef>
              <a:spcAft>
                <a:spcPts val="800"/>
              </a:spcAft>
              <a:buSzPts val="1000"/>
              <a:buFont typeface="Symbol" panose="05050102010706020507" pitchFamily="18" charset="2"/>
              <a:buChar char=""/>
              <a:tabLst>
                <a:tab pos="457200" algn="l"/>
              </a:tabLs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After the stockinette is placed, soft cotton patting material (also called cast padding or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Webril</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is rolled on. This cotton patting layer provides both additional padding to protect the skin and elastic pressure to the fracture to aid in healing.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47625" lvl="0" indent="-342900" algn="just">
              <a:lnSpc>
                <a:spcPct val="150000"/>
              </a:lnSpc>
              <a:spcBef>
                <a:spcPts val="0"/>
              </a:spcBef>
              <a:spcAft>
                <a:spcPts val="800"/>
              </a:spcAft>
              <a:buSzPts val="1000"/>
              <a:buFont typeface="Symbol" panose="05050102010706020507" pitchFamily="18" charset="2"/>
              <a:buChar char=""/>
              <a:tabLst>
                <a:tab pos="457200" algn="l"/>
              </a:tabLs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Next, the plaster or synthetic cast material is rolled on while it is still wet.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47625" lvl="0" indent="-342900" algn="just">
              <a:lnSpc>
                <a:spcPct val="150000"/>
              </a:lnSpc>
              <a:spcBef>
                <a:spcPts val="0"/>
              </a:spcBef>
              <a:spcAft>
                <a:spcPts val="800"/>
              </a:spcAft>
              <a:buSzPts val="1000"/>
              <a:buFont typeface="Symbol" panose="05050102010706020507" pitchFamily="18" charset="2"/>
              <a:buChar char=""/>
              <a:tabLst>
                <a:tab pos="457200" algn="l"/>
              </a:tabLs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cast will usually begin to feel hard about 10 to 15 minutes after it is put on, but it takes much longer to be fully dry and hard.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47625" lvl="0" indent="-342900" algn="just">
              <a:lnSpc>
                <a:spcPct val="150000"/>
              </a:lnSpc>
              <a:spcBef>
                <a:spcPts val="0"/>
              </a:spcBef>
              <a:spcAft>
                <a:spcPts val="800"/>
              </a:spcAft>
              <a:buSzPts val="1000"/>
              <a:buFont typeface="Symbol" panose="05050102010706020507" pitchFamily="18" charset="2"/>
              <a:buChar char=""/>
              <a:tabLst>
                <a:tab pos="457200" algn="l"/>
              </a:tabLs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 especially careful with a plaster cast for the first 1 to 2 days because it can easily </a:t>
            </a:r>
            <a:r>
              <a:rPr lang="en-US" sz="180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crack</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or break while it is drying and hardening. It can take up to 24 to 48 hours for the cast to completely harden.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09043364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F3C76-ACB9-474C-94C9-10524D3E2EA8}"/>
              </a:ext>
            </a:extLst>
          </p:cNvPr>
          <p:cNvSpPr>
            <a:spLocks noGrp="1"/>
          </p:cNvSpPr>
          <p:nvPr>
            <p:ph type="title"/>
          </p:nvPr>
        </p:nvSpPr>
        <p:spPr/>
        <p:txBody>
          <a:bodyPr>
            <a:normAutofit fontScale="90000"/>
          </a:bodyPr>
          <a:lstStyle/>
          <a:p>
            <a:r>
              <a:rPr lang="en-US" dirty="0"/>
              <a:t>Using sub-standard “plaster of Paris</a:t>
            </a:r>
          </a:p>
        </p:txBody>
      </p:sp>
      <p:sp>
        <p:nvSpPr>
          <p:cNvPr id="3" name="Content Placeholder 2">
            <a:extLst>
              <a:ext uri="{FF2B5EF4-FFF2-40B4-BE49-F238E27FC236}">
                <a16:creationId xmlns:a16="http://schemas.microsoft.com/office/drawing/2014/main" id="{4C403D12-23F2-4A43-B3B5-9FEF7526982A}"/>
              </a:ext>
            </a:extLst>
          </p:cNvPr>
          <p:cNvSpPr>
            <a:spLocks noGrp="1"/>
          </p:cNvSpPr>
          <p:nvPr>
            <p:ph idx="1"/>
          </p:nvPr>
        </p:nvSpPr>
        <p:spPr/>
        <p:txBody>
          <a:bodyPr>
            <a:normAutofit fontScale="92500"/>
          </a:bodyPr>
          <a:lstStyle/>
          <a:p>
            <a:pPr marL="342900" marR="0" lvl="0" indent="-342900">
              <a:lnSpc>
                <a:spcPct val="150000"/>
              </a:lnSpc>
              <a:spcBef>
                <a:spcPts val="0"/>
              </a:spcBef>
              <a:spcAft>
                <a:spcPts val="0"/>
              </a:spcAft>
              <a:buFont typeface="Symbol" panose="05050102010706020507" pitchFamily="18" charset="2"/>
              <a:buChar char=""/>
            </a:pPr>
            <a:r>
              <a:rPr lang="en-US" sz="32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Exothermic reactions – serious burns to patients.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32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Medico – Legal costs.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32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Serious health hazards – breathing excess dusts.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32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Huge costs to the hospitals – repeat applications and rejects.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75973130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E391E-D918-425C-B0E8-C04CC463BC1C}"/>
              </a:ext>
            </a:extLst>
          </p:cNvPr>
          <p:cNvSpPr>
            <a:spLocks noGrp="1"/>
          </p:cNvSpPr>
          <p:nvPr>
            <p:ph type="title"/>
          </p:nvPr>
        </p:nvSpPr>
        <p:spPr/>
        <p:txBody>
          <a:bodyPr>
            <a:normAutofit fontScale="90000"/>
          </a:bodyPr>
          <a:lstStyle/>
          <a:p>
            <a:r>
              <a:rPr lang="en-US" dirty="0"/>
              <a:t>SETTING TIME IN PLASTER OF PARIS</a:t>
            </a:r>
          </a:p>
        </p:txBody>
      </p:sp>
      <p:sp>
        <p:nvSpPr>
          <p:cNvPr id="3" name="Content Placeholder 2">
            <a:extLst>
              <a:ext uri="{FF2B5EF4-FFF2-40B4-BE49-F238E27FC236}">
                <a16:creationId xmlns:a16="http://schemas.microsoft.com/office/drawing/2014/main" id="{A2B5320D-C02F-459F-BC48-219FF999AAE3}"/>
              </a:ext>
            </a:extLst>
          </p:cNvPr>
          <p:cNvSpPr>
            <a:spLocks noGrp="1"/>
          </p:cNvSpPr>
          <p:nvPr>
            <p:ph idx="1"/>
          </p:nvPr>
        </p:nvSpPr>
        <p:spPr/>
        <p:txBody>
          <a:bodyPr/>
          <a:lstStyle/>
          <a:p>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Setting time</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time taken to change from powder form to crystalline form.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Drying time</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time taken to change from crystalline form to anhydrous form.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Average setting time</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3 – 9 minutes.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Average drying time</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24 – 72 hours.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60755461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D3280-3CF1-4E31-8E4D-C3583D54CEE2}"/>
              </a:ext>
            </a:extLst>
          </p:cNvPr>
          <p:cNvSpPr>
            <a:spLocks noGrp="1"/>
          </p:cNvSpPr>
          <p:nvPr>
            <p:ph type="title"/>
          </p:nvPr>
        </p:nvSpPr>
        <p:spPr/>
        <p:txBody>
          <a:bodyPr>
            <a:normAutofit fontScale="90000"/>
          </a:bodyPr>
          <a:lstStyle/>
          <a:p>
            <a:r>
              <a:rPr lang="en-US" dirty="0"/>
              <a:t>FACTORS DECREASING SETTING TIME</a:t>
            </a:r>
          </a:p>
        </p:txBody>
      </p:sp>
      <p:sp>
        <p:nvSpPr>
          <p:cNvPr id="3" name="Content Placeholder 2">
            <a:extLst>
              <a:ext uri="{FF2B5EF4-FFF2-40B4-BE49-F238E27FC236}">
                <a16:creationId xmlns:a16="http://schemas.microsoft.com/office/drawing/2014/main" id="{F590099F-8911-463A-A3D3-B9B69F035B31}"/>
              </a:ext>
            </a:extLst>
          </p:cNvPr>
          <p:cNvSpPr>
            <a:spLocks noGrp="1"/>
          </p:cNvSpPr>
          <p:nvPr>
            <p:ph idx="1"/>
          </p:nvPr>
        </p:nvSpPr>
        <p:spPr/>
        <p:txBody>
          <a:bodyPr/>
          <a:lstStyle/>
          <a:p>
            <a:pPr marL="342900" marR="0" lvl="0" indent="-342900" algn="ctr">
              <a:lnSpc>
                <a:spcPct val="150000"/>
              </a:lnSpc>
              <a:spcBef>
                <a:spcPts val="0"/>
              </a:spcBef>
              <a:spcAft>
                <a:spcPts val="0"/>
              </a:spcAft>
              <a:buFont typeface="Symbol" panose="05050102010706020507" pitchFamily="18" charset="2"/>
              <a:buChar char=""/>
            </a:pP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Hot water</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ctr">
              <a:lnSpc>
                <a:spcPct val="150000"/>
              </a:lnSpc>
              <a:spcBef>
                <a:spcPts val="0"/>
              </a:spcBef>
              <a:spcAft>
                <a:spcPts val="0"/>
              </a:spcAft>
              <a:buFont typeface="Symbol" panose="05050102010706020507" pitchFamily="18" charset="2"/>
              <a:buChar char=""/>
            </a:pP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Salt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ctr">
              <a:lnSpc>
                <a:spcPct val="150000"/>
              </a:lnSpc>
              <a:spcBef>
                <a:spcPts val="0"/>
              </a:spcBef>
              <a:spcAft>
                <a:spcPts val="0"/>
              </a:spcAft>
              <a:buFont typeface="Symbol" panose="05050102010706020507" pitchFamily="18" charset="2"/>
              <a:buChar char=""/>
            </a:pP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Borax</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ctr">
              <a:lnSpc>
                <a:spcPct val="150000"/>
              </a:lnSpc>
              <a:spcBef>
                <a:spcPts val="0"/>
              </a:spcBef>
              <a:spcAft>
                <a:spcPts val="800"/>
              </a:spcAft>
              <a:buFont typeface="Symbol" panose="05050102010706020507" pitchFamily="18" charset="2"/>
              <a:buChar char=""/>
            </a:pP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Resin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49277234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34BCC-6C60-4377-A1B6-D497661AD659}"/>
              </a:ext>
            </a:extLst>
          </p:cNvPr>
          <p:cNvSpPr>
            <a:spLocks noGrp="1"/>
          </p:cNvSpPr>
          <p:nvPr>
            <p:ph type="title"/>
          </p:nvPr>
        </p:nvSpPr>
        <p:spPr/>
        <p:txBody>
          <a:bodyPr>
            <a:normAutofit fontScale="90000"/>
          </a:bodyPr>
          <a:lstStyle/>
          <a:p>
            <a:r>
              <a:rPr lang="en-US" dirty="0"/>
              <a:t>FACTORS INCREASING SETTING TIME</a:t>
            </a:r>
          </a:p>
        </p:txBody>
      </p:sp>
      <p:sp>
        <p:nvSpPr>
          <p:cNvPr id="3" name="Content Placeholder 2">
            <a:extLst>
              <a:ext uri="{FF2B5EF4-FFF2-40B4-BE49-F238E27FC236}">
                <a16:creationId xmlns:a16="http://schemas.microsoft.com/office/drawing/2014/main" id="{EADD8D58-FDD7-4372-83AA-2487473A7847}"/>
              </a:ext>
            </a:extLst>
          </p:cNvPr>
          <p:cNvSpPr>
            <a:spLocks noGrp="1"/>
          </p:cNvSpPr>
          <p:nvPr>
            <p:ph idx="1"/>
          </p:nvPr>
        </p:nvSpPr>
        <p:spPr/>
        <p:txBody>
          <a:bodyPr/>
          <a:lstStyle/>
          <a:p>
            <a:pPr marL="342900" marR="0" lvl="0" indent="-342900" algn="ctr">
              <a:lnSpc>
                <a:spcPct val="150000"/>
              </a:lnSpc>
              <a:spcBef>
                <a:spcPts val="0"/>
              </a:spcBef>
              <a:spcAft>
                <a:spcPts val="0"/>
              </a:spcAft>
              <a:buFont typeface="Symbol" panose="05050102010706020507" pitchFamily="18" charset="2"/>
              <a:buChar char=""/>
            </a:pP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Cold water</a:t>
            </a:r>
            <a:endParaRPr lang="en-US" sz="6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ctr">
              <a:lnSpc>
                <a:spcPct val="150000"/>
              </a:lnSpc>
              <a:spcBef>
                <a:spcPts val="0"/>
              </a:spcBef>
              <a:spcAft>
                <a:spcPts val="800"/>
              </a:spcAft>
              <a:buFont typeface="Symbol" panose="05050102010706020507" pitchFamily="18" charset="2"/>
              <a:buChar char=""/>
            </a:pPr>
            <a:r>
              <a:rPr lang="en-US" sz="6000" dirty="0">
                <a:effectLst/>
                <a:latin typeface="Times New Roman" panose="02020603050405020304" pitchFamily="18" charset="0"/>
                <a:ea typeface="Calibri" panose="020F0502020204030204" pitchFamily="34" charset="0"/>
                <a:cs typeface="Times New Roman" panose="02020603050405020304" pitchFamily="18" charset="0"/>
              </a:rPr>
              <a:t>Sugar</a:t>
            </a:r>
            <a:endParaRPr lang="en-US" sz="6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00648764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E9CFA-1B92-45C2-95DB-A4B536707F8D}"/>
              </a:ext>
            </a:extLst>
          </p:cNvPr>
          <p:cNvSpPr>
            <a:spLocks noGrp="1"/>
          </p:cNvSpPr>
          <p:nvPr>
            <p:ph type="title"/>
          </p:nvPr>
        </p:nvSpPr>
        <p:spPr>
          <a:xfrm>
            <a:off x="457200" y="685800"/>
            <a:ext cx="8229600" cy="1143000"/>
          </a:xfrm>
        </p:spPr>
        <p:txBody>
          <a:bodyPr>
            <a:normAutofit fontScale="90000"/>
          </a:bodyPr>
          <a:lstStyle/>
          <a:p>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4900" b="1" dirty="0">
                <a:latin typeface="Times New Roman" panose="02020603050405020304" pitchFamily="18" charset="0"/>
                <a:ea typeface="Batang" panose="020B0503020000020004" pitchFamily="18" charset="-127"/>
                <a:cs typeface="Times New Roman" panose="02020603050405020304" pitchFamily="18" charset="0"/>
              </a:rPr>
              <a:t>Factors That Affect Setting Times for Casts and Splints</a:t>
            </a:r>
            <a:endParaRPr lang="en-US" dirty="0"/>
          </a:p>
        </p:txBody>
      </p:sp>
      <p:sp>
        <p:nvSpPr>
          <p:cNvPr id="3" name="Content Placeholder 2">
            <a:extLst>
              <a:ext uri="{FF2B5EF4-FFF2-40B4-BE49-F238E27FC236}">
                <a16:creationId xmlns:a16="http://schemas.microsoft.com/office/drawing/2014/main" id="{8384883C-06FD-4566-BD0D-5A7C9E0A81FA}"/>
              </a:ext>
            </a:extLst>
          </p:cNvPr>
          <p:cNvSpPr>
            <a:spLocks noGrp="1"/>
          </p:cNvSpPr>
          <p:nvPr>
            <p:ph idx="1"/>
          </p:nvPr>
        </p:nvSpPr>
        <p:spPr>
          <a:xfrm>
            <a:off x="457200" y="1935480"/>
            <a:ext cx="8247888" cy="4392168"/>
          </a:xfrm>
        </p:spPr>
        <p:txBody>
          <a:bodyPr>
            <a:normAutofit fontScale="92500" lnSpcReduction="20000"/>
          </a:bodyPr>
          <a:lstStyle/>
          <a:p>
            <a:r>
              <a:rPr lang="en-US" sz="2800" dirty="0">
                <a:effectLst/>
                <a:latin typeface="Times New Roman" panose="02020603050405020304" pitchFamily="18" charset="0"/>
                <a:ea typeface="Batang" panose="02030600000101010101" pitchFamily="18" charset="-127"/>
                <a:cs typeface="Times New Roman" panose="02020603050405020304" pitchFamily="18" charset="0"/>
              </a:rPr>
              <a:t>The dipping water should be kept clean and fresh.</a:t>
            </a:r>
          </a:p>
          <a:p>
            <a:r>
              <a:rPr lang="en-US" sz="2800" dirty="0">
                <a:effectLst/>
                <a:latin typeface="Times New Roman" panose="02020603050405020304" pitchFamily="18" charset="0"/>
                <a:ea typeface="Batang" panose="02030600000101010101" pitchFamily="18" charset="-127"/>
                <a:cs typeface="Times New Roman" panose="02020603050405020304" pitchFamily="18" charset="0"/>
              </a:rPr>
              <a:t>In general, the temperature of the water should be tepid or slightly warm for plaster, and cool or room temperature for synthetic tape material.</a:t>
            </a:r>
          </a:p>
          <a:p>
            <a:r>
              <a:rPr lang="en-US" sz="2800" dirty="0">
                <a:effectLst/>
                <a:latin typeface="Times New Roman" panose="02020603050405020304" pitchFamily="18" charset="0"/>
                <a:ea typeface="Batang" panose="02030600000101010101" pitchFamily="18" charset="-127"/>
                <a:cs typeface="Times New Roman" panose="02020603050405020304" pitchFamily="18" charset="0"/>
              </a:rPr>
              <a:t>These temperatures allow for a workable setting time and have not been associated with increased risk of significant burns.</a:t>
            </a:r>
          </a:p>
          <a:p>
            <a:r>
              <a:rPr lang="en-US" sz="2800" dirty="0">
                <a:effectLst/>
                <a:latin typeface="Times New Roman" panose="02020603050405020304" pitchFamily="18" charset="0"/>
                <a:ea typeface="Batang" panose="02030600000101010101" pitchFamily="18" charset="-127"/>
                <a:cs typeface="Times New Roman" panose="02020603050405020304" pitchFamily="18" charset="0"/>
              </a:rPr>
              <a:t>Applying excess material or using an overly compressive elastic wrap also increases the risk of excessive heat production.</a:t>
            </a:r>
          </a:p>
          <a:p>
            <a:r>
              <a:rPr lang="en-US" sz="2800" dirty="0">
                <a:effectLst/>
                <a:latin typeface="Times New Roman" panose="02020603050405020304" pitchFamily="18" charset="0"/>
                <a:ea typeface="Batang" panose="02030600000101010101" pitchFamily="18" charset="-127"/>
                <a:cs typeface="Times New Roman" panose="02020603050405020304" pitchFamily="18" charset="0"/>
              </a:rPr>
              <a:t>Therefore, it is best to use only the amount of splinting material and compression required to stabilize the injury.</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55472982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9D9CF-F893-4629-A9F3-C096CDA3EBF3}"/>
              </a:ext>
            </a:extLst>
          </p:cNvPr>
          <p:cNvSpPr>
            <a:spLocks noGrp="1"/>
          </p:cNvSpPr>
          <p:nvPr>
            <p:ph type="title"/>
          </p:nvPr>
        </p:nvSpPr>
        <p:spPr/>
        <p:txBody>
          <a:bodyPr>
            <a:normAutofit fontScale="90000"/>
          </a:bodyPr>
          <a:lstStyle/>
          <a:p>
            <a:r>
              <a:rPr lang="en-US" dirty="0"/>
              <a:t>CHARACTERISTICS OF PLASTER OF PARIS</a:t>
            </a:r>
          </a:p>
        </p:txBody>
      </p:sp>
      <p:sp>
        <p:nvSpPr>
          <p:cNvPr id="3" name="Content Placeholder 2">
            <a:extLst>
              <a:ext uri="{FF2B5EF4-FFF2-40B4-BE49-F238E27FC236}">
                <a16:creationId xmlns:a16="http://schemas.microsoft.com/office/drawing/2014/main" id="{FE541933-3399-4809-98AD-1A6677DAABC6}"/>
              </a:ext>
            </a:extLst>
          </p:cNvPr>
          <p:cNvSpPr>
            <a:spLocks noGrp="1"/>
          </p:cNvSpPr>
          <p:nvPr>
            <p:ph idx="1"/>
          </p:nvPr>
        </p:nvSpPr>
        <p:spPr/>
        <p:txBody>
          <a:bodyPr/>
          <a:lstStyle/>
          <a:p>
            <a:pPr marL="0" marR="0" algn="just">
              <a:lnSpc>
                <a:spcPct val="15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It soaks rapidly.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Smooth when molding.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It is creamy and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Innocuous to the skin (Innocuous-harmless)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It sets fast- can be molded as desired.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Light cast translucent to X-rays.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It has a combined strength with durability.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Low plaster loss properties depending with the brand, examples,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gypsona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600" dirty="0"/>
              <a:t>Setting time-3-9 minutes</a:t>
            </a:r>
          </a:p>
          <a:p>
            <a:r>
              <a:rPr lang="en-US" sz="1600" dirty="0"/>
              <a:t>Drying time 24-72 hours </a:t>
            </a:r>
          </a:p>
          <a:p>
            <a:endParaRPr lang="en-US" dirty="0"/>
          </a:p>
        </p:txBody>
      </p:sp>
    </p:spTree>
    <p:extLst>
      <p:ext uri="{BB962C8B-B14F-4D97-AF65-F5344CB8AC3E}">
        <p14:creationId xmlns:p14="http://schemas.microsoft.com/office/powerpoint/2010/main" val="339923566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000" dirty="0"/>
              <a:t>Indication of plaster of  Paris(Cast)</a:t>
            </a:r>
          </a:p>
        </p:txBody>
      </p:sp>
      <p:sp>
        <p:nvSpPr>
          <p:cNvPr id="3" name="Content Placeholder 2"/>
          <p:cNvSpPr>
            <a:spLocks noGrp="1"/>
          </p:cNvSpPr>
          <p:nvPr>
            <p:ph idx="1"/>
          </p:nvPr>
        </p:nvSpPr>
        <p:spPr/>
        <p:txBody>
          <a:bodyPr/>
          <a:lstStyle/>
          <a:p>
            <a:r>
              <a:rPr lang="en-US" dirty="0"/>
              <a:t>Immobilization of fracture</a:t>
            </a:r>
          </a:p>
          <a:p>
            <a:r>
              <a:rPr lang="en-US" dirty="0"/>
              <a:t>Immobilization of diseased bone and joint</a:t>
            </a:r>
          </a:p>
          <a:p>
            <a:r>
              <a:rPr lang="en-US" dirty="0"/>
              <a:t>Correction of deformities e.g. C.T.E.V</a:t>
            </a:r>
          </a:p>
          <a:p>
            <a:r>
              <a:rPr lang="en-US" dirty="0"/>
              <a:t>Prevention  of deformities</a:t>
            </a:r>
          </a:p>
          <a:p>
            <a:r>
              <a:rPr lang="en-US" dirty="0"/>
              <a:t>Emergency splint age</a:t>
            </a:r>
          </a:p>
          <a:p>
            <a:r>
              <a:rPr lang="en-US" dirty="0"/>
              <a:t>Immobilization in the treatment of burns and soft tissues injuries</a:t>
            </a:r>
          </a:p>
          <a:p>
            <a:endParaRPr lang="en-US"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E6747-07BE-4725-93FF-077AD2AC84FF}"/>
              </a:ext>
            </a:extLst>
          </p:cNvPr>
          <p:cNvSpPr>
            <a:spLocks noGrp="1"/>
          </p:cNvSpPr>
          <p:nvPr>
            <p:ph type="title"/>
          </p:nvPr>
        </p:nvSpPr>
        <p:spPr/>
        <p:txBody>
          <a:bodyPr/>
          <a:lstStyle/>
          <a:p>
            <a:pPr marL="914400" indent="-914400">
              <a:buFont typeface="+mj-lt"/>
              <a:buAutoNum type="arabicPeriod"/>
            </a:pPr>
            <a:r>
              <a:rPr lang="en-US" dirty="0"/>
              <a:t>Immobilization of fractures</a:t>
            </a:r>
          </a:p>
        </p:txBody>
      </p:sp>
      <p:sp>
        <p:nvSpPr>
          <p:cNvPr id="3" name="Content Placeholder 2">
            <a:extLst>
              <a:ext uri="{FF2B5EF4-FFF2-40B4-BE49-F238E27FC236}">
                <a16:creationId xmlns:a16="http://schemas.microsoft.com/office/drawing/2014/main" id="{ABF662DE-8F83-41EE-8C7E-0F3C4F876928}"/>
              </a:ext>
            </a:extLst>
          </p:cNvPr>
          <p:cNvSpPr>
            <a:spLocks noGrp="1"/>
          </p:cNvSpPr>
          <p:nvPr>
            <p:ph idx="1"/>
          </p:nvPr>
        </p:nvSpPr>
        <p:spPr/>
        <p:txBody>
          <a:bodyPr>
            <a:normAutofit fontScale="92500"/>
          </a:bodyPr>
          <a:lstStyle/>
          <a:p>
            <a:r>
              <a:rPr lang="en-US" sz="2400" dirty="0">
                <a:effectLst/>
                <a:latin typeface="Times New Roman" panose="02020603050405020304" pitchFamily="18" charset="0"/>
                <a:ea typeface="Calibri" panose="020F0502020204030204" pitchFamily="34" charset="0"/>
              </a:rPr>
              <a:t>It must always be remembered that the surrounding soft tissues are damaged when a bone is broken.</a:t>
            </a:r>
          </a:p>
          <a:p>
            <a:pPr marL="182880" marR="0" indent="0" algn="just">
              <a:lnSpc>
                <a:spcPct val="150000"/>
              </a:lnSpc>
              <a:spcBef>
                <a:spcPts val="0"/>
              </a:spcBef>
              <a:spcAft>
                <a:spcPts val="0"/>
              </a:spcAft>
              <a:buNone/>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When P.O.P is used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Accuracy of alignment is secured and maintained.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Immobilized limb can be x-rayed and progression towards healing may be observed without any disturbance to the fixation of the limb.</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800"/>
              </a:spcAft>
              <a:buFont typeface="Symbol" panose="05050102010706020507" pitchFamily="18" charset="2"/>
              <a:buChar char=""/>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The patient can retain at least some mobility.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effectLst/>
                <a:latin typeface="Times New Roman" panose="02020603050405020304" pitchFamily="18" charset="0"/>
                <a:ea typeface="Calibri" panose="020F0502020204030204" pitchFamily="34" charset="0"/>
              </a:rPr>
              <a:t>With Plaster fixation body function is retained during immobilization</a:t>
            </a:r>
            <a:endParaRPr lang="en-US" sz="4000" dirty="0"/>
          </a:p>
        </p:txBody>
      </p:sp>
    </p:spTree>
    <p:extLst>
      <p:ext uri="{BB962C8B-B14F-4D97-AF65-F5344CB8AC3E}">
        <p14:creationId xmlns:p14="http://schemas.microsoft.com/office/powerpoint/2010/main" val="4503479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322A4-9CB7-4EEA-92DA-6D84083AA3FA}"/>
              </a:ext>
            </a:extLst>
          </p:cNvPr>
          <p:cNvSpPr>
            <a:spLocks noGrp="1"/>
          </p:cNvSpPr>
          <p:nvPr>
            <p:ph type="title"/>
          </p:nvPr>
        </p:nvSpPr>
        <p:spPr/>
        <p:txBody>
          <a:bodyPr>
            <a:normAutofit/>
          </a:bodyPr>
          <a:lstStyle/>
          <a:p>
            <a:pPr marL="914400" indent="-914400">
              <a:buFont typeface="+mj-lt"/>
              <a:buAutoNum type="arabicPeriod" startAt="2"/>
            </a:pPr>
            <a:r>
              <a:rPr lang="en-US" sz="3600" b="1" dirty="0">
                <a:effectLst/>
                <a:latin typeface="Times New Roman" panose="02020603050405020304" pitchFamily="18" charset="0"/>
                <a:ea typeface="Calibri" panose="020F0502020204030204" pitchFamily="34" charset="0"/>
              </a:rPr>
              <a:t>Immobilization of the diseased bones or joints</a:t>
            </a:r>
            <a:endParaRPr lang="en-US" sz="8000" dirty="0"/>
          </a:p>
        </p:txBody>
      </p:sp>
      <p:sp>
        <p:nvSpPr>
          <p:cNvPr id="3" name="Content Placeholder 2">
            <a:extLst>
              <a:ext uri="{FF2B5EF4-FFF2-40B4-BE49-F238E27FC236}">
                <a16:creationId xmlns:a16="http://schemas.microsoft.com/office/drawing/2014/main" id="{1F1CD973-AFAE-4B3F-A519-8F66FE88DA85}"/>
              </a:ext>
            </a:extLst>
          </p:cNvPr>
          <p:cNvSpPr>
            <a:spLocks noGrp="1"/>
          </p:cNvSpPr>
          <p:nvPr>
            <p:ph idx="1"/>
          </p:nvPr>
        </p:nvSpPr>
        <p:spPr/>
        <p:txBody>
          <a:bodyPr>
            <a:normAutofit/>
          </a:bodyPr>
          <a:lstStyle/>
          <a:p>
            <a:r>
              <a:rPr lang="en-US" sz="3200" dirty="0">
                <a:effectLst/>
                <a:latin typeface="Times New Roman" panose="02020603050405020304" pitchFamily="18" charset="0"/>
                <a:ea typeface="Calibri" panose="020F0502020204030204" pitchFamily="34" charset="0"/>
              </a:rPr>
              <a:t>Resting the diseased bones/joints to prevent complications and deformities resulting from the original conditions. </a:t>
            </a:r>
            <a:r>
              <a:rPr lang="en-US" sz="3200" dirty="0" err="1">
                <a:effectLst/>
                <a:latin typeface="Times New Roman" panose="02020603050405020304" pitchFamily="18" charset="0"/>
                <a:ea typeface="Calibri" panose="020F0502020204030204" pitchFamily="34" charset="0"/>
              </a:rPr>
              <a:t>e.g.Chronic</a:t>
            </a:r>
            <a:r>
              <a:rPr lang="en-US" sz="3200" dirty="0">
                <a:latin typeface="Times New Roman" panose="02020603050405020304" pitchFamily="18" charset="0"/>
                <a:ea typeface="Calibri" panose="020F0502020204030204" pitchFamily="34" charset="0"/>
              </a:rPr>
              <a:t> </a:t>
            </a:r>
            <a:r>
              <a:rPr lang="en-US" sz="3200" dirty="0">
                <a:effectLst/>
                <a:latin typeface="Times New Roman" panose="02020603050405020304" pitchFamily="18" charset="0"/>
                <a:ea typeface="Calibri" panose="020F0502020204030204" pitchFamily="34" charset="0"/>
              </a:rPr>
              <a:t>Osteomyelitis</a:t>
            </a:r>
            <a:endParaRPr lang="en-US" sz="4000" dirty="0"/>
          </a:p>
        </p:txBody>
      </p:sp>
    </p:spTree>
    <p:extLst>
      <p:ext uri="{BB962C8B-B14F-4D97-AF65-F5344CB8AC3E}">
        <p14:creationId xmlns:p14="http://schemas.microsoft.com/office/powerpoint/2010/main" val="5141974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80612-7752-4B10-807E-0A1887652E90}"/>
              </a:ext>
            </a:extLst>
          </p:cNvPr>
          <p:cNvSpPr>
            <a:spLocks noGrp="1"/>
          </p:cNvSpPr>
          <p:nvPr>
            <p:ph type="title"/>
          </p:nvPr>
        </p:nvSpPr>
        <p:spPr/>
        <p:txBody>
          <a:bodyPr/>
          <a:lstStyle/>
          <a:p>
            <a:r>
              <a:rPr lang="en-US" dirty="0"/>
              <a:t>(cont.’)</a:t>
            </a:r>
          </a:p>
        </p:txBody>
      </p:sp>
      <p:sp>
        <p:nvSpPr>
          <p:cNvPr id="3" name="Content Placeholder 2">
            <a:extLst>
              <a:ext uri="{FF2B5EF4-FFF2-40B4-BE49-F238E27FC236}">
                <a16:creationId xmlns:a16="http://schemas.microsoft.com/office/drawing/2014/main" id="{1CCAE9CA-5C75-4536-8EB7-29BE4ACF4335}"/>
              </a:ext>
            </a:extLst>
          </p:cNvPr>
          <p:cNvSpPr>
            <a:spLocks noGrp="1"/>
          </p:cNvSpPr>
          <p:nvPr>
            <p:ph idx="1"/>
          </p:nvPr>
        </p:nvSpPr>
        <p:spPr/>
        <p:txBody>
          <a:bodyPr>
            <a:normAutofit fontScale="70000" lnSpcReduction="20000"/>
          </a:bodyPr>
          <a:lstStyle/>
          <a:p>
            <a:pPr marL="0" marR="0" indent="0" algn="just">
              <a:lnSpc>
                <a:spcPct val="107000"/>
              </a:lnSpc>
              <a:spcBef>
                <a:spcPts val="0"/>
              </a:spcBef>
              <a:spcAft>
                <a:spcPts val="800"/>
              </a:spcAft>
              <a:buNone/>
              <a:tabLst>
                <a:tab pos="3469005" algn="l"/>
              </a:tabLs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Equipment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tabLst>
                <a:tab pos="346900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average plaster trolley carries the following items;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Protective materials – stockinette, felt wool bandages of varying widths.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Plaster bandages of varying widths.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Slabs of various widths.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Plaster Shears and Plaster spreaders, examination coach, x-ray viewer, computer, cabinet, hip spica table, plaster traction table, chairs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Plaster scissors, plaster knife, marking pencil.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Orthopaedic pad/</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softban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of varying length.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Electric Plaster Cutter.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Water buckets.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Triangular bandages/arm sling/collar and cuff.</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Walking heels, boots/iron for lower limb.</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Steel basin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11038932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7B3AA-83A6-48E5-8A24-092FCEFDC89D}"/>
              </a:ext>
            </a:extLst>
          </p:cNvPr>
          <p:cNvSpPr>
            <a:spLocks noGrp="1"/>
          </p:cNvSpPr>
          <p:nvPr>
            <p:ph type="title"/>
          </p:nvPr>
        </p:nvSpPr>
        <p:spPr/>
        <p:txBody>
          <a:bodyPr/>
          <a:lstStyle/>
          <a:p>
            <a:pPr marL="914400" indent="-914400">
              <a:buFont typeface="+mj-lt"/>
              <a:buAutoNum type="arabicPeriod" startAt="3"/>
            </a:pPr>
            <a:r>
              <a:rPr lang="en-US" dirty="0"/>
              <a:t>Correction of deformities</a:t>
            </a:r>
          </a:p>
        </p:txBody>
      </p:sp>
      <p:sp>
        <p:nvSpPr>
          <p:cNvPr id="3" name="Content Placeholder 2">
            <a:extLst>
              <a:ext uri="{FF2B5EF4-FFF2-40B4-BE49-F238E27FC236}">
                <a16:creationId xmlns:a16="http://schemas.microsoft.com/office/drawing/2014/main" id="{ABF18796-82A0-4D4C-B4AF-E7CCA8D811CE}"/>
              </a:ext>
            </a:extLst>
          </p:cNvPr>
          <p:cNvSpPr>
            <a:spLocks noGrp="1"/>
          </p:cNvSpPr>
          <p:nvPr>
            <p:ph idx="1"/>
          </p:nvPr>
        </p:nvSpPr>
        <p:spPr/>
        <p:txBody>
          <a:bodyPr>
            <a:normAutofit fontScale="92500"/>
          </a:bodyPr>
          <a:lstStyle/>
          <a:p>
            <a:r>
              <a:rPr lang="en-US" sz="2400" dirty="0">
                <a:effectLst/>
                <a:latin typeface="Times New Roman" panose="02020603050405020304" pitchFamily="18" charset="0"/>
                <a:ea typeface="Calibri" panose="020F0502020204030204" pitchFamily="34" charset="0"/>
                <a:cs typeface="Times New Roman" panose="02020603050405020304" pitchFamily="18" charset="0"/>
              </a:rPr>
              <a:t>This can be obtained by two methods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50000"/>
              </a:lnSpc>
              <a:spcBef>
                <a:spcPts val="0"/>
              </a:spcBef>
              <a:spcAft>
                <a:spcPts val="0"/>
              </a:spcAft>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Serial Plaster</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gn="just">
              <a:lnSpc>
                <a:spcPct val="150000"/>
              </a:lnSpc>
              <a:spcBef>
                <a:spcPts val="0"/>
              </a:spcBef>
              <a:spcAft>
                <a:spcPts val="0"/>
              </a:spcAft>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It is whereby procedure routine is repeated as often as necessary using P.O.P so that you can achieve the correction of the deformity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e.g.club</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foot.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50000"/>
              </a:lnSpc>
              <a:spcBef>
                <a:spcPts val="0"/>
              </a:spcBef>
              <a:spcAft>
                <a:spcPts val="0"/>
              </a:spcAft>
              <a:buNone/>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(b)	</a:t>
            </a: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Wedging and turnbuckle correction of deformities</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gn="just">
              <a:lnSpc>
                <a:spcPct val="150000"/>
              </a:lnSpc>
              <a:spcBef>
                <a:spcPts val="0"/>
              </a:spcBef>
              <a:spcAft>
                <a:spcPts val="0"/>
              </a:spcAft>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Two instances where wedging may be used.</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50000"/>
              </a:lnSpc>
              <a:spcBef>
                <a:spcPts val="0"/>
              </a:spcBef>
              <a:spcAft>
                <a:spcPts val="0"/>
              </a:spcAft>
              <a:buNone/>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effectLst/>
                <a:latin typeface="Times New Roman" panose="02020603050405020304" pitchFamily="18" charset="0"/>
                <a:ea typeface="Calibri" panose="020F0502020204030204" pitchFamily="34" charset="0"/>
                <a:cs typeface="Times New Roman" panose="02020603050405020304" pitchFamily="18" charset="0"/>
              </a:rPr>
              <a:t>i</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Adjustment of the alignment of a fracture.</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50000"/>
              </a:lnSpc>
              <a:spcBef>
                <a:spcPts val="0"/>
              </a:spcBef>
              <a:spcAft>
                <a:spcPts val="0"/>
              </a:spcAft>
              <a:buNone/>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(ii)	In the correction of basic deformities in congenital club foot.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gn="just">
              <a:lnSpc>
                <a:spcPct val="150000"/>
              </a:lnSpc>
              <a:spcBef>
                <a:spcPts val="0"/>
              </a:spcBef>
              <a:spcAft>
                <a:spcPts val="0"/>
              </a:spcAft>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NB:</a:t>
            </a:r>
            <a:r>
              <a:rPr lang="en-US" sz="2200" dirty="0">
                <a:latin typeface="Calibri" panose="020F0502020204030204" pitchFamily="34" charset="0"/>
                <a:ea typeface="Calibri" panose="020F0502020204030204" pitchFamily="34" charset="0"/>
                <a:cs typeface="Times New Roman" panose="02020603050405020304" pitchFamily="18" charset="0"/>
              </a:rPr>
              <a:t> </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Care should be taken when cutting a Plaster of Paris.</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51641614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0BEE2-A4E8-4994-B3B9-CF5C5614B237}"/>
              </a:ext>
            </a:extLst>
          </p:cNvPr>
          <p:cNvSpPr>
            <a:spLocks noGrp="1"/>
          </p:cNvSpPr>
          <p:nvPr>
            <p:ph type="title"/>
          </p:nvPr>
        </p:nvSpPr>
        <p:spPr/>
        <p:txBody>
          <a:bodyPr/>
          <a:lstStyle/>
          <a:p>
            <a:pPr marL="914400" indent="-914400">
              <a:buFont typeface="+mj-lt"/>
              <a:buAutoNum type="arabicPeriod" startAt="4"/>
            </a:pPr>
            <a:r>
              <a:rPr lang="en-US" dirty="0"/>
              <a:t>Prevention of deformities</a:t>
            </a:r>
          </a:p>
        </p:txBody>
      </p:sp>
      <p:sp>
        <p:nvSpPr>
          <p:cNvPr id="3" name="Content Placeholder 2">
            <a:extLst>
              <a:ext uri="{FF2B5EF4-FFF2-40B4-BE49-F238E27FC236}">
                <a16:creationId xmlns:a16="http://schemas.microsoft.com/office/drawing/2014/main" id="{64275C72-BBFF-4D9A-8415-91B525BDF3C0}"/>
              </a:ext>
            </a:extLst>
          </p:cNvPr>
          <p:cNvSpPr>
            <a:spLocks noGrp="1"/>
          </p:cNvSpPr>
          <p:nvPr>
            <p:ph idx="1"/>
          </p:nvPr>
        </p:nvSpPr>
        <p:spPr/>
        <p:txBody>
          <a:bodyPr>
            <a:normAutofit/>
          </a:bodyPr>
          <a:lstStyle/>
          <a:p>
            <a:pPr marL="228600" marR="0" algn="just">
              <a:lnSpc>
                <a:spcPct val="150000"/>
              </a:lnSpc>
              <a:spcBef>
                <a:spcPts val="0"/>
              </a:spcBef>
              <a:spcAft>
                <a:spcPts val="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 patient may sustain a wrist drop or foot drop due to variety of causes. If light removable Plaster Shells/Splints are made.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50000"/>
              </a:lnSpc>
              <a:spcBef>
                <a:spcPts val="0"/>
              </a:spcBef>
              <a:spcAft>
                <a:spcPts val="800"/>
              </a:spcAft>
              <a:buNone/>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Power may be restored.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2800" dirty="0">
                <a:effectLst/>
                <a:latin typeface="Times New Roman" panose="02020603050405020304" pitchFamily="18" charset="0"/>
                <a:ea typeface="Calibri" panose="020F0502020204030204" pitchFamily="34" charset="0"/>
              </a:rPr>
              <a:t>(ii)	Function may also be restored</a:t>
            </a:r>
            <a:endParaRPr lang="en-US" sz="3600" dirty="0"/>
          </a:p>
        </p:txBody>
      </p:sp>
    </p:spTree>
    <p:extLst>
      <p:ext uri="{BB962C8B-B14F-4D97-AF65-F5344CB8AC3E}">
        <p14:creationId xmlns:p14="http://schemas.microsoft.com/office/powerpoint/2010/main" val="306327551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3A246-27FB-4187-BBB8-AC0FBE4DFAB1}"/>
              </a:ext>
            </a:extLst>
          </p:cNvPr>
          <p:cNvSpPr>
            <a:spLocks noGrp="1"/>
          </p:cNvSpPr>
          <p:nvPr>
            <p:ph type="title"/>
          </p:nvPr>
        </p:nvSpPr>
        <p:spPr/>
        <p:txBody>
          <a:bodyPr/>
          <a:lstStyle/>
          <a:p>
            <a:pPr marL="914400" indent="-914400" algn="ctr">
              <a:buFont typeface="+mj-lt"/>
              <a:buAutoNum type="arabicPeriod" startAt="5"/>
            </a:pPr>
            <a:r>
              <a:rPr lang="en-US" dirty="0"/>
              <a:t>Emergency splintage</a:t>
            </a:r>
          </a:p>
        </p:txBody>
      </p:sp>
      <p:sp>
        <p:nvSpPr>
          <p:cNvPr id="3" name="Content Placeholder 2">
            <a:extLst>
              <a:ext uri="{FF2B5EF4-FFF2-40B4-BE49-F238E27FC236}">
                <a16:creationId xmlns:a16="http://schemas.microsoft.com/office/drawing/2014/main" id="{AE0AC50F-8C47-4223-85B3-9D2C8C436133}"/>
              </a:ext>
            </a:extLst>
          </p:cNvPr>
          <p:cNvSpPr>
            <a:spLocks noGrp="1"/>
          </p:cNvSpPr>
          <p:nvPr>
            <p:ph idx="1"/>
          </p:nvPr>
        </p:nvSpPr>
        <p:spPr/>
        <p:txBody>
          <a:bodyPr>
            <a:normAutofit/>
          </a:bodyPr>
          <a:lstStyle/>
          <a:p>
            <a:r>
              <a:rPr lang="en-US" sz="3600" dirty="0">
                <a:effectLst/>
                <a:latin typeface="Times New Roman" panose="02020603050405020304" pitchFamily="18" charset="0"/>
                <a:ea typeface="Calibri" panose="020F0502020204030204" pitchFamily="34" charset="0"/>
              </a:rPr>
              <a:t>Packed units consisting of Plaster Slab and circular paper bandage are available as First Aid kits.</a:t>
            </a:r>
            <a:endParaRPr lang="en-US" sz="4400" dirty="0"/>
          </a:p>
        </p:txBody>
      </p:sp>
    </p:spTree>
    <p:extLst>
      <p:ext uri="{BB962C8B-B14F-4D97-AF65-F5344CB8AC3E}">
        <p14:creationId xmlns:p14="http://schemas.microsoft.com/office/powerpoint/2010/main" val="114142933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5D726-2F55-4717-850F-22252385BDCC}"/>
              </a:ext>
            </a:extLst>
          </p:cNvPr>
          <p:cNvSpPr>
            <a:spLocks noGrp="1"/>
          </p:cNvSpPr>
          <p:nvPr>
            <p:ph type="title"/>
          </p:nvPr>
        </p:nvSpPr>
        <p:spPr/>
        <p:txBody>
          <a:bodyPr/>
          <a:lstStyle/>
          <a:p>
            <a:r>
              <a:rPr lang="en-US" dirty="0"/>
              <a:t>PURPOSE OF THE CAST</a:t>
            </a:r>
          </a:p>
        </p:txBody>
      </p:sp>
      <p:sp>
        <p:nvSpPr>
          <p:cNvPr id="3" name="Content Placeholder 2">
            <a:extLst>
              <a:ext uri="{FF2B5EF4-FFF2-40B4-BE49-F238E27FC236}">
                <a16:creationId xmlns:a16="http://schemas.microsoft.com/office/drawing/2014/main" id="{BC46A5BD-FEC1-4981-926E-9D7F9153CE8C}"/>
              </a:ext>
            </a:extLst>
          </p:cNvPr>
          <p:cNvSpPr>
            <a:spLocks noGrp="1"/>
          </p:cNvSpPr>
          <p:nvPr>
            <p:ph idx="1"/>
          </p:nvPr>
        </p:nvSpPr>
        <p:spPr/>
        <p:txBody>
          <a:bodyPr>
            <a:normAutofit/>
          </a:bodyPr>
          <a:lstStyle/>
          <a:p>
            <a:pPr marL="342900" marR="0" lvl="0" indent="-342900">
              <a:lnSpc>
                <a:spcPct val="150000"/>
              </a:lnSpc>
              <a:spcBef>
                <a:spcPts val="0"/>
              </a:spcBef>
              <a:spcAft>
                <a:spcPts val="0"/>
              </a:spcAft>
              <a:buFont typeface="Symbol" panose="05050102010706020507" pitchFamily="18" charset="2"/>
              <a:buChar char=""/>
            </a:pP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Immobilize parts of the body.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Hold bone fragments in reduction (reduction is bringing the fractured on its anatomical position).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Apply uniform compression.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Stabilize joint.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Correct deformities.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2400"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Support weakened limb.</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solidFill>
                  <a:srgbClr val="222222"/>
                </a:solidFill>
                <a:effectLst/>
                <a:latin typeface="Times New Roman" panose="02020603050405020304" pitchFamily="18" charset="0"/>
                <a:ea typeface="Times New Roman" panose="02020603050405020304" pitchFamily="18" charset="0"/>
              </a:rPr>
              <a:t>Permit early weight bearing on affected side</a:t>
            </a:r>
            <a:endParaRPr lang="en-US" sz="3200" dirty="0"/>
          </a:p>
        </p:txBody>
      </p:sp>
    </p:spTree>
    <p:extLst>
      <p:ext uri="{BB962C8B-B14F-4D97-AF65-F5344CB8AC3E}">
        <p14:creationId xmlns:p14="http://schemas.microsoft.com/office/powerpoint/2010/main" val="230069441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363D8-4DB7-4007-ADB9-E5234BD0F3E6}"/>
              </a:ext>
            </a:extLst>
          </p:cNvPr>
          <p:cNvSpPr>
            <a:spLocks noGrp="1"/>
          </p:cNvSpPr>
          <p:nvPr>
            <p:ph type="title"/>
          </p:nvPr>
        </p:nvSpPr>
        <p:spPr/>
        <p:txBody>
          <a:bodyPr/>
          <a:lstStyle/>
          <a:p>
            <a:r>
              <a:rPr lang="en-US" dirty="0"/>
              <a:t>Classification of casts</a:t>
            </a:r>
          </a:p>
        </p:txBody>
      </p:sp>
      <p:sp>
        <p:nvSpPr>
          <p:cNvPr id="3" name="Content Placeholder 2">
            <a:extLst>
              <a:ext uri="{FF2B5EF4-FFF2-40B4-BE49-F238E27FC236}">
                <a16:creationId xmlns:a16="http://schemas.microsoft.com/office/drawing/2014/main" id="{95D3B30C-BB56-413B-AAB6-6B92B4EBEDE0}"/>
              </a:ext>
            </a:extLst>
          </p:cNvPr>
          <p:cNvSpPr>
            <a:spLocks noGrp="1"/>
          </p:cNvSpPr>
          <p:nvPr>
            <p:ph idx="1"/>
          </p:nvPr>
        </p:nvSpPr>
        <p:spPr/>
        <p:txBody>
          <a:bodyPr>
            <a:normAutofit lnSpcReduction="10000"/>
          </a:bodyPr>
          <a:lstStyle/>
          <a:p>
            <a:pPr marL="0" indent="0">
              <a:buNone/>
            </a:pPr>
            <a:r>
              <a:rPr lang="en-US" sz="1800" dirty="0">
                <a:solidFill>
                  <a:srgbClr val="000000"/>
                </a:solidFill>
                <a:effectLst/>
                <a:latin typeface="Calibri Light" panose="020F0302020204030204" pitchFamily="34" charset="0"/>
              </a:rPr>
              <a:t>	</a:t>
            </a:r>
            <a:r>
              <a:rPr lang="en-US" sz="2800" dirty="0">
                <a:solidFill>
                  <a:srgbClr val="000000"/>
                </a:solidFill>
                <a:effectLst/>
                <a:latin typeface="+mj-lt"/>
              </a:rPr>
              <a:t>Based on Pattern Of Application </a:t>
            </a:r>
            <a:endParaRPr lang="en-US" sz="3600" dirty="0">
              <a:latin typeface="+mj-lt"/>
            </a:endParaRPr>
          </a:p>
          <a:p>
            <a:r>
              <a:rPr lang="en-US" sz="2800" b="1" dirty="0">
                <a:solidFill>
                  <a:srgbClr val="000000"/>
                </a:solidFill>
                <a:effectLst/>
                <a:latin typeface="+mj-lt"/>
              </a:rPr>
              <a:t>Slab</a:t>
            </a:r>
            <a:r>
              <a:rPr lang="en-US" sz="2800" dirty="0">
                <a:solidFill>
                  <a:srgbClr val="000000"/>
                </a:solidFill>
                <a:effectLst/>
                <a:latin typeface="+mj-lt"/>
              </a:rPr>
              <a:t>: </a:t>
            </a:r>
            <a:endParaRPr lang="en-US" sz="3600" dirty="0">
              <a:latin typeface="+mj-lt"/>
            </a:endParaRPr>
          </a:p>
          <a:p>
            <a:pPr lvl="1"/>
            <a:r>
              <a:rPr lang="en-US" dirty="0">
                <a:solidFill>
                  <a:srgbClr val="000000"/>
                </a:solidFill>
                <a:effectLst/>
                <a:latin typeface="+mj-lt"/>
              </a:rPr>
              <a:t>POP encloses partial circumference </a:t>
            </a:r>
            <a:r>
              <a:rPr lang="en-US" dirty="0" err="1">
                <a:solidFill>
                  <a:srgbClr val="000000"/>
                </a:solidFill>
                <a:effectLst/>
                <a:latin typeface="+mj-lt"/>
              </a:rPr>
              <a:t>eg</a:t>
            </a:r>
            <a:r>
              <a:rPr lang="en-US" dirty="0">
                <a:solidFill>
                  <a:srgbClr val="000000"/>
                </a:solidFill>
                <a:effectLst/>
                <a:latin typeface="+mj-lt"/>
              </a:rPr>
              <a:t> Short arm back Slab </a:t>
            </a:r>
            <a:endParaRPr lang="en-US" sz="3600" dirty="0">
              <a:latin typeface="+mj-lt"/>
            </a:endParaRPr>
          </a:p>
          <a:p>
            <a:r>
              <a:rPr lang="en-US" sz="2800" b="1" dirty="0">
                <a:solidFill>
                  <a:srgbClr val="000000"/>
                </a:solidFill>
                <a:effectLst/>
                <a:latin typeface="+mj-lt"/>
              </a:rPr>
              <a:t>Cast </a:t>
            </a:r>
            <a:r>
              <a:rPr lang="en-US" sz="2800" dirty="0">
                <a:solidFill>
                  <a:srgbClr val="000000"/>
                </a:solidFill>
                <a:effectLst/>
                <a:latin typeface="+mj-lt"/>
              </a:rPr>
              <a:t>: </a:t>
            </a:r>
            <a:endParaRPr lang="en-US" sz="3600" dirty="0">
              <a:latin typeface="+mj-lt"/>
            </a:endParaRPr>
          </a:p>
          <a:p>
            <a:pPr lvl="1"/>
            <a:r>
              <a:rPr lang="en-US" dirty="0">
                <a:solidFill>
                  <a:srgbClr val="000000"/>
                </a:solidFill>
                <a:effectLst/>
                <a:latin typeface="+mj-lt"/>
              </a:rPr>
              <a:t> POP encloses full circumference ex Short leg </a:t>
            </a:r>
            <a:r>
              <a:rPr lang="en-US" sz="2800" dirty="0">
                <a:solidFill>
                  <a:srgbClr val="000000"/>
                </a:solidFill>
                <a:effectLst/>
                <a:latin typeface="+mj-lt"/>
              </a:rPr>
              <a:t>full Plaster </a:t>
            </a:r>
            <a:endParaRPr lang="en-US" sz="3600" dirty="0">
              <a:latin typeface="+mj-lt"/>
            </a:endParaRPr>
          </a:p>
          <a:p>
            <a:r>
              <a:rPr lang="en-US" sz="2800" b="1" dirty="0">
                <a:solidFill>
                  <a:srgbClr val="000000"/>
                </a:solidFill>
                <a:effectLst/>
                <a:latin typeface="+mj-lt"/>
              </a:rPr>
              <a:t>Spica</a:t>
            </a:r>
            <a:r>
              <a:rPr lang="en-US" sz="2800" dirty="0">
                <a:solidFill>
                  <a:srgbClr val="000000"/>
                </a:solidFill>
                <a:effectLst/>
                <a:latin typeface="+mj-lt"/>
              </a:rPr>
              <a:t>: </a:t>
            </a:r>
            <a:endParaRPr lang="en-US" sz="3600" dirty="0">
              <a:latin typeface="+mj-lt"/>
            </a:endParaRPr>
          </a:p>
          <a:p>
            <a:pPr lvl="1"/>
            <a:r>
              <a:rPr lang="en-US" dirty="0">
                <a:solidFill>
                  <a:srgbClr val="000000"/>
                </a:solidFill>
                <a:effectLst/>
                <a:latin typeface="+mj-lt"/>
              </a:rPr>
              <a:t>includes trunk and one or more limbs ex : Hip Spica </a:t>
            </a:r>
            <a:endParaRPr lang="en-US" sz="3600" dirty="0">
              <a:latin typeface="+mj-lt"/>
            </a:endParaRPr>
          </a:p>
          <a:p>
            <a:r>
              <a:rPr lang="en-US" sz="2800" dirty="0">
                <a:solidFill>
                  <a:srgbClr val="000000"/>
                </a:solidFill>
                <a:effectLst/>
                <a:latin typeface="+mj-lt"/>
              </a:rPr>
              <a:t> </a:t>
            </a:r>
            <a:r>
              <a:rPr lang="en-US" sz="2800" b="1" dirty="0">
                <a:solidFill>
                  <a:srgbClr val="000000"/>
                </a:solidFill>
                <a:effectLst/>
                <a:latin typeface="+mj-lt"/>
              </a:rPr>
              <a:t>Brace</a:t>
            </a:r>
            <a:r>
              <a:rPr lang="en-US" sz="2800" dirty="0">
                <a:solidFill>
                  <a:srgbClr val="000000"/>
                </a:solidFill>
                <a:effectLst/>
                <a:latin typeface="+mj-lt"/>
              </a:rPr>
              <a:t>: </a:t>
            </a:r>
            <a:endParaRPr lang="en-US" sz="3600" dirty="0">
              <a:latin typeface="+mj-lt"/>
            </a:endParaRPr>
          </a:p>
          <a:p>
            <a:pPr lvl="1"/>
            <a:r>
              <a:rPr lang="en-US" dirty="0">
                <a:solidFill>
                  <a:srgbClr val="000000"/>
                </a:solidFill>
                <a:effectLst/>
                <a:latin typeface="+mj-lt"/>
              </a:rPr>
              <a:t>Splintage which can allow motion at adjacent joints</a:t>
            </a:r>
            <a:endParaRPr lang="en-US" sz="3600" dirty="0">
              <a:latin typeface="+mj-lt"/>
            </a:endParaRPr>
          </a:p>
        </p:txBody>
      </p:sp>
    </p:spTree>
    <p:extLst>
      <p:ext uri="{BB962C8B-B14F-4D97-AF65-F5344CB8AC3E}">
        <p14:creationId xmlns:p14="http://schemas.microsoft.com/office/powerpoint/2010/main" val="42376354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dirty="0"/>
              <a:t>Complication of plaster of Paris </a:t>
            </a:r>
          </a:p>
        </p:txBody>
      </p:sp>
      <p:sp>
        <p:nvSpPr>
          <p:cNvPr id="3" name="Content Placeholder 2"/>
          <p:cNvSpPr>
            <a:spLocks noGrp="1"/>
          </p:cNvSpPr>
          <p:nvPr>
            <p:ph idx="1"/>
          </p:nvPr>
        </p:nvSpPr>
        <p:spPr/>
        <p:txBody>
          <a:bodyPr/>
          <a:lstStyle/>
          <a:p>
            <a:r>
              <a:rPr lang="en-US" dirty="0"/>
              <a:t>Plaster sores</a:t>
            </a:r>
          </a:p>
          <a:p>
            <a:r>
              <a:rPr lang="en-US" dirty="0"/>
              <a:t>Impaired circulation</a:t>
            </a:r>
          </a:p>
          <a:p>
            <a:r>
              <a:rPr lang="en-US" dirty="0"/>
              <a:t>Tighten of plaster</a:t>
            </a:r>
          </a:p>
          <a:p>
            <a:r>
              <a:rPr lang="en-US" dirty="0"/>
              <a:t>Loss of power</a:t>
            </a:r>
          </a:p>
          <a:p>
            <a:r>
              <a:rPr lang="en-US" dirty="0"/>
              <a:t>Crack of plaster</a:t>
            </a:r>
          </a:p>
          <a:p>
            <a:r>
              <a:rPr lang="en-US" dirty="0"/>
              <a:t>Loss of position of fracture fragments</a:t>
            </a:r>
          </a:p>
          <a:p>
            <a:endParaRPr lang="en-US" dirty="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4E95D-E898-48BD-8551-E779BF6AB1E9}"/>
              </a:ext>
            </a:extLst>
          </p:cNvPr>
          <p:cNvSpPr>
            <a:spLocks noGrp="1"/>
          </p:cNvSpPr>
          <p:nvPr>
            <p:ph type="title"/>
          </p:nvPr>
        </p:nvSpPr>
        <p:spPr/>
        <p:txBody>
          <a:bodyPr/>
          <a:lstStyle/>
          <a:p>
            <a:pPr marL="914400" indent="-914400">
              <a:buFont typeface="+mj-lt"/>
              <a:buAutoNum type="alphaLcParenR"/>
            </a:pPr>
            <a:r>
              <a:rPr lang="en-US" dirty="0"/>
              <a:t>Loss of position</a:t>
            </a:r>
          </a:p>
        </p:txBody>
      </p:sp>
      <p:sp>
        <p:nvSpPr>
          <p:cNvPr id="3" name="Content Placeholder 2">
            <a:extLst>
              <a:ext uri="{FF2B5EF4-FFF2-40B4-BE49-F238E27FC236}">
                <a16:creationId xmlns:a16="http://schemas.microsoft.com/office/drawing/2014/main" id="{B58302B8-170E-4451-A2D8-0839EF420166}"/>
              </a:ext>
            </a:extLst>
          </p:cNvPr>
          <p:cNvSpPr>
            <a:spLocks noGrp="1"/>
          </p:cNvSpPr>
          <p:nvPr>
            <p:ph idx="1"/>
          </p:nvPr>
        </p:nvSpPr>
        <p:spPr/>
        <p:txBody>
          <a:bodyPr>
            <a:normAutofit fontScale="92500"/>
          </a:bodyPr>
          <a:lstStyle/>
          <a:p>
            <a:pPr marL="342900" marR="0" lvl="0" indent="-342900" algn="just">
              <a:lnSpc>
                <a:spcPct val="15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Swelling is the main feature of any fracture.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 cast technician should apply a firm padded plaster to anticipate swelling and ensure the limb is elevated and the extremities exercised.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 cast can be loose when the swelling has subsided leading to loose plaster- if left like that there will be movement of fragments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Loss of position of the fracture.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800"/>
              </a:spcAft>
              <a:buFont typeface="Symbol" panose="05050102010706020507" pitchFamily="18" charset="2"/>
              <a:buChar char=""/>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Solve that –change P.O.P if swelling subsides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20782434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BD72-C163-4889-AEB5-DF83E322FE09}"/>
              </a:ext>
            </a:extLst>
          </p:cNvPr>
          <p:cNvSpPr>
            <a:spLocks noGrp="1"/>
          </p:cNvSpPr>
          <p:nvPr>
            <p:ph type="title"/>
          </p:nvPr>
        </p:nvSpPr>
        <p:spPr/>
        <p:txBody>
          <a:bodyPr/>
          <a:lstStyle/>
          <a:p>
            <a:pPr marL="914400" indent="-914400">
              <a:buFont typeface="+mj-lt"/>
              <a:buAutoNum type="alphaLcPeriod" startAt="2"/>
            </a:pPr>
            <a:r>
              <a:rPr lang="en-US" dirty="0"/>
              <a:t>Plaster sores</a:t>
            </a:r>
          </a:p>
        </p:txBody>
      </p:sp>
      <p:sp>
        <p:nvSpPr>
          <p:cNvPr id="3" name="Content Placeholder 2">
            <a:extLst>
              <a:ext uri="{FF2B5EF4-FFF2-40B4-BE49-F238E27FC236}">
                <a16:creationId xmlns:a16="http://schemas.microsoft.com/office/drawing/2014/main" id="{739AAAA0-618C-4648-B816-DA387AC99A3C}"/>
              </a:ext>
            </a:extLst>
          </p:cNvPr>
          <p:cNvSpPr>
            <a:spLocks noGrp="1"/>
          </p:cNvSpPr>
          <p:nvPr>
            <p:ph idx="1"/>
          </p:nvPr>
        </p:nvSpPr>
        <p:spPr/>
        <p:txBody>
          <a:bodyPr>
            <a:normAutofit lnSpcReduction="10000"/>
          </a:bodyPr>
          <a:lstStyle/>
          <a:p>
            <a:pPr marL="228600" marR="0" algn="just">
              <a:lnSpc>
                <a:spcPct val="150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Comes as a result of the following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861822" lvl="1" indent="-514350" algn="just">
              <a:lnSpc>
                <a:spcPct val="150000"/>
              </a:lnSpc>
              <a:spcBef>
                <a:spcPts val="0"/>
              </a:spcBef>
              <a:buFont typeface="+mj-lt"/>
              <a:buAutoNum type="romanUcPeriod"/>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Technique ; </a:t>
            </a:r>
            <a:r>
              <a:rPr lang="en-US" sz="1800" dirty="0">
                <a:effectLst/>
                <a:latin typeface="Times New Roman" panose="02020603050405020304" pitchFamily="18" charset="0"/>
                <a:ea typeface="Calibri" panose="020F0502020204030204" pitchFamily="34" charset="0"/>
              </a:rPr>
              <a:t>Inadequate skeletal protection. Failure to trim the extremities of the cast correctly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861822" lvl="1" indent="-514350" algn="just">
              <a:lnSpc>
                <a:spcPct val="150000"/>
              </a:lnSpc>
              <a:spcBef>
                <a:spcPts val="0"/>
              </a:spcBef>
              <a:buFont typeface="+mj-lt"/>
              <a:buAutoNum type="romanUcPeriod"/>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Instruction ;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Failure of the patient to understand how to care for the cast can result to cracking, wetting or friction occurring with inevitable skin damage.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861822" lvl="1" indent="-514350" algn="just">
              <a:lnSpc>
                <a:spcPct val="150000"/>
              </a:lnSpc>
              <a:spcBef>
                <a:spcPts val="0"/>
              </a:spcBef>
              <a:buFont typeface="+mj-lt"/>
              <a:buAutoNum type="romanUcPeriod"/>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861822" lvl="1" indent="-514350" algn="just">
              <a:lnSpc>
                <a:spcPct val="150000"/>
              </a:lnSpc>
              <a:spcBef>
                <a:spcPts val="0"/>
              </a:spcBef>
              <a:buFont typeface="+mj-lt"/>
              <a:buAutoNum type="romanUcPeriod"/>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Supervision ; </a:t>
            </a:r>
            <a:r>
              <a:rPr lang="en-US" sz="1800" dirty="0">
                <a:effectLst/>
                <a:latin typeface="Times New Roman" panose="02020603050405020304" pitchFamily="18" charset="0"/>
                <a:ea typeface="Calibri" panose="020F0502020204030204" pitchFamily="34" charset="0"/>
              </a:rPr>
              <a:t>Observation for signs of tightness and looseness should be accurate and prompt action taken depending on circumstances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861822" lvl="1" indent="-514350" algn="just">
              <a:lnSpc>
                <a:spcPct val="150000"/>
              </a:lnSpc>
              <a:spcBef>
                <a:spcPts val="0"/>
              </a:spcBef>
              <a:spcAft>
                <a:spcPts val="800"/>
              </a:spcAft>
              <a:buFont typeface="+mj-lt"/>
              <a:buAutoNum type="romanUcPeriod"/>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Foreign bodies ;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Children in Cast can put small toys, coins and sweets inside the cast and cause pressure sores.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861822" lvl="1" indent="-514350" algn="just">
              <a:lnSpc>
                <a:spcPct val="150000"/>
              </a:lnSpc>
              <a:spcBef>
                <a:spcPts val="0"/>
              </a:spcBef>
              <a:spcAft>
                <a:spcPts val="800"/>
              </a:spcAft>
              <a:buFont typeface="+mj-lt"/>
              <a:buAutoNum type="romanUcPeriod"/>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19914709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CD4C1-B7DF-4D23-8634-66CB4E7CF81A}"/>
              </a:ext>
            </a:extLst>
          </p:cNvPr>
          <p:cNvSpPr>
            <a:spLocks noGrp="1"/>
          </p:cNvSpPr>
          <p:nvPr>
            <p:ph type="title"/>
          </p:nvPr>
        </p:nvSpPr>
        <p:spPr/>
        <p:txBody>
          <a:bodyPr/>
          <a:lstStyle/>
          <a:p>
            <a:r>
              <a:rPr lang="en-US" dirty="0"/>
              <a:t>Recognition of sores </a:t>
            </a:r>
          </a:p>
        </p:txBody>
      </p:sp>
      <p:sp>
        <p:nvSpPr>
          <p:cNvPr id="3" name="Content Placeholder 2">
            <a:extLst>
              <a:ext uri="{FF2B5EF4-FFF2-40B4-BE49-F238E27FC236}">
                <a16:creationId xmlns:a16="http://schemas.microsoft.com/office/drawing/2014/main" id="{8EE54A64-B922-4988-A001-D9595E5068BE}"/>
              </a:ext>
            </a:extLst>
          </p:cNvPr>
          <p:cNvSpPr>
            <a:spLocks noGrp="1"/>
          </p:cNvSpPr>
          <p:nvPr>
            <p:ph idx="1"/>
          </p:nvPr>
        </p:nvSpPr>
        <p:spPr/>
        <p:txBody>
          <a:bodyPr/>
          <a:lstStyle/>
          <a:p>
            <a:pPr marL="228600" marR="0" algn="just">
              <a:lnSpc>
                <a:spcPct val="15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Friction major cause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50000"/>
              </a:lnSpc>
              <a:spcBef>
                <a:spcPts val="0"/>
              </a:spcBef>
              <a:spcAft>
                <a:spcPts val="0"/>
              </a:spcAft>
              <a:buNone/>
            </a:pP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Clinical features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Burning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Itching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Stabbing pain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 young children increase in temperature/disturbed sleep.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gn="just">
              <a:lnSpc>
                <a:spcPct val="150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56787740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757BE-6ABC-4C4E-97A4-2A10BC27ADB3}"/>
              </a:ext>
            </a:extLst>
          </p:cNvPr>
          <p:cNvSpPr>
            <a:spLocks noGrp="1"/>
          </p:cNvSpPr>
          <p:nvPr>
            <p:ph type="title"/>
          </p:nvPr>
        </p:nvSpPr>
        <p:spPr/>
        <p:txBody>
          <a:bodyPr>
            <a:normAutofit fontScale="90000"/>
          </a:bodyPr>
          <a:lstStyle/>
          <a:p>
            <a:r>
              <a:rPr lang="en-US" dirty="0"/>
              <a:t>Important </a:t>
            </a:r>
            <a:r>
              <a:rPr lang="en-US" dirty="0" err="1"/>
              <a:t>featues</a:t>
            </a:r>
            <a:r>
              <a:rPr lang="en-US" dirty="0"/>
              <a:t> of plaster sores on examination</a:t>
            </a:r>
          </a:p>
        </p:txBody>
      </p:sp>
      <p:sp>
        <p:nvSpPr>
          <p:cNvPr id="3" name="Content Placeholder 2">
            <a:extLst>
              <a:ext uri="{FF2B5EF4-FFF2-40B4-BE49-F238E27FC236}">
                <a16:creationId xmlns:a16="http://schemas.microsoft.com/office/drawing/2014/main" id="{93C28BFC-400D-441F-8244-A7F7FB41338E}"/>
              </a:ext>
            </a:extLst>
          </p:cNvPr>
          <p:cNvSpPr>
            <a:spLocks noGrp="1"/>
          </p:cNvSpPr>
          <p:nvPr>
            <p:ph idx="1"/>
          </p:nvPr>
        </p:nvSpPr>
        <p:spPr/>
        <p:txBody>
          <a:bodyPr>
            <a:normAutofit fontScale="92500"/>
          </a:bodyPr>
          <a:lstStyle/>
          <a:p>
            <a:pPr marL="742950" marR="0" lvl="1" indent="-285750" algn="just">
              <a:lnSpc>
                <a:spcPct val="150000"/>
              </a:lnSpc>
              <a:spcBef>
                <a:spcPts val="0"/>
              </a:spcBef>
              <a:spcAft>
                <a:spcPts val="0"/>
              </a:spcAft>
              <a:buFont typeface="Symbol" panose="05050102010706020507" pitchFamily="18" charset="2"/>
              <a:buChar char=""/>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Heat and swelling of the digits.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50000"/>
              </a:lnSpc>
              <a:spcBef>
                <a:spcPts val="0"/>
              </a:spcBef>
              <a:spcAft>
                <a:spcPts val="0"/>
              </a:spcAft>
              <a:buFont typeface="Symbol" panose="05050102010706020507" pitchFamily="18" charset="2"/>
              <a:buChar char=""/>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Increase in the area of staining which has already been marked in the immediate post-operative period.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50000"/>
              </a:lnSpc>
              <a:spcBef>
                <a:spcPts val="0"/>
              </a:spcBef>
              <a:spcAft>
                <a:spcPts val="0"/>
              </a:spcAft>
              <a:buFont typeface="Symbol" panose="05050102010706020507" pitchFamily="18" charset="2"/>
              <a:buChar char=""/>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Odor detected locally when the extent of the cast has been sniffed over carefully.</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50000"/>
              </a:lnSpc>
              <a:spcBef>
                <a:spcPts val="0"/>
              </a:spcBef>
              <a:spcAft>
                <a:spcPts val="800"/>
              </a:spcAft>
              <a:buFont typeface="Symbol" panose="05050102010706020507" pitchFamily="18" charset="2"/>
              <a:buChar char=""/>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 pronounced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odour</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and visible pus. Discharging show that a sore has developed.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257207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686800" cy="1249362"/>
          </a:xfrm>
        </p:spPr>
        <p:txBody>
          <a:bodyPr>
            <a:normAutofit/>
          </a:bodyPr>
          <a:lstStyle/>
          <a:p>
            <a:r>
              <a:rPr lang="en-US" dirty="0"/>
              <a:t>Cast application(equipment)</a:t>
            </a:r>
          </a:p>
        </p:txBody>
      </p:sp>
      <p:sp>
        <p:nvSpPr>
          <p:cNvPr id="3" name="Content Placeholder 2"/>
          <p:cNvSpPr>
            <a:spLocks noGrp="1"/>
          </p:cNvSpPr>
          <p:nvPr>
            <p:ph idx="1"/>
          </p:nvPr>
        </p:nvSpPr>
        <p:spPr>
          <a:xfrm>
            <a:off x="457200" y="1981200"/>
            <a:ext cx="8229600" cy="4144964"/>
          </a:xfrm>
        </p:spPr>
        <p:txBody>
          <a:bodyPr>
            <a:normAutofit lnSpcReduction="10000"/>
          </a:bodyPr>
          <a:lstStyle/>
          <a:p>
            <a:r>
              <a:rPr lang="en-US" u="sng" dirty="0"/>
              <a:t>STOCKINETTE</a:t>
            </a:r>
            <a:r>
              <a:rPr lang="en-US" dirty="0"/>
              <a:t>-is usually the first layer applied over  to be cast</a:t>
            </a:r>
          </a:p>
          <a:p>
            <a:r>
              <a:rPr lang="en-US" u="sng" dirty="0"/>
              <a:t>Orthopeadic cast-</a:t>
            </a:r>
            <a:r>
              <a:rPr lang="en-US" dirty="0"/>
              <a:t> comes of width 5-15cm;the smallest one are5-10cm; should be for upper extremity then 10-15cm for the lower extremity </a:t>
            </a:r>
          </a:p>
          <a:p>
            <a:r>
              <a:rPr lang="en-US" u="sng" dirty="0"/>
              <a:t>PLASTER 0F PARIS  -</a:t>
            </a:r>
            <a:r>
              <a:rPr lang="en-US" dirty="0"/>
              <a:t> plaster is the most used casting material </a:t>
            </a:r>
          </a:p>
          <a:p>
            <a:r>
              <a:rPr lang="en-US" u="sng" dirty="0"/>
              <a:t>BUCKET</a:t>
            </a:r>
            <a:r>
              <a:rPr lang="en-US" dirty="0"/>
              <a:t> –the  bucket  should be  filled with water at room temperature </a:t>
            </a:r>
            <a:endParaRPr lang="en-US" u="sng" dirty="0"/>
          </a:p>
          <a:p>
            <a:r>
              <a:rPr lang="en-US" u="sng" dirty="0"/>
              <a:t>   </a:t>
            </a:r>
          </a:p>
          <a:p>
            <a:endParaRPr lang="en-US" dirty="0"/>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BD603-6B12-4EC0-BF9D-91A2F2D6FB3F}"/>
              </a:ext>
            </a:extLst>
          </p:cNvPr>
          <p:cNvSpPr>
            <a:spLocks noGrp="1"/>
          </p:cNvSpPr>
          <p:nvPr>
            <p:ph type="title"/>
          </p:nvPr>
        </p:nvSpPr>
        <p:spPr/>
        <p:txBody>
          <a:bodyPr/>
          <a:lstStyle/>
          <a:p>
            <a:r>
              <a:rPr lang="en-US" dirty="0"/>
              <a:t>Action to be taken</a:t>
            </a:r>
          </a:p>
        </p:txBody>
      </p:sp>
      <p:sp>
        <p:nvSpPr>
          <p:cNvPr id="3" name="Content Placeholder 2">
            <a:extLst>
              <a:ext uri="{FF2B5EF4-FFF2-40B4-BE49-F238E27FC236}">
                <a16:creationId xmlns:a16="http://schemas.microsoft.com/office/drawing/2014/main" id="{E4BD8890-F750-4BBF-BF4E-02B96D7E6599}"/>
              </a:ext>
            </a:extLst>
          </p:cNvPr>
          <p:cNvSpPr>
            <a:spLocks noGrp="1"/>
          </p:cNvSpPr>
          <p:nvPr>
            <p:ph idx="1"/>
          </p:nvPr>
        </p:nvSpPr>
        <p:spPr/>
        <p:txBody>
          <a:bodyPr/>
          <a:lstStyle/>
          <a:p>
            <a:pPr marL="342900" marR="0" lvl="0" indent="-342900" algn="just">
              <a:lnSpc>
                <a:spcPct val="150000"/>
              </a:lnSpc>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Encourage the patient to pin point the area and then mark it. Patient to report at once.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Window the part and inspect the underlying skin.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Cut by electric plaster cutter, plaster saw.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80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Dress the sore.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40339292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7C13A-ECBB-4D45-9C3B-D93A58708A10}"/>
              </a:ext>
            </a:extLst>
          </p:cNvPr>
          <p:cNvSpPr>
            <a:spLocks noGrp="1"/>
          </p:cNvSpPr>
          <p:nvPr>
            <p:ph type="title"/>
          </p:nvPr>
        </p:nvSpPr>
        <p:spPr/>
        <p:txBody>
          <a:bodyPr/>
          <a:lstStyle/>
          <a:p>
            <a:pPr marL="914400" indent="-914400">
              <a:buFont typeface="+mj-lt"/>
              <a:buAutoNum type="alphaLcPeriod" startAt="3"/>
            </a:pPr>
            <a:r>
              <a:rPr lang="en-US" dirty="0"/>
              <a:t>Loss of power</a:t>
            </a:r>
          </a:p>
        </p:txBody>
      </p:sp>
      <p:sp>
        <p:nvSpPr>
          <p:cNvPr id="3" name="Content Placeholder 2">
            <a:extLst>
              <a:ext uri="{FF2B5EF4-FFF2-40B4-BE49-F238E27FC236}">
                <a16:creationId xmlns:a16="http://schemas.microsoft.com/office/drawing/2014/main" id="{718BE3C0-46E7-4FCE-95E3-36F0500DBA6C}"/>
              </a:ext>
            </a:extLst>
          </p:cNvPr>
          <p:cNvSpPr>
            <a:spLocks noGrp="1"/>
          </p:cNvSpPr>
          <p:nvPr>
            <p:ph idx="1"/>
          </p:nvPr>
        </p:nvSpPr>
        <p:spPr/>
        <p:txBody>
          <a:bodyPr>
            <a:normAutofit/>
          </a:bodyPr>
          <a:lstStyle/>
          <a:p>
            <a:pPr marL="228600" marR="0" algn="just">
              <a:lnSpc>
                <a:spcPct val="150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Inability to extend the fingers, toes suggest loss of power.</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gn="just">
              <a:lnSpc>
                <a:spcPct val="150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It can be due to;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662940" lvl="1" indent="-342900" algn="just">
              <a:lnSpc>
                <a:spcPct val="150000"/>
              </a:lnSpc>
              <a:spcBef>
                <a:spcPts val="0"/>
              </a:spcBef>
              <a:buFont typeface="Wingdings" panose="05000000000000000000" pitchFamily="2" charset="2"/>
              <a:buChar char="Ø"/>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Pressure of the P.O.P on the superficial nerve.</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662940" lvl="1" indent="-342900" algn="just">
              <a:lnSpc>
                <a:spcPct val="150000"/>
              </a:lnSpc>
              <a:spcBef>
                <a:spcPts val="0"/>
              </a:spcBef>
              <a:buFont typeface="Wingdings" panose="05000000000000000000" pitchFamily="2" charset="2"/>
              <a:buChar char="Ø"/>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Post-operative-due to prolonged tourniquet pressure.</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662940" lvl="1" indent="-342900" algn="just">
              <a:lnSpc>
                <a:spcPct val="150000"/>
              </a:lnSpc>
              <a:spcBef>
                <a:spcPts val="0"/>
              </a:spcBef>
              <a:spcAft>
                <a:spcPts val="800"/>
              </a:spcAft>
              <a:buFont typeface="Wingdings" panose="05000000000000000000" pitchFamily="2" charset="2"/>
              <a:buChar char="Ø"/>
            </a:pP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	It is also feature of impairment of circulation.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effectLst/>
                <a:latin typeface="Times New Roman" panose="02020603050405020304" pitchFamily="18" charset="0"/>
                <a:ea typeface="Calibri" panose="020F0502020204030204" pitchFamily="34" charset="0"/>
              </a:rPr>
              <a:t>Management- Split the cast to relieve tension.</a:t>
            </a:r>
            <a:endParaRPr lang="en-US" sz="3200" dirty="0"/>
          </a:p>
        </p:txBody>
      </p:sp>
    </p:spTree>
    <p:extLst>
      <p:ext uri="{BB962C8B-B14F-4D97-AF65-F5344CB8AC3E}">
        <p14:creationId xmlns:p14="http://schemas.microsoft.com/office/powerpoint/2010/main" val="311688360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2F31C-B8EF-4BEA-AA9E-0C195F238846}"/>
              </a:ext>
            </a:extLst>
          </p:cNvPr>
          <p:cNvSpPr>
            <a:spLocks noGrp="1"/>
          </p:cNvSpPr>
          <p:nvPr>
            <p:ph type="title"/>
          </p:nvPr>
        </p:nvSpPr>
        <p:spPr>
          <a:xfrm>
            <a:off x="381000" y="1440180"/>
            <a:ext cx="8382000" cy="990600"/>
          </a:xfrm>
        </p:spPr>
        <p:txBody>
          <a:bodyPr>
            <a:normAutofit fontScale="90000"/>
          </a:bodyPr>
          <a:lstStyle/>
          <a:p>
            <a:pPr marL="914400" indent="-914400">
              <a:buFont typeface="+mj-lt"/>
              <a:buAutoNum type="alphaLcPeriod" startAt="4"/>
            </a:pPr>
            <a:r>
              <a:rPr lang="en-US" sz="3600" dirty="0"/>
              <a:t>Impairment of circulation</a:t>
            </a:r>
            <a:r>
              <a:rPr lang="en-US" sz="4000" dirty="0">
                <a:latin typeface="Times New Roman" panose="02020603050405020304" pitchFamily="18" charset="0"/>
                <a:ea typeface="Calibri" panose="020F0502020204030204" pitchFamily="34" charset="0"/>
                <a:cs typeface="Times New Roman" panose="02020603050405020304" pitchFamily="18" charset="0"/>
              </a:rPr>
              <a:t>(Impairment venous return)</a:t>
            </a:r>
            <a:br>
              <a:rPr lang="en-US" sz="5400" dirty="0">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5BD43E20-56A0-449C-99C5-75F7080BD223}"/>
              </a:ext>
            </a:extLst>
          </p:cNvPr>
          <p:cNvSpPr>
            <a:spLocks noGrp="1"/>
          </p:cNvSpPr>
          <p:nvPr>
            <p:ph idx="1"/>
          </p:nvPr>
        </p:nvSpPr>
        <p:spPr/>
        <p:txBody>
          <a:bodyPr/>
          <a:lstStyle/>
          <a:p>
            <a:pPr marL="228600" marR="0" algn="just">
              <a:lnSpc>
                <a:spcPct val="15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Coldness to the extremities blueness and swelling.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gn="just">
              <a:lnSpc>
                <a:spcPct val="15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Colour</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change, bluish and swelling of the extremities.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gn="just">
              <a:lnSpc>
                <a:spcPct val="15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Management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gn="just">
              <a:lnSpc>
                <a:spcPct val="15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If there is swelling-elevate the part affected.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gn="just">
              <a:lnSpc>
                <a:spcPct val="150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Ensure that digital exercise is done.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gn="just">
              <a:lnSpc>
                <a:spcPct val="150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If the problem persist and the patient experience a lot of discomforts, split the .PO.P and elevate the limb.</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79199757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A81B2-00B4-441B-9169-3A17BC1B5074}"/>
              </a:ext>
            </a:extLst>
          </p:cNvPr>
          <p:cNvSpPr>
            <a:spLocks noGrp="1"/>
          </p:cNvSpPr>
          <p:nvPr>
            <p:ph type="title"/>
          </p:nvPr>
        </p:nvSpPr>
        <p:spPr/>
        <p:txBody>
          <a:bodyPr>
            <a:normAutofit fontScale="90000"/>
          </a:bodyPr>
          <a:lstStyle/>
          <a:p>
            <a:pPr marL="914400" indent="-914400">
              <a:buFont typeface="+mj-lt"/>
              <a:buAutoNum type="alphaLcPeriod" startAt="5"/>
            </a:pPr>
            <a:r>
              <a:rPr lang="en-US" dirty="0"/>
              <a:t>General constitutional complications of plaster</a:t>
            </a:r>
          </a:p>
        </p:txBody>
      </p:sp>
      <p:sp>
        <p:nvSpPr>
          <p:cNvPr id="3" name="Content Placeholder 2">
            <a:extLst>
              <a:ext uri="{FF2B5EF4-FFF2-40B4-BE49-F238E27FC236}">
                <a16:creationId xmlns:a16="http://schemas.microsoft.com/office/drawing/2014/main" id="{0D160755-9486-4DA1-B653-7C81D06D83AB}"/>
              </a:ext>
            </a:extLst>
          </p:cNvPr>
          <p:cNvSpPr>
            <a:spLocks noGrp="1"/>
          </p:cNvSpPr>
          <p:nvPr>
            <p:ph idx="1"/>
          </p:nvPr>
        </p:nvSpPr>
        <p:spPr/>
        <p:txBody>
          <a:bodyPr/>
          <a:lstStyle/>
          <a:p>
            <a:pPr marL="342900" marR="0" lvl="0" indent="-342900" algn="just">
              <a:lnSpc>
                <a:spcPct val="15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Stiffness of the joint due to inactivity. Free joints are to be kept mobile -. Encourage exercises.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Muscle wasting- keep the muscles in tone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e.g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encouraging exercises.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Venous thrombosis- common sites coronary and pulmonary infarction. Comes about due to blood flow cut off.</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algn="just">
              <a:lnSpc>
                <a:spcPct val="150000"/>
              </a:lnSpc>
              <a:spcBef>
                <a:spcPts val="0"/>
              </a:spcBef>
              <a:spcAft>
                <a:spcPts val="80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Advise on exercise to maintain general circulation.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92145312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229C6-28E4-4867-892C-5E842B721C9E}"/>
              </a:ext>
            </a:extLst>
          </p:cNvPr>
          <p:cNvSpPr>
            <a:spLocks noGrp="1"/>
          </p:cNvSpPr>
          <p:nvPr>
            <p:ph type="title"/>
          </p:nvPr>
        </p:nvSpPr>
        <p:spPr/>
        <p:txBody>
          <a:bodyPr/>
          <a:lstStyle/>
          <a:p>
            <a:r>
              <a:rPr lang="en-US" dirty="0"/>
              <a:t>Complications of plaster</a:t>
            </a:r>
          </a:p>
        </p:txBody>
      </p:sp>
      <p:sp>
        <p:nvSpPr>
          <p:cNvPr id="3" name="Content Placeholder 2">
            <a:extLst>
              <a:ext uri="{FF2B5EF4-FFF2-40B4-BE49-F238E27FC236}">
                <a16:creationId xmlns:a16="http://schemas.microsoft.com/office/drawing/2014/main" id="{173F177B-2D51-42B6-A1B8-C0AD4FC1C135}"/>
              </a:ext>
            </a:extLst>
          </p:cNvPr>
          <p:cNvSpPr>
            <a:spLocks noGrp="1"/>
          </p:cNvSpPr>
          <p:nvPr>
            <p:ph idx="1"/>
          </p:nvPr>
        </p:nvSpPr>
        <p:spPr/>
        <p:txBody>
          <a:bodyPr/>
          <a:lstStyle/>
          <a:p>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Complications of plaster cast can be divided in systemic, which affects whole body or local which affects limb where plaster has been applied.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Local complications of plaster can be further classified as : </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immediate and delayed</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5705998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0FB2B-162B-4241-A6E9-447FDB6801A9}"/>
              </a:ext>
            </a:extLst>
          </p:cNvPr>
          <p:cNvSpPr>
            <a:spLocks noGrp="1"/>
          </p:cNvSpPr>
          <p:nvPr>
            <p:ph type="title"/>
          </p:nvPr>
        </p:nvSpPr>
        <p:spPr/>
        <p:txBody>
          <a:bodyPr>
            <a:normAutofit fontScale="90000"/>
          </a:bodyPr>
          <a:lstStyle/>
          <a:p>
            <a:pPr marL="914400" indent="-914400">
              <a:buFont typeface="+mj-lt"/>
              <a:buAutoNum type="alphaUcPeriod"/>
            </a:pPr>
            <a:r>
              <a:rPr lang="en-US" dirty="0"/>
              <a:t>Immediate local complications plaster cast</a:t>
            </a:r>
          </a:p>
        </p:txBody>
      </p:sp>
      <p:sp>
        <p:nvSpPr>
          <p:cNvPr id="3" name="Content Placeholder 2">
            <a:extLst>
              <a:ext uri="{FF2B5EF4-FFF2-40B4-BE49-F238E27FC236}">
                <a16:creationId xmlns:a16="http://schemas.microsoft.com/office/drawing/2014/main" id="{62FB531B-223B-4B07-9294-EF3A77F9E88D}"/>
              </a:ext>
            </a:extLst>
          </p:cNvPr>
          <p:cNvSpPr>
            <a:spLocks noGrp="1"/>
          </p:cNvSpPr>
          <p:nvPr>
            <p:ph idx="1"/>
          </p:nvPr>
        </p:nvSpPr>
        <p:spPr/>
        <p:txBody>
          <a:bodyPr/>
          <a:lstStyle/>
          <a:p>
            <a:pPr marL="68580" marR="0" indent="-342900" algn="just">
              <a:lnSpc>
                <a:spcPct val="150000"/>
              </a:lnSpc>
              <a:spcBef>
                <a:spcPts val="0"/>
              </a:spcBef>
              <a:spcAft>
                <a:spcPts val="800"/>
              </a:spcAft>
              <a:buFont typeface="+mj-lt"/>
              <a:buAutoNum type="arabicPeriod"/>
            </a:pPr>
            <a:r>
              <a:rPr lang="en-US" sz="1800" b="1" u="sng" dirty="0">
                <a:effectLst/>
                <a:latin typeface="Times New Roman" panose="02020603050405020304" pitchFamily="18" charset="0"/>
                <a:ea typeface="Times New Roman" panose="02020603050405020304" pitchFamily="18" charset="0"/>
                <a:cs typeface="Times New Roman" panose="02020603050405020304" pitchFamily="18" charset="0"/>
              </a:rPr>
              <a:t>Swelling of the Part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 plaster produces constricting effect on the limb and most of it is well tolerated but a moderate constriction will produce compression of the veins, damming the blood, and causing swelling, discomfort or pain, and a blue color in the skin and under the nails.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800"/>
              </a:spcAft>
              <a:buFont typeface="Wingdings" panose="05000000000000000000" pitchFamily="2" charset="2"/>
              <a:buChar cha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Temporary remedies such as elevation of the limb and exercising the digits may be tried, but, if persistent, the constriction must be relieved. The cast can be split and eased or bivalved, taking care not to damage the skin.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54021238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B4B3C-8D8E-42E9-9BDD-9EB6678F9717}"/>
              </a:ext>
            </a:extLst>
          </p:cNvPr>
          <p:cNvSpPr>
            <a:spLocks noGrp="1"/>
          </p:cNvSpPr>
          <p:nvPr>
            <p:ph type="title"/>
          </p:nvPr>
        </p:nvSpPr>
        <p:spPr/>
        <p:txBody>
          <a:bodyPr>
            <a:normAutofit fontScale="90000"/>
          </a:bodyPr>
          <a:lstStyle/>
          <a:p>
            <a:pPr marL="914400" indent="-914400">
              <a:buFont typeface="+mj-lt"/>
              <a:buAutoNum type="alphaUcPeriod"/>
            </a:pPr>
            <a:r>
              <a:rPr lang="en-US" dirty="0"/>
              <a:t>Immediate local complication plaster cast</a:t>
            </a:r>
          </a:p>
        </p:txBody>
      </p:sp>
      <p:sp>
        <p:nvSpPr>
          <p:cNvPr id="3" name="Content Placeholder 2">
            <a:extLst>
              <a:ext uri="{FF2B5EF4-FFF2-40B4-BE49-F238E27FC236}">
                <a16:creationId xmlns:a16="http://schemas.microsoft.com/office/drawing/2014/main" id="{5F75B7DA-C181-49ED-B40E-8FB667666A4C}"/>
              </a:ext>
            </a:extLst>
          </p:cNvPr>
          <p:cNvSpPr>
            <a:spLocks noGrp="1"/>
          </p:cNvSpPr>
          <p:nvPr>
            <p:ph idx="1"/>
          </p:nvPr>
        </p:nvSpPr>
        <p:spPr/>
        <p:txBody>
          <a:bodyPr/>
          <a:lstStyle/>
          <a:p>
            <a:pPr marL="68580" marR="0" indent="-342900" algn="just">
              <a:lnSpc>
                <a:spcPct val="150000"/>
              </a:lnSpc>
              <a:spcBef>
                <a:spcPts val="0"/>
              </a:spcBef>
              <a:spcAft>
                <a:spcPts val="800"/>
              </a:spcAft>
              <a:buFont typeface="+mj-lt"/>
              <a:buAutoNum type="arabicPeriod" startAt="3"/>
            </a:pPr>
            <a:r>
              <a:rPr lang="en-US" sz="1800" b="1" u="sng" dirty="0">
                <a:effectLst/>
                <a:latin typeface="Times New Roman" panose="02020603050405020304" pitchFamily="18" charset="0"/>
                <a:ea typeface="Times New Roman" panose="02020603050405020304" pitchFamily="18" charset="0"/>
                <a:cs typeface="Times New Roman" panose="02020603050405020304" pitchFamily="18" charset="0"/>
              </a:rPr>
              <a:t>Pain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800"/>
              </a:spcAft>
              <a:buFont typeface="Wingdings" panose="05000000000000000000" pitchFamily="2" charset="2"/>
              <a:buChar cha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Pain has many causes. This may be due to tissue damage at injury or reduction, swelling within the cast, muscle spasm, pressure on blood vessels or nerves, skin irritation or sores. Although diagnosis may be difficult, persistent pain or intermittent acute pain should not be ignored. Medical advice must be sought.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90520309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54481-3617-47CC-9F81-8EF4FA9EBDA1}"/>
              </a:ext>
            </a:extLst>
          </p:cNvPr>
          <p:cNvSpPr>
            <a:spLocks noGrp="1"/>
          </p:cNvSpPr>
          <p:nvPr>
            <p:ph type="title"/>
          </p:nvPr>
        </p:nvSpPr>
        <p:spPr/>
        <p:txBody>
          <a:bodyPr>
            <a:normAutofit fontScale="90000"/>
          </a:bodyPr>
          <a:lstStyle/>
          <a:p>
            <a:pPr marL="914400" indent="-914400">
              <a:buFont typeface="+mj-lt"/>
              <a:buAutoNum type="alphaUcPeriod"/>
            </a:pPr>
            <a:r>
              <a:rPr lang="en-US" dirty="0"/>
              <a:t>Immediate local complication plaster cast</a:t>
            </a:r>
          </a:p>
        </p:txBody>
      </p:sp>
      <p:sp>
        <p:nvSpPr>
          <p:cNvPr id="3" name="Content Placeholder 2">
            <a:extLst>
              <a:ext uri="{FF2B5EF4-FFF2-40B4-BE49-F238E27FC236}">
                <a16:creationId xmlns:a16="http://schemas.microsoft.com/office/drawing/2014/main" id="{A1781991-31A5-40DE-8937-B5C9C0BC8AC4}"/>
              </a:ext>
            </a:extLst>
          </p:cNvPr>
          <p:cNvSpPr>
            <a:spLocks noGrp="1"/>
          </p:cNvSpPr>
          <p:nvPr>
            <p:ph idx="1"/>
          </p:nvPr>
        </p:nvSpPr>
        <p:spPr/>
        <p:txBody>
          <a:bodyPr/>
          <a:lstStyle/>
          <a:p>
            <a:pPr marL="68580" marR="0" indent="-342900" algn="just">
              <a:lnSpc>
                <a:spcPct val="150000"/>
              </a:lnSpc>
              <a:spcBef>
                <a:spcPts val="0"/>
              </a:spcBef>
              <a:spcAft>
                <a:spcPts val="800"/>
              </a:spcAft>
              <a:buFont typeface="+mj-lt"/>
              <a:buAutoNum type="arabicPeriod" startAt="2"/>
            </a:pPr>
            <a:r>
              <a:rPr lang="en-US" sz="1800" b="1" u="sng" dirty="0">
                <a:effectLst/>
                <a:latin typeface="Times New Roman" panose="02020603050405020304" pitchFamily="18" charset="0"/>
                <a:ea typeface="Times New Roman" panose="02020603050405020304" pitchFamily="18" charset="0"/>
                <a:cs typeface="Times New Roman" panose="02020603050405020304" pitchFamily="18" charset="0"/>
              </a:rPr>
              <a:t>Impaired Arterial Supply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 pale skin which is cool and without a palpable pulse indicates that the arterial supply is disrupted. This is a serious complication. Medical advice must be sought immediately.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Splitting the cast may relieve the arterial compression but sometimes surgery may be necessary.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800"/>
              </a:spcAft>
              <a:buFont typeface="Wingdings" panose="05000000000000000000" pitchFamily="2" charset="2"/>
              <a:buChar cha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Incomplete arterial occlusion may present with pain or aching with loss of power. If in doubt ask for medical advice.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274234107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CFB0A-B8F0-4374-9C6E-B86BB1DCFB41}"/>
              </a:ext>
            </a:extLst>
          </p:cNvPr>
          <p:cNvSpPr>
            <a:spLocks noGrp="1"/>
          </p:cNvSpPr>
          <p:nvPr>
            <p:ph type="title"/>
          </p:nvPr>
        </p:nvSpPr>
        <p:spPr/>
        <p:txBody>
          <a:bodyPr>
            <a:normAutofit fontScale="90000"/>
          </a:bodyPr>
          <a:lstStyle/>
          <a:p>
            <a:pPr marL="914400" indent="-914400">
              <a:buFont typeface="+mj-lt"/>
              <a:buAutoNum type="alphaUcPeriod" startAt="2"/>
            </a:pPr>
            <a:r>
              <a:rPr lang="en-US" dirty="0"/>
              <a:t>Delayed local complications of plaster cast</a:t>
            </a:r>
          </a:p>
        </p:txBody>
      </p:sp>
      <p:sp>
        <p:nvSpPr>
          <p:cNvPr id="3" name="Content Placeholder 2">
            <a:extLst>
              <a:ext uri="{FF2B5EF4-FFF2-40B4-BE49-F238E27FC236}">
                <a16:creationId xmlns:a16="http://schemas.microsoft.com/office/drawing/2014/main" id="{8F03BDCC-C416-49F0-ACF1-7552524B51E2}"/>
              </a:ext>
            </a:extLst>
          </p:cNvPr>
          <p:cNvSpPr>
            <a:spLocks noGrp="1"/>
          </p:cNvSpPr>
          <p:nvPr>
            <p:ph idx="1"/>
          </p:nvPr>
        </p:nvSpPr>
        <p:spPr/>
        <p:txBody>
          <a:bodyPr/>
          <a:lstStyle/>
          <a:p>
            <a:pPr marL="514350" indent="-514350">
              <a:buFont typeface="+mj-lt"/>
              <a:buAutoNum type="arabicPeriod"/>
            </a:pPr>
            <a:r>
              <a:rPr lang="en-US" dirty="0"/>
              <a:t>Plaster sore</a:t>
            </a:r>
          </a:p>
          <a:p>
            <a:pPr marL="514350" indent="-514350">
              <a:buFont typeface="+mj-lt"/>
              <a:buAutoNum type="arabicPeriod"/>
            </a:pPr>
            <a:r>
              <a:rPr lang="en-US" dirty="0"/>
              <a:t>Loss of position</a:t>
            </a:r>
          </a:p>
          <a:p>
            <a:pPr marL="514350" indent="-514350">
              <a:buFont typeface="+mj-lt"/>
              <a:buAutoNum type="arabicPeriod"/>
            </a:pPr>
            <a:r>
              <a:rPr lang="en-US" dirty="0"/>
              <a:t>Nerve damage</a:t>
            </a:r>
          </a:p>
        </p:txBody>
      </p:sp>
    </p:spTree>
    <p:extLst>
      <p:ext uri="{BB962C8B-B14F-4D97-AF65-F5344CB8AC3E}">
        <p14:creationId xmlns:p14="http://schemas.microsoft.com/office/powerpoint/2010/main" val="302489259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9A80F-EDDC-43E2-AD4D-7802308FED8C}"/>
              </a:ext>
            </a:extLst>
          </p:cNvPr>
          <p:cNvSpPr>
            <a:spLocks noGrp="1"/>
          </p:cNvSpPr>
          <p:nvPr>
            <p:ph type="title"/>
          </p:nvPr>
        </p:nvSpPr>
        <p:spPr/>
        <p:txBody>
          <a:bodyPr/>
          <a:lstStyle/>
          <a:p>
            <a:pPr marL="914400" indent="-914400">
              <a:buFont typeface="+mj-lt"/>
              <a:buAutoNum type="arabicPeriod"/>
            </a:pPr>
            <a:r>
              <a:rPr lang="en-US" dirty="0"/>
              <a:t>Plaster sores</a:t>
            </a:r>
          </a:p>
        </p:txBody>
      </p:sp>
      <p:sp>
        <p:nvSpPr>
          <p:cNvPr id="3" name="Content Placeholder 2">
            <a:extLst>
              <a:ext uri="{FF2B5EF4-FFF2-40B4-BE49-F238E27FC236}">
                <a16:creationId xmlns:a16="http://schemas.microsoft.com/office/drawing/2014/main" id="{0C3B7D2C-7E31-4CB8-9D62-D2E8CC9099E0}"/>
              </a:ext>
            </a:extLst>
          </p:cNvPr>
          <p:cNvSpPr>
            <a:spLocks noGrp="1"/>
          </p:cNvSpPr>
          <p:nvPr>
            <p:ph idx="1"/>
          </p:nvPr>
        </p:nvSpPr>
        <p:spPr/>
        <p:txBody>
          <a:bodyPr/>
          <a:lstStyle/>
          <a:p>
            <a:pPr marL="342900" marR="0" lvl="0" indent="-342900" algn="just">
              <a:lnSpc>
                <a:spcPct val="150000"/>
              </a:lnSpc>
              <a:spcBef>
                <a:spcPts val="0"/>
              </a:spcBef>
              <a:spcAft>
                <a:spcPts val="0"/>
              </a:spcAft>
              <a:buFont typeface="Wingdings" panose="05000000000000000000" pitchFamily="2" charset="2"/>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The most common cause of sores is pressure of the plaster on the skin due to poor cast application.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The patient may report burning, itching or stabbing pain.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800"/>
              </a:spcAft>
              <a:buFont typeface="Wingdings" panose="05000000000000000000" pitchFamily="2" charset="2"/>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Children may have disturbed sleep and elevated temperature.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808376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45708-D4CE-474E-B779-7D61D20710F8}"/>
              </a:ext>
            </a:extLst>
          </p:cNvPr>
          <p:cNvSpPr>
            <a:spLocks noGrp="1"/>
          </p:cNvSpPr>
          <p:nvPr>
            <p:ph type="title"/>
          </p:nvPr>
        </p:nvSpPr>
        <p:spPr/>
        <p:txBody>
          <a:bodyPr/>
          <a:lstStyle/>
          <a:p>
            <a:pPr marL="1028700" indent="-1028700">
              <a:buFont typeface="+mj-lt"/>
              <a:buAutoNum type="romanLcPeriod" startAt="2"/>
            </a:pPr>
            <a:r>
              <a:rPr lang="en-US" dirty="0"/>
              <a:t>Personnel</a:t>
            </a:r>
          </a:p>
        </p:txBody>
      </p:sp>
      <p:sp>
        <p:nvSpPr>
          <p:cNvPr id="3" name="Content Placeholder 2">
            <a:extLst>
              <a:ext uri="{FF2B5EF4-FFF2-40B4-BE49-F238E27FC236}">
                <a16:creationId xmlns:a16="http://schemas.microsoft.com/office/drawing/2014/main" id="{E2477BC2-815C-4B18-B963-72B3CDAAB725}"/>
              </a:ext>
            </a:extLst>
          </p:cNvPr>
          <p:cNvSpPr>
            <a:spLocks noGrp="1"/>
          </p:cNvSpPr>
          <p:nvPr>
            <p:ph idx="1"/>
          </p:nvPr>
        </p:nvSpPr>
        <p:spPr/>
        <p:txBody>
          <a:bodyPr/>
          <a:lstStyle/>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The number of staff required to support the operator will depend on the type of cast to be applied.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An assistant is very necessary.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The assistant should be aware of the procedure you want to carry out and sure of the role to play.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02052161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B8CAF-0358-465A-BBB9-2B4F344C3FDF}"/>
              </a:ext>
            </a:extLst>
          </p:cNvPr>
          <p:cNvSpPr>
            <a:spLocks noGrp="1"/>
          </p:cNvSpPr>
          <p:nvPr>
            <p:ph type="title"/>
          </p:nvPr>
        </p:nvSpPr>
        <p:spPr/>
        <p:txBody>
          <a:bodyPr/>
          <a:lstStyle/>
          <a:p>
            <a:pPr marL="914400" indent="-914400">
              <a:buFont typeface="+mj-lt"/>
              <a:buAutoNum type="arabicPeriod" startAt="2"/>
            </a:pPr>
            <a:r>
              <a:rPr lang="en-US" dirty="0"/>
              <a:t>Loss of position</a:t>
            </a:r>
          </a:p>
        </p:txBody>
      </p:sp>
      <p:sp>
        <p:nvSpPr>
          <p:cNvPr id="3" name="Content Placeholder 2">
            <a:extLst>
              <a:ext uri="{FF2B5EF4-FFF2-40B4-BE49-F238E27FC236}">
                <a16:creationId xmlns:a16="http://schemas.microsoft.com/office/drawing/2014/main" id="{97266B8C-2AF4-4F46-BB5E-9EEB6E1ABBC6}"/>
              </a:ext>
            </a:extLst>
          </p:cNvPr>
          <p:cNvSpPr>
            <a:spLocks noGrp="1"/>
          </p:cNvSpPr>
          <p:nvPr>
            <p:ph idx="1"/>
          </p:nvPr>
        </p:nvSpPr>
        <p:spPr/>
        <p:txBody>
          <a:bodyPr/>
          <a:lstStyle/>
          <a:p>
            <a:pPr marL="342900" marR="0" lvl="0" indent="-342900" algn="just">
              <a:lnSpc>
                <a:spcPct val="150000"/>
              </a:lnSpc>
              <a:spcBef>
                <a:spcPts val="0"/>
              </a:spcBef>
              <a:spcAft>
                <a:spcPts val="0"/>
              </a:spcAft>
              <a:buFont typeface="Wingdings" panose="05000000000000000000" pitchFamily="2" charset="2"/>
              <a:buChar char=""/>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Because swelling occurs with most fractures especially after reduction, the technician puts </a:t>
            </a:r>
            <a:r>
              <a:rPr lang="en-US" sz="2000" u="sng"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padding</a:t>
            </a:r>
            <a:r>
              <a:rPr lang="en-US" sz="2000" u="none" strike="noStrike"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under the cast to protect the skin. This padding gets compressed. After 48 hours when the oedema is subsiding, the cast may be too loose to hold the bone ends in position against undesirable muscle action.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Such displacement may be sudden and cause pain or gradual displacement being first noticed on the next x-ray. This complication may seriously delay sound healing and may produce permanent deformity.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800"/>
              </a:spcAft>
              <a:buFont typeface="Wingdings" panose="05000000000000000000" pitchFamily="2" charset="2"/>
              <a:buChar char=""/>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Medical advice must be sought if the position is suspect.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66774386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C1357-334D-4270-9A1B-4B95812D8A46}"/>
              </a:ext>
            </a:extLst>
          </p:cNvPr>
          <p:cNvSpPr>
            <a:spLocks noGrp="1"/>
          </p:cNvSpPr>
          <p:nvPr>
            <p:ph type="title"/>
          </p:nvPr>
        </p:nvSpPr>
        <p:spPr/>
        <p:txBody>
          <a:bodyPr/>
          <a:lstStyle/>
          <a:p>
            <a:pPr marL="914400" indent="-914400">
              <a:buFont typeface="+mj-lt"/>
              <a:buAutoNum type="arabicPeriod" startAt="3"/>
            </a:pPr>
            <a:r>
              <a:rPr lang="en-US" dirty="0"/>
              <a:t>Nerve damage</a:t>
            </a:r>
          </a:p>
        </p:txBody>
      </p:sp>
      <p:sp>
        <p:nvSpPr>
          <p:cNvPr id="3" name="Content Placeholder 2">
            <a:extLst>
              <a:ext uri="{FF2B5EF4-FFF2-40B4-BE49-F238E27FC236}">
                <a16:creationId xmlns:a16="http://schemas.microsoft.com/office/drawing/2014/main" id="{B3756E9D-9355-4C55-B48C-691F404EE6D0}"/>
              </a:ext>
            </a:extLst>
          </p:cNvPr>
          <p:cNvSpPr>
            <a:spLocks noGrp="1"/>
          </p:cNvSpPr>
          <p:nvPr>
            <p:ph idx="1"/>
          </p:nvPr>
        </p:nvSpPr>
        <p:spPr/>
        <p:txBody>
          <a:bodyPr>
            <a:normAutofit lnSpcReduction="10000"/>
          </a:bodyPr>
          <a:lstStyle/>
          <a:p>
            <a:pPr marL="342900" marR="0" lvl="0" indent="-342900" algn="just">
              <a:lnSpc>
                <a:spcPct val="150000"/>
              </a:lnSpc>
              <a:spcBef>
                <a:spcPts val="0"/>
              </a:spcBef>
              <a:spcAft>
                <a:spcPts val="800"/>
              </a:spcAft>
              <a:buFont typeface="Wingdings" panose="05000000000000000000" pitchFamily="2" charset="2"/>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Loss of power, tingling and numbness distal to the cast are signs of impaired nerve function. The cause may be direct compression by bone ends or plaster pressure, indirect compression of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oedematous</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tissue or tourniquet effect, or reduced blood flow.</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effectLst/>
                <a:latin typeface="Times New Roman" panose="02020603050405020304" pitchFamily="18" charset="0"/>
                <a:ea typeface="Times New Roman" panose="02020603050405020304" pitchFamily="18" charset="0"/>
              </a:rPr>
              <a:t>Routine testing of power and sensation will detect any defect quickly. Corrective action includes relieving cast pressure, supporting and protecting paralyzed parts, and physiotherapy to help restore normal function of muscle and joints.</a:t>
            </a:r>
            <a:endParaRPr lang="en-US" sz="3200" dirty="0"/>
          </a:p>
        </p:txBody>
      </p:sp>
    </p:spTree>
    <p:extLst>
      <p:ext uri="{BB962C8B-B14F-4D97-AF65-F5344CB8AC3E}">
        <p14:creationId xmlns:p14="http://schemas.microsoft.com/office/powerpoint/2010/main" val="418157880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88040-D334-472A-ADED-B8CA3A3AA681}"/>
              </a:ext>
            </a:extLst>
          </p:cNvPr>
          <p:cNvSpPr>
            <a:spLocks noGrp="1"/>
          </p:cNvSpPr>
          <p:nvPr>
            <p:ph type="title"/>
          </p:nvPr>
        </p:nvSpPr>
        <p:spPr/>
        <p:txBody>
          <a:bodyPr>
            <a:normAutofit fontScale="90000"/>
          </a:bodyPr>
          <a:lstStyle/>
          <a:p>
            <a:r>
              <a:rPr lang="en-US" dirty="0"/>
              <a:t>Avoiding complications of plaster cast</a:t>
            </a:r>
          </a:p>
        </p:txBody>
      </p:sp>
      <p:sp>
        <p:nvSpPr>
          <p:cNvPr id="3" name="Content Placeholder 2">
            <a:extLst>
              <a:ext uri="{FF2B5EF4-FFF2-40B4-BE49-F238E27FC236}">
                <a16:creationId xmlns:a16="http://schemas.microsoft.com/office/drawing/2014/main" id="{FA3152CA-587E-464A-BDCB-C34F88418ACD}"/>
              </a:ext>
            </a:extLst>
          </p:cNvPr>
          <p:cNvSpPr>
            <a:spLocks noGrp="1"/>
          </p:cNvSpPr>
          <p:nvPr>
            <p:ph idx="1"/>
          </p:nvPr>
        </p:nvSpPr>
        <p:spPr/>
        <p:txBody>
          <a:bodyPr>
            <a:normAutofit fontScale="92500" lnSpcReduction="20000"/>
          </a:bodyPr>
          <a:lstStyle/>
          <a:p>
            <a:pPr marL="0" marR="0" algn="just">
              <a:lnSpc>
                <a:spcPct val="150000"/>
              </a:lnSpc>
              <a:spcBef>
                <a:spcPts val="0"/>
              </a:spcBef>
              <a:spcAft>
                <a:spcPts val="800"/>
              </a:spcAft>
            </a:pPr>
            <a:r>
              <a:rPr lang="en-US" sz="1900" dirty="0">
                <a:effectLst/>
                <a:latin typeface="Times New Roman" panose="02020603050405020304" pitchFamily="18" charset="0"/>
                <a:ea typeface="Times New Roman" panose="02020603050405020304" pitchFamily="18" charset="0"/>
                <a:cs typeface="Times New Roman" panose="02020603050405020304" pitchFamily="18" charset="0"/>
              </a:rPr>
              <a:t>Complications of plaster cast can be reduced by taking all precautions of application of cast, keep a vigilant eye and making sure that patient is well instructed about </a:t>
            </a:r>
            <a:r>
              <a:rPr lang="en-US" sz="1900" u="sng"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care of cast</a:t>
            </a:r>
            <a:r>
              <a:rPr lang="en-US" sz="19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800"/>
              </a:spcAft>
              <a:buSzPts val="1000"/>
              <a:buFont typeface="Symbol" panose="05050102010706020507" pitchFamily="18" charset="2"/>
              <a:buChar char=""/>
              <a:tabLst>
                <a:tab pos="457200" algn="l"/>
              </a:tabLst>
            </a:pPr>
            <a:r>
              <a:rPr lang="en-US" sz="1900" dirty="0">
                <a:effectLst/>
                <a:latin typeface="Times New Roman" panose="02020603050405020304" pitchFamily="18" charset="0"/>
                <a:ea typeface="Times New Roman" panose="02020603050405020304" pitchFamily="18" charset="0"/>
                <a:cs typeface="Times New Roman" panose="02020603050405020304" pitchFamily="18" charset="0"/>
              </a:rPr>
              <a:t>Application of the plaster cast should be done by a skilled person in proper manner.</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800"/>
              </a:spcAft>
              <a:buSzPts val="1000"/>
              <a:buFont typeface="Symbol" panose="05050102010706020507" pitchFamily="18" charset="2"/>
              <a:buChar char=""/>
              <a:tabLst>
                <a:tab pos="457200" algn="l"/>
              </a:tabLst>
            </a:pPr>
            <a:r>
              <a:rPr lang="en-US" sz="1900" dirty="0">
                <a:effectLst/>
                <a:latin typeface="Times New Roman" panose="02020603050405020304" pitchFamily="18" charset="0"/>
                <a:ea typeface="Times New Roman" panose="02020603050405020304" pitchFamily="18" charset="0"/>
                <a:cs typeface="Times New Roman" panose="02020603050405020304" pitchFamily="18" charset="0"/>
              </a:rPr>
              <a:t>Patient, as a routine should always be called for follow up examination next day. Strict elevation of the limb should be instructed.</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800"/>
              </a:spcAft>
              <a:buSzPts val="1000"/>
              <a:buFont typeface="Symbol" panose="05050102010706020507" pitchFamily="18" charset="2"/>
              <a:buChar char=""/>
              <a:tabLst>
                <a:tab pos="457200" algn="l"/>
              </a:tabLst>
            </a:pPr>
            <a:r>
              <a:rPr lang="en-US" sz="1900" dirty="0">
                <a:effectLst/>
                <a:latin typeface="Times New Roman" panose="02020603050405020304" pitchFamily="18" charset="0"/>
                <a:ea typeface="Times New Roman" panose="02020603050405020304" pitchFamily="18" charset="0"/>
                <a:cs typeface="Times New Roman" panose="02020603050405020304" pitchFamily="18" charset="0"/>
              </a:rPr>
              <a:t>Patient should report on pain that is not relieved, swelling, bluishness or pallor of distal part.</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800"/>
              </a:spcAft>
              <a:buSzPts val="1000"/>
              <a:buFont typeface="Symbol" panose="05050102010706020507" pitchFamily="18" charset="2"/>
              <a:buChar char=""/>
              <a:tabLst>
                <a:tab pos="457200" algn="l"/>
              </a:tabLst>
            </a:pPr>
            <a:r>
              <a:rPr lang="en-US" sz="1900" dirty="0">
                <a:effectLst/>
                <a:latin typeface="Times New Roman" panose="02020603050405020304" pitchFamily="18" charset="0"/>
                <a:ea typeface="Times New Roman" panose="02020603050405020304" pitchFamily="18" charset="0"/>
                <a:cs typeface="Times New Roman" panose="02020603050405020304" pitchFamily="18" charset="0"/>
              </a:rPr>
              <a:t>Patient should be carefully examined in the follow up for probable complications of plaster cast.</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8808920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722438"/>
          </a:xfrm>
        </p:spPr>
        <p:txBody>
          <a:bodyPr>
            <a:noAutofit/>
          </a:bodyPr>
          <a:lstStyle/>
          <a:p>
            <a:br>
              <a:rPr lang="en-US" sz="6600" dirty="0">
                <a:latin typeface="Arial" pitchFamily="34" charset="0"/>
                <a:cs typeface="Arial" pitchFamily="34" charset="0"/>
              </a:rPr>
            </a:br>
            <a:br>
              <a:rPr lang="en-US" sz="6600" dirty="0">
                <a:latin typeface="Arial" pitchFamily="34" charset="0"/>
                <a:cs typeface="Arial" pitchFamily="34" charset="0"/>
              </a:rPr>
            </a:br>
            <a:br>
              <a:rPr lang="en-US" sz="6600" dirty="0">
                <a:latin typeface="Arial" pitchFamily="34" charset="0"/>
                <a:cs typeface="Arial" pitchFamily="34" charset="0"/>
              </a:rPr>
            </a:br>
            <a:br>
              <a:rPr lang="en-US" sz="6600" dirty="0">
                <a:latin typeface="Arial" pitchFamily="34" charset="0"/>
                <a:cs typeface="Arial" pitchFamily="34" charset="0"/>
              </a:rPr>
            </a:br>
            <a:r>
              <a:rPr lang="en-US" sz="6600" dirty="0">
                <a:latin typeface="Arial" pitchFamily="34" charset="0"/>
                <a:cs typeface="Arial" pitchFamily="34" charset="0"/>
              </a:rPr>
              <a:t>plaster sores</a:t>
            </a:r>
          </a:p>
        </p:txBody>
      </p:sp>
      <p:sp>
        <p:nvSpPr>
          <p:cNvPr id="3" name="Content Placeholder 2"/>
          <p:cNvSpPr>
            <a:spLocks noGrp="1"/>
          </p:cNvSpPr>
          <p:nvPr>
            <p:ph idx="1"/>
          </p:nvPr>
        </p:nvSpPr>
        <p:spPr>
          <a:xfrm>
            <a:off x="228600" y="1524001"/>
            <a:ext cx="8534400" cy="4525963"/>
          </a:xfrm>
        </p:spPr>
        <p:txBody>
          <a:bodyPr>
            <a:normAutofit/>
          </a:bodyPr>
          <a:lstStyle/>
          <a:p>
            <a:r>
              <a:rPr lang="en-US" dirty="0">
                <a:latin typeface="Arial" pitchFamily="34" charset="0"/>
                <a:cs typeface="Arial" pitchFamily="34" charset="0"/>
              </a:rPr>
              <a:t>Comes as result of the following</a:t>
            </a:r>
          </a:p>
          <a:p>
            <a:r>
              <a:rPr lang="en-US" dirty="0">
                <a:latin typeface="Arial" pitchFamily="34" charset="0"/>
                <a:cs typeface="Arial" pitchFamily="34" charset="0"/>
              </a:rPr>
              <a:t>Technique,instruction,supervision,foreign bodies  </a:t>
            </a:r>
          </a:p>
          <a:p>
            <a:r>
              <a:rPr lang="en-US" u="sng" dirty="0">
                <a:latin typeface="Arial" pitchFamily="34" charset="0"/>
                <a:cs typeface="Arial" pitchFamily="34" charset="0"/>
              </a:rPr>
              <a:t>-Technique- </a:t>
            </a:r>
            <a:r>
              <a:rPr lang="en-US" dirty="0">
                <a:latin typeface="Arial" pitchFamily="34" charset="0"/>
                <a:cs typeface="Arial" pitchFamily="34" charset="0"/>
              </a:rPr>
              <a:t>failure  to trim the  extremities  of the cast correctly</a:t>
            </a:r>
          </a:p>
          <a:p>
            <a:r>
              <a:rPr lang="en-US" dirty="0">
                <a:latin typeface="Arial" pitchFamily="34" charset="0"/>
                <a:cs typeface="Arial" pitchFamily="34" charset="0"/>
              </a:rPr>
              <a:t>-instructions-failure of the patient to understand how to care for cast.</a:t>
            </a:r>
          </a:p>
          <a:p>
            <a:r>
              <a:rPr lang="en-US" dirty="0"/>
              <a:t>Children with cast can put small toys,coins,etc</a:t>
            </a:r>
          </a:p>
          <a:p>
            <a:endParaRPr lang="en-US" dirty="0"/>
          </a:p>
          <a:p>
            <a:endParaRPr lang="en-US" dirty="0"/>
          </a:p>
          <a:p>
            <a:endParaRPr lang="en-US" u="sng" dirty="0">
              <a:latin typeface="Arial" pitchFamily="34" charset="0"/>
              <a:cs typeface="Arial" pitchFamily="34" charset="0"/>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Plaster  casts</a:t>
            </a:r>
          </a:p>
        </p:txBody>
      </p:sp>
      <p:sp>
        <p:nvSpPr>
          <p:cNvPr id="3" name="Content Placeholder 2"/>
          <p:cNvSpPr>
            <a:spLocks noGrp="1"/>
          </p:cNvSpPr>
          <p:nvPr>
            <p:ph idx="1"/>
          </p:nvPr>
        </p:nvSpPr>
        <p:spPr/>
        <p:txBody>
          <a:bodyPr>
            <a:normAutofit/>
          </a:bodyPr>
          <a:lstStyle/>
          <a:p>
            <a:r>
              <a:rPr lang="en-US" dirty="0"/>
              <a:t>Plaster cast is made from  rolls  or pieces of dry muslin that have starch or dextrose and calcium sulfate added</a:t>
            </a:r>
          </a:p>
          <a:p>
            <a:r>
              <a:rPr lang="en-US" dirty="0"/>
              <a:t>When plaster cast get wet , a chemical  reaction  happen(between the  water  and the calcium sulfate</a:t>
            </a:r>
          </a:p>
          <a:p>
            <a:r>
              <a:rPr lang="en-US" dirty="0"/>
              <a:t>The temp of the water used to wet the plaster  affects the rate the which the cast sets</a:t>
            </a:r>
          </a:p>
          <a:p>
            <a:r>
              <a:rPr lang="en-US" dirty="0"/>
              <a:t> plaster cast are  usually   smooth  and white.</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Principles of casting and splinting</a:t>
            </a:r>
          </a:p>
        </p:txBody>
      </p:sp>
      <p:sp>
        <p:nvSpPr>
          <p:cNvPr id="3" name="Content Placeholder 2"/>
          <p:cNvSpPr>
            <a:spLocks noGrp="1"/>
          </p:cNvSpPr>
          <p:nvPr>
            <p:ph idx="1"/>
          </p:nvPr>
        </p:nvSpPr>
        <p:spPr/>
        <p:txBody>
          <a:bodyPr>
            <a:normAutofit/>
          </a:bodyPr>
          <a:lstStyle/>
          <a:p>
            <a:r>
              <a:rPr lang="en-US" dirty="0"/>
              <a:t>The ability to properly apply cast and splint is  a technical skill easily mastered  with  practice and  an understanding of basic principles. The initial approach to  casting and splinting  requires assessment of the  injured extremity for proper diagnosis. Once need for immobilization is ascertained, casting and splinting start with application of stockinet, splint  are faster and  easier to apply, allow for the natural swelling  that occurs during the acute inflammatory phase of  an injury.</a:t>
            </a:r>
          </a:p>
          <a:p>
            <a:endParaRPr lang="en-US" dirty="0"/>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splinting versus casting</a:t>
            </a:r>
          </a:p>
        </p:txBody>
      </p:sp>
      <p:sp>
        <p:nvSpPr>
          <p:cNvPr id="3" name="Content Placeholder 2"/>
          <p:cNvSpPr>
            <a:spLocks noGrp="1"/>
          </p:cNvSpPr>
          <p:nvPr>
            <p:ph idx="1"/>
          </p:nvPr>
        </p:nvSpPr>
        <p:spPr/>
        <p:txBody>
          <a:bodyPr/>
          <a:lstStyle/>
          <a:p>
            <a:r>
              <a:rPr lang="en-US" dirty="0"/>
              <a:t>Casts and splint serve to immobilize orthopedic injuries</a:t>
            </a:r>
          </a:p>
          <a:p>
            <a:r>
              <a:rPr lang="en-US" dirty="0"/>
              <a:t>They promote  healing</a:t>
            </a:r>
          </a:p>
          <a:p>
            <a:r>
              <a:rPr lang="en-US" dirty="0"/>
              <a:t>Maintain bone alignment</a:t>
            </a:r>
          </a:p>
          <a:p>
            <a:r>
              <a:rPr lang="en-US" dirty="0"/>
              <a:t>Relieve pain</a:t>
            </a:r>
          </a:p>
          <a:p>
            <a:r>
              <a:rPr lang="en-US" dirty="0"/>
              <a:t>Protect  the injury</a:t>
            </a:r>
          </a:p>
          <a:p>
            <a:r>
              <a:rPr lang="en-US" dirty="0"/>
              <a:t>Compensate for surrounding muscular weakness</a:t>
            </a:r>
          </a:p>
          <a:p>
            <a:endParaRPr lang="en-US" dirty="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fontScale="90000"/>
          </a:bodyPr>
          <a:lstStyle/>
          <a:p>
            <a:r>
              <a:rPr lang="en-US" dirty="0"/>
              <a:t>Splint comparison casts</a:t>
            </a:r>
          </a:p>
        </p:txBody>
      </p:sp>
      <p:graphicFrame>
        <p:nvGraphicFramePr>
          <p:cNvPr id="4" name="Content Placeholder 3"/>
          <p:cNvGraphicFramePr>
            <a:graphicFrameLocks noGrp="1"/>
          </p:cNvGraphicFramePr>
          <p:nvPr>
            <p:ph idx="1"/>
          </p:nvPr>
        </p:nvGraphicFramePr>
        <p:xfrm>
          <a:off x="457200" y="740971"/>
          <a:ext cx="8229600" cy="5574178"/>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0">
                <a:tc>
                  <a:txBody>
                    <a:bodyPr/>
                    <a:lstStyle/>
                    <a:p>
                      <a:r>
                        <a:rPr lang="en-US" sz="1800" dirty="0"/>
                        <a:t>Splint/cast</a:t>
                      </a:r>
                    </a:p>
                  </a:txBody>
                  <a:tcPr/>
                </a:tc>
                <a:tc>
                  <a:txBody>
                    <a:bodyPr/>
                    <a:lstStyle/>
                    <a:p>
                      <a:r>
                        <a:rPr lang="en-US" sz="1800" dirty="0"/>
                        <a:t>construction</a:t>
                      </a:r>
                    </a:p>
                  </a:txBody>
                  <a:tcPr/>
                </a:tc>
                <a:tc>
                  <a:txBody>
                    <a:bodyPr/>
                    <a:lstStyle/>
                    <a:p>
                      <a:r>
                        <a:rPr lang="en-US" sz="1800" dirty="0"/>
                        <a:t>indication</a:t>
                      </a:r>
                    </a:p>
                  </a:txBody>
                  <a:tcPr/>
                </a:tc>
                <a:tc>
                  <a:txBody>
                    <a:bodyPr/>
                    <a:lstStyle/>
                    <a:p>
                      <a:r>
                        <a:rPr lang="en-US" sz="1800" dirty="0"/>
                        <a:t>advantages</a:t>
                      </a:r>
                    </a:p>
                  </a:txBody>
                  <a:tcPr/>
                </a:tc>
                <a:extLst>
                  <a:ext uri="{0D108BD9-81ED-4DB2-BD59-A6C34878D82A}">
                    <a16:rowId xmlns:a16="http://schemas.microsoft.com/office/drawing/2014/main" val="10000"/>
                  </a:ext>
                </a:extLst>
              </a:tr>
              <a:tr h="2855669">
                <a:tc>
                  <a:txBody>
                    <a:bodyPr/>
                    <a:lstStyle/>
                    <a:p>
                      <a:r>
                        <a:rPr lang="en-US" sz="1800" dirty="0"/>
                        <a:t>splint</a:t>
                      </a:r>
                    </a:p>
                  </a:txBody>
                  <a:tcPr/>
                </a:tc>
                <a:tc>
                  <a:txBody>
                    <a:bodyPr/>
                    <a:lstStyle/>
                    <a:p>
                      <a:r>
                        <a:rPr lang="en-US" sz="1800" dirty="0"/>
                        <a:t>no circumferential</a:t>
                      </a:r>
                    </a:p>
                  </a:txBody>
                  <a:tcPr/>
                </a:tc>
                <a:tc>
                  <a:txBody>
                    <a:bodyPr/>
                    <a:lstStyle/>
                    <a:p>
                      <a:pPr>
                        <a:buFont typeface="Arial" pitchFamily="34" charset="0"/>
                        <a:buChar char="•"/>
                      </a:pPr>
                      <a:r>
                        <a:rPr lang="en-US" sz="1800" dirty="0"/>
                        <a:t>Acute and definite treatment</a:t>
                      </a:r>
                      <a:r>
                        <a:rPr lang="en-US" sz="1800" baseline="0" dirty="0"/>
                        <a:t> of select fracture ,soft tissue injuries (sprains, tendon). </a:t>
                      </a:r>
                    </a:p>
                    <a:p>
                      <a:pPr>
                        <a:buFont typeface="Arial" pitchFamily="34" charset="0"/>
                        <a:buChar char="•"/>
                      </a:pPr>
                      <a:r>
                        <a:rPr lang="en-US" sz="1800" baseline="0" dirty="0"/>
                        <a:t>acute management of injuries awaiting orthopedic intervention</a:t>
                      </a:r>
                      <a:endParaRPr lang="en-US" sz="1800" dirty="0"/>
                    </a:p>
                  </a:txBody>
                  <a:tcPr/>
                </a:tc>
                <a:tc>
                  <a:txBody>
                    <a:bodyPr/>
                    <a:lstStyle/>
                    <a:p>
                      <a:pPr>
                        <a:buFont typeface="Arial" pitchFamily="34" charset="0"/>
                        <a:buChar char="•"/>
                      </a:pPr>
                      <a:endParaRPr lang="en-US" sz="1800" dirty="0"/>
                    </a:p>
                  </a:txBody>
                  <a:tcPr/>
                </a:tc>
                <a:extLst>
                  <a:ext uri="{0D108BD9-81ED-4DB2-BD59-A6C34878D82A}">
                    <a16:rowId xmlns:a16="http://schemas.microsoft.com/office/drawing/2014/main" val="10001"/>
                  </a:ext>
                </a:extLst>
              </a:tr>
              <a:tr h="1986989">
                <a:tc>
                  <a:txBody>
                    <a:bodyPr/>
                    <a:lstStyle/>
                    <a:p>
                      <a:r>
                        <a:rPr lang="en-US" sz="1800" dirty="0"/>
                        <a:t>cast</a:t>
                      </a:r>
                    </a:p>
                  </a:txBody>
                  <a:tcPr/>
                </a:tc>
                <a:tc>
                  <a:txBody>
                    <a:bodyPr/>
                    <a:lstStyle/>
                    <a:p>
                      <a:r>
                        <a:rPr lang="en-US" sz="1800" dirty="0"/>
                        <a:t>circumferential</a:t>
                      </a:r>
                    </a:p>
                  </a:txBody>
                  <a:tcPr/>
                </a:tc>
                <a:tc>
                  <a:txBody>
                    <a:bodyPr/>
                    <a:lstStyle/>
                    <a:p>
                      <a:pPr>
                        <a:buFont typeface="Arial" pitchFamily="34" charset="0"/>
                        <a:buChar char="•"/>
                      </a:pPr>
                      <a:r>
                        <a:rPr lang="en-US" sz="1800" dirty="0"/>
                        <a:t> definitive</a:t>
                      </a:r>
                      <a:r>
                        <a:rPr lang="en-US" sz="1800" baseline="0" dirty="0"/>
                        <a:t> management of  simple ,complex,unstable,or potentially unstable fractures,</a:t>
                      </a:r>
                      <a:endParaRPr lang="en-US" sz="1800" dirty="0"/>
                    </a:p>
                  </a:txBody>
                  <a:tcPr/>
                </a:tc>
                <a:tc>
                  <a:txBody>
                    <a:bodyPr/>
                    <a:lstStyle/>
                    <a:p>
                      <a:r>
                        <a:rPr lang="en-US" sz="1800" dirty="0"/>
                        <a:t>More effective immobilization</a:t>
                      </a:r>
                    </a:p>
                  </a:txBody>
                  <a:tcPr/>
                </a:tc>
                <a:extLst>
                  <a:ext uri="{0D108BD9-81ED-4DB2-BD59-A6C34878D82A}">
                    <a16:rowId xmlns:a16="http://schemas.microsoft.com/office/drawing/2014/main" val="10002"/>
                  </a:ext>
                </a:extLst>
              </a:tr>
              <a:tr h="137160">
                <a:tc>
                  <a:txBody>
                    <a:bodyPr/>
                    <a:lstStyle/>
                    <a:p>
                      <a:endParaRPr lang="en-US" sz="1800" dirty="0"/>
                    </a:p>
                  </a:txBody>
                  <a:tcPr/>
                </a:tc>
                <a:tc>
                  <a:txBody>
                    <a:bodyPr/>
                    <a:lstStyle/>
                    <a:p>
                      <a:endParaRPr lang="en-US" sz="1800" dirty="0"/>
                    </a:p>
                  </a:txBody>
                  <a:tcPr/>
                </a:tc>
                <a:tc>
                  <a:txBody>
                    <a:bodyPr/>
                    <a:lstStyle/>
                    <a:p>
                      <a:endParaRPr lang="en-US" sz="1800" dirty="0"/>
                    </a:p>
                  </a:txBody>
                  <a:tcPr/>
                </a:tc>
                <a:tc>
                  <a:txBody>
                    <a:bodyPr/>
                    <a:lstStyle/>
                    <a:p>
                      <a:endParaRPr lang="en-US" sz="1800" dirty="0"/>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600" dirty="0"/>
              <a:t>When to cast</a:t>
            </a:r>
          </a:p>
        </p:txBody>
      </p:sp>
      <p:sp>
        <p:nvSpPr>
          <p:cNvPr id="3" name="Content Placeholder 2"/>
          <p:cNvSpPr>
            <a:spLocks noGrp="1"/>
          </p:cNvSpPr>
          <p:nvPr>
            <p:ph idx="1"/>
          </p:nvPr>
        </p:nvSpPr>
        <p:spPr/>
        <p:txBody>
          <a:bodyPr/>
          <a:lstStyle/>
          <a:p>
            <a:pPr marL="514350" indent="-514350">
              <a:buFont typeface="+mj-lt"/>
              <a:buAutoNum type="arabicPeriod"/>
            </a:pPr>
            <a:r>
              <a:rPr lang="en-US" dirty="0"/>
              <a:t>Indication –circumferential  cast may be used </a:t>
            </a:r>
          </a:p>
          <a:p>
            <a:pPr marL="514350" indent="-514350">
              <a:buFont typeface="+mj-lt"/>
              <a:buAutoNum type="arabicPeriod"/>
            </a:pPr>
            <a:r>
              <a:rPr lang="en-US" dirty="0"/>
              <a:t>Fractures </a:t>
            </a:r>
          </a:p>
          <a:p>
            <a:pPr marL="514350" indent="-514350">
              <a:buFont typeface="+mj-lt"/>
              <a:buAutoNum type="arabicPeriod"/>
            </a:pPr>
            <a:r>
              <a:rPr lang="en-US" dirty="0"/>
              <a:t>Severe sprains</a:t>
            </a:r>
          </a:p>
          <a:p>
            <a:pPr marL="514350" indent="-514350">
              <a:buFont typeface="+mj-lt"/>
              <a:buAutoNum type="arabicPeriod"/>
            </a:pPr>
            <a:r>
              <a:rPr lang="en-US" dirty="0"/>
              <a:t>Dislocation</a:t>
            </a:r>
          </a:p>
          <a:p>
            <a:pPr marL="514350" indent="-514350">
              <a:buFont typeface="+mj-lt"/>
              <a:buAutoNum type="arabicPeriod"/>
            </a:pPr>
            <a:r>
              <a:rPr lang="en-US" dirty="0"/>
              <a:t>Protection of post-operative repairs</a:t>
            </a:r>
          </a:p>
          <a:p>
            <a:pPr marL="514350" indent="-514350">
              <a:buFont typeface="+mj-lt"/>
              <a:buAutoNum type="arabicPeriod"/>
            </a:pPr>
            <a:r>
              <a:rPr lang="en-US" dirty="0"/>
              <a:t>Gradual correction of a deformity with serial casting</a:t>
            </a:r>
          </a:p>
          <a:p>
            <a:pPr marL="514350" indent="-514350">
              <a:buFont typeface="+mj-lt"/>
              <a:buAutoNum type="arabicPeriod"/>
            </a:pPr>
            <a:endParaRPr lang="en-US" dirty="0"/>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000" dirty="0"/>
              <a:t>Evaluation</a:t>
            </a:r>
          </a:p>
        </p:txBody>
      </p:sp>
      <p:sp>
        <p:nvSpPr>
          <p:cNvPr id="3" name="Content Placeholder 2"/>
          <p:cNvSpPr>
            <a:spLocks noGrp="1"/>
          </p:cNvSpPr>
          <p:nvPr>
            <p:ph idx="1"/>
          </p:nvPr>
        </p:nvSpPr>
        <p:spPr/>
        <p:txBody>
          <a:bodyPr/>
          <a:lstStyle/>
          <a:p>
            <a:r>
              <a:rPr lang="en-US" dirty="0"/>
              <a:t>Before  cast application certain examination must be  performed;</a:t>
            </a:r>
          </a:p>
          <a:p>
            <a:r>
              <a:rPr lang="en-US" dirty="0"/>
              <a:t>Complete exam of the affected region</a:t>
            </a:r>
          </a:p>
          <a:p>
            <a:r>
              <a:rPr lang="en-US" dirty="0"/>
              <a:t> note the quality of the skin in the region to be cast</a:t>
            </a:r>
          </a:p>
          <a:p>
            <a:r>
              <a:rPr lang="en-US" dirty="0"/>
              <a:t>Radiographs as necessary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C09E4-D5C4-4693-8182-571AB10606FE}"/>
              </a:ext>
            </a:extLst>
          </p:cNvPr>
          <p:cNvSpPr>
            <a:spLocks noGrp="1"/>
          </p:cNvSpPr>
          <p:nvPr>
            <p:ph type="title"/>
          </p:nvPr>
        </p:nvSpPr>
        <p:spPr/>
        <p:txBody>
          <a:bodyPr/>
          <a:lstStyle/>
          <a:p>
            <a:pPr marL="1028700" indent="-1028700">
              <a:buFont typeface="+mj-lt"/>
              <a:buAutoNum type="romanLcPeriod" startAt="3"/>
            </a:pPr>
            <a:r>
              <a:rPr lang="en-US" dirty="0"/>
              <a:t>Records </a:t>
            </a:r>
          </a:p>
        </p:txBody>
      </p:sp>
      <p:sp>
        <p:nvSpPr>
          <p:cNvPr id="3" name="Content Placeholder 2">
            <a:extLst>
              <a:ext uri="{FF2B5EF4-FFF2-40B4-BE49-F238E27FC236}">
                <a16:creationId xmlns:a16="http://schemas.microsoft.com/office/drawing/2014/main" id="{E1B21A22-8824-4B03-92C7-7C4C1A913267}"/>
              </a:ext>
            </a:extLst>
          </p:cNvPr>
          <p:cNvSpPr>
            <a:spLocks noGrp="1"/>
          </p:cNvSpPr>
          <p:nvPr>
            <p:ph idx="1"/>
          </p:nvPr>
        </p:nvSpPr>
        <p:spPr/>
        <p:txBody>
          <a:bodyPr>
            <a:normAutofit fontScale="92500" lnSpcReduction="10000"/>
          </a:bodyPr>
          <a:lstStyle/>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 book, card fill/other form of record of each patient should be retained.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The essential requirements are;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Name, address and age.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Diagnosis and plaster type applied,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anaesthetic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given, manipulation, simple application.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Instructions given.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Supplementary appliances given,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e.g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crutches.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Date of next return.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77031214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normAutofit/>
          </a:bodyPr>
          <a:lstStyle/>
          <a:p>
            <a:r>
              <a:rPr lang="en-US" sz="3200" b="1" dirty="0"/>
              <a:t>Contraindication;</a:t>
            </a:r>
            <a:br>
              <a:rPr lang="en-US" sz="3200" b="1" dirty="0"/>
            </a:br>
            <a:r>
              <a:rPr lang="en-US" sz="3200" b="1" dirty="0"/>
              <a:t>circumferential  casts  should not  be used</a:t>
            </a:r>
          </a:p>
        </p:txBody>
      </p:sp>
      <p:sp>
        <p:nvSpPr>
          <p:cNvPr id="3" name="Content Placeholder 2"/>
          <p:cNvSpPr>
            <a:spLocks noGrp="1"/>
          </p:cNvSpPr>
          <p:nvPr>
            <p:ph idx="1"/>
          </p:nvPr>
        </p:nvSpPr>
        <p:spPr>
          <a:xfrm>
            <a:off x="457200" y="2133600"/>
            <a:ext cx="8229600" cy="3992564"/>
          </a:xfrm>
        </p:spPr>
        <p:txBody>
          <a:bodyPr/>
          <a:lstStyle/>
          <a:p>
            <a:r>
              <a:rPr lang="en-US" dirty="0"/>
              <a:t>Open  fractures</a:t>
            </a:r>
          </a:p>
          <a:p>
            <a:r>
              <a:rPr lang="en-US" dirty="0"/>
              <a:t>Severe swelling compartment syndrome</a:t>
            </a:r>
          </a:p>
          <a:p>
            <a:r>
              <a:rPr lang="en-US" dirty="0"/>
              <a:t>Ulcers or draining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normAutofit/>
          </a:bodyPr>
          <a:lstStyle/>
          <a:p>
            <a:pPr algn="ctr"/>
            <a:r>
              <a:rPr lang="en-US" sz="3600" b="1" dirty="0">
                <a:latin typeface="Arial Black" pitchFamily="34" charset="0"/>
                <a:cs typeface="Arial" pitchFamily="34" charset="0"/>
              </a:rPr>
              <a:t>Taking Care of Your Cast </a:t>
            </a:r>
          </a:p>
        </p:txBody>
      </p:sp>
      <p:sp>
        <p:nvSpPr>
          <p:cNvPr id="3" name="Content Placeholder 2"/>
          <p:cNvSpPr>
            <a:spLocks noGrp="1"/>
          </p:cNvSpPr>
          <p:nvPr>
            <p:ph idx="1"/>
          </p:nvPr>
        </p:nvSpPr>
        <p:spPr>
          <a:xfrm>
            <a:off x="381000" y="1295400"/>
            <a:ext cx="8229600" cy="5562600"/>
          </a:xfrm>
        </p:spPr>
        <p:txBody>
          <a:bodyPr>
            <a:noAutofit/>
          </a:bodyPr>
          <a:lstStyle/>
          <a:p>
            <a:r>
              <a:rPr lang="en-US" sz="2000" dirty="0">
                <a:latin typeface="Arial" pitchFamily="34" charset="0"/>
                <a:cs typeface="Arial" pitchFamily="34" charset="0"/>
              </a:rPr>
              <a:t>Always keep the cast dry.</a:t>
            </a:r>
          </a:p>
          <a:p>
            <a:r>
              <a:rPr lang="en-US" sz="2000" dirty="0">
                <a:latin typeface="Arial" pitchFamily="34" charset="0"/>
                <a:cs typeface="Arial" pitchFamily="34" charset="0"/>
              </a:rPr>
              <a:t>If the cast becomes very loose as the swelling goes down, call the doctor for an appointment, especially if the cast is rubbing against the skin.</a:t>
            </a:r>
          </a:p>
          <a:p>
            <a:r>
              <a:rPr lang="en-US" sz="2000" dirty="0">
                <a:latin typeface="Arial" pitchFamily="34" charset="0"/>
                <a:cs typeface="Arial" pitchFamily="34" charset="0"/>
              </a:rPr>
              <a:t>Cover the cast with a plastic  bag or wrap the cast to bathe ( and check the bag for holes before using the bag a second time). Some drug stores or medical suppliers have cast covers –plastic bags with Velcro straps or rubber gaskets to seal out water for protection during bathing .</a:t>
            </a:r>
          </a:p>
          <a:p>
            <a:r>
              <a:rPr lang="en-US" sz="2000" dirty="0">
                <a:latin typeface="Arial" pitchFamily="34" charset="0"/>
                <a:cs typeface="Arial" pitchFamily="34" charset="0"/>
              </a:rPr>
              <a:t>If the cast gets wet enough that the skin gets wet  under the cast , contact the doctor . If the skin is wet for a long period  of time, it may break down , and infection may occur.</a:t>
            </a:r>
          </a:p>
          <a:p>
            <a:r>
              <a:rPr lang="en-US" sz="2000" dirty="0">
                <a:latin typeface="Arial" pitchFamily="34" charset="0"/>
                <a:cs typeface="Arial" pitchFamily="34" charset="0"/>
              </a:rPr>
              <a:t>Sweating enough under cast to make it damp may cause mold or mildew to develop. Call the doctor if mold or mildew or any other odor comes from the cast.</a:t>
            </a:r>
          </a:p>
          <a:p>
            <a:endParaRPr lang="en-US" sz="2000" dirty="0">
              <a:latin typeface="Arial" pitchFamily="34" charset="0"/>
              <a:cs typeface="Arial" pitchFamily="34" charset="0"/>
            </a:endParaRPr>
          </a:p>
        </p:txBody>
      </p:sp>
    </p:spTree>
    <p:extLst>
      <p:ext uri="{BB962C8B-B14F-4D97-AF65-F5344CB8AC3E}">
        <p14:creationId xmlns:p14="http://schemas.microsoft.com/office/powerpoint/2010/main" val="159994028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fontScale="90000"/>
          </a:bodyPr>
          <a:lstStyle/>
          <a:p>
            <a:r>
              <a:rPr lang="en-US" dirty="0"/>
              <a:t>Conti-</a:t>
            </a:r>
          </a:p>
        </p:txBody>
      </p:sp>
      <p:sp>
        <p:nvSpPr>
          <p:cNvPr id="3" name="Content Placeholder 2"/>
          <p:cNvSpPr>
            <a:spLocks noGrp="1"/>
          </p:cNvSpPr>
          <p:nvPr>
            <p:ph idx="1"/>
          </p:nvPr>
        </p:nvSpPr>
        <p:spPr>
          <a:xfrm>
            <a:off x="533400" y="685800"/>
            <a:ext cx="8229600" cy="5486400"/>
          </a:xfrm>
        </p:spPr>
        <p:txBody>
          <a:bodyPr>
            <a:noAutofit/>
          </a:bodyPr>
          <a:lstStyle/>
          <a:p>
            <a:r>
              <a:rPr lang="en-US" sz="2400" dirty="0">
                <a:latin typeface="Arial" pitchFamily="34" charset="0"/>
                <a:cs typeface="Arial" pitchFamily="34" charset="0"/>
              </a:rPr>
              <a:t>Do not try to scratch the skin under the cast with any sharp objects ; it may break the skin under the cast and lead to an infection. Do not put any powders or lotions inside the cast.</a:t>
            </a:r>
          </a:p>
          <a:p>
            <a:r>
              <a:rPr lang="en-US" sz="2400" dirty="0">
                <a:latin typeface="Arial" pitchFamily="34" charset="0"/>
                <a:cs typeface="Arial" pitchFamily="34" charset="0"/>
              </a:rPr>
              <a:t>Do not trim the cast or break off any rough edges because this may weaken or break the cast. If a fiberglass  cast has a rough edge , use  a metal file to smooth it. If rough places irritate the skin , call the doctor for  an adjustment.</a:t>
            </a:r>
          </a:p>
          <a:p>
            <a:r>
              <a:rPr lang="en-US" sz="2400" dirty="0">
                <a:latin typeface="Arial" pitchFamily="34" charset="0"/>
                <a:cs typeface="Arial" pitchFamily="34" charset="0"/>
              </a:rPr>
              <a:t>An arm sling may be needed for support if the cast is on the hand, wrist, arm or elbow. Wrapping a towel or cloth around the strap that goes behind the neck can help protect the skin on the neck from becoming sore and irritated.</a:t>
            </a:r>
          </a:p>
          <a:p>
            <a:r>
              <a:rPr lang="en-US" sz="2400" dirty="0">
                <a:latin typeface="Arial" pitchFamily="34" charset="0"/>
                <a:cs typeface="Arial" pitchFamily="34" charset="0"/>
              </a:rPr>
              <a:t>If the cast is on the foot or leg , do not walk on or put any weight on the injured leg, unless the doctor allows it.</a:t>
            </a:r>
          </a:p>
          <a:p>
            <a:endParaRPr lang="en-US" sz="2400" dirty="0"/>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a:t>Conti-</a:t>
            </a:r>
          </a:p>
        </p:txBody>
      </p:sp>
      <p:sp>
        <p:nvSpPr>
          <p:cNvPr id="3" name="Content Placeholder 2"/>
          <p:cNvSpPr>
            <a:spLocks noGrp="1"/>
          </p:cNvSpPr>
          <p:nvPr>
            <p:ph idx="1"/>
          </p:nvPr>
        </p:nvSpPr>
        <p:spPr>
          <a:xfrm>
            <a:off x="457200" y="990600"/>
            <a:ext cx="8229600" cy="5334000"/>
          </a:xfrm>
        </p:spPr>
        <p:txBody>
          <a:bodyPr>
            <a:normAutofit fontScale="92500" lnSpcReduction="20000"/>
          </a:bodyPr>
          <a:lstStyle/>
          <a:p>
            <a:r>
              <a:rPr lang="en-US" sz="2800" dirty="0">
                <a:latin typeface="Arial" pitchFamily="34" charset="0"/>
                <a:cs typeface="Arial" pitchFamily="34" charset="0"/>
              </a:rPr>
              <a:t>Do not lean on or push on the cast because it may break.</a:t>
            </a:r>
          </a:p>
          <a:p>
            <a:r>
              <a:rPr lang="en-US" sz="2800" dirty="0">
                <a:latin typeface="Arial" pitchFamily="34" charset="0"/>
                <a:cs typeface="Arial" pitchFamily="34" charset="0"/>
              </a:rPr>
              <a:t>Do not put anything inside the cast.</a:t>
            </a:r>
          </a:p>
          <a:p>
            <a:r>
              <a:rPr lang="en-US" sz="2800" dirty="0">
                <a:latin typeface="Arial" pitchFamily="34" charset="0"/>
                <a:cs typeface="Arial" pitchFamily="34" charset="0"/>
              </a:rPr>
              <a:t>If the doctor allows walking on the cast , be sure to wear the cast boot ( if given one by the doctor) . The boot is to keep the cast from wearing out on the bottom and has a tread to keep people in casts from falling .</a:t>
            </a:r>
          </a:p>
          <a:p>
            <a:r>
              <a:rPr lang="en-US" sz="2800" b="1" u="sng" dirty="0">
                <a:latin typeface="Arial" pitchFamily="34" charset="0"/>
                <a:cs typeface="Arial" pitchFamily="34" charset="0"/>
              </a:rPr>
              <a:t>Crutches</a:t>
            </a:r>
            <a:r>
              <a:rPr lang="en-US" sz="2800" dirty="0">
                <a:latin typeface="Arial" pitchFamily="34" charset="0"/>
                <a:cs typeface="Arial" pitchFamily="34" charset="0"/>
              </a:rPr>
              <a:t> may be needed to walk if a cast is on the foot, ankle or leg. Make sure the crutches have been adjusted properly before leaving the hospital or the doctor’s office and make sure you understand and can demonstrate proper use of crutches. </a:t>
            </a:r>
          </a:p>
          <a:p>
            <a:r>
              <a:rPr lang="en-US" sz="2800" dirty="0">
                <a:latin typeface="Arial" pitchFamily="34" charset="0"/>
                <a:cs typeface="Arial" pitchFamily="34" charset="0"/>
              </a:rPr>
              <a:t>If a fiberglass cast gets damp , dry it ( make sure it dries  completely )</a:t>
            </a:r>
          </a:p>
          <a:p>
            <a:endParaRPr lang="en-US" sz="2800" dirty="0">
              <a:latin typeface="Arial" pitchFamily="34" charset="0"/>
              <a:cs typeface="Arial" pitchFamily="34" charset="0"/>
            </a:endParaRPr>
          </a:p>
          <a:p>
            <a:endParaRPr lang="en-US" sz="2800" dirty="0">
              <a:latin typeface="Arial" pitchFamily="34" charset="0"/>
              <a:cs typeface="Arial" pitchFamily="34" charset="0"/>
            </a:endParaRPr>
          </a:p>
          <a:p>
            <a:endParaRPr lang="en-US" dirty="0"/>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a:bodyPr>
          <a:lstStyle/>
          <a:p>
            <a:pPr algn="ctr"/>
            <a:r>
              <a:rPr lang="en-US" sz="3200" b="1" dirty="0">
                <a:latin typeface="Arial" pitchFamily="34" charset="0"/>
                <a:cs typeface="Arial" pitchFamily="34" charset="0"/>
              </a:rPr>
              <a:t>How a Cast Is Removed</a:t>
            </a:r>
            <a:r>
              <a:rPr lang="en-US" sz="3200" dirty="0">
                <a:latin typeface="Arial" pitchFamily="34" charset="0"/>
                <a:cs typeface="Arial" pitchFamily="34" charset="0"/>
              </a:rPr>
              <a:t>.</a:t>
            </a:r>
          </a:p>
        </p:txBody>
      </p:sp>
      <p:sp>
        <p:nvSpPr>
          <p:cNvPr id="3" name="Content Placeholder 2"/>
          <p:cNvSpPr>
            <a:spLocks noGrp="1"/>
          </p:cNvSpPr>
          <p:nvPr>
            <p:ph idx="1"/>
          </p:nvPr>
        </p:nvSpPr>
        <p:spPr>
          <a:xfrm>
            <a:off x="457200" y="1066800"/>
            <a:ext cx="8229600" cy="5486400"/>
          </a:xfrm>
        </p:spPr>
        <p:txBody>
          <a:bodyPr>
            <a:noAutofit/>
          </a:bodyPr>
          <a:lstStyle/>
          <a:p>
            <a:r>
              <a:rPr lang="en-US" sz="2400" dirty="0">
                <a:latin typeface="Arial" pitchFamily="34" charset="0"/>
                <a:cs typeface="Arial" pitchFamily="34" charset="0"/>
              </a:rPr>
              <a:t>Do not try to remove the cast.</a:t>
            </a:r>
          </a:p>
          <a:p>
            <a:endParaRPr lang="en-US" sz="2400" dirty="0">
              <a:latin typeface="Arial" pitchFamily="34" charset="0"/>
              <a:cs typeface="Arial" pitchFamily="34" charset="0"/>
            </a:endParaRPr>
          </a:p>
          <a:p>
            <a:r>
              <a:rPr lang="en-US" sz="2400" dirty="0">
                <a:latin typeface="Arial" pitchFamily="34" charset="0"/>
                <a:cs typeface="Arial" pitchFamily="34" charset="0"/>
              </a:rPr>
              <a:t>When it is time to remove the cast, the doctor will take it off with a cast saw and a special tool.                                  - A cast saw is a specialized saw made just for taking off casts. It has  a flat and  rounded metal blade that has teeth and vibrates back and forth at a high rate of speed.                                                                                                      - The cast saw is made to vibrate and cut through the cast but not to cut the skin underneath.                                    - After several cuts are made in the cast ( usually along either side), it is then spread and opened with a special tool to lift the cast off.                                                                                                                                                                      - The underlying layers of cast padding and stockinet are then cut off with scissors.</a:t>
            </a:r>
          </a:p>
          <a:p>
            <a:pPr>
              <a:buNone/>
            </a:pPr>
            <a:r>
              <a:rPr lang="en-US" sz="2400" dirty="0">
                <a:latin typeface="Arial" pitchFamily="34" charset="0"/>
                <a:cs typeface="Arial" pitchFamily="34" charset="0"/>
              </a:rPr>
              <a:t>.                                                                                                                                                                                             </a:t>
            </a:r>
          </a:p>
        </p:txBody>
      </p:sp>
    </p:spTree>
    <p:extLst>
      <p:ext uri="{BB962C8B-B14F-4D97-AF65-F5344CB8AC3E}">
        <p14:creationId xmlns:p14="http://schemas.microsoft.com/office/powerpoint/2010/main" val="9128268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a:t>Conti-</a:t>
            </a:r>
          </a:p>
        </p:txBody>
      </p:sp>
      <p:sp>
        <p:nvSpPr>
          <p:cNvPr id="3" name="Content Placeholder 2"/>
          <p:cNvSpPr>
            <a:spLocks noGrp="1"/>
          </p:cNvSpPr>
          <p:nvPr>
            <p:ph idx="1"/>
          </p:nvPr>
        </p:nvSpPr>
        <p:spPr>
          <a:xfrm>
            <a:off x="457200" y="990600"/>
            <a:ext cx="8229600" cy="5334000"/>
          </a:xfrm>
        </p:spPr>
        <p:txBody>
          <a:bodyPr>
            <a:normAutofit fontScale="77500" lnSpcReduction="20000"/>
          </a:bodyPr>
          <a:lstStyle/>
          <a:p>
            <a:r>
              <a:rPr lang="en-US" sz="2800" dirty="0">
                <a:latin typeface="Arial" pitchFamily="34" charset="0"/>
                <a:cs typeface="Arial" pitchFamily="34" charset="0"/>
              </a:rPr>
              <a:t>After a cast is removed , depending on how long the cast  has been on , the underlying body part may look  different than the other uninjured side .                                                                                                                                    -The skin may be pale or a different shade .                                                                                                                             - The pattern and length of hair growth may also be different.                                                                                                      - The injured part may even look smaller or thinner than the other side because some of the muscles have weakened and have not been used since the cast was put on.                                                                                              - If the cast was over a joint , the joint is likely to be stiff. It will take some time  and patience before the joint regains its full range of motion.  </a:t>
            </a:r>
          </a:p>
          <a:p>
            <a:pPr marL="0" indent="0">
              <a:buNone/>
            </a:pPr>
            <a:endParaRPr lang="en-US" sz="2800" dirty="0">
              <a:latin typeface="Arial" pitchFamily="34" charset="0"/>
              <a:cs typeface="Arial" pitchFamily="34" charset="0"/>
            </a:endParaRPr>
          </a:p>
          <a:p>
            <a:pPr marL="0" indent="0">
              <a:buNone/>
            </a:pPr>
            <a:r>
              <a:rPr lang="en-US" sz="2800" dirty="0">
                <a:latin typeface="Arial" pitchFamily="34" charset="0"/>
                <a:cs typeface="Arial" pitchFamily="34" charset="0"/>
              </a:rPr>
              <a:t> Complications  of plaster cast can be divided in systemic , which affects whole body or local which affects limb where plaster has been applied.    </a:t>
            </a:r>
          </a:p>
          <a:p>
            <a:pPr marL="0" indent="0">
              <a:buNone/>
            </a:pPr>
            <a:endParaRPr lang="en-US" sz="2800" dirty="0">
              <a:latin typeface="Arial" pitchFamily="34" charset="0"/>
              <a:cs typeface="Arial" pitchFamily="34" charset="0"/>
            </a:endParaRPr>
          </a:p>
          <a:p>
            <a:pPr marL="0" indent="0">
              <a:buNone/>
            </a:pPr>
            <a:r>
              <a:rPr lang="en-US" sz="2800" dirty="0">
                <a:latin typeface="Arial" pitchFamily="34" charset="0"/>
                <a:cs typeface="Arial" pitchFamily="34" charset="0"/>
              </a:rPr>
              <a:t>  Local complications of plaster can be further classified  as immediate and delayed</a:t>
            </a:r>
            <a:endParaRPr lang="en-US" dirty="0"/>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ctr"/>
            <a:r>
              <a:rPr lang="en-US" sz="4400" dirty="0">
                <a:latin typeface="Arial" pitchFamily="34" charset="0"/>
                <a:cs typeface="Arial" pitchFamily="34" charset="0"/>
              </a:rPr>
              <a:t>Plaster Beds.</a:t>
            </a:r>
          </a:p>
        </p:txBody>
      </p:sp>
      <p:sp>
        <p:nvSpPr>
          <p:cNvPr id="3" name="Content Placeholder 2"/>
          <p:cNvSpPr>
            <a:spLocks noGrp="1"/>
          </p:cNvSpPr>
          <p:nvPr>
            <p:ph idx="1"/>
          </p:nvPr>
        </p:nvSpPr>
        <p:spPr>
          <a:xfrm>
            <a:off x="457200" y="1066800"/>
            <a:ext cx="8229600" cy="5059363"/>
          </a:xfrm>
        </p:spPr>
        <p:txBody>
          <a:bodyPr>
            <a:noAutofit/>
          </a:bodyPr>
          <a:lstStyle/>
          <a:p>
            <a:pPr marL="0" indent="0">
              <a:buNone/>
            </a:pPr>
            <a:r>
              <a:rPr lang="en-US" sz="2000" dirty="0">
                <a:latin typeface="Arial" pitchFamily="34" charset="0"/>
                <a:cs typeface="Arial" pitchFamily="34" charset="0"/>
              </a:rPr>
              <a:t>Aim </a:t>
            </a:r>
          </a:p>
          <a:p>
            <a:pPr marL="0" indent="0">
              <a:buNone/>
            </a:pPr>
            <a:r>
              <a:rPr lang="en-US" sz="2000" dirty="0">
                <a:latin typeface="Arial" pitchFamily="34" charset="0"/>
                <a:cs typeface="Arial" pitchFamily="34" charset="0"/>
              </a:rPr>
              <a:t>To secure complete physical relaxation of the body and immobilization of the spine and hip region.</a:t>
            </a:r>
          </a:p>
          <a:p>
            <a:pPr marL="0" indent="0">
              <a:buNone/>
            </a:pPr>
            <a:r>
              <a:rPr lang="en-US" sz="2000" dirty="0">
                <a:latin typeface="Arial" pitchFamily="34" charset="0"/>
                <a:cs typeface="Arial" pitchFamily="34" charset="0"/>
              </a:rPr>
              <a:t>What care is required?</a:t>
            </a:r>
          </a:p>
          <a:p>
            <a:pPr marL="0" indent="0">
              <a:buNone/>
            </a:pPr>
            <a:r>
              <a:rPr lang="en-US" sz="2000" dirty="0">
                <a:latin typeface="Arial" pitchFamily="34" charset="0"/>
                <a:cs typeface="Arial" pitchFamily="34" charset="0"/>
              </a:rPr>
              <a:t>The wet casts</a:t>
            </a:r>
          </a:p>
          <a:p>
            <a:pPr marL="0" indent="0">
              <a:buNone/>
            </a:pPr>
            <a:r>
              <a:rPr lang="en-US" sz="2000" dirty="0">
                <a:latin typeface="Arial" pitchFamily="34" charset="0"/>
                <a:cs typeface="Arial" pitchFamily="34" charset="0"/>
              </a:rPr>
              <a:t>P.O.P sets in about 3 to 5 minutes depending on water temperature and cast thickness.</a:t>
            </a:r>
          </a:p>
          <a:p>
            <a:pPr marL="0" indent="0">
              <a:buNone/>
            </a:pPr>
            <a:r>
              <a:rPr lang="en-US" sz="2000" dirty="0">
                <a:latin typeface="Arial" pitchFamily="34" charset="0"/>
                <a:cs typeface="Arial" pitchFamily="34" charset="0"/>
              </a:rPr>
              <a:t>Cast takes about 36- 72 hours to dry.</a:t>
            </a:r>
          </a:p>
          <a:p>
            <a:pPr marL="0" indent="0">
              <a:buNone/>
            </a:pPr>
            <a:r>
              <a:rPr lang="en-US" sz="2000" dirty="0">
                <a:latin typeface="Arial" pitchFamily="34" charset="0"/>
                <a:cs typeface="Arial" pitchFamily="34" charset="0"/>
              </a:rPr>
              <a:t>Wet cast when tapped gently with the knuckles the still-damp cast will emit a dull sound .</a:t>
            </a:r>
          </a:p>
          <a:p>
            <a:pPr marL="0" indent="0">
              <a:buNone/>
            </a:pPr>
            <a:r>
              <a:rPr lang="en-US" sz="2000" dirty="0">
                <a:latin typeface="Arial" pitchFamily="34" charset="0"/>
                <a:cs typeface="Arial" pitchFamily="34" charset="0"/>
              </a:rPr>
              <a:t>But the sound from dry cast will be crisp and clear.</a:t>
            </a:r>
          </a:p>
          <a:p>
            <a:pPr marL="0" indent="0">
              <a:buNone/>
            </a:pPr>
            <a:r>
              <a:rPr lang="en-US" sz="2000" b="1" dirty="0">
                <a:latin typeface="Arial" pitchFamily="34" charset="0"/>
                <a:cs typeface="Arial" pitchFamily="34" charset="0"/>
              </a:rPr>
              <a:t>Damage Due to Pressure.</a:t>
            </a:r>
          </a:p>
          <a:p>
            <a:pPr marL="0" indent="0">
              <a:buNone/>
            </a:pPr>
            <a:r>
              <a:rPr lang="en-US" sz="2000" dirty="0">
                <a:latin typeface="Arial" pitchFamily="34" charset="0"/>
                <a:cs typeface="Arial" pitchFamily="34" charset="0"/>
              </a:rPr>
              <a:t>Patients must be warned not to rest the wet cast on any hard/firm surface </a:t>
            </a:r>
            <a:r>
              <a:rPr lang="en-US" sz="2000" dirty="0" err="1">
                <a:latin typeface="Arial" pitchFamily="34" charset="0"/>
                <a:cs typeface="Arial" pitchFamily="34" charset="0"/>
              </a:rPr>
              <a:t>e.g</a:t>
            </a:r>
            <a:r>
              <a:rPr lang="en-US" sz="2000" dirty="0">
                <a:latin typeface="Arial" pitchFamily="34" charset="0"/>
                <a:cs typeface="Arial" pitchFamily="34" charset="0"/>
              </a:rPr>
              <a:t> unpadded chair.</a:t>
            </a:r>
          </a:p>
          <a:p>
            <a:pPr marL="0" indent="0">
              <a:buNone/>
            </a:pPr>
            <a:r>
              <a:rPr lang="en-US" sz="2000" dirty="0">
                <a:latin typeface="Arial" pitchFamily="34" charset="0"/>
                <a:cs typeface="Arial" pitchFamily="34" charset="0"/>
              </a:rPr>
              <a:t>Dent the cast and produce a ridge on the internal surface which may cause soreness to apart.( plaster sores).</a:t>
            </a:r>
          </a:p>
        </p:txBody>
      </p:sp>
    </p:spTree>
    <p:extLst>
      <p:ext uri="{BB962C8B-B14F-4D97-AF65-F5344CB8AC3E}">
        <p14:creationId xmlns:p14="http://schemas.microsoft.com/office/powerpoint/2010/main" val="291553742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ctr"/>
            <a:r>
              <a:rPr lang="en-US" sz="3600" b="1" dirty="0">
                <a:latin typeface="Arial" pitchFamily="34" charset="0"/>
                <a:cs typeface="Arial" pitchFamily="34" charset="0"/>
              </a:rPr>
              <a:t>Drying the Cast.</a:t>
            </a:r>
          </a:p>
        </p:txBody>
      </p:sp>
      <p:sp>
        <p:nvSpPr>
          <p:cNvPr id="3" name="Content Placeholder 2"/>
          <p:cNvSpPr>
            <a:spLocks noGrp="1"/>
          </p:cNvSpPr>
          <p:nvPr>
            <p:ph idx="1"/>
          </p:nvPr>
        </p:nvSpPr>
        <p:spPr>
          <a:xfrm>
            <a:off x="457200" y="1066800"/>
            <a:ext cx="8229600" cy="5410200"/>
          </a:xfrm>
        </p:spPr>
        <p:txBody>
          <a:bodyPr>
            <a:noAutofit/>
          </a:bodyPr>
          <a:lstStyle/>
          <a:p>
            <a:pPr marL="228600" indent="-228600">
              <a:buAutoNum type="arabicPeriod"/>
            </a:pPr>
            <a:r>
              <a:rPr lang="en-US" sz="1800" b="1" dirty="0">
                <a:latin typeface="Arial" pitchFamily="34" charset="0"/>
                <a:cs typeface="Arial" pitchFamily="34" charset="0"/>
              </a:rPr>
              <a:t>Natural Method.</a:t>
            </a:r>
          </a:p>
          <a:p>
            <a:pPr marL="0" indent="0">
              <a:buNone/>
            </a:pPr>
            <a:r>
              <a:rPr lang="en-US" sz="1800" dirty="0">
                <a:latin typeface="Arial" pitchFamily="34" charset="0"/>
                <a:cs typeface="Arial" pitchFamily="34" charset="0"/>
              </a:rPr>
              <a:t>Most commonly accepted method to dry in the presence of circulating air.</a:t>
            </a:r>
          </a:p>
          <a:p>
            <a:pPr marL="0" indent="0">
              <a:buNone/>
            </a:pPr>
            <a:r>
              <a:rPr lang="en-US" sz="1800" dirty="0">
                <a:latin typeface="Arial" pitchFamily="34" charset="0"/>
                <a:cs typeface="Arial" pitchFamily="34" charset="0"/>
              </a:rPr>
              <a:t>Patient in bed should leave the cast uncovered.</a:t>
            </a:r>
          </a:p>
          <a:p>
            <a:pPr marL="0" indent="0">
              <a:buNone/>
            </a:pPr>
            <a:r>
              <a:rPr lang="en-US" sz="1800" dirty="0">
                <a:latin typeface="Arial" pitchFamily="34" charset="0"/>
                <a:cs typeface="Arial" pitchFamily="34" charset="0"/>
              </a:rPr>
              <a:t>If possible patients position to be changed after two or four hours to ensure each drying of both surfaces.</a:t>
            </a:r>
          </a:p>
          <a:p>
            <a:pPr marL="0" indent="0">
              <a:buNone/>
            </a:pPr>
            <a:r>
              <a:rPr lang="en-US" sz="1800" dirty="0">
                <a:latin typeface="Arial" pitchFamily="34" charset="0"/>
                <a:cs typeface="Arial" pitchFamily="34" charset="0"/>
              </a:rPr>
              <a:t>The outpatient should be advised to expose the cast to warm air.</a:t>
            </a:r>
          </a:p>
          <a:p>
            <a:pPr marL="228600" indent="-228600">
              <a:buAutoNum type="arabicPeriod" startAt="2"/>
            </a:pPr>
            <a:r>
              <a:rPr lang="en-US" sz="1800" b="1" dirty="0">
                <a:latin typeface="Arial" pitchFamily="34" charset="0"/>
                <a:cs typeface="Arial" pitchFamily="34" charset="0"/>
              </a:rPr>
              <a:t>Artificial Method.</a:t>
            </a:r>
          </a:p>
          <a:p>
            <a:pPr marL="0" indent="0">
              <a:buNone/>
            </a:pPr>
            <a:r>
              <a:rPr lang="en-US" sz="1800" dirty="0">
                <a:latin typeface="Arial" pitchFamily="34" charset="0"/>
                <a:cs typeface="Arial" pitchFamily="34" charset="0"/>
              </a:rPr>
              <a:t>The use of electrically heated bed cradles for drying cast is discouraged.</a:t>
            </a:r>
          </a:p>
          <a:p>
            <a:pPr marL="0" indent="0">
              <a:buNone/>
            </a:pPr>
            <a:r>
              <a:rPr lang="en-US" sz="1800" dirty="0">
                <a:latin typeface="Arial" pitchFamily="34" charset="0"/>
                <a:cs typeface="Arial" pitchFamily="34" charset="0"/>
              </a:rPr>
              <a:t>Patient can suffer from overheating and cast can dry too quickly , unevenly and become brittle.</a:t>
            </a:r>
          </a:p>
          <a:p>
            <a:pPr marL="0" indent="0">
              <a:buNone/>
            </a:pPr>
            <a:r>
              <a:rPr lang="en-US" sz="1800" dirty="0">
                <a:latin typeface="Arial" pitchFamily="34" charset="0"/>
                <a:cs typeface="Arial" pitchFamily="34" charset="0"/>
              </a:rPr>
              <a:t>The amount of heat used must be controlled accurately.</a:t>
            </a:r>
          </a:p>
          <a:p>
            <a:pPr marL="0" indent="0">
              <a:buNone/>
            </a:pPr>
            <a:r>
              <a:rPr lang="en-US" sz="1800" dirty="0">
                <a:latin typeface="Arial" pitchFamily="34" charset="0"/>
                <a:cs typeface="Arial" pitchFamily="34" charset="0"/>
              </a:rPr>
              <a:t>Example – routine is a half – hourly of direct heat followed by half routine without heat.</a:t>
            </a:r>
          </a:p>
          <a:p>
            <a:pPr marL="0" indent="0">
              <a:buNone/>
            </a:pPr>
            <a:r>
              <a:rPr lang="en-US" sz="1800" dirty="0">
                <a:latin typeface="Arial" pitchFamily="34" charset="0"/>
                <a:cs typeface="Arial" pitchFamily="34" charset="0"/>
              </a:rPr>
              <a:t>Parts of the patient not enclosed in the plaster must be protected from scorching.</a:t>
            </a:r>
          </a:p>
          <a:p>
            <a:pPr marL="0" indent="0">
              <a:buNone/>
            </a:pPr>
            <a:endParaRPr lang="en-US" sz="1200" dirty="0">
              <a:latin typeface="Arial" pitchFamily="34" charset="0"/>
              <a:cs typeface="Arial" pitchFamily="34" charset="0"/>
            </a:endParaRPr>
          </a:p>
        </p:txBody>
      </p:sp>
    </p:spTree>
    <p:extLst>
      <p:ext uri="{BB962C8B-B14F-4D97-AF65-F5344CB8AC3E}">
        <p14:creationId xmlns:p14="http://schemas.microsoft.com/office/powerpoint/2010/main" val="384834440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334000"/>
          </a:xfrm>
        </p:spPr>
        <p:txBody>
          <a:bodyPr>
            <a:normAutofit fontScale="92500" lnSpcReduction="20000"/>
          </a:bodyPr>
          <a:lstStyle/>
          <a:p>
            <a:pPr marL="0" indent="0">
              <a:buNone/>
            </a:pPr>
            <a:r>
              <a:rPr lang="en-US" sz="2800" b="1" dirty="0">
                <a:latin typeface="Arial" pitchFamily="34" charset="0"/>
                <a:cs typeface="Arial" pitchFamily="34" charset="0"/>
              </a:rPr>
              <a:t>The dry cast.</a:t>
            </a:r>
          </a:p>
          <a:p>
            <a:pPr marL="0" indent="0">
              <a:buNone/>
            </a:pPr>
            <a:r>
              <a:rPr lang="en-US" sz="2800" dirty="0">
                <a:latin typeface="Arial" pitchFamily="34" charset="0"/>
                <a:cs typeface="Arial" pitchFamily="34" charset="0"/>
              </a:rPr>
              <a:t>Once the cast is safe from the danger of pressure- walking Plaster sole of wood /rubber may be applied ./</a:t>
            </a:r>
            <a:r>
              <a:rPr lang="en-US" sz="2800" dirty="0" err="1">
                <a:latin typeface="Arial" pitchFamily="34" charset="0"/>
                <a:cs typeface="Arial" pitchFamily="34" charset="0"/>
              </a:rPr>
              <a:t>bohler</a:t>
            </a:r>
            <a:r>
              <a:rPr lang="en-US" sz="2800" dirty="0">
                <a:latin typeface="Arial" pitchFamily="34" charset="0"/>
                <a:cs typeface="Arial" pitchFamily="34" charset="0"/>
              </a:rPr>
              <a:t> iron inserted to give sole protection.</a:t>
            </a:r>
          </a:p>
          <a:p>
            <a:pPr marL="0" indent="0">
              <a:buNone/>
            </a:pPr>
            <a:r>
              <a:rPr lang="en-US" sz="2800" dirty="0">
                <a:latin typeface="Arial" pitchFamily="34" charset="0"/>
                <a:cs typeface="Arial" pitchFamily="34" charset="0"/>
              </a:rPr>
              <a:t>Canvas boots may also be used to give protection from damp /wet.</a:t>
            </a:r>
          </a:p>
          <a:p>
            <a:pPr marL="0" indent="0">
              <a:buNone/>
            </a:pPr>
            <a:r>
              <a:rPr lang="en-US" sz="2800" b="1" dirty="0">
                <a:latin typeface="Arial" pitchFamily="34" charset="0"/>
                <a:cs typeface="Arial" pitchFamily="34" charset="0"/>
              </a:rPr>
              <a:t>Instructions to Patients.</a:t>
            </a:r>
          </a:p>
          <a:p>
            <a:pPr marL="0" indent="0">
              <a:buNone/>
            </a:pPr>
            <a:r>
              <a:rPr lang="en-US" sz="2800" dirty="0">
                <a:latin typeface="Arial" pitchFamily="34" charset="0"/>
                <a:cs typeface="Arial" pitchFamily="34" charset="0"/>
              </a:rPr>
              <a:t>Cards of written instructions regarding the care of Plaster casts should be given to all patients who are going home wearing Plaster cast.</a:t>
            </a:r>
          </a:p>
          <a:p>
            <a:pPr marL="0" indent="0">
              <a:buNone/>
            </a:pPr>
            <a:r>
              <a:rPr lang="en-US" sz="2800" b="1" dirty="0" err="1">
                <a:latin typeface="Arial" pitchFamily="34" charset="0"/>
                <a:cs typeface="Arial" pitchFamily="34" charset="0"/>
              </a:rPr>
              <a:t>Orthopaedic</a:t>
            </a:r>
            <a:r>
              <a:rPr lang="en-US" sz="2800" b="1" dirty="0">
                <a:latin typeface="Arial" pitchFamily="34" charset="0"/>
                <a:cs typeface="Arial" pitchFamily="34" charset="0"/>
              </a:rPr>
              <a:t> department</a:t>
            </a:r>
            <a:r>
              <a:rPr lang="en-US" sz="2800" dirty="0">
                <a:latin typeface="Arial" pitchFamily="34" charset="0"/>
                <a:cs typeface="Arial" pitchFamily="34" charset="0"/>
              </a:rPr>
              <a:t>.</a:t>
            </a:r>
          </a:p>
          <a:p>
            <a:pPr marL="0" indent="0">
              <a:buNone/>
            </a:pPr>
            <a:r>
              <a:rPr lang="en-US" sz="2800" dirty="0">
                <a:latin typeface="Arial" pitchFamily="34" charset="0"/>
                <a:cs typeface="Arial" pitchFamily="34" charset="0"/>
              </a:rPr>
              <a:t>Please read the following instructions careful;</a:t>
            </a:r>
          </a:p>
          <a:p>
            <a:r>
              <a:rPr lang="en-US" sz="2800" dirty="0">
                <a:latin typeface="Arial" pitchFamily="34" charset="0"/>
                <a:cs typeface="Arial" pitchFamily="34" charset="0"/>
              </a:rPr>
              <a:t>Do not wet , cut, or otherwise interfere with the plaster cast.</a:t>
            </a:r>
          </a:p>
          <a:p>
            <a:endParaRPr lang="en-US" dirty="0"/>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229600" cy="780288"/>
          </a:xfrm>
        </p:spPr>
        <p:txBody>
          <a:bodyPr>
            <a:normAutofit fontScale="90000"/>
          </a:bodyPr>
          <a:lstStyle/>
          <a:p>
            <a:r>
              <a:rPr lang="en-US" dirty="0"/>
              <a:t>Conti-</a:t>
            </a:r>
          </a:p>
        </p:txBody>
      </p:sp>
      <p:sp>
        <p:nvSpPr>
          <p:cNvPr id="3" name="Content Placeholder 2"/>
          <p:cNvSpPr>
            <a:spLocks noGrp="1"/>
          </p:cNvSpPr>
          <p:nvPr>
            <p:ph idx="1"/>
          </p:nvPr>
        </p:nvSpPr>
        <p:spPr>
          <a:xfrm>
            <a:off x="381000" y="1371600"/>
            <a:ext cx="8229600" cy="4389120"/>
          </a:xfrm>
        </p:spPr>
        <p:txBody>
          <a:bodyPr>
            <a:normAutofit fontScale="77500" lnSpcReduction="20000"/>
          </a:bodyPr>
          <a:lstStyle/>
          <a:p>
            <a:pPr marL="0" indent="0">
              <a:buNone/>
            </a:pPr>
            <a:r>
              <a:rPr lang="en-US" sz="2800" b="1" dirty="0">
                <a:latin typeface="Arial" pitchFamily="34" charset="0"/>
                <a:cs typeface="Arial" pitchFamily="34" charset="0"/>
              </a:rPr>
              <a:t>Report at once; cast</a:t>
            </a:r>
          </a:p>
          <a:p>
            <a:r>
              <a:rPr lang="en-US" sz="2800" dirty="0">
                <a:latin typeface="Arial" pitchFamily="34" charset="0"/>
                <a:cs typeface="Arial" pitchFamily="34" charset="0"/>
              </a:rPr>
              <a:t>If it cracks , becomes loose/ otherwise uncomfortable.</a:t>
            </a:r>
          </a:p>
          <a:p>
            <a:r>
              <a:rPr lang="en-US" sz="2800" dirty="0">
                <a:latin typeface="Arial" pitchFamily="34" charset="0"/>
                <a:cs typeface="Arial" pitchFamily="34" charset="0"/>
              </a:rPr>
              <a:t>If there is any pain.</a:t>
            </a:r>
          </a:p>
          <a:p>
            <a:r>
              <a:rPr lang="en-US" sz="2800" dirty="0">
                <a:latin typeface="Arial" pitchFamily="34" charset="0"/>
                <a:cs typeface="Arial" pitchFamily="34" charset="0"/>
              </a:rPr>
              <a:t>If there is any discharge.</a:t>
            </a:r>
          </a:p>
          <a:p>
            <a:r>
              <a:rPr lang="en-US" sz="2800" dirty="0">
                <a:latin typeface="Arial" pitchFamily="34" charset="0"/>
                <a:cs typeface="Arial" pitchFamily="34" charset="0"/>
              </a:rPr>
              <a:t>If the fingers /toes become numb /difficult to move.</a:t>
            </a:r>
          </a:p>
          <a:p>
            <a:r>
              <a:rPr lang="en-US" sz="2800" dirty="0">
                <a:latin typeface="Arial" pitchFamily="34" charset="0"/>
                <a:cs typeface="Arial" pitchFamily="34" charset="0"/>
              </a:rPr>
              <a:t>If the fingers /toes become swollen /blue.</a:t>
            </a:r>
          </a:p>
          <a:p>
            <a:pPr marL="0" indent="0">
              <a:buNone/>
            </a:pPr>
            <a:r>
              <a:rPr lang="en-US" sz="2800" b="1" dirty="0">
                <a:latin typeface="Arial" pitchFamily="34" charset="0"/>
                <a:cs typeface="Arial" pitchFamily="34" charset="0"/>
              </a:rPr>
              <a:t>Advice to the Patient.</a:t>
            </a:r>
          </a:p>
          <a:p>
            <a:r>
              <a:rPr lang="en-US" sz="2800" dirty="0">
                <a:latin typeface="Arial" pitchFamily="34" charset="0"/>
                <a:cs typeface="Arial" pitchFamily="34" charset="0"/>
              </a:rPr>
              <a:t>The plaster cast may feel tight for sometime after application.</a:t>
            </a:r>
          </a:p>
          <a:p>
            <a:r>
              <a:rPr lang="en-US" sz="2800" dirty="0">
                <a:latin typeface="Arial" pitchFamily="34" charset="0"/>
                <a:cs typeface="Arial" pitchFamily="34" charset="0"/>
              </a:rPr>
              <a:t>This can usually be relieved by lying arm/leg on one moving pillows by constantly moving those joints of the arm and the leg that are not covered by the Plaster Cast.</a:t>
            </a:r>
          </a:p>
          <a:p>
            <a:r>
              <a:rPr lang="en-US" sz="2800" dirty="0">
                <a:latin typeface="Arial" pitchFamily="34" charset="0"/>
                <a:cs typeface="Arial" pitchFamily="34" charset="0"/>
              </a:rPr>
              <a:t>Patient sign for the instruction cards.</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AAFBD-49F9-4DDE-92A4-31EB15DE2540}"/>
              </a:ext>
            </a:extLst>
          </p:cNvPr>
          <p:cNvSpPr>
            <a:spLocks noGrp="1"/>
          </p:cNvSpPr>
          <p:nvPr>
            <p:ph type="title"/>
          </p:nvPr>
        </p:nvSpPr>
        <p:spPr/>
        <p:txBody>
          <a:bodyPr/>
          <a:lstStyle/>
          <a:p>
            <a:pPr marL="1028700" indent="-1028700">
              <a:buFont typeface="+mj-lt"/>
              <a:buAutoNum type="romanLcPeriod" startAt="4"/>
            </a:pPr>
            <a:r>
              <a:rPr lang="en-US" dirty="0"/>
              <a:t>Applications</a:t>
            </a:r>
          </a:p>
        </p:txBody>
      </p:sp>
      <p:sp>
        <p:nvSpPr>
          <p:cNvPr id="3" name="Content Placeholder 2">
            <a:extLst>
              <a:ext uri="{FF2B5EF4-FFF2-40B4-BE49-F238E27FC236}">
                <a16:creationId xmlns:a16="http://schemas.microsoft.com/office/drawing/2014/main" id="{EFC3DCC1-7783-4663-94E7-075E143052A2}"/>
              </a:ext>
            </a:extLst>
          </p:cNvPr>
          <p:cNvSpPr>
            <a:spLocks noGrp="1"/>
          </p:cNvSpPr>
          <p:nvPr>
            <p:ph idx="1"/>
          </p:nvPr>
        </p:nvSpPr>
        <p:spPr/>
        <p:txBody>
          <a:bodyPr/>
          <a:lstStyle/>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With the equipment’s ready and buckets filled with the water.</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The patient sits comfortably with suitable protective covering.</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The patient must understand what is happening.</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Ensure privacy of the patient.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The assistant must hold the patient in the desired way.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Put suitable padding especially around the pressure areas (bony prominence).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6383790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32688"/>
          </a:xfrm>
        </p:spPr>
        <p:txBody>
          <a:bodyPr/>
          <a:lstStyle/>
          <a:p>
            <a:r>
              <a:rPr lang="en-US" dirty="0"/>
              <a:t>Conti-</a:t>
            </a:r>
          </a:p>
        </p:txBody>
      </p:sp>
      <p:sp>
        <p:nvSpPr>
          <p:cNvPr id="3" name="Content Placeholder 2"/>
          <p:cNvSpPr>
            <a:spLocks noGrp="1"/>
          </p:cNvSpPr>
          <p:nvPr>
            <p:ph idx="1"/>
          </p:nvPr>
        </p:nvSpPr>
        <p:spPr>
          <a:xfrm>
            <a:off x="457200" y="1143000"/>
            <a:ext cx="8229600" cy="5181600"/>
          </a:xfrm>
        </p:spPr>
        <p:txBody>
          <a:bodyPr>
            <a:normAutofit fontScale="77500" lnSpcReduction="20000"/>
          </a:bodyPr>
          <a:lstStyle/>
          <a:p>
            <a:pPr marL="0" indent="0">
              <a:buNone/>
            </a:pPr>
            <a:r>
              <a:rPr lang="en-US" sz="2800" b="1" dirty="0">
                <a:latin typeface="Arial" pitchFamily="34" charset="0"/>
                <a:cs typeface="Arial" pitchFamily="34" charset="0"/>
              </a:rPr>
              <a:t>Recognition of Sores.</a:t>
            </a:r>
          </a:p>
          <a:p>
            <a:pPr marL="0" indent="0">
              <a:buNone/>
            </a:pPr>
            <a:r>
              <a:rPr lang="en-US" sz="2800" dirty="0">
                <a:latin typeface="Arial" pitchFamily="34" charset="0"/>
                <a:cs typeface="Arial" pitchFamily="34" charset="0"/>
              </a:rPr>
              <a:t>Friction major cause;</a:t>
            </a:r>
          </a:p>
          <a:p>
            <a:pPr marL="0" indent="0">
              <a:buNone/>
            </a:pPr>
            <a:r>
              <a:rPr lang="en-US" sz="2800" b="1" dirty="0">
                <a:latin typeface="Arial" pitchFamily="34" charset="0"/>
                <a:cs typeface="Arial" pitchFamily="34" charset="0"/>
              </a:rPr>
              <a:t>Clinical features.</a:t>
            </a:r>
          </a:p>
          <a:p>
            <a:r>
              <a:rPr lang="en-US" sz="2800" dirty="0">
                <a:latin typeface="Arial" pitchFamily="34" charset="0"/>
                <a:cs typeface="Arial" pitchFamily="34" charset="0"/>
              </a:rPr>
              <a:t>Burning </a:t>
            </a:r>
          </a:p>
          <a:p>
            <a:r>
              <a:rPr lang="en-US" sz="2800" dirty="0">
                <a:latin typeface="Arial" pitchFamily="34" charset="0"/>
                <a:cs typeface="Arial" pitchFamily="34" charset="0"/>
              </a:rPr>
              <a:t>Itching</a:t>
            </a:r>
          </a:p>
          <a:p>
            <a:r>
              <a:rPr lang="en-US" sz="2800" dirty="0">
                <a:latin typeface="Arial" pitchFamily="34" charset="0"/>
                <a:cs typeface="Arial" pitchFamily="34" charset="0"/>
              </a:rPr>
              <a:t>Stabbing pain.</a:t>
            </a:r>
          </a:p>
          <a:p>
            <a:r>
              <a:rPr lang="en-US" sz="2800" dirty="0">
                <a:latin typeface="Arial" pitchFamily="34" charset="0"/>
                <a:cs typeface="Arial" pitchFamily="34" charset="0"/>
              </a:rPr>
              <a:t>In young children increase in temperature /disturbed sleep.</a:t>
            </a:r>
          </a:p>
          <a:p>
            <a:pPr marL="0" indent="0">
              <a:buNone/>
            </a:pPr>
            <a:r>
              <a:rPr lang="en-US" sz="2800" b="1" dirty="0">
                <a:latin typeface="Arial" pitchFamily="34" charset="0"/>
                <a:cs typeface="Arial" pitchFamily="34" charset="0"/>
              </a:rPr>
              <a:t>Important Features of Plaster Sores on Examination.</a:t>
            </a:r>
          </a:p>
          <a:p>
            <a:r>
              <a:rPr lang="en-US" sz="2800" dirty="0">
                <a:latin typeface="Arial" pitchFamily="34" charset="0"/>
                <a:cs typeface="Arial" pitchFamily="34" charset="0"/>
              </a:rPr>
              <a:t>Heat and swelling of the digits.</a:t>
            </a:r>
          </a:p>
          <a:p>
            <a:r>
              <a:rPr lang="en-US" sz="2800" dirty="0">
                <a:latin typeface="Arial" pitchFamily="34" charset="0"/>
                <a:cs typeface="Arial" pitchFamily="34" charset="0"/>
              </a:rPr>
              <a:t>Increase in the area of staining which has already been marked in the immediate post-operative period.</a:t>
            </a:r>
          </a:p>
          <a:p>
            <a:r>
              <a:rPr lang="en-US" sz="2800" dirty="0" err="1">
                <a:latin typeface="Arial" pitchFamily="34" charset="0"/>
                <a:cs typeface="Arial" pitchFamily="34" charset="0"/>
              </a:rPr>
              <a:t>Odour</a:t>
            </a:r>
            <a:r>
              <a:rPr lang="en-US" sz="2800" dirty="0">
                <a:latin typeface="Arial" pitchFamily="34" charset="0"/>
                <a:cs typeface="Arial" pitchFamily="34" charset="0"/>
              </a:rPr>
              <a:t> detected locally when the extent of the cast has been sniffed over carefully.</a:t>
            </a:r>
          </a:p>
          <a:p>
            <a:r>
              <a:rPr lang="en-US" sz="2800" dirty="0">
                <a:latin typeface="Arial" pitchFamily="34" charset="0"/>
                <a:cs typeface="Arial" pitchFamily="34" charset="0"/>
              </a:rPr>
              <a:t>A pronounced </a:t>
            </a:r>
            <a:r>
              <a:rPr lang="en-US" sz="2800" dirty="0" err="1">
                <a:latin typeface="Arial" pitchFamily="34" charset="0"/>
                <a:cs typeface="Arial" pitchFamily="34" charset="0"/>
              </a:rPr>
              <a:t>odour</a:t>
            </a:r>
            <a:r>
              <a:rPr lang="en-US" sz="2800" dirty="0">
                <a:latin typeface="Arial" pitchFamily="34" charset="0"/>
                <a:cs typeface="Arial" pitchFamily="34" charset="0"/>
              </a:rPr>
              <a:t> and visible pus. Discharging show that a sore has developed.</a:t>
            </a:r>
          </a:p>
          <a:p>
            <a:endParaRPr lang="en-US" dirty="0"/>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a:t>
            </a:r>
          </a:p>
        </p:txBody>
      </p:sp>
      <p:sp>
        <p:nvSpPr>
          <p:cNvPr id="3" name="Content Placeholder 2"/>
          <p:cNvSpPr>
            <a:spLocks noGrp="1"/>
          </p:cNvSpPr>
          <p:nvPr>
            <p:ph idx="1"/>
          </p:nvPr>
        </p:nvSpPr>
        <p:spPr/>
        <p:txBody>
          <a:bodyPr/>
          <a:lstStyle/>
          <a:p>
            <a:pPr marL="0" indent="0">
              <a:buNone/>
            </a:pPr>
            <a:r>
              <a:rPr lang="en-US" sz="2800" b="1" dirty="0">
                <a:latin typeface="Arial" pitchFamily="34" charset="0"/>
                <a:cs typeface="Arial" pitchFamily="34" charset="0"/>
              </a:rPr>
              <a:t>Action to be Taken.</a:t>
            </a:r>
          </a:p>
          <a:p>
            <a:r>
              <a:rPr lang="en-US" sz="2800" dirty="0">
                <a:latin typeface="Arial" pitchFamily="34" charset="0"/>
                <a:cs typeface="Arial" pitchFamily="34" charset="0"/>
              </a:rPr>
              <a:t>Encourage the patient to pin point the area and then mark it. Patient to report at once.</a:t>
            </a:r>
          </a:p>
          <a:p>
            <a:r>
              <a:rPr lang="en-US" sz="2800" dirty="0">
                <a:latin typeface="Arial" pitchFamily="34" charset="0"/>
                <a:cs typeface="Arial" pitchFamily="34" charset="0"/>
              </a:rPr>
              <a:t>Window the part and inspect the underlying skin.</a:t>
            </a:r>
          </a:p>
          <a:p>
            <a:r>
              <a:rPr lang="en-US" sz="2800" dirty="0">
                <a:latin typeface="Arial" pitchFamily="34" charset="0"/>
                <a:cs typeface="Arial" pitchFamily="34" charset="0"/>
              </a:rPr>
              <a:t>Cut by electric plaster cutter , plaster saw.</a:t>
            </a:r>
          </a:p>
          <a:p>
            <a:r>
              <a:rPr lang="en-US" sz="2800" dirty="0">
                <a:latin typeface="Arial" pitchFamily="34" charset="0"/>
                <a:cs typeface="Arial" pitchFamily="34" charset="0"/>
              </a:rPr>
              <a:t>Dress the sore.</a:t>
            </a:r>
          </a:p>
          <a:p>
            <a:endParaRPr lang="en-US" dirty="0"/>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780288"/>
          </a:xfrm>
        </p:spPr>
        <p:txBody>
          <a:bodyPr>
            <a:normAutofit fontScale="90000"/>
          </a:bodyPr>
          <a:lstStyle/>
          <a:p>
            <a:r>
              <a:rPr lang="en-US" dirty="0"/>
              <a:t>Conti-</a:t>
            </a:r>
          </a:p>
        </p:txBody>
      </p:sp>
      <p:sp>
        <p:nvSpPr>
          <p:cNvPr id="3" name="Content Placeholder 2"/>
          <p:cNvSpPr>
            <a:spLocks noGrp="1"/>
          </p:cNvSpPr>
          <p:nvPr>
            <p:ph idx="1"/>
          </p:nvPr>
        </p:nvSpPr>
        <p:spPr/>
        <p:txBody>
          <a:bodyPr>
            <a:normAutofit fontScale="70000" lnSpcReduction="20000"/>
          </a:bodyPr>
          <a:lstStyle/>
          <a:p>
            <a:pPr marL="0" indent="0">
              <a:buNone/>
            </a:pPr>
            <a:r>
              <a:rPr lang="en-US" sz="2800" b="1" dirty="0">
                <a:latin typeface="Arial" pitchFamily="34" charset="0"/>
                <a:cs typeface="Arial" pitchFamily="34" charset="0"/>
              </a:rPr>
              <a:t>In children the electric Plastic cutter is discouraged so use the plastic shears.</a:t>
            </a:r>
            <a:r>
              <a:rPr lang="en-US" sz="2800" dirty="0">
                <a:latin typeface="Arial" pitchFamily="34" charset="0"/>
                <a:cs typeface="Arial" pitchFamily="34" charset="0"/>
              </a:rPr>
              <a:t> </a:t>
            </a:r>
          </a:p>
          <a:p>
            <a:pPr marL="0" indent="0">
              <a:buNone/>
            </a:pPr>
            <a:r>
              <a:rPr lang="en-US" sz="2800" b="1" dirty="0">
                <a:latin typeface="Arial" pitchFamily="34" charset="0"/>
                <a:cs typeface="Arial" pitchFamily="34" charset="0"/>
              </a:rPr>
              <a:t>Procedure. </a:t>
            </a:r>
          </a:p>
          <a:p>
            <a:r>
              <a:rPr lang="en-US" sz="2800" dirty="0">
                <a:latin typeface="Arial" pitchFamily="34" charset="0"/>
                <a:cs typeface="Arial" pitchFamily="34" charset="0"/>
              </a:rPr>
              <a:t>You should explain the procedure to the patient and the apparatus introduced – This helps to reduce fear of the patient.</a:t>
            </a:r>
          </a:p>
          <a:p>
            <a:r>
              <a:rPr lang="en-US" sz="2800" dirty="0">
                <a:latin typeface="Arial" pitchFamily="34" charset="0"/>
                <a:cs typeface="Arial" pitchFamily="34" charset="0"/>
              </a:rPr>
              <a:t>Gain the patient co-operation and attention –assisting in some ways.</a:t>
            </a:r>
          </a:p>
          <a:p>
            <a:r>
              <a:rPr lang="en-US" sz="2800" dirty="0">
                <a:latin typeface="Arial" pitchFamily="34" charset="0"/>
                <a:cs typeface="Arial" pitchFamily="34" charset="0"/>
              </a:rPr>
              <a:t>Encourage the patient to play a role.</a:t>
            </a:r>
          </a:p>
          <a:p>
            <a:pPr marL="0" indent="0">
              <a:buNone/>
            </a:pPr>
            <a:r>
              <a:rPr lang="en-US" sz="2800" b="1" dirty="0">
                <a:latin typeface="Arial" pitchFamily="34" charset="0"/>
                <a:cs typeface="Arial" pitchFamily="34" charset="0"/>
              </a:rPr>
              <a:t>Use of Plaster Shear.</a:t>
            </a:r>
          </a:p>
          <a:p>
            <a:r>
              <a:rPr lang="en-US" sz="2800" dirty="0">
                <a:latin typeface="Arial" pitchFamily="34" charset="0"/>
                <a:cs typeface="Arial" pitchFamily="34" charset="0"/>
              </a:rPr>
              <a:t>The size depends on the dimension of the Cast.</a:t>
            </a:r>
          </a:p>
          <a:p>
            <a:r>
              <a:rPr lang="en-US" sz="2800" dirty="0">
                <a:latin typeface="Arial" pitchFamily="34" charset="0"/>
                <a:cs typeface="Arial" pitchFamily="34" charset="0"/>
              </a:rPr>
              <a:t>Draw a guideline along the cast to avoid the bony prominence.</a:t>
            </a:r>
          </a:p>
          <a:p>
            <a:r>
              <a:rPr lang="en-US" sz="2800" dirty="0">
                <a:latin typeface="Arial" pitchFamily="34" charset="0"/>
                <a:cs typeface="Arial" pitchFamily="34" charset="0"/>
              </a:rPr>
              <a:t>Try to insert the shear between  the cast and the padding wool.</a:t>
            </a:r>
          </a:p>
          <a:p>
            <a:r>
              <a:rPr lang="en-US" sz="2800" dirty="0">
                <a:latin typeface="Arial" pitchFamily="34" charset="0"/>
                <a:cs typeface="Arial" pitchFamily="34" charset="0"/>
              </a:rPr>
              <a:t>As you use it, shear must lie parallel to the skin with the handle.</a:t>
            </a:r>
          </a:p>
          <a:p>
            <a:r>
              <a:rPr lang="en-US" sz="2800" dirty="0">
                <a:latin typeface="Arial" pitchFamily="34" charset="0"/>
                <a:cs typeface="Arial" pitchFamily="34" charset="0"/>
              </a:rPr>
              <a:t>Align the shear correctly after every cut made.</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a:t>
            </a:r>
          </a:p>
        </p:txBody>
      </p:sp>
      <p:sp>
        <p:nvSpPr>
          <p:cNvPr id="3" name="Content Placeholder 2"/>
          <p:cNvSpPr>
            <a:spLocks noGrp="1"/>
          </p:cNvSpPr>
          <p:nvPr>
            <p:ph idx="1"/>
          </p:nvPr>
        </p:nvSpPr>
        <p:spPr/>
        <p:txBody>
          <a:bodyPr>
            <a:normAutofit fontScale="92500" lnSpcReduction="20000"/>
          </a:bodyPr>
          <a:lstStyle/>
          <a:p>
            <a:pPr marL="0" indent="0">
              <a:buNone/>
            </a:pPr>
            <a:r>
              <a:rPr lang="en-US" sz="2400" b="1" dirty="0">
                <a:latin typeface="Arial" pitchFamily="34" charset="0"/>
                <a:cs typeface="Arial" pitchFamily="34" charset="0"/>
              </a:rPr>
              <a:t>Reasons for the above instructions ;</a:t>
            </a:r>
          </a:p>
          <a:p>
            <a:r>
              <a:rPr lang="en-US" sz="2400" dirty="0">
                <a:latin typeface="Arial" pitchFamily="34" charset="0"/>
                <a:cs typeface="Arial" pitchFamily="34" charset="0"/>
              </a:rPr>
              <a:t>Discomfort </a:t>
            </a:r>
          </a:p>
          <a:p>
            <a:r>
              <a:rPr lang="en-US" sz="2400" dirty="0">
                <a:latin typeface="Arial" pitchFamily="34" charset="0"/>
                <a:cs typeface="Arial" pitchFamily="34" charset="0"/>
              </a:rPr>
              <a:t>Injury</a:t>
            </a:r>
          </a:p>
          <a:p>
            <a:r>
              <a:rPr lang="en-US" sz="2400" dirty="0">
                <a:latin typeface="Arial" pitchFamily="34" charset="0"/>
                <a:cs typeface="Arial" pitchFamily="34" charset="0"/>
              </a:rPr>
              <a:t>Bruising </a:t>
            </a:r>
          </a:p>
          <a:p>
            <a:r>
              <a:rPr lang="en-US" sz="2400" dirty="0">
                <a:latin typeface="Arial" pitchFamily="34" charset="0"/>
                <a:cs typeface="Arial" pitchFamily="34" charset="0"/>
              </a:rPr>
              <a:t>Even laceration to the skin.</a:t>
            </a:r>
          </a:p>
          <a:p>
            <a:pPr marL="0" indent="0">
              <a:buNone/>
            </a:pPr>
            <a:r>
              <a:rPr lang="en-US" sz="2400" dirty="0">
                <a:latin typeface="Arial" pitchFamily="34" charset="0"/>
                <a:cs typeface="Arial" pitchFamily="34" charset="0"/>
              </a:rPr>
              <a:t>After every four to six cuts remove the shear to clear the cutting area . Patient can also relax. Gives position of shearing in good alignment .</a:t>
            </a:r>
          </a:p>
          <a:p>
            <a:pPr marL="0" indent="0">
              <a:buNone/>
            </a:pPr>
            <a:r>
              <a:rPr lang="en-US" sz="2400" b="1" dirty="0">
                <a:latin typeface="Arial" pitchFamily="34" charset="0"/>
                <a:cs typeface="Arial" pitchFamily="34" charset="0"/>
              </a:rPr>
              <a:t>NB.</a:t>
            </a:r>
          </a:p>
          <a:p>
            <a:pPr marL="0" indent="0">
              <a:buNone/>
            </a:pPr>
            <a:r>
              <a:rPr lang="en-US" sz="2400" dirty="0">
                <a:latin typeface="Arial" pitchFamily="34" charset="0"/>
                <a:cs typeface="Arial" pitchFamily="34" charset="0"/>
              </a:rPr>
              <a:t>It is not easy – most operators get tired because of arm movement.</a:t>
            </a:r>
          </a:p>
          <a:p>
            <a:pPr marL="0" indent="0">
              <a:buNone/>
            </a:pPr>
            <a:r>
              <a:rPr lang="en-US" sz="2400" dirty="0">
                <a:latin typeface="Arial" pitchFamily="34" charset="0"/>
                <a:cs typeface="Arial" pitchFamily="34" charset="0"/>
              </a:rPr>
              <a:t>Elbow joint should remain stiff; cutting force should originate from shoulder girdle. These method conserve energy and give the operator controlled power. </a:t>
            </a:r>
          </a:p>
          <a:p>
            <a:endParaRPr lang="en-US" dirty="0"/>
          </a:p>
          <a:p>
            <a:endParaRPr lang="en-US" dirty="0"/>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715000"/>
          </a:xfrm>
        </p:spPr>
        <p:txBody>
          <a:bodyPr>
            <a:noAutofit/>
          </a:bodyPr>
          <a:lstStyle/>
          <a:p>
            <a:pPr marL="0" indent="0">
              <a:buNone/>
            </a:pPr>
            <a:r>
              <a:rPr lang="en-US" sz="2000" b="1" dirty="0">
                <a:latin typeface="Arial" pitchFamily="34" charset="0"/>
                <a:cs typeface="Arial" pitchFamily="34" charset="0"/>
              </a:rPr>
              <a:t>Uses of Electric Plaster Cutter.</a:t>
            </a:r>
          </a:p>
          <a:p>
            <a:r>
              <a:rPr lang="en-US" sz="2000" dirty="0">
                <a:latin typeface="Arial" pitchFamily="34" charset="0"/>
                <a:cs typeface="Arial" pitchFamily="34" charset="0"/>
              </a:rPr>
              <a:t>Used in removing completely padded cast. It has got a cable.</a:t>
            </a:r>
          </a:p>
          <a:p>
            <a:r>
              <a:rPr lang="en-US" sz="2000" dirty="0">
                <a:latin typeface="Arial" pitchFamily="34" charset="0"/>
                <a:cs typeface="Arial" pitchFamily="34" charset="0"/>
              </a:rPr>
              <a:t>Position the patient on the desired way.</a:t>
            </a:r>
          </a:p>
          <a:p>
            <a:r>
              <a:rPr lang="en-US" sz="2000" dirty="0">
                <a:latin typeface="Arial" pitchFamily="34" charset="0"/>
                <a:cs typeface="Arial" pitchFamily="34" charset="0"/>
              </a:rPr>
              <a:t>Warnings – Electric plaster cutter must not be used in oxygen or any other inflammable gases, since it has the sparks . </a:t>
            </a:r>
          </a:p>
          <a:p>
            <a:r>
              <a:rPr lang="en-US" sz="2000" dirty="0">
                <a:latin typeface="Arial" pitchFamily="34" charset="0"/>
                <a:cs typeface="Arial" pitchFamily="34" charset="0"/>
              </a:rPr>
              <a:t>Should be serviced regularly to ensure safety.</a:t>
            </a:r>
          </a:p>
          <a:p>
            <a:r>
              <a:rPr lang="en-US" sz="2000" dirty="0">
                <a:latin typeface="Arial" pitchFamily="34" charset="0"/>
                <a:cs typeface="Arial" pitchFamily="34" charset="0"/>
              </a:rPr>
              <a:t>Operator should not use if his/her hands are wet.</a:t>
            </a:r>
          </a:p>
          <a:p>
            <a:pPr marL="0" indent="0">
              <a:buNone/>
            </a:pPr>
            <a:r>
              <a:rPr lang="en-US" sz="2000" b="1" dirty="0">
                <a:latin typeface="Arial" pitchFamily="34" charset="0"/>
                <a:cs typeface="Arial" pitchFamily="34" charset="0"/>
              </a:rPr>
              <a:t>Mark the Guideline.</a:t>
            </a:r>
          </a:p>
          <a:p>
            <a:r>
              <a:rPr lang="en-US" sz="2000" dirty="0">
                <a:latin typeface="Arial" pitchFamily="34" charset="0"/>
                <a:cs typeface="Arial" pitchFamily="34" charset="0"/>
              </a:rPr>
              <a:t>Introduce the patient to then sound or the noise of the motor.</a:t>
            </a:r>
          </a:p>
          <a:p>
            <a:r>
              <a:rPr lang="en-US" sz="2000" dirty="0">
                <a:latin typeface="Arial" pitchFamily="34" charset="0"/>
                <a:cs typeface="Arial" pitchFamily="34" charset="0"/>
              </a:rPr>
              <a:t>Assure the patient that the blade only cuts a hard object but not a soft material.</a:t>
            </a:r>
          </a:p>
          <a:p>
            <a:r>
              <a:rPr lang="en-US" sz="2000" dirty="0">
                <a:latin typeface="Arial" pitchFamily="34" charset="0"/>
                <a:cs typeface="Arial" pitchFamily="34" charset="0"/>
              </a:rPr>
              <a:t>Fine oscillation but not through revolution.</a:t>
            </a:r>
          </a:p>
          <a:p>
            <a:r>
              <a:rPr lang="en-US" sz="2000" dirty="0">
                <a:latin typeface="Arial" pitchFamily="34" charset="0"/>
                <a:cs typeface="Arial" pitchFamily="34" charset="0"/>
              </a:rPr>
              <a:t>Cutter may sometimes become hot ( patient feels scorched ) stop immediately and inspect the area when the patient complains.</a:t>
            </a:r>
          </a:p>
          <a:p>
            <a:r>
              <a:rPr lang="en-US" sz="2000" dirty="0">
                <a:latin typeface="Arial" pitchFamily="34" charset="0"/>
                <a:cs typeface="Arial" pitchFamily="34" charset="0"/>
              </a:rPr>
              <a:t>Position the blade lightly at the start of the guideline . Exert gentle pressure on the trigger. Move the cutter on along the line smoothly built with a gentle pressure. </a:t>
            </a:r>
          </a:p>
        </p:txBody>
      </p:sp>
    </p:spTree>
    <p:extLst>
      <p:ext uri="{BB962C8B-B14F-4D97-AF65-F5344CB8AC3E}">
        <p14:creationId xmlns:p14="http://schemas.microsoft.com/office/powerpoint/2010/main" val="118895022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867400"/>
          </a:xfrm>
        </p:spPr>
        <p:txBody>
          <a:bodyPr>
            <a:noAutofit/>
          </a:bodyPr>
          <a:lstStyle/>
          <a:p>
            <a:pPr marL="0" indent="0">
              <a:buNone/>
            </a:pPr>
            <a:r>
              <a:rPr lang="en-US" sz="1500" b="1" dirty="0">
                <a:latin typeface="Arial" pitchFamily="34" charset="0"/>
                <a:cs typeface="Arial" pitchFamily="34" charset="0"/>
              </a:rPr>
              <a:t>Advantages of Electric Plaster Cutter.</a:t>
            </a:r>
          </a:p>
          <a:p>
            <a:r>
              <a:rPr lang="en-US" sz="1500" dirty="0">
                <a:latin typeface="Arial" pitchFamily="34" charset="0"/>
                <a:cs typeface="Arial" pitchFamily="34" charset="0"/>
              </a:rPr>
              <a:t>Faster / speedy.</a:t>
            </a:r>
          </a:p>
          <a:p>
            <a:r>
              <a:rPr lang="en-US" sz="1500" dirty="0">
                <a:latin typeface="Arial" pitchFamily="34" charset="0"/>
                <a:cs typeface="Arial" pitchFamily="34" charset="0"/>
              </a:rPr>
              <a:t>Gives a clean cut compared to plaster shear.</a:t>
            </a:r>
          </a:p>
          <a:p>
            <a:r>
              <a:rPr lang="en-US" sz="1500" dirty="0">
                <a:latin typeface="Arial" pitchFamily="34" charset="0"/>
                <a:cs typeface="Arial" pitchFamily="34" charset="0"/>
              </a:rPr>
              <a:t>Precaution – never ignore any complain from the patient when using electric plaster cutter.</a:t>
            </a:r>
          </a:p>
          <a:p>
            <a:pPr marL="0" indent="0">
              <a:buNone/>
            </a:pPr>
            <a:r>
              <a:rPr lang="en-US" sz="1500" b="1" dirty="0">
                <a:latin typeface="Arial" pitchFamily="34" charset="0"/>
                <a:cs typeface="Arial" pitchFamily="34" charset="0"/>
              </a:rPr>
              <a:t>Consideration of the Part released from the cast.</a:t>
            </a:r>
          </a:p>
          <a:p>
            <a:r>
              <a:rPr lang="en-US" sz="1500" dirty="0">
                <a:latin typeface="Arial" pitchFamily="34" charset="0"/>
                <a:cs typeface="Arial" pitchFamily="34" charset="0"/>
              </a:rPr>
              <a:t>Remove the Plaster completely.</a:t>
            </a:r>
          </a:p>
          <a:p>
            <a:r>
              <a:rPr lang="en-US" sz="1500" dirty="0">
                <a:latin typeface="Arial" pitchFamily="34" charset="0"/>
                <a:cs typeface="Arial" pitchFamily="34" charset="0"/>
              </a:rPr>
              <a:t>Bivalve of the cast.</a:t>
            </a:r>
          </a:p>
          <a:p>
            <a:pPr marL="0" indent="0">
              <a:buNone/>
            </a:pPr>
            <a:r>
              <a:rPr lang="en-US" sz="1500" dirty="0">
                <a:latin typeface="Arial" pitchFamily="34" charset="0"/>
                <a:cs typeface="Arial" pitchFamily="34" charset="0"/>
              </a:rPr>
              <a:t>Bivalves for inspection . X- ray taking , skin preparation prior to operation.</a:t>
            </a:r>
          </a:p>
          <a:p>
            <a:pPr marL="0" indent="0">
              <a:buNone/>
            </a:pPr>
            <a:r>
              <a:rPr lang="en-US" sz="1500" b="1" dirty="0">
                <a:latin typeface="Arial" pitchFamily="34" charset="0"/>
                <a:cs typeface="Arial" pitchFamily="34" charset="0"/>
              </a:rPr>
              <a:t>Special Precautions.</a:t>
            </a:r>
          </a:p>
          <a:p>
            <a:r>
              <a:rPr lang="en-US" sz="1500" dirty="0">
                <a:latin typeface="Arial" pitchFamily="34" charset="0"/>
                <a:cs typeface="Arial" pitchFamily="34" charset="0"/>
              </a:rPr>
              <a:t>Two halves are replaced together and then held with bandages until further direction is given.</a:t>
            </a:r>
          </a:p>
          <a:p>
            <a:r>
              <a:rPr lang="en-US" sz="1500" dirty="0">
                <a:latin typeface="Arial" pitchFamily="34" charset="0"/>
                <a:cs typeface="Arial" pitchFamily="34" charset="0"/>
              </a:rPr>
              <a:t>When you remove the two halves you are supposed to support between the sand bags.</a:t>
            </a:r>
          </a:p>
          <a:p>
            <a:pPr marL="0" indent="0">
              <a:buNone/>
            </a:pPr>
            <a:r>
              <a:rPr lang="en-US" sz="1500" dirty="0">
                <a:latin typeface="Arial" pitchFamily="34" charset="0"/>
                <a:cs typeface="Arial" pitchFamily="34" charset="0"/>
              </a:rPr>
              <a:t>Inspect it fully or any sign of trauma caused during removal procedure.</a:t>
            </a:r>
          </a:p>
          <a:p>
            <a:r>
              <a:rPr lang="en-US" sz="1500" dirty="0">
                <a:latin typeface="Arial" pitchFamily="34" charset="0"/>
                <a:cs typeface="Arial" pitchFamily="34" charset="0"/>
              </a:rPr>
              <a:t>Wash and dry the part . Gently massage with oil and spirit mixture to restore normal nutrition and elasticity of the skin.</a:t>
            </a:r>
          </a:p>
          <a:p>
            <a:r>
              <a:rPr lang="en-US" sz="1500" dirty="0">
                <a:latin typeface="Arial" pitchFamily="34" charset="0"/>
                <a:cs typeface="Arial" pitchFamily="34" charset="0"/>
              </a:rPr>
              <a:t>After extend of immobilization ,</a:t>
            </a:r>
            <a:r>
              <a:rPr lang="en-US" sz="1500" dirty="0" err="1">
                <a:latin typeface="Arial" pitchFamily="34" charset="0"/>
                <a:cs typeface="Arial" pitchFamily="34" charset="0"/>
              </a:rPr>
              <a:t>oedema</a:t>
            </a:r>
            <a:r>
              <a:rPr lang="en-US" sz="1500" dirty="0">
                <a:latin typeface="Arial" pitchFamily="34" charset="0"/>
                <a:cs typeface="Arial" pitchFamily="34" charset="0"/>
              </a:rPr>
              <a:t> is likely to be there.</a:t>
            </a:r>
          </a:p>
          <a:p>
            <a:r>
              <a:rPr lang="en-US" sz="1500" dirty="0">
                <a:latin typeface="Arial" pitchFamily="34" charset="0"/>
                <a:cs typeface="Arial" pitchFamily="34" charset="0"/>
              </a:rPr>
              <a:t>Use – </a:t>
            </a:r>
            <a:r>
              <a:rPr lang="en-US" sz="1500" dirty="0" err="1">
                <a:latin typeface="Arial" pitchFamily="34" charset="0"/>
                <a:cs typeface="Arial" pitchFamily="34" charset="0"/>
              </a:rPr>
              <a:t>Elastoplast</a:t>
            </a:r>
            <a:r>
              <a:rPr lang="en-US" sz="1500" dirty="0">
                <a:latin typeface="Arial" pitchFamily="34" charset="0"/>
                <a:cs typeface="Arial" pitchFamily="34" charset="0"/>
              </a:rPr>
              <a:t>.</a:t>
            </a:r>
          </a:p>
          <a:p>
            <a:r>
              <a:rPr lang="en-US" sz="1500" dirty="0" err="1">
                <a:latin typeface="Arial" pitchFamily="34" charset="0"/>
                <a:cs typeface="Arial" pitchFamily="34" charset="0"/>
              </a:rPr>
              <a:t>Elastocrepe</a:t>
            </a:r>
            <a:endParaRPr lang="en-US" sz="1500" dirty="0">
              <a:latin typeface="Arial" pitchFamily="34" charset="0"/>
              <a:cs typeface="Arial" pitchFamily="34" charset="0"/>
            </a:endParaRPr>
          </a:p>
          <a:p>
            <a:r>
              <a:rPr lang="en-US" sz="1500" dirty="0">
                <a:latin typeface="Arial" pitchFamily="34" charset="0"/>
                <a:cs typeface="Arial" pitchFamily="34" charset="0"/>
              </a:rPr>
              <a:t>Advice the patient to extend his/her activities gradually.</a:t>
            </a:r>
          </a:p>
          <a:p>
            <a:r>
              <a:rPr lang="en-US" sz="1500" dirty="0">
                <a:latin typeface="Arial" pitchFamily="34" charset="0"/>
                <a:cs typeface="Arial" pitchFamily="34" charset="0"/>
              </a:rPr>
              <a:t>Patient should be advised to rest the part at regular interval when maintaining digital movement when at rest.</a:t>
            </a:r>
          </a:p>
          <a:p>
            <a:r>
              <a:rPr lang="en-US" sz="1500" dirty="0">
                <a:latin typeface="Arial" pitchFamily="34" charset="0"/>
                <a:cs typeface="Arial" pitchFamily="34" charset="0"/>
              </a:rPr>
              <a:t>Plaster removed prior to surgery , skin texture and nutrition should be improved by massage. This can stimulate wound healing. </a:t>
            </a:r>
          </a:p>
          <a:p>
            <a:endParaRPr lang="en-US" sz="1500" dirty="0"/>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ctr"/>
            <a:r>
              <a:rPr lang="en-US" sz="4400" b="1" dirty="0">
                <a:latin typeface="Arial" pitchFamily="34" charset="0"/>
                <a:cs typeface="Arial" pitchFamily="34" charset="0"/>
              </a:rPr>
              <a:t>CAST SETTING</a:t>
            </a:r>
          </a:p>
        </p:txBody>
      </p:sp>
      <p:sp>
        <p:nvSpPr>
          <p:cNvPr id="3" name="Content Placeholder 2"/>
          <p:cNvSpPr>
            <a:spLocks noGrp="1"/>
          </p:cNvSpPr>
          <p:nvPr>
            <p:ph idx="1"/>
          </p:nvPr>
        </p:nvSpPr>
        <p:spPr>
          <a:xfrm>
            <a:off x="457200" y="1066800"/>
            <a:ext cx="8229600" cy="5059363"/>
          </a:xfrm>
        </p:spPr>
        <p:txBody>
          <a:bodyPr>
            <a:noAutofit/>
          </a:bodyPr>
          <a:lstStyle/>
          <a:p>
            <a:pPr marL="0" indent="0">
              <a:buNone/>
            </a:pPr>
            <a:r>
              <a:rPr lang="en-US" sz="2000" dirty="0">
                <a:latin typeface="Arial" pitchFamily="34" charset="0"/>
                <a:cs typeface="Arial" pitchFamily="34" charset="0"/>
              </a:rPr>
              <a:t>The ‘setting ‘ of a cast is the change of Plaster of Paris to crystalline gypsum. The dipping of the bandages releases the Plaster from the carrier fabric ,primarily after application.</a:t>
            </a:r>
          </a:p>
          <a:p>
            <a:pPr marL="0" indent="0">
              <a:buNone/>
            </a:pPr>
            <a:r>
              <a:rPr lang="en-US" sz="2000" dirty="0">
                <a:latin typeface="Arial" pitchFamily="34" charset="0"/>
                <a:cs typeface="Arial" pitchFamily="34" charset="0"/>
              </a:rPr>
              <a:t>The plaster reacts with water and forms long slender crystals that interlock with each other through the gauze layers, creating slender crystals that interlock with each other through the gauze layers , creating a rigid </a:t>
            </a:r>
            <a:r>
              <a:rPr lang="en-US" sz="2000" dirty="0" err="1">
                <a:latin typeface="Arial" pitchFamily="34" charset="0"/>
                <a:cs typeface="Arial" pitchFamily="34" charset="0"/>
              </a:rPr>
              <a:t>unlaminated</a:t>
            </a:r>
            <a:r>
              <a:rPr lang="en-US" sz="2000" dirty="0">
                <a:latin typeface="Arial" pitchFamily="34" charset="0"/>
                <a:cs typeface="Arial" pitchFamily="34" charset="0"/>
              </a:rPr>
              <a:t> piece of gypsum. If motion occurs during setting, the crystals will be short and join as rigidly , thus weakening the completed cast.</a:t>
            </a:r>
          </a:p>
          <a:p>
            <a:pPr marL="0" indent="0">
              <a:buNone/>
            </a:pPr>
            <a:r>
              <a:rPr lang="en-US" sz="2000" dirty="0">
                <a:latin typeface="Arial" pitchFamily="34" charset="0"/>
                <a:cs typeface="Arial" pitchFamily="34" charset="0"/>
              </a:rPr>
              <a:t>The time interval Plaster of Paris takes to form a rigid dressing after the contact with water is the “setting time “.</a:t>
            </a:r>
          </a:p>
          <a:p>
            <a:pPr marL="0" indent="0">
              <a:buNone/>
            </a:pPr>
            <a:r>
              <a:rPr lang="en-US" sz="2000" dirty="0">
                <a:latin typeface="Arial" pitchFamily="34" charset="0"/>
                <a:cs typeface="Arial" pitchFamily="34" charset="0"/>
              </a:rPr>
              <a:t>The cast should be applied rapidly enough to set as one unit.</a:t>
            </a:r>
          </a:p>
          <a:p>
            <a:pPr marL="0" indent="0">
              <a:buNone/>
            </a:pPr>
            <a:r>
              <a:rPr lang="en-US" sz="2000" dirty="0">
                <a:latin typeface="Arial" pitchFamily="34" charset="0"/>
                <a:cs typeface="Arial" pitchFamily="34" charset="0"/>
              </a:rPr>
              <a:t>Warm or hot water speeds the chemical reaction. Plaster bandages thoroughly squeezed of excess water prior to application are said to set faster.</a:t>
            </a:r>
          </a:p>
          <a:p>
            <a:pPr marL="0" indent="0">
              <a:buNone/>
            </a:pPr>
            <a:r>
              <a:rPr lang="en-US" sz="2000" dirty="0">
                <a:latin typeface="Arial" pitchFamily="34" charset="0"/>
                <a:cs typeface="Arial" pitchFamily="34" charset="0"/>
              </a:rPr>
              <a:t>The commercially available Plaster Bandages usually fall into two categories; the fast-setting plaster which hardens in 5 to 8 minutes , and the extra-fast bandage , requiring 2 to 4 minutes.</a:t>
            </a:r>
          </a:p>
          <a:p>
            <a:pPr marL="0" indent="0">
              <a:buNone/>
            </a:pPr>
            <a:r>
              <a:rPr lang="en-US" sz="2000" dirty="0">
                <a:latin typeface="Arial" pitchFamily="34" charset="0"/>
                <a:cs typeface="Arial" pitchFamily="34" charset="0"/>
              </a:rPr>
              <a:t>.</a:t>
            </a:r>
          </a:p>
          <a:p>
            <a:pPr marL="0" indent="0">
              <a:buNone/>
            </a:pPr>
            <a:r>
              <a:rPr lang="en-US" sz="1200" b="1" dirty="0">
                <a:latin typeface="Arial" pitchFamily="34" charset="0"/>
                <a:cs typeface="Arial" pitchFamily="34" charset="0"/>
              </a:rPr>
              <a:t>IDEAL PLASTER CAST.  </a:t>
            </a:r>
            <a:endParaRPr lang="en-US" sz="1200" dirty="0">
              <a:latin typeface="Arial" pitchFamily="34" charset="0"/>
              <a:cs typeface="Arial" pitchFamily="34" charset="0"/>
            </a:endParaRPr>
          </a:p>
          <a:p>
            <a:r>
              <a:rPr lang="en-US" sz="1200" dirty="0">
                <a:latin typeface="Arial" pitchFamily="34" charset="0"/>
                <a:cs typeface="Arial" pitchFamily="34" charset="0"/>
              </a:rPr>
              <a:t>Fit – the cast should have a glove like fit and be molded precisely to the part.</a:t>
            </a:r>
          </a:p>
          <a:p>
            <a:r>
              <a:rPr lang="en-US" sz="1200" dirty="0">
                <a:latin typeface="Arial" pitchFamily="34" charset="0"/>
                <a:cs typeface="Arial" pitchFamily="34" charset="0"/>
              </a:rPr>
              <a:t>Extent – plaster to cover enough of the body to effectively immobilize the injured part. The joint above and the joint below should be included in the cast.</a:t>
            </a:r>
          </a:p>
          <a:p>
            <a:r>
              <a:rPr lang="en-US" sz="1200" dirty="0">
                <a:latin typeface="Arial" pitchFamily="34" charset="0"/>
                <a:cs typeface="Arial" pitchFamily="34" charset="0"/>
              </a:rPr>
              <a:t>A long arm cast is required to adequately immobilize elbow joint motion and forearm pronation and supination are transmitted to the fracture site through the proximal fragments.</a:t>
            </a:r>
          </a:p>
          <a:p>
            <a:r>
              <a:rPr lang="en-US" sz="1200" dirty="0">
                <a:latin typeface="Arial" pitchFamily="34" charset="0"/>
                <a:cs typeface="Arial" pitchFamily="34" charset="0"/>
              </a:rPr>
              <a:t>A fracture of the Tibia and Fibula requires a long cast to control both knee and ankle joints.</a:t>
            </a:r>
          </a:p>
          <a:p>
            <a:pPr marL="0" indent="0">
              <a:buNone/>
            </a:pPr>
            <a:r>
              <a:rPr lang="en-US" sz="1200" b="1" dirty="0">
                <a:latin typeface="Arial" pitchFamily="34" charset="0"/>
                <a:cs typeface="Arial" pitchFamily="34" charset="0"/>
              </a:rPr>
              <a:t>DANGERS  AND COMPLICATIONS CASTS.</a:t>
            </a:r>
          </a:p>
          <a:p>
            <a:pPr marL="0" indent="0">
              <a:buNone/>
            </a:pPr>
            <a:r>
              <a:rPr lang="en-US" sz="1200" b="1" dirty="0">
                <a:latin typeface="Arial" pitchFamily="34" charset="0"/>
                <a:cs typeface="Arial" pitchFamily="34" charset="0"/>
              </a:rPr>
              <a:t>Pressure.</a:t>
            </a:r>
          </a:p>
          <a:p>
            <a:pPr marL="0" indent="0">
              <a:buNone/>
            </a:pPr>
            <a:r>
              <a:rPr lang="en-US" sz="1200" dirty="0">
                <a:latin typeface="Arial" pitchFamily="34" charset="0"/>
                <a:cs typeface="Arial" pitchFamily="34" charset="0"/>
              </a:rPr>
              <a:t>Skin cast pressure on the bony prominences e.g. ( acromion process, olecranon , radial </a:t>
            </a:r>
            <a:r>
              <a:rPr lang="en-US" sz="1200" dirty="0" err="1">
                <a:latin typeface="Arial" pitchFamily="34" charset="0"/>
                <a:cs typeface="Arial" pitchFamily="34" charset="0"/>
              </a:rPr>
              <a:t>syloid</a:t>
            </a:r>
            <a:r>
              <a:rPr lang="en-US" sz="1200" dirty="0">
                <a:latin typeface="Arial" pitchFamily="34" charset="0"/>
                <a:cs typeface="Arial" pitchFamily="34" charset="0"/>
              </a:rPr>
              <a:t>, iliac crests, head of the fibula and the ankle malleoli) compresses the skin and the subcutaneous tissues directly against the underlying bone causing;</a:t>
            </a:r>
          </a:p>
          <a:p>
            <a:pPr marL="0" indent="0">
              <a:buNone/>
            </a:pPr>
            <a:r>
              <a:rPr lang="en-US" sz="1200" b="1" dirty="0">
                <a:latin typeface="Arial" pitchFamily="34" charset="0"/>
                <a:cs typeface="Arial" pitchFamily="34" charset="0"/>
              </a:rPr>
              <a:t>localized ischemia. </a:t>
            </a:r>
          </a:p>
          <a:p>
            <a:pPr marL="0" indent="0">
              <a:buNone/>
            </a:pPr>
            <a:r>
              <a:rPr lang="en-US" sz="1200" dirty="0">
                <a:latin typeface="Arial" pitchFamily="34" charset="0"/>
                <a:cs typeface="Arial" pitchFamily="34" charset="0"/>
              </a:rPr>
              <a:t>Prolonged  ischemia results in tissue necrosis.</a:t>
            </a:r>
          </a:p>
          <a:p>
            <a:pPr marL="0" indent="0">
              <a:buNone/>
            </a:pPr>
            <a:r>
              <a:rPr lang="en-US" sz="1200" dirty="0">
                <a:latin typeface="Arial" pitchFamily="34" charset="0"/>
                <a:cs typeface="Arial" pitchFamily="34" charset="0"/>
              </a:rPr>
              <a:t>Development of pressure sore.</a:t>
            </a:r>
          </a:p>
          <a:p>
            <a:pPr marL="0" indent="0">
              <a:buNone/>
            </a:pPr>
            <a:r>
              <a:rPr lang="en-US" sz="1200" dirty="0">
                <a:latin typeface="Arial" pitchFamily="34" charset="0"/>
                <a:cs typeface="Arial" pitchFamily="34" charset="0"/>
              </a:rPr>
              <a:t>Area of compression may cause pain , however with tissue death nerves are devitalized and the patients lose his symptoms.</a:t>
            </a:r>
          </a:p>
          <a:p>
            <a:pPr marL="0" indent="0">
              <a:buNone/>
            </a:pPr>
            <a:r>
              <a:rPr lang="en-US" sz="1200" dirty="0">
                <a:latin typeface="Arial" pitchFamily="34" charset="0"/>
                <a:cs typeface="Arial" pitchFamily="34" charset="0"/>
              </a:rPr>
              <a:t>Nerve – Pressure sores are not only squeal of  a poorly padded or ill fitted cast.</a:t>
            </a:r>
          </a:p>
          <a:p>
            <a:pPr marL="0" indent="0">
              <a:buNone/>
            </a:pPr>
            <a:r>
              <a:rPr lang="en-US" sz="1200" dirty="0">
                <a:latin typeface="Arial" pitchFamily="34" charset="0"/>
                <a:cs typeface="Arial" pitchFamily="34" charset="0"/>
              </a:rPr>
              <a:t>A superficial peripheral nerve may be compressed by the cast against underlying bone.</a:t>
            </a:r>
          </a:p>
          <a:p>
            <a:pPr marL="0" indent="0">
              <a:buNone/>
            </a:pPr>
            <a:r>
              <a:rPr lang="en-US" sz="1200" dirty="0">
                <a:latin typeface="Arial" pitchFamily="34" charset="0"/>
                <a:cs typeface="Arial" pitchFamily="34" charset="0"/>
              </a:rPr>
              <a:t>The common </a:t>
            </a:r>
            <a:r>
              <a:rPr lang="en-US" sz="1200" dirty="0" err="1">
                <a:latin typeface="Arial" pitchFamily="34" charset="0"/>
                <a:cs typeface="Arial" pitchFamily="34" charset="0"/>
              </a:rPr>
              <a:t>preoneal</a:t>
            </a:r>
            <a:r>
              <a:rPr lang="en-US" sz="1200" dirty="0">
                <a:latin typeface="Arial" pitchFamily="34" charset="0"/>
                <a:cs typeface="Arial" pitchFamily="34" charset="0"/>
              </a:rPr>
              <a:t> nerve if compressed – prevents the transmission of the nerve impulses and results in anesthesia and paralysis.</a:t>
            </a:r>
          </a:p>
          <a:p>
            <a:pPr marL="0" indent="0">
              <a:buNone/>
            </a:pPr>
            <a:r>
              <a:rPr lang="en-US" sz="1200" dirty="0">
                <a:latin typeface="Arial" pitchFamily="34" charset="0"/>
                <a:cs typeface="Arial" pitchFamily="34" charset="0"/>
              </a:rPr>
              <a:t>Complete common </a:t>
            </a:r>
            <a:r>
              <a:rPr lang="en-US" sz="1200" dirty="0" err="1">
                <a:latin typeface="Arial" pitchFamily="34" charset="0"/>
                <a:cs typeface="Arial" pitchFamily="34" charset="0"/>
              </a:rPr>
              <a:t>peroneal</a:t>
            </a:r>
            <a:r>
              <a:rPr lang="en-US" sz="1200" dirty="0">
                <a:latin typeface="Arial" pitchFamily="34" charset="0"/>
                <a:cs typeface="Arial" pitchFamily="34" charset="0"/>
              </a:rPr>
              <a:t> nerve palsy is </a:t>
            </a:r>
            <a:r>
              <a:rPr lang="en-US" sz="1200" dirty="0" err="1">
                <a:latin typeface="Arial" pitchFamily="34" charset="0"/>
                <a:cs typeface="Arial" pitchFamily="34" charset="0"/>
              </a:rPr>
              <a:t>manfested</a:t>
            </a:r>
            <a:r>
              <a:rPr lang="en-US" sz="1200" dirty="0">
                <a:latin typeface="Arial" pitchFamily="34" charset="0"/>
                <a:cs typeface="Arial" pitchFamily="34" charset="0"/>
              </a:rPr>
              <a:t> by the ‘foot drop’ and loss of sensation on the dorsolateral aspect of the foot.</a:t>
            </a:r>
          </a:p>
          <a:p>
            <a:pPr marL="0" indent="0">
              <a:buNone/>
            </a:pPr>
            <a:r>
              <a:rPr lang="en-US" sz="1200" dirty="0">
                <a:latin typeface="Arial" pitchFamily="34" charset="0"/>
                <a:cs typeface="Arial" pitchFamily="34" charset="0"/>
              </a:rPr>
              <a:t>Neurologic damage may be incomplete or complete , reversible or not. If recognized the compression on the nerves must be relieved by windowing the cast.</a:t>
            </a:r>
          </a:p>
          <a:p>
            <a:pPr marL="0" indent="0">
              <a:buNone/>
            </a:pPr>
            <a:r>
              <a:rPr lang="en-US" sz="1200" b="1" dirty="0">
                <a:latin typeface="Arial" pitchFamily="34" charset="0"/>
                <a:cs typeface="Arial" pitchFamily="34" charset="0"/>
              </a:rPr>
              <a:t>Constriction.  </a:t>
            </a:r>
          </a:p>
          <a:p>
            <a:pPr marL="0" indent="0">
              <a:buNone/>
            </a:pPr>
            <a:r>
              <a:rPr lang="en-US" sz="1200" dirty="0">
                <a:latin typeface="Arial" pitchFamily="34" charset="0"/>
                <a:cs typeface="Arial" pitchFamily="34" charset="0"/>
              </a:rPr>
              <a:t>Constriction of the limb is caused by circumferentially rigid pressure applied to the extremity by the cast. The forces are sufficient to impeded or prevent the venous and arterial circulation.</a:t>
            </a:r>
          </a:p>
          <a:p>
            <a:pPr marL="0" indent="0">
              <a:buNone/>
            </a:pPr>
            <a:r>
              <a:rPr lang="en-US" sz="1200" dirty="0">
                <a:latin typeface="Arial" pitchFamily="34" charset="0"/>
                <a:cs typeface="Arial" pitchFamily="34" charset="0"/>
              </a:rPr>
              <a:t>When venous return is diminished and arterial flow continues , the distal extremity will become swollen and engorged with blood. If thee arterial blood supply is </a:t>
            </a:r>
            <a:r>
              <a:rPr lang="en-US" sz="1200" dirty="0" err="1">
                <a:latin typeface="Arial" pitchFamily="34" charset="0"/>
                <a:cs typeface="Arial" pitchFamily="34" charset="0"/>
              </a:rPr>
              <a:t>embarrased</a:t>
            </a:r>
            <a:r>
              <a:rPr lang="en-US" sz="1200" dirty="0">
                <a:latin typeface="Arial" pitchFamily="34" charset="0"/>
                <a:cs typeface="Arial" pitchFamily="34" charset="0"/>
              </a:rPr>
              <a:t> or stopped , the distal limb is rendered </a:t>
            </a:r>
            <a:r>
              <a:rPr lang="en-US" sz="1200" dirty="0" err="1">
                <a:latin typeface="Arial" pitchFamily="34" charset="0"/>
                <a:cs typeface="Arial" pitchFamily="34" charset="0"/>
              </a:rPr>
              <a:t>ischaemic</a:t>
            </a:r>
            <a:r>
              <a:rPr lang="en-US" sz="1200" dirty="0">
                <a:latin typeface="Arial" pitchFamily="34" charset="0"/>
                <a:cs typeface="Arial" pitchFamily="34" charset="0"/>
              </a:rPr>
              <a:t> and the stage is set for gangrene.</a:t>
            </a:r>
          </a:p>
          <a:p>
            <a:pPr marL="0" indent="0">
              <a:buNone/>
            </a:pPr>
            <a:r>
              <a:rPr lang="en-US" sz="1200" dirty="0">
                <a:latin typeface="Arial" pitchFamily="34" charset="0"/>
                <a:cs typeface="Arial" pitchFamily="34" charset="0"/>
              </a:rPr>
              <a:t>Constriction caused by improper plaster cast technique is avoidable.</a:t>
            </a:r>
          </a:p>
          <a:p>
            <a:pPr marL="0" indent="0">
              <a:buNone/>
            </a:pPr>
            <a:r>
              <a:rPr lang="en-US" sz="1200" b="1" dirty="0">
                <a:latin typeface="Arial" pitchFamily="34" charset="0"/>
                <a:cs typeface="Arial" pitchFamily="34" charset="0"/>
              </a:rPr>
              <a:t>Constriction from within</a:t>
            </a:r>
            <a:r>
              <a:rPr lang="en-US" sz="1200" dirty="0">
                <a:latin typeface="Arial" pitchFamily="34" charset="0"/>
                <a:cs typeface="Arial" pitchFamily="34" charset="0"/>
              </a:rPr>
              <a:t>.</a:t>
            </a:r>
          </a:p>
          <a:p>
            <a:pPr marL="0" indent="0">
              <a:buNone/>
            </a:pPr>
            <a:r>
              <a:rPr lang="en-US" sz="1200" dirty="0">
                <a:latin typeface="Arial" pitchFamily="34" charset="0"/>
                <a:cs typeface="Arial" pitchFamily="34" charset="0"/>
              </a:rPr>
              <a:t>Most frequent cause of constriction is swelling of the limb after cast application. If a circular cast is applied prior to maximum tissue reaction, continued swelling against the unyielding Plaster may occlude venous and arterial  flow.</a:t>
            </a:r>
          </a:p>
          <a:p>
            <a:pPr marL="0" indent="0">
              <a:buNone/>
            </a:pPr>
            <a:r>
              <a:rPr lang="en-US" sz="1200" dirty="0">
                <a:latin typeface="Arial" pitchFamily="34" charset="0"/>
                <a:cs typeface="Arial" pitchFamily="34" charset="0"/>
              </a:rPr>
              <a:t>Blood soaked and clotted dressings under Plaster cast that do not yield to the tissue swelling . These may bind the limb tightly and occlude the circulation.</a:t>
            </a:r>
          </a:p>
          <a:p>
            <a:pPr marL="0" indent="0">
              <a:buNone/>
            </a:pPr>
            <a:r>
              <a:rPr lang="en-US" sz="1200" b="1" dirty="0">
                <a:latin typeface="Arial" pitchFamily="34" charset="0"/>
                <a:cs typeface="Arial" pitchFamily="34" charset="0"/>
              </a:rPr>
              <a:t>Recognition of constriction.</a:t>
            </a:r>
          </a:p>
          <a:p>
            <a:pPr marL="0" indent="0">
              <a:buNone/>
            </a:pPr>
            <a:r>
              <a:rPr lang="en-US" sz="1200" dirty="0">
                <a:latin typeface="Arial" pitchFamily="34" charset="0"/>
                <a:cs typeface="Arial" pitchFamily="34" charset="0"/>
              </a:rPr>
              <a:t>Begins with the suspicion . The diagnosis is confirmed by subjective and objective findings.</a:t>
            </a:r>
          </a:p>
          <a:p>
            <a:pPr marL="0" indent="0">
              <a:buNone/>
            </a:pPr>
            <a:r>
              <a:rPr lang="en-US" sz="1200" dirty="0">
                <a:latin typeface="Arial" pitchFamily="34" charset="0"/>
                <a:cs typeface="Arial" pitchFamily="34" charset="0"/>
              </a:rPr>
              <a:t>The five p’s identified below are a valuable checklist.</a:t>
            </a:r>
          </a:p>
          <a:p>
            <a:pPr marL="0" indent="0">
              <a:buNone/>
            </a:pPr>
            <a:r>
              <a:rPr lang="en-US" sz="1200" b="1" u="sng" dirty="0">
                <a:latin typeface="Arial" pitchFamily="34" charset="0"/>
                <a:cs typeface="Arial" pitchFamily="34" charset="0"/>
              </a:rPr>
              <a:t>Symptoms.</a:t>
            </a:r>
          </a:p>
          <a:p>
            <a:pPr marL="0" indent="0">
              <a:buNone/>
            </a:pPr>
            <a:endParaRPr lang="en-US" sz="1200" dirty="0">
              <a:latin typeface="Arial" pitchFamily="34" charset="0"/>
              <a:cs typeface="Arial" pitchFamily="34" charset="0"/>
            </a:endParaRPr>
          </a:p>
          <a:p>
            <a:pPr marL="228600" indent="-228600">
              <a:buAutoNum type="arabicPeriod"/>
            </a:pPr>
            <a:r>
              <a:rPr lang="en-US" sz="1200" b="1" dirty="0">
                <a:latin typeface="Arial" pitchFamily="34" charset="0"/>
                <a:cs typeface="Arial" pitchFamily="34" charset="0"/>
              </a:rPr>
              <a:t>Pain. </a:t>
            </a:r>
          </a:p>
          <a:p>
            <a:pPr marL="0" indent="0">
              <a:buNone/>
            </a:pPr>
            <a:r>
              <a:rPr lang="en-US" sz="1200" dirty="0">
                <a:latin typeface="Arial" pitchFamily="34" charset="0"/>
                <a:cs typeface="Arial" pitchFamily="34" charset="0"/>
              </a:rPr>
              <a:t>Is the symptom of developing  circulatory embarrassment from the cast?</a:t>
            </a:r>
          </a:p>
          <a:p>
            <a:pPr marL="0" indent="0">
              <a:buNone/>
            </a:pPr>
            <a:r>
              <a:rPr lang="en-US" sz="1200" dirty="0">
                <a:latin typeface="Arial" pitchFamily="34" charset="0"/>
                <a:cs typeface="Arial" pitchFamily="34" charset="0"/>
              </a:rPr>
              <a:t>The pain is burning or cramping in quality and is not localized . The evaluation of pain  must be </a:t>
            </a:r>
            <a:r>
              <a:rPr lang="en-US" sz="1200" dirty="0" err="1">
                <a:latin typeface="Arial" pitchFamily="34" charset="0"/>
                <a:cs typeface="Arial" pitchFamily="34" charset="0"/>
              </a:rPr>
              <a:t>individualised</a:t>
            </a:r>
            <a:r>
              <a:rPr lang="en-US" sz="1200" dirty="0">
                <a:latin typeface="Arial" pitchFamily="34" charset="0"/>
                <a:cs typeface="Arial" pitchFamily="34" charset="0"/>
              </a:rPr>
              <a:t>.</a:t>
            </a:r>
          </a:p>
          <a:p>
            <a:pPr marL="0" indent="0">
              <a:buNone/>
            </a:pPr>
            <a:endParaRPr lang="en-US" sz="1200" b="1" u="sng" dirty="0">
              <a:latin typeface="Arial" pitchFamily="34" charset="0"/>
              <a:cs typeface="Arial" pitchFamily="34" charset="0"/>
            </a:endParaRPr>
          </a:p>
          <a:p>
            <a:pPr marL="228600" indent="-228600">
              <a:buAutoNum type="arabicPeriod" startAt="2"/>
            </a:pPr>
            <a:r>
              <a:rPr lang="en-US" sz="1200" b="1" dirty="0">
                <a:latin typeface="Arial" pitchFamily="34" charset="0"/>
                <a:cs typeface="Arial" pitchFamily="34" charset="0"/>
              </a:rPr>
              <a:t>Paresthesia.</a:t>
            </a:r>
          </a:p>
          <a:p>
            <a:pPr marL="0" indent="0">
              <a:buNone/>
            </a:pPr>
            <a:r>
              <a:rPr lang="en-US" sz="1200" dirty="0">
                <a:latin typeface="Arial" pitchFamily="34" charset="0"/>
                <a:cs typeface="Arial" pitchFamily="34" charset="0"/>
              </a:rPr>
              <a:t>The patient may complain of numbness of the exposed fingers or toes. This sensation may be prickly , tingly , or burning in quality consistent with paresthesia.</a:t>
            </a:r>
          </a:p>
          <a:p>
            <a:pPr marL="0" indent="0">
              <a:buNone/>
            </a:pPr>
            <a:endParaRPr lang="en-US" sz="1200" b="1" u="sng" dirty="0">
              <a:latin typeface="Arial" pitchFamily="34" charset="0"/>
              <a:cs typeface="Arial" pitchFamily="34" charset="0"/>
            </a:endParaRPr>
          </a:p>
          <a:p>
            <a:pPr marL="0" indent="0">
              <a:buNone/>
            </a:pPr>
            <a:endParaRPr lang="en-US" sz="1200" b="1" u="sng" dirty="0">
              <a:latin typeface="Arial" pitchFamily="34" charset="0"/>
              <a:cs typeface="Arial" pitchFamily="34" charset="0"/>
            </a:endParaRPr>
          </a:p>
          <a:p>
            <a:pPr marL="228600" indent="-228600">
              <a:buAutoNum type="arabicPeriod" startAt="3"/>
            </a:pPr>
            <a:r>
              <a:rPr lang="en-US" sz="1200" b="1" dirty="0">
                <a:latin typeface="Arial" pitchFamily="34" charset="0"/>
                <a:cs typeface="Arial" pitchFamily="34" charset="0"/>
              </a:rPr>
              <a:t>Paralysis.</a:t>
            </a:r>
          </a:p>
          <a:p>
            <a:pPr marL="0" indent="0">
              <a:buNone/>
            </a:pPr>
            <a:r>
              <a:rPr lang="en-US" sz="1200" dirty="0">
                <a:latin typeface="Arial" pitchFamily="34" charset="0"/>
                <a:cs typeface="Arial" pitchFamily="34" charset="0"/>
              </a:rPr>
              <a:t>The patient may or may not be aware of the inability to move the fingers , toes . The pain may be so severe as to inhibit any attempt at  motion. Paralysis may be both symptom and  a sign.</a:t>
            </a:r>
          </a:p>
        </p:txBody>
      </p:sp>
    </p:spTree>
    <p:extLst>
      <p:ext uri="{BB962C8B-B14F-4D97-AF65-F5344CB8AC3E}">
        <p14:creationId xmlns:p14="http://schemas.microsoft.com/office/powerpoint/2010/main" val="389066392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562600"/>
          </a:xfrm>
        </p:spPr>
        <p:txBody>
          <a:bodyPr>
            <a:noAutofit/>
          </a:bodyPr>
          <a:lstStyle/>
          <a:p>
            <a:pPr marL="0" indent="0">
              <a:buNone/>
            </a:pPr>
            <a:r>
              <a:rPr lang="en-US" sz="1800" b="1" dirty="0">
                <a:latin typeface="Arial" pitchFamily="34" charset="0"/>
                <a:cs typeface="Arial" pitchFamily="34" charset="0"/>
              </a:rPr>
              <a:t>GREEN CAST.  </a:t>
            </a:r>
          </a:p>
          <a:p>
            <a:pPr marL="0" indent="0">
              <a:buNone/>
            </a:pPr>
            <a:r>
              <a:rPr lang="en-US" sz="1800" dirty="0">
                <a:latin typeface="Arial" pitchFamily="34" charset="0"/>
                <a:cs typeface="Arial" pitchFamily="34" charset="0"/>
              </a:rPr>
              <a:t>The plaster cast which has just set is in “ green stage” . Chemical reaction of Plaster of Paris is promoted by an abundance of water ; however, the water is not completely bound in  the crystalline latticework. This excess water accumulates in pocket and explains the dampness and increased weight of the green cast. Maximum cast strength requires evaporation of the unbound water.</a:t>
            </a:r>
          </a:p>
          <a:p>
            <a:pPr marL="0" indent="0">
              <a:buNone/>
            </a:pPr>
            <a:r>
              <a:rPr lang="en-US" sz="1800" b="1" dirty="0">
                <a:latin typeface="Arial" pitchFamily="34" charset="0"/>
                <a:cs typeface="Arial" pitchFamily="34" charset="0"/>
              </a:rPr>
              <a:t>CAST DRYING.</a:t>
            </a:r>
            <a:endParaRPr lang="en-US" sz="1800" dirty="0">
              <a:latin typeface="Arial" pitchFamily="34" charset="0"/>
              <a:cs typeface="Arial" pitchFamily="34" charset="0"/>
            </a:endParaRPr>
          </a:p>
          <a:p>
            <a:pPr marL="0" indent="0">
              <a:buNone/>
            </a:pPr>
            <a:r>
              <a:rPr lang="en-US" sz="1800" dirty="0">
                <a:latin typeface="Arial" pitchFamily="34" charset="0"/>
                <a:cs typeface="Arial" pitchFamily="34" charset="0"/>
              </a:rPr>
              <a:t>The cast dries by the evaporation the excess water. The result is a mature cast containing multiple air pockets that lighter the cast and make it permeable.</a:t>
            </a:r>
          </a:p>
          <a:p>
            <a:pPr marL="0" indent="0">
              <a:buNone/>
            </a:pPr>
            <a:r>
              <a:rPr lang="en-US" sz="1800" dirty="0">
                <a:latin typeface="Arial" pitchFamily="34" charset="0"/>
                <a:cs typeface="Arial" pitchFamily="34" charset="0"/>
              </a:rPr>
              <a:t>The skin ‘ breathes’ by these air vents through the Plaster bandages.</a:t>
            </a:r>
          </a:p>
          <a:p>
            <a:pPr marL="0" indent="0">
              <a:buNone/>
            </a:pPr>
            <a:r>
              <a:rPr lang="en-US" sz="1800" dirty="0">
                <a:latin typeface="Arial" pitchFamily="34" charset="0"/>
                <a:cs typeface="Arial" pitchFamily="34" charset="0"/>
              </a:rPr>
              <a:t>Cast drying time depends on the amount of water to be evaporated and the thickness of the Plaster Cast.</a:t>
            </a:r>
          </a:p>
          <a:p>
            <a:pPr marL="0" indent="0">
              <a:buNone/>
            </a:pPr>
            <a:r>
              <a:rPr lang="en-US" sz="1800" dirty="0">
                <a:latin typeface="Arial" pitchFamily="34" charset="0"/>
                <a:cs typeface="Arial" pitchFamily="34" charset="0"/>
              </a:rPr>
              <a:t>A thin cast reaches maturity more rapidly than a thick one.</a:t>
            </a:r>
          </a:p>
          <a:p>
            <a:pPr marL="0" indent="0">
              <a:buNone/>
            </a:pPr>
            <a:r>
              <a:rPr lang="en-US" sz="1800" dirty="0">
                <a:latin typeface="Arial" pitchFamily="34" charset="0"/>
                <a:cs typeface="Arial" pitchFamily="34" charset="0"/>
              </a:rPr>
              <a:t>Evaporation is also promoted or retarded by the surrounding environment.</a:t>
            </a:r>
          </a:p>
          <a:p>
            <a:pPr marL="0" indent="0">
              <a:buNone/>
            </a:pPr>
            <a:r>
              <a:rPr lang="en-US" sz="1800" dirty="0">
                <a:latin typeface="Arial" pitchFamily="34" charset="0"/>
                <a:cs typeface="Arial" pitchFamily="34" charset="0"/>
              </a:rPr>
              <a:t>A “ green cast” in a humid atmosphere created by covering blanket dries slowly.</a:t>
            </a:r>
          </a:p>
          <a:p>
            <a:pPr marL="0" indent="0">
              <a:buNone/>
            </a:pPr>
            <a:r>
              <a:rPr lang="en-US" sz="1800" dirty="0">
                <a:latin typeface="Arial" pitchFamily="34" charset="0"/>
                <a:cs typeface="Arial" pitchFamily="34" charset="0"/>
              </a:rPr>
              <a:t>The moisture evaporates more rapidly if the cast is exposed to dry, warm, circulating air. All ‘ green casts’ should be kept uncovered until dry</a:t>
            </a:r>
            <a:endParaRPr lang="en-US" sz="1800" dirty="0"/>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563562"/>
          </a:xfrm>
        </p:spPr>
        <p:txBody>
          <a:bodyPr>
            <a:normAutofit/>
          </a:bodyPr>
          <a:lstStyle/>
          <a:p>
            <a:pPr algn="ctr"/>
            <a:r>
              <a:rPr lang="en-US" sz="3200" b="1" dirty="0">
                <a:latin typeface="Arial" pitchFamily="34" charset="0"/>
                <a:cs typeface="Arial" pitchFamily="34" charset="0"/>
              </a:rPr>
              <a:t>SIGNS.</a:t>
            </a:r>
          </a:p>
        </p:txBody>
      </p:sp>
      <p:sp>
        <p:nvSpPr>
          <p:cNvPr id="3" name="Content Placeholder 2"/>
          <p:cNvSpPr>
            <a:spLocks noGrp="1"/>
          </p:cNvSpPr>
          <p:nvPr>
            <p:ph idx="1"/>
          </p:nvPr>
        </p:nvSpPr>
        <p:spPr>
          <a:xfrm>
            <a:off x="457200" y="1371600"/>
            <a:ext cx="8229600" cy="4983163"/>
          </a:xfrm>
        </p:spPr>
        <p:txBody>
          <a:bodyPr>
            <a:normAutofit/>
          </a:bodyPr>
          <a:lstStyle/>
          <a:p>
            <a:pPr marL="228600" indent="-228600">
              <a:buAutoNum type="arabicPeriod"/>
            </a:pPr>
            <a:r>
              <a:rPr lang="en-US" sz="2000" b="1" dirty="0">
                <a:latin typeface="Arial" pitchFamily="34" charset="0"/>
                <a:cs typeface="Arial" pitchFamily="34" charset="0"/>
              </a:rPr>
              <a:t>Pulseless.</a:t>
            </a:r>
            <a:endParaRPr lang="en-US" sz="2000" dirty="0">
              <a:latin typeface="Arial" pitchFamily="34" charset="0"/>
              <a:cs typeface="Arial" pitchFamily="34" charset="0"/>
            </a:endParaRPr>
          </a:p>
          <a:p>
            <a:pPr marL="0" indent="0">
              <a:buNone/>
            </a:pPr>
            <a:r>
              <a:rPr lang="en-US" sz="2000" dirty="0">
                <a:latin typeface="Arial" pitchFamily="34" charset="0"/>
                <a:cs typeface="Arial" pitchFamily="34" charset="0"/>
              </a:rPr>
              <a:t>If vascular embarrassment is suspected , areas affected should be windowed to allow for palpation of the vessels.</a:t>
            </a:r>
          </a:p>
          <a:p>
            <a:pPr marL="0" indent="0">
              <a:buNone/>
            </a:pPr>
            <a:r>
              <a:rPr lang="en-US" sz="2000" dirty="0">
                <a:latin typeface="Arial" pitchFamily="34" charset="0"/>
                <a:cs typeface="Arial" pitchFamily="34" charset="0"/>
              </a:rPr>
              <a:t>Gentle pressure on the nail bed will cause blanching on removal of the pressure the rapidity with which the nail bed returns to its normal colour is an indication of the adequacy of circulation . A pulses limb may demonstrate adequate capillary refill in the nail beds.</a:t>
            </a:r>
          </a:p>
          <a:p>
            <a:pPr marL="228600" indent="-228600">
              <a:buAutoNum type="arabicPeriod" startAt="2"/>
            </a:pPr>
            <a:r>
              <a:rPr lang="en-US" sz="2000" b="1" dirty="0">
                <a:latin typeface="Arial" pitchFamily="34" charset="0"/>
                <a:cs typeface="Arial" pitchFamily="34" charset="0"/>
              </a:rPr>
              <a:t>Pallor and </a:t>
            </a:r>
            <a:r>
              <a:rPr lang="en-US" sz="2000" b="1" dirty="0" err="1">
                <a:latin typeface="Arial" pitchFamily="34" charset="0"/>
                <a:cs typeface="Arial" pitchFamily="34" charset="0"/>
              </a:rPr>
              <a:t>Poikilothermia</a:t>
            </a:r>
            <a:r>
              <a:rPr lang="en-US" sz="2000" b="1" dirty="0">
                <a:latin typeface="Arial" pitchFamily="34" charset="0"/>
                <a:cs typeface="Arial" pitchFamily="34" charset="0"/>
              </a:rPr>
              <a:t>. </a:t>
            </a:r>
          </a:p>
          <a:p>
            <a:pPr marL="0" indent="0">
              <a:buNone/>
            </a:pPr>
            <a:r>
              <a:rPr lang="en-US" sz="2000" dirty="0">
                <a:latin typeface="Arial" pitchFamily="34" charset="0"/>
                <a:cs typeface="Arial" pitchFamily="34" charset="0"/>
              </a:rPr>
              <a:t>The exposed fingers and toes are pale and cool with arterial insufficiency . Examining the opposite side both visually and by touch will make this evident . The digits may have decreased sensation  to pin prick and light  touch . </a:t>
            </a:r>
            <a:r>
              <a:rPr lang="en-US" sz="2000" dirty="0" err="1">
                <a:latin typeface="Arial" pitchFamily="34" charset="0"/>
                <a:cs typeface="Arial" pitchFamily="34" charset="0"/>
              </a:rPr>
              <a:t>Hypethesia</a:t>
            </a:r>
            <a:r>
              <a:rPr lang="en-US" sz="2000" dirty="0">
                <a:latin typeface="Arial" pitchFamily="34" charset="0"/>
                <a:cs typeface="Arial" pitchFamily="34" charset="0"/>
              </a:rPr>
              <a:t> and anesthesia are ominous signs.</a:t>
            </a:r>
          </a:p>
          <a:p>
            <a:pPr marL="0" indent="0">
              <a:buNone/>
            </a:pPr>
            <a:endParaRPr lang="en-US" sz="1200" dirty="0">
              <a:latin typeface="Arial" pitchFamily="34" charset="0"/>
              <a:cs typeface="Arial" pitchFamily="34" charset="0"/>
            </a:endParaRPr>
          </a:p>
        </p:txBody>
      </p:sp>
    </p:spTree>
    <p:extLst>
      <p:ext uri="{BB962C8B-B14F-4D97-AF65-F5344CB8AC3E}">
        <p14:creationId xmlns:p14="http://schemas.microsoft.com/office/powerpoint/2010/main" val="109311694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791200"/>
          </a:xfrm>
        </p:spPr>
        <p:txBody>
          <a:bodyPr>
            <a:noAutofit/>
          </a:bodyPr>
          <a:lstStyle/>
          <a:p>
            <a:pPr marL="228600" indent="-228600">
              <a:buAutoNum type="arabicPeriod" startAt="3"/>
            </a:pPr>
            <a:r>
              <a:rPr lang="en-US" sz="1700" b="1" dirty="0">
                <a:latin typeface="Arial" pitchFamily="34" charset="0"/>
                <a:cs typeface="Arial" pitchFamily="34" charset="0"/>
              </a:rPr>
              <a:t>Paralysis.</a:t>
            </a:r>
          </a:p>
          <a:p>
            <a:pPr marL="0" indent="0">
              <a:buNone/>
            </a:pPr>
            <a:r>
              <a:rPr lang="en-US" sz="1700" dirty="0">
                <a:latin typeface="Arial" pitchFamily="34" charset="0"/>
                <a:cs typeface="Arial" pitchFamily="34" charset="0"/>
              </a:rPr>
              <a:t>Motor Paralysis is a late finding in the </a:t>
            </a:r>
            <a:r>
              <a:rPr lang="en-US" sz="1700" dirty="0" err="1">
                <a:latin typeface="Arial" pitchFamily="34" charset="0"/>
                <a:cs typeface="Arial" pitchFamily="34" charset="0"/>
              </a:rPr>
              <a:t>ischaemic</a:t>
            </a:r>
            <a:r>
              <a:rPr lang="en-US" sz="1700" dirty="0">
                <a:latin typeface="Arial" pitchFamily="34" charset="0"/>
                <a:cs typeface="Arial" pitchFamily="34" charset="0"/>
              </a:rPr>
              <a:t> limb.  The patient becomes unable to actively move the fingers or the toes.</a:t>
            </a:r>
          </a:p>
          <a:p>
            <a:pPr marL="0" indent="0">
              <a:buNone/>
            </a:pPr>
            <a:r>
              <a:rPr lang="en-US" sz="1700" dirty="0">
                <a:latin typeface="Arial" pitchFamily="34" charset="0"/>
                <a:cs typeface="Arial" pitchFamily="34" charset="0"/>
              </a:rPr>
              <a:t>Paralysis maybe based on primary nerve injury . If pain is severe , vascular impairment must be considered .</a:t>
            </a:r>
          </a:p>
          <a:p>
            <a:pPr marL="0" indent="0">
              <a:buNone/>
            </a:pPr>
            <a:r>
              <a:rPr lang="en-US" sz="1700" b="1" dirty="0">
                <a:latin typeface="Arial" pitchFamily="34" charset="0"/>
                <a:cs typeface="Arial" pitchFamily="34" charset="0"/>
              </a:rPr>
              <a:t>Correction of Constriction.</a:t>
            </a:r>
          </a:p>
          <a:p>
            <a:pPr marL="0" indent="0">
              <a:buNone/>
            </a:pPr>
            <a:r>
              <a:rPr lang="en-US" sz="1700" dirty="0">
                <a:latin typeface="Arial" pitchFamily="34" charset="0"/>
                <a:cs typeface="Arial" pitchFamily="34" charset="0"/>
              </a:rPr>
              <a:t>The result of prolonged circulating insufficiency may be amputation or the irreversible tissue damage of a </a:t>
            </a:r>
            <a:r>
              <a:rPr lang="en-US" sz="1700" dirty="0" err="1">
                <a:latin typeface="Arial" pitchFamily="34" charset="0"/>
                <a:cs typeface="Arial" pitchFamily="34" charset="0"/>
              </a:rPr>
              <a:t>volkmann’s</a:t>
            </a:r>
            <a:r>
              <a:rPr lang="en-US" sz="1700" dirty="0">
                <a:latin typeface="Arial" pitchFamily="34" charset="0"/>
                <a:cs typeface="Arial" pitchFamily="34" charset="0"/>
              </a:rPr>
              <a:t> </a:t>
            </a:r>
            <a:r>
              <a:rPr lang="en-US" sz="1700" dirty="0" err="1">
                <a:latin typeface="Arial" pitchFamily="34" charset="0"/>
                <a:cs typeface="Arial" pitchFamily="34" charset="0"/>
              </a:rPr>
              <a:t>ischaemic</a:t>
            </a:r>
            <a:r>
              <a:rPr lang="en-US" sz="1700" dirty="0">
                <a:latin typeface="Arial" pitchFamily="34" charset="0"/>
                <a:cs typeface="Arial" pitchFamily="34" charset="0"/>
              </a:rPr>
              <a:t> contracture.</a:t>
            </a:r>
          </a:p>
          <a:p>
            <a:pPr marL="0" indent="0">
              <a:buNone/>
            </a:pPr>
            <a:r>
              <a:rPr lang="en-US" sz="1700" dirty="0">
                <a:latin typeface="Arial" pitchFamily="34" charset="0"/>
                <a:cs typeface="Arial" pitchFamily="34" charset="0"/>
              </a:rPr>
              <a:t>Constriction of a limb by a rigid cast or dressing must immediately relieved by removal of cast and the division of all padding and dressing down to the skin. A skin may be bivalve and spread.</a:t>
            </a:r>
          </a:p>
          <a:p>
            <a:pPr marL="0" indent="0">
              <a:buNone/>
            </a:pPr>
            <a:r>
              <a:rPr lang="en-US" sz="1700" b="1" dirty="0">
                <a:latin typeface="Arial" pitchFamily="34" charset="0"/>
                <a:cs typeface="Arial" pitchFamily="34" charset="0"/>
              </a:rPr>
              <a:t>In summary.</a:t>
            </a:r>
          </a:p>
          <a:p>
            <a:pPr marL="0" indent="0">
              <a:buNone/>
            </a:pPr>
            <a:r>
              <a:rPr lang="en-US" sz="1700" dirty="0">
                <a:latin typeface="Arial" pitchFamily="34" charset="0"/>
                <a:cs typeface="Arial" pitchFamily="34" charset="0"/>
              </a:rPr>
              <a:t>There is first suspicion , then the observation and the recognition , and finally the prompt action to relieve compression.</a:t>
            </a:r>
          </a:p>
          <a:p>
            <a:pPr marL="0" indent="0">
              <a:buNone/>
            </a:pPr>
            <a:r>
              <a:rPr lang="en-US" sz="1700" b="1" dirty="0">
                <a:latin typeface="Arial" pitchFamily="34" charset="0"/>
                <a:cs typeface="Arial" pitchFamily="34" charset="0"/>
              </a:rPr>
              <a:t>AFTER CARE OF P.O.P</a:t>
            </a:r>
            <a:r>
              <a:rPr lang="en-US" sz="1700" dirty="0">
                <a:latin typeface="Arial" pitchFamily="34" charset="0"/>
                <a:cs typeface="Arial" pitchFamily="34" charset="0"/>
              </a:rPr>
              <a:t>.</a:t>
            </a:r>
          </a:p>
          <a:p>
            <a:r>
              <a:rPr lang="en-US" sz="1700" dirty="0">
                <a:latin typeface="Arial" pitchFamily="34" charset="0"/>
                <a:cs typeface="Arial" pitchFamily="34" charset="0"/>
              </a:rPr>
              <a:t>The “ </a:t>
            </a:r>
            <a:r>
              <a:rPr lang="en-US" sz="1700" dirty="0" err="1">
                <a:latin typeface="Arial" pitchFamily="34" charset="0"/>
                <a:cs typeface="Arial" pitchFamily="34" charset="0"/>
              </a:rPr>
              <a:t>green”cast</a:t>
            </a:r>
            <a:r>
              <a:rPr lang="en-US" sz="1700" dirty="0">
                <a:latin typeface="Arial" pitchFamily="34" charset="0"/>
                <a:cs typeface="Arial" pitchFamily="34" charset="0"/>
              </a:rPr>
              <a:t> is protected from stress and supported as necessary with the pillows.</a:t>
            </a:r>
          </a:p>
          <a:p>
            <a:r>
              <a:rPr lang="en-US" sz="1700" dirty="0">
                <a:latin typeface="Arial" pitchFamily="34" charset="0"/>
                <a:cs typeface="Arial" pitchFamily="34" charset="0"/>
              </a:rPr>
              <a:t>The plaster is kept uncovered to promote cast drying.</a:t>
            </a:r>
          </a:p>
          <a:p>
            <a:r>
              <a:rPr lang="en-US" sz="1700" dirty="0">
                <a:latin typeface="Arial" pitchFamily="34" charset="0"/>
                <a:cs typeface="Arial" pitchFamily="34" charset="0"/>
              </a:rPr>
              <a:t>The patient is instructed in the danger signals and advised how to care for the cast.</a:t>
            </a:r>
          </a:p>
          <a:p>
            <a:r>
              <a:rPr lang="en-US" sz="1700" dirty="0">
                <a:latin typeface="Arial" pitchFamily="34" charset="0"/>
                <a:cs typeface="Arial" pitchFamily="34" charset="0"/>
              </a:rPr>
              <a:t>The supplies and equipment are cleaned , replaced and readied for further use.</a:t>
            </a:r>
          </a:p>
          <a:p>
            <a:endParaRPr lang="en-US" sz="17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5C266-DDB0-42E7-AC0D-C3361906C7B2}"/>
              </a:ext>
            </a:extLst>
          </p:cNvPr>
          <p:cNvSpPr>
            <a:spLocks noGrp="1"/>
          </p:cNvSpPr>
          <p:nvPr>
            <p:ph type="title"/>
          </p:nvPr>
        </p:nvSpPr>
        <p:spPr/>
        <p:txBody>
          <a:bodyPr/>
          <a:lstStyle/>
          <a:p>
            <a:r>
              <a:rPr lang="en-US" dirty="0"/>
              <a:t>Bandages </a:t>
            </a:r>
          </a:p>
        </p:txBody>
      </p:sp>
      <p:sp>
        <p:nvSpPr>
          <p:cNvPr id="3" name="Content Placeholder 2">
            <a:extLst>
              <a:ext uri="{FF2B5EF4-FFF2-40B4-BE49-F238E27FC236}">
                <a16:creationId xmlns:a16="http://schemas.microsoft.com/office/drawing/2014/main" id="{DB068481-F743-47E0-8087-38E37AA2076D}"/>
              </a:ext>
            </a:extLst>
          </p:cNvPr>
          <p:cNvSpPr>
            <a:spLocks noGrp="1"/>
          </p:cNvSpPr>
          <p:nvPr>
            <p:ph idx="1"/>
          </p:nvPr>
        </p:nvSpPr>
        <p:spPr/>
        <p:txBody>
          <a:bodyPr>
            <a:noAutofit/>
          </a:bodyPr>
          <a:lstStyle/>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Immerse the bandage fully in water at angle of 45 degrees so as to encourage the release of the bubbles.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Hold the bandage gently- otherwise will not penetrate between the layers so effectively.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After five (5) seconds – the bubbles ceases.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Keep the leading end free when handling the bandage and squeeze in order to expel water using two hands.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Keep the leading end free when handling the bandage to the operator.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Immerse another bandage as the operator unrolls the wet bandage round the limb in an even manner.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Use circular and spiral turn and no reverse turns should be made.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Molding of the bandage should be done by constant smoothing with the palm of the wet hands.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After obtaining the thickness, the extremities of the cast may require trimming – for free movement of the digits.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To be done when the cast is still wet not fully dry.</a:t>
            </a:r>
            <a:endParaRPr lang="en-US" sz="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1653559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3C29E-9C97-48FE-958C-2F9684C1D7E1}"/>
              </a:ext>
            </a:extLst>
          </p:cNvPr>
          <p:cNvSpPr>
            <a:spLocks noGrp="1"/>
          </p:cNvSpPr>
          <p:nvPr>
            <p:ph type="title"/>
          </p:nvPr>
        </p:nvSpPr>
        <p:spPr/>
        <p:txBody>
          <a:bodyPr>
            <a:normAutofit fontScale="90000"/>
          </a:bodyPr>
          <a:lstStyle/>
          <a:p>
            <a:r>
              <a:rPr lang="en-US" dirty="0"/>
              <a:t>Methods of P.O.P application of cast</a:t>
            </a:r>
          </a:p>
        </p:txBody>
      </p:sp>
      <p:sp>
        <p:nvSpPr>
          <p:cNvPr id="3" name="Content Placeholder 2">
            <a:extLst>
              <a:ext uri="{FF2B5EF4-FFF2-40B4-BE49-F238E27FC236}">
                <a16:creationId xmlns:a16="http://schemas.microsoft.com/office/drawing/2014/main" id="{6D17C1B4-10CC-4B60-A201-9B4040F51E05}"/>
              </a:ext>
            </a:extLst>
          </p:cNvPr>
          <p:cNvSpPr>
            <a:spLocks noGrp="1"/>
          </p:cNvSpPr>
          <p:nvPr>
            <p:ph idx="1"/>
          </p:nvPr>
        </p:nvSpPr>
        <p:spPr/>
        <p:txBody>
          <a:bodyPr>
            <a:normAutofit fontScale="85000" lnSpcReduction="10000"/>
          </a:bodyPr>
          <a:lstStyle/>
          <a:p>
            <a:r>
              <a:rPr lang="en-US" sz="1800" dirty="0">
                <a:solidFill>
                  <a:srgbClr val="000000"/>
                </a:solidFill>
                <a:effectLst/>
                <a:latin typeface="Arial" panose="020B0604020202020204" pitchFamily="34" charset="0"/>
              </a:rPr>
              <a:t> </a:t>
            </a:r>
            <a:r>
              <a:rPr lang="en-US" dirty="0">
                <a:solidFill>
                  <a:srgbClr val="000000"/>
                </a:solidFill>
                <a:effectLst/>
                <a:latin typeface="+mj-lt"/>
              </a:rPr>
              <a:t>There are three methods of applying a POP cast. </a:t>
            </a:r>
            <a:endParaRPr lang="en-US" sz="3500" dirty="0">
              <a:latin typeface="+mj-lt"/>
            </a:endParaRPr>
          </a:p>
          <a:p>
            <a:r>
              <a:rPr lang="en-US" dirty="0">
                <a:solidFill>
                  <a:srgbClr val="000000"/>
                </a:solidFill>
                <a:effectLst/>
                <a:latin typeface="+mj-lt"/>
              </a:rPr>
              <a:t> Skin tight cast: </a:t>
            </a:r>
            <a:endParaRPr lang="en-US" sz="3500" dirty="0">
              <a:latin typeface="+mj-lt"/>
            </a:endParaRPr>
          </a:p>
          <a:p>
            <a:r>
              <a:rPr lang="en-US" dirty="0">
                <a:solidFill>
                  <a:srgbClr val="000000"/>
                </a:solidFill>
                <a:effectLst/>
                <a:latin typeface="+mj-lt"/>
              </a:rPr>
              <a:t> Here the cast is directly applied over the skin. Dangerous as it may cause pressure sores. It is difficult to remove as the hairs may be incorporated into the cast and hence it is not recommended. </a:t>
            </a:r>
            <a:endParaRPr lang="en-US" sz="3500" dirty="0">
              <a:latin typeface="+mj-lt"/>
            </a:endParaRPr>
          </a:p>
          <a:p>
            <a:r>
              <a:rPr lang="en-US" dirty="0">
                <a:solidFill>
                  <a:srgbClr val="000000"/>
                </a:solidFill>
                <a:effectLst/>
                <a:latin typeface="+mj-lt"/>
              </a:rPr>
              <a:t> Bologna cast: </a:t>
            </a:r>
            <a:endParaRPr lang="en-US" sz="3500" dirty="0">
              <a:latin typeface="+mj-lt"/>
            </a:endParaRPr>
          </a:p>
          <a:p>
            <a:r>
              <a:rPr lang="en-US" dirty="0">
                <a:solidFill>
                  <a:srgbClr val="000000"/>
                </a:solidFill>
                <a:effectLst/>
                <a:latin typeface="+mj-lt"/>
              </a:rPr>
              <a:t> How generous amount of cotton padding is applied to the limb before putting the cast. This is the commonly employed method. </a:t>
            </a:r>
            <a:endParaRPr lang="en-US" sz="3500" dirty="0">
              <a:latin typeface="+mj-lt"/>
            </a:endParaRPr>
          </a:p>
          <a:p>
            <a:r>
              <a:rPr lang="en-US" dirty="0">
                <a:solidFill>
                  <a:srgbClr val="000000"/>
                </a:solidFill>
                <a:effectLst/>
                <a:latin typeface="+mj-lt"/>
              </a:rPr>
              <a:t> Three tier cast: </a:t>
            </a:r>
            <a:endParaRPr lang="en-US" sz="3500" dirty="0">
              <a:latin typeface="+mj-lt"/>
            </a:endParaRPr>
          </a:p>
          <a:p>
            <a:r>
              <a:rPr lang="en-US" dirty="0">
                <a:solidFill>
                  <a:srgbClr val="000000"/>
                </a:solidFill>
                <a:effectLst/>
                <a:latin typeface="+mj-lt"/>
              </a:rPr>
              <a:t> Here stockinette is used first, over which cotton padding is done before applying the POP cast. It is an ideal method, but it is expensive.</a:t>
            </a:r>
            <a:endParaRPr lang="en-US" sz="3500" dirty="0">
              <a:latin typeface="+mj-lt"/>
            </a:endParaRPr>
          </a:p>
        </p:txBody>
      </p:sp>
    </p:spTree>
    <p:extLst>
      <p:ext uri="{BB962C8B-B14F-4D97-AF65-F5344CB8AC3E}">
        <p14:creationId xmlns:p14="http://schemas.microsoft.com/office/powerpoint/2010/main" val="159832162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A062D-7040-489A-B8A7-CE9CBE4176E5}"/>
              </a:ext>
            </a:extLst>
          </p:cNvPr>
          <p:cNvSpPr>
            <a:spLocks noGrp="1"/>
          </p:cNvSpPr>
          <p:nvPr>
            <p:ph type="title"/>
          </p:nvPr>
        </p:nvSpPr>
        <p:spPr>
          <a:xfrm>
            <a:off x="76200" y="129146"/>
            <a:ext cx="8229600" cy="685800"/>
          </a:xfrm>
        </p:spPr>
        <p:txBody>
          <a:bodyPr>
            <a:normAutofit fontScale="90000"/>
          </a:bodyPr>
          <a:lstStyle/>
          <a:p>
            <a:pPr algn="ctr"/>
            <a:r>
              <a:rPr lang="en-US" sz="4400" dirty="0"/>
              <a:t>TYPES OF CAST</a:t>
            </a:r>
          </a:p>
        </p:txBody>
      </p:sp>
      <p:graphicFrame>
        <p:nvGraphicFramePr>
          <p:cNvPr id="4" name="Table 4">
            <a:extLst>
              <a:ext uri="{FF2B5EF4-FFF2-40B4-BE49-F238E27FC236}">
                <a16:creationId xmlns:a16="http://schemas.microsoft.com/office/drawing/2014/main" id="{810646B5-1FD3-46B0-80BD-0848C9FC898E}"/>
              </a:ext>
            </a:extLst>
          </p:cNvPr>
          <p:cNvGraphicFramePr>
            <a:graphicFrameLocks noGrp="1"/>
          </p:cNvGraphicFramePr>
          <p:nvPr>
            <p:ph idx="1"/>
            <p:extLst>
              <p:ext uri="{D42A27DB-BD31-4B8C-83A1-F6EECF244321}">
                <p14:modId xmlns:p14="http://schemas.microsoft.com/office/powerpoint/2010/main" val="1208040589"/>
              </p:ext>
            </p:extLst>
          </p:nvPr>
        </p:nvGraphicFramePr>
        <p:xfrm>
          <a:off x="0" y="864674"/>
          <a:ext cx="9144000" cy="5993326"/>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1121884635"/>
                    </a:ext>
                  </a:extLst>
                </a:gridCol>
                <a:gridCol w="3048000">
                  <a:extLst>
                    <a:ext uri="{9D8B030D-6E8A-4147-A177-3AD203B41FA5}">
                      <a16:colId xmlns:a16="http://schemas.microsoft.com/office/drawing/2014/main" val="2736057398"/>
                    </a:ext>
                  </a:extLst>
                </a:gridCol>
                <a:gridCol w="3048000">
                  <a:extLst>
                    <a:ext uri="{9D8B030D-6E8A-4147-A177-3AD203B41FA5}">
                      <a16:colId xmlns:a16="http://schemas.microsoft.com/office/drawing/2014/main" val="1190701483"/>
                    </a:ext>
                  </a:extLst>
                </a:gridCol>
              </a:tblGrid>
              <a:tr h="573007">
                <a:tc>
                  <a:txBody>
                    <a:bodyPr/>
                    <a:lstStyle/>
                    <a:p>
                      <a:r>
                        <a:rPr lang="en-US" dirty="0"/>
                        <a:t>TYPE OF CAST</a:t>
                      </a:r>
                    </a:p>
                  </a:txBody>
                  <a:tcPr/>
                </a:tc>
                <a:tc>
                  <a:txBody>
                    <a:bodyPr/>
                    <a:lstStyle/>
                    <a:p>
                      <a:r>
                        <a:rPr lang="en-US" dirty="0"/>
                        <a:t>LOCATION</a:t>
                      </a:r>
                    </a:p>
                  </a:txBody>
                  <a:tcPr/>
                </a:tc>
                <a:tc>
                  <a:txBody>
                    <a:bodyPr/>
                    <a:lstStyle/>
                    <a:p>
                      <a:r>
                        <a:rPr lang="en-US" dirty="0"/>
                        <a:t>USES</a:t>
                      </a:r>
                    </a:p>
                  </a:txBody>
                  <a:tcPr/>
                </a:tc>
                <a:extLst>
                  <a:ext uri="{0D108BD9-81ED-4DB2-BD59-A6C34878D82A}">
                    <a16:rowId xmlns:a16="http://schemas.microsoft.com/office/drawing/2014/main" val="2727508222"/>
                  </a:ext>
                </a:extLst>
              </a:tr>
              <a:tr h="1775622">
                <a:tc>
                  <a:txBody>
                    <a:bodyPr/>
                    <a:lstStyle/>
                    <a:p>
                      <a:r>
                        <a:rPr kumimoji="0" lang="en-US" sz="1800" kern="1200" dirty="0">
                          <a:solidFill>
                            <a:schemeClr val="dk1"/>
                          </a:solidFill>
                          <a:effectLst/>
                          <a:latin typeface="+mn-lt"/>
                          <a:ea typeface="+mn-ea"/>
                          <a:cs typeface="+mn-cs"/>
                        </a:rPr>
                        <a:t>Short arm </a:t>
                      </a:r>
                      <a:endParaRPr lang="en-US" dirty="0"/>
                    </a:p>
                    <a:p>
                      <a:r>
                        <a:rPr kumimoji="0" lang="en-US" sz="1800" kern="1200" dirty="0">
                          <a:solidFill>
                            <a:schemeClr val="dk1"/>
                          </a:solidFill>
                          <a:effectLst/>
                          <a:latin typeface="+mn-lt"/>
                          <a:ea typeface="+mn-ea"/>
                          <a:cs typeface="+mn-cs"/>
                        </a:rPr>
                        <a:t>cast </a:t>
                      </a:r>
                      <a:endParaRPr lang="en-US" dirty="0"/>
                    </a:p>
                  </a:txBody>
                  <a:tcPr/>
                </a:tc>
                <a:tc>
                  <a:txBody>
                    <a:bodyPr/>
                    <a:lstStyle/>
                    <a:p>
                      <a:r>
                        <a:rPr kumimoji="0" lang="en-US" sz="1800" kern="1200" dirty="0">
                          <a:solidFill>
                            <a:schemeClr val="dk1"/>
                          </a:solidFill>
                          <a:effectLst/>
                          <a:latin typeface="+mn-lt"/>
                          <a:ea typeface="+mn-ea"/>
                          <a:cs typeface="+mn-cs"/>
                        </a:rPr>
                        <a:t>Applied below the </a:t>
                      </a:r>
                      <a:endParaRPr lang="en-US" dirty="0"/>
                    </a:p>
                    <a:p>
                      <a:r>
                        <a:rPr kumimoji="0" lang="en-US" sz="1800" kern="1200" dirty="0">
                          <a:solidFill>
                            <a:schemeClr val="dk1"/>
                          </a:solidFill>
                          <a:effectLst/>
                          <a:latin typeface="+mn-lt"/>
                          <a:ea typeface="+mn-ea"/>
                          <a:cs typeface="+mn-cs"/>
                        </a:rPr>
                        <a:t>elbow to the hand </a:t>
                      </a:r>
                      <a:endParaRPr lang="en-US" dirty="0"/>
                    </a:p>
                  </a:txBody>
                  <a:tcPr/>
                </a:tc>
                <a:tc>
                  <a:txBody>
                    <a:bodyPr/>
                    <a:lstStyle/>
                    <a:p>
                      <a:r>
                        <a:rPr kumimoji="0" lang="en-US" sz="1800" kern="1200" dirty="0">
                          <a:solidFill>
                            <a:schemeClr val="dk1"/>
                          </a:solidFill>
                          <a:effectLst/>
                          <a:latin typeface="+mn-lt"/>
                          <a:ea typeface="+mn-ea"/>
                          <a:cs typeface="+mn-cs"/>
                        </a:rPr>
                        <a:t>Forearm or wrist fractures. Also used to </a:t>
                      </a:r>
                      <a:endParaRPr lang="en-US" dirty="0"/>
                    </a:p>
                    <a:p>
                      <a:r>
                        <a:rPr kumimoji="0" lang="en-US" sz="1800" kern="1200" dirty="0">
                          <a:solidFill>
                            <a:schemeClr val="dk1"/>
                          </a:solidFill>
                          <a:effectLst/>
                          <a:latin typeface="+mn-lt"/>
                          <a:ea typeface="+mn-ea"/>
                          <a:cs typeface="+mn-cs"/>
                        </a:rPr>
                        <a:t>hold the forearm or wrist muscles and </a:t>
                      </a:r>
                      <a:endParaRPr lang="en-US" dirty="0"/>
                    </a:p>
                    <a:p>
                      <a:r>
                        <a:rPr kumimoji="0" lang="en-US" sz="1800" kern="1200" dirty="0">
                          <a:solidFill>
                            <a:schemeClr val="dk1"/>
                          </a:solidFill>
                          <a:effectLst/>
                          <a:latin typeface="+mn-lt"/>
                          <a:ea typeface="+mn-ea"/>
                          <a:cs typeface="+mn-cs"/>
                        </a:rPr>
                        <a:t>tendons in place after surgery.</a:t>
                      </a:r>
                      <a:endParaRPr lang="en-US" dirty="0"/>
                    </a:p>
                  </a:txBody>
                  <a:tcPr/>
                </a:tc>
                <a:extLst>
                  <a:ext uri="{0D108BD9-81ED-4DB2-BD59-A6C34878D82A}">
                    <a16:rowId xmlns:a16="http://schemas.microsoft.com/office/drawing/2014/main" val="973790295"/>
                  </a:ext>
                </a:extLst>
              </a:tr>
              <a:tr h="1495260">
                <a:tc>
                  <a:txBody>
                    <a:bodyPr/>
                    <a:lstStyle/>
                    <a:p>
                      <a:r>
                        <a:rPr kumimoji="0" lang="en-US" sz="1800" kern="1200" dirty="0">
                          <a:solidFill>
                            <a:schemeClr val="dk1"/>
                          </a:solidFill>
                          <a:effectLst/>
                          <a:latin typeface="+mn-lt"/>
                          <a:ea typeface="+mn-ea"/>
                          <a:cs typeface="+mn-cs"/>
                        </a:rPr>
                        <a:t>Long arm </a:t>
                      </a:r>
                      <a:endParaRPr lang="en-US" dirty="0"/>
                    </a:p>
                    <a:p>
                      <a:r>
                        <a:rPr kumimoji="0" lang="en-US" sz="1800" kern="1200" dirty="0">
                          <a:solidFill>
                            <a:schemeClr val="dk1"/>
                          </a:solidFill>
                          <a:effectLst/>
                          <a:latin typeface="+mn-lt"/>
                          <a:ea typeface="+mn-ea"/>
                          <a:cs typeface="+mn-cs"/>
                        </a:rPr>
                        <a:t>cast</a:t>
                      </a:r>
                      <a:endParaRPr lang="en-US" dirty="0"/>
                    </a:p>
                  </a:txBody>
                  <a:tcPr/>
                </a:tc>
                <a:tc>
                  <a:txBody>
                    <a:bodyPr/>
                    <a:lstStyle/>
                    <a:p>
                      <a:r>
                        <a:rPr kumimoji="0" lang="en-US" sz="1800" kern="1200" dirty="0">
                          <a:solidFill>
                            <a:schemeClr val="dk1"/>
                          </a:solidFill>
                          <a:effectLst/>
                          <a:latin typeface="+mn-lt"/>
                          <a:ea typeface="+mn-ea"/>
                          <a:cs typeface="+mn-cs"/>
                        </a:rPr>
                        <a:t>Applied from the </a:t>
                      </a:r>
                      <a:endParaRPr lang="en-US" dirty="0"/>
                    </a:p>
                    <a:p>
                      <a:r>
                        <a:rPr kumimoji="0" lang="en-US" sz="1800" kern="1200" dirty="0">
                          <a:solidFill>
                            <a:schemeClr val="dk1"/>
                          </a:solidFill>
                          <a:effectLst/>
                          <a:latin typeface="+mn-lt"/>
                          <a:ea typeface="+mn-ea"/>
                          <a:cs typeface="+mn-cs"/>
                        </a:rPr>
                        <a:t>upper arm to the </a:t>
                      </a:r>
                      <a:endParaRPr lang="en-US" dirty="0"/>
                    </a:p>
                    <a:p>
                      <a:r>
                        <a:rPr kumimoji="0" lang="en-US" sz="1800" kern="1200" dirty="0">
                          <a:solidFill>
                            <a:schemeClr val="dk1"/>
                          </a:solidFill>
                          <a:effectLst/>
                          <a:latin typeface="+mn-lt"/>
                          <a:ea typeface="+mn-ea"/>
                          <a:cs typeface="+mn-cs"/>
                        </a:rPr>
                        <a:t>hand.</a:t>
                      </a:r>
                      <a:endParaRPr lang="en-US" dirty="0"/>
                    </a:p>
                  </a:txBody>
                  <a:tcPr/>
                </a:tc>
                <a:tc>
                  <a:txBody>
                    <a:bodyPr/>
                    <a:lstStyle/>
                    <a:p>
                      <a:r>
                        <a:rPr kumimoji="0" lang="en-US" sz="1800" kern="1200" dirty="0">
                          <a:solidFill>
                            <a:schemeClr val="dk1"/>
                          </a:solidFill>
                          <a:effectLst/>
                          <a:latin typeface="+mn-lt"/>
                          <a:ea typeface="+mn-ea"/>
                          <a:cs typeface="+mn-cs"/>
                        </a:rPr>
                        <a:t>Elbow, or forearm fractures. </a:t>
                      </a:r>
                      <a:endParaRPr lang="en-US" dirty="0"/>
                    </a:p>
                    <a:p>
                      <a:r>
                        <a:rPr kumimoji="0" lang="en-US" sz="1800" kern="1200" dirty="0">
                          <a:solidFill>
                            <a:schemeClr val="dk1"/>
                          </a:solidFill>
                          <a:effectLst/>
                          <a:latin typeface="+mn-lt"/>
                          <a:ea typeface="+mn-ea"/>
                          <a:cs typeface="+mn-cs"/>
                        </a:rPr>
                        <a:t>Also used to hold the arm or elbow muscles </a:t>
                      </a:r>
                      <a:endParaRPr lang="en-US" dirty="0"/>
                    </a:p>
                    <a:p>
                      <a:r>
                        <a:rPr kumimoji="0" lang="en-US" sz="1800" kern="1200" dirty="0">
                          <a:solidFill>
                            <a:schemeClr val="dk1"/>
                          </a:solidFill>
                          <a:effectLst/>
                          <a:latin typeface="+mn-lt"/>
                          <a:ea typeface="+mn-ea"/>
                          <a:cs typeface="+mn-cs"/>
                        </a:rPr>
                        <a:t>and tendons in place after surgery </a:t>
                      </a:r>
                      <a:endParaRPr lang="en-US" dirty="0"/>
                    </a:p>
                  </a:txBody>
                  <a:tcPr/>
                </a:tc>
                <a:extLst>
                  <a:ext uri="{0D108BD9-81ED-4DB2-BD59-A6C34878D82A}">
                    <a16:rowId xmlns:a16="http://schemas.microsoft.com/office/drawing/2014/main" val="2000492372"/>
                  </a:ext>
                </a:extLst>
              </a:tr>
              <a:tr h="1214899">
                <a:tc>
                  <a:txBody>
                    <a:bodyPr/>
                    <a:lstStyle/>
                    <a:p>
                      <a:r>
                        <a:rPr kumimoji="0" lang="en-US" sz="1800" kern="1200" dirty="0">
                          <a:solidFill>
                            <a:schemeClr val="dk1"/>
                          </a:solidFill>
                          <a:effectLst/>
                          <a:latin typeface="+mn-lt"/>
                          <a:ea typeface="+mn-ea"/>
                          <a:cs typeface="+mn-cs"/>
                        </a:rPr>
                        <a:t>Arm </a:t>
                      </a:r>
                      <a:endParaRPr lang="en-US" dirty="0"/>
                    </a:p>
                    <a:p>
                      <a:r>
                        <a:rPr kumimoji="0" lang="en-US" sz="1800" kern="1200" dirty="0">
                          <a:solidFill>
                            <a:schemeClr val="dk1"/>
                          </a:solidFill>
                          <a:effectLst/>
                          <a:latin typeface="+mn-lt"/>
                          <a:ea typeface="+mn-ea"/>
                          <a:cs typeface="+mn-cs"/>
                        </a:rPr>
                        <a:t>cylinder </a:t>
                      </a:r>
                      <a:endParaRPr lang="en-US" dirty="0"/>
                    </a:p>
                    <a:p>
                      <a:r>
                        <a:rPr kumimoji="0" lang="en-US" sz="1800" kern="1200" dirty="0">
                          <a:solidFill>
                            <a:schemeClr val="dk1"/>
                          </a:solidFill>
                          <a:effectLst/>
                          <a:latin typeface="+mn-lt"/>
                          <a:ea typeface="+mn-ea"/>
                          <a:cs typeface="+mn-cs"/>
                        </a:rPr>
                        <a:t>cast</a:t>
                      </a:r>
                      <a:endParaRPr lang="en-US" dirty="0"/>
                    </a:p>
                  </a:txBody>
                  <a:tcPr/>
                </a:tc>
                <a:tc>
                  <a:txBody>
                    <a:bodyPr/>
                    <a:lstStyle/>
                    <a:p>
                      <a:r>
                        <a:rPr kumimoji="0" lang="en-US" sz="1800" kern="1200" dirty="0">
                          <a:solidFill>
                            <a:schemeClr val="dk1"/>
                          </a:solidFill>
                          <a:effectLst/>
                          <a:latin typeface="+mn-lt"/>
                          <a:ea typeface="+mn-ea"/>
                          <a:cs typeface="+mn-cs"/>
                        </a:rPr>
                        <a:t>Applied from the </a:t>
                      </a:r>
                      <a:endParaRPr lang="en-US" dirty="0"/>
                    </a:p>
                    <a:p>
                      <a:r>
                        <a:rPr kumimoji="0" lang="en-US" sz="1800" kern="1200" dirty="0">
                          <a:solidFill>
                            <a:schemeClr val="dk1"/>
                          </a:solidFill>
                          <a:effectLst/>
                          <a:latin typeface="+mn-lt"/>
                          <a:ea typeface="+mn-ea"/>
                          <a:cs typeface="+mn-cs"/>
                        </a:rPr>
                        <a:t>upper arm to the </a:t>
                      </a:r>
                      <a:endParaRPr lang="en-US" dirty="0"/>
                    </a:p>
                    <a:p>
                      <a:r>
                        <a:rPr kumimoji="0" lang="en-US" sz="1800" kern="1200" dirty="0">
                          <a:solidFill>
                            <a:schemeClr val="dk1"/>
                          </a:solidFill>
                          <a:effectLst/>
                          <a:latin typeface="+mn-lt"/>
                          <a:ea typeface="+mn-ea"/>
                          <a:cs typeface="+mn-cs"/>
                        </a:rPr>
                        <a:t>wrist</a:t>
                      </a:r>
                      <a:endParaRPr lang="en-US" dirty="0"/>
                    </a:p>
                  </a:txBody>
                  <a:tcPr/>
                </a:tc>
                <a:tc>
                  <a:txBody>
                    <a:bodyPr/>
                    <a:lstStyle/>
                    <a:p>
                      <a:r>
                        <a:rPr kumimoji="0" lang="en-US" sz="1800" kern="1200" dirty="0">
                          <a:solidFill>
                            <a:schemeClr val="dk1"/>
                          </a:solidFill>
                          <a:effectLst/>
                          <a:latin typeface="+mn-lt"/>
                          <a:ea typeface="+mn-ea"/>
                          <a:cs typeface="+mn-cs"/>
                        </a:rPr>
                        <a:t>To hold the elbow muscles and tendons in </a:t>
                      </a:r>
                      <a:endParaRPr lang="en-US" dirty="0"/>
                    </a:p>
                    <a:p>
                      <a:r>
                        <a:rPr kumimoji="0" lang="en-US" sz="1800" kern="1200" dirty="0">
                          <a:solidFill>
                            <a:schemeClr val="dk1"/>
                          </a:solidFill>
                          <a:effectLst/>
                          <a:latin typeface="+mn-lt"/>
                          <a:ea typeface="+mn-ea"/>
                          <a:cs typeface="+mn-cs"/>
                        </a:rPr>
                        <a:t>place after a dislocation or surgery </a:t>
                      </a:r>
                      <a:endParaRPr lang="en-US" dirty="0"/>
                    </a:p>
                  </a:txBody>
                  <a:tcPr/>
                </a:tc>
                <a:extLst>
                  <a:ext uri="{0D108BD9-81ED-4DB2-BD59-A6C34878D82A}">
                    <a16:rowId xmlns:a16="http://schemas.microsoft.com/office/drawing/2014/main" val="2004841401"/>
                  </a:ext>
                </a:extLst>
              </a:tr>
              <a:tr h="934538">
                <a:tc>
                  <a:txBody>
                    <a:bodyPr/>
                    <a:lstStyle/>
                    <a:p>
                      <a:r>
                        <a:rPr kumimoji="0" lang="en-US" sz="1800" kern="1200" dirty="0">
                          <a:solidFill>
                            <a:schemeClr val="dk1"/>
                          </a:solidFill>
                          <a:effectLst/>
                          <a:latin typeface="+mn-lt"/>
                          <a:ea typeface="+mn-ea"/>
                          <a:cs typeface="+mn-cs"/>
                        </a:rPr>
                        <a:t>Shoulder spica </a:t>
                      </a:r>
                      <a:endParaRPr lang="en-US" dirty="0"/>
                    </a:p>
                    <a:p>
                      <a:r>
                        <a:rPr kumimoji="0" lang="en-US" sz="1800" kern="1200" dirty="0">
                          <a:solidFill>
                            <a:schemeClr val="dk1"/>
                          </a:solidFill>
                          <a:effectLst/>
                          <a:latin typeface="+mn-lt"/>
                          <a:ea typeface="+mn-ea"/>
                          <a:cs typeface="+mn-cs"/>
                        </a:rPr>
                        <a:t>cast </a:t>
                      </a:r>
                      <a:endParaRPr lang="en-US" dirty="0"/>
                    </a:p>
                  </a:txBody>
                  <a:tcPr/>
                </a:tc>
                <a:tc>
                  <a:txBody>
                    <a:bodyPr/>
                    <a:lstStyle/>
                    <a:p>
                      <a:r>
                        <a:rPr kumimoji="0" lang="en-US" sz="1800" kern="1200" dirty="0">
                          <a:solidFill>
                            <a:schemeClr val="dk1"/>
                          </a:solidFill>
                          <a:effectLst/>
                          <a:latin typeface="+mn-lt"/>
                          <a:ea typeface="+mn-ea"/>
                          <a:cs typeface="+mn-cs"/>
                        </a:rPr>
                        <a:t>Applied around the neck and </a:t>
                      </a:r>
                      <a:endParaRPr lang="en-US" dirty="0"/>
                    </a:p>
                    <a:p>
                      <a:r>
                        <a:rPr kumimoji="0" lang="en-US" sz="1800" kern="1200" dirty="0">
                          <a:solidFill>
                            <a:schemeClr val="dk1"/>
                          </a:solidFill>
                          <a:effectLst/>
                          <a:latin typeface="+mn-lt"/>
                          <a:ea typeface="+mn-ea"/>
                          <a:cs typeface="+mn-cs"/>
                        </a:rPr>
                        <a:t>trunk of the body </a:t>
                      </a:r>
                      <a:endParaRPr lang="en-US" dirty="0"/>
                    </a:p>
                  </a:txBody>
                  <a:tcPr/>
                </a:tc>
                <a:tc>
                  <a:txBody>
                    <a:bodyPr/>
                    <a:lstStyle/>
                    <a:p>
                      <a:r>
                        <a:rPr kumimoji="0" lang="en-US" sz="1800" kern="1200" dirty="0">
                          <a:solidFill>
                            <a:schemeClr val="dk1"/>
                          </a:solidFill>
                          <a:effectLst/>
                          <a:latin typeface="+mn-lt"/>
                          <a:ea typeface="+mn-ea"/>
                          <a:cs typeface="+mn-cs"/>
                        </a:rPr>
                        <a:t>After surgery on the neck or upper back area</a:t>
                      </a:r>
                      <a:endParaRPr lang="en-US" dirty="0"/>
                    </a:p>
                  </a:txBody>
                  <a:tcPr/>
                </a:tc>
                <a:extLst>
                  <a:ext uri="{0D108BD9-81ED-4DB2-BD59-A6C34878D82A}">
                    <a16:rowId xmlns:a16="http://schemas.microsoft.com/office/drawing/2014/main" val="3694261660"/>
                  </a:ext>
                </a:extLst>
              </a:tr>
            </a:tbl>
          </a:graphicData>
        </a:graphic>
      </p:graphicFrame>
    </p:spTree>
    <p:extLst>
      <p:ext uri="{BB962C8B-B14F-4D97-AF65-F5344CB8AC3E}">
        <p14:creationId xmlns:p14="http://schemas.microsoft.com/office/powerpoint/2010/main" val="172703112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E16CC-917C-4C9B-B781-D614BCFC7890}"/>
              </a:ext>
            </a:extLst>
          </p:cNvPr>
          <p:cNvSpPr>
            <a:spLocks noGrp="1"/>
          </p:cNvSpPr>
          <p:nvPr>
            <p:ph type="title"/>
          </p:nvPr>
        </p:nvSpPr>
        <p:spPr>
          <a:xfrm>
            <a:off x="457200" y="-15025"/>
            <a:ext cx="8229600" cy="762000"/>
          </a:xfrm>
        </p:spPr>
        <p:txBody>
          <a:bodyPr>
            <a:normAutofit fontScale="90000"/>
          </a:bodyPr>
          <a:lstStyle/>
          <a:p>
            <a:pPr algn="ctr"/>
            <a:r>
              <a:rPr lang="en-US" dirty="0"/>
              <a:t>TYPES OF CAST</a:t>
            </a:r>
          </a:p>
        </p:txBody>
      </p:sp>
      <p:graphicFrame>
        <p:nvGraphicFramePr>
          <p:cNvPr id="4" name="Table 4">
            <a:extLst>
              <a:ext uri="{FF2B5EF4-FFF2-40B4-BE49-F238E27FC236}">
                <a16:creationId xmlns:a16="http://schemas.microsoft.com/office/drawing/2014/main" id="{C40989FF-50F5-4739-8401-AF7AE19E3D53}"/>
              </a:ext>
            </a:extLst>
          </p:cNvPr>
          <p:cNvGraphicFramePr>
            <a:graphicFrameLocks noGrp="1"/>
          </p:cNvGraphicFramePr>
          <p:nvPr>
            <p:ph idx="1"/>
            <p:extLst>
              <p:ext uri="{D42A27DB-BD31-4B8C-83A1-F6EECF244321}">
                <p14:modId xmlns:p14="http://schemas.microsoft.com/office/powerpoint/2010/main" val="988831281"/>
              </p:ext>
            </p:extLst>
          </p:nvPr>
        </p:nvGraphicFramePr>
        <p:xfrm>
          <a:off x="0" y="746975"/>
          <a:ext cx="9144000" cy="6111026"/>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190165758"/>
                    </a:ext>
                  </a:extLst>
                </a:gridCol>
                <a:gridCol w="3048000">
                  <a:extLst>
                    <a:ext uri="{9D8B030D-6E8A-4147-A177-3AD203B41FA5}">
                      <a16:colId xmlns:a16="http://schemas.microsoft.com/office/drawing/2014/main" val="691869380"/>
                    </a:ext>
                  </a:extLst>
                </a:gridCol>
                <a:gridCol w="3048000">
                  <a:extLst>
                    <a:ext uri="{9D8B030D-6E8A-4147-A177-3AD203B41FA5}">
                      <a16:colId xmlns:a16="http://schemas.microsoft.com/office/drawing/2014/main" val="4209091858"/>
                    </a:ext>
                  </a:extLst>
                </a:gridCol>
              </a:tblGrid>
              <a:tr h="672056">
                <a:tc>
                  <a:txBody>
                    <a:bodyPr/>
                    <a:lstStyle/>
                    <a:p>
                      <a:r>
                        <a:rPr lang="en-US" dirty="0"/>
                        <a:t>TYPE OF CAST</a:t>
                      </a:r>
                    </a:p>
                  </a:txBody>
                  <a:tcPr/>
                </a:tc>
                <a:tc>
                  <a:txBody>
                    <a:bodyPr/>
                    <a:lstStyle/>
                    <a:p>
                      <a:r>
                        <a:rPr lang="en-US" dirty="0"/>
                        <a:t>LOCATION</a:t>
                      </a:r>
                    </a:p>
                  </a:txBody>
                  <a:tcPr/>
                </a:tc>
                <a:tc>
                  <a:txBody>
                    <a:bodyPr/>
                    <a:lstStyle/>
                    <a:p>
                      <a:r>
                        <a:rPr lang="en-US" dirty="0"/>
                        <a:t>USES</a:t>
                      </a:r>
                    </a:p>
                  </a:txBody>
                  <a:tcPr/>
                </a:tc>
                <a:extLst>
                  <a:ext uri="{0D108BD9-81ED-4DB2-BD59-A6C34878D82A}">
                    <a16:rowId xmlns:a16="http://schemas.microsoft.com/office/drawing/2014/main" val="274490619"/>
                  </a:ext>
                </a:extLst>
              </a:tr>
              <a:tr h="1219079">
                <a:tc>
                  <a:txBody>
                    <a:bodyPr/>
                    <a:lstStyle/>
                    <a:p>
                      <a:r>
                        <a:rPr kumimoji="0" lang="en-US" sz="1800" kern="1200" dirty="0">
                          <a:solidFill>
                            <a:schemeClr val="dk1"/>
                          </a:solidFill>
                          <a:effectLst/>
                          <a:latin typeface="+mn-lt"/>
                          <a:ea typeface="+mn-ea"/>
                          <a:cs typeface="+mn-cs"/>
                        </a:rPr>
                        <a:t>Minerva cast </a:t>
                      </a:r>
                      <a:endParaRPr lang="en-US" b="1" dirty="0"/>
                    </a:p>
                  </a:txBody>
                  <a:tcPr/>
                </a:tc>
                <a:tc>
                  <a:txBody>
                    <a:bodyPr/>
                    <a:lstStyle/>
                    <a:p>
                      <a:r>
                        <a:rPr kumimoji="0" lang="en-US" sz="1800" kern="1200" dirty="0">
                          <a:solidFill>
                            <a:schemeClr val="dk1"/>
                          </a:solidFill>
                          <a:effectLst/>
                          <a:latin typeface="+mn-lt"/>
                          <a:ea typeface="+mn-ea"/>
                          <a:cs typeface="+mn-cs"/>
                        </a:rPr>
                        <a:t>Around the neck and trunk of </a:t>
                      </a:r>
                      <a:endParaRPr lang="en-US" dirty="0"/>
                    </a:p>
                    <a:p>
                      <a:r>
                        <a:rPr kumimoji="0" lang="en-US" sz="1800" kern="1200" dirty="0">
                          <a:solidFill>
                            <a:schemeClr val="dk1"/>
                          </a:solidFill>
                          <a:effectLst/>
                          <a:latin typeface="+mn-lt"/>
                          <a:ea typeface="+mn-ea"/>
                          <a:cs typeface="+mn-cs"/>
                        </a:rPr>
                        <a:t>the body</a:t>
                      </a:r>
                      <a:endParaRPr lang="en-US" dirty="0"/>
                    </a:p>
                  </a:txBody>
                  <a:tcPr/>
                </a:tc>
                <a:tc>
                  <a:txBody>
                    <a:bodyPr/>
                    <a:lstStyle/>
                    <a:p>
                      <a:r>
                        <a:rPr kumimoji="0" lang="en-US" sz="1800" kern="1200" dirty="0">
                          <a:solidFill>
                            <a:schemeClr val="dk1"/>
                          </a:solidFill>
                          <a:effectLst/>
                          <a:latin typeface="+mn-lt"/>
                          <a:ea typeface="+mn-ea"/>
                          <a:cs typeface="+mn-cs"/>
                        </a:rPr>
                        <a:t>After surgery on the neck or upper back area</a:t>
                      </a:r>
                      <a:endParaRPr lang="en-US" dirty="0"/>
                    </a:p>
                  </a:txBody>
                  <a:tcPr/>
                </a:tc>
                <a:extLst>
                  <a:ext uri="{0D108BD9-81ED-4DB2-BD59-A6C34878D82A}">
                    <a16:rowId xmlns:a16="http://schemas.microsoft.com/office/drawing/2014/main" val="2050830358"/>
                  </a:ext>
                </a:extLst>
              </a:tr>
              <a:tr h="1219079">
                <a:tc>
                  <a:txBody>
                    <a:bodyPr/>
                    <a:lstStyle/>
                    <a:p>
                      <a:r>
                        <a:rPr kumimoji="0" lang="en-US" sz="1800" b="0" kern="1200" dirty="0">
                          <a:solidFill>
                            <a:schemeClr val="dk1"/>
                          </a:solidFill>
                          <a:effectLst/>
                          <a:latin typeface="+mn-lt"/>
                          <a:ea typeface="+mn-ea"/>
                          <a:cs typeface="+mn-cs"/>
                        </a:rPr>
                        <a:t>Short leg cast</a:t>
                      </a:r>
                      <a:endParaRPr lang="en-US" b="0" dirty="0"/>
                    </a:p>
                  </a:txBody>
                  <a:tcPr/>
                </a:tc>
                <a:tc>
                  <a:txBody>
                    <a:bodyPr/>
                    <a:lstStyle/>
                    <a:p>
                      <a:r>
                        <a:rPr kumimoji="0" lang="en-US" sz="1800" b="0" kern="1200" dirty="0">
                          <a:solidFill>
                            <a:schemeClr val="dk1"/>
                          </a:solidFill>
                          <a:effectLst/>
                          <a:latin typeface="+mn-lt"/>
                          <a:ea typeface="+mn-ea"/>
                          <a:cs typeface="+mn-cs"/>
                        </a:rPr>
                        <a:t>Applied to the area below the knee to </a:t>
                      </a:r>
                      <a:endParaRPr lang="en-US" b="0" dirty="0"/>
                    </a:p>
                    <a:p>
                      <a:r>
                        <a:rPr kumimoji="0" lang="en-US" sz="1800" b="0" kern="1200" dirty="0">
                          <a:solidFill>
                            <a:schemeClr val="dk1"/>
                          </a:solidFill>
                          <a:effectLst/>
                          <a:latin typeface="+mn-lt"/>
                          <a:ea typeface="+mn-ea"/>
                          <a:cs typeface="+mn-cs"/>
                        </a:rPr>
                        <a:t>the foot</a:t>
                      </a:r>
                      <a:endParaRPr lang="en-US" b="0" dirty="0"/>
                    </a:p>
                  </a:txBody>
                  <a:tcPr/>
                </a:tc>
                <a:tc>
                  <a:txBody>
                    <a:bodyPr/>
                    <a:lstStyle/>
                    <a:p>
                      <a:r>
                        <a:rPr kumimoji="0" lang="en-US" sz="1800" b="0" kern="1200" dirty="0">
                          <a:solidFill>
                            <a:schemeClr val="dk1"/>
                          </a:solidFill>
                          <a:effectLst/>
                          <a:latin typeface="+mn-lt"/>
                          <a:ea typeface="+mn-ea"/>
                          <a:cs typeface="+mn-cs"/>
                        </a:rPr>
                        <a:t>Lower leg fractures ,severe ankle sprains </a:t>
                      </a:r>
                      <a:endParaRPr lang="en-US" b="0" dirty="0"/>
                    </a:p>
                    <a:p>
                      <a:r>
                        <a:rPr kumimoji="0" lang="en-US" sz="1800" b="0" kern="1200" dirty="0">
                          <a:solidFill>
                            <a:schemeClr val="dk1"/>
                          </a:solidFill>
                          <a:effectLst/>
                          <a:latin typeface="+mn-lt"/>
                          <a:ea typeface="+mn-ea"/>
                          <a:cs typeface="+mn-cs"/>
                        </a:rPr>
                        <a:t>/strain ,or fractures.</a:t>
                      </a:r>
                      <a:endParaRPr lang="en-US" b="0" dirty="0"/>
                    </a:p>
                  </a:txBody>
                  <a:tcPr/>
                </a:tc>
                <a:extLst>
                  <a:ext uri="{0D108BD9-81ED-4DB2-BD59-A6C34878D82A}">
                    <a16:rowId xmlns:a16="http://schemas.microsoft.com/office/drawing/2014/main" val="1640906405"/>
                  </a:ext>
                </a:extLst>
              </a:tr>
              <a:tr h="1500406">
                <a:tc>
                  <a:txBody>
                    <a:bodyPr/>
                    <a:lstStyle/>
                    <a:p>
                      <a:r>
                        <a:rPr kumimoji="0" lang="en-US" sz="1800" kern="1200" dirty="0">
                          <a:solidFill>
                            <a:schemeClr val="dk1"/>
                          </a:solidFill>
                          <a:effectLst/>
                          <a:latin typeface="+mn-lt"/>
                          <a:ea typeface="+mn-ea"/>
                          <a:cs typeface="+mn-cs"/>
                        </a:rPr>
                        <a:t>Leg cylinder cast</a:t>
                      </a:r>
                      <a:endParaRPr lang="en-US" dirty="0"/>
                    </a:p>
                  </a:txBody>
                  <a:tcPr/>
                </a:tc>
                <a:tc>
                  <a:txBody>
                    <a:bodyPr/>
                    <a:lstStyle/>
                    <a:p>
                      <a:r>
                        <a:rPr kumimoji="0" lang="en-US" sz="1800" kern="1200" dirty="0">
                          <a:solidFill>
                            <a:schemeClr val="dk1"/>
                          </a:solidFill>
                          <a:effectLst/>
                          <a:latin typeface="+mn-lt"/>
                          <a:ea typeface="+mn-ea"/>
                          <a:cs typeface="+mn-cs"/>
                        </a:rPr>
                        <a:t>From the upper thigh to the ankle</a:t>
                      </a:r>
                      <a:endParaRPr lang="en-US" dirty="0"/>
                    </a:p>
                  </a:txBody>
                  <a:tcPr/>
                </a:tc>
                <a:tc>
                  <a:txBody>
                    <a:bodyPr/>
                    <a:lstStyle/>
                    <a:p>
                      <a:r>
                        <a:rPr kumimoji="0" lang="en-US" sz="1800" kern="1200" dirty="0">
                          <a:solidFill>
                            <a:schemeClr val="dk1"/>
                          </a:solidFill>
                          <a:effectLst/>
                          <a:latin typeface="+mn-lt"/>
                          <a:ea typeface="+mn-ea"/>
                          <a:cs typeface="+mn-cs"/>
                        </a:rPr>
                        <a:t>knee ,or lower leg fracture ,knee </a:t>
                      </a:r>
                      <a:endParaRPr lang="en-US" dirty="0"/>
                    </a:p>
                    <a:p>
                      <a:r>
                        <a:rPr kumimoji="0" lang="en-US" sz="1800" kern="1200" dirty="0">
                          <a:solidFill>
                            <a:schemeClr val="dk1"/>
                          </a:solidFill>
                          <a:effectLst/>
                          <a:latin typeface="+mn-lt"/>
                          <a:ea typeface="+mn-ea"/>
                          <a:cs typeface="+mn-cs"/>
                        </a:rPr>
                        <a:t>dislocations ,or after surgery on the leg </a:t>
                      </a:r>
                      <a:endParaRPr lang="en-US" dirty="0"/>
                    </a:p>
                    <a:p>
                      <a:r>
                        <a:rPr kumimoji="0" lang="en-US" sz="1800" kern="1200" dirty="0">
                          <a:solidFill>
                            <a:schemeClr val="dk1"/>
                          </a:solidFill>
                          <a:effectLst/>
                          <a:latin typeface="+mn-lt"/>
                          <a:ea typeface="+mn-ea"/>
                          <a:cs typeface="+mn-cs"/>
                        </a:rPr>
                        <a:t>or knee area</a:t>
                      </a:r>
                      <a:endParaRPr lang="en-US" dirty="0"/>
                    </a:p>
                  </a:txBody>
                  <a:tcPr/>
                </a:tc>
                <a:extLst>
                  <a:ext uri="{0D108BD9-81ED-4DB2-BD59-A6C34878D82A}">
                    <a16:rowId xmlns:a16="http://schemas.microsoft.com/office/drawing/2014/main" val="3853616222"/>
                  </a:ext>
                </a:extLst>
              </a:tr>
              <a:tr h="1500406">
                <a:tc>
                  <a:txBody>
                    <a:bodyPr/>
                    <a:lstStyle/>
                    <a:p>
                      <a:r>
                        <a:rPr kumimoji="0" lang="en-US" sz="1800" kern="1200" dirty="0">
                          <a:solidFill>
                            <a:schemeClr val="dk1"/>
                          </a:solidFill>
                          <a:effectLst/>
                          <a:latin typeface="+mn-lt"/>
                          <a:ea typeface="+mn-ea"/>
                          <a:cs typeface="+mn-cs"/>
                        </a:rPr>
                        <a:t>Unilateral hip spica cast</a:t>
                      </a:r>
                      <a:endParaRPr lang="en-US" dirty="0"/>
                    </a:p>
                  </a:txBody>
                  <a:tcPr/>
                </a:tc>
                <a:tc>
                  <a:txBody>
                    <a:bodyPr/>
                    <a:lstStyle/>
                    <a:p>
                      <a:r>
                        <a:rPr kumimoji="0" lang="en-US" sz="1800" kern="1200" dirty="0">
                          <a:solidFill>
                            <a:schemeClr val="dk1"/>
                          </a:solidFill>
                          <a:effectLst/>
                          <a:latin typeface="+mn-lt"/>
                          <a:ea typeface="+mn-ea"/>
                          <a:cs typeface="+mn-cs"/>
                        </a:rPr>
                        <a:t>Applied from the chest to the </a:t>
                      </a:r>
                      <a:endParaRPr lang="en-US" dirty="0"/>
                    </a:p>
                    <a:p>
                      <a:r>
                        <a:rPr kumimoji="0" lang="en-US" sz="1800" kern="1200" dirty="0">
                          <a:solidFill>
                            <a:schemeClr val="dk1"/>
                          </a:solidFill>
                          <a:effectLst/>
                          <a:latin typeface="+mn-lt"/>
                          <a:ea typeface="+mn-ea"/>
                          <a:cs typeface="+mn-cs"/>
                        </a:rPr>
                        <a:t>foot on one leg.</a:t>
                      </a:r>
                      <a:endParaRPr lang="en-US" dirty="0"/>
                    </a:p>
                  </a:txBody>
                  <a:tcPr/>
                </a:tc>
                <a:tc>
                  <a:txBody>
                    <a:bodyPr/>
                    <a:lstStyle/>
                    <a:p>
                      <a:r>
                        <a:rPr kumimoji="0" lang="en-US" sz="1800" kern="1200" dirty="0">
                          <a:solidFill>
                            <a:schemeClr val="dk1"/>
                          </a:solidFill>
                          <a:effectLst/>
                          <a:latin typeface="+mn-lt"/>
                          <a:ea typeface="+mn-ea"/>
                          <a:cs typeface="+mn-cs"/>
                        </a:rPr>
                        <a:t>Femoral fractures. </a:t>
                      </a:r>
                      <a:endParaRPr lang="en-US" dirty="0"/>
                    </a:p>
                    <a:p>
                      <a:r>
                        <a:rPr kumimoji="0" lang="en-US" sz="1800" kern="1200" dirty="0">
                          <a:solidFill>
                            <a:schemeClr val="dk1"/>
                          </a:solidFill>
                          <a:effectLst/>
                          <a:latin typeface="+mn-lt"/>
                          <a:ea typeface="+mn-ea"/>
                          <a:cs typeface="+mn-cs"/>
                        </a:rPr>
                        <a:t>To hold the hip or thigh </a:t>
                      </a:r>
                      <a:endParaRPr lang="en-US" dirty="0"/>
                    </a:p>
                    <a:p>
                      <a:r>
                        <a:rPr kumimoji="0" lang="en-US" sz="1800" kern="1200" dirty="0">
                          <a:solidFill>
                            <a:schemeClr val="dk1"/>
                          </a:solidFill>
                          <a:effectLst/>
                          <a:latin typeface="+mn-lt"/>
                          <a:ea typeface="+mn-ea"/>
                          <a:cs typeface="+mn-cs"/>
                        </a:rPr>
                        <a:t>muscles and tendons in </a:t>
                      </a:r>
                      <a:endParaRPr lang="en-US" dirty="0"/>
                    </a:p>
                    <a:p>
                      <a:r>
                        <a:rPr kumimoji="0" lang="en-US" sz="1800" kern="1200" dirty="0">
                          <a:solidFill>
                            <a:schemeClr val="dk1"/>
                          </a:solidFill>
                          <a:effectLst/>
                          <a:latin typeface="+mn-lt"/>
                          <a:ea typeface="+mn-ea"/>
                          <a:cs typeface="+mn-cs"/>
                        </a:rPr>
                        <a:t>place after surgery to allow </a:t>
                      </a:r>
                      <a:endParaRPr lang="en-US" dirty="0"/>
                    </a:p>
                    <a:p>
                      <a:r>
                        <a:rPr kumimoji="0" lang="en-US" sz="1800" kern="1200" dirty="0">
                          <a:solidFill>
                            <a:schemeClr val="dk1"/>
                          </a:solidFill>
                          <a:effectLst/>
                          <a:latin typeface="+mn-lt"/>
                          <a:ea typeface="+mn-ea"/>
                          <a:cs typeface="+mn-cs"/>
                        </a:rPr>
                        <a:t>healing.</a:t>
                      </a:r>
                      <a:endParaRPr lang="en-US" dirty="0"/>
                    </a:p>
                  </a:txBody>
                  <a:tcPr/>
                </a:tc>
                <a:extLst>
                  <a:ext uri="{0D108BD9-81ED-4DB2-BD59-A6C34878D82A}">
                    <a16:rowId xmlns:a16="http://schemas.microsoft.com/office/drawing/2014/main" val="2619180972"/>
                  </a:ext>
                </a:extLst>
              </a:tr>
            </a:tbl>
          </a:graphicData>
        </a:graphic>
      </p:graphicFrame>
    </p:spTree>
    <p:extLst>
      <p:ext uri="{BB962C8B-B14F-4D97-AF65-F5344CB8AC3E}">
        <p14:creationId xmlns:p14="http://schemas.microsoft.com/office/powerpoint/2010/main" val="15937171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4D0C1-88C4-46AF-9AFB-1F327D747718}"/>
              </a:ext>
            </a:extLst>
          </p:cNvPr>
          <p:cNvSpPr>
            <a:spLocks noGrp="1"/>
          </p:cNvSpPr>
          <p:nvPr>
            <p:ph type="title"/>
          </p:nvPr>
        </p:nvSpPr>
        <p:spPr>
          <a:xfrm>
            <a:off x="76200" y="-381000"/>
            <a:ext cx="8229600" cy="1143000"/>
          </a:xfrm>
        </p:spPr>
        <p:txBody>
          <a:bodyPr/>
          <a:lstStyle/>
          <a:p>
            <a:pPr algn="ctr"/>
            <a:r>
              <a:rPr lang="en-US" dirty="0"/>
              <a:t>TYPES OF CAST</a:t>
            </a:r>
          </a:p>
        </p:txBody>
      </p:sp>
      <p:graphicFrame>
        <p:nvGraphicFramePr>
          <p:cNvPr id="4" name="Table 4">
            <a:extLst>
              <a:ext uri="{FF2B5EF4-FFF2-40B4-BE49-F238E27FC236}">
                <a16:creationId xmlns:a16="http://schemas.microsoft.com/office/drawing/2014/main" id="{F549C908-54E5-47CC-B6FA-F430A4DFC250}"/>
              </a:ext>
            </a:extLst>
          </p:cNvPr>
          <p:cNvGraphicFramePr>
            <a:graphicFrameLocks noGrp="1"/>
          </p:cNvGraphicFramePr>
          <p:nvPr>
            <p:ph idx="1"/>
            <p:extLst>
              <p:ext uri="{D42A27DB-BD31-4B8C-83A1-F6EECF244321}">
                <p14:modId xmlns:p14="http://schemas.microsoft.com/office/powerpoint/2010/main" val="714214573"/>
              </p:ext>
            </p:extLst>
          </p:nvPr>
        </p:nvGraphicFramePr>
        <p:xfrm>
          <a:off x="0" y="762000"/>
          <a:ext cx="9144000" cy="609600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673750441"/>
                    </a:ext>
                  </a:extLst>
                </a:gridCol>
                <a:gridCol w="3048000">
                  <a:extLst>
                    <a:ext uri="{9D8B030D-6E8A-4147-A177-3AD203B41FA5}">
                      <a16:colId xmlns:a16="http://schemas.microsoft.com/office/drawing/2014/main" val="3233808247"/>
                    </a:ext>
                  </a:extLst>
                </a:gridCol>
                <a:gridCol w="3048000">
                  <a:extLst>
                    <a:ext uri="{9D8B030D-6E8A-4147-A177-3AD203B41FA5}">
                      <a16:colId xmlns:a16="http://schemas.microsoft.com/office/drawing/2014/main" val="143884374"/>
                    </a:ext>
                  </a:extLst>
                </a:gridCol>
              </a:tblGrid>
              <a:tr h="785060">
                <a:tc>
                  <a:txBody>
                    <a:bodyPr/>
                    <a:lstStyle/>
                    <a:p>
                      <a:r>
                        <a:rPr lang="en-US" dirty="0"/>
                        <a:t>TYPE OF CAST</a:t>
                      </a:r>
                    </a:p>
                  </a:txBody>
                  <a:tcPr/>
                </a:tc>
                <a:tc>
                  <a:txBody>
                    <a:bodyPr/>
                    <a:lstStyle/>
                    <a:p>
                      <a:r>
                        <a:rPr lang="en-US" dirty="0"/>
                        <a:t>LOCATION</a:t>
                      </a:r>
                    </a:p>
                  </a:txBody>
                  <a:tcPr/>
                </a:tc>
                <a:tc>
                  <a:txBody>
                    <a:bodyPr/>
                    <a:lstStyle/>
                    <a:p>
                      <a:r>
                        <a:rPr lang="en-US" dirty="0"/>
                        <a:t>USES</a:t>
                      </a:r>
                    </a:p>
                  </a:txBody>
                  <a:tcPr/>
                </a:tc>
                <a:extLst>
                  <a:ext uri="{0D108BD9-81ED-4DB2-BD59-A6C34878D82A}">
                    <a16:rowId xmlns:a16="http://schemas.microsoft.com/office/drawing/2014/main" val="395051160"/>
                  </a:ext>
                </a:extLst>
              </a:tr>
              <a:tr h="1409186">
                <a:tc>
                  <a:txBody>
                    <a:bodyPr/>
                    <a:lstStyle/>
                    <a:p>
                      <a:r>
                        <a:rPr kumimoji="0" lang="en-US" sz="1800" kern="1200" dirty="0">
                          <a:solidFill>
                            <a:schemeClr val="dk1"/>
                          </a:solidFill>
                          <a:effectLst/>
                          <a:latin typeface="+mn-lt"/>
                          <a:ea typeface="+mn-ea"/>
                          <a:cs typeface="+mn-cs"/>
                        </a:rPr>
                        <a:t>One and </a:t>
                      </a:r>
                      <a:endParaRPr lang="en-US" dirty="0"/>
                    </a:p>
                    <a:p>
                      <a:r>
                        <a:rPr kumimoji="0" lang="en-US" sz="1800" kern="1200" dirty="0">
                          <a:solidFill>
                            <a:schemeClr val="dk1"/>
                          </a:solidFill>
                          <a:effectLst/>
                          <a:latin typeface="+mn-lt"/>
                          <a:ea typeface="+mn-ea"/>
                          <a:cs typeface="+mn-cs"/>
                        </a:rPr>
                        <a:t>one-half hip </a:t>
                      </a:r>
                      <a:endParaRPr lang="en-US" dirty="0"/>
                    </a:p>
                    <a:p>
                      <a:r>
                        <a:rPr kumimoji="0" lang="en-US" sz="1800" kern="1200" dirty="0">
                          <a:solidFill>
                            <a:schemeClr val="dk1"/>
                          </a:solidFill>
                          <a:effectLst/>
                          <a:latin typeface="+mn-lt"/>
                          <a:ea typeface="+mn-ea"/>
                          <a:cs typeface="+mn-cs"/>
                        </a:rPr>
                        <a:t>spica cast</a:t>
                      </a:r>
                      <a:endParaRPr lang="en-US" dirty="0"/>
                    </a:p>
                  </a:txBody>
                  <a:tcPr/>
                </a:tc>
                <a:tc>
                  <a:txBody>
                    <a:bodyPr/>
                    <a:lstStyle/>
                    <a:p>
                      <a:r>
                        <a:rPr kumimoji="0" lang="en-US" sz="1400" kern="1200" dirty="0">
                          <a:solidFill>
                            <a:schemeClr val="dk1"/>
                          </a:solidFill>
                          <a:effectLst/>
                          <a:latin typeface="+mn-lt"/>
                          <a:ea typeface="+mn-ea"/>
                          <a:cs typeface="+mn-cs"/>
                        </a:rPr>
                        <a:t>Applied from the chest to the </a:t>
                      </a:r>
                      <a:endParaRPr lang="en-US" sz="1400" dirty="0"/>
                    </a:p>
                    <a:p>
                      <a:r>
                        <a:rPr kumimoji="0" lang="en-US" sz="1400" kern="1200" dirty="0">
                          <a:solidFill>
                            <a:schemeClr val="dk1"/>
                          </a:solidFill>
                          <a:effectLst/>
                          <a:latin typeface="+mn-lt"/>
                          <a:ea typeface="+mn-ea"/>
                          <a:cs typeface="+mn-cs"/>
                        </a:rPr>
                        <a:t>foot on one leg to the knee of </a:t>
                      </a:r>
                      <a:endParaRPr lang="en-US" sz="1400" dirty="0"/>
                    </a:p>
                    <a:p>
                      <a:r>
                        <a:rPr kumimoji="0" lang="en-US" sz="1400" kern="1200" dirty="0">
                          <a:solidFill>
                            <a:schemeClr val="dk1"/>
                          </a:solidFill>
                          <a:effectLst/>
                          <a:latin typeface="+mn-lt"/>
                          <a:ea typeface="+mn-ea"/>
                          <a:cs typeface="+mn-cs"/>
                        </a:rPr>
                        <a:t>the other leg. A bar is placed </a:t>
                      </a:r>
                      <a:endParaRPr lang="en-US" sz="1400" dirty="0"/>
                    </a:p>
                    <a:p>
                      <a:r>
                        <a:rPr kumimoji="0" lang="en-US" sz="1400" kern="1200" dirty="0">
                          <a:solidFill>
                            <a:schemeClr val="dk1"/>
                          </a:solidFill>
                          <a:effectLst/>
                          <a:latin typeface="+mn-lt"/>
                          <a:ea typeface="+mn-ea"/>
                          <a:cs typeface="+mn-cs"/>
                        </a:rPr>
                        <a:t>between both legs to keep the </a:t>
                      </a:r>
                      <a:endParaRPr lang="en-US" sz="1400" dirty="0"/>
                    </a:p>
                    <a:p>
                      <a:r>
                        <a:rPr kumimoji="0" lang="en-US" sz="1400" kern="1200" dirty="0">
                          <a:solidFill>
                            <a:schemeClr val="dk1"/>
                          </a:solidFill>
                          <a:effectLst/>
                          <a:latin typeface="+mn-lt"/>
                          <a:ea typeface="+mn-ea"/>
                          <a:cs typeface="+mn-cs"/>
                        </a:rPr>
                        <a:t>hips and legs immobilized</a:t>
                      </a:r>
                      <a:endParaRPr lang="en-US" sz="1400" dirty="0"/>
                    </a:p>
                  </a:txBody>
                  <a:tcPr/>
                </a:tc>
                <a:tc>
                  <a:txBody>
                    <a:bodyPr/>
                    <a:lstStyle/>
                    <a:p>
                      <a:r>
                        <a:rPr kumimoji="0" lang="en-US" sz="1400" kern="1200" dirty="0">
                          <a:solidFill>
                            <a:schemeClr val="dk1"/>
                          </a:solidFill>
                          <a:effectLst/>
                          <a:latin typeface="+mn-lt"/>
                          <a:ea typeface="+mn-ea"/>
                          <a:cs typeface="+mn-cs"/>
                        </a:rPr>
                        <a:t>Femoral fracture. </a:t>
                      </a:r>
                      <a:endParaRPr lang="en-US" sz="1400" dirty="0"/>
                    </a:p>
                    <a:p>
                      <a:r>
                        <a:rPr kumimoji="0" lang="en-US" sz="1400" kern="1200" dirty="0">
                          <a:solidFill>
                            <a:schemeClr val="dk1"/>
                          </a:solidFill>
                          <a:effectLst/>
                          <a:latin typeface="+mn-lt"/>
                          <a:ea typeface="+mn-ea"/>
                          <a:cs typeface="+mn-cs"/>
                        </a:rPr>
                        <a:t>-To hold the hip or thigh </a:t>
                      </a:r>
                      <a:endParaRPr lang="en-US" sz="1400" dirty="0"/>
                    </a:p>
                    <a:p>
                      <a:r>
                        <a:rPr kumimoji="0" lang="en-US" sz="1400" kern="1200" dirty="0">
                          <a:solidFill>
                            <a:schemeClr val="dk1"/>
                          </a:solidFill>
                          <a:effectLst/>
                          <a:latin typeface="+mn-lt"/>
                          <a:ea typeface="+mn-ea"/>
                          <a:cs typeface="+mn-cs"/>
                        </a:rPr>
                        <a:t>muscles and tendons in </a:t>
                      </a:r>
                      <a:endParaRPr lang="en-US" sz="1400" dirty="0"/>
                    </a:p>
                    <a:p>
                      <a:r>
                        <a:rPr kumimoji="0" lang="en-US" sz="1400" kern="1200" dirty="0">
                          <a:solidFill>
                            <a:schemeClr val="dk1"/>
                          </a:solidFill>
                          <a:effectLst/>
                          <a:latin typeface="+mn-lt"/>
                          <a:ea typeface="+mn-ea"/>
                          <a:cs typeface="+mn-cs"/>
                        </a:rPr>
                        <a:t>place after surgery to allow </a:t>
                      </a:r>
                      <a:endParaRPr lang="en-US" sz="1400" dirty="0"/>
                    </a:p>
                    <a:p>
                      <a:r>
                        <a:rPr kumimoji="0" lang="en-US" sz="1400" kern="1200" dirty="0">
                          <a:solidFill>
                            <a:schemeClr val="dk1"/>
                          </a:solidFill>
                          <a:effectLst/>
                          <a:latin typeface="+mn-lt"/>
                          <a:ea typeface="+mn-ea"/>
                          <a:cs typeface="+mn-cs"/>
                        </a:rPr>
                        <a:t>healing</a:t>
                      </a:r>
                      <a:endParaRPr lang="en-US" sz="1400" dirty="0"/>
                    </a:p>
                  </a:txBody>
                  <a:tcPr/>
                </a:tc>
                <a:extLst>
                  <a:ext uri="{0D108BD9-81ED-4DB2-BD59-A6C34878D82A}">
                    <a16:rowId xmlns:a16="http://schemas.microsoft.com/office/drawing/2014/main" val="3096091842"/>
                  </a:ext>
                </a:extLst>
              </a:tr>
              <a:tr h="1491617">
                <a:tc>
                  <a:txBody>
                    <a:bodyPr/>
                    <a:lstStyle/>
                    <a:p>
                      <a:r>
                        <a:rPr kumimoji="0" lang="en-US" sz="1800" kern="1200" dirty="0">
                          <a:solidFill>
                            <a:schemeClr val="dk1"/>
                          </a:solidFill>
                          <a:effectLst/>
                          <a:latin typeface="+mn-lt"/>
                          <a:ea typeface="+mn-ea"/>
                          <a:cs typeface="+mn-cs"/>
                        </a:rPr>
                        <a:t>Bilateral </a:t>
                      </a:r>
                      <a:endParaRPr lang="en-US" dirty="0"/>
                    </a:p>
                    <a:p>
                      <a:r>
                        <a:rPr kumimoji="0" lang="en-US" sz="1800" kern="1200" dirty="0">
                          <a:solidFill>
                            <a:schemeClr val="dk1"/>
                          </a:solidFill>
                          <a:effectLst/>
                          <a:latin typeface="+mn-lt"/>
                          <a:ea typeface="+mn-ea"/>
                          <a:cs typeface="+mn-cs"/>
                        </a:rPr>
                        <a:t>long leg hip </a:t>
                      </a:r>
                      <a:endParaRPr lang="en-US" dirty="0"/>
                    </a:p>
                    <a:p>
                      <a:r>
                        <a:rPr kumimoji="0" lang="en-US" sz="1800" kern="1200" dirty="0">
                          <a:solidFill>
                            <a:schemeClr val="dk1"/>
                          </a:solidFill>
                          <a:effectLst/>
                          <a:latin typeface="+mn-lt"/>
                          <a:ea typeface="+mn-ea"/>
                          <a:cs typeface="+mn-cs"/>
                        </a:rPr>
                        <a:t>spica cast</a:t>
                      </a:r>
                      <a:endParaRPr lang="en-US" dirty="0"/>
                    </a:p>
                  </a:txBody>
                  <a:tcPr/>
                </a:tc>
                <a:tc>
                  <a:txBody>
                    <a:bodyPr/>
                    <a:lstStyle/>
                    <a:p>
                      <a:r>
                        <a:rPr kumimoji="0" lang="en-US" sz="1600" kern="1200" dirty="0">
                          <a:solidFill>
                            <a:schemeClr val="dk1"/>
                          </a:solidFill>
                          <a:effectLst/>
                          <a:latin typeface="+mn-lt"/>
                          <a:ea typeface="+mn-ea"/>
                          <a:cs typeface="+mn-cs"/>
                        </a:rPr>
                        <a:t>Applied from the chest to the feet. A bar </a:t>
                      </a:r>
                      <a:endParaRPr lang="en-US" sz="1600" dirty="0"/>
                    </a:p>
                    <a:p>
                      <a:r>
                        <a:rPr kumimoji="0" lang="en-US" sz="1600" kern="1200" dirty="0">
                          <a:solidFill>
                            <a:schemeClr val="dk1"/>
                          </a:solidFill>
                          <a:effectLst/>
                          <a:latin typeface="+mn-lt"/>
                          <a:ea typeface="+mn-ea"/>
                          <a:cs typeface="+mn-cs"/>
                        </a:rPr>
                        <a:t>is placed between both legs to keep the </a:t>
                      </a:r>
                      <a:endParaRPr lang="en-US" sz="1600" dirty="0"/>
                    </a:p>
                    <a:p>
                      <a:r>
                        <a:rPr kumimoji="0" lang="en-US" sz="1600" kern="1200" dirty="0">
                          <a:solidFill>
                            <a:schemeClr val="dk1"/>
                          </a:solidFill>
                          <a:effectLst/>
                          <a:latin typeface="+mn-lt"/>
                          <a:ea typeface="+mn-ea"/>
                          <a:cs typeface="+mn-cs"/>
                        </a:rPr>
                        <a:t>hips and legs immobilized</a:t>
                      </a:r>
                      <a:endParaRPr lang="en-US" sz="1600" dirty="0"/>
                    </a:p>
                  </a:txBody>
                  <a:tcPr/>
                </a:tc>
                <a:tc>
                  <a:txBody>
                    <a:bodyPr/>
                    <a:lstStyle/>
                    <a:p>
                      <a:r>
                        <a:rPr kumimoji="0" lang="en-US" sz="1600" kern="1200" dirty="0">
                          <a:solidFill>
                            <a:schemeClr val="dk1"/>
                          </a:solidFill>
                          <a:effectLst/>
                          <a:latin typeface="+mn-lt"/>
                          <a:ea typeface="+mn-ea"/>
                          <a:cs typeface="+mn-cs"/>
                        </a:rPr>
                        <a:t>Pelvis, hip or femora fractures.,</a:t>
                      </a:r>
                    </a:p>
                    <a:p>
                      <a:r>
                        <a:rPr kumimoji="0" lang="en-US" sz="1600" kern="1200" dirty="0">
                          <a:solidFill>
                            <a:schemeClr val="dk1"/>
                          </a:solidFill>
                          <a:effectLst/>
                          <a:latin typeface="+mn-lt"/>
                          <a:ea typeface="+mn-ea"/>
                          <a:cs typeface="+mn-cs"/>
                        </a:rPr>
                        <a:t>to hold the hip or thigh muscles, tendons </a:t>
                      </a:r>
                      <a:endParaRPr lang="en-US" sz="1600" dirty="0"/>
                    </a:p>
                    <a:p>
                      <a:r>
                        <a:rPr kumimoji="0" lang="en-US" sz="1600" kern="1200" dirty="0">
                          <a:solidFill>
                            <a:schemeClr val="dk1"/>
                          </a:solidFill>
                          <a:effectLst/>
                          <a:latin typeface="+mn-lt"/>
                          <a:ea typeface="+mn-ea"/>
                          <a:cs typeface="+mn-cs"/>
                        </a:rPr>
                        <a:t>in place after surgery to allow healing</a:t>
                      </a:r>
                      <a:endParaRPr lang="en-US" sz="1600" dirty="0"/>
                    </a:p>
                  </a:txBody>
                  <a:tcPr/>
                </a:tc>
                <a:extLst>
                  <a:ext uri="{0D108BD9-81ED-4DB2-BD59-A6C34878D82A}">
                    <a16:rowId xmlns:a16="http://schemas.microsoft.com/office/drawing/2014/main" val="667679286"/>
                  </a:ext>
                </a:extLst>
              </a:tr>
              <a:tr h="1046486">
                <a:tc>
                  <a:txBody>
                    <a:bodyPr/>
                    <a:lstStyle/>
                    <a:p>
                      <a:r>
                        <a:rPr kumimoji="0" lang="en-US" sz="1800" kern="1200" dirty="0">
                          <a:solidFill>
                            <a:schemeClr val="dk1"/>
                          </a:solidFill>
                          <a:effectLst/>
                          <a:latin typeface="+mn-lt"/>
                          <a:ea typeface="+mn-ea"/>
                          <a:cs typeface="+mn-cs"/>
                        </a:rPr>
                        <a:t>Short leg hip </a:t>
                      </a:r>
                      <a:endParaRPr lang="en-US" dirty="0"/>
                    </a:p>
                    <a:p>
                      <a:r>
                        <a:rPr kumimoji="0" lang="en-US" sz="1800" kern="1200" dirty="0">
                          <a:solidFill>
                            <a:schemeClr val="dk1"/>
                          </a:solidFill>
                          <a:effectLst/>
                          <a:latin typeface="+mn-lt"/>
                          <a:ea typeface="+mn-ea"/>
                          <a:cs typeface="+mn-cs"/>
                        </a:rPr>
                        <a:t>spica cast</a:t>
                      </a:r>
                      <a:endParaRPr lang="en-US" dirty="0"/>
                    </a:p>
                  </a:txBody>
                  <a:tcPr/>
                </a:tc>
                <a:tc>
                  <a:txBody>
                    <a:bodyPr/>
                    <a:lstStyle/>
                    <a:p>
                      <a:r>
                        <a:rPr kumimoji="0" lang="en-US" sz="1600" kern="1200" dirty="0">
                          <a:solidFill>
                            <a:schemeClr val="dk1"/>
                          </a:solidFill>
                          <a:effectLst/>
                          <a:latin typeface="+mn-lt"/>
                          <a:ea typeface="+mn-ea"/>
                          <a:cs typeface="+mn-cs"/>
                        </a:rPr>
                        <a:t>Applied from the chest </a:t>
                      </a:r>
                      <a:endParaRPr lang="en-US" sz="1600" dirty="0"/>
                    </a:p>
                    <a:p>
                      <a:r>
                        <a:rPr kumimoji="0" lang="en-US" sz="1600" kern="1200" dirty="0">
                          <a:solidFill>
                            <a:schemeClr val="dk1"/>
                          </a:solidFill>
                          <a:effectLst/>
                          <a:latin typeface="+mn-lt"/>
                          <a:ea typeface="+mn-ea"/>
                          <a:cs typeface="+mn-cs"/>
                        </a:rPr>
                        <a:t>to the thighs or knees</a:t>
                      </a:r>
                      <a:endParaRPr lang="en-US" sz="1600" dirty="0"/>
                    </a:p>
                  </a:txBody>
                  <a:tcPr/>
                </a:tc>
                <a:tc>
                  <a:txBody>
                    <a:bodyPr/>
                    <a:lstStyle/>
                    <a:p>
                      <a:r>
                        <a:rPr kumimoji="0" lang="en-US" sz="1400" kern="1200" dirty="0">
                          <a:solidFill>
                            <a:schemeClr val="dk1"/>
                          </a:solidFill>
                          <a:effectLst/>
                          <a:latin typeface="+mn-lt"/>
                          <a:ea typeface="+mn-ea"/>
                          <a:cs typeface="+mn-cs"/>
                        </a:rPr>
                        <a:t>To hold the hip muscles and </a:t>
                      </a:r>
                      <a:endParaRPr lang="en-US" sz="1400" dirty="0"/>
                    </a:p>
                    <a:p>
                      <a:r>
                        <a:rPr kumimoji="0" lang="en-US" sz="1400" kern="1200" dirty="0">
                          <a:solidFill>
                            <a:schemeClr val="dk1"/>
                          </a:solidFill>
                          <a:effectLst/>
                          <a:latin typeface="+mn-lt"/>
                          <a:ea typeface="+mn-ea"/>
                          <a:cs typeface="+mn-cs"/>
                        </a:rPr>
                        <a:t>tendons </a:t>
                      </a:r>
                      <a:endParaRPr lang="en-US" sz="1400" dirty="0"/>
                    </a:p>
                    <a:p>
                      <a:r>
                        <a:rPr kumimoji="0" lang="en-US" sz="1400" kern="1200" dirty="0">
                          <a:solidFill>
                            <a:schemeClr val="dk1"/>
                          </a:solidFill>
                          <a:effectLst/>
                          <a:latin typeface="+mn-lt"/>
                          <a:ea typeface="+mn-ea"/>
                          <a:cs typeface="+mn-cs"/>
                        </a:rPr>
                        <a:t>in place after surgery to allow </a:t>
                      </a:r>
                      <a:endParaRPr lang="en-US" sz="1400" dirty="0"/>
                    </a:p>
                    <a:p>
                      <a:r>
                        <a:rPr kumimoji="0" lang="en-US" sz="1400" kern="1200" dirty="0">
                          <a:solidFill>
                            <a:schemeClr val="dk1"/>
                          </a:solidFill>
                          <a:effectLst/>
                          <a:latin typeface="+mn-lt"/>
                          <a:ea typeface="+mn-ea"/>
                          <a:cs typeface="+mn-cs"/>
                        </a:rPr>
                        <a:t>healing</a:t>
                      </a:r>
                      <a:endParaRPr lang="en-US" sz="1400" dirty="0"/>
                    </a:p>
                  </a:txBody>
                  <a:tcPr/>
                </a:tc>
                <a:extLst>
                  <a:ext uri="{0D108BD9-81ED-4DB2-BD59-A6C34878D82A}">
                    <a16:rowId xmlns:a16="http://schemas.microsoft.com/office/drawing/2014/main" val="947633385"/>
                  </a:ext>
                </a:extLst>
              </a:tr>
              <a:tr h="1363651">
                <a:tc>
                  <a:txBody>
                    <a:bodyPr/>
                    <a:lstStyle/>
                    <a:p>
                      <a:r>
                        <a:rPr kumimoji="0" lang="en-US" sz="1800" kern="1200" dirty="0">
                          <a:solidFill>
                            <a:schemeClr val="dk1"/>
                          </a:solidFill>
                          <a:effectLst/>
                          <a:latin typeface="+mn-lt"/>
                          <a:ea typeface="+mn-ea"/>
                          <a:cs typeface="+mn-cs"/>
                        </a:rPr>
                        <a:t>Abduction </a:t>
                      </a:r>
                      <a:endParaRPr lang="en-US" dirty="0"/>
                    </a:p>
                    <a:p>
                      <a:r>
                        <a:rPr kumimoji="0" lang="en-US" sz="1800" kern="1200" dirty="0">
                          <a:solidFill>
                            <a:schemeClr val="dk1"/>
                          </a:solidFill>
                          <a:effectLst/>
                          <a:latin typeface="+mn-lt"/>
                          <a:ea typeface="+mn-ea"/>
                          <a:cs typeface="+mn-cs"/>
                        </a:rPr>
                        <a:t>boot cast</a:t>
                      </a:r>
                      <a:endParaRPr lang="en-US" dirty="0"/>
                    </a:p>
                  </a:txBody>
                  <a:tcPr/>
                </a:tc>
                <a:tc>
                  <a:txBody>
                    <a:bodyPr/>
                    <a:lstStyle/>
                    <a:p>
                      <a:r>
                        <a:rPr kumimoji="0" lang="en-US" sz="1200" kern="1200" dirty="0">
                          <a:solidFill>
                            <a:schemeClr val="dk1"/>
                          </a:solidFill>
                          <a:effectLst/>
                          <a:latin typeface="+mn-lt"/>
                          <a:ea typeface="+mn-ea"/>
                          <a:cs typeface="+mn-cs"/>
                        </a:rPr>
                        <a:t>Applied from the upper thighs </a:t>
                      </a:r>
                      <a:endParaRPr lang="en-US" sz="1200" dirty="0"/>
                    </a:p>
                    <a:p>
                      <a:r>
                        <a:rPr kumimoji="0" lang="en-US" sz="1200" kern="1200" dirty="0">
                          <a:solidFill>
                            <a:schemeClr val="dk1"/>
                          </a:solidFill>
                          <a:effectLst/>
                          <a:latin typeface="+mn-lt"/>
                          <a:ea typeface="+mn-ea"/>
                          <a:cs typeface="+mn-cs"/>
                        </a:rPr>
                        <a:t>to the </a:t>
                      </a:r>
                      <a:endParaRPr lang="en-US" sz="1200" dirty="0"/>
                    </a:p>
                    <a:p>
                      <a:r>
                        <a:rPr kumimoji="0" lang="en-US" sz="1200" kern="1200" dirty="0">
                          <a:solidFill>
                            <a:schemeClr val="dk1"/>
                          </a:solidFill>
                          <a:effectLst/>
                          <a:latin typeface="+mn-lt"/>
                          <a:ea typeface="+mn-ea"/>
                          <a:cs typeface="+mn-cs"/>
                        </a:rPr>
                        <a:t>feet. A bar is placed between </a:t>
                      </a:r>
                      <a:endParaRPr lang="en-US" sz="1200" dirty="0"/>
                    </a:p>
                    <a:p>
                      <a:r>
                        <a:rPr kumimoji="0" lang="en-US" sz="1200" kern="1200" dirty="0">
                          <a:solidFill>
                            <a:schemeClr val="dk1"/>
                          </a:solidFill>
                          <a:effectLst/>
                          <a:latin typeface="+mn-lt"/>
                          <a:ea typeface="+mn-ea"/>
                          <a:cs typeface="+mn-cs"/>
                        </a:rPr>
                        <a:t>both </a:t>
                      </a:r>
                      <a:endParaRPr lang="en-US" sz="1200" dirty="0"/>
                    </a:p>
                    <a:p>
                      <a:r>
                        <a:rPr kumimoji="0" lang="en-US" sz="1200" kern="1200" dirty="0">
                          <a:solidFill>
                            <a:schemeClr val="dk1"/>
                          </a:solidFill>
                          <a:effectLst/>
                          <a:latin typeface="+mn-lt"/>
                          <a:ea typeface="+mn-ea"/>
                          <a:cs typeface="+mn-cs"/>
                        </a:rPr>
                        <a:t>legs to keep the hips and legs </a:t>
                      </a:r>
                      <a:endParaRPr lang="en-US" sz="1200" dirty="0"/>
                    </a:p>
                    <a:p>
                      <a:r>
                        <a:rPr kumimoji="0" lang="en-US" sz="1200" kern="1200" dirty="0">
                          <a:solidFill>
                            <a:schemeClr val="dk1"/>
                          </a:solidFill>
                          <a:effectLst/>
                          <a:latin typeface="+mn-lt"/>
                          <a:ea typeface="+mn-ea"/>
                          <a:cs typeface="+mn-cs"/>
                        </a:rPr>
                        <a:t>immobilized</a:t>
                      </a:r>
                      <a:endParaRPr lang="en-US" sz="1200" dirty="0"/>
                    </a:p>
                  </a:txBody>
                  <a:tcPr/>
                </a:tc>
                <a:tc>
                  <a:txBody>
                    <a:bodyPr/>
                    <a:lstStyle/>
                    <a:p>
                      <a:r>
                        <a:rPr kumimoji="0" lang="en-US" sz="1800" kern="1200" dirty="0">
                          <a:solidFill>
                            <a:schemeClr val="dk1"/>
                          </a:solidFill>
                          <a:effectLst/>
                          <a:latin typeface="+mn-lt"/>
                          <a:ea typeface="+mn-ea"/>
                          <a:cs typeface="+mn-cs"/>
                        </a:rPr>
                        <a:t>To hold the hip muscles </a:t>
                      </a:r>
                      <a:endParaRPr lang="en-US" dirty="0"/>
                    </a:p>
                    <a:p>
                      <a:r>
                        <a:rPr kumimoji="0" lang="en-US" sz="1800" kern="1200" dirty="0">
                          <a:solidFill>
                            <a:schemeClr val="dk1"/>
                          </a:solidFill>
                          <a:effectLst/>
                          <a:latin typeface="+mn-lt"/>
                          <a:ea typeface="+mn-ea"/>
                          <a:cs typeface="+mn-cs"/>
                        </a:rPr>
                        <a:t>and tendons in place </a:t>
                      </a:r>
                      <a:endParaRPr lang="en-US" dirty="0"/>
                    </a:p>
                    <a:p>
                      <a:r>
                        <a:rPr kumimoji="0" lang="en-US" sz="1800" kern="1200" dirty="0">
                          <a:solidFill>
                            <a:schemeClr val="dk1"/>
                          </a:solidFill>
                          <a:effectLst/>
                          <a:latin typeface="+mn-lt"/>
                          <a:ea typeface="+mn-ea"/>
                          <a:cs typeface="+mn-cs"/>
                        </a:rPr>
                        <a:t>after surgery to allow </a:t>
                      </a:r>
                      <a:endParaRPr lang="en-US" dirty="0"/>
                    </a:p>
                    <a:p>
                      <a:r>
                        <a:rPr kumimoji="0" lang="en-US" sz="1800" kern="1200" dirty="0">
                          <a:solidFill>
                            <a:schemeClr val="dk1"/>
                          </a:solidFill>
                          <a:effectLst/>
                          <a:latin typeface="+mn-lt"/>
                          <a:ea typeface="+mn-ea"/>
                          <a:cs typeface="+mn-cs"/>
                        </a:rPr>
                        <a:t>healing</a:t>
                      </a:r>
                      <a:endParaRPr lang="en-US" dirty="0"/>
                    </a:p>
                  </a:txBody>
                  <a:tcPr/>
                </a:tc>
                <a:extLst>
                  <a:ext uri="{0D108BD9-81ED-4DB2-BD59-A6C34878D82A}">
                    <a16:rowId xmlns:a16="http://schemas.microsoft.com/office/drawing/2014/main" val="2429102214"/>
                  </a:ext>
                </a:extLst>
              </a:tr>
            </a:tbl>
          </a:graphicData>
        </a:graphic>
      </p:graphicFrame>
    </p:spTree>
    <p:extLst>
      <p:ext uri="{BB962C8B-B14F-4D97-AF65-F5344CB8AC3E}">
        <p14:creationId xmlns:p14="http://schemas.microsoft.com/office/powerpoint/2010/main" val="155085041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06B58-D8A1-47DB-9104-A729A9F3A46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BF00A25-EF80-42CB-A06F-10057CDF6A08}"/>
              </a:ext>
            </a:extLst>
          </p:cNvPr>
          <p:cNvPicPr>
            <a:picLocks noGrp="1" noChangeAspect="1"/>
          </p:cNvPicPr>
          <p:nvPr>
            <p:ph idx="1"/>
          </p:nvPr>
        </p:nvPicPr>
        <p:blipFill>
          <a:blip r:embed="rId2"/>
          <a:stretch>
            <a:fillRect/>
          </a:stretch>
        </p:blipFill>
        <p:spPr>
          <a:xfrm>
            <a:off x="1485363" y="24109"/>
            <a:ext cx="5943600" cy="3645958"/>
          </a:xfrm>
        </p:spPr>
      </p:pic>
      <p:pic>
        <p:nvPicPr>
          <p:cNvPr id="7" name="Picture 6">
            <a:extLst>
              <a:ext uri="{FF2B5EF4-FFF2-40B4-BE49-F238E27FC236}">
                <a16:creationId xmlns:a16="http://schemas.microsoft.com/office/drawing/2014/main" id="{B8A69384-11CE-490F-9958-D846294BCF20}"/>
              </a:ext>
            </a:extLst>
          </p:cNvPr>
          <p:cNvPicPr>
            <a:picLocks noChangeAspect="1"/>
          </p:cNvPicPr>
          <p:nvPr/>
        </p:nvPicPr>
        <p:blipFill>
          <a:blip r:embed="rId3"/>
          <a:stretch>
            <a:fillRect/>
          </a:stretch>
        </p:blipFill>
        <p:spPr>
          <a:xfrm>
            <a:off x="1676400" y="3631275"/>
            <a:ext cx="5486400" cy="3233057"/>
          </a:xfrm>
          <a:prstGeom prst="rect">
            <a:avLst/>
          </a:prstGeom>
        </p:spPr>
      </p:pic>
    </p:spTree>
    <p:extLst>
      <p:ext uri="{BB962C8B-B14F-4D97-AF65-F5344CB8AC3E}">
        <p14:creationId xmlns:p14="http://schemas.microsoft.com/office/powerpoint/2010/main" val="426359530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17401-1CD5-45F4-A673-658DA39B81D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1D96004-1EEA-4438-AA9F-1F0B6D19A51A}"/>
              </a:ext>
            </a:extLst>
          </p:cNvPr>
          <p:cNvPicPr>
            <a:picLocks noGrp="1" noChangeAspect="1"/>
          </p:cNvPicPr>
          <p:nvPr>
            <p:ph idx="1"/>
          </p:nvPr>
        </p:nvPicPr>
        <p:blipFill>
          <a:blip r:embed="rId2"/>
          <a:stretch>
            <a:fillRect/>
          </a:stretch>
        </p:blipFill>
        <p:spPr>
          <a:xfrm>
            <a:off x="-10732" y="1468012"/>
            <a:ext cx="6487732" cy="4685900"/>
          </a:xfrm>
        </p:spPr>
      </p:pic>
      <p:pic>
        <p:nvPicPr>
          <p:cNvPr id="7" name="Picture 6">
            <a:extLst>
              <a:ext uri="{FF2B5EF4-FFF2-40B4-BE49-F238E27FC236}">
                <a16:creationId xmlns:a16="http://schemas.microsoft.com/office/drawing/2014/main" id="{640659F7-F50C-4E37-AE91-6F533BD5427F}"/>
              </a:ext>
            </a:extLst>
          </p:cNvPr>
          <p:cNvPicPr>
            <a:picLocks noChangeAspect="1"/>
          </p:cNvPicPr>
          <p:nvPr/>
        </p:nvPicPr>
        <p:blipFill>
          <a:blip r:embed="rId3"/>
          <a:stretch>
            <a:fillRect/>
          </a:stretch>
        </p:blipFill>
        <p:spPr>
          <a:xfrm>
            <a:off x="6477001" y="1655700"/>
            <a:ext cx="2514600" cy="4498212"/>
          </a:xfrm>
          <a:prstGeom prst="rect">
            <a:avLst/>
          </a:prstGeom>
        </p:spPr>
      </p:pic>
    </p:spTree>
    <p:extLst>
      <p:ext uri="{BB962C8B-B14F-4D97-AF65-F5344CB8AC3E}">
        <p14:creationId xmlns:p14="http://schemas.microsoft.com/office/powerpoint/2010/main" val="134459994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AA1E0-B57B-4499-882B-FE6EB1ACE3A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4D97CC7-F9F9-4BE3-9DED-DC427DAFCA00}"/>
              </a:ext>
            </a:extLst>
          </p:cNvPr>
          <p:cNvPicPr>
            <a:picLocks noGrp="1" noChangeAspect="1"/>
          </p:cNvPicPr>
          <p:nvPr>
            <p:ph idx="1"/>
          </p:nvPr>
        </p:nvPicPr>
        <p:blipFill>
          <a:blip r:embed="rId2"/>
          <a:stretch>
            <a:fillRect/>
          </a:stretch>
        </p:blipFill>
        <p:spPr>
          <a:xfrm>
            <a:off x="457200" y="1"/>
            <a:ext cx="7109846" cy="6858000"/>
          </a:xfrm>
        </p:spPr>
      </p:pic>
    </p:spTree>
    <p:extLst>
      <p:ext uri="{BB962C8B-B14F-4D97-AF65-F5344CB8AC3E}">
        <p14:creationId xmlns:p14="http://schemas.microsoft.com/office/powerpoint/2010/main" val="396487804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6838C-23BA-47E0-98DF-28C4123EAB4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D4D3ABA-EE9B-453A-8A72-B053F7C3D4B7}"/>
              </a:ext>
            </a:extLst>
          </p:cNvPr>
          <p:cNvPicPr>
            <a:picLocks noGrp="1" noChangeAspect="1"/>
          </p:cNvPicPr>
          <p:nvPr>
            <p:ph idx="1"/>
          </p:nvPr>
        </p:nvPicPr>
        <p:blipFill>
          <a:blip r:embed="rId2"/>
          <a:stretch>
            <a:fillRect/>
          </a:stretch>
        </p:blipFill>
        <p:spPr>
          <a:xfrm>
            <a:off x="0" y="228600"/>
            <a:ext cx="6124324" cy="5993709"/>
          </a:xfrm>
        </p:spPr>
      </p:pic>
      <p:pic>
        <p:nvPicPr>
          <p:cNvPr id="6" name="Content Placeholder 4">
            <a:extLst>
              <a:ext uri="{FF2B5EF4-FFF2-40B4-BE49-F238E27FC236}">
                <a16:creationId xmlns:a16="http://schemas.microsoft.com/office/drawing/2014/main" id="{6FB7BA0A-B7FC-405C-8954-06C1761B79AD}"/>
              </a:ext>
            </a:extLst>
          </p:cNvPr>
          <p:cNvPicPr>
            <a:picLocks noChangeAspect="1"/>
          </p:cNvPicPr>
          <p:nvPr/>
        </p:nvPicPr>
        <p:blipFill>
          <a:blip r:embed="rId3"/>
          <a:stretch>
            <a:fillRect/>
          </a:stretch>
        </p:blipFill>
        <p:spPr>
          <a:xfrm>
            <a:off x="6124324" y="228600"/>
            <a:ext cx="3019676" cy="6629400"/>
          </a:xfrm>
          <a:prstGeom prst="rect">
            <a:avLst/>
          </a:prstGeom>
        </p:spPr>
      </p:pic>
    </p:spTree>
    <p:extLst>
      <p:ext uri="{BB962C8B-B14F-4D97-AF65-F5344CB8AC3E}">
        <p14:creationId xmlns:p14="http://schemas.microsoft.com/office/powerpoint/2010/main" val="27897733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96CA1-299A-4FE1-82E0-F7986D35C289}"/>
              </a:ext>
            </a:extLst>
          </p:cNvPr>
          <p:cNvSpPr>
            <a:spLocks noGrp="1"/>
          </p:cNvSpPr>
          <p:nvPr>
            <p:ph type="title"/>
          </p:nvPr>
        </p:nvSpPr>
        <p:spPr/>
        <p:txBody>
          <a:bodyPr/>
          <a:lstStyle/>
          <a:p>
            <a:r>
              <a:rPr lang="en-US" dirty="0"/>
              <a:t>THE PROCEDURE</a:t>
            </a:r>
          </a:p>
        </p:txBody>
      </p:sp>
      <p:sp>
        <p:nvSpPr>
          <p:cNvPr id="7" name="Content Placeholder 6">
            <a:extLst>
              <a:ext uri="{FF2B5EF4-FFF2-40B4-BE49-F238E27FC236}">
                <a16:creationId xmlns:a16="http://schemas.microsoft.com/office/drawing/2014/main" id="{57844CA1-7CCE-43F8-B04B-7E60696890F2}"/>
              </a:ext>
            </a:extLst>
          </p:cNvPr>
          <p:cNvSpPr>
            <a:spLocks noGrp="1"/>
          </p:cNvSpPr>
          <p:nvPr>
            <p:ph idx="1"/>
          </p:nvPr>
        </p:nvSpPr>
        <p:spPr/>
        <p:txBody>
          <a:bodyPr/>
          <a:lstStyle/>
          <a:p>
            <a:pPr marL="0" indent="0">
              <a:buNone/>
            </a:pPr>
            <a:r>
              <a:rPr lang="en-US" dirty="0"/>
              <a:t>	</a:t>
            </a:r>
            <a:r>
              <a:rPr lang="en-US" b="1" u="sng" dirty="0"/>
              <a:t>BEFORE PROCEDURE</a:t>
            </a:r>
          </a:p>
          <a:p>
            <a:r>
              <a:rPr lang="en-US" sz="3600" dirty="0">
                <a:solidFill>
                  <a:srgbClr val="000000"/>
                </a:solidFill>
                <a:effectLst/>
                <a:latin typeface="+mj-lt"/>
              </a:rPr>
              <a:t>Make sure to identify the patient </a:t>
            </a:r>
            <a:endParaRPr lang="en-US" sz="4400" dirty="0">
              <a:latin typeface="+mj-lt"/>
            </a:endParaRPr>
          </a:p>
          <a:p>
            <a:r>
              <a:rPr lang="en-US" sz="3600" dirty="0">
                <a:solidFill>
                  <a:srgbClr val="000000"/>
                </a:solidFill>
                <a:effectLst/>
                <a:latin typeface="+mj-lt"/>
              </a:rPr>
              <a:t>Examine the limb and fracture site, </a:t>
            </a:r>
            <a:endParaRPr lang="en-US" sz="4400" dirty="0">
              <a:latin typeface="+mj-lt"/>
            </a:endParaRPr>
          </a:p>
          <a:p>
            <a:r>
              <a:rPr lang="en-US" sz="3600" dirty="0">
                <a:solidFill>
                  <a:srgbClr val="000000"/>
                </a:solidFill>
                <a:effectLst/>
                <a:latin typeface="+mj-lt"/>
              </a:rPr>
              <a:t>Check for any skin lesions </a:t>
            </a:r>
            <a:endParaRPr lang="en-US" sz="4400" dirty="0">
              <a:latin typeface="+mj-lt"/>
            </a:endParaRPr>
          </a:p>
          <a:p>
            <a:r>
              <a:rPr lang="en-US" sz="3600" dirty="0">
                <a:solidFill>
                  <a:srgbClr val="000000"/>
                </a:solidFill>
                <a:effectLst/>
                <a:latin typeface="+mj-lt"/>
              </a:rPr>
              <a:t>Assess neurovascular status </a:t>
            </a:r>
            <a:endParaRPr lang="en-US" sz="4400" dirty="0">
              <a:latin typeface="+mj-lt"/>
            </a:endParaRPr>
          </a:p>
          <a:p>
            <a:r>
              <a:rPr lang="en-US" sz="3600" dirty="0">
                <a:solidFill>
                  <a:srgbClr val="000000"/>
                </a:solidFill>
                <a:effectLst/>
                <a:latin typeface="+mj-lt"/>
              </a:rPr>
              <a:t>Radiographs should also be reviewed thoroughly to determine fracture pattern</a:t>
            </a:r>
            <a:endParaRPr lang="en-US" sz="4400" dirty="0">
              <a:latin typeface="+mj-lt"/>
            </a:endParaRPr>
          </a:p>
        </p:txBody>
      </p:sp>
    </p:spTree>
    <p:extLst>
      <p:ext uri="{BB962C8B-B14F-4D97-AF65-F5344CB8AC3E}">
        <p14:creationId xmlns:p14="http://schemas.microsoft.com/office/powerpoint/2010/main" val="288506406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41F98-B3A9-4316-B3FF-65B12D1D2CA3}"/>
              </a:ext>
            </a:extLst>
          </p:cNvPr>
          <p:cNvSpPr>
            <a:spLocks noGrp="1"/>
          </p:cNvSpPr>
          <p:nvPr>
            <p:ph type="title"/>
          </p:nvPr>
        </p:nvSpPr>
        <p:spPr/>
        <p:txBody>
          <a:bodyPr/>
          <a:lstStyle/>
          <a:p>
            <a:r>
              <a:rPr lang="en-US" dirty="0"/>
              <a:t>THE PROCEDURE -2</a:t>
            </a:r>
          </a:p>
        </p:txBody>
      </p:sp>
      <p:sp>
        <p:nvSpPr>
          <p:cNvPr id="3" name="Content Placeholder 2">
            <a:extLst>
              <a:ext uri="{FF2B5EF4-FFF2-40B4-BE49-F238E27FC236}">
                <a16:creationId xmlns:a16="http://schemas.microsoft.com/office/drawing/2014/main" id="{D5A6CA8E-A6E6-4EBB-8457-3398901E3DB7}"/>
              </a:ext>
            </a:extLst>
          </p:cNvPr>
          <p:cNvSpPr>
            <a:spLocks noGrp="1"/>
          </p:cNvSpPr>
          <p:nvPr>
            <p:ph idx="1"/>
          </p:nvPr>
        </p:nvSpPr>
        <p:spPr/>
        <p:txBody>
          <a:bodyPr>
            <a:normAutofit fontScale="92500" lnSpcReduction="10000"/>
          </a:bodyPr>
          <a:lstStyle/>
          <a:p>
            <a:pPr marL="0" indent="0" algn="ctr">
              <a:buNone/>
            </a:pPr>
            <a:r>
              <a:rPr lang="en-US" sz="4000" u="sng" dirty="0">
                <a:latin typeface="+mj-lt"/>
              </a:rPr>
              <a:t>BEFORE PROCEDURE -2</a:t>
            </a:r>
          </a:p>
          <a:p>
            <a:r>
              <a:rPr lang="en-US" sz="3200" dirty="0">
                <a:solidFill>
                  <a:srgbClr val="000000"/>
                </a:solidFill>
                <a:effectLst/>
                <a:latin typeface="+mj-lt"/>
              </a:rPr>
              <a:t>Examination of the displacement and assessment of the forces required to reduce and hold reduction</a:t>
            </a:r>
            <a:endParaRPr lang="en-US" sz="4000" dirty="0">
              <a:latin typeface="+mj-lt"/>
            </a:endParaRPr>
          </a:p>
          <a:p>
            <a:r>
              <a:rPr lang="en-US" sz="3200" dirty="0">
                <a:solidFill>
                  <a:srgbClr val="000000"/>
                </a:solidFill>
                <a:effectLst/>
                <a:latin typeface="+mj-lt"/>
              </a:rPr>
              <a:t>Determine the type of cast that is needed </a:t>
            </a:r>
            <a:endParaRPr lang="en-US" sz="4000" dirty="0">
              <a:latin typeface="+mj-lt"/>
            </a:endParaRPr>
          </a:p>
          <a:p>
            <a:r>
              <a:rPr lang="en-US" sz="3200" dirty="0">
                <a:solidFill>
                  <a:srgbClr val="000000"/>
                </a:solidFill>
                <a:effectLst/>
                <a:latin typeface="+mj-lt"/>
              </a:rPr>
              <a:t>Explain the procedure to the patient and expected outcome </a:t>
            </a:r>
            <a:endParaRPr lang="en-US" sz="4000" dirty="0">
              <a:latin typeface="+mj-lt"/>
            </a:endParaRPr>
          </a:p>
          <a:p>
            <a:r>
              <a:rPr lang="en-US" sz="3200" dirty="0">
                <a:solidFill>
                  <a:srgbClr val="000000"/>
                </a:solidFill>
                <a:effectLst/>
                <a:latin typeface="+mj-lt"/>
              </a:rPr>
              <a:t>Obtain informed consent</a:t>
            </a:r>
            <a:endParaRPr lang="en-US" sz="4000" dirty="0">
              <a:latin typeface="+mj-lt"/>
            </a:endParaRPr>
          </a:p>
          <a:p>
            <a:r>
              <a:rPr lang="en-US" sz="3200" dirty="0">
                <a:solidFill>
                  <a:srgbClr val="000000"/>
                </a:solidFill>
                <a:effectLst/>
                <a:latin typeface="+mj-lt"/>
              </a:rPr>
              <a:t>Assemble what you need for the procedure </a:t>
            </a:r>
            <a:endParaRPr lang="en-US" sz="4000" u="sng" dirty="0">
              <a:latin typeface="+mj-lt"/>
            </a:endParaRPr>
          </a:p>
        </p:txBody>
      </p:sp>
    </p:spTree>
    <p:extLst>
      <p:ext uri="{BB962C8B-B14F-4D97-AF65-F5344CB8AC3E}">
        <p14:creationId xmlns:p14="http://schemas.microsoft.com/office/powerpoint/2010/main" val="409681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0D930-CB8C-4B39-9DF4-4FA07284741D}"/>
              </a:ext>
            </a:extLst>
          </p:cNvPr>
          <p:cNvSpPr>
            <a:spLocks noGrp="1"/>
          </p:cNvSpPr>
          <p:nvPr>
            <p:ph type="title"/>
          </p:nvPr>
        </p:nvSpPr>
        <p:spPr/>
        <p:txBody>
          <a:bodyPr/>
          <a:lstStyle/>
          <a:p>
            <a:r>
              <a:rPr lang="en-US" dirty="0"/>
              <a:t>Slabs </a:t>
            </a:r>
          </a:p>
        </p:txBody>
      </p:sp>
      <p:sp>
        <p:nvSpPr>
          <p:cNvPr id="3" name="Content Placeholder 2">
            <a:extLst>
              <a:ext uri="{FF2B5EF4-FFF2-40B4-BE49-F238E27FC236}">
                <a16:creationId xmlns:a16="http://schemas.microsoft.com/office/drawing/2014/main" id="{CCD78725-C7B4-47D1-80BF-A98077431831}"/>
              </a:ext>
            </a:extLst>
          </p:cNvPr>
          <p:cNvSpPr>
            <a:spLocks noGrp="1"/>
          </p:cNvSpPr>
          <p:nvPr>
            <p:ph idx="1"/>
          </p:nvPr>
        </p:nvSpPr>
        <p:spPr/>
        <p:txBody>
          <a:bodyPr>
            <a:normAutofit/>
          </a:bodyPr>
          <a:lstStyle/>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Measure the length required and the width.</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Measure the length and the width of the pad.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Roll the slabs end to end.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Immerse in water.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Remove immediately.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Smooth carefully and quickly on a flat surface.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Compress the layers together and exclude the bubbles.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Operator can carry out the remaining procure using gauze roll/crepe bandage.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2899088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F4780-B10E-41C1-952F-388709DE6C0D}"/>
              </a:ext>
            </a:extLst>
          </p:cNvPr>
          <p:cNvSpPr>
            <a:spLocks noGrp="1"/>
          </p:cNvSpPr>
          <p:nvPr>
            <p:ph type="title"/>
          </p:nvPr>
        </p:nvSpPr>
        <p:spPr>
          <a:xfrm>
            <a:off x="457200" y="25758"/>
            <a:ext cx="8229600" cy="856488"/>
          </a:xfrm>
        </p:spPr>
        <p:txBody>
          <a:bodyPr/>
          <a:lstStyle/>
          <a:p>
            <a:pPr algn="ctr"/>
            <a:r>
              <a:rPr lang="en-US" dirty="0"/>
              <a:t>THE PROCEDURE-3</a:t>
            </a:r>
          </a:p>
        </p:txBody>
      </p:sp>
      <p:pic>
        <p:nvPicPr>
          <p:cNvPr id="5" name="Content Placeholder 4">
            <a:extLst>
              <a:ext uri="{FF2B5EF4-FFF2-40B4-BE49-F238E27FC236}">
                <a16:creationId xmlns:a16="http://schemas.microsoft.com/office/drawing/2014/main" id="{8EFE63F7-512B-4C96-8340-3DFC51037D2E}"/>
              </a:ext>
            </a:extLst>
          </p:cNvPr>
          <p:cNvPicPr>
            <a:picLocks noGrp="1" noChangeAspect="1"/>
          </p:cNvPicPr>
          <p:nvPr>
            <p:ph idx="1"/>
          </p:nvPr>
        </p:nvPicPr>
        <p:blipFill>
          <a:blip r:embed="rId2"/>
          <a:stretch>
            <a:fillRect/>
          </a:stretch>
        </p:blipFill>
        <p:spPr>
          <a:xfrm>
            <a:off x="0" y="1094383"/>
            <a:ext cx="9143999" cy="5737859"/>
          </a:xfrm>
        </p:spPr>
      </p:pic>
    </p:spTree>
    <p:extLst>
      <p:ext uri="{BB962C8B-B14F-4D97-AF65-F5344CB8AC3E}">
        <p14:creationId xmlns:p14="http://schemas.microsoft.com/office/powerpoint/2010/main" val="102320873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D75D7-2A12-426A-B23E-30BED26909B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5658B08-4BAB-42CE-9456-9AB818CC3E32}"/>
              </a:ext>
            </a:extLst>
          </p:cNvPr>
          <p:cNvPicPr>
            <a:picLocks noGrp="1" noChangeAspect="1"/>
          </p:cNvPicPr>
          <p:nvPr>
            <p:ph idx="1"/>
          </p:nvPr>
        </p:nvPicPr>
        <p:blipFill>
          <a:blip r:embed="rId2"/>
          <a:stretch>
            <a:fillRect/>
          </a:stretch>
        </p:blipFill>
        <p:spPr>
          <a:xfrm>
            <a:off x="0" y="0"/>
            <a:ext cx="9144000" cy="6840622"/>
          </a:xfrm>
        </p:spPr>
      </p:pic>
    </p:spTree>
    <p:extLst>
      <p:ext uri="{BB962C8B-B14F-4D97-AF65-F5344CB8AC3E}">
        <p14:creationId xmlns:p14="http://schemas.microsoft.com/office/powerpoint/2010/main" val="332236379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2C95D-13E3-4B6E-BC35-3CC6138EF27C}"/>
              </a:ext>
            </a:extLst>
          </p:cNvPr>
          <p:cNvSpPr>
            <a:spLocks noGrp="1"/>
          </p:cNvSpPr>
          <p:nvPr>
            <p:ph type="title"/>
          </p:nvPr>
        </p:nvSpPr>
        <p:spPr/>
        <p:txBody>
          <a:bodyPr/>
          <a:lstStyle/>
          <a:p>
            <a:r>
              <a:rPr lang="en-US" dirty="0"/>
              <a:t>THE PROCEDURE - 4</a:t>
            </a:r>
          </a:p>
        </p:txBody>
      </p:sp>
      <p:sp>
        <p:nvSpPr>
          <p:cNvPr id="3" name="Content Placeholder 2">
            <a:extLst>
              <a:ext uri="{FF2B5EF4-FFF2-40B4-BE49-F238E27FC236}">
                <a16:creationId xmlns:a16="http://schemas.microsoft.com/office/drawing/2014/main" id="{19A28942-4878-4676-886E-62BD3774C148}"/>
              </a:ext>
            </a:extLst>
          </p:cNvPr>
          <p:cNvSpPr>
            <a:spLocks noGrp="1"/>
          </p:cNvSpPr>
          <p:nvPr>
            <p:ph idx="1"/>
          </p:nvPr>
        </p:nvSpPr>
        <p:spPr/>
        <p:txBody>
          <a:bodyPr/>
          <a:lstStyle/>
          <a:p>
            <a:r>
              <a:rPr lang="en-US" sz="1800" dirty="0">
                <a:solidFill>
                  <a:srgbClr val="000000"/>
                </a:solidFill>
                <a:effectLst/>
                <a:latin typeface="Calibri" panose="020F0502020204030204" pitchFamily="34" charset="0"/>
              </a:rPr>
              <a:t>Casting materials are available in various widths :</a:t>
            </a:r>
            <a:endParaRPr lang="en-US" dirty="0"/>
          </a:p>
          <a:p>
            <a:pPr lvl="1"/>
            <a:r>
              <a:rPr lang="en-US" sz="1600" dirty="0">
                <a:solidFill>
                  <a:srgbClr val="000000"/>
                </a:solidFill>
                <a:effectLst/>
                <a:latin typeface="Calibri" panose="020F0502020204030204" pitchFamily="34" charset="0"/>
              </a:rPr>
              <a:t>6 inch for thigh </a:t>
            </a:r>
            <a:endParaRPr lang="en-US" dirty="0"/>
          </a:p>
          <a:p>
            <a:pPr lvl="1"/>
            <a:r>
              <a:rPr lang="en-US" sz="1600" dirty="0">
                <a:solidFill>
                  <a:srgbClr val="000000"/>
                </a:solidFill>
                <a:effectLst/>
                <a:latin typeface="Calibri" panose="020F0502020204030204" pitchFamily="34" charset="0"/>
              </a:rPr>
              <a:t>3 - 4 inch for lower leg </a:t>
            </a:r>
            <a:endParaRPr lang="en-US" dirty="0"/>
          </a:p>
          <a:p>
            <a:pPr lvl="1"/>
            <a:r>
              <a:rPr lang="en-US" sz="1600" dirty="0">
                <a:solidFill>
                  <a:srgbClr val="000000"/>
                </a:solidFill>
                <a:effectLst/>
                <a:latin typeface="Calibri" panose="020F0502020204030204" pitchFamily="34" charset="0"/>
              </a:rPr>
              <a:t>3 - 4 inch for upper arm </a:t>
            </a:r>
            <a:endParaRPr lang="en-US" dirty="0"/>
          </a:p>
          <a:p>
            <a:pPr lvl="1"/>
            <a:r>
              <a:rPr lang="en-US" sz="1600" dirty="0">
                <a:solidFill>
                  <a:srgbClr val="000000"/>
                </a:solidFill>
                <a:effectLst/>
                <a:latin typeface="Calibri" panose="020F0502020204030204" pitchFamily="34" charset="0"/>
              </a:rPr>
              <a:t>2 - 4 inch for forearm</a:t>
            </a:r>
            <a:endParaRPr lang="en-US" dirty="0"/>
          </a:p>
        </p:txBody>
      </p:sp>
    </p:spTree>
    <p:extLst>
      <p:ext uri="{BB962C8B-B14F-4D97-AF65-F5344CB8AC3E}">
        <p14:creationId xmlns:p14="http://schemas.microsoft.com/office/powerpoint/2010/main" val="94271147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9E76F-5308-4A0F-931F-9C303CFB61B3}"/>
              </a:ext>
            </a:extLst>
          </p:cNvPr>
          <p:cNvSpPr>
            <a:spLocks noGrp="1"/>
          </p:cNvSpPr>
          <p:nvPr>
            <p:ph type="title"/>
          </p:nvPr>
        </p:nvSpPr>
        <p:spPr/>
        <p:txBody>
          <a:bodyPr/>
          <a:lstStyle/>
          <a:p>
            <a:r>
              <a:rPr lang="en-US" dirty="0"/>
              <a:t>THE PROCEDURE -5</a:t>
            </a:r>
          </a:p>
        </p:txBody>
      </p:sp>
      <p:sp>
        <p:nvSpPr>
          <p:cNvPr id="3" name="Content Placeholder 2">
            <a:extLst>
              <a:ext uri="{FF2B5EF4-FFF2-40B4-BE49-F238E27FC236}">
                <a16:creationId xmlns:a16="http://schemas.microsoft.com/office/drawing/2014/main" id="{27BBB7EA-0C14-40A9-9DA5-9D59206267AB}"/>
              </a:ext>
            </a:extLst>
          </p:cNvPr>
          <p:cNvSpPr>
            <a:spLocks noGrp="1"/>
          </p:cNvSpPr>
          <p:nvPr>
            <p:ph idx="1"/>
          </p:nvPr>
        </p:nvSpPr>
        <p:spPr/>
        <p:txBody>
          <a:bodyPr>
            <a:normAutofit fontScale="85000" lnSpcReduction="10000"/>
          </a:bodyPr>
          <a:lstStyle/>
          <a:p>
            <a:r>
              <a:rPr lang="en-US" sz="2800" dirty="0">
                <a:solidFill>
                  <a:srgbClr val="000000"/>
                </a:solidFill>
                <a:effectLst/>
                <a:latin typeface="+mj-lt"/>
              </a:rPr>
              <a:t>Having reduced the fracture </a:t>
            </a:r>
            <a:endParaRPr lang="en-US" sz="3600" dirty="0">
              <a:latin typeface="+mj-lt"/>
            </a:endParaRPr>
          </a:p>
          <a:p>
            <a:r>
              <a:rPr lang="en-US" sz="2800" dirty="0">
                <a:solidFill>
                  <a:srgbClr val="000000"/>
                </a:solidFill>
                <a:effectLst/>
                <a:latin typeface="+mj-lt"/>
              </a:rPr>
              <a:t>Place joint in position of function </a:t>
            </a:r>
            <a:endParaRPr lang="en-US" sz="3600" dirty="0">
              <a:latin typeface="+mj-lt"/>
            </a:endParaRPr>
          </a:p>
          <a:p>
            <a:r>
              <a:rPr lang="en-US" sz="2800" dirty="0">
                <a:solidFill>
                  <a:srgbClr val="000000"/>
                </a:solidFill>
                <a:effectLst/>
                <a:latin typeface="+mj-lt"/>
              </a:rPr>
              <a:t>The padding ( or Stockinette )is measured and applied to cover the area and extend about 6 cm beyond each end of the intended cast site </a:t>
            </a:r>
            <a:endParaRPr lang="en-US" sz="3600" dirty="0">
              <a:latin typeface="+mj-lt"/>
            </a:endParaRPr>
          </a:p>
          <a:p>
            <a:r>
              <a:rPr lang="en-US" sz="2800" dirty="0">
                <a:solidFill>
                  <a:srgbClr val="000000"/>
                </a:solidFill>
                <a:effectLst/>
                <a:latin typeface="+mj-lt"/>
              </a:rPr>
              <a:t>Put POP inside a bowl of water and allow air bubbles to escape </a:t>
            </a:r>
            <a:endParaRPr lang="en-US" sz="3600" dirty="0">
              <a:latin typeface="+mj-lt"/>
            </a:endParaRPr>
          </a:p>
          <a:p>
            <a:r>
              <a:rPr lang="en-US" sz="2800" dirty="0">
                <a:solidFill>
                  <a:srgbClr val="000000"/>
                </a:solidFill>
                <a:effectLst/>
                <a:latin typeface="+mj-lt"/>
              </a:rPr>
              <a:t>Roll padding distal to proximal </a:t>
            </a:r>
            <a:endParaRPr lang="en-US" sz="3600" dirty="0">
              <a:latin typeface="+mj-lt"/>
            </a:endParaRPr>
          </a:p>
          <a:p>
            <a:r>
              <a:rPr lang="en-US" sz="2800" dirty="0">
                <a:solidFill>
                  <a:srgbClr val="000000"/>
                </a:solidFill>
                <a:effectLst/>
                <a:latin typeface="+mj-lt"/>
              </a:rPr>
              <a:t>50 % overlap </a:t>
            </a:r>
            <a:endParaRPr lang="en-US" sz="3600" dirty="0">
              <a:latin typeface="+mj-lt"/>
            </a:endParaRPr>
          </a:p>
          <a:p>
            <a:r>
              <a:rPr lang="en-US" sz="2800" dirty="0">
                <a:solidFill>
                  <a:srgbClr val="000000"/>
                </a:solidFill>
                <a:effectLst/>
                <a:latin typeface="+mj-lt"/>
              </a:rPr>
              <a:t>2 layers minimum </a:t>
            </a:r>
            <a:endParaRPr lang="en-US" sz="3600" dirty="0">
              <a:latin typeface="+mj-lt"/>
            </a:endParaRPr>
          </a:p>
          <a:p>
            <a:r>
              <a:rPr lang="en-US" sz="2800" dirty="0">
                <a:solidFill>
                  <a:srgbClr val="000000"/>
                </a:solidFill>
                <a:effectLst/>
                <a:latin typeface="+mj-lt"/>
              </a:rPr>
              <a:t>Extra padding at bony prominences </a:t>
            </a:r>
            <a:r>
              <a:rPr lang="en-US" sz="2800" dirty="0" err="1">
                <a:solidFill>
                  <a:srgbClr val="000000"/>
                </a:solidFill>
                <a:effectLst/>
                <a:latin typeface="+mj-lt"/>
              </a:rPr>
              <a:t>eg</a:t>
            </a:r>
            <a:r>
              <a:rPr lang="en-US" sz="2800" dirty="0">
                <a:solidFill>
                  <a:srgbClr val="000000"/>
                </a:solidFill>
                <a:effectLst/>
                <a:latin typeface="+mj-lt"/>
              </a:rPr>
              <a:t> malleoli, patella, and olecranon</a:t>
            </a:r>
            <a:endParaRPr lang="en-US" sz="3600" dirty="0">
              <a:latin typeface="+mj-lt"/>
            </a:endParaRPr>
          </a:p>
        </p:txBody>
      </p:sp>
    </p:spTree>
    <p:extLst>
      <p:ext uri="{BB962C8B-B14F-4D97-AF65-F5344CB8AC3E}">
        <p14:creationId xmlns:p14="http://schemas.microsoft.com/office/powerpoint/2010/main" val="134730050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93DBD-5735-4432-B7A6-3AEDAC1B6DCA}"/>
              </a:ext>
            </a:extLst>
          </p:cNvPr>
          <p:cNvSpPr>
            <a:spLocks noGrp="1"/>
          </p:cNvSpPr>
          <p:nvPr>
            <p:ph type="title"/>
          </p:nvPr>
        </p:nvSpPr>
        <p:spPr>
          <a:xfrm>
            <a:off x="609600" y="304800"/>
            <a:ext cx="8229600" cy="856488"/>
          </a:xfrm>
        </p:spPr>
        <p:txBody>
          <a:bodyPr/>
          <a:lstStyle/>
          <a:p>
            <a:r>
              <a:rPr lang="en-US" dirty="0"/>
              <a:t>POSITIONING OF THE LIMB</a:t>
            </a:r>
          </a:p>
        </p:txBody>
      </p:sp>
      <p:pic>
        <p:nvPicPr>
          <p:cNvPr id="5" name="Content Placeholder 4">
            <a:extLst>
              <a:ext uri="{FF2B5EF4-FFF2-40B4-BE49-F238E27FC236}">
                <a16:creationId xmlns:a16="http://schemas.microsoft.com/office/drawing/2014/main" id="{E71606A9-22FE-409D-A94D-8D810040431A}"/>
              </a:ext>
            </a:extLst>
          </p:cNvPr>
          <p:cNvPicPr>
            <a:picLocks noGrp="1" noChangeAspect="1"/>
          </p:cNvPicPr>
          <p:nvPr>
            <p:ph idx="1"/>
          </p:nvPr>
        </p:nvPicPr>
        <p:blipFill>
          <a:blip r:embed="rId2"/>
          <a:stretch>
            <a:fillRect/>
          </a:stretch>
        </p:blipFill>
        <p:spPr>
          <a:xfrm>
            <a:off x="208514" y="1371600"/>
            <a:ext cx="8828306" cy="5410201"/>
          </a:xfrm>
        </p:spPr>
      </p:pic>
    </p:spTree>
    <p:extLst>
      <p:ext uri="{BB962C8B-B14F-4D97-AF65-F5344CB8AC3E}">
        <p14:creationId xmlns:p14="http://schemas.microsoft.com/office/powerpoint/2010/main" val="177976945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281A7-622A-4C78-BA15-4C6E97BA421D}"/>
              </a:ext>
            </a:extLst>
          </p:cNvPr>
          <p:cNvSpPr>
            <a:spLocks noGrp="1"/>
          </p:cNvSpPr>
          <p:nvPr>
            <p:ph type="title"/>
          </p:nvPr>
        </p:nvSpPr>
        <p:spPr/>
        <p:txBody>
          <a:bodyPr/>
          <a:lstStyle/>
          <a:p>
            <a:r>
              <a:rPr lang="en-US" dirty="0"/>
              <a:t>PROCEDURE - 6</a:t>
            </a:r>
          </a:p>
        </p:txBody>
      </p:sp>
      <p:sp>
        <p:nvSpPr>
          <p:cNvPr id="3" name="Content Placeholder 2">
            <a:extLst>
              <a:ext uri="{FF2B5EF4-FFF2-40B4-BE49-F238E27FC236}">
                <a16:creationId xmlns:a16="http://schemas.microsoft.com/office/drawing/2014/main" id="{7507C616-3346-409C-A60C-0363A9BCE842}"/>
              </a:ext>
            </a:extLst>
          </p:cNvPr>
          <p:cNvSpPr>
            <a:spLocks noGrp="1"/>
          </p:cNvSpPr>
          <p:nvPr>
            <p:ph idx="1"/>
          </p:nvPr>
        </p:nvSpPr>
        <p:spPr/>
        <p:txBody>
          <a:bodyPr>
            <a:normAutofit fontScale="92500" lnSpcReduction="20000"/>
          </a:bodyPr>
          <a:lstStyle/>
          <a:p>
            <a:r>
              <a:rPr lang="en-US" sz="3200" dirty="0">
                <a:solidFill>
                  <a:srgbClr val="000000"/>
                </a:solidFill>
                <a:effectLst/>
                <a:latin typeface="+mj-lt"/>
              </a:rPr>
              <a:t>Padding or Stockinette should not be too tight </a:t>
            </a:r>
            <a:endParaRPr lang="en-US" sz="4000" dirty="0">
              <a:latin typeface="+mj-lt"/>
            </a:endParaRPr>
          </a:p>
          <a:p>
            <a:r>
              <a:rPr lang="en-US" sz="3200" dirty="0">
                <a:solidFill>
                  <a:srgbClr val="000000"/>
                </a:solidFill>
                <a:effectLst/>
                <a:latin typeface="+mj-lt"/>
              </a:rPr>
              <a:t>Wrinkling over flexion points and bony prominences </a:t>
            </a:r>
            <a:endParaRPr lang="en-US" sz="4000" dirty="0">
              <a:latin typeface="+mj-lt"/>
            </a:endParaRPr>
          </a:p>
          <a:p>
            <a:pPr marL="0" indent="0">
              <a:buNone/>
            </a:pPr>
            <a:r>
              <a:rPr lang="en-US" sz="3200" dirty="0">
                <a:solidFill>
                  <a:srgbClr val="000000"/>
                </a:solidFill>
                <a:effectLst/>
                <a:latin typeface="+mj-lt"/>
              </a:rPr>
              <a:t>should be minimized by smoothing or trimming </a:t>
            </a:r>
            <a:endParaRPr lang="en-US" sz="4000" dirty="0">
              <a:latin typeface="+mj-lt"/>
            </a:endParaRPr>
          </a:p>
          <a:p>
            <a:r>
              <a:rPr lang="en-US" sz="3200" dirty="0">
                <a:solidFill>
                  <a:srgbClr val="000000"/>
                </a:solidFill>
                <a:effectLst/>
                <a:latin typeface="+mj-lt"/>
              </a:rPr>
              <a:t>Bring out POP , squeeze out water ,apply and mold </a:t>
            </a:r>
            <a:endParaRPr lang="en-US" sz="4000" dirty="0">
              <a:latin typeface="+mj-lt"/>
            </a:endParaRPr>
          </a:p>
          <a:p>
            <a:r>
              <a:rPr lang="en-US" sz="3200" dirty="0">
                <a:solidFill>
                  <a:srgbClr val="000000"/>
                </a:solidFill>
                <a:effectLst/>
                <a:latin typeface="+mj-lt"/>
              </a:rPr>
              <a:t>Avoid molding with anything but the </a:t>
            </a:r>
            <a:r>
              <a:rPr lang="en-US" sz="3200" b="1" dirty="0">
                <a:solidFill>
                  <a:srgbClr val="44546A"/>
                </a:solidFill>
                <a:effectLst/>
                <a:latin typeface="+mj-lt"/>
              </a:rPr>
              <a:t>heels of the palm </a:t>
            </a:r>
            <a:r>
              <a:rPr lang="en-US" sz="3200" dirty="0">
                <a:solidFill>
                  <a:srgbClr val="000000"/>
                </a:solidFill>
                <a:effectLst/>
                <a:latin typeface="+mj-lt"/>
              </a:rPr>
              <a:t>in order to avoid pressure points </a:t>
            </a:r>
            <a:endParaRPr lang="en-US" sz="4000" dirty="0">
              <a:latin typeface="+mj-lt"/>
            </a:endParaRPr>
          </a:p>
          <a:p>
            <a:r>
              <a:rPr lang="en-US" sz="3200" dirty="0">
                <a:solidFill>
                  <a:srgbClr val="000000"/>
                </a:solidFill>
                <a:effectLst/>
                <a:latin typeface="+mj-lt"/>
              </a:rPr>
              <a:t>Excess stockinette is folded back over the edges of the splint to form a smooth, padded edge. </a:t>
            </a:r>
            <a:endParaRPr lang="en-US" sz="4000" dirty="0">
              <a:latin typeface="+mj-lt"/>
            </a:endParaRPr>
          </a:p>
        </p:txBody>
      </p:sp>
    </p:spTree>
    <p:extLst>
      <p:ext uri="{BB962C8B-B14F-4D97-AF65-F5344CB8AC3E}">
        <p14:creationId xmlns:p14="http://schemas.microsoft.com/office/powerpoint/2010/main" val="11754561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9C8BC-E507-4975-8E83-F5C5BD1F08B5}"/>
              </a:ext>
            </a:extLst>
          </p:cNvPr>
          <p:cNvSpPr>
            <a:spLocks noGrp="1"/>
          </p:cNvSpPr>
          <p:nvPr>
            <p:ph type="title"/>
          </p:nvPr>
        </p:nvSpPr>
        <p:spPr/>
        <p:txBody>
          <a:bodyPr>
            <a:normAutofit fontScale="90000"/>
          </a:bodyPr>
          <a:lstStyle/>
          <a:p>
            <a:r>
              <a:rPr lang="en-US" dirty="0"/>
              <a:t>THE PROCEDURE-APPLICATION OF PADDING</a:t>
            </a:r>
          </a:p>
        </p:txBody>
      </p:sp>
      <p:pic>
        <p:nvPicPr>
          <p:cNvPr id="5" name="Content Placeholder 4">
            <a:extLst>
              <a:ext uri="{FF2B5EF4-FFF2-40B4-BE49-F238E27FC236}">
                <a16:creationId xmlns:a16="http://schemas.microsoft.com/office/drawing/2014/main" id="{C1F5A61F-D0BF-4F1E-AA5E-EB09BF882A9B}"/>
              </a:ext>
            </a:extLst>
          </p:cNvPr>
          <p:cNvPicPr>
            <a:picLocks noGrp="1" noChangeAspect="1"/>
          </p:cNvPicPr>
          <p:nvPr>
            <p:ph idx="1"/>
          </p:nvPr>
        </p:nvPicPr>
        <p:blipFill>
          <a:blip r:embed="rId2"/>
          <a:stretch>
            <a:fillRect/>
          </a:stretch>
        </p:blipFill>
        <p:spPr>
          <a:xfrm>
            <a:off x="838200" y="2057401"/>
            <a:ext cx="7315200" cy="4722056"/>
          </a:xfrm>
        </p:spPr>
      </p:pic>
    </p:spTree>
    <p:extLst>
      <p:ext uri="{BB962C8B-B14F-4D97-AF65-F5344CB8AC3E}">
        <p14:creationId xmlns:p14="http://schemas.microsoft.com/office/powerpoint/2010/main" val="152044769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83CF3-3C98-4D2A-87D5-E6D062DD830E}"/>
              </a:ext>
            </a:extLst>
          </p:cNvPr>
          <p:cNvSpPr>
            <a:spLocks noGrp="1"/>
          </p:cNvSpPr>
          <p:nvPr>
            <p:ph type="title"/>
          </p:nvPr>
        </p:nvSpPr>
        <p:spPr/>
        <p:txBody>
          <a:bodyPr>
            <a:normAutofit fontScale="90000"/>
          </a:bodyPr>
          <a:lstStyle/>
          <a:p>
            <a:r>
              <a:rPr lang="en-US" dirty="0"/>
              <a:t>THE PROCEDURE-HANDLING OF AUTOBAND/PLASTER BANDAGES</a:t>
            </a:r>
          </a:p>
        </p:txBody>
      </p:sp>
      <p:pic>
        <p:nvPicPr>
          <p:cNvPr id="5" name="Content Placeholder 4">
            <a:extLst>
              <a:ext uri="{FF2B5EF4-FFF2-40B4-BE49-F238E27FC236}">
                <a16:creationId xmlns:a16="http://schemas.microsoft.com/office/drawing/2014/main" id="{24CE485E-5F76-4F3A-8652-3AC105D5B1F0}"/>
              </a:ext>
            </a:extLst>
          </p:cNvPr>
          <p:cNvPicPr>
            <a:picLocks noGrp="1" noChangeAspect="1"/>
          </p:cNvPicPr>
          <p:nvPr>
            <p:ph idx="1"/>
          </p:nvPr>
        </p:nvPicPr>
        <p:blipFill>
          <a:blip r:embed="rId2"/>
          <a:stretch>
            <a:fillRect/>
          </a:stretch>
        </p:blipFill>
        <p:spPr>
          <a:xfrm>
            <a:off x="-38636" y="2209800"/>
            <a:ext cx="4651419" cy="3457143"/>
          </a:xfrm>
        </p:spPr>
      </p:pic>
      <p:pic>
        <p:nvPicPr>
          <p:cNvPr id="7" name="Picture 6">
            <a:extLst>
              <a:ext uri="{FF2B5EF4-FFF2-40B4-BE49-F238E27FC236}">
                <a16:creationId xmlns:a16="http://schemas.microsoft.com/office/drawing/2014/main" id="{B4CB5781-D48C-4107-8EE5-44A562A7E98C}"/>
              </a:ext>
            </a:extLst>
          </p:cNvPr>
          <p:cNvPicPr>
            <a:picLocks noChangeAspect="1"/>
          </p:cNvPicPr>
          <p:nvPr/>
        </p:nvPicPr>
        <p:blipFill>
          <a:blip r:embed="rId3"/>
          <a:stretch>
            <a:fillRect/>
          </a:stretch>
        </p:blipFill>
        <p:spPr>
          <a:xfrm>
            <a:off x="4612783" y="2514600"/>
            <a:ext cx="4495800" cy="3400000"/>
          </a:xfrm>
          <a:prstGeom prst="rect">
            <a:avLst/>
          </a:prstGeom>
        </p:spPr>
      </p:pic>
    </p:spTree>
    <p:extLst>
      <p:ext uri="{BB962C8B-B14F-4D97-AF65-F5344CB8AC3E}">
        <p14:creationId xmlns:p14="http://schemas.microsoft.com/office/powerpoint/2010/main" val="148960542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EE078-F6AC-47C0-9B81-B5C194EF63D7}"/>
              </a:ext>
            </a:extLst>
          </p:cNvPr>
          <p:cNvSpPr>
            <a:spLocks noGrp="1"/>
          </p:cNvSpPr>
          <p:nvPr>
            <p:ph type="title"/>
          </p:nvPr>
        </p:nvSpPr>
        <p:spPr/>
        <p:txBody>
          <a:bodyPr>
            <a:normAutofit fontScale="90000"/>
          </a:bodyPr>
          <a:lstStyle/>
          <a:p>
            <a:r>
              <a:rPr lang="en-US" dirty="0"/>
              <a:t>RULES OF APPLICATION OF POP CAST</a:t>
            </a:r>
          </a:p>
        </p:txBody>
      </p:sp>
      <p:sp>
        <p:nvSpPr>
          <p:cNvPr id="3" name="Content Placeholder 2">
            <a:extLst>
              <a:ext uri="{FF2B5EF4-FFF2-40B4-BE49-F238E27FC236}">
                <a16:creationId xmlns:a16="http://schemas.microsoft.com/office/drawing/2014/main" id="{84BBA51B-D6FA-4F53-9C0F-862D9FBA0F3D}"/>
              </a:ext>
            </a:extLst>
          </p:cNvPr>
          <p:cNvSpPr>
            <a:spLocks noGrp="1"/>
          </p:cNvSpPr>
          <p:nvPr>
            <p:ph idx="1"/>
          </p:nvPr>
        </p:nvSpPr>
        <p:spPr/>
        <p:txBody>
          <a:bodyPr>
            <a:normAutofit lnSpcReduction="10000"/>
          </a:bodyPr>
          <a:lstStyle/>
          <a:p>
            <a:r>
              <a:rPr lang="en-US" sz="2400" dirty="0">
                <a:solidFill>
                  <a:srgbClr val="000000"/>
                </a:solidFill>
                <a:effectLst/>
                <a:latin typeface="+mj-lt"/>
              </a:rPr>
              <a:t>Choose the correct size </a:t>
            </a:r>
            <a:endParaRPr lang="en-US" sz="3200" dirty="0">
              <a:latin typeface="+mj-lt"/>
            </a:endParaRPr>
          </a:p>
          <a:p>
            <a:r>
              <a:rPr lang="en-US" sz="2400" dirty="0">
                <a:solidFill>
                  <a:srgbClr val="000000"/>
                </a:solidFill>
                <a:effectLst/>
                <a:latin typeface="+mj-lt"/>
              </a:rPr>
              <a:t>Usually the joint above and a joint below should ideally be included. </a:t>
            </a:r>
            <a:endParaRPr lang="en-US" sz="3200" dirty="0">
              <a:latin typeface="+mj-lt"/>
            </a:endParaRPr>
          </a:p>
          <a:p>
            <a:r>
              <a:rPr lang="en-US" sz="2400" dirty="0">
                <a:solidFill>
                  <a:srgbClr val="000000"/>
                </a:solidFill>
                <a:effectLst/>
                <a:latin typeface="+mj-lt"/>
              </a:rPr>
              <a:t>This is done to eliminate movements of the joints on either side of the fractures. </a:t>
            </a:r>
            <a:endParaRPr lang="en-US" sz="3200" dirty="0">
              <a:latin typeface="+mj-lt"/>
            </a:endParaRPr>
          </a:p>
          <a:p>
            <a:r>
              <a:rPr lang="en-US" sz="2400" dirty="0">
                <a:solidFill>
                  <a:srgbClr val="000000"/>
                </a:solidFill>
                <a:effectLst/>
                <a:latin typeface="+mj-lt"/>
              </a:rPr>
              <a:t> It should be </a:t>
            </a:r>
            <a:r>
              <a:rPr lang="en-US" sz="2400" dirty="0" err="1">
                <a:solidFill>
                  <a:srgbClr val="000000"/>
                </a:solidFill>
                <a:effectLst/>
                <a:latin typeface="+mj-lt"/>
              </a:rPr>
              <a:t>moulded</a:t>
            </a:r>
            <a:r>
              <a:rPr lang="en-US" sz="2400" dirty="0">
                <a:solidFill>
                  <a:srgbClr val="000000"/>
                </a:solidFill>
                <a:effectLst/>
                <a:latin typeface="+mj-lt"/>
              </a:rPr>
              <a:t> with the palm and not with the fingers for the fear of indentation. </a:t>
            </a:r>
            <a:endParaRPr lang="en-US" sz="3200" dirty="0">
              <a:latin typeface="+mj-lt"/>
            </a:endParaRPr>
          </a:p>
          <a:p>
            <a:r>
              <a:rPr lang="en-US" sz="2400" dirty="0">
                <a:solidFill>
                  <a:srgbClr val="000000"/>
                </a:solidFill>
                <a:effectLst/>
                <a:latin typeface="+mj-lt"/>
              </a:rPr>
              <a:t>The joints should be immobilized in functional position. </a:t>
            </a:r>
            <a:endParaRPr lang="en-US" sz="3200" dirty="0">
              <a:latin typeface="+mj-lt"/>
            </a:endParaRPr>
          </a:p>
          <a:p>
            <a:r>
              <a:rPr lang="en-US" sz="2400" dirty="0">
                <a:solidFill>
                  <a:srgbClr val="000000"/>
                </a:solidFill>
                <a:effectLst/>
                <a:latin typeface="+mj-lt"/>
              </a:rPr>
              <a:t>The plaster should be snugly fit and should not be too tight or too loose. </a:t>
            </a:r>
            <a:endParaRPr lang="en-US" sz="3200" dirty="0">
              <a:latin typeface="+mj-lt"/>
            </a:endParaRPr>
          </a:p>
          <a:p>
            <a:r>
              <a:rPr lang="en-US" sz="2400" dirty="0">
                <a:solidFill>
                  <a:srgbClr val="000000"/>
                </a:solidFill>
                <a:effectLst/>
                <a:latin typeface="+mj-lt"/>
              </a:rPr>
              <a:t>Uniform thickness of the plaster is preferred.</a:t>
            </a:r>
            <a:endParaRPr lang="en-US" sz="3200" dirty="0">
              <a:latin typeface="+mj-lt"/>
            </a:endParaRPr>
          </a:p>
        </p:txBody>
      </p:sp>
    </p:spTree>
    <p:extLst>
      <p:ext uri="{BB962C8B-B14F-4D97-AF65-F5344CB8AC3E}">
        <p14:creationId xmlns:p14="http://schemas.microsoft.com/office/powerpoint/2010/main" val="374981524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5922A-F096-4D06-BD8D-314415D0CB11}"/>
              </a:ext>
            </a:extLst>
          </p:cNvPr>
          <p:cNvSpPr>
            <a:spLocks noGrp="1"/>
          </p:cNvSpPr>
          <p:nvPr>
            <p:ph type="title"/>
          </p:nvPr>
        </p:nvSpPr>
        <p:spPr/>
        <p:txBody>
          <a:bodyPr>
            <a:normAutofit fontScale="90000"/>
          </a:bodyPr>
          <a:lstStyle/>
          <a:p>
            <a:r>
              <a:rPr lang="en-US" dirty="0"/>
              <a:t>IMMEDIATE POST APPLICATION PRECAUTION</a:t>
            </a:r>
          </a:p>
        </p:txBody>
      </p:sp>
      <p:sp>
        <p:nvSpPr>
          <p:cNvPr id="3" name="Content Placeholder 2">
            <a:extLst>
              <a:ext uri="{FF2B5EF4-FFF2-40B4-BE49-F238E27FC236}">
                <a16:creationId xmlns:a16="http://schemas.microsoft.com/office/drawing/2014/main" id="{9A489992-0DC0-4CA1-9671-B39E04E3315B}"/>
              </a:ext>
            </a:extLst>
          </p:cNvPr>
          <p:cNvSpPr>
            <a:spLocks noGrp="1"/>
          </p:cNvSpPr>
          <p:nvPr>
            <p:ph idx="1"/>
          </p:nvPr>
        </p:nvSpPr>
        <p:spPr/>
        <p:txBody>
          <a:bodyPr>
            <a:normAutofit fontScale="92500" lnSpcReduction="10000"/>
          </a:bodyPr>
          <a:lstStyle/>
          <a:p>
            <a:r>
              <a:rPr lang="en-US" sz="2800" dirty="0">
                <a:solidFill>
                  <a:srgbClr val="000000"/>
                </a:solidFill>
                <a:effectLst/>
                <a:latin typeface="+mj-lt"/>
              </a:rPr>
              <a:t>Inform patient about thermal changes after application of plaster </a:t>
            </a:r>
            <a:endParaRPr lang="en-US" sz="3600" dirty="0">
              <a:latin typeface="+mj-lt"/>
            </a:endParaRPr>
          </a:p>
          <a:p>
            <a:r>
              <a:rPr lang="en-US" sz="2800" dirty="0">
                <a:solidFill>
                  <a:srgbClr val="000000"/>
                </a:solidFill>
                <a:effectLst/>
                <a:latin typeface="+mj-lt"/>
              </a:rPr>
              <a:t>Observe for changes in skin </a:t>
            </a:r>
            <a:r>
              <a:rPr lang="en-US" sz="2800" dirty="0" err="1">
                <a:solidFill>
                  <a:srgbClr val="000000"/>
                </a:solidFill>
                <a:effectLst/>
                <a:latin typeface="+mj-lt"/>
              </a:rPr>
              <a:t>Colour</a:t>
            </a:r>
            <a:r>
              <a:rPr lang="en-US" sz="2800" dirty="0">
                <a:solidFill>
                  <a:srgbClr val="000000"/>
                </a:solidFill>
                <a:effectLst/>
                <a:latin typeface="+mj-lt"/>
              </a:rPr>
              <a:t> which can indicate impairment of circulation </a:t>
            </a:r>
            <a:endParaRPr lang="en-US" sz="3600" dirty="0">
              <a:latin typeface="+mj-lt"/>
            </a:endParaRPr>
          </a:p>
          <a:p>
            <a:r>
              <a:rPr lang="en-US" sz="2800" dirty="0">
                <a:solidFill>
                  <a:srgbClr val="000000"/>
                </a:solidFill>
                <a:effectLst/>
                <a:latin typeface="+mj-lt"/>
              </a:rPr>
              <a:t>Whenever possible , the injured limb should be elevated </a:t>
            </a:r>
            <a:endParaRPr lang="en-US" sz="3600" dirty="0">
              <a:latin typeface="+mj-lt"/>
            </a:endParaRPr>
          </a:p>
          <a:p>
            <a:r>
              <a:rPr lang="en-US" sz="2800" dirty="0">
                <a:solidFill>
                  <a:srgbClr val="000000"/>
                </a:solidFill>
                <a:effectLst/>
                <a:latin typeface="+mj-lt"/>
              </a:rPr>
              <a:t>In case of arm and forearm a sling may be used </a:t>
            </a:r>
            <a:endParaRPr lang="en-US" sz="3600" dirty="0">
              <a:latin typeface="+mj-lt"/>
            </a:endParaRPr>
          </a:p>
          <a:p>
            <a:r>
              <a:rPr lang="en-US" sz="2800" dirty="0">
                <a:solidFill>
                  <a:srgbClr val="000000"/>
                </a:solidFill>
                <a:effectLst/>
                <a:latin typeface="+mj-lt"/>
              </a:rPr>
              <a:t>In case of lower limb the leg may be elevated on pillows and the end of the bed raised </a:t>
            </a:r>
            <a:endParaRPr lang="en-US" sz="3600" dirty="0">
              <a:latin typeface="+mj-lt"/>
            </a:endParaRPr>
          </a:p>
          <a:p>
            <a:r>
              <a:rPr lang="en-US" sz="2800" dirty="0">
                <a:solidFill>
                  <a:srgbClr val="000000"/>
                </a:solidFill>
                <a:effectLst/>
                <a:latin typeface="+mj-lt"/>
              </a:rPr>
              <a:t>Check X Ray should be done after application of each cast to confirm the acceptability of reduction.</a:t>
            </a:r>
            <a:endParaRPr lang="en-US" sz="3600" dirty="0">
              <a:latin typeface="+mj-lt"/>
            </a:endParaRPr>
          </a:p>
        </p:txBody>
      </p:sp>
    </p:spTree>
    <p:extLst>
      <p:ext uri="{BB962C8B-B14F-4D97-AF65-F5344CB8AC3E}">
        <p14:creationId xmlns:p14="http://schemas.microsoft.com/office/powerpoint/2010/main" val="3941434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B4B90-E957-4A5B-A256-838686781523}"/>
              </a:ext>
            </a:extLst>
          </p:cNvPr>
          <p:cNvSpPr>
            <a:spLocks noGrp="1"/>
          </p:cNvSpPr>
          <p:nvPr>
            <p:ph type="title"/>
          </p:nvPr>
        </p:nvSpPr>
        <p:spPr/>
        <p:txBody>
          <a:bodyPr/>
          <a:lstStyle/>
          <a:p>
            <a:r>
              <a:rPr lang="en-US" dirty="0"/>
              <a:t>MODULE COMPETENCE</a:t>
            </a:r>
          </a:p>
        </p:txBody>
      </p:sp>
      <p:sp>
        <p:nvSpPr>
          <p:cNvPr id="3" name="Content Placeholder 2">
            <a:extLst>
              <a:ext uri="{FF2B5EF4-FFF2-40B4-BE49-F238E27FC236}">
                <a16:creationId xmlns:a16="http://schemas.microsoft.com/office/drawing/2014/main" id="{FA85413E-797A-4897-A5CA-D3B216A1D5EE}"/>
              </a:ext>
            </a:extLst>
          </p:cNvPr>
          <p:cNvSpPr>
            <a:spLocks noGrp="1"/>
          </p:cNvSpPr>
          <p:nvPr>
            <p:ph idx="1"/>
          </p:nvPr>
        </p:nvSpPr>
        <p:spPr/>
        <p:txBody>
          <a:bodyPr/>
          <a:lstStyle/>
          <a:p>
            <a:r>
              <a:rPr lang="en-US" dirty="0"/>
              <a:t>This module is designed to enable learners understand casting and splinting in orthopedic and trauma patients.</a:t>
            </a:r>
          </a:p>
        </p:txBody>
      </p:sp>
    </p:spTree>
    <p:extLst>
      <p:ext uri="{BB962C8B-B14F-4D97-AF65-F5344CB8AC3E}">
        <p14:creationId xmlns:p14="http://schemas.microsoft.com/office/powerpoint/2010/main" val="26009881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7B7AA-B6FD-470D-BE41-7BE681AC6BE6}"/>
              </a:ext>
            </a:extLst>
          </p:cNvPr>
          <p:cNvSpPr>
            <a:spLocks noGrp="1"/>
          </p:cNvSpPr>
          <p:nvPr>
            <p:ph type="title"/>
          </p:nvPr>
        </p:nvSpPr>
        <p:spPr/>
        <p:txBody>
          <a:bodyPr/>
          <a:lstStyle/>
          <a:p>
            <a:r>
              <a:rPr lang="en-US" dirty="0"/>
              <a:t>CAST PADDING</a:t>
            </a:r>
          </a:p>
        </p:txBody>
      </p:sp>
      <p:sp>
        <p:nvSpPr>
          <p:cNvPr id="3" name="Content Placeholder 2">
            <a:extLst>
              <a:ext uri="{FF2B5EF4-FFF2-40B4-BE49-F238E27FC236}">
                <a16:creationId xmlns:a16="http://schemas.microsoft.com/office/drawing/2014/main" id="{5B574FC0-3A20-4128-A68B-F640E97E7EA5}"/>
              </a:ext>
            </a:extLst>
          </p:cNvPr>
          <p:cNvSpPr>
            <a:spLocks noGrp="1"/>
          </p:cNvSpPr>
          <p:nvPr>
            <p:ph idx="1"/>
          </p:nvPr>
        </p:nvSpPr>
        <p:spPr/>
        <p:txBody>
          <a:bodyPr>
            <a:normAutofit fontScale="92500" lnSpcReduction="20000"/>
          </a:bodyPr>
          <a:lstStyle/>
          <a:p>
            <a:pPr marL="0" marR="0" algn="just">
              <a:lnSpc>
                <a:spcPct val="107000"/>
              </a:lnSpc>
              <a:spcBef>
                <a:spcPts val="0"/>
              </a:spcBef>
              <a:spcAft>
                <a:spcPts val="800"/>
              </a:spcAft>
              <a:tabLst>
                <a:tab pos="3469005" algn="l"/>
              </a:tabLst>
            </a:pPr>
            <a:r>
              <a:rPr lang="en-US" sz="1700" dirty="0">
                <a:effectLst/>
                <a:latin typeface="Times New Roman" panose="02020603050405020304" pitchFamily="18" charset="0"/>
                <a:ea typeface="Calibri" panose="020F0502020204030204" pitchFamily="34" charset="0"/>
                <a:cs typeface="Times New Roman" panose="02020603050405020304" pitchFamily="18" charset="0"/>
              </a:rPr>
              <a:t>The best form of the cast purely for the benefits of the fracture is non – padded cast because it is close contact with the fractured bone.</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tabLst>
                <a:tab pos="3469005" algn="l"/>
              </a:tabLst>
            </a:pPr>
            <a:r>
              <a:rPr lang="en-US" sz="1700" dirty="0">
                <a:effectLst/>
                <a:latin typeface="Times New Roman" panose="02020603050405020304" pitchFamily="18" charset="0"/>
                <a:ea typeface="Calibri" panose="020F0502020204030204" pitchFamily="34" charset="0"/>
                <a:cs typeface="Times New Roman" panose="02020603050405020304" pitchFamily="18" charset="0"/>
              </a:rPr>
              <a:t>However, this method has several disadvantages;</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mj-lt"/>
              <a:buAutoNum type="arabicPeriod"/>
              <a:tabLst>
                <a:tab pos="3469005" algn="l"/>
              </a:tabLst>
            </a:pPr>
            <a:r>
              <a:rPr lang="en-US" sz="1700" dirty="0">
                <a:effectLst/>
                <a:latin typeface="Times New Roman" panose="02020603050405020304" pitchFamily="18" charset="0"/>
                <a:ea typeface="Calibri" panose="020F0502020204030204" pitchFamily="34" charset="0"/>
                <a:cs typeface="Times New Roman" panose="02020603050405020304" pitchFamily="18" charset="0"/>
              </a:rPr>
              <a:t>Limiting allowance for swelling.</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mj-lt"/>
              <a:buAutoNum type="arabicPeriod"/>
              <a:tabLst>
                <a:tab pos="3469005" algn="l"/>
              </a:tabLst>
            </a:pPr>
            <a:r>
              <a:rPr lang="en-US" sz="1700" dirty="0">
                <a:effectLst/>
                <a:latin typeface="Times New Roman" panose="02020603050405020304" pitchFamily="18" charset="0"/>
                <a:ea typeface="Calibri" panose="020F0502020204030204" pitchFamily="34" charset="0"/>
                <a:cs typeface="Times New Roman" panose="02020603050405020304" pitchFamily="18" charset="0"/>
              </a:rPr>
              <a:t>Friction of the hard cast against the skin and the bone may cause sores.</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mj-lt"/>
              <a:buAutoNum type="arabicPeriod"/>
              <a:tabLst>
                <a:tab pos="3469005" algn="l"/>
              </a:tabLst>
            </a:pPr>
            <a:r>
              <a:rPr lang="en-US" sz="1700" dirty="0">
                <a:effectLst/>
                <a:latin typeface="Times New Roman" panose="02020603050405020304" pitchFamily="18" charset="0"/>
                <a:ea typeface="Calibri" panose="020F0502020204030204" pitchFamily="34" charset="0"/>
                <a:cs typeface="Times New Roman" panose="02020603050405020304" pitchFamily="18" charset="0"/>
              </a:rPr>
              <a:t>There is no padding to act as a protective barrier against shears and saws on removal of the cast.</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gn="just">
              <a:lnSpc>
                <a:spcPct val="107000"/>
              </a:lnSpc>
              <a:spcBef>
                <a:spcPts val="0"/>
              </a:spcBef>
              <a:spcAft>
                <a:spcPts val="800"/>
              </a:spcAft>
              <a:tabLst>
                <a:tab pos="3469005" algn="l"/>
              </a:tabLst>
            </a:pPr>
            <a:r>
              <a:rPr lang="en-US" sz="1700" b="1" i="1" dirty="0">
                <a:effectLst/>
                <a:latin typeface="Times New Roman" panose="02020603050405020304" pitchFamily="18" charset="0"/>
                <a:ea typeface="Calibri" panose="020F0502020204030204" pitchFamily="34" charset="0"/>
                <a:cs typeface="Times New Roman" panose="02020603050405020304" pitchFamily="18" charset="0"/>
              </a:rPr>
              <a:t>NB.</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gn="just">
              <a:lnSpc>
                <a:spcPct val="107000"/>
              </a:lnSpc>
              <a:spcBef>
                <a:spcPts val="0"/>
              </a:spcBef>
              <a:spcAft>
                <a:spcPts val="800"/>
              </a:spcAft>
              <a:tabLst>
                <a:tab pos="3469005" algn="l"/>
              </a:tabLst>
            </a:pPr>
            <a:r>
              <a:rPr lang="en-US" sz="1700" dirty="0">
                <a:effectLst/>
                <a:latin typeface="Times New Roman" panose="02020603050405020304" pitchFamily="18" charset="0"/>
                <a:ea typeface="Calibri" panose="020F0502020204030204" pitchFamily="34" charset="0"/>
                <a:cs typeface="Times New Roman" panose="02020603050405020304" pitchFamily="18" charset="0"/>
              </a:rPr>
              <a:t>Therefore all casts should be adequately padded with the exception of the non – padded removal cast.</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gn="just">
              <a:lnSpc>
                <a:spcPct val="107000"/>
              </a:lnSpc>
              <a:spcBef>
                <a:spcPts val="0"/>
              </a:spcBef>
              <a:spcAft>
                <a:spcPts val="800"/>
              </a:spcAft>
              <a:tabLst>
                <a:tab pos="3469005" algn="l"/>
              </a:tabLst>
            </a:pPr>
            <a:r>
              <a:rPr lang="en-US" sz="1700" dirty="0">
                <a:effectLst/>
                <a:latin typeface="Times New Roman" panose="02020603050405020304" pitchFamily="18" charset="0"/>
                <a:ea typeface="Calibri" panose="020F0502020204030204" pitchFamily="34" charset="0"/>
                <a:cs typeface="Times New Roman" panose="02020603050405020304" pitchFamily="18" charset="0"/>
              </a:rPr>
              <a:t>Usually two layers of padding are used;</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1700" dirty="0">
                <a:effectLst/>
                <a:latin typeface="Times New Roman" panose="02020603050405020304" pitchFamily="18" charset="0"/>
                <a:ea typeface="Calibri" panose="020F0502020204030204" pitchFamily="34" charset="0"/>
                <a:cs typeface="Times New Roman" panose="02020603050405020304" pitchFamily="18" charset="0"/>
              </a:rPr>
              <a:t>Tabular gauze/stockinette</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1700" dirty="0">
                <a:effectLst/>
                <a:latin typeface="Times New Roman" panose="02020603050405020304" pitchFamily="18" charset="0"/>
                <a:ea typeface="Calibri" panose="020F0502020204030204" pitchFamily="34" charset="0"/>
                <a:cs typeface="Times New Roman" panose="02020603050405020304" pitchFamily="18" charset="0"/>
              </a:rPr>
              <a:t>Cotton wool/</a:t>
            </a:r>
            <a:r>
              <a:rPr lang="en-US" sz="1700" dirty="0" err="1">
                <a:effectLst/>
                <a:latin typeface="Times New Roman" panose="02020603050405020304" pitchFamily="18" charset="0"/>
                <a:ea typeface="Calibri" panose="020F0502020204030204" pitchFamily="34" charset="0"/>
                <a:cs typeface="Times New Roman" panose="02020603050405020304" pitchFamily="18" charset="0"/>
              </a:rPr>
              <a:t>sofban</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04968910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4ED71-F33E-4529-A1D9-028FF42DC0E1}"/>
              </a:ext>
            </a:extLst>
          </p:cNvPr>
          <p:cNvSpPr>
            <a:spLocks noGrp="1"/>
          </p:cNvSpPr>
          <p:nvPr>
            <p:ph type="title"/>
          </p:nvPr>
        </p:nvSpPr>
        <p:spPr/>
        <p:txBody>
          <a:bodyPr>
            <a:normAutofit fontScale="90000"/>
          </a:bodyPr>
          <a:lstStyle/>
          <a:p>
            <a:r>
              <a:rPr lang="en-US" dirty="0"/>
              <a:t>ASSISTIVE DEVICES FOR PATIENTS WITH CASTS</a:t>
            </a:r>
          </a:p>
        </p:txBody>
      </p:sp>
      <p:sp>
        <p:nvSpPr>
          <p:cNvPr id="3" name="Content Placeholder 2">
            <a:extLst>
              <a:ext uri="{FF2B5EF4-FFF2-40B4-BE49-F238E27FC236}">
                <a16:creationId xmlns:a16="http://schemas.microsoft.com/office/drawing/2014/main" id="{0B77A99D-EFF6-4EDF-8F1A-60F424DBA993}"/>
              </a:ext>
            </a:extLst>
          </p:cNvPr>
          <p:cNvSpPr>
            <a:spLocks noGrp="1"/>
          </p:cNvSpPr>
          <p:nvPr>
            <p:ph idx="1"/>
          </p:nvPr>
        </p:nvSpPr>
        <p:spPr/>
        <p:txBody>
          <a:bodyPr>
            <a:normAutofit/>
          </a:bodyPr>
          <a:lstStyle/>
          <a:p>
            <a:r>
              <a:rPr lang="en-US" sz="5400" dirty="0">
                <a:solidFill>
                  <a:srgbClr val="000000"/>
                </a:solidFill>
                <a:effectLst/>
                <a:latin typeface="+mj-lt"/>
              </a:rPr>
              <a:t>Crutches </a:t>
            </a:r>
            <a:endParaRPr lang="en-US" sz="6600" dirty="0">
              <a:latin typeface="+mj-lt"/>
            </a:endParaRPr>
          </a:p>
          <a:p>
            <a:r>
              <a:rPr lang="en-US" sz="5400" dirty="0">
                <a:solidFill>
                  <a:srgbClr val="000000"/>
                </a:solidFill>
                <a:effectLst/>
                <a:latin typeface="+mj-lt"/>
              </a:rPr>
              <a:t>Walkers (children) </a:t>
            </a:r>
            <a:endParaRPr lang="en-US" sz="6600" dirty="0">
              <a:latin typeface="+mj-lt"/>
            </a:endParaRPr>
          </a:p>
          <a:p>
            <a:r>
              <a:rPr lang="en-US" sz="5400" dirty="0">
                <a:solidFill>
                  <a:srgbClr val="000000"/>
                </a:solidFill>
                <a:effectLst/>
                <a:latin typeface="+mj-lt"/>
              </a:rPr>
              <a:t>Wheelchairs </a:t>
            </a:r>
            <a:endParaRPr lang="en-US" sz="6600" dirty="0">
              <a:latin typeface="+mj-lt"/>
            </a:endParaRPr>
          </a:p>
          <a:p>
            <a:r>
              <a:rPr lang="en-US" sz="5400" dirty="0">
                <a:solidFill>
                  <a:srgbClr val="000000"/>
                </a:solidFill>
                <a:effectLst/>
                <a:latin typeface="+mj-lt"/>
              </a:rPr>
              <a:t>Reclining wheelchairs</a:t>
            </a:r>
            <a:endParaRPr lang="en-US" sz="6600" dirty="0">
              <a:latin typeface="+mj-lt"/>
            </a:endParaRPr>
          </a:p>
        </p:txBody>
      </p:sp>
    </p:spTree>
    <p:extLst>
      <p:ext uri="{BB962C8B-B14F-4D97-AF65-F5344CB8AC3E}">
        <p14:creationId xmlns:p14="http://schemas.microsoft.com/office/powerpoint/2010/main" val="152741402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CA127-1A3E-4613-BCEA-022C8103A6DC}"/>
              </a:ext>
            </a:extLst>
          </p:cNvPr>
          <p:cNvSpPr>
            <a:spLocks noGrp="1"/>
          </p:cNvSpPr>
          <p:nvPr>
            <p:ph type="title"/>
          </p:nvPr>
        </p:nvSpPr>
        <p:spPr/>
        <p:txBody>
          <a:bodyPr>
            <a:normAutofit fontScale="90000"/>
          </a:bodyPr>
          <a:lstStyle/>
          <a:p>
            <a:r>
              <a:rPr lang="en-US" dirty="0"/>
              <a:t>WHEN TO COMEBACK TO THE HOSPITAL</a:t>
            </a:r>
          </a:p>
        </p:txBody>
      </p:sp>
      <p:sp>
        <p:nvSpPr>
          <p:cNvPr id="3" name="Content Placeholder 2">
            <a:extLst>
              <a:ext uri="{FF2B5EF4-FFF2-40B4-BE49-F238E27FC236}">
                <a16:creationId xmlns:a16="http://schemas.microsoft.com/office/drawing/2014/main" id="{1EA4CD40-2FC2-4108-95F0-BCBC585FB59E}"/>
              </a:ext>
            </a:extLst>
          </p:cNvPr>
          <p:cNvSpPr>
            <a:spLocks noGrp="1"/>
          </p:cNvSpPr>
          <p:nvPr>
            <p:ph idx="1"/>
          </p:nvPr>
        </p:nvSpPr>
        <p:spPr/>
        <p:txBody>
          <a:bodyPr>
            <a:normAutofit/>
          </a:bodyPr>
          <a:lstStyle/>
          <a:p>
            <a:r>
              <a:rPr lang="en-US" sz="2800" dirty="0">
                <a:solidFill>
                  <a:srgbClr val="000000"/>
                </a:solidFill>
                <a:effectLst/>
                <a:latin typeface="+mj-lt"/>
              </a:rPr>
              <a:t>Cast is too tight </a:t>
            </a:r>
            <a:endParaRPr lang="en-US" sz="3600" dirty="0">
              <a:latin typeface="+mj-lt"/>
            </a:endParaRPr>
          </a:p>
          <a:p>
            <a:r>
              <a:rPr lang="en-US" sz="2800" dirty="0">
                <a:solidFill>
                  <a:srgbClr val="000000"/>
                </a:solidFill>
                <a:effectLst/>
                <a:latin typeface="+mj-lt"/>
              </a:rPr>
              <a:t>Develops Fever </a:t>
            </a:r>
            <a:endParaRPr lang="en-US" sz="3600" dirty="0">
              <a:latin typeface="+mj-lt"/>
            </a:endParaRPr>
          </a:p>
          <a:p>
            <a:r>
              <a:rPr lang="en-US" sz="2800" dirty="0">
                <a:solidFill>
                  <a:srgbClr val="000000"/>
                </a:solidFill>
                <a:effectLst/>
                <a:latin typeface="+mj-lt"/>
              </a:rPr>
              <a:t>Increased pain </a:t>
            </a:r>
            <a:endParaRPr lang="en-US" sz="3600" dirty="0">
              <a:latin typeface="+mj-lt"/>
            </a:endParaRPr>
          </a:p>
          <a:p>
            <a:r>
              <a:rPr lang="en-US" sz="2800" dirty="0">
                <a:solidFill>
                  <a:srgbClr val="000000"/>
                </a:solidFill>
                <a:effectLst/>
                <a:latin typeface="+mj-lt"/>
              </a:rPr>
              <a:t>Increased swelling above or below the cast </a:t>
            </a:r>
            <a:endParaRPr lang="en-US" sz="3600" dirty="0">
              <a:latin typeface="+mj-lt"/>
            </a:endParaRPr>
          </a:p>
          <a:p>
            <a:r>
              <a:rPr lang="en-US" sz="2800" dirty="0">
                <a:solidFill>
                  <a:srgbClr val="000000"/>
                </a:solidFill>
                <a:effectLst/>
                <a:latin typeface="+mj-lt"/>
              </a:rPr>
              <a:t>Complaints of numbness or tingling </a:t>
            </a:r>
            <a:endParaRPr lang="en-US" sz="3600" dirty="0">
              <a:latin typeface="+mj-lt"/>
            </a:endParaRPr>
          </a:p>
          <a:p>
            <a:r>
              <a:rPr lang="en-US" sz="2800" dirty="0">
                <a:solidFill>
                  <a:srgbClr val="000000"/>
                </a:solidFill>
                <a:effectLst/>
                <a:latin typeface="+mj-lt"/>
              </a:rPr>
              <a:t>Drainage or foul odor from the cast </a:t>
            </a:r>
            <a:endParaRPr lang="en-US" sz="3600" dirty="0">
              <a:latin typeface="+mj-lt"/>
            </a:endParaRPr>
          </a:p>
          <a:p>
            <a:r>
              <a:rPr lang="en-US" sz="2800" dirty="0">
                <a:solidFill>
                  <a:srgbClr val="000000"/>
                </a:solidFill>
                <a:effectLst/>
                <a:latin typeface="+mj-lt"/>
              </a:rPr>
              <a:t>Cool or cold fingers or toes </a:t>
            </a:r>
            <a:endParaRPr lang="en-US" sz="3600" dirty="0">
              <a:latin typeface="+mj-lt"/>
            </a:endParaRPr>
          </a:p>
          <a:p>
            <a:r>
              <a:rPr lang="en-US" sz="2800" dirty="0">
                <a:solidFill>
                  <a:srgbClr val="000000"/>
                </a:solidFill>
                <a:effectLst/>
                <a:latin typeface="+mj-lt"/>
              </a:rPr>
              <a:t>Can’t move fingers or toes</a:t>
            </a:r>
            <a:endParaRPr lang="en-US" sz="3600" dirty="0">
              <a:latin typeface="+mj-lt"/>
            </a:endParaRPr>
          </a:p>
        </p:txBody>
      </p:sp>
    </p:spTree>
    <p:extLst>
      <p:ext uri="{BB962C8B-B14F-4D97-AF65-F5344CB8AC3E}">
        <p14:creationId xmlns:p14="http://schemas.microsoft.com/office/powerpoint/2010/main" val="375597597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05032-004A-4573-A52E-D1D3BBE769ED}"/>
              </a:ext>
            </a:extLst>
          </p:cNvPr>
          <p:cNvSpPr>
            <a:spLocks noGrp="1"/>
          </p:cNvSpPr>
          <p:nvPr>
            <p:ph type="title"/>
          </p:nvPr>
        </p:nvSpPr>
        <p:spPr/>
        <p:txBody>
          <a:bodyPr/>
          <a:lstStyle/>
          <a:p>
            <a:r>
              <a:rPr lang="en-US" dirty="0"/>
              <a:t>COMPLICATION OF PLASTER</a:t>
            </a:r>
          </a:p>
        </p:txBody>
      </p:sp>
      <p:sp>
        <p:nvSpPr>
          <p:cNvPr id="3" name="Content Placeholder 2">
            <a:extLst>
              <a:ext uri="{FF2B5EF4-FFF2-40B4-BE49-F238E27FC236}">
                <a16:creationId xmlns:a16="http://schemas.microsoft.com/office/drawing/2014/main" id="{C21E4CC5-B933-44C4-97DB-4869B3BB95AC}"/>
              </a:ext>
            </a:extLst>
          </p:cNvPr>
          <p:cNvSpPr>
            <a:spLocks noGrp="1"/>
          </p:cNvSpPr>
          <p:nvPr>
            <p:ph idx="1"/>
          </p:nvPr>
        </p:nvSpPr>
        <p:spPr/>
        <p:txBody>
          <a:bodyPr>
            <a:normAutofit fontScale="92500" lnSpcReduction="10000"/>
          </a:bodyPr>
          <a:lstStyle/>
          <a:p>
            <a:pPr marL="0" indent="0">
              <a:buNone/>
            </a:pPr>
            <a:r>
              <a:rPr lang="en-US" dirty="0">
                <a:latin typeface="+mj-lt"/>
              </a:rPr>
              <a:t>	</a:t>
            </a:r>
            <a:r>
              <a:rPr lang="en-US" b="1" u="sng" dirty="0">
                <a:latin typeface="+mj-lt"/>
              </a:rPr>
              <a:t>Due to improper applications </a:t>
            </a:r>
            <a:r>
              <a:rPr lang="en-US" dirty="0">
                <a:latin typeface="+mj-lt"/>
              </a:rPr>
              <a:t>:</a:t>
            </a:r>
          </a:p>
          <a:p>
            <a:pPr lvl="1"/>
            <a:r>
              <a:rPr lang="en-US" dirty="0">
                <a:solidFill>
                  <a:srgbClr val="000000"/>
                </a:solidFill>
                <a:effectLst/>
                <a:latin typeface="+mj-lt"/>
              </a:rPr>
              <a:t>Joint stiffness and malposition of limb. </a:t>
            </a:r>
            <a:endParaRPr lang="en-US" sz="3600" dirty="0">
              <a:latin typeface="+mj-lt"/>
            </a:endParaRPr>
          </a:p>
          <a:p>
            <a:pPr lvl="1"/>
            <a:r>
              <a:rPr lang="en-US" dirty="0">
                <a:solidFill>
                  <a:srgbClr val="000000"/>
                </a:solidFill>
                <a:effectLst/>
                <a:latin typeface="+mj-lt"/>
              </a:rPr>
              <a:t>Plaster blisters and sores. </a:t>
            </a:r>
            <a:endParaRPr lang="en-US" sz="3600" dirty="0">
              <a:latin typeface="+mj-lt"/>
            </a:endParaRPr>
          </a:p>
          <a:p>
            <a:pPr lvl="1"/>
            <a:r>
              <a:rPr lang="en-US" dirty="0">
                <a:solidFill>
                  <a:srgbClr val="000000"/>
                </a:solidFill>
                <a:effectLst/>
                <a:latin typeface="+mj-lt"/>
              </a:rPr>
              <a:t>Pressure Sores</a:t>
            </a:r>
          </a:p>
          <a:p>
            <a:pPr marL="393192" lvl="1" indent="0">
              <a:buNone/>
            </a:pPr>
            <a:r>
              <a:rPr lang="en-US" dirty="0">
                <a:solidFill>
                  <a:srgbClr val="000000"/>
                </a:solidFill>
                <a:latin typeface="+mj-lt"/>
              </a:rPr>
              <a:t>	</a:t>
            </a:r>
            <a:r>
              <a:rPr lang="en-US" b="1" u="sng" dirty="0">
                <a:solidFill>
                  <a:srgbClr val="000000"/>
                </a:solidFill>
                <a:latin typeface="+mj-lt"/>
              </a:rPr>
              <a:t>Due to plaster allergy </a:t>
            </a:r>
            <a:r>
              <a:rPr lang="en-US" dirty="0">
                <a:solidFill>
                  <a:srgbClr val="000000"/>
                </a:solidFill>
                <a:latin typeface="+mj-lt"/>
              </a:rPr>
              <a:t>:</a:t>
            </a:r>
          </a:p>
          <a:p>
            <a:pPr lvl="1"/>
            <a:r>
              <a:rPr lang="en-US" dirty="0">
                <a:solidFill>
                  <a:srgbClr val="000000"/>
                </a:solidFill>
                <a:effectLst/>
                <a:latin typeface="+mj-lt"/>
              </a:rPr>
              <a:t>Allergic contact dermatitis – </a:t>
            </a:r>
            <a:endParaRPr lang="en-US" sz="3200" dirty="0">
              <a:latin typeface="+mj-lt"/>
            </a:endParaRPr>
          </a:p>
          <a:p>
            <a:pPr lvl="1"/>
            <a:r>
              <a:rPr lang="en-US" dirty="0">
                <a:solidFill>
                  <a:srgbClr val="000000"/>
                </a:solidFill>
                <a:effectLst/>
                <a:latin typeface="+mj-lt"/>
              </a:rPr>
              <a:t>The skin symptoms of irritation are usually all mild and Temporary. </a:t>
            </a:r>
            <a:endParaRPr lang="en-US" sz="3200" dirty="0">
              <a:latin typeface="+mj-lt"/>
            </a:endParaRPr>
          </a:p>
          <a:p>
            <a:pPr lvl="1"/>
            <a:r>
              <a:rPr lang="en-US" dirty="0">
                <a:solidFill>
                  <a:srgbClr val="000000"/>
                </a:solidFill>
                <a:effectLst/>
                <a:latin typeface="+mj-lt"/>
              </a:rPr>
              <a:t>Quaternary ammonium compound BENZALKONIUM CHLORIDE is the allergen responsible for plaster of Paris-induced allergic contact dermatitis </a:t>
            </a:r>
            <a:endParaRPr lang="en-US" sz="3200" dirty="0">
              <a:latin typeface="+mj-lt"/>
            </a:endParaRPr>
          </a:p>
          <a:p>
            <a:pPr lvl="1"/>
            <a:r>
              <a:rPr lang="en-US" dirty="0">
                <a:solidFill>
                  <a:srgbClr val="000000"/>
                </a:solidFill>
                <a:effectLst/>
                <a:latin typeface="+mj-lt"/>
              </a:rPr>
              <a:t>Purulent dermatitis</a:t>
            </a:r>
            <a:endParaRPr lang="en-US" sz="3200" dirty="0">
              <a:solidFill>
                <a:srgbClr val="000000"/>
              </a:solidFill>
              <a:effectLst/>
              <a:latin typeface="+mj-lt"/>
            </a:endParaRPr>
          </a:p>
        </p:txBody>
      </p:sp>
    </p:spTree>
    <p:extLst>
      <p:ext uri="{BB962C8B-B14F-4D97-AF65-F5344CB8AC3E}">
        <p14:creationId xmlns:p14="http://schemas.microsoft.com/office/powerpoint/2010/main" val="316575988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8A297-EE6F-4E22-845F-EF9C4F1D5BC5}"/>
              </a:ext>
            </a:extLst>
          </p:cNvPr>
          <p:cNvSpPr>
            <a:spLocks noGrp="1"/>
          </p:cNvSpPr>
          <p:nvPr>
            <p:ph type="title"/>
          </p:nvPr>
        </p:nvSpPr>
        <p:spPr/>
        <p:txBody>
          <a:bodyPr/>
          <a:lstStyle/>
          <a:p>
            <a:r>
              <a:rPr lang="en-US" dirty="0"/>
              <a:t>COMPLICATION OF PLASTER</a:t>
            </a:r>
          </a:p>
        </p:txBody>
      </p:sp>
      <p:sp>
        <p:nvSpPr>
          <p:cNvPr id="3" name="Content Placeholder 2">
            <a:extLst>
              <a:ext uri="{FF2B5EF4-FFF2-40B4-BE49-F238E27FC236}">
                <a16:creationId xmlns:a16="http://schemas.microsoft.com/office/drawing/2014/main" id="{E1364AFC-E2F7-4C8E-B277-2B9F4339F679}"/>
              </a:ext>
            </a:extLst>
          </p:cNvPr>
          <p:cNvSpPr>
            <a:spLocks noGrp="1"/>
          </p:cNvSpPr>
          <p:nvPr>
            <p:ph idx="1"/>
          </p:nvPr>
        </p:nvSpPr>
        <p:spPr/>
        <p:txBody>
          <a:bodyPr/>
          <a:lstStyle/>
          <a:p>
            <a:pPr marL="0" indent="0">
              <a:buNone/>
            </a:pPr>
            <a:r>
              <a:rPr lang="en-US" sz="1800" b="1" dirty="0">
                <a:solidFill>
                  <a:srgbClr val="000000"/>
                </a:solidFill>
                <a:effectLst/>
                <a:latin typeface="Calibri-Bold"/>
              </a:rPr>
              <a:t>Due To Tight Cast </a:t>
            </a:r>
            <a:endParaRPr lang="en-US" dirty="0"/>
          </a:p>
          <a:p>
            <a:r>
              <a:rPr lang="en-US" sz="2400" dirty="0">
                <a:solidFill>
                  <a:srgbClr val="000000"/>
                </a:solidFill>
                <a:effectLst/>
                <a:latin typeface="+mj-lt"/>
              </a:rPr>
              <a:t>Oedema distal to the plaster </a:t>
            </a:r>
            <a:endParaRPr lang="en-US" sz="3200" dirty="0">
              <a:latin typeface="+mj-lt"/>
            </a:endParaRPr>
          </a:p>
          <a:p>
            <a:r>
              <a:rPr lang="en-US" sz="2400" dirty="0">
                <a:solidFill>
                  <a:srgbClr val="000000"/>
                </a:solidFill>
                <a:effectLst/>
                <a:latin typeface="+mj-lt"/>
              </a:rPr>
              <a:t>Compartment syndrome </a:t>
            </a:r>
            <a:endParaRPr lang="en-US" sz="3200" dirty="0">
              <a:latin typeface="+mj-lt"/>
            </a:endParaRPr>
          </a:p>
          <a:p>
            <a:r>
              <a:rPr lang="en-US" sz="2400" dirty="0">
                <a:solidFill>
                  <a:srgbClr val="000000"/>
                </a:solidFill>
                <a:effectLst/>
                <a:latin typeface="+mj-lt"/>
              </a:rPr>
              <a:t>Nerve Palsy </a:t>
            </a:r>
            <a:endParaRPr lang="en-US" sz="3200" dirty="0">
              <a:latin typeface="+mj-lt"/>
            </a:endParaRPr>
          </a:p>
          <a:p>
            <a:r>
              <a:rPr lang="en-US" sz="2400" dirty="0">
                <a:solidFill>
                  <a:srgbClr val="000000"/>
                </a:solidFill>
                <a:effectLst/>
                <a:latin typeface="+mj-lt"/>
              </a:rPr>
              <a:t>Circulatory Complications Others </a:t>
            </a:r>
            <a:endParaRPr lang="en-US" sz="3200" dirty="0">
              <a:latin typeface="+mj-lt"/>
            </a:endParaRPr>
          </a:p>
          <a:p>
            <a:r>
              <a:rPr lang="en-US" sz="2400" dirty="0">
                <a:solidFill>
                  <a:srgbClr val="000000"/>
                </a:solidFill>
                <a:effectLst/>
                <a:latin typeface="+mj-lt"/>
              </a:rPr>
              <a:t>Gangrene complicating fractures </a:t>
            </a:r>
            <a:endParaRPr lang="en-US" sz="3200" dirty="0">
              <a:latin typeface="+mj-lt"/>
            </a:endParaRPr>
          </a:p>
          <a:p>
            <a:r>
              <a:rPr lang="en-US" sz="2400" dirty="0">
                <a:solidFill>
                  <a:srgbClr val="000000"/>
                </a:solidFill>
                <a:effectLst/>
                <a:latin typeface="+mj-lt"/>
              </a:rPr>
              <a:t>Deep vein Thrombosis </a:t>
            </a:r>
            <a:endParaRPr lang="en-US" sz="3200" dirty="0">
              <a:latin typeface="+mj-lt"/>
            </a:endParaRPr>
          </a:p>
          <a:p>
            <a:r>
              <a:rPr lang="en-US" sz="2400" dirty="0">
                <a:solidFill>
                  <a:srgbClr val="000000"/>
                </a:solidFill>
                <a:effectLst/>
                <a:latin typeface="+mj-lt"/>
              </a:rPr>
              <a:t>Hypostatic pneumonia </a:t>
            </a:r>
            <a:endParaRPr lang="en-US" sz="3200" dirty="0">
              <a:latin typeface="+mj-lt"/>
            </a:endParaRPr>
          </a:p>
          <a:p>
            <a:r>
              <a:rPr lang="en-US" sz="2400" dirty="0">
                <a:solidFill>
                  <a:srgbClr val="000000"/>
                </a:solidFill>
                <a:effectLst/>
                <a:latin typeface="+mj-lt"/>
              </a:rPr>
              <a:t>Disuse osteoporosis and renal calculus formation</a:t>
            </a:r>
            <a:endParaRPr lang="en-US" sz="3200" dirty="0">
              <a:latin typeface="+mj-lt"/>
            </a:endParaRPr>
          </a:p>
        </p:txBody>
      </p:sp>
    </p:spTree>
    <p:extLst>
      <p:ext uri="{BB962C8B-B14F-4D97-AF65-F5344CB8AC3E}">
        <p14:creationId xmlns:p14="http://schemas.microsoft.com/office/powerpoint/2010/main" val="420714786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A8EFA-925F-44B2-8425-93ABF90C2359}"/>
              </a:ext>
            </a:extLst>
          </p:cNvPr>
          <p:cNvSpPr>
            <a:spLocks noGrp="1"/>
          </p:cNvSpPr>
          <p:nvPr>
            <p:ph type="title"/>
          </p:nvPr>
        </p:nvSpPr>
        <p:spPr/>
        <p:txBody>
          <a:bodyPr/>
          <a:lstStyle/>
          <a:p>
            <a:r>
              <a:rPr lang="en-US" dirty="0"/>
              <a:t>PLASTER DISEASE</a:t>
            </a:r>
          </a:p>
        </p:txBody>
      </p:sp>
      <p:sp>
        <p:nvSpPr>
          <p:cNvPr id="3" name="Content Placeholder 2">
            <a:extLst>
              <a:ext uri="{FF2B5EF4-FFF2-40B4-BE49-F238E27FC236}">
                <a16:creationId xmlns:a16="http://schemas.microsoft.com/office/drawing/2014/main" id="{D9FD7034-561A-459B-9906-70D0F4546C0C}"/>
              </a:ext>
            </a:extLst>
          </p:cNvPr>
          <p:cNvSpPr>
            <a:spLocks noGrp="1"/>
          </p:cNvSpPr>
          <p:nvPr>
            <p:ph idx="1"/>
          </p:nvPr>
        </p:nvSpPr>
        <p:spPr/>
        <p:txBody>
          <a:bodyPr>
            <a:normAutofit fontScale="92500" lnSpcReduction="10000"/>
          </a:bodyPr>
          <a:lstStyle/>
          <a:p>
            <a:r>
              <a:rPr lang="en-US" sz="2800" dirty="0">
                <a:solidFill>
                  <a:srgbClr val="000000"/>
                </a:solidFill>
                <a:effectLst/>
                <a:latin typeface="+mj-lt"/>
              </a:rPr>
              <a:t>When a limb is put into Plaster and the joints immobilized for a long period , </a:t>
            </a:r>
            <a:endParaRPr lang="en-US" sz="3600" dirty="0">
              <a:latin typeface="+mj-lt"/>
            </a:endParaRPr>
          </a:p>
          <a:p>
            <a:pPr lvl="1"/>
            <a:r>
              <a:rPr lang="en-US" dirty="0">
                <a:solidFill>
                  <a:srgbClr val="000000"/>
                </a:solidFill>
                <a:effectLst/>
                <a:latin typeface="+mj-lt"/>
              </a:rPr>
              <a:t>joint stiffness, </a:t>
            </a:r>
            <a:endParaRPr lang="en-US" sz="3600" dirty="0">
              <a:latin typeface="+mj-lt"/>
            </a:endParaRPr>
          </a:p>
          <a:p>
            <a:pPr lvl="1"/>
            <a:r>
              <a:rPr lang="en-US" dirty="0">
                <a:solidFill>
                  <a:srgbClr val="000000"/>
                </a:solidFill>
                <a:effectLst/>
                <a:latin typeface="+mj-lt"/>
              </a:rPr>
              <a:t>muscle wasting and </a:t>
            </a:r>
            <a:endParaRPr lang="en-US" sz="3600" dirty="0">
              <a:latin typeface="+mj-lt"/>
            </a:endParaRPr>
          </a:p>
          <a:p>
            <a:pPr lvl="1"/>
            <a:r>
              <a:rPr lang="en-US" dirty="0">
                <a:solidFill>
                  <a:srgbClr val="000000"/>
                </a:solidFill>
                <a:effectLst/>
                <a:latin typeface="+mj-lt"/>
              </a:rPr>
              <a:t> osteoporosis are unavoidable. </a:t>
            </a:r>
            <a:endParaRPr lang="en-US" sz="3600" dirty="0">
              <a:latin typeface="+mj-lt"/>
            </a:endParaRPr>
          </a:p>
          <a:p>
            <a:r>
              <a:rPr lang="en-US" sz="2800" dirty="0">
                <a:solidFill>
                  <a:srgbClr val="000000"/>
                </a:solidFill>
                <a:effectLst/>
                <a:latin typeface="+mj-lt"/>
              </a:rPr>
              <a:t> This syndrome can be reduced to a minimum by the early use of </a:t>
            </a:r>
            <a:endParaRPr lang="en-US" sz="3600" dirty="0">
              <a:latin typeface="+mj-lt"/>
            </a:endParaRPr>
          </a:p>
          <a:p>
            <a:pPr lvl="1"/>
            <a:r>
              <a:rPr lang="en-US" dirty="0">
                <a:solidFill>
                  <a:srgbClr val="000000"/>
                </a:solidFill>
                <a:effectLst/>
                <a:latin typeface="+mj-lt"/>
              </a:rPr>
              <a:t>functional braces, </a:t>
            </a:r>
            <a:endParaRPr lang="en-US" sz="3600" dirty="0">
              <a:latin typeface="+mj-lt"/>
            </a:endParaRPr>
          </a:p>
          <a:p>
            <a:pPr lvl="1"/>
            <a:r>
              <a:rPr lang="en-US" dirty="0">
                <a:solidFill>
                  <a:srgbClr val="000000"/>
                </a:solidFill>
                <a:effectLst/>
                <a:latin typeface="+mj-lt"/>
              </a:rPr>
              <a:t>isometric exercise and </a:t>
            </a:r>
            <a:endParaRPr lang="en-US" sz="3600" dirty="0">
              <a:latin typeface="+mj-lt"/>
            </a:endParaRPr>
          </a:p>
          <a:p>
            <a:pPr lvl="1"/>
            <a:r>
              <a:rPr lang="en-US" dirty="0">
                <a:solidFill>
                  <a:srgbClr val="000000"/>
                </a:solidFill>
                <a:effectLst/>
                <a:latin typeface="+mj-lt"/>
              </a:rPr>
              <a:t>early weight bearing. </a:t>
            </a:r>
            <a:endParaRPr lang="en-US" sz="3600" dirty="0">
              <a:latin typeface="+mj-lt"/>
            </a:endParaRPr>
          </a:p>
          <a:p>
            <a:r>
              <a:rPr lang="en-US" sz="2800" dirty="0">
                <a:solidFill>
                  <a:srgbClr val="000000"/>
                </a:solidFill>
                <a:effectLst/>
                <a:latin typeface="+mj-lt"/>
              </a:rPr>
              <a:t>These in turn promote a rapid retrieval of function.</a:t>
            </a:r>
            <a:endParaRPr lang="en-US" sz="3600" dirty="0">
              <a:latin typeface="+mj-lt"/>
            </a:endParaRPr>
          </a:p>
        </p:txBody>
      </p:sp>
    </p:spTree>
    <p:extLst>
      <p:ext uri="{BB962C8B-B14F-4D97-AF65-F5344CB8AC3E}">
        <p14:creationId xmlns:p14="http://schemas.microsoft.com/office/powerpoint/2010/main" val="132076571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A7166-37C3-423B-85A0-39CC5A833601}"/>
              </a:ext>
            </a:extLst>
          </p:cNvPr>
          <p:cNvSpPr>
            <a:spLocks noGrp="1"/>
          </p:cNvSpPr>
          <p:nvPr>
            <p:ph type="title"/>
          </p:nvPr>
        </p:nvSpPr>
        <p:spPr/>
        <p:txBody>
          <a:bodyPr/>
          <a:lstStyle/>
          <a:p>
            <a:r>
              <a:rPr lang="en-US" dirty="0"/>
              <a:t>FRACTURE DISEASE</a:t>
            </a:r>
          </a:p>
        </p:txBody>
      </p:sp>
      <p:sp>
        <p:nvSpPr>
          <p:cNvPr id="3" name="Content Placeholder 2">
            <a:extLst>
              <a:ext uri="{FF2B5EF4-FFF2-40B4-BE49-F238E27FC236}">
                <a16:creationId xmlns:a16="http://schemas.microsoft.com/office/drawing/2014/main" id="{804776BE-F0CD-4C4B-A98E-34F62721A7B1}"/>
              </a:ext>
            </a:extLst>
          </p:cNvPr>
          <p:cNvSpPr>
            <a:spLocks noGrp="1"/>
          </p:cNvSpPr>
          <p:nvPr>
            <p:ph idx="1"/>
          </p:nvPr>
        </p:nvSpPr>
        <p:spPr/>
        <p:txBody>
          <a:bodyPr>
            <a:normAutofit fontScale="92500"/>
          </a:bodyPr>
          <a:lstStyle/>
          <a:p>
            <a:r>
              <a:rPr lang="en-US" sz="2400" dirty="0">
                <a:solidFill>
                  <a:srgbClr val="000000"/>
                </a:solidFill>
                <a:effectLst/>
                <a:latin typeface="+mj-lt"/>
              </a:rPr>
              <a:t>Prolonged immobilization can lead to : </a:t>
            </a:r>
            <a:endParaRPr lang="en-US" sz="3200" dirty="0">
              <a:latin typeface="+mj-lt"/>
            </a:endParaRPr>
          </a:p>
          <a:p>
            <a:pPr lvl="1"/>
            <a:r>
              <a:rPr lang="en-US" sz="2000" dirty="0">
                <a:solidFill>
                  <a:srgbClr val="000000"/>
                </a:solidFill>
                <a:effectLst/>
                <a:latin typeface="+mj-lt"/>
              </a:rPr>
              <a:t>vicious cycle of pain, </a:t>
            </a:r>
            <a:endParaRPr lang="en-US" sz="3200" dirty="0">
              <a:latin typeface="+mj-lt"/>
            </a:endParaRPr>
          </a:p>
          <a:p>
            <a:pPr lvl="1"/>
            <a:r>
              <a:rPr lang="en-US" sz="2000" dirty="0">
                <a:solidFill>
                  <a:srgbClr val="000000"/>
                </a:solidFill>
                <a:effectLst/>
                <a:latin typeface="+mj-lt"/>
              </a:rPr>
              <a:t>swelling, and </a:t>
            </a:r>
            <a:endParaRPr lang="en-US" sz="3200" dirty="0">
              <a:latin typeface="+mj-lt"/>
            </a:endParaRPr>
          </a:p>
          <a:p>
            <a:pPr lvl="1"/>
            <a:r>
              <a:rPr lang="en-US" sz="2000" dirty="0">
                <a:solidFill>
                  <a:srgbClr val="000000"/>
                </a:solidFill>
                <a:effectLst/>
                <a:latin typeface="+mj-lt"/>
              </a:rPr>
              <a:t>unresolved edema. </a:t>
            </a:r>
            <a:endParaRPr lang="en-US" sz="3200" dirty="0">
              <a:latin typeface="+mj-lt"/>
            </a:endParaRPr>
          </a:p>
          <a:p>
            <a:r>
              <a:rPr lang="en-US" sz="2400" dirty="0">
                <a:solidFill>
                  <a:srgbClr val="000000"/>
                </a:solidFill>
                <a:effectLst/>
                <a:latin typeface="+mj-lt"/>
              </a:rPr>
              <a:t> Edema fluids congeal and gets converted to a gelatinous material and deposited around joints and tendons causing : </a:t>
            </a:r>
            <a:endParaRPr lang="en-US" sz="3200" dirty="0">
              <a:latin typeface="+mj-lt"/>
            </a:endParaRPr>
          </a:p>
          <a:p>
            <a:pPr lvl="1"/>
            <a:r>
              <a:rPr lang="en-US" sz="2000" dirty="0">
                <a:solidFill>
                  <a:srgbClr val="000000"/>
                </a:solidFill>
                <a:effectLst/>
                <a:latin typeface="+mj-lt"/>
              </a:rPr>
              <a:t> joint stiffness, </a:t>
            </a:r>
            <a:endParaRPr lang="en-US" sz="3200" dirty="0">
              <a:latin typeface="+mj-lt"/>
            </a:endParaRPr>
          </a:p>
          <a:p>
            <a:pPr lvl="1"/>
            <a:r>
              <a:rPr lang="en-US" sz="2000" dirty="0">
                <a:solidFill>
                  <a:srgbClr val="000000"/>
                </a:solidFill>
                <a:effectLst/>
                <a:latin typeface="+mj-lt"/>
              </a:rPr>
              <a:t> contracture and </a:t>
            </a:r>
            <a:endParaRPr lang="en-US" sz="3200" dirty="0">
              <a:latin typeface="+mj-lt"/>
            </a:endParaRPr>
          </a:p>
          <a:p>
            <a:pPr lvl="1"/>
            <a:r>
              <a:rPr lang="en-US" sz="2000" dirty="0">
                <a:solidFill>
                  <a:srgbClr val="000000"/>
                </a:solidFill>
                <a:effectLst/>
                <a:latin typeface="+mj-lt"/>
              </a:rPr>
              <a:t> tendon adhesions. </a:t>
            </a:r>
            <a:endParaRPr lang="en-US" sz="3200" dirty="0">
              <a:latin typeface="+mj-lt"/>
            </a:endParaRPr>
          </a:p>
          <a:p>
            <a:r>
              <a:rPr lang="en-US" sz="2400" dirty="0">
                <a:solidFill>
                  <a:srgbClr val="000000"/>
                </a:solidFill>
                <a:effectLst/>
                <a:latin typeface="+mj-lt"/>
              </a:rPr>
              <a:t>Muscle atrophy, brawny skin /induration, and osteoporosis follow </a:t>
            </a:r>
            <a:endParaRPr lang="en-US" sz="3200" dirty="0">
              <a:latin typeface="+mj-lt"/>
            </a:endParaRPr>
          </a:p>
          <a:p>
            <a:r>
              <a:rPr lang="en-US" sz="2400" dirty="0">
                <a:solidFill>
                  <a:srgbClr val="000000"/>
                </a:solidFill>
                <a:effectLst/>
                <a:latin typeface="+mj-lt"/>
              </a:rPr>
              <a:t>Reflex sympathetic dystrophy may sometimes occur and further complicate the picture</a:t>
            </a:r>
            <a:endParaRPr lang="en-US" sz="3200" dirty="0">
              <a:latin typeface="+mj-lt"/>
            </a:endParaRPr>
          </a:p>
        </p:txBody>
      </p:sp>
    </p:spTree>
    <p:extLst>
      <p:ext uri="{BB962C8B-B14F-4D97-AF65-F5344CB8AC3E}">
        <p14:creationId xmlns:p14="http://schemas.microsoft.com/office/powerpoint/2010/main" val="83604028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28A36-4B13-49F2-987D-FE56E6743217}"/>
              </a:ext>
            </a:extLst>
          </p:cNvPr>
          <p:cNvSpPr>
            <a:spLocks noGrp="1"/>
          </p:cNvSpPr>
          <p:nvPr>
            <p:ph type="title"/>
          </p:nvPr>
        </p:nvSpPr>
        <p:spPr/>
        <p:txBody>
          <a:bodyPr/>
          <a:lstStyle/>
          <a:p>
            <a:r>
              <a:rPr lang="en-US" dirty="0"/>
              <a:t>REMOVING A CAST</a:t>
            </a:r>
          </a:p>
        </p:txBody>
      </p:sp>
      <p:sp>
        <p:nvSpPr>
          <p:cNvPr id="3" name="Content Placeholder 2">
            <a:extLst>
              <a:ext uri="{FF2B5EF4-FFF2-40B4-BE49-F238E27FC236}">
                <a16:creationId xmlns:a16="http://schemas.microsoft.com/office/drawing/2014/main" id="{EFD62FDF-B3E7-4348-A0E5-3ADFA663C6C0}"/>
              </a:ext>
            </a:extLst>
          </p:cNvPr>
          <p:cNvSpPr>
            <a:spLocks noGrp="1"/>
          </p:cNvSpPr>
          <p:nvPr>
            <p:ph idx="1"/>
          </p:nvPr>
        </p:nvSpPr>
        <p:spPr/>
        <p:txBody>
          <a:bodyPr>
            <a:normAutofit fontScale="85000" lnSpcReduction="10000"/>
          </a:bodyPr>
          <a:lstStyle/>
          <a:p>
            <a:r>
              <a:rPr lang="en-US" sz="2800" dirty="0">
                <a:solidFill>
                  <a:srgbClr val="000000"/>
                </a:solidFill>
                <a:effectLst/>
                <a:latin typeface="+mj-lt"/>
              </a:rPr>
              <a:t>• Duration to keep Plaster or cast in place is dependent upon: </a:t>
            </a:r>
            <a:endParaRPr lang="en-US" sz="2800" dirty="0">
              <a:latin typeface="+mj-lt"/>
            </a:endParaRPr>
          </a:p>
          <a:p>
            <a:pPr lvl="1"/>
            <a:r>
              <a:rPr lang="en-US" dirty="0">
                <a:solidFill>
                  <a:srgbClr val="000000"/>
                </a:solidFill>
                <a:effectLst/>
                <a:latin typeface="+mj-lt"/>
              </a:rPr>
              <a:t> the fracture site, </a:t>
            </a:r>
            <a:endParaRPr lang="en-US" sz="2800" dirty="0">
              <a:latin typeface="+mj-lt"/>
            </a:endParaRPr>
          </a:p>
          <a:p>
            <a:pPr lvl="1"/>
            <a:r>
              <a:rPr lang="en-US" dirty="0">
                <a:solidFill>
                  <a:srgbClr val="000000"/>
                </a:solidFill>
                <a:effectLst/>
                <a:latin typeface="+mj-lt"/>
              </a:rPr>
              <a:t>Type </a:t>
            </a:r>
            <a:endParaRPr lang="en-US" sz="2800" dirty="0">
              <a:latin typeface="+mj-lt"/>
            </a:endParaRPr>
          </a:p>
          <a:p>
            <a:pPr lvl="1"/>
            <a:r>
              <a:rPr lang="en-US" dirty="0">
                <a:solidFill>
                  <a:srgbClr val="000000"/>
                </a:solidFill>
                <a:effectLst/>
                <a:latin typeface="+mj-lt"/>
              </a:rPr>
              <a:t>soft tissue condition </a:t>
            </a:r>
            <a:endParaRPr lang="en-US" sz="2800" dirty="0">
              <a:latin typeface="+mj-lt"/>
            </a:endParaRPr>
          </a:p>
          <a:p>
            <a:pPr lvl="1"/>
            <a:r>
              <a:rPr lang="en-US" dirty="0">
                <a:solidFill>
                  <a:srgbClr val="000000"/>
                </a:solidFill>
                <a:effectLst/>
                <a:latin typeface="+mj-lt"/>
              </a:rPr>
              <a:t>Functional condition of the limb </a:t>
            </a:r>
            <a:endParaRPr lang="en-US" sz="2800" dirty="0">
              <a:latin typeface="+mj-lt"/>
            </a:endParaRPr>
          </a:p>
          <a:p>
            <a:r>
              <a:rPr lang="en-US" sz="2800" dirty="0">
                <a:solidFill>
                  <a:srgbClr val="000000"/>
                </a:solidFill>
                <a:effectLst/>
                <a:latin typeface="+mj-lt"/>
              </a:rPr>
              <a:t> Roughly the time duration be : </a:t>
            </a:r>
            <a:endParaRPr lang="en-US" sz="2800" dirty="0">
              <a:latin typeface="+mj-lt"/>
            </a:endParaRPr>
          </a:p>
          <a:p>
            <a:r>
              <a:rPr lang="en-US" sz="2800" b="1" dirty="0">
                <a:solidFill>
                  <a:srgbClr val="000000"/>
                </a:solidFill>
                <a:effectLst/>
                <a:latin typeface="+mj-lt"/>
              </a:rPr>
              <a:t>For children </a:t>
            </a:r>
            <a:r>
              <a:rPr lang="en-US" sz="2800" dirty="0">
                <a:solidFill>
                  <a:srgbClr val="000000"/>
                </a:solidFill>
                <a:effectLst/>
                <a:latin typeface="+mj-lt"/>
              </a:rPr>
              <a:t>: </a:t>
            </a:r>
            <a:endParaRPr lang="en-US" sz="2800" dirty="0">
              <a:latin typeface="+mj-lt"/>
            </a:endParaRPr>
          </a:p>
          <a:p>
            <a:pPr lvl="1"/>
            <a:r>
              <a:rPr lang="en-US" dirty="0">
                <a:solidFill>
                  <a:srgbClr val="000000"/>
                </a:solidFill>
                <a:effectLst/>
                <a:latin typeface="+mj-lt"/>
              </a:rPr>
              <a:t>Upper limb-3 weeks </a:t>
            </a:r>
            <a:endParaRPr lang="en-US" sz="2800" dirty="0">
              <a:latin typeface="+mj-lt"/>
            </a:endParaRPr>
          </a:p>
          <a:p>
            <a:pPr lvl="1"/>
            <a:r>
              <a:rPr lang="en-US" dirty="0">
                <a:solidFill>
                  <a:srgbClr val="000000"/>
                </a:solidFill>
                <a:effectLst/>
                <a:latin typeface="+mj-lt"/>
              </a:rPr>
              <a:t>Lower limb-6 weeks </a:t>
            </a:r>
            <a:endParaRPr lang="en-US" sz="2800" dirty="0">
              <a:latin typeface="+mj-lt"/>
            </a:endParaRPr>
          </a:p>
          <a:p>
            <a:r>
              <a:rPr lang="en-US" sz="2800" b="1" dirty="0">
                <a:solidFill>
                  <a:srgbClr val="000000"/>
                </a:solidFill>
                <a:effectLst/>
                <a:latin typeface="+mj-lt"/>
              </a:rPr>
              <a:t>For adult </a:t>
            </a:r>
            <a:r>
              <a:rPr lang="en-US" sz="2800" dirty="0">
                <a:solidFill>
                  <a:srgbClr val="000000"/>
                </a:solidFill>
                <a:effectLst/>
                <a:latin typeface="+mj-lt"/>
              </a:rPr>
              <a:t>: </a:t>
            </a:r>
            <a:endParaRPr lang="en-US" sz="2800" dirty="0">
              <a:latin typeface="+mj-lt"/>
            </a:endParaRPr>
          </a:p>
          <a:p>
            <a:pPr lvl="1"/>
            <a:r>
              <a:rPr lang="en-US" dirty="0">
                <a:solidFill>
                  <a:srgbClr val="000000"/>
                </a:solidFill>
                <a:effectLst/>
                <a:latin typeface="+mj-lt"/>
              </a:rPr>
              <a:t>Upper limb-6 weeks </a:t>
            </a:r>
            <a:endParaRPr lang="en-US" sz="2800" dirty="0">
              <a:latin typeface="+mj-lt"/>
            </a:endParaRPr>
          </a:p>
          <a:p>
            <a:pPr lvl="1"/>
            <a:r>
              <a:rPr lang="en-US" dirty="0">
                <a:solidFill>
                  <a:srgbClr val="000000"/>
                </a:solidFill>
                <a:effectLst/>
                <a:latin typeface="+mj-lt"/>
              </a:rPr>
              <a:t>Lower limb-12 weeks</a:t>
            </a:r>
            <a:endParaRPr lang="en-US" sz="2800" dirty="0">
              <a:latin typeface="+mj-lt"/>
            </a:endParaRPr>
          </a:p>
        </p:txBody>
      </p:sp>
    </p:spTree>
    <p:extLst>
      <p:ext uri="{BB962C8B-B14F-4D97-AF65-F5344CB8AC3E}">
        <p14:creationId xmlns:p14="http://schemas.microsoft.com/office/powerpoint/2010/main" val="398952654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C15D8-23B2-47D9-BF1C-79181FB06A1C}"/>
              </a:ext>
            </a:extLst>
          </p:cNvPr>
          <p:cNvSpPr>
            <a:spLocks noGrp="1"/>
          </p:cNvSpPr>
          <p:nvPr>
            <p:ph type="title"/>
          </p:nvPr>
        </p:nvSpPr>
        <p:spPr>
          <a:xfrm>
            <a:off x="533400" y="380999"/>
            <a:ext cx="8229600" cy="818881"/>
          </a:xfrm>
        </p:spPr>
        <p:txBody>
          <a:bodyPr/>
          <a:lstStyle/>
          <a:p>
            <a:r>
              <a:rPr lang="en-US" dirty="0"/>
              <a:t>REMOVING A CAST</a:t>
            </a:r>
          </a:p>
        </p:txBody>
      </p:sp>
      <p:pic>
        <p:nvPicPr>
          <p:cNvPr id="5" name="Content Placeholder 4">
            <a:extLst>
              <a:ext uri="{FF2B5EF4-FFF2-40B4-BE49-F238E27FC236}">
                <a16:creationId xmlns:a16="http://schemas.microsoft.com/office/drawing/2014/main" id="{2DAB86F1-3CD1-41FF-B921-FC24B9FE05B2}"/>
              </a:ext>
            </a:extLst>
          </p:cNvPr>
          <p:cNvPicPr>
            <a:picLocks noGrp="1" noChangeAspect="1"/>
          </p:cNvPicPr>
          <p:nvPr>
            <p:ph idx="1"/>
          </p:nvPr>
        </p:nvPicPr>
        <p:blipFill>
          <a:blip r:embed="rId2"/>
          <a:stretch>
            <a:fillRect/>
          </a:stretch>
        </p:blipFill>
        <p:spPr>
          <a:xfrm>
            <a:off x="766714" y="1256761"/>
            <a:ext cx="7610572" cy="5601239"/>
          </a:xfrm>
        </p:spPr>
      </p:pic>
    </p:spTree>
    <p:extLst>
      <p:ext uri="{BB962C8B-B14F-4D97-AF65-F5344CB8AC3E}">
        <p14:creationId xmlns:p14="http://schemas.microsoft.com/office/powerpoint/2010/main" val="42233373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A1886-5F43-4C36-8929-423616356E4D}"/>
              </a:ext>
            </a:extLst>
          </p:cNvPr>
          <p:cNvSpPr>
            <a:spLocks noGrp="1"/>
          </p:cNvSpPr>
          <p:nvPr>
            <p:ph type="title"/>
          </p:nvPr>
        </p:nvSpPr>
        <p:spPr/>
        <p:txBody>
          <a:bodyPr/>
          <a:lstStyle/>
          <a:p>
            <a:r>
              <a:rPr lang="en-US" dirty="0"/>
              <a:t>REMOVING - 2</a:t>
            </a:r>
          </a:p>
        </p:txBody>
      </p:sp>
      <p:pic>
        <p:nvPicPr>
          <p:cNvPr id="5" name="Content Placeholder 4">
            <a:extLst>
              <a:ext uri="{FF2B5EF4-FFF2-40B4-BE49-F238E27FC236}">
                <a16:creationId xmlns:a16="http://schemas.microsoft.com/office/drawing/2014/main" id="{9EA81912-DBEC-495A-B544-945D52AC48EB}"/>
              </a:ext>
            </a:extLst>
          </p:cNvPr>
          <p:cNvPicPr>
            <a:picLocks noGrp="1" noChangeAspect="1"/>
          </p:cNvPicPr>
          <p:nvPr>
            <p:ph idx="1"/>
          </p:nvPr>
        </p:nvPicPr>
        <p:blipFill>
          <a:blip r:embed="rId2"/>
          <a:stretch>
            <a:fillRect/>
          </a:stretch>
        </p:blipFill>
        <p:spPr>
          <a:xfrm>
            <a:off x="0" y="2438400"/>
            <a:ext cx="5465874" cy="3276600"/>
          </a:xfrm>
        </p:spPr>
      </p:pic>
      <p:pic>
        <p:nvPicPr>
          <p:cNvPr id="7" name="Picture 6">
            <a:extLst>
              <a:ext uri="{FF2B5EF4-FFF2-40B4-BE49-F238E27FC236}">
                <a16:creationId xmlns:a16="http://schemas.microsoft.com/office/drawing/2014/main" id="{B5D28A3C-1719-4EFF-8069-1210F4E8E4CA}"/>
              </a:ext>
            </a:extLst>
          </p:cNvPr>
          <p:cNvPicPr>
            <a:picLocks noChangeAspect="1"/>
          </p:cNvPicPr>
          <p:nvPr/>
        </p:nvPicPr>
        <p:blipFill>
          <a:blip r:embed="rId3"/>
          <a:stretch>
            <a:fillRect/>
          </a:stretch>
        </p:blipFill>
        <p:spPr>
          <a:xfrm>
            <a:off x="5465875" y="1302966"/>
            <a:ext cx="3678126" cy="5145185"/>
          </a:xfrm>
          <a:prstGeom prst="rect">
            <a:avLst/>
          </a:prstGeom>
        </p:spPr>
      </p:pic>
    </p:spTree>
    <p:extLst>
      <p:ext uri="{BB962C8B-B14F-4D97-AF65-F5344CB8AC3E}">
        <p14:creationId xmlns:p14="http://schemas.microsoft.com/office/powerpoint/2010/main" val="2929812223"/>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4A3B5-DE97-457D-9133-1E3CD9F6D665}"/>
              </a:ext>
            </a:extLst>
          </p:cNvPr>
          <p:cNvSpPr>
            <a:spLocks noGrp="1"/>
          </p:cNvSpPr>
          <p:nvPr>
            <p:ph type="title"/>
          </p:nvPr>
        </p:nvSpPr>
        <p:spPr/>
        <p:txBody>
          <a:bodyPr/>
          <a:lstStyle/>
          <a:p>
            <a:r>
              <a:rPr lang="en-US" dirty="0"/>
              <a:t>REMOVING A CAST -2</a:t>
            </a:r>
          </a:p>
        </p:txBody>
      </p:sp>
      <p:sp>
        <p:nvSpPr>
          <p:cNvPr id="3" name="Content Placeholder 2">
            <a:extLst>
              <a:ext uri="{FF2B5EF4-FFF2-40B4-BE49-F238E27FC236}">
                <a16:creationId xmlns:a16="http://schemas.microsoft.com/office/drawing/2014/main" id="{0EA38697-3390-428E-A394-B2964E6FFB7B}"/>
              </a:ext>
            </a:extLst>
          </p:cNvPr>
          <p:cNvSpPr>
            <a:spLocks noGrp="1"/>
          </p:cNvSpPr>
          <p:nvPr>
            <p:ph idx="1"/>
          </p:nvPr>
        </p:nvSpPr>
        <p:spPr/>
        <p:txBody>
          <a:bodyPr>
            <a:normAutofit fontScale="92500"/>
          </a:bodyPr>
          <a:lstStyle/>
          <a:p>
            <a:r>
              <a:rPr lang="en-US" sz="3200" b="1" dirty="0">
                <a:solidFill>
                  <a:srgbClr val="000000"/>
                </a:solidFill>
                <a:effectLst/>
                <a:latin typeface="+mj-lt"/>
              </a:rPr>
              <a:t>Using shears </a:t>
            </a:r>
            <a:endParaRPr lang="en-US" sz="4000" dirty="0">
              <a:latin typeface="+mj-lt"/>
            </a:endParaRPr>
          </a:p>
          <a:p>
            <a:r>
              <a:rPr lang="en-US" sz="3200" dirty="0">
                <a:solidFill>
                  <a:srgbClr val="000000"/>
                </a:solidFill>
                <a:effectLst/>
                <a:latin typeface="+mj-lt"/>
              </a:rPr>
              <a:t>Heel of the shears must lie between plaster and skin, </a:t>
            </a:r>
            <a:endParaRPr lang="en-US" sz="4000" dirty="0">
              <a:latin typeface="+mj-lt"/>
            </a:endParaRPr>
          </a:p>
          <a:p>
            <a:r>
              <a:rPr lang="en-US" sz="3200" dirty="0">
                <a:solidFill>
                  <a:srgbClr val="000000"/>
                </a:solidFill>
                <a:effectLst/>
                <a:latin typeface="+mj-lt"/>
              </a:rPr>
              <a:t>avoiding bony prominences </a:t>
            </a:r>
            <a:endParaRPr lang="en-US" sz="4000" dirty="0">
              <a:latin typeface="+mj-lt"/>
            </a:endParaRPr>
          </a:p>
          <a:p>
            <a:r>
              <a:rPr lang="en-US" sz="3200" dirty="0">
                <a:solidFill>
                  <a:srgbClr val="000000"/>
                </a:solidFill>
                <a:effectLst/>
                <a:latin typeface="+mj-lt"/>
              </a:rPr>
              <a:t>Avoid cutting over concavities </a:t>
            </a:r>
            <a:endParaRPr lang="en-US" sz="4000" dirty="0">
              <a:latin typeface="+mj-lt"/>
            </a:endParaRPr>
          </a:p>
          <a:p>
            <a:r>
              <a:rPr lang="en-US" sz="3200" dirty="0">
                <a:solidFill>
                  <a:srgbClr val="000000"/>
                </a:solidFill>
                <a:effectLst/>
                <a:latin typeface="+mj-lt"/>
              </a:rPr>
              <a:t>The route of the shears should lie over compressible soft tissue </a:t>
            </a:r>
            <a:endParaRPr lang="en-US" sz="4000" dirty="0">
              <a:latin typeface="+mj-lt"/>
            </a:endParaRPr>
          </a:p>
          <a:p>
            <a:r>
              <a:rPr lang="en-US" sz="3200" dirty="0">
                <a:solidFill>
                  <a:srgbClr val="000000"/>
                </a:solidFill>
                <a:effectLst/>
                <a:latin typeface="+mj-lt"/>
              </a:rPr>
              <a:t>The lower handle should be parallel to the plaster</a:t>
            </a:r>
            <a:endParaRPr lang="en-US" sz="4000" dirty="0">
              <a:latin typeface="+mj-lt"/>
            </a:endParaRPr>
          </a:p>
        </p:txBody>
      </p:sp>
    </p:spTree>
    <p:extLst>
      <p:ext uri="{BB962C8B-B14F-4D97-AF65-F5344CB8AC3E}">
        <p14:creationId xmlns:p14="http://schemas.microsoft.com/office/powerpoint/2010/main" val="20889597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3FC78-0496-4A9D-9EB2-C56B77707832}"/>
              </a:ext>
            </a:extLst>
          </p:cNvPr>
          <p:cNvSpPr>
            <a:spLocks noGrp="1"/>
          </p:cNvSpPr>
          <p:nvPr>
            <p:ph type="title"/>
          </p:nvPr>
        </p:nvSpPr>
        <p:spPr/>
        <p:txBody>
          <a:bodyPr/>
          <a:lstStyle/>
          <a:p>
            <a:pPr algn="ctr"/>
            <a:endParaRPr lang="en-US" b="1" dirty="0"/>
          </a:p>
        </p:txBody>
      </p:sp>
      <p:sp>
        <p:nvSpPr>
          <p:cNvPr id="3" name="Content Placeholder 2">
            <a:extLst>
              <a:ext uri="{FF2B5EF4-FFF2-40B4-BE49-F238E27FC236}">
                <a16:creationId xmlns:a16="http://schemas.microsoft.com/office/drawing/2014/main" id="{6DA3AFB7-FFEB-4D4E-A70D-B76424C0D647}"/>
              </a:ext>
            </a:extLst>
          </p:cNvPr>
          <p:cNvSpPr>
            <a:spLocks noGrp="1"/>
          </p:cNvSpPr>
          <p:nvPr>
            <p:ph idx="1"/>
          </p:nvPr>
        </p:nvSpPr>
        <p:spPr/>
        <p:txBody>
          <a:bodyPr>
            <a:normAutofit fontScale="92500" lnSpcReduction="10000"/>
          </a:bodyPr>
          <a:lstStyle/>
          <a:p>
            <a:r>
              <a:rPr lang="en-US" sz="2700" dirty="0">
                <a:solidFill>
                  <a:srgbClr val="000000"/>
                </a:solidFill>
              </a:rPr>
              <a:t>A cast is a rigid external immobilizing device that is molded to contours of the body</a:t>
            </a:r>
          </a:p>
          <a:p>
            <a:pPr marL="0" indent="0">
              <a:buNone/>
            </a:pPr>
            <a:r>
              <a:rPr lang="en-US" sz="2700" dirty="0">
                <a:solidFill>
                  <a:srgbClr val="000000"/>
                </a:solidFill>
              </a:rPr>
              <a:t>•It can be said to be a shell, frequently made from plaster or fiberglass, encasing a limb (or, in some cases, large portions of the body) to stabilize and hold anatomical structures, most often a fractured bone (or bones), in place until healing is confirmed.</a:t>
            </a:r>
          </a:p>
          <a:p>
            <a:pPr marL="0" indent="0">
              <a:buNone/>
            </a:pPr>
            <a:r>
              <a:rPr lang="en-US" sz="2700" dirty="0">
                <a:solidFill>
                  <a:srgbClr val="000000"/>
                </a:solidFill>
              </a:rPr>
              <a:t> • Various materials have been used since ancient times.</a:t>
            </a:r>
          </a:p>
          <a:p>
            <a:r>
              <a:rPr lang="en-US" sz="2625" dirty="0">
                <a:solidFill>
                  <a:srgbClr val="000000"/>
                </a:solidFill>
              </a:rPr>
              <a:t>Plaster of Paris bandages were first used by Antonius </a:t>
            </a:r>
            <a:r>
              <a:rPr lang="en-US" sz="2625" dirty="0" err="1">
                <a:solidFill>
                  <a:srgbClr val="000000"/>
                </a:solidFill>
              </a:rPr>
              <a:t>Matthysen</a:t>
            </a:r>
            <a:r>
              <a:rPr lang="en-US" sz="2625" dirty="0">
                <a:solidFill>
                  <a:srgbClr val="000000"/>
                </a:solidFill>
              </a:rPr>
              <a:t> , A Dutch military surgeon in 1852 </a:t>
            </a:r>
            <a:endParaRPr lang="en-US" sz="4350" dirty="0"/>
          </a:p>
          <a:p>
            <a:pPr marL="0" indent="0">
              <a:buNone/>
            </a:pPr>
            <a:r>
              <a:rPr lang="en-US" sz="2625" dirty="0">
                <a:solidFill>
                  <a:srgbClr val="000000"/>
                </a:solidFill>
              </a:rPr>
              <a:t>•It is commercially available since 1931.</a:t>
            </a:r>
            <a:endParaRPr lang="en-US" sz="3600" dirty="0"/>
          </a:p>
        </p:txBody>
      </p:sp>
    </p:spTree>
    <p:extLst>
      <p:ext uri="{BB962C8B-B14F-4D97-AF65-F5344CB8AC3E}">
        <p14:creationId xmlns:p14="http://schemas.microsoft.com/office/powerpoint/2010/main" val="594818909"/>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FE323-523D-4119-A2B1-D03BC8FF9304}"/>
              </a:ext>
            </a:extLst>
          </p:cNvPr>
          <p:cNvSpPr>
            <a:spLocks noGrp="1"/>
          </p:cNvSpPr>
          <p:nvPr>
            <p:ph type="title"/>
          </p:nvPr>
        </p:nvSpPr>
        <p:spPr/>
        <p:txBody>
          <a:bodyPr/>
          <a:lstStyle/>
          <a:p>
            <a:r>
              <a:rPr lang="en-US" dirty="0"/>
              <a:t>REMOVING A CAST</a:t>
            </a:r>
          </a:p>
        </p:txBody>
      </p:sp>
      <p:sp>
        <p:nvSpPr>
          <p:cNvPr id="3" name="Content Placeholder 2">
            <a:extLst>
              <a:ext uri="{FF2B5EF4-FFF2-40B4-BE49-F238E27FC236}">
                <a16:creationId xmlns:a16="http://schemas.microsoft.com/office/drawing/2014/main" id="{ED540ED1-BECA-4D1F-81C2-A5B89C17006E}"/>
              </a:ext>
            </a:extLst>
          </p:cNvPr>
          <p:cNvSpPr>
            <a:spLocks noGrp="1"/>
          </p:cNvSpPr>
          <p:nvPr>
            <p:ph idx="1"/>
          </p:nvPr>
        </p:nvSpPr>
        <p:spPr/>
        <p:txBody>
          <a:bodyPr/>
          <a:lstStyle/>
          <a:p>
            <a:pPr marL="0" indent="0">
              <a:buNone/>
            </a:pPr>
            <a:r>
              <a:rPr lang="en-US" b="1" dirty="0">
                <a:latin typeface="+mj-lt"/>
              </a:rPr>
              <a:t>Using electric saw:</a:t>
            </a:r>
          </a:p>
          <a:p>
            <a:endParaRPr lang="en-US" sz="1800" dirty="0">
              <a:solidFill>
                <a:srgbClr val="000000"/>
              </a:solidFill>
              <a:effectLst/>
              <a:latin typeface="+mj-lt"/>
            </a:endParaRPr>
          </a:p>
          <a:p>
            <a:r>
              <a:rPr lang="en-US" sz="3200" dirty="0">
                <a:solidFill>
                  <a:srgbClr val="000000"/>
                </a:solidFill>
                <a:effectLst/>
                <a:latin typeface="+mj-lt"/>
              </a:rPr>
              <a:t>Do not use unless there’s wool padding </a:t>
            </a:r>
            <a:endParaRPr lang="en-US" sz="4000" dirty="0">
              <a:latin typeface="+mj-lt"/>
            </a:endParaRPr>
          </a:p>
          <a:p>
            <a:r>
              <a:rPr lang="en-US" sz="3200" dirty="0">
                <a:solidFill>
                  <a:srgbClr val="000000"/>
                </a:solidFill>
                <a:effectLst/>
                <a:latin typeface="+mj-lt"/>
              </a:rPr>
              <a:t>Do not use over bony prominences </a:t>
            </a:r>
            <a:endParaRPr lang="en-US" sz="4000" dirty="0">
              <a:latin typeface="+mj-lt"/>
            </a:endParaRPr>
          </a:p>
          <a:p>
            <a:r>
              <a:rPr lang="en-US" sz="3200" dirty="0">
                <a:solidFill>
                  <a:srgbClr val="000000"/>
                </a:solidFill>
                <a:effectLst/>
                <a:latin typeface="+mj-lt"/>
              </a:rPr>
              <a:t>The cutting movement should be up and down not lateral </a:t>
            </a:r>
            <a:endParaRPr lang="en-US" sz="4000" dirty="0">
              <a:latin typeface="+mj-lt"/>
            </a:endParaRPr>
          </a:p>
          <a:p>
            <a:r>
              <a:rPr lang="en-US" sz="3200" dirty="0">
                <a:solidFill>
                  <a:srgbClr val="000000"/>
                </a:solidFill>
                <a:effectLst/>
                <a:latin typeface="+mj-lt"/>
              </a:rPr>
              <a:t>Do not use blade if bent, broken or blunt</a:t>
            </a:r>
            <a:endParaRPr lang="en-US" sz="4000" b="1" dirty="0">
              <a:latin typeface="+mj-lt"/>
            </a:endParaRPr>
          </a:p>
        </p:txBody>
      </p:sp>
    </p:spTree>
    <p:extLst>
      <p:ext uri="{BB962C8B-B14F-4D97-AF65-F5344CB8AC3E}">
        <p14:creationId xmlns:p14="http://schemas.microsoft.com/office/powerpoint/2010/main" val="143642435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E65FF-7A0E-499A-ABE3-1EDBF019209E}"/>
              </a:ext>
            </a:extLst>
          </p:cNvPr>
          <p:cNvSpPr>
            <a:spLocks noGrp="1"/>
          </p:cNvSpPr>
          <p:nvPr>
            <p:ph type="title"/>
          </p:nvPr>
        </p:nvSpPr>
        <p:spPr/>
        <p:txBody>
          <a:bodyPr/>
          <a:lstStyle/>
          <a:p>
            <a:r>
              <a:rPr lang="en-US" dirty="0"/>
              <a:t>CONTRAINDICATIONS</a:t>
            </a:r>
          </a:p>
        </p:txBody>
      </p:sp>
      <p:sp>
        <p:nvSpPr>
          <p:cNvPr id="3" name="Content Placeholder 2">
            <a:extLst>
              <a:ext uri="{FF2B5EF4-FFF2-40B4-BE49-F238E27FC236}">
                <a16:creationId xmlns:a16="http://schemas.microsoft.com/office/drawing/2014/main" id="{377D0B4A-2531-46C5-98BD-368BAB1F13CC}"/>
              </a:ext>
            </a:extLst>
          </p:cNvPr>
          <p:cNvSpPr>
            <a:spLocks noGrp="1"/>
          </p:cNvSpPr>
          <p:nvPr>
            <p:ph idx="1"/>
          </p:nvPr>
        </p:nvSpPr>
        <p:spPr/>
        <p:txBody>
          <a:bodyPr>
            <a:normAutofit fontScale="92500"/>
          </a:bodyPr>
          <a:lstStyle/>
          <a:p>
            <a:r>
              <a:rPr lang="en-US" sz="3200" dirty="0">
                <a:solidFill>
                  <a:srgbClr val="000000"/>
                </a:solidFill>
                <a:effectLst/>
                <a:latin typeface="+mj-lt"/>
              </a:rPr>
              <a:t>Open fractures </a:t>
            </a:r>
            <a:endParaRPr lang="en-US" sz="4000" dirty="0">
              <a:latin typeface="+mj-lt"/>
            </a:endParaRPr>
          </a:p>
          <a:p>
            <a:r>
              <a:rPr lang="en-US" sz="3200" dirty="0">
                <a:solidFill>
                  <a:srgbClr val="000000"/>
                </a:solidFill>
                <a:effectLst/>
                <a:latin typeface="+mj-lt"/>
              </a:rPr>
              <a:t>Impending compartment syndrome </a:t>
            </a:r>
            <a:endParaRPr lang="en-US" sz="4000" dirty="0">
              <a:latin typeface="+mj-lt"/>
            </a:endParaRPr>
          </a:p>
          <a:p>
            <a:r>
              <a:rPr lang="en-US" sz="3200" dirty="0">
                <a:solidFill>
                  <a:srgbClr val="000000"/>
                </a:solidFill>
                <a:effectLst/>
                <a:latin typeface="+mj-lt"/>
              </a:rPr>
              <a:t>Neurovascular compromise </a:t>
            </a:r>
            <a:endParaRPr lang="en-US" sz="4000" dirty="0">
              <a:latin typeface="+mj-lt"/>
            </a:endParaRPr>
          </a:p>
          <a:p>
            <a:r>
              <a:rPr lang="en-US" sz="3200" dirty="0">
                <a:solidFill>
                  <a:srgbClr val="000000"/>
                </a:solidFill>
                <a:effectLst/>
                <a:latin typeface="+mj-lt"/>
              </a:rPr>
              <a:t>Developing or active reflex sympathetic dystrophy </a:t>
            </a:r>
            <a:endParaRPr lang="en-US" sz="4000" dirty="0">
              <a:latin typeface="+mj-lt"/>
            </a:endParaRPr>
          </a:p>
          <a:p>
            <a:r>
              <a:rPr lang="en-US" sz="3200" dirty="0">
                <a:solidFill>
                  <a:srgbClr val="000000"/>
                </a:solidFill>
                <a:effectLst/>
                <a:latin typeface="+mj-lt"/>
              </a:rPr>
              <a:t>Skin infection or ulcers </a:t>
            </a:r>
            <a:endParaRPr lang="en-US" sz="4000" dirty="0">
              <a:latin typeface="+mj-lt"/>
            </a:endParaRPr>
          </a:p>
          <a:p>
            <a:r>
              <a:rPr lang="en-US" sz="3200" dirty="0">
                <a:solidFill>
                  <a:srgbClr val="000000"/>
                </a:solidFill>
                <a:effectLst/>
                <a:latin typeface="+mj-lt"/>
              </a:rPr>
              <a:t>Swelling of the limb </a:t>
            </a:r>
            <a:endParaRPr lang="en-US" sz="4000" dirty="0">
              <a:latin typeface="+mj-lt"/>
            </a:endParaRPr>
          </a:p>
          <a:p>
            <a:r>
              <a:rPr lang="en-US" sz="3200" dirty="0">
                <a:solidFill>
                  <a:srgbClr val="000000"/>
                </a:solidFill>
                <a:effectLst/>
                <a:latin typeface="+mj-lt"/>
              </a:rPr>
              <a:t>Allergy to cast materials </a:t>
            </a:r>
            <a:endParaRPr lang="en-US" sz="4000" dirty="0">
              <a:latin typeface="+mj-lt"/>
            </a:endParaRPr>
          </a:p>
          <a:p>
            <a:r>
              <a:rPr lang="en-US" sz="3200" dirty="0">
                <a:solidFill>
                  <a:srgbClr val="000000"/>
                </a:solidFill>
                <a:effectLst/>
                <a:latin typeface="+mj-lt"/>
              </a:rPr>
              <a:t>Comminuted fractures</a:t>
            </a:r>
            <a:endParaRPr lang="en-US" sz="4000" dirty="0">
              <a:latin typeface="+mj-lt"/>
            </a:endParaRPr>
          </a:p>
        </p:txBody>
      </p:sp>
    </p:spTree>
    <p:extLst>
      <p:ext uri="{BB962C8B-B14F-4D97-AF65-F5344CB8AC3E}">
        <p14:creationId xmlns:p14="http://schemas.microsoft.com/office/powerpoint/2010/main" val="409266144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02607-C3E8-42F2-9CE6-3C8D6183B33D}"/>
              </a:ext>
            </a:extLst>
          </p:cNvPr>
          <p:cNvSpPr>
            <a:spLocks noGrp="1"/>
          </p:cNvSpPr>
          <p:nvPr>
            <p:ph type="title"/>
          </p:nvPr>
        </p:nvSpPr>
        <p:spPr/>
        <p:txBody>
          <a:bodyPr/>
          <a:lstStyle/>
          <a:p>
            <a:r>
              <a:rPr lang="en-US" dirty="0"/>
              <a:t>DEFINITION OF CAST AND SLAB</a:t>
            </a:r>
          </a:p>
        </p:txBody>
      </p:sp>
      <p:sp>
        <p:nvSpPr>
          <p:cNvPr id="3" name="Content Placeholder 2">
            <a:extLst>
              <a:ext uri="{FF2B5EF4-FFF2-40B4-BE49-F238E27FC236}">
                <a16:creationId xmlns:a16="http://schemas.microsoft.com/office/drawing/2014/main" id="{50CAEA92-7F98-4241-BF7D-28232BC70A52}"/>
              </a:ext>
            </a:extLst>
          </p:cNvPr>
          <p:cNvSpPr>
            <a:spLocks noGrp="1"/>
          </p:cNvSpPr>
          <p:nvPr>
            <p:ph idx="1"/>
          </p:nvPr>
        </p:nvSpPr>
        <p:spPr/>
        <p:txBody>
          <a:bodyPr/>
          <a:lstStyle/>
          <a:p>
            <a:r>
              <a:rPr lang="en-US" sz="1800" kern="0" dirty="0">
                <a:solidFill>
                  <a:srgbClr val="000000"/>
                </a:solidFill>
                <a:effectLst/>
                <a:latin typeface="Calibri" panose="020F0502020204030204" pitchFamily="34" charset="0"/>
              </a:rPr>
              <a:t>A plaster cast / fiber glass cast is a rigid immobilizing device that is </a:t>
            </a:r>
            <a:r>
              <a:rPr lang="en-US" sz="1800" kern="0" dirty="0" err="1">
                <a:solidFill>
                  <a:srgbClr val="000000"/>
                </a:solidFill>
                <a:effectLst/>
                <a:latin typeface="Calibri" panose="020F0502020204030204" pitchFamily="34" charset="0"/>
              </a:rPr>
              <a:t>moulded</a:t>
            </a:r>
            <a:r>
              <a:rPr lang="en-US" sz="1800" kern="0" dirty="0">
                <a:solidFill>
                  <a:srgbClr val="000000"/>
                </a:solidFill>
                <a:effectLst/>
                <a:latin typeface="Calibri" panose="020F0502020204030204" pitchFamily="34" charset="0"/>
              </a:rPr>
              <a:t> to </a:t>
            </a:r>
            <a:r>
              <a:rPr lang="en-US" sz="1800" kern="0" dirty="0" err="1">
                <a:solidFill>
                  <a:srgbClr val="000000"/>
                </a:solidFill>
                <a:effectLst/>
                <a:latin typeface="Calibri" panose="020F0502020204030204" pitchFamily="34" charset="0"/>
              </a:rPr>
              <a:t>countour</a:t>
            </a:r>
            <a:r>
              <a:rPr lang="en-US" sz="1800" kern="0" dirty="0">
                <a:solidFill>
                  <a:srgbClr val="000000"/>
                </a:solidFill>
                <a:effectLst/>
                <a:latin typeface="Calibri" panose="020F0502020204030204" pitchFamily="34" charset="0"/>
              </a:rPr>
              <a:t> of body to encase an injured part.</a:t>
            </a:r>
            <a:endParaRPr lang="en-US" dirty="0"/>
          </a:p>
        </p:txBody>
      </p:sp>
      <p:pic>
        <p:nvPicPr>
          <p:cNvPr id="5" name="Picture 4">
            <a:extLst>
              <a:ext uri="{FF2B5EF4-FFF2-40B4-BE49-F238E27FC236}">
                <a16:creationId xmlns:a16="http://schemas.microsoft.com/office/drawing/2014/main" id="{14D9FE99-E774-49B1-AA1B-D7F52C58CD72}"/>
              </a:ext>
            </a:extLst>
          </p:cNvPr>
          <p:cNvPicPr>
            <a:picLocks noChangeAspect="1"/>
          </p:cNvPicPr>
          <p:nvPr/>
        </p:nvPicPr>
        <p:blipFill>
          <a:blip r:embed="rId2"/>
          <a:stretch>
            <a:fillRect/>
          </a:stretch>
        </p:blipFill>
        <p:spPr>
          <a:xfrm>
            <a:off x="4648200" y="2963436"/>
            <a:ext cx="4361905" cy="3190476"/>
          </a:xfrm>
          <a:prstGeom prst="rect">
            <a:avLst/>
          </a:prstGeom>
        </p:spPr>
      </p:pic>
      <p:pic>
        <p:nvPicPr>
          <p:cNvPr id="7" name="Picture 6">
            <a:extLst>
              <a:ext uri="{FF2B5EF4-FFF2-40B4-BE49-F238E27FC236}">
                <a16:creationId xmlns:a16="http://schemas.microsoft.com/office/drawing/2014/main" id="{EAB09A10-8139-4815-8A11-274123D8AAFF}"/>
              </a:ext>
            </a:extLst>
          </p:cNvPr>
          <p:cNvPicPr>
            <a:picLocks noChangeAspect="1"/>
          </p:cNvPicPr>
          <p:nvPr/>
        </p:nvPicPr>
        <p:blipFill>
          <a:blip r:embed="rId3"/>
          <a:stretch>
            <a:fillRect/>
          </a:stretch>
        </p:blipFill>
        <p:spPr>
          <a:xfrm>
            <a:off x="0" y="3276600"/>
            <a:ext cx="4666766" cy="2562896"/>
          </a:xfrm>
          <a:prstGeom prst="rect">
            <a:avLst/>
          </a:prstGeom>
        </p:spPr>
      </p:pic>
    </p:spTree>
    <p:extLst>
      <p:ext uri="{BB962C8B-B14F-4D97-AF65-F5344CB8AC3E}">
        <p14:creationId xmlns:p14="http://schemas.microsoft.com/office/powerpoint/2010/main" val="140848265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A3B7A-082C-4C94-92D2-4AD0B02FFA3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EEC7AD3-30B5-4C8B-90D1-B46E190B9DDF}"/>
              </a:ext>
            </a:extLst>
          </p:cNvPr>
          <p:cNvSpPr>
            <a:spLocks noGrp="1"/>
          </p:cNvSpPr>
          <p:nvPr>
            <p:ph idx="1"/>
          </p:nvPr>
        </p:nvSpPr>
        <p:spPr/>
        <p:txBody>
          <a:bodyPr/>
          <a:lstStyle/>
          <a:p>
            <a:r>
              <a:rPr lang="en-US" sz="3600" dirty="0">
                <a:solidFill>
                  <a:srgbClr val="000000"/>
                </a:solidFill>
                <a:effectLst/>
                <a:latin typeface="Calibri" panose="020F0502020204030204" pitchFamily="34" charset="0"/>
              </a:rPr>
              <a:t>A POP slab / fiber glass slab can be applied firstly for temporary period while waiting for definitive treatment or it could be definitive treatment in itself.</a:t>
            </a:r>
            <a:endParaRPr lang="en-US" dirty="0"/>
          </a:p>
        </p:txBody>
      </p:sp>
    </p:spTree>
    <p:extLst>
      <p:ext uri="{BB962C8B-B14F-4D97-AF65-F5344CB8AC3E}">
        <p14:creationId xmlns:p14="http://schemas.microsoft.com/office/powerpoint/2010/main" val="271391517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FB6AF-5978-42C6-BEBA-CBB1AC9FB0DC}"/>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5166BC4F-D56B-48E6-A91A-89054D1AC739}"/>
              </a:ext>
            </a:extLst>
          </p:cNvPr>
          <p:cNvPicPr>
            <a:picLocks noGrp="1" noChangeAspect="1"/>
          </p:cNvPicPr>
          <p:nvPr>
            <p:ph idx="1"/>
          </p:nvPr>
        </p:nvPicPr>
        <p:blipFill>
          <a:blip r:embed="rId2"/>
          <a:stretch>
            <a:fillRect/>
          </a:stretch>
        </p:blipFill>
        <p:spPr>
          <a:xfrm>
            <a:off x="0" y="33825"/>
            <a:ext cx="4761905" cy="3361905"/>
          </a:xfrm>
          <a:prstGeom prst="rect">
            <a:avLst/>
          </a:prstGeom>
        </p:spPr>
      </p:pic>
      <p:pic>
        <p:nvPicPr>
          <p:cNvPr id="5" name="Picture 4">
            <a:extLst>
              <a:ext uri="{FF2B5EF4-FFF2-40B4-BE49-F238E27FC236}">
                <a16:creationId xmlns:a16="http://schemas.microsoft.com/office/drawing/2014/main" id="{CF8B1C96-B82F-4466-9EF6-1CA5F98357AD}"/>
              </a:ext>
            </a:extLst>
          </p:cNvPr>
          <p:cNvPicPr>
            <a:picLocks noChangeAspect="1"/>
          </p:cNvPicPr>
          <p:nvPr/>
        </p:nvPicPr>
        <p:blipFill>
          <a:blip r:embed="rId3"/>
          <a:stretch>
            <a:fillRect/>
          </a:stretch>
        </p:blipFill>
        <p:spPr>
          <a:xfrm>
            <a:off x="180647" y="4065994"/>
            <a:ext cx="4728362" cy="2634142"/>
          </a:xfrm>
          <a:prstGeom prst="rect">
            <a:avLst/>
          </a:prstGeom>
        </p:spPr>
      </p:pic>
      <p:pic>
        <p:nvPicPr>
          <p:cNvPr id="6" name="Picture 5">
            <a:extLst>
              <a:ext uri="{FF2B5EF4-FFF2-40B4-BE49-F238E27FC236}">
                <a16:creationId xmlns:a16="http://schemas.microsoft.com/office/drawing/2014/main" id="{9D013362-0AD7-452F-9156-61E836E323DC}"/>
              </a:ext>
            </a:extLst>
          </p:cNvPr>
          <p:cNvPicPr>
            <a:picLocks noChangeAspect="1"/>
          </p:cNvPicPr>
          <p:nvPr/>
        </p:nvPicPr>
        <p:blipFill>
          <a:blip r:embed="rId4"/>
          <a:stretch>
            <a:fillRect/>
          </a:stretch>
        </p:blipFill>
        <p:spPr>
          <a:xfrm>
            <a:off x="4876800" y="10235"/>
            <a:ext cx="3431860" cy="4238347"/>
          </a:xfrm>
          <a:prstGeom prst="rect">
            <a:avLst/>
          </a:prstGeom>
        </p:spPr>
      </p:pic>
    </p:spTree>
    <p:extLst>
      <p:ext uri="{BB962C8B-B14F-4D97-AF65-F5344CB8AC3E}">
        <p14:creationId xmlns:p14="http://schemas.microsoft.com/office/powerpoint/2010/main" val="107421683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285D3-5AF4-480D-84C5-C4F97A14588C}"/>
              </a:ext>
            </a:extLst>
          </p:cNvPr>
          <p:cNvSpPr>
            <a:spLocks noGrp="1"/>
          </p:cNvSpPr>
          <p:nvPr>
            <p:ph type="title"/>
          </p:nvPr>
        </p:nvSpPr>
        <p:spPr/>
        <p:txBody>
          <a:bodyPr/>
          <a:lstStyle/>
          <a:p>
            <a:r>
              <a:rPr lang="en-US" dirty="0"/>
              <a:t>PURPOSE OF CAST/SLAB</a:t>
            </a:r>
          </a:p>
        </p:txBody>
      </p:sp>
      <p:sp>
        <p:nvSpPr>
          <p:cNvPr id="3" name="Content Placeholder 2">
            <a:extLst>
              <a:ext uri="{FF2B5EF4-FFF2-40B4-BE49-F238E27FC236}">
                <a16:creationId xmlns:a16="http://schemas.microsoft.com/office/drawing/2014/main" id="{4C3B42D1-5D19-44DC-8F31-68E38E322C2E}"/>
              </a:ext>
            </a:extLst>
          </p:cNvPr>
          <p:cNvSpPr>
            <a:spLocks noGrp="1"/>
          </p:cNvSpPr>
          <p:nvPr>
            <p:ph idx="1"/>
          </p:nvPr>
        </p:nvSpPr>
        <p:spPr/>
        <p:txBody>
          <a:bodyPr/>
          <a:lstStyle/>
          <a:p>
            <a:pPr marL="0" indent="0" algn="ctr">
              <a:buNone/>
            </a:pPr>
            <a:r>
              <a:rPr lang="en-US" b="1" u="sng" dirty="0"/>
              <a:t>FOR SLAB</a:t>
            </a:r>
          </a:p>
          <a:p>
            <a:r>
              <a:rPr lang="en-US" sz="2800" dirty="0">
                <a:solidFill>
                  <a:srgbClr val="000000"/>
                </a:solidFill>
                <a:effectLst/>
                <a:latin typeface="+mj-lt"/>
              </a:rPr>
              <a:t>Applied as first treatment to immobilize the bone or joints. </a:t>
            </a:r>
            <a:endParaRPr lang="en-US" sz="3600" dirty="0">
              <a:latin typeface="+mj-lt"/>
            </a:endParaRPr>
          </a:p>
          <a:p>
            <a:r>
              <a:rPr lang="en-US" sz="2800" dirty="0">
                <a:solidFill>
                  <a:srgbClr val="000000"/>
                </a:solidFill>
                <a:effectLst/>
                <a:latin typeface="+mj-lt"/>
              </a:rPr>
              <a:t>Acts as a splint, to apply pressure on bone. </a:t>
            </a:r>
            <a:endParaRPr lang="en-US" sz="3600" dirty="0">
              <a:latin typeface="+mj-lt"/>
            </a:endParaRPr>
          </a:p>
          <a:p>
            <a:r>
              <a:rPr lang="en-US" sz="2800" dirty="0">
                <a:solidFill>
                  <a:srgbClr val="000000"/>
                </a:solidFill>
                <a:effectLst/>
                <a:latin typeface="+mj-lt"/>
              </a:rPr>
              <a:t>To correct further complications. </a:t>
            </a:r>
            <a:endParaRPr lang="en-US" sz="3600" dirty="0">
              <a:latin typeface="+mj-lt"/>
            </a:endParaRPr>
          </a:p>
          <a:p>
            <a:r>
              <a:rPr lang="en-US" sz="2800" dirty="0">
                <a:solidFill>
                  <a:srgbClr val="000000"/>
                </a:solidFill>
                <a:effectLst/>
                <a:latin typeface="+mj-lt"/>
              </a:rPr>
              <a:t>To observe signs &amp; symptoms after application (minimum one week after making cast)</a:t>
            </a:r>
            <a:endParaRPr lang="en-US" sz="3600" b="1" dirty="0">
              <a:latin typeface="+mj-lt"/>
            </a:endParaRPr>
          </a:p>
        </p:txBody>
      </p:sp>
    </p:spTree>
    <p:extLst>
      <p:ext uri="{BB962C8B-B14F-4D97-AF65-F5344CB8AC3E}">
        <p14:creationId xmlns:p14="http://schemas.microsoft.com/office/powerpoint/2010/main" val="358627292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098CF-8FC9-48F3-9999-AB92F709ABA5}"/>
              </a:ext>
            </a:extLst>
          </p:cNvPr>
          <p:cNvSpPr>
            <a:spLocks noGrp="1"/>
          </p:cNvSpPr>
          <p:nvPr>
            <p:ph type="title"/>
          </p:nvPr>
        </p:nvSpPr>
        <p:spPr/>
        <p:txBody>
          <a:bodyPr/>
          <a:lstStyle/>
          <a:p>
            <a:r>
              <a:rPr lang="en-US" dirty="0"/>
              <a:t>PURPOSE OF CAST/SLAB</a:t>
            </a:r>
          </a:p>
        </p:txBody>
      </p:sp>
      <p:sp>
        <p:nvSpPr>
          <p:cNvPr id="3" name="Content Placeholder 2">
            <a:extLst>
              <a:ext uri="{FF2B5EF4-FFF2-40B4-BE49-F238E27FC236}">
                <a16:creationId xmlns:a16="http://schemas.microsoft.com/office/drawing/2014/main" id="{469FFC15-62C9-4D5E-8ADE-1ADB9E0B2377}"/>
              </a:ext>
            </a:extLst>
          </p:cNvPr>
          <p:cNvSpPr>
            <a:spLocks noGrp="1"/>
          </p:cNvSpPr>
          <p:nvPr>
            <p:ph idx="1"/>
          </p:nvPr>
        </p:nvSpPr>
        <p:spPr/>
        <p:txBody>
          <a:bodyPr>
            <a:normAutofit fontScale="92500"/>
          </a:bodyPr>
          <a:lstStyle/>
          <a:p>
            <a:pPr marL="0" indent="0" algn="ctr">
              <a:buNone/>
            </a:pPr>
            <a:r>
              <a:rPr lang="en-US" b="1" u="sng" dirty="0"/>
              <a:t>FOR CAST</a:t>
            </a:r>
          </a:p>
          <a:p>
            <a:r>
              <a:rPr lang="en-US" sz="3200" dirty="0">
                <a:solidFill>
                  <a:srgbClr val="000000"/>
                </a:solidFill>
                <a:effectLst/>
                <a:latin typeface="+mj-lt"/>
              </a:rPr>
              <a:t>Applied after slab, means (full observation of injured part). </a:t>
            </a:r>
            <a:endParaRPr lang="en-US" sz="4000" dirty="0">
              <a:latin typeface="+mj-lt"/>
            </a:endParaRPr>
          </a:p>
          <a:p>
            <a:r>
              <a:rPr lang="en-US" sz="3200" dirty="0">
                <a:solidFill>
                  <a:srgbClr val="000000"/>
                </a:solidFill>
                <a:effectLst/>
                <a:latin typeface="+mj-lt"/>
              </a:rPr>
              <a:t>To immobilize the body part in specific position. </a:t>
            </a:r>
            <a:endParaRPr lang="en-US" sz="4000" dirty="0">
              <a:latin typeface="+mj-lt"/>
            </a:endParaRPr>
          </a:p>
          <a:p>
            <a:r>
              <a:rPr lang="en-US" sz="3200" dirty="0">
                <a:solidFill>
                  <a:srgbClr val="000000"/>
                </a:solidFill>
                <a:effectLst/>
                <a:latin typeface="+mj-lt"/>
              </a:rPr>
              <a:t>To apply uniform pressure on bone. </a:t>
            </a:r>
            <a:endParaRPr lang="en-US" sz="4000" dirty="0">
              <a:latin typeface="+mj-lt"/>
            </a:endParaRPr>
          </a:p>
          <a:p>
            <a:r>
              <a:rPr lang="en-US" sz="3200" dirty="0">
                <a:solidFill>
                  <a:srgbClr val="000000"/>
                </a:solidFill>
                <a:effectLst/>
                <a:latin typeface="+mj-lt"/>
              </a:rPr>
              <a:t>To provide support / stability for weakened joints. </a:t>
            </a:r>
            <a:endParaRPr lang="en-US" sz="4000" dirty="0">
              <a:latin typeface="+mj-lt"/>
            </a:endParaRPr>
          </a:p>
          <a:p>
            <a:r>
              <a:rPr lang="en-US" sz="3200" dirty="0">
                <a:solidFill>
                  <a:srgbClr val="000000"/>
                </a:solidFill>
                <a:effectLst/>
                <a:latin typeface="+mj-lt"/>
              </a:rPr>
              <a:t>To prevent micro-movements in joints, bone fracture.</a:t>
            </a:r>
            <a:endParaRPr lang="en-US" sz="4000" b="1" dirty="0">
              <a:latin typeface="+mj-lt"/>
            </a:endParaRPr>
          </a:p>
        </p:txBody>
      </p:sp>
    </p:spTree>
    <p:extLst>
      <p:ext uri="{BB962C8B-B14F-4D97-AF65-F5344CB8AC3E}">
        <p14:creationId xmlns:p14="http://schemas.microsoft.com/office/powerpoint/2010/main" val="35764931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4BBE1-9F55-4499-B82A-3CC7BC3A8023}"/>
              </a:ext>
            </a:extLst>
          </p:cNvPr>
          <p:cNvSpPr>
            <a:spLocks noGrp="1"/>
          </p:cNvSpPr>
          <p:nvPr>
            <p:ph type="title"/>
          </p:nvPr>
        </p:nvSpPr>
        <p:spPr/>
        <p:txBody>
          <a:bodyPr/>
          <a:lstStyle/>
          <a:p>
            <a:r>
              <a:rPr lang="en-US" dirty="0"/>
              <a:t>SHOULDER SPICA</a:t>
            </a:r>
          </a:p>
        </p:txBody>
      </p:sp>
      <p:sp>
        <p:nvSpPr>
          <p:cNvPr id="3" name="Content Placeholder 2">
            <a:extLst>
              <a:ext uri="{FF2B5EF4-FFF2-40B4-BE49-F238E27FC236}">
                <a16:creationId xmlns:a16="http://schemas.microsoft.com/office/drawing/2014/main" id="{0325B24A-9A94-4F93-9C9A-2D54EDD59C76}"/>
              </a:ext>
            </a:extLst>
          </p:cNvPr>
          <p:cNvSpPr>
            <a:spLocks noGrp="1"/>
          </p:cNvSpPr>
          <p:nvPr>
            <p:ph idx="1"/>
          </p:nvPr>
        </p:nvSpPr>
        <p:spPr>
          <a:xfrm>
            <a:off x="457200" y="1935480"/>
            <a:ext cx="4572514" cy="4389120"/>
          </a:xfrm>
        </p:spPr>
        <p:txBody>
          <a:bodyPr>
            <a:normAutofit/>
          </a:bodyPr>
          <a:lstStyle/>
          <a:p>
            <a:r>
              <a:rPr lang="en-US" sz="2800" dirty="0">
                <a:solidFill>
                  <a:srgbClr val="000000"/>
                </a:solidFill>
                <a:effectLst/>
                <a:latin typeface="Calibri" panose="020F0502020204030204" pitchFamily="34" charset="0"/>
              </a:rPr>
              <a:t>In this the trunk is covered from shoulder of the involved side (other side is below </a:t>
            </a:r>
            <a:r>
              <a:rPr lang="en-US" sz="2800" dirty="0">
                <a:solidFill>
                  <a:srgbClr val="000000"/>
                </a:solidFill>
                <a:latin typeface="Calibri" panose="020F0502020204030204" pitchFamily="34" charset="0"/>
              </a:rPr>
              <a:t>arm pit), to ileac crest </a:t>
            </a:r>
            <a:endParaRPr lang="en-US" sz="2800" dirty="0"/>
          </a:p>
          <a:p>
            <a:pPr marL="0" indent="0">
              <a:buNone/>
            </a:pPr>
            <a:r>
              <a:rPr lang="en-US" sz="2800" dirty="0">
                <a:solidFill>
                  <a:srgbClr val="000000"/>
                </a:solidFill>
                <a:effectLst/>
                <a:latin typeface="Calibri" panose="020F0502020204030204" pitchFamily="34" charset="0"/>
              </a:rPr>
              <a:t>and involved limb is </a:t>
            </a:r>
            <a:r>
              <a:rPr lang="en-US" sz="2800" dirty="0">
                <a:solidFill>
                  <a:srgbClr val="000000"/>
                </a:solidFill>
                <a:latin typeface="Calibri" panose="020F0502020204030204" pitchFamily="34" charset="0"/>
              </a:rPr>
              <a:t>covered</a:t>
            </a:r>
            <a:endParaRPr lang="en-US" sz="3600" dirty="0"/>
          </a:p>
          <a:p>
            <a:pPr marL="0" indent="0">
              <a:buNone/>
            </a:pPr>
            <a:r>
              <a:rPr lang="en-US" sz="2800" dirty="0">
                <a:solidFill>
                  <a:srgbClr val="000000"/>
                </a:solidFill>
                <a:effectLst/>
                <a:latin typeface="Calibri" panose="020F0502020204030204" pitchFamily="34" charset="0"/>
              </a:rPr>
              <a:t>till wrist or hand.</a:t>
            </a:r>
            <a:endParaRPr lang="en-US" sz="3600" dirty="0"/>
          </a:p>
        </p:txBody>
      </p:sp>
      <p:pic>
        <p:nvPicPr>
          <p:cNvPr id="5" name="Picture 4">
            <a:extLst>
              <a:ext uri="{FF2B5EF4-FFF2-40B4-BE49-F238E27FC236}">
                <a16:creationId xmlns:a16="http://schemas.microsoft.com/office/drawing/2014/main" id="{2B3423FC-68ED-4879-9658-0D0FC337199B}"/>
              </a:ext>
            </a:extLst>
          </p:cNvPr>
          <p:cNvPicPr>
            <a:picLocks noChangeAspect="1"/>
          </p:cNvPicPr>
          <p:nvPr/>
        </p:nvPicPr>
        <p:blipFill>
          <a:blip r:embed="rId2"/>
          <a:stretch>
            <a:fillRect/>
          </a:stretch>
        </p:blipFill>
        <p:spPr>
          <a:xfrm>
            <a:off x="5029714" y="2290933"/>
            <a:ext cx="4114286" cy="4047619"/>
          </a:xfrm>
          <a:prstGeom prst="rect">
            <a:avLst/>
          </a:prstGeom>
        </p:spPr>
      </p:pic>
    </p:spTree>
    <p:extLst>
      <p:ext uri="{BB962C8B-B14F-4D97-AF65-F5344CB8AC3E}">
        <p14:creationId xmlns:p14="http://schemas.microsoft.com/office/powerpoint/2010/main" val="346439572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D2010-4FCE-47D2-B2B7-4B6A6C427249}"/>
              </a:ext>
            </a:extLst>
          </p:cNvPr>
          <p:cNvSpPr>
            <a:spLocks noGrp="1"/>
          </p:cNvSpPr>
          <p:nvPr>
            <p:ph type="title"/>
          </p:nvPr>
        </p:nvSpPr>
        <p:spPr/>
        <p:txBody>
          <a:bodyPr/>
          <a:lstStyle/>
          <a:p>
            <a:r>
              <a:rPr lang="en-US" dirty="0"/>
              <a:t>FINGER OR THUMB SPICA</a:t>
            </a:r>
          </a:p>
        </p:txBody>
      </p:sp>
      <p:sp>
        <p:nvSpPr>
          <p:cNvPr id="3" name="Content Placeholder 2">
            <a:extLst>
              <a:ext uri="{FF2B5EF4-FFF2-40B4-BE49-F238E27FC236}">
                <a16:creationId xmlns:a16="http://schemas.microsoft.com/office/drawing/2014/main" id="{A46FF947-6236-4BB5-AD73-AE4F2E1B86DD}"/>
              </a:ext>
            </a:extLst>
          </p:cNvPr>
          <p:cNvSpPr>
            <a:spLocks noGrp="1"/>
          </p:cNvSpPr>
          <p:nvPr>
            <p:ph idx="1"/>
          </p:nvPr>
        </p:nvSpPr>
        <p:spPr/>
        <p:txBody>
          <a:bodyPr/>
          <a:lstStyle/>
          <a:p>
            <a:r>
              <a:rPr lang="en-US" sz="1800" dirty="0">
                <a:solidFill>
                  <a:srgbClr val="000000"/>
                </a:solidFill>
                <a:effectLst/>
                <a:latin typeface="Calibri" panose="020F0502020204030204" pitchFamily="34" charset="0"/>
              </a:rPr>
              <a:t>It includes long arm cast and short arm cast covering thumb or fingers</a:t>
            </a:r>
            <a:endParaRPr lang="en-US" dirty="0"/>
          </a:p>
        </p:txBody>
      </p:sp>
      <p:pic>
        <p:nvPicPr>
          <p:cNvPr id="5" name="Picture 4">
            <a:extLst>
              <a:ext uri="{FF2B5EF4-FFF2-40B4-BE49-F238E27FC236}">
                <a16:creationId xmlns:a16="http://schemas.microsoft.com/office/drawing/2014/main" id="{6E6ACFE7-9ED0-45BA-8A7B-F748271D45DD}"/>
              </a:ext>
            </a:extLst>
          </p:cNvPr>
          <p:cNvPicPr>
            <a:picLocks noChangeAspect="1"/>
          </p:cNvPicPr>
          <p:nvPr/>
        </p:nvPicPr>
        <p:blipFill>
          <a:blip r:embed="rId2"/>
          <a:stretch>
            <a:fillRect/>
          </a:stretch>
        </p:blipFill>
        <p:spPr>
          <a:xfrm>
            <a:off x="370268" y="2585984"/>
            <a:ext cx="2906331" cy="4158527"/>
          </a:xfrm>
          <a:prstGeom prst="rect">
            <a:avLst/>
          </a:prstGeom>
        </p:spPr>
      </p:pic>
      <p:pic>
        <p:nvPicPr>
          <p:cNvPr id="7" name="Picture 6">
            <a:extLst>
              <a:ext uri="{FF2B5EF4-FFF2-40B4-BE49-F238E27FC236}">
                <a16:creationId xmlns:a16="http://schemas.microsoft.com/office/drawing/2014/main" id="{0B60478B-6775-40AF-A35B-38E9DD8045CC}"/>
              </a:ext>
            </a:extLst>
          </p:cNvPr>
          <p:cNvPicPr>
            <a:picLocks noChangeAspect="1"/>
          </p:cNvPicPr>
          <p:nvPr/>
        </p:nvPicPr>
        <p:blipFill>
          <a:blip r:embed="rId3"/>
          <a:stretch>
            <a:fillRect/>
          </a:stretch>
        </p:blipFill>
        <p:spPr>
          <a:xfrm>
            <a:off x="4572000" y="2819400"/>
            <a:ext cx="4350682" cy="3715156"/>
          </a:xfrm>
          <a:prstGeom prst="rect">
            <a:avLst/>
          </a:prstGeom>
        </p:spPr>
      </p:pic>
    </p:spTree>
    <p:extLst>
      <p:ext uri="{BB962C8B-B14F-4D97-AF65-F5344CB8AC3E}">
        <p14:creationId xmlns:p14="http://schemas.microsoft.com/office/powerpoint/2010/main" val="222064828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FE577-16D7-46D3-A5FA-504CB3F40518}"/>
              </a:ext>
            </a:extLst>
          </p:cNvPr>
          <p:cNvSpPr>
            <a:spLocks noGrp="1"/>
          </p:cNvSpPr>
          <p:nvPr>
            <p:ph type="title"/>
          </p:nvPr>
        </p:nvSpPr>
        <p:spPr/>
        <p:txBody>
          <a:bodyPr/>
          <a:lstStyle/>
          <a:p>
            <a:r>
              <a:rPr lang="en-US" dirty="0"/>
              <a:t>BODY CAST/PLASTER JACKET</a:t>
            </a:r>
          </a:p>
        </p:txBody>
      </p:sp>
      <p:sp>
        <p:nvSpPr>
          <p:cNvPr id="3" name="Content Placeholder 2">
            <a:extLst>
              <a:ext uri="{FF2B5EF4-FFF2-40B4-BE49-F238E27FC236}">
                <a16:creationId xmlns:a16="http://schemas.microsoft.com/office/drawing/2014/main" id="{722D3338-8F5E-4C3E-A461-DE9B3A9D567B}"/>
              </a:ext>
            </a:extLst>
          </p:cNvPr>
          <p:cNvSpPr>
            <a:spLocks noGrp="1"/>
          </p:cNvSpPr>
          <p:nvPr>
            <p:ph idx="1"/>
          </p:nvPr>
        </p:nvSpPr>
        <p:spPr>
          <a:xfrm>
            <a:off x="152400" y="1870876"/>
            <a:ext cx="8229600" cy="4389120"/>
          </a:xfrm>
        </p:spPr>
        <p:txBody>
          <a:bodyPr/>
          <a:lstStyle/>
          <a:p>
            <a:r>
              <a:rPr lang="en-US" sz="1800" b="1" dirty="0">
                <a:solidFill>
                  <a:srgbClr val="000000"/>
                </a:solidFill>
                <a:effectLst/>
                <a:latin typeface="Calibri-Bold"/>
              </a:rPr>
              <a:t>(</a:t>
            </a:r>
            <a:r>
              <a:rPr lang="en-US" sz="1800" dirty="0">
                <a:solidFill>
                  <a:srgbClr val="000000"/>
                </a:solidFill>
                <a:effectLst/>
                <a:latin typeface="Calibri" panose="020F0502020204030204" pitchFamily="34" charset="0"/>
              </a:rPr>
              <a:t>Rarely used) (In spinal problem) </a:t>
            </a:r>
            <a:endParaRPr lang="en-US" dirty="0"/>
          </a:p>
          <a:p>
            <a:r>
              <a:rPr lang="en-US" sz="1800" dirty="0">
                <a:solidFill>
                  <a:srgbClr val="000000"/>
                </a:solidFill>
                <a:effectLst/>
                <a:latin typeface="Calibri" panose="020F0502020204030204" pitchFamily="34" charset="0"/>
              </a:rPr>
              <a:t>An encasement or covering for trunk, especially thorax. </a:t>
            </a:r>
            <a:endParaRPr lang="en-US" dirty="0"/>
          </a:p>
          <a:p>
            <a:r>
              <a:rPr lang="en-US" sz="1800" dirty="0">
                <a:solidFill>
                  <a:srgbClr val="000000"/>
                </a:solidFill>
                <a:effectLst/>
                <a:latin typeface="Calibri" panose="020F0502020204030204" pitchFamily="34" charset="0"/>
              </a:rPr>
              <a:t>In this cast the anterior thorax and anterior abdomen area is remained open.</a:t>
            </a:r>
            <a:endParaRPr lang="en-US" dirty="0"/>
          </a:p>
        </p:txBody>
      </p:sp>
      <p:pic>
        <p:nvPicPr>
          <p:cNvPr id="5" name="Picture 4">
            <a:extLst>
              <a:ext uri="{FF2B5EF4-FFF2-40B4-BE49-F238E27FC236}">
                <a16:creationId xmlns:a16="http://schemas.microsoft.com/office/drawing/2014/main" id="{DC474652-9094-48B4-913E-98099C523FF3}"/>
              </a:ext>
            </a:extLst>
          </p:cNvPr>
          <p:cNvPicPr>
            <a:picLocks noChangeAspect="1"/>
          </p:cNvPicPr>
          <p:nvPr/>
        </p:nvPicPr>
        <p:blipFill>
          <a:blip r:embed="rId2"/>
          <a:stretch>
            <a:fillRect/>
          </a:stretch>
        </p:blipFill>
        <p:spPr>
          <a:xfrm>
            <a:off x="1181099" y="2895600"/>
            <a:ext cx="6489857" cy="3962400"/>
          </a:xfrm>
          <a:prstGeom prst="rect">
            <a:avLst/>
          </a:prstGeom>
        </p:spPr>
      </p:pic>
    </p:spTree>
    <p:extLst>
      <p:ext uri="{BB962C8B-B14F-4D97-AF65-F5344CB8AC3E}">
        <p14:creationId xmlns:p14="http://schemas.microsoft.com/office/powerpoint/2010/main" val="19675356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D9A08-9EC8-4D3D-B67C-54E1708F4509}"/>
              </a:ext>
            </a:extLst>
          </p:cNvPr>
          <p:cNvSpPr>
            <a:spLocks noGrp="1"/>
          </p:cNvSpPr>
          <p:nvPr>
            <p:ph type="title"/>
          </p:nvPr>
        </p:nvSpPr>
        <p:spPr/>
        <p:txBody>
          <a:bodyPr/>
          <a:lstStyle/>
          <a:p>
            <a:pPr algn="ctr"/>
            <a:r>
              <a:rPr lang="en-US" b="1" dirty="0"/>
              <a:t>USES OF A CAST</a:t>
            </a:r>
          </a:p>
        </p:txBody>
      </p:sp>
      <p:sp>
        <p:nvSpPr>
          <p:cNvPr id="3" name="Content Placeholder 2">
            <a:extLst>
              <a:ext uri="{FF2B5EF4-FFF2-40B4-BE49-F238E27FC236}">
                <a16:creationId xmlns:a16="http://schemas.microsoft.com/office/drawing/2014/main" id="{FD87EE84-FA42-402F-9B3C-83B38823BA04}"/>
              </a:ext>
            </a:extLst>
          </p:cNvPr>
          <p:cNvSpPr>
            <a:spLocks noGrp="1"/>
          </p:cNvSpPr>
          <p:nvPr>
            <p:ph idx="1"/>
          </p:nvPr>
        </p:nvSpPr>
        <p:spPr/>
        <p:txBody>
          <a:bodyPr>
            <a:normAutofit/>
          </a:bodyPr>
          <a:lstStyle/>
          <a:p>
            <a:r>
              <a:rPr lang="en-US" sz="1800" dirty="0">
                <a:solidFill>
                  <a:srgbClr val="000000"/>
                </a:solidFill>
              </a:rPr>
              <a:t>To Support fractured bones, controlling movement of fragments and resting the damaged tissues </a:t>
            </a:r>
            <a:endParaRPr lang="en-US" sz="2700" dirty="0"/>
          </a:p>
          <a:p>
            <a:pPr marL="0" indent="0">
              <a:buNone/>
            </a:pPr>
            <a:r>
              <a:rPr lang="en-US" sz="1800" dirty="0">
                <a:solidFill>
                  <a:srgbClr val="000000"/>
                </a:solidFill>
              </a:rPr>
              <a:t>• A plaster back slab can provide excellent pain relief </a:t>
            </a:r>
            <a:endParaRPr lang="en-US" sz="2700" dirty="0"/>
          </a:p>
          <a:p>
            <a:pPr marL="0" indent="0">
              <a:buNone/>
            </a:pPr>
            <a:r>
              <a:rPr lang="en-US" sz="1800" dirty="0">
                <a:solidFill>
                  <a:srgbClr val="000000"/>
                </a:solidFill>
              </a:rPr>
              <a:t>• To stabilize and rest joints in ligamentous injury </a:t>
            </a:r>
            <a:endParaRPr lang="en-US" sz="2700" dirty="0"/>
          </a:p>
          <a:p>
            <a:pPr marL="0" indent="0">
              <a:buNone/>
            </a:pPr>
            <a:r>
              <a:rPr lang="en-US" sz="1800" dirty="0">
                <a:solidFill>
                  <a:srgbClr val="000000"/>
                </a:solidFill>
              </a:rPr>
              <a:t>• To support \ immobilize joints &amp; limbs post operatively until healing has occurred </a:t>
            </a:r>
            <a:endParaRPr lang="en-US" sz="2700" dirty="0"/>
          </a:p>
          <a:p>
            <a:pPr marL="0" indent="0">
              <a:buNone/>
            </a:pPr>
            <a:r>
              <a:rPr lang="en-US" sz="1800" dirty="0">
                <a:solidFill>
                  <a:srgbClr val="000000"/>
                </a:solidFill>
              </a:rPr>
              <a:t>• To correct a deformity </a:t>
            </a:r>
            <a:endParaRPr lang="en-US" sz="2700" dirty="0"/>
          </a:p>
          <a:p>
            <a:pPr marL="0" indent="0">
              <a:buNone/>
            </a:pPr>
            <a:r>
              <a:rPr lang="en-US" sz="1800" dirty="0">
                <a:solidFill>
                  <a:srgbClr val="000000"/>
                </a:solidFill>
              </a:rPr>
              <a:t>• External splint for blocking movements in cases of nerve ,tendon , vessel injury , after arthroplasty </a:t>
            </a:r>
            <a:endParaRPr lang="en-US" sz="2700" dirty="0"/>
          </a:p>
          <a:p>
            <a:pPr marL="0" indent="0">
              <a:buNone/>
            </a:pPr>
            <a:r>
              <a:rPr lang="en-US" sz="1800" dirty="0">
                <a:solidFill>
                  <a:srgbClr val="000000"/>
                </a:solidFill>
              </a:rPr>
              <a:t>• To make negative mold of a part of body </a:t>
            </a:r>
            <a:endParaRPr lang="en-US" sz="2700" dirty="0"/>
          </a:p>
          <a:p>
            <a:pPr marL="0" indent="0">
              <a:buNone/>
            </a:pPr>
            <a:r>
              <a:rPr lang="en-US" sz="1800" dirty="0">
                <a:solidFill>
                  <a:srgbClr val="000000"/>
                </a:solidFill>
              </a:rPr>
              <a:t>• Helps to prevent or decrease muscle contractions </a:t>
            </a:r>
            <a:endParaRPr lang="en-US" sz="2700" dirty="0"/>
          </a:p>
          <a:p>
            <a:pPr marL="0" indent="0">
              <a:buNone/>
            </a:pPr>
            <a:r>
              <a:rPr lang="en-US" sz="1800" dirty="0">
                <a:solidFill>
                  <a:srgbClr val="000000"/>
                </a:solidFill>
              </a:rPr>
              <a:t>• A splint for un - displaced fractures </a:t>
            </a:r>
            <a:endParaRPr lang="en-US" sz="2700" dirty="0"/>
          </a:p>
          <a:p>
            <a:pPr marL="0" indent="0">
              <a:buNone/>
            </a:pPr>
            <a:r>
              <a:rPr lang="en-US" sz="1800" dirty="0">
                <a:solidFill>
                  <a:srgbClr val="000000"/>
                </a:solidFill>
              </a:rPr>
              <a:t>• External splint to aid with the internal fixation of the fractures ,osteotomies</a:t>
            </a:r>
            <a:endParaRPr lang="en-US" sz="2700" dirty="0"/>
          </a:p>
        </p:txBody>
      </p:sp>
    </p:spTree>
    <p:extLst>
      <p:ext uri="{BB962C8B-B14F-4D97-AF65-F5344CB8AC3E}">
        <p14:creationId xmlns:p14="http://schemas.microsoft.com/office/powerpoint/2010/main" val="302744620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C4F6B-668F-4FA1-A8CF-5E262694B791}"/>
              </a:ext>
            </a:extLst>
          </p:cNvPr>
          <p:cNvSpPr>
            <a:spLocks noGrp="1"/>
          </p:cNvSpPr>
          <p:nvPr>
            <p:ph type="title"/>
          </p:nvPr>
        </p:nvSpPr>
        <p:spPr/>
        <p:txBody>
          <a:bodyPr>
            <a:normAutofit fontScale="90000"/>
          </a:bodyPr>
          <a:lstStyle/>
          <a:p>
            <a:r>
              <a:rPr lang="en-US" dirty="0"/>
              <a:t>MINERVA CAST/MINERVA JACKET</a:t>
            </a:r>
          </a:p>
        </p:txBody>
      </p:sp>
      <p:sp>
        <p:nvSpPr>
          <p:cNvPr id="3" name="Content Placeholder 2">
            <a:extLst>
              <a:ext uri="{FF2B5EF4-FFF2-40B4-BE49-F238E27FC236}">
                <a16:creationId xmlns:a16="http://schemas.microsoft.com/office/drawing/2014/main" id="{58074938-5977-4D01-BF3C-2F5010CEB5C9}"/>
              </a:ext>
            </a:extLst>
          </p:cNvPr>
          <p:cNvSpPr>
            <a:spLocks noGrp="1"/>
          </p:cNvSpPr>
          <p:nvPr>
            <p:ph idx="1"/>
          </p:nvPr>
        </p:nvSpPr>
        <p:spPr/>
        <p:txBody>
          <a:bodyPr/>
          <a:lstStyle/>
          <a:p>
            <a:r>
              <a:rPr lang="en-US" sz="1800" dirty="0">
                <a:solidFill>
                  <a:srgbClr val="000000"/>
                </a:solidFill>
                <a:effectLst/>
                <a:latin typeface="Calibri" panose="020F0502020204030204" pitchFamily="34" charset="0"/>
              </a:rPr>
              <a:t>(Rarely used) </a:t>
            </a:r>
            <a:endParaRPr lang="en-US" dirty="0"/>
          </a:p>
          <a:p>
            <a:r>
              <a:rPr lang="en-US" sz="1800" dirty="0">
                <a:solidFill>
                  <a:srgbClr val="000000"/>
                </a:solidFill>
                <a:effectLst/>
                <a:latin typeface="Calibri" panose="020F0502020204030204" pitchFamily="34" charset="0"/>
              </a:rPr>
              <a:t>It is applied to trunk and head , with spaces cut out for face and ears. </a:t>
            </a:r>
            <a:endParaRPr lang="en-US" dirty="0"/>
          </a:p>
          <a:p>
            <a:r>
              <a:rPr lang="en-US" sz="1800" dirty="0">
                <a:solidFill>
                  <a:srgbClr val="000000"/>
                </a:solidFill>
                <a:effectLst/>
                <a:latin typeface="Calibri" panose="020F0502020204030204" pitchFamily="34" charset="0"/>
              </a:rPr>
              <a:t>It extends from sternum and distal rib border anteriorly &amp; across the distal rib border posteriorly</a:t>
            </a:r>
            <a:endParaRPr lang="en-US" dirty="0"/>
          </a:p>
        </p:txBody>
      </p:sp>
      <p:pic>
        <p:nvPicPr>
          <p:cNvPr id="5" name="Picture 4">
            <a:extLst>
              <a:ext uri="{FF2B5EF4-FFF2-40B4-BE49-F238E27FC236}">
                <a16:creationId xmlns:a16="http://schemas.microsoft.com/office/drawing/2014/main" id="{4022ABE4-474A-4286-AB0F-BB9225FB0070}"/>
              </a:ext>
            </a:extLst>
          </p:cNvPr>
          <p:cNvPicPr>
            <a:picLocks noChangeAspect="1"/>
          </p:cNvPicPr>
          <p:nvPr/>
        </p:nvPicPr>
        <p:blipFill>
          <a:blip r:embed="rId2"/>
          <a:stretch>
            <a:fillRect/>
          </a:stretch>
        </p:blipFill>
        <p:spPr>
          <a:xfrm>
            <a:off x="2342013" y="3097380"/>
            <a:ext cx="3677787" cy="3760620"/>
          </a:xfrm>
          <a:prstGeom prst="rect">
            <a:avLst/>
          </a:prstGeom>
        </p:spPr>
      </p:pic>
    </p:spTree>
    <p:extLst>
      <p:ext uri="{BB962C8B-B14F-4D97-AF65-F5344CB8AC3E}">
        <p14:creationId xmlns:p14="http://schemas.microsoft.com/office/powerpoint/2010/main" val="21117318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8731C-3621-4A37-AD09-736242C9CDAC}"/>
              </a:ext>
            </a:extLst>
          </p:cNvPr>
          <p:cNvSpPr>
            <a:spLocks noGrp="1"/>
          </p:cNvSpPr>
          <p:nvPr>
            <p:ph type="title"/>
          </p:nvPr>
        </p:nvSpPr>
        <p:spPr/>
        <p:txBody>
          <a:bodyPr/>
          <a:lstStyle/>
          <a:p>
            <a:r>
              <a:rPr lang="en-US" dirty="0"/>
              <a:t>BIVALVE CAST</a:t>
            </a:r>
          </a:p>
        </p:txBody>
      </p:sp>
      <p:sp>
        <p:nvSpPr>
          <p:cNvPr id="3" name="Content Placeholder 2">
            <a:extLst>
              <a:ext uri="{FF2B5EF4-FFF2-40B4-BE49-F238E27FC236}">
                <a16:creationId xmlns:a16="http://schemas.microsoft.com/office/drawing/2014/main" id="{054EF6BA-48B5-4956-939A-7353A728534E}"/>
              </a:ext>
            </a:extLst>
          </p:cNvPr>
          <p:cNvSpPr>
            <a:spLocks noGrp="1"/>
          </p:cNvSpPr>
          <p:nvPr>
            <p:ph idx="1"/>
          </p:nvPr>
        </p:nvSpPr>
        <p:spPr/>
        <p:txBody>
          <a:bodyPr/>
          <a:lstStyle/>
          <a:p>
            <a:r>
              <a:rPr lang="en-US" sz="1800" dirty="0">
                <a:solidFill>
                  <a:srgbClr val="000000"/>
                </a:solidFill>
                <a:effectLst/>
                <a:latin typeface="Calibri" panose="020F0502020204030204" pitchFamily="34" charset="0"/>
              </a:rPr>
              <a:t>A cast cut into two halves </a:t>
            </a:r>
            <a:endParaRPr lang="en-US" dirty="0"/>
          </a:p>
          <a:p>
            <a:r>
              <a:rPr lang="en-US" sz="1800" dirty="0">
                <a:solidFill>
                  <a:srgbClr val="000000"/>
                </a:solidFill>
                <a:effectLst/>
                <a:latin typeface="Calibri" panose="020F0502020204030204" pitchFamily="34" charset="0"/>
              </a:rPr>
              <a:t>When frequent inspection is needed.</a:t>
            </a:r>
            <a:endParaRPr lang="en-US" dirty="0"/>
          </a:p>
        </p:txBody>
      </p:sp>
      <p:pic>
        <p:nvPicPr>
          <p:cNvPr id="5" name="Picture 4">
            <a:extLst>
              <a:ext uri="{FF2B5EF4-FFF2-40B4-BE49-F238E27FC236}">
                <a16:creationId xmlns:a16="http://schemas.microsoft.com/office/drawing/2014/main" id="{C0E0F998-693E-4B4E-A445-F51405CEC4A7}"/>
              </a:ext>
            </a:extLst>
          </p:cNvPr>
          <p:cNvPicPr>
            <a:picLocks noChangeAspect="1"/>
          </p:cNvPicPr>
          <p:nvPr/>
        </p:nvPicPr>
        <p:blipFill>
          <a:blip r:embed="rId2"/>
          <a:stretch>
            <a:fillRect/>
          </a:stretch>
        </p:blipFill>
        <p:spPr>
          <a:xfrm>
            <a:off x="76199" y="3273161"/>
            <a:ext cx="5305667" cy="3615963"/>
          </a:xfrm>
          <a:prstGeom prst="rect">
            <a:avLst/>
          </a:prstGeom>
        </p:spPr>
      </p:pic>
      <p:pic>
        <p:nvPicPr>
          <p:cNvPr id="7" name="Picture 6">
            <a:extLst>
              <a:ext uri="{FF2B5EF4-FFF2-40B4-BE49-F238E27FC236}">
                <a16:creationId xmlns:a16="http://schemas.microsoft.com/office/drawing/2014/main" id="{6B86D97E-9B3D-4CED-B900-259D87386C01}"/>
              </a:ext>
            </a:extLst>
          </p:cNvPr>
          <p:cNvPicPr>
            <a:picLocks noChangeAspect="1"/>
          </p:cNvPicPr>
          <p:nvPr/>
        </p:nvPicPr>
        <p:blipFill>
          <a:blip r:embed="rId3"/>
          <a:stretch>
            <a:fillRect/>
          </a:stretch>
        </p:blipFill>
        <p:spPr>
          <a:xfrm>
            <a:off x="5638800" y="2833352"/>
            <a:ext cx="3281137" cy="4024648"/>
          </a:xfrm>
          <a:prstGeom prst="rect">
            <a:avLst/>
          </a:prstGeom>
        </p:spPr>
      </p:pic>
    </p:spTree>
    <p:extLst>
      <p:ext uri="{BB962C8B-B14F-4D97-AF65-F5344CB8AC3E}">
        <p14:creationId xmlns:p14="http://schemas.microsoft.com/office/powerpoint/2010/main" val="237695584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BDCBF-980E-4095-9CDA-07FF1DF41EA7}"/>
              </a:ext>
            </a:extLst>
          </p:cNvPr>
          <p:cNvSpPr>
            <a:spLocks noGrp="1"/>
          </p:cNvSpPr>
          <p:nvPr>
            <p:ph type="title"/>
          </p:nvPr>
        </p:nvSpPr>
        <p:spPr>
          <a:xfrm>
            <a:off x="457200" y="-368142"/>
            <a:ext cx="8229600" cy="736283"/>
          </a:xfrm>
        </p:spPr>
        <p:txBody>
          <a:bodyPr>
            <a:noAutofit/>
          </a:bodyPr>
          <a:lstStyle/>
          <a:p>
            <a:r>
              <a:rPr lang="en-US" sz="3200" dirty="0"/>
              <a:t>ARTICLES REQUIRED FOR APPLICATION OF CAST</a:t>
            </a:r>
          </a:p>
        </p:txBody>
      </p:sp>
      <p:graphicFrame>
        <p:nvGraphicFramePr>
          <p:cNvPr id="4" name="Table 4">
            <a:extLst>
              <a:ext uri="{FF2B5EF4-FFF2-40B4-BE49-F238E27FC236}">
                <a16:creationId xmlns:a16="http://schemas.microsoft.com/office/drawing/2014/main" id="{1E9B496C-BA4E-49FB-9027-0BB83C3E2149}"/>
              </a:ext>
            </a:extLst>
          </p:cNvPr>
          <p:cNvGraphicFramePr>
            <a:graphicFrameLocks noGrp="1"/>
          </p:cNvGraphicFramePr>
          <p:nvPr>
            <p:ph idx="1"/>
            <p:extLst>
              <p:ext uri="{D42A27DB-BD31-4B8C-83A1-F6EECF244321}">
                <p14:modId xmlns:p14="http://schemas.microsoft.com/office/powerpoint/2010/main" val="3154957058"/>
              </p:ext>
            </p:extLst>
          </p:nvPr>
        </p:nvGraphicFramePr>
        <p:xfrm>
          <a:off x="0" y="368140"/>
          <a:ext cx="9144000" cy="6489854"/>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2555341741"/>
                    </a:ext>
                  </a:extLst>
                </a:gridCol>
                <a:gridCol w="4572000">
                  <a:extLst>
                    <a:ext uri="{9D8B030D-6E8A-4147-A177-3AD203B41FA5}">
                      <a16:colId xmlns:a16="http://schemas.microsoft.com/office/drawing/2014/main" val="531482642"/>
                    </a:ext>
                  </a:extLst>
                </a:gridCol>
              </a:tblGrid>
              <a:tr h="463561">
                <a:tc>
                  <a:txBody>
                    <a:bodyPr/>
                    <a:lstStyle/>
                    <a:p>
                      <a:r>
                        <a:rPr lang="en-US" dirty="0"/>
                        <a:t>A TRAY CONTAINING</a:t>
                      </a:r>
                    </a:p>
                  </a:txBody>
                  <a:tcPr/>
                </a:tc>
                <a:tc>
                  <a:txBody>
                    <a:bodyPr/>
                    <a:lstStyle/>
                    <a:p>
                      <a:r>
                        <a:rPr lang="en-US" dirty="0"/>
                        <a:t>RATIONALE</a:t>
                      </a:r>
                    </a:p>
                  </a:txBody>
                  <a:tcPr/>
                </a:tc>
                <a:extLst>
                  <a:ext uri="{0D108BD9-81ED-4DB2-BD59-A6C34878D82A}">
                    <a16:rowId xmlns:a16="http://schemas.microsoft.com/office/drawing/2014/main" val="535345664"/>
                  </a:ext>
                </a:extLst>
              </a:tr>
              <a:tr h="463561">
                <a:tc>
                  <a:txBody>
                    <a:bodyPr/>
                    <a:lstStyle/>
                    <a:p>
                      <a:r>
                        <a:rPr kumimoji="0" lang="en-US" sz="1800" kern="1200" dirty="0">
                          <a:solidFill>
                            <a:schemeClr val="dk1"/>
                          </a:solidFill>
                          <a:effectLst/>
                          <a:latin typeface="+mn-lt"/>
                          <a:ea typeface="+mn-ea"/>
                          <a:cs typeface="+mn-cs"/>
                        </a:rPr>
                        <a:t>POP bandages / fiber glass bandages</a:t>
                      </a:r>
                      <a:endParaRPr lang="en-US" sz="1800" dirty="0"/>
                    </a:p>
                  </a:txBody>
                  <a:tcPr/>
                </a:tc>
                <a:tc>
                  <a:txBody>
                    <a:bodyPr/>
                    <a:lstStyle/>
                    <a:p>
                      <a:r>
                        <a:rPr kumimoji="0" lang="en-US" sz="1800" kern="1200" dirty="0">
                          <a:solidFill>
                            <a:schemeClr val="dk1"/>
                          </a:solidFill>
                          <a:effectLst/>
                          <a:latin typeface="+mn-lt"/>
                          <a:ea typeface="+mn-ea"/>
                          <a:cs typeface="+mn-cs"/>
                        </a:rPr>
                        <a:t>To make cast</a:t>
                      </a:r>
                      <a:endParaRPr lang="en-US" dirty="0"/>
                    </a:p>
                  </a:txBody>
                  <a:tcPr/>
                </a:tc>
                <a:extLst>
                  <a:ext uri="{0D108BD9-81ED-4DB2-BD59-A6C34878D82A}">
                    <a16:rowId xmlns:a16="http://schemas.microsoft.com/office/drawing/2014/main" val="3303143449"/>
                  </a:ext>
                </a:extLst>
              </a:tr>
              <a:tr h="463561">
                <a:tc>
                  <a:txBody>
                    <a:bodyPr/>
                    <a:lstStyle/>
                    <a:p>
                      <a:r>
                        <a:rPr kumimoji="0" lang="en-US" sz="1800" kern="1200" dirty="0">
                          <a:solidFill>
                            <a:schemeClr val="dk1"/>
                          </a:solidFill>
                          <a:effectLst/>
                          <a:latin typeface="+mn-lt"/>
                          <a:ea typeface="+mn-ea"/>
                          <a:cs typeface="+mn-cs"/>
                        </a:rPr>
                        <a:t>Stockinet</a:t>
                      </a:r>
                      <a:endParaRPr lang="en-US" dirty="0"/>
                    </a:p>
                  </a:txBody>
                  <a:tcPr/>
                </a:tc>
                <a:tc>
                  <a:txBody>
                    <a:bodyPr/>
                    <a:lstStyle/>
                    <a:p>
                      <a:r>
                        <a:rPr kumimoji="0" lang="en-US" sz="1800" kern="1200" dirty="0">
                          <a:solidFill>
                            <a:schemeClr val="dk1"/>
                          </a:solidFill>
                          <a:effectLst/>
                          <a:latin typeface="+mn-lt"/>
                          <a:ea typeface="+mn-ea"/>
                          <a:cs typeface="+mn-cs"/>
                        </a:rPr>
                        <a:t>To cover skin before cast</a:t>
                      </a:r>
                      <a:endParaRPr lang="en-US" dirty="0"/>
                    </a:p>
                  </a:txBody>
                  <a:tcPr/>
                </a:tc>
                <a:extLst>
                  <a:ext uri="{0D108BD9-81ED-4DB2-BD59-A6C34878D82A}">
                    <a16:rowId xmlns:a16="http://schemas.microsoft.com/office/drawing/2014/main" val="3234116298"/>
                  </a:ext>
                </a:extLst>
              </a:tr>
              <a:tr h="463561">
                <a:tc>
                  <a:txBody>
                    <a:bodyPr/>
                    <a:lstStyle/>
                    <a:p>
                      <a:r>
                        <a:rPr kumimoji="0" lang="en-US" sz="1800" kern="1200" dirty="0">
                          <a:solidFill>
                            <a:schemeClr val="dk1"/>
                          </a:solidFill>
                          <a:effectLst/>
                          <a:latin typeface="+mn-lt"/>
                          <a:ea typeface="+mn-ea"/>
                          <a:cs typeface="+mn-cs"/>
                        </a:rPr>
                        <a:t>Cotton roll (generally used) </a:t>
                      </a:r>
                      <a:endParaRPr lang="en-US" dirty="0"/>
                    </a:p>
                  </a:txBody>
                  <a:tcPr/>
                </a:tc>
                <a:tc>
                  <a:txBody>
                    <a:bodyPr/>
                    <a:lstStyle/>
                    <a:p>
                      <a:r>
                        <a:rPr kumimoji="0" lang="en-US" sz="1800" kern="1200" dirty="0">
                          <a:solidFill>
                            <a:schemeClr val="dk1"/>
                          </a:solidFill>
                          <a:effectLst/>
                          <a:latin typeface="+mn-lt"/>
                          <a:ea typeface="+mn-ea"/>
                          <a:cs typeface="+mn-cs"/>
                        </a:rPr>
                        <a:t>To cover the body part </a:t>
                      </a:r>
                      <a:endParaRPr lang="en-US" dirty="0"/>
                    </a:p>
                  </a:txBody>
                  <a:tcPr/>
                </a:tc>
                <a:extLst>
                  <a:ext uri="{0D108BD9-81ED-4DB2-BD59-A6C34878D82A}">
                    <a16:rowId xmlns:a16="http://schemas.microsoft.com/office/drawing/2014/main" val="2342894666"/>
                  </a:ext>
                </a:extLst>
              </a:tr>
              <a:tr h="463561">
                <a:tc>
                  <a:txBody>
                    <a:bodyPr/>
                    <a:lstStyle/>
                    <a:p>
                      <a:r>
                        <a:rPr kumimoji="0" lang="en-US" sz="1800" kern="1200" dirty="0">
                          <a:solidFill>
                            <a:schemeClr val="dk1"/>
                          </a:solidFill>
                          <a:effectLst/>
                          <a:latin typeface="+mn-lt"/>
                          <a:ea typeface="+mn-ea"/>
                          <a:cs typeface="+mn-cs"/>
                        </a:rPr>
                        <a:t>Soft cotton roll (medicated with glycerin)</a:t>
                      </a:r>
                      <a:endParaRPr lang="en-US" dirty="0"/>
                    </a:p>
                  </a:txBody>
                  <a:tcPr/>
                </a:tc>
                <a:tc>
                  <a:txBody>
                    <a:bodyPr/>
                    <a:lstStyle/>
                    <a:p>
                      <a:r>
                        <a:rPr kumimoji="0" lang="en-US" sz="1800" kern="1200" dirty="0">
                          <a:solidFill>
                            <a:schemeClr val="dk1"/>
                          </a:solidFill>
                          <a:effectLst/>
                          <a:latin typeface="+mn-lt"/>
                          <a:ea typeface="+mn-ea"/>
                          <a:cs typeface="+mn-cs"/>
                        </a:rPr>
                        <a:t>To cover or to prevent allergy</a:t>
                      </a:r>
                      <a:endParaRPr lang="en-US" dirty="0"/>
                    </a:p>
                  </a:txBody>
                  <a:tcPr/>
                </a:tc>
                <a:extLst>
                  <a:ext uri="{0D108BD9-81ED-4DB2-BD59-A6C34878D82A}">
                    <a16:rowId xmlns:a16="http://schemas.microsoft.com/office/drawing/2014/main" val="3947321219"/>
                  </a:ext>
                </a:extLst>
              </a:tr>
              <a:tr h="463561">
                <a:tc>
                  <a:txBody>
                    <a:bodyPr/>
                    <a:lstStyle/>
                    <a:p>
                      <a:r>
                        <a:rPr kumimoji="0" lang="en-US" sz="1800" kern="1200" dirty="0">
                          <a:solidFill>
                            <a:schemeClr val="dk1"/>
                          </a:solidFill>
                          <a:effectLst/>
                          <a:latin typeface="+mn-lt"/>
                          <a:ea typeface="+mn-ea"/>
                          <a:cs typeface="+mn-cs"/>
                        </a:rPr>
                        <a:t>Cotton bandage </a:t>
                      </a:r>
                      <a:endParaRPr lang="en-US" dirty="0"/>
                    </a:p>
                  </a:txBody>
                  <a:tcPr/>
                </a:tc>
                <a:tc>
                  <a:txBody>
                    <a:bodyPr/>
                    <a:lstStyle/>
                    <a:p>
                      <a:r>
                        <a:rPr kumimoji="0" lang="en-US" sz="1800" kern="1200" dirty="0">
                          <a:solidFill>
                            <a:schemeClr val="dk1"/>
                          </a:solidFill>
                          <a:effectLst/>
                          <a:latin typeface="+mn-lt"/>
                          <a:ea typeface="+mn-ea"/>
                          <a:cs typeface="+mn-cs"/>
                        </a:rPr>
                        <a:t>To dress the part </a:t>
                      </a:r>
                      <a:endParaRPr lang="en-US" dirty="0"/>
                    </a:p>
                  </a:txBody>
                  <a:tcPr/>
                </a:tc>
                <a:extLst>
                  <a:ext uri="{0D108BD9-81ED-4DB2-BD59-A6C34878D82A}">
                    <a16:rowId xmlns:a16="http://schemas.microsoft.com/office/drawing/2014/main" val="1258787552"/>
                  </a:ext>
                </a:extLst>
              </a:tr>
              <a:tr h="463561">
                <a:tc>
                  <a:txBody>
                    <a:bodyPr/>
                    <a:lstStyle/>
                    <a:p>
                      <a:r>
                        <a:rPr kumimoji="0" lang="en-US" sz="1800" kern="1200" dirty="0">
                          <a:solidFill>
                            <a:schemeClr val="dk1"/>
                          </a:solidFill>
                          <a:effectLst/>
                          <a:latin typeface="+mn-lt"/>
                          <a:ea typeface="+mn-ea"/>
                          <a:cs typeface="+mn-cs"/>
                        </a:rPr>
                        <a:t>Scissor </a:t>
                      </a:r>
                      <a:endParaRPr lang="en-US" dirty="0"/>
                    </a:p>
                  </a:txBody>
                  <a:tcPr/>
                </a:tc>
                <a:tc>
                  <a:txBody>
                    <a:bodyPr/>
                    <a:lstStyle/>
                    <a:p>
                      <a:r>
                        <a:rPr kumimoji="0" lang="en-US" sz="1800" kern="1200" dirty="0">
                          <a:solidFill>
                            <a:schemeClr val="dk1"/>
                          </a:solidFill>
                          <a:effectLst/>
                          <a:latin typeface="+mn-lt"/>
                          <a:ea typeface="+mn-ea"/>
                          <a:cs typeface="+mn-cs"/>
                        </a:rPr>
                        <a:t>To cut the bandage </a:t>
                      </a:r>
                      <a:endParaRPr lang="en-US" dirty="0"/>
                    </a:p>
                  </a:txBody>
                  <a:tcPr/>
                </a:tc>
                <a:extLst>
                  <a:ext uri="{0D108BD9-81ED-4DB2-BD59-A6C34878D82A}">
                    <a16:rowId xmlns:a16="http://schemas.microsoft.com/office/drawing/2014/main" val="2338005523"/>
                  </a:ext>
                </a:extLst>
              </a:tr>
              <a:tr h="463561">
                <a:tc>
                  <a:txBody>
                    <a:bodyPr/>
                    <a:lstStyle/>
                    <a:p>
                      <a:r>
                        <a:rPr kumimoji="0" lang="en-US" sz="1800" kern="1200" dirty="0">
                          <a:solidFill>
                            <a:schemeClr val="dk1"/>
                          </a:solidFill>
                          <a:effectLst/>
                          <a:latin typeface="+mn-lt"/>
                          <a:ea typeface="+mn-ea"/>
                          <a:cs typeface="+mn-cs"/>
                        </a:rPr>
                        <a:t>Short trimming knife </a:t>
                      </a:r>
                      <a:endParaRPr lang="en-US" dirty="0"/>
                    </a:p>
                  </a:txBody>
                  <a:tcPr/>
                </a:tc>
                <a:tc>
                  <a:txBody>
                    <a:bodyPr/>
                    <a:lstStyle/>
                    <a:p>
                      <a:r>
                        <a:rPr kumimoji="0" lang="en-US" sz="1800" kern="1200" dirty="0">
                          <a:solidFill>
                            <a:schemeClr val="dk1"/>
                          </a:solidFill>
                          <a:effectLst/>
                          <a:latin typeface="+mn-lt"/>
                          <a:ea typeface="+mn-ea"/>
                          <a:cs typeface="+mn-cs"/>
                        </a:rPr>
                        <a:t>To remove hairs before cast</a:t>
                      </a:r>
                      <a:endParaRPr lang="en-US" dirty="0"/>
                    </a:p>
                  </a:txBody>
                  <a:tcPr/>
                </a:tc>
                <a:extLst>
                  <a:ext uri="{0D108BD9-81ED-4DB2-BD59-A6C34878D82A}">
                    <a16:rowId xmlns:a16="http://schemas.microsoft.com/office/drawing/2014/main" val="2541213280"/>
                  </a:ext>
                </a:extLst>
              </a:tr>
              <a:tr h="463561">
                <a:tc>
                  <a:txBody>
                    <a:bodyPr/>
                    <a:lstStyle/>
                    <a:p>
                      <a:r>
                        <a:rPr kumimoji="0" lang="en-US" sz="1800" kern="1200" dirty="0">
                          <a:solidFill>
                            <a:schemeClr val="dk1"/>
                          </a:solidFill>
                          <a:effectLst/>
                          <a:latin typeface="+mn-lt"/>
                          <a:ea typeface="+mn-ea"/>
                          <a:cs typeface="+mn-cs"/>
                        </a:rPr>
                        <a:t>Mackintosh</a:t>
                      </a:r>
                      <a:endParaRPr lang="en-US" dirty="0"/>
                    </a:p>
                  </a:txBody>
                  <a:tcPr/>
                </a:tc>
                <a:tc>
                  <a:txBody>
                    <a:bodyPr/>
                    <a:lstStyle/>
                    <a:p>
                      <a:r>
                        <a:rPr kumimoji="0" lang="en-US" sz="1800" kern="1200" dirty="0">
                          <a:solidFill>
                            <a:schemeClr val="dk1"/>
                          </a:solidFill>
                          <a:effectLst/>
                          <a:latin typeface="+mn-lt"/>
                          <a:ea typeface="+mn-ea"/>
                          <a:cs typeface="+mn-cs"/>
                        </a:rPr>
                        <a:t>To protect bed sheet </a:t>
                      </a:r>
                      <a:endParaRPr lang="en-US" dirty="0"/>
                    </a:p>
                  </a:txBody>
                  <a:tcPr/>
                </a:tc>
                <a:extLst>
                  <a:ext uri="{0D108BD9-81ED-4DB2-BD59-A6C34878D82A}">
                    <a16:rowId xmlns:a16="http://schemas.microsoft.com/office/drawing/2014/main" val="3591928405"/>
                  </a:ext>
                </a:extLst>
              </a:tr>
              <a:tr h="463561">
                <a:tc>
                  <a:txBody>
                    <a:bodyPr/>
                    <a:lstStyle/>
                    <a:p>
                      <a:r>
                        <a:rPr kumimoji="0" lang="en-US" sz="1800" kern="1200" dirty="0">
                          <a:solidFill>
                            <a:schemeClr val="dk1"/>
                          </a:solidFill>
                          <a:effectLst/>
                          <a:latin typeface="+mn-lt"/>
                          <a:ea typeface="+mn-ea"/>
                          <a:cs typeface="+mn-cs"/>
                        </a:rPr>
                        <a:t>Plastic apron / gown</a:t>
                      </a:r>
                      <a:endParaRPr lang="en-US" dirty="0"/>
                    </a:p>
                  </a:txBody>
                  <a:tcPr/>
                </a:tc>
                <a:tc>
                  <a:txBody>
                    <a:bodyPr/>
                    <a:lstStyle/>
                    <a:p>
                      <a:r>
                        <a:rPr kumimoji="0" lang="en-US" sz="1800" kern="1200" dirty="0">
                          <a:solidFill>
                            <a:schemeClr val="dk1"/>
                          </a:solidFill>
                          <a:effectLst/>
                          <a:latin typeface="+mn-lt"/>
                          <a:ea typeface="+mn-ea"/>
                          <a:cs typeface="+mn-cs"/>
                        </a:rPr>
                        <a:t>To protect ourselves</a:t>
                      </a:r>
                      <a:endParaRPr lang="en-US" dirty="0"/>
                    </a:p>
                  </a:txBody>
                  <a:tcPr/>
                </a:tc>
                <a:extLst>
                  <a:ext uri="{0D108BD9-81ED-4DB2-BD59-A6C34878D82A}">
                    <a16:rowId xmlns:a16="http://schemas.microsoft.com/office/drawing/2014/main" val="3971181890"/>
                  </a:ext>
                </a:extLst>
              </a:tr>
              <a:tr h="463561">
                <a:tc>
                  <a:txBody>
                    <a:bodyPr/>
                    <a:lstStyle/>
                    <a:p>
                      <a:r>
                        <a:rPr kumimoji="0" lang="en-US" sz="1800" kern="1200" dirty="0">
                          <a:solidFill>
                            <a:schemeClr val="dk1"/>
                          </a:solidFill>
                          <a:effectLst/>
                          <a:latin typeface="+mn-lt"/>
                          <a:ea typeface="+mn-ea"/>
                          <a:cs typeface="+mn-cs"/>
                        </a:rPr>
                        <a:t>Gloves </a:t>
                      </a:r>
                      <a:endParaRPr lang="en-US" dirty="0"/>
                    </a:p>
                  </a:txBody>
                  <a:tcPr/>
                </a:tc>
                <a:tc>
                  <a:txBody>
                    <a:bodyPr/>
                    <a:lstStyle/>
                    <a:p>
                      <a:r>
                        <a:rPr kumimoji="0" lang="en-US" sz="1800" kern="1200" dirty="0">
                          <a:solidFill>
                            <a:schemeClr val="dk1"/>
                          </a:solidFill>
                          <a:effectLst/>
                          <a:latin typeface="+mn-lt"/>
                          <a:ea typeface="+mn-ea"/>
                          <a:cs typeface="+mn-cs"/>
                        </a:rPr>
                        <a:t>To protect hands from POP</a:t>
                      </a:r>
                      <a:endParaRPr lang="en-US" dirty="0"/>
                    </a:p>
                  </a:txBody>
                  <a:tcPr/>
                </a:tc>
                <a:extLst>
                  <a:ext uri="{0D108BD9-81ED-4DB2-BD59-A6C34878D82A}">
                    <a16:rowId xmlns:a16="http://schemas.microsoft.com/office/drawing/2014/main" val="225014270"/>
                  </a:ext>
                </a:extLst>
              </a:tr>
              <a:tr h="463561">
                <a:tc>
                  <a:txBody>
                    <a:bodyPr/>
                    <a:lstStyle/>
                    <a:p>
                      <a:r>
                        <a:rPr kumimoji="0" lang="en-US" sz="1800" kern="1200" dirty="0">
                          <a:solidFill>
                            <a:schemeClr val="dk1"/>
                          </a:solidFill>
                          <a:effectLst/>
                          <a:latin typeface="+mn-lt"/>
                          <a:ea typeface="+mn-ea"/>
                          <a:cs typeface="+mn-cs"/>
                        </a:rPr>
                        <a:t>Bowel with </a:t>
                      </a:r>
                      <a:r>
                        <a:rPr kumimoji="0" lang="en-US" sz="1800" kern="1200" dirty="0" err="1">
                          <a:solidFill>
                            <a:schemeClr val="dk1"/>
                          </a:solidFill>
                          <a:effectLst/>
                          <a:latin typeface="+mn-lt"/>
                          <a:ea typeface="+mn-ea"/>
                          <a:cs typeface="+mn-cs"/>
                        </a:rPr>
                        <a:t>luke</a:t>
                      </a:r>
                      <a:r>
                        <a:rPr kumimoji="0" lang="en-US" sz="1800" kern="1200" dirty="0">
                          <a:solidFill>
                            <a:schemeClr val="dk1"/>
                          </a:solidFill>
                          <a:effectLst/>
                          <a:latin typeface="+mn-lt"/>
                          <a:ea typeface="+mn-ea"/>
                          <a:cs typeface="+mn-cs"/>
                        </a:rPr>
                        <a:t> warm water</a:t>
                      </a:r>
                      <a:endParaRPr lang="en-US" dirty="0"/>
                    </a:p>
                  </a:txBody>
                  <a:tcPr/>
                </a:tc>
                <a:tc>
                  <a:txBody>
                    <a:bodyPr/>
                    <a:lstStyle/>
                    <a:p>
                      <a:r>
                        <a:rPr kumimoji="0" lang="en-US" sz="1800" kern="1200" dirty="0">
                          <a:solidFill>
                            <a:schemeClr val="dk1"/>
                          </a:solidFill>
                          <a:effectLst/>
                          <a:latin typeface="+mn-lt"/>
                          <a:ea typeface="+mn-ea"/>
                          <a:cs typeface="+mn-cs"/>
                        </a:rPr>
                        <a:t>To rinse the POP bandage </a:t>
                      </a:r>
                      <a:endParaRPr lang="en-US" dirty="0"/>
                    </a:p>
                  </a:txBody>
                  <a:tcPr/>
                </a:tc>
                <a:extLst>
                  <a:ext uri="{0D108BD9-81ED-4DB2-BD59-A6C34878D82A}">
                    <a16:rowId xmlns:a16="http://schemas.microsoft.com/office/drawing/2014/main" val="2569928122"/>
                  </a:ext>
                </a:extLst>
              </a:tr>
              <a:tr h="463561">
                <a:tc>
                  <a:txBody>
                    <a:bodyPr/>
                    <a:lstStyle/>
                    <a:p>
                      <a:r>
                        <a:rPr kumimoji="0" lang="en-US" sz="1800" kern="1200" dirty="0">
                          <a:solidFill>
                            <a:schemeClr val="dk1"/>
                          </a:solidFill>
                          <a:effectLst/>
                          <a:latin typeface="+mn-lt"/>
                          <a:ea typeface="+mn-ea"/>
                          <a:cs typeface="+mn-cs"/>
                        </a:rPr>
                        <a:t>Fracture table </a:t>
                      </a:r>
                      <a:endParaRPr lang="en-US" dirty="0"/>
                    </a:p>
                  </a:txBody>
                  <a:tcPr/>
                </a:tc>
                <a:tc>
                  <a:txBody>
                    <a:bodyPr/>
                    <a:lstStyle/>
                    <a:p>
                      <a:r>
                        <a:rPr kumimoji="0" lang="en-US" sz="1800" kern="1200" dirty="0">
                          <a:solidFill>
                            <a:schemeClr val="dk1"/>
                          </a:solidFill>
                          <a:effectLst/>
                          <a:latin typeface="+mn-lt"/>
                          <a:ea typeface="+mn-ea"/>
                          <a:cs typeface="+mn-cs"/>
                        </a:rPr>
                        <a:t>To support extremity </a:t>
                      </a:r>
                      <a:endParaRPr lang="en-US" dirty="0"/>
                    </a:p>
                  </a:txBody>
                  <a:tcPr/>
                </a:tc>
                <a:extLst>
                  <a:ext uri="{0D108BD9-81ED-4DB2-BD59-A6C34878D82A}">
                    <a16:rowId xmlns:a16="http://schemas.microsoft.com/office/drawing/2014/main" val="437952811"/>
                  </a:ext>
                </a:extLst>
              </a:tr>
              <a:tr h="463561">
                <a:tc>
                  <a:txBody>
                    <a:bodyPr/>
                    <a:lstStyle/>
                    <a:p>
                      <a:r>
                        <a:rPr kumimoji="0" lang="en-US" sz="1800" kern="1200" dirty="0">
                          <a:solidFill>
                            <a:schemeClr val="dk1"/>
                          </a:solidFill>
                          <a:effectLst/>
                          <a:latin typeface="+mn-lt"/>
                          <a:ea typeface="+mn-ea"/>
                          <a:cs typeface="+mn-cs"/>
                        </a:rPr>
                        <a:t>Measuring tape </a:t>
                      </a:r>
                      <a:endParaRPr lang="en-US" dirty="0"/>
                    </a:p>
                  </a:txBody>
                  <a:tcPr/>
                </a:tc>
                <a:tc>
                  <a:txBody>
                    <a:bodyPr/>
                    <a:lstStyle/>
                    <a:p>
                      <a:r>
                        <a:rPr kumimoji="0" lang="en-US" sz="1800" kern="1200" dirty="0">
                          <a:solidFill>
                            <a:schemeClr val="dk1"/>
                          </a:solidFill>
                          <a:effectLst/>
                          <a:latin typeface="+mn-lt"/>
                          <a:ea typeface="+mn-ea"/>
                          <a:cs typeface="+mn-cs"/>
                        </a:rPr>
                        <a:t>To measure the part </a:t>
                      </a:r>
                      <a:endParaRPr lang="en-US" dirty="0"/>
                    </a:p>
                  </a:txBody>
                  <a:tcPr/>
                </a:tc>
                <a:extLst>
                  <a:ext uri="{0D108BD9-81ED-4DB2-BD59-A6C34878D82A}">
                    <a16:rowId xmlns:a16="http://schemas.microsoft.com/office/drawing/2014/main" val="1819866976"/>
                  </a:ext>
                </a:extLst>
              </a:tr>
            </a:tbl>
          </a:graphicData>
        </a:graphic>
      </p:graphicFrame>
    </p:spTree>
    <p:extLst>
      <p:ext uri="{BB962C8B-B14F-4D97-AF65-F5344CB8AC3E}">
        <p14:creationId xmlns:p14="http://schemas.microsoft.com/office/powerpoint/2010/main" val="966283372"/>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F1113-F745-4F3E-8AD8-E5D8CAA070E1}"/>
              </a:ext>
            </a:extLst>
          </p:cNvPr>
          <p:cNvSpPr>
            <a:spLocks noGrp="1"/>
          </p:cNvSpPr>
          <p:nvPr>
            <p:ph type="title"/>
          </p:nvPr>
        </p:nvSpPr>
        <p:spPr>
          <a:xfrm>
            <a:off x="152400" y="762000"/>
            <a:ext cx="8229600" cy="856488"/>
          </a:xfrm>
        </p:spPr>
        <p:txBody>
          <a:bodyPr/>
          <a:lstStyle/>
          <a:p>
            <a:pPr algn="ctr"/>
            <a:r>
              <a:rPr lang="en-US" dirty="0"/>
              <a:t>FRACTURE BED</a:t>
            </a:r>
          </a:p>
        </p:txBody>
      </p:sp>
      <p:pic>
        <p:nvPicPr>
          <p:cNvPr id="5" name="Content Placeholder 4">
            <a:extLst>
              <a:ext uri="{FF2B5EF4-FFF2-40B4-BE49-F238E27FC236}">
                <a16:creationId xmlns:a16="http://schemas.microsoft.com/office/drawing/2014/main" id="{2075ADF6-A27C-4131-ACD8-3926895940B4}"/>
              </a:ext>
            </a:extLst>
          </p:cNvPr>
          <p:cNvPicPr>
            <a:picLocks noGrp="1" noChangeAspect="1"/>
          </p:cNvPicPr>
          <p:nvPr>
            <p:ph idx="1"/>
          </p:nvPr>
        </p:nvPicPr>
        <p:blipFill>
          <a:blip r:embed="rId2"/>
          <a:stretch>
            <a:fillRect/>
          </a:stretch>
        </p:blipFill>
        <p:spPr>
          <a:xfrm>
            <a:off x="0" y="1847088"/>
            <a:ext cx="9143999" cy="5010912"/>
          </a:xfrm>
        </p:spPr>
      </p:pic>
    </p:spTree>
    <p:extLst>
      <p:ext uri="{BB962C8B-B14F-4D97-AF65-F5344CB8AC3E}">
        <p14:creationId xmlns:p14="http://schemas.microsoft.com/office/powerpoint/2010/main" val="1321635444"/>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653E1-8B92-4599-AD03-0FBBA8B83690}"/>
              </a:ext>
            </a:extLst>
          </p:cNvPr>
          <p:cNvSpPr>
            <a:spLocks noGrp="1"/>
          </p:cNvSpPr>
          <p:nvPr>
            <p:ph type="title"/>
          </p:nvPr>
        </p:nvSpPr>
        <p:spPr/>
        <p:txBody>
          <a:bodyPr/>
          <a:lstStyle/>
          <a:p>
            <a:r>
              <a:rPr lang="en-US" dirty="0"/>
              <a:t>REMOVAL OF CAST/SLAB</a:t>
            </a:r>
          </a:p>
        </p:txBody>
      </p:sp>
      <p:sp>
        <p:nvSpPr>
          <p:cNvPr id="3" name="Content Placeholder 2">
            <a:extLst>
              <a:ext uri="{FF2B5EF4-FFF2-40B4-BE49-F238E27FC236}">
                <a16:creationId xmlns:a16="http://schemas.microsoft.com/office/drawing/2014/main" id="{F6B5D061-74BA-4426-98C5-3D925DAE8152}"/>
              </a:ext>
            </a:extLst>
          </p:cNvPr>
          <p:cNvSpPr>
            <a:spLocks noGrp="1"/>
          </p:cNvSpPr>
          <p:nvPr>
            <p:ph idx="1"/>
          </p:nvPr>
        </p:nvSpPr>
        <p:spPr/>
        <p:txBody>
          <a:bodyPr>
            <a:normAutofit fontScale="92500"/>
          </a:bodyPr>
          <a:lstStyle/>
          <a:p>
            <a:r>
              <a:rPr lang="en-US" sz="3200" dirty="0">
                <a:solidFill>
                  <a:srgbClr val="000000"/>
                </a:solidFill>
                <a:effectLst/>
                <a:latin typeface="Calibri" panose="020F0502020204030204" pitchFamily="34" charset="0"/>
              </a:rPr>
              <a:t>The removal of cast / slab is a procedure that is done by qualified and experienced medical personnel involving different methods of cast removal.</a:t>
            </a:r>
            <a:endParaRPr lang="en-US" sz="4800" dirty="0">
              <a:solidFill>
                <a:srgbClr val="000000"/>
              </a:solidFill>
              <a:effectLst/>
              <a:latin typeface="Calibri" panose="020F0502020204030204" pitchFamily="34" charset="0"/>
            </a:endParaRPr>
          </a:p>
          <a:p>
            <a:r>
              <a:rPr lang="en-US" sz="3200" dirty="0">
                <a:solidFill>
                  <a:srgbClr val="000000"/>
                </a:solidFill>
                <a:effectLst/>
                <a:latin typeface="Calibri" panose="020F0502020204030204" pitchFamily="34" charset="0"/>
              </a:rPr>
              <a:t>Removal of slab is being done after complete observation of body part for any complication for minimum 1 week after (1 month or 45 days after).</a:t>
            </a:r>
          </a:p>
          <a:p>
            <a:r>
              <a:rPr lang="en-US" sz="3200" dirty="0">
                <a:solidFill>
                  <a:srgbClr val="000000"/>
                </a:solidFill>
                <a:effectLst/>
                <a:latin typeface="Calibri" panose="020F0502020204030204" pitchFamily="34" charset="0"/>
              </a:rPr>
              <a:t>Cast is being removed after the joining of the fractured bone (confirming by X-ray </a:t>
            </a:r>
            <a:r>
              <a:rPr lang="en-US" sz="3200" dirty="0" err="1">
                <a:solidFill>
                  <a:srgbClr val="000000"/>
                </a:solidFill>
                <a:effectLst/>
                <a:latin typeface="Calibri" panose="020F0502020204030204" pitchFamily="34" charset="0"/>
              </a:rPr>
              <a:t>exma</a:t>
            </a:r>
            <a:r>
              <a:rPr lang="en-US" sz="3200" dirty="0">
                <a:solidFill>
                  <a:srgbClr val="000000"/>
                </a:solidFill>
                <a:effectLst/>
                <a:latin typeface="Calibri" panose="020F0502020204030204" pitchFamily="34" charset="0"/>
              </a:rPr>
              <a:t>.)</a:t>
            </a:r>
            <a:endParaRPr lang="en-US" sz="5400" dirty="0"/>
          </a:p>
        </p:txBody>
      </p:sp>
    </p:spTree>
    <p:extLst>
      <p:ext uri="{BB962C8B-B14F-4D97-AF65-F5344CB8AC3E}">
        <p14:creationId xmlns:p14="http://schemas.microsoft.com/office/powerpoint/2010/main" val="2828998923"/>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B5ED5-9CB6-42A7-B0B4-183CA36F0206}"/>
              </a:ext>
            </a:extLst>
          </p:cNvPr>
          <p:cNvSpPr>
            <a:spLocks noGrp="1"/>
          </p:cNvSpPr>
          <p:nvPr>
            <p:ph type="title"/>
          </p:nvPr>
        </p:nvSpPr>
        <p:spPr/>
        <p:txBody>
          <a:bodyPr/>
          <a:lstStyle/>
          <a:p>
            <a:r>
              <a:rPr lang="en-US" dirty="0"/>
              <a:t>PLASTER CUTTING SCISSORS</a:t>
            </a:r>
          </a:p>
        </p:txBody>
      </p:sp>
      <p:pic>
        <p:nvPicPr>
          <p:cNvPr id="5" name="Content Placeholder 4">
            <a:extLst>
              <a:ext uri="{FF2B5EF4-FFF2-40B4-BE49-F238E27FC236}">
                <a16:creationId xmlns:a16="http://schemas.microsoft.com/office/drawing/2014/main" id="{22F0058F-8272-4C98-ADA4-01C363320D0C}"/>
              </a:ext>
            </a:extLst>
          </p:cNvPr>
          <p:cNvPicPr>
            <a:picLocks noGrp="1" noChangeAspect="1"/>
          </p:cNvPicPr>
          <p:nvPr>
            <p:ph idx="1"/>
          </p:nvPr>
        </p:nvPicPr>
        <p:blipFill>
          <a:blip r:embed="rId2"/>
          <a:stretch>
            <a:fillRect/>
          </a:stretch>
        </p:blipFill>
        <p:spPr>
          <a:xfrm>
            <a:off x="50364" y="2048076"/>
            <a:ext cx="8865036" cy="3819324"/>
          </a:xfrm>
        </p:spPr>
      </p:pic>
    </p:spTree>
    <p:extLst>
      <p:ext uri="{BB962C8B-B14F-4D97-AF65-F5344CB8AC3E}">
        <p14:creationId xmlns:p14="http://schemas.microsoft.com/office/powerpoint/2010/main" val="3129991478"/>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2BEB1-080F-429E-A5BE-D222FDD49158}"/>
              </a:ext>
            </a:extLst>
          </p:cNvPr>
          <p:cNvSpPr>
            <a:spLocks noGrp="1"/>
          </p:cNvSpPr>
          <p:nvPr>
            <p:ph type="title"/>
          </p:nvPr>
        </p:nvSpPr>
        <p:spPr/>
        <p:txBody>
          <a:bodyPr>
            <a:normAutofit/>
          </a:bodyPr>
          <a:lstStyle/>
          <a:p>
            <a:r>
              <a:rPr lang="en-US" dirty="0"/>
              <a:t>PLASTER CUTTING SAW</a:t>
            </a:r>
          </a:p>
        </p:txBody>
      </p:sp>
      <p:pic>
        <p:nvPicPr>
          <p:cNvPr id="5" name="Content Placeholder 4">
            <a:extLst>
              <a:ext uri="{FF2B5EF4-FFF2-40B4-BE49-F238E27FC236}">
                <a16:creationId xmlns:a16="http://schemas.microsoft.com/office/drawing/2014/main" id="{85C2BC5E-86BD-4842-B657-B691FAAFDA28}"/>
              </a:ext>
            </a:extLst>
          </p:cNvPr>
          <p:cNvPicPr>
            <a:picLocks noGrp="1" noChangeAspect="1"/>
          </p:cNvPicPr>
          <p:nvPr>
            <p:ph idx="1"/>
          </p:nvPr>
        </p:nvPicPr>
        <p:blipFill>
          <a:blip r:embed="rId2"/>
          <a:stretch>
            <a:fillRect/>
          </a:stretch>
        </p:blipFill>
        <p:spPr>
          <a:xfrm>
            <a:off x="1143000" y="1935163"/>
            <a:ext cx="6172397" cy="4937919"/>
          </a:xfrm>
        </p:spPr>
      </p:pic>
    </p:spTree>
    <p:extLst>
      <p:ext uri="{BB962C8B-B14F-4D97-AF65-F5344CB8AC3E}">
        <p14:creationId xmlns:p14="http://schemas.microsoft.com/office/powerpoint/2010/main" val="1718273752"/>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A6E2D-40D1-40FD-A117-114F1396A73E}"/>
              </a:ext>
            </a:extLst>
          </p:cNvPr>
          <p:cNvSpPr>
            <a:spLocks noGrp="1"/>
          </p:cNvSpPr>
          <p:nvPr>
            <p:ph type="title"/>
          </p:nvPr>
        </p:nvSpPr>
        <p:spPr/>
        <p:txBody>
          <a:bodyPr/>
          <a:lstStyle/>
          <a:p>
            <a:pPr algn="ctr"/>
            <a:r>
              <a:rPr lang="en-US" dirty="0"/>
              <a:t>VIBRATOR</a:t>
            </a:r>
          </a:p>
        </p:txBody>
      </p:sp>
      <p:pic>
        <p:nvPicPr>
          <p:cNvPr id="5" name="Content Placeholder 4">
            <a:extLst>
              <a:ext uri="{FF2B5EF4-FFF2-40B4-BE49-F238E27FC236}">
                <a16:creationId xmlns:a16="http://schemas.microsoft.com/office/drawing/2014/main" id="{F933C142-95D5-4DF4-BACD-A226FD7A5BDA}"/>
              </a:ext>
            </a:extLst>
          </p:cNvPr>
          <p:cNvPicPr>
            <a:picLocks noGrp="1" noChangeAspect="1"/>
          </p:cNvPicPr>
          <p:nvPr>
            <p:ph idx="1"/>
          </p:nvPr>
        </p:nvPicPr>
        <p:blipFill>
          <a:blip r:embed="rId2"/>
          <a:stretch>
            <a:fillRect/>
          </a:stretch>
        </p:blipFill>
        <p:spPr>
          <a:xfrm>
            <a:off x="1752600" y="1794249"/>
            <a:ext cx="5257800" cy="5036207"/>
          </a:xfrm>
        </p:spPr>
      </p:pic>
    </p:spTree>
    <p:extLst>
      <p:ext uri="{BB962C8B-B14F-4D97-AF65-F5344CB8AC3E}">
        <p14:creationId xmlns:p14="http://schemas.microsoft.com/office/powerpoint/2010/main" val="3506575212"/>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95419-B2E0-4399-B26F-1929E029673D}"/>
              </a:ext>
            </a:extLst>
          </p:cNvPr>
          <p:cNvSpPr>
            <a:spLocks noGrp="1"/>
          </p:cNvSpPr>
          <p:nvPr>
            <p:ph type="title"/>
          </p:nvPr>
        </p:nvSpPr>
        <p:spPr/>
        <p:txBody>
          <a:bodyPr/>
          <a:lstStyle/>
          <a:p>
            <a:pPr algn="ctr"/>
            <a:r>
              <a:rPr lang="en-US" dirty="0"/>
              <a:t>CAST SPREADER</a:t>
            </a:r>
          </a:p>
        </p:txBody>
      </p:sp>
      <p:pic>
        <p:nvPicPr>
          <p:cNvPr id="5" name="Content Placeholder 4">
            <a:extLst>
              <a:ext uri="{FF2B5EF4-FFF2-40B4-BE49-F238E27FC236}">
                <a16:creationId xmlns:a16="http://schemas.microsoft.com/office/drawing/2014/main" id="{33BFBB2E-4C54-480B-A537-3C4DBBB4B2F1}"/>
              </a:ext>
            </a:extLst>
          </p:cNvPr>
          <p:cNvPicPr>
            <a:picLocks noGrp="1" noChangeAspect="1"/>
          </p:cNvPicPr>
          <p:nvPr>
            <p:ph idx="1"/>
          </p:nvPr>
        </p:nvPicPr>
        <p:blipFill>
          <a:blip r:embed="rId2"/>
          <a:stretch>
            <a:fillRect/>
          </a:stretch>
        </p:blipFill>
        <p:spPr>
          <a:xfrm>
            <a:off x="228600" y="1847088"/>
            <a:ext cx="3276600" cy="4904550"/>
          </a:xfrm>
        </p:spPr>
      </p:pic>
      <p:pic>
        <p:nvPicPr>
          <p:cNvPr id="7" name="Picture 6">
            <a:extLst>
              <a:ext uri="{FF2B5EF4-FFF2-40B4-BE49-F238E27FC236}">
                <a16:creationId xmlns:a16="http://schemas.microsoft.com/office/drawing/2014/main" id="{DF66D7CB-6FCE-4D8C-890A-700D43A87C94}"/>
              </a:ext>
            </a:extLst>
          </p:cNvPr>
          <p:cNvPicPr>
            <a:picLocks noChangeAspect="1"/>
          </p:cNvPicPr>
          <p:nvPr/>
        </p:nvPicPr>
        <p:blipFill>
          <a:blip r:embed="rId3"/>
          <a:stretch>
            <a:fillRect/>
          </a:stretch>
        </p:blipFill>
        <p:spPr>
          <a:xfrm>
            <a:off x="3929188" y="2096095"/>
            <a:ext cx="4761905" cy="4761905"/>
          </a:xfrm>
          <a:prstGeom prst="rect">
            <a:avLst/>
          </a:prstGeom>
        </p:spPr>
      </p:pic>
    </p:spTree>
    <p:extLst>
      <p:ext uri="{BB962C8B-B14F-4D97-AF65-F5344CB8AC3E}">
        <p14:creationId xmlns:p14="http://schemas.microsoft.com/office/powerpoint/2010/main" val="3247976095"/>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ECBA4-E2B2-4736-86D8-8E9FC049E52D}"/>
              </a:ext>
            </a:extLst>
          </p:cNvPr>
          <p:cNvSpPr>
            <a:spLocks noGrp="1"/>
          </p:cNvSpPr>
          <p:nvPr>
            <p:ph type="title"/>
          </p:nvPr>
        </p:nvSpPr>
        <p:spPr/>
        <p:txBody>
          <a:bodyPr>
            <a:normAutofit fontScale="90000"/>
          </a:bodyPr>
          <a:lstStyle/>
          <a:p>
            <a:r>
              <a:rPr lang="en-US" dirty="0"/>
              <a:t>PROCEDURE FOR CAST/SLAB REMOVAL</a:t>
            </a:r>
          </a:p>
        </p:txBody>
      </p:sp>
      <p:sp>
        <p:nvSpPr>
          <p:cNvPr id="3" name="Content Placeholder 2">
            <a:extLst>
              <a:ext uri="{FF2B5EF4-FFF2-40B4-BE49-F238E27FC236}">
                <a16:creationId xmlns:a16="http://schemas.microsoft.com/office/drawing/2014/main" id="{8E432429-6E1A-467F-B27E-14CDB267C290}"/>
              </a:ext>
            </a:extLst>
          </p:cNvPr>
          <p:cNvSpPr>
            <a:spLocks noGrp="1"/>
          </p:cNvSpPr>
          <p:nvPr>
            <p:ph idx="1"/>
          </p:nvPr>
        </p:nvSpPr>
        <p:spPr/>
        <p:txBody>
          <a:bodyPr>
            <a:normAutofit fontScale="92500"/>
          </a:bodyPr>
          <a:lstStyle/>
          <a:p>
            <a:r>
              <a:rPr lang="en-US" sz="2800" dirty="0">
                <a:solidFill>
                  <a:srgbClr val="000000"/>
                </a:solidFill>
                <a:effectLst/>
                <a:latin typeface="+mj-lt"/>
              </a:rPr>
              <a:t>Assess the patient’s condition. </a:t>
            </a:r>
            <a:endParaRPr lang="en-US" sz="3600" dirty="0">
              <a:latin typeface="+mj-lt"/>
            </a:endParaRPr>
          </a:p>
          <a:p>
            <a:r>
              <a:rPr lang="en-US" sz="2800" dirty="0">
                <a:solidFill>
                  <a:srgbClr val="000000"/>
                </a:solidFill>
                <a:effectLst/>
                <a:latin typeface="+mj-lt"/>
              </a:rPr>
              <a:t>Explain the procedure to patient. </a:t>
            </a:r>
            <a:endParaRPr lang="en-US" sz="3600" dirty="0">
              <a:latin typeface="+mj-lt"/>
            </a:endParaRPr>
          </a:p>
          <a:p>
            <a:r>
              <a:rPr lang="en-US" sz="2800" dirty="0">
                <a:solidFill>
                  <a:srgbClr val="000000"/>
                </a:solidFill>
                <a:effectLst/>
                <a:latin typeface="+mj-lt"/>
              </a:rPr>
              <a:t>Provide the proper position to patient as required (sitting or lateral), and place the sandbags as required. </a:t>
            </a:r>
            <a:endParaRPr lang="en-US" sz="3600" dirty="0">
              <a:latin typeface="+mj-lt"/>
            </a:endParaRPr>
          </a:p>
          <a:p>
            <a:r>
              <a:rPr lang="en-US" sz="2800" dirty="0">
                <a:solidFill>
                  <a:srgbClr val="000000"/>
                </a:solidFill>
                <a:effectLst/>
                <a:latin typeface="+mj-lt"/>
              </a:rPr>
              <a:t>Spread the mackintosh over the bed . </a:t>
            </a:r>
            <a:endParaRPr lang="en-US" sz="3600" dirty="0">
              <a:latin typeface="+mj-lt"/>
            </a:endParaRPr>
          </a:p>
          <a:p>
            <a:r>
              <a:rPr lang="en-US" sz="2800" dirty="0">
                <a:solidFill>
                  <a:srgbClr val="000000"/>
                </a:solidFill>
                <a:effectLst/>
                <a:latin typeface="+mj-lt"/>
              </a:rPr>
              <a:t>Arrange all articles as needed. </a:t>
            </a:r>
            <a:endParaRPr lang="en-US" sz="3600" dirty="0">
              <a:latin typeface="+mj-lt"/>
            </a:endParaRPr>
          </a:p>
          <a:p>
            <a:r>
              <a:rPr lang="en-US" sz="2800" dirty="0">
                <a:solidFill>
                  <a:srgbClr val="000000"/>
                </a:solidFill>
                <a:effectLst/>
                <a:latin typeface="+mj-lt"/>
              </a:rPr>
              <a:t>Don gloves and start the procedure. </a:t>
            </a:r>
            <a:endParaRPr lang="en-US" sz="3600" dirty="0">
              <a:latin typeface="+mj-lt"/>
            </a:endParaRPr>
          </a:p>
          <a:p>
            <a:r>
              <a:rPr lang="en-US" sz="2800" dirty="0">
                <a:solidFill>
                  <a:srgbClr val="000000"/>
                </a:solidFill>
                <a:effectLst/>
                <a:latin typeface="+mj-lt"/>
              </a:rPr>
              <a:t> Place the casted part into the water bucket, this helps in dissolving and softening the POP bandage.</a:t>
            </a:r>
            <a:endParaRPr lang="en-US" sz="3600" dirty="0">
              <a:latin typeface="+mj-lt"/>
            </a:endParaRPr>
          </a:p>
        </p:txBody>
      </p:sp>
    </p:spTree>
    <p:extLst>
      <p:ext uri="{BB962C8B-B14F-4D97-AF65-F5344CB8AC3E}">
        <p14:creationId xmlns:p14="http://schemas.microsoft.com/office/powerpoint/2010/main" val="7520740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BAB91-3042-4E6E-A761-365FD90AA854}"/>
              </a:ext>
            </a:extLst>
          </p:cNvPr>
          <p:cNvSpPr>
            <a:spLocks noGrp="1"/>
          </p:cNvSpPr>
          <p:nvPr>
            <p:ph type="title"/>
          </p:nvPr>
        </p:nvSpPr>
        <p:spPr/>
        <p:txBody>
          <a:bodyPr/>
          <a:lstStyle/>
          <a:p>
            <a:pPr algn="ctr"/>
            <a:r>
              <a:rPr lang="en-US" b="1" dirty="0"/>
              <a:t>AN IDEAL CAST</a:t>
            </a:r>
          </a:p>
        </p:txBody>
      </p:sp>
      <p:sp>
        <p:nvSpPr>
          <p:cNvPr id="3" name="Content Placeholder 2">
            <a:extLst>
              <a:ext uri="{FF2B5EF4-FFF2-40B4-BE49-F238E27FC236}">
                <a16:creationId xmlns:a16="http://schemas.microsoft.com/office/drawing/2014/main" id="{37EF9D09-C1AA-409E-A0BD-E485AB5D34B3}"/>
              </a:ext>
            </a:extLst>
          </p:cNvPr>
          <p:cNvSpPr>
            <a:spLocks noGrp="1"/>
          </p:cNvSpPr>
          <p:nvPr>
            <p:ph idx="1"/>
          </p:nvPr>
        </p:nvSpPr>
        <p:spPr/>
        <p:txBody>
          <a:bodyPr>
            <a:normAutofit fontScale="25000" lnSpcReduction="20000"/>
          </a:bodyPr>
          <a:lstStyle/>
          <a:p>
            <a:pPr marL="0" indent="0">
              <a:buNone/>
            </a:pPr>
            <a:r>
              <a:rPr lang="en-US" sz="1350" dirty="0">
                <a:solidFill>
                  <a:srgbClr val="000000"/>
                </a:solidFill>
                <a:latin typeface="Arial" panose="020B0604020202020204" pitchFamily="34" charset="0"/>
              </a:rPr>
              <a:t>•</a:t>
            </a:r>
            <a:r>
              <a:rPr lang="en-US" sz="8400" dirty="0">
                <a:solidFill>
                  <a:srgbClr val="000000"/>
                </a:solidFill>
              </a:rPr>
              <a:t>Suitable for direct application </a:t>
            </a:r>
            <a:endParaRPr lang="en-US" sz="8400" dirty="0"/>
          </a:p>
          <a:p>
            <a:pPr marL="0" indent="0">
              <a:buNone/>
            </a:pPr>
            <a:r>
              <a:rPr lang="en-US" sz="8400" dirty="0">
                <a:solidFill>
                  <a:srgbClr val="000000"/>
                </a:solidFill>
              </a:rPr>
              <a:t>•Easy to mold </a:t>
            </a:r>
            <a:endParaRPr lang="en-US" sz="8400" dirty="0"/>
          </a:p>
          <a:p>
            <a:pPr marL="0" indent="0">
              <a:buNone/>
            </a:pPr>
            <a:r>
              <a:rPr lang="en-US" sz="8400" dirty="0">
                <a:solidFill>
                  <a:srgbClr val="000000"/>
                </a:solidFill>
              </a:rPr>
              <a:t>•Nontoxic for patient </a:t>
            </a:r>
            <a:endParaRPr lang="en-US" sz="8400" dirty="0"/>
          </a:p>
          <a:p>
            <a:pPr marL="0" indent="0">
              <a:buNone/>
            </a:pPr>
            <a:r>
              <a:rPr lang="en-US" sz="8400" dirty="0">
                <a:solidFill>
                  <a:srgbClr val="000000"/>
                </a:solidFill>
              </a:rPr>
              <a:t>•Unaffected by water </a:t>
            </a:r>
            <a:endParaRPr lang="en-US" sz="8400" dirty="0"/>
          </a:p>
          <a:p>
            <a:pPr marL="0" indent="0">
              <a:buNone/>
            </a:pPr>
            <a:r>
              <a:rPr lang="en-US" sz="8400" dirty="0">
                <a:solidFill>
                  <a:srgbClr val="000000"/>
                </a:solidFill>
              </a:rPr>
              <a:t>•Transparent to x-rays </a:t>
            </a:r>
            <a:endParaRPr lang="en-US" sz="8400" dirty="0"/>
          </a:p>
          <a:p>
            <a:pPr marL="0" indent="0">
              <a:buNone/>
            </a:pPr>
            <a:r>
              <a:rPr lang="en-US" sz="8400" dirty="0">
                <a:solidFill>
                  <a:srgbClr val="000000"/>
                </a:solidFill>
              </a:rPr>
              <a:t>•Quick setting </a:t>
            </a:r>
          </a:p>
          <a:p>
            <a:r>
              <a:rPr lang="en-US" sz="8400" dirty="0">
                <a:solidFill>
                  <a:srgbClr val="000000"/>
                </a:solidFill>
              </a:rPr>
              <a:t>Able to transmits air, water, </a:t>
            </a:r>
            <a:r>
              <a:rPr lang="en-US" sz="8400" dirty="0" err="1">
                <a:solidFill>
                  <a:srgbClr val="000000"/>
                </a:solidFill>
              </a:rPr>
              <a:t>odour</a:t>
            </a:r>
            <a:r>
              <a:rPr lang="en-US" sz="8400" dirty="0">
                <a:solidFill>
                  <a:srgbClr val="000000"/>
                </a:solidFill>
              </a:rPr>
              <a:t> and pus </a:t>
            </a:r>
            <a:endParaRPr lang="en-US" sz="8400" dirty="0"/>
          </a:p>
          <a:p>
            <a:pPr marL="0" indent="0">
              <a:buNone/>
            </a:pPr>
            <a:r>
              <a:rPr lang="en-US" sz="8400" dirty="0">
                <a:solidFill>
                  <a:srgbClr val="000000"/>
                </a:solidFill>
              </a:rPr>
              <a:t>•Strong but light in weight </a:t>
            </a:r>
            <a:endParaRPr lang="en-US" sz="8400" dirty="0"/>
          </a:p>
          <a:p>
            <a:pPr marL="0" indent="0">
              <a:buNone/>
            </a:pPr>
            <a:r>
              <a:rPr lang="en-US" sz="8400" dirty="0">
                <a:solidFill>
                  <a:srgbClr val="000000"/>
                </a:solidFill>
              </a:rPr>
              <a:t>•Non-inflammable </a:t>
            </a:r>
            <a:endParaRPr lang="en-US" sz="8400" dirty="0"/>
          </a:p>
          <a:p>
            <a:pPr marL="0" indent="0">
              <a:buNone/>
            </a:pPr>
            <a:r>
              <a:rPr lang="en-US" sz="8400" dirty="0">
                <a:solidFill>
                  <a:srgbClr val="000000"/>
                </a:solidFill>
              </a:rPr>
              <a:t>•Non messy application and removal </a:t>
            </a:r>
            <a:endParaRPr lang="en-US" sz="8400" dirty="0"/>
          </a:p>
          <a:p>
            <a:pPr marL="0" indent="0">
              <a:buNone/>
            </a:pPr>
            <a:r>
              <a:rPr lang="en-US" sz="8400" dirty="0">
                <a:solidFill>
                  <a:srgbClr val="000000"/>
                </a:solidFill>
              </a:rPr>
              <a:t>•Long shelf life </a:t>
            </a:r>
            <a:endParaRPr lang="en-US" sz="8400" dirty="0"/>
          </a:p>
          <a:p>
            <a:pPr marL="0" indent="0">
              <a:buNone/>
            </a:pPr>
            <a:r>
              <a:rPr lang="en-US" sz="8400" dirty="0">
                <a:solidFill>
                  <a:srgbClr val="000000"/>
                </a:solidFill>
              </a:rPr>
              <a:t>•cheap</a:t>
            </a:r>
            <a:endParaRPr lang="en-US" sz="8400" dirty="0"/>
          </a:p>
        </p:txBody>
      </p:sp>
    </p:spTree>
    <p:extLst>
      <p:ext uri="{BB962C8B-B14F-4D97-AF65-F5344CB8AC3E}">
        <p14:creationId xmlns:p14="http://schemas.microsoft.com/office/powerpoint/2010/main" val="1785593178"/>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41FC2-7A2A-4E6B-970D-3330F25B58E8}"/>
              </a:ext>
            </a:extLst>
          </p:cNvPr>
          <p:cNvSpPr>
            <a:spLocks noGrp="1"/>
          </p:cNvSpPr>
          <p:nvPr>
            <p:ph type="title"/>
          </p:nvPr>
        </p:nvSpPr>
        <p:spPr>
          <a:xfrm>
            <a:off x="457200" y="0"/>
            <a:ext cx="8229600" cy="1143000"/>
          </a:xfrm>
        </p:spPr>
        <p:txBody>
          <a:bodyPr/>
          <a:lstStyle/>
          <a:p>
            <a:r>
              <a:rPr lang="en-US" dirty="0"/>
              <a:t>CONT.</a:t>
            </a:r>
          </a:p>
        </p:txBody>
      </p:sp>
      <p:sp>
        <p:nvSpPr>
          <p:cNvPr id="3" name="Content Placeholder 2">
            <a:extLst>
              <a:ext uri="{FF2B5EF4-FFF2-40B4-BE49-F238E27FC236}">
                <a16:creationId xmlns:a16="http://schemas.microsoft.com/office/drawing/2014/main" id="{B7167D1A-E86F-45C1-86EB-EA3CFCD0C6A2}"/>
              </a:ext>
            </a:extLst>
          </p:cNvPr>
          <p:cNvSpPr>
            <a:spLocks noGrp="1"/>
          </p:cNvSpPr>
          <p:nvPr>
            <p:ph idx="1"/>
          </p:nvPr>
        </p:nvSpPr>
        <p:spPr>
          <a:xfrm>
            <a:off x="0" y="1295400"/>
            <a:ext cx="9144000" cy="5562600"/>
          </a:xfrm>
        </p:spPr>
        <p:txBody>
          <a:bodyPr>
            <a:normAutofit lnSpcReduction="10000"/>
          </a:bodyPr>
          <a:lstStyle/>
          <a:p>
            <a:r>
              <a:rPr lang="en-US" sz="3600" dirty="0">
                <a:solidFill>
                  <a:srgbClr val="000000"/>
                </a:solidFill>
                <a:effectLst/>
                <a:latin typeface="Calibri" panose="020F0502020204030204" pitchFamily="34" charset="0"/>
              </a:rPr>
              <a:t>If you are using </a:t>
            </a:r>
            <a:r>
              <a:rPr lang="en-US" sz="3600" dirty="0">
                <a:solidFill>
                  <a:srgbClr val="002060"/>
                </a:solidFill>
                <a:effectLst/>
                <a:latin typeface="Calibri" panose="020F0502020204030204" pitchFamily="34" charset="0"/>
              </a:rPr>
              <a:t>plaster cutter scissor </a:t>
            </a:r>
            <a:r>
              <a:rPr lang="en-US" sz="3600" dirty="0">
                <a:solidFill>
                  <a:srgbClr val="000000"/>
                </a:solidFill>
                <a:effectLst/>
                <a:latin typeface="Calibri" panose="020F0502020204030204" pitchFamily="34" charset="0"/>
              </a:rPr>
              <a:t>to cut the POP cast/slab or fiber glass cast/slab. </a:t>
            </a:r>
            <a:endParaRPr lang="en-US" sz="4400" dirty="0"/>
          </a:p>
          <a:p>
            <a:pPr marL="640080" lvl="2" indent="0">
              <a:buNone/>
            </a:pPr>
            <a:r>
              <a:rPr lang="en-US" sz="3100" dirty="0">
                <a:solidFill>
                  <a:srgbClr val="000000"/>
                </a:solidFill>
                <a:effectLst/>
                <a:latin typeface="Arial" panose="020B0604020202020204" pitchFamily="34" charset="0"/>
              </a:rPr>
              <a:t>– </a:t>
            </a:r>
            <a:r>
              <a:rPr lang="en-US" sz="3100" dirty="0">
                <a:solidFill>
                  <a:srgbClr val="000000"/>
                </a:solidFill>
                <a:effectLst/>
                <a:latin typeface="Calibri" panose="020F0502020204030204" pitchFamily="34" charset="0"/>
              </a:rPr>
              <a:t>In this one blade is placed inside the cast under the padding wool and another blade over the cast, </a:t>
            </a:r>
            <a:endParaRPr lang="en-US" sz="3900" dirty="0"/>
          </a:p>
          <a:p>
            <a:pPr marL="640080" lvl="2" indent="0">
              <a:buNone/>
            </a:pPr>
            <a:r>
              <a:rPr lang="en-US" sz="3100" dirty="0">
                <a:solidFill>
                  <a:srgbClr val="000000"/>
                </a:solidFill>
                <a:effectLst/>
                <a:latin typeface="Arial" panose="020B0604020202020204" pitchFamily="34" charset="0"/>
              </a:rPr>
              <a:t>– </a:t>
            </a:r>
            <a:r>
              <a:rPr lang="en-US" sz="3100" dirty="0">
                <a:solidFill>
                  <a:srgbClr val="000000"/>
                </a:solidFill>
                <a:effectLst/>
                <a:latin typeface="Calibri" panose="020F0502020204030204" pitchFamily="34" charset="0"/>
              </a:rPr>
              <a:t>then start cutting the plaster slowly </a:t>
            </a:r>
            <a:r>
              <a:rPr lang="en-US" sz="3100" dirty="0" err="1">
                <a:solidFill>
                  <a:srgbClr val="000000"/>
                </a:solidFill>
                <a:effectLst/>
                <a:latin typeface="Calibri" panose="020F0502020204030204" pitchFamily="34" charset="0"/>
              </a:rPr>
              <a:t>slowly</a:t>
            </a:r>
            <a:r>
              <a:rPr lang="en-US" sz="3100" dirty="0">
                <a:solidFill>
                  <a:srgbClr val="000000"/>
                </a:solidFill>
                <a:effectLst/>
                <a:latin typeface="Calibri" panose="020F0502020204030204" pitchFamily="34" charset="0"/>
              </a:rPr>
              <a:t> , the handle should be in parallel to the skin position. </a:t>
            </a:r>
            <a:endParaRPr lang="en-US" sz="3900" dirty="0"/>
          </a:p>
          <a:p>
            <a:pPr marL="640080" lvl="2" indent="0">
              <a:buNone/>
            </a:pPr>
            <a:r>
              <a:rPr lang="en-US" sz="3100" dirty="0">
                <a:solidFill>
                  <a:srgbClr val="000000"/>
                </a:solidFill>
                <a:effectLst/>
                <a:latin typeface="Arial" panose="020B0604020202020204" pitchFamily="34" charset="0"/>
              </a:rPr>
              <a:t>– </a:t>
            </a:r>
            <a:r>
              <a:rPr lang="en-US" sz="3100" dirty="0">
                <a:solidFill>
                  <a:srgbClr val="000000"/>
                </a:solidFill>
                <a:effectLst/>
                <a:latin typeface="Calibri" panose="020F0502020204030204" pitchFamily="34" charset="0"/>
              </a:rPr>
              <a:t>After each cut the blade should be realigned before next cut is made. </a:t>
            </a:r>
            <a:endParaRPr lang="en-US" sz="3900" dirty="0"/>
          </a:p>
          <a:p>
            <a:pPr marL="640080" lvl="2" indent="0">
              <a:buNone/>
            </a:pPr>
            <a:r>
              <a:rPr lang="en-US" sz="3100" dirty="0">
                <a:solidFill>
                  <a:srgbClr val="000000"/>
                </a:solidFill>
                <a:effectLst/>
                <a:latin typeface="Arial" panose="020B0604020202020204" pitchFamily="34" charset="0"/>
              </a:rPr>
              <a:t>– </a:t>
            </a:r>
            <a:r>
              <a:rPr lang="en-US" sz="3100" dirty="0">
                <a:solidFill>
                  <a:srgbClr val="000000"/>
                </a:solidFill>
                <a:effectLst/>
                <a:latin typeface="Calibri" panose="020F0502020204030204" pitchFamily="34" charset="0"/>
              </a:rPr>
              <a:t>Never try to cut round corners. </a:t>
            </a:r>
            <a:endParaRPr lang="en-US" sz="3900" dirty="0"/>
          </a:p>
          <a:p>
            <a:pPr marL="640080" lvl="2" indent="0">
              <a:buNone/>
            </a:pPr>
            <a:r>
              <a:rPr lang="en-US" sz="3100" dirty="0">
                <a:solidFill>
                  <a:srgbClr val="000000"/>
                </a:solidFill>
                <a:effectLst/>
                <a:latin typeface="Arial" panose="020B0604020202020204" pitchFamily="34" charset="0"/>
              </a:rPr>
              <a:t>– </a:t>
            </a:r>
            <a:r>
              <a:rPr lang="en-US" sz="3100" dirty="0">
                <a:solidFill>
                  <a:srgbClr val="000000"/>
                </a:solidFill>
                <a:effectLst/>
                <a:latin typeface="Calibri" panose="020F0502020204030204" pitchFamily="34" charset="0"/>
              </a:rPr>
              <a:t>Always remove the blades and cut from opposite side end of line.</a:t>
            </a:r>
            <a:endParaRPr lang="en-US" sz="3900" dirty="0"/>
          </a:p>
        </p:txBody>
      </p:sp>
    </p:spTree>
    <p:extLst>
      <p:ext uri="{BB962C8B-B14F-4D97-AF65-F5344CB8AC3E}">
        <p14:creationId xmlns:p14="http://schemas.microsoft.com/office/powerpoint/2010/main" val="327042275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A2063-EE79-41FB-A811-517406C33637}"/>
              </a:ext>
            </a:extLst>
          </p:cNvPr>
          <p:cNvSpPr>
            <a:spLocks noGrp="1"/>
          </p:cNvSpPr>
          <p:nvPr>
            <p:ph type="title"/>
          </p:nvPr>
        </p:nvSpPr>
        <p:spPr>
          <a:xfrm>
            <a:off x="381000" y="-38100"/>
            <a:ext cx="8229600" cy="1143000"/>
          </a:xfrm>
        </p:spPr>
        <p:txBody>
          <a:bodyPr/>
          <a:lstStyle/>
          <a:p>
            <a:r>
              <a:rPr lang="en-US" dirty="0"/>
              <a:t>CONT.</a:t>
            </a:r>
          </a:p>
        </p:txBody>
      </p:sp>
      <p:sp>
        <p:nvSpPr>
          <p:cNvPr id="3" name="Content Placeholder 2">
            <a:extLst>
              <a:ext uri="{FF2B5EF4-FFF2-40B4-BE49-F238E27FC236}">
                <a16:creationId xmlns:a16="http://schemas.microsoft.com/office/drawing/2014/main" id="{A94BE6AD-C569-45FF-BDA2-620953733787}"/>
              </a:ext>
            </a:extLst>
          </p:cNvPr>
          <p:cNvSpPr>
            <a:spLocks noGrp="1"/>
          </p:cNvSpPr>
          <p:nvPr>
            <p:ph idx="1"/>
          </p:nvPr>
        </p:nvSpPr>
        <p:spPr>
          <a:xfrm>
            <a:off x="0" y="1104900"/>
            <a:ext cx="9144000" cy="5753100"/>
          </a:xfrm>
        </p:spPr>
        <p:txBody>
          <a:bodyPr>
            <a:normAutofit/>
          </a:bodyPr>
          <a:lstStyle/>
          <a:p>
            <a:r>
              <a:rPr lang="en-US" sz="3200" dirty="0">
                <a:solidFill>
                  <a:srgbClr val="000000"/>
                </a:solidFill>
                <a:effectLst/>
                <a:latin typeface="Calibri" panose="020F0502020204030204" pitchFamily="34" charset="0"/>
              </a:rPr>
              <a:t>If you are using the </a:t>
            </a:r>
            <a:r>
              <a:rPr lang="en-US" sz="3200" dirty="0">
                <a:solidFill>
                  <a:srgbClr val="002060"/>
                </a:solidFill>
                <a:effectLst/>
                <a:latin typeface="Calibri" panose="020F0502020204030204" pitchFamily="34" charset="0"/>
              </a:rPr>
              <a:t>vibrator </a:t>
            </a:r>
            <a:r>
              <a:rPr lang="en-US" sz="3200" dirty="0">
                <a:solidFill>
                  <a:srgbClr val="000000"/>
                </a:solidFill>
                <a:effectLst/>
                <a:latin typeface="Calibri" panose="020F0502020204030204" pitchFamily="34" charset="0"/>
              </a:rPr>
              <a:t>to remove POP or fiberglass cast/slab: </a:t>
            </a:r>
            <a:endParaRPr lang="en-US" sz="4000" dirty="0"/>
          </a:p>
          <a:p>
            <a:pPr marL="365760" lvl="1" indent="0">
              <a:buNone/>
            </a:pPr>
            <a:r>
              <a:rPr lang="en-US" sz="2800" dirty="0">
                <a:solidFill>
                  <a:srgbClr val="000000"/>
                </a:solidFill>
                <a:effectLst/>
                <a:latin typeface="Arial" panose="020B0604020202020204" pitchFamily="34" charset="0"/>
              </a:rPr>
              <a:t>– </a:t>
            </a:r>
            <a:r>
              <a:rPr lang="en-US" sz="2800" dirty="0">
                <a:solidFill>
                  <a:srgbClr val="000000"/>
                </a:solidFill>
                <a:effectLst/>
                <a:latin typeface="Calibri" panose="020F0502020204030204" pitchFamily="34" charset="0"/>
              </a:rPr>
              <a:t>first mark the area line by which you have to make cut , </a:t>
            </a:r>
            <a:endParaRPr lang="en-US" sz="4000" dirty="0"/>
          </a:p>
          <a:p>
            <a:pPr marL="365760" lvl="1" indent="0">
              <a:buNone/>
            </a:pPr>
            <a:r>
              <a:rPr lang="en-US" sz="2800" dirty="0">
                <a:solidFill>
                  <a:srgbClr val="000000"/>
                </a:solidFill>
                <a:effectLst/>
                <a:latin typeface="Arial" panose="020B0604020202020204" pitchFamily="34" charset="0"/>
              </a:rPr>
              <a:t>– </a:t>
            </a:r>
            <a:r>
              <a:rPr lang="en-US" sz="2800" dirty="0">
                <a:solidFill>
                  <a:srgbClr val="000000"/>
                </a:solidFill>
                <a:effectLst/>
                <a:latin typeface="Calibri" panose="020F0502020204030204" pitchFamily="34" charset="0"/>
              </a:rPr>
              <a:t>then apply vibrator over the marked line and start it , </a:t>
            </a:r>
            <a:endParaRPr lang="en-US" sz="4000" dirty="0"/>
          </a:p>
          <a:p>
            <a:pPr marL="365760" lvl="1" indent="0">
              <a:buNone/>
            </a:pPr>
            <a:r>
              <a:rPr lang="en-US" sz="2800" dirty="0">
                <a:solidFill>
                  <a:srgbClr val="000000"/>
                </a:solidFill>
                <a:effectLst/>
                <a:latin typeface="Arial" panose="020B0604020202020204" pitchFamily="34" charset="0"/>
              </a:rPr>
              <a:t>– </a:t>
            </a:r>
            <a:r>
              <a:rPr lang="en-US" sz="2800" dirty="0">
                <a:solidFill>
                  <a:srgbClr val="000000"/>
                </a:solidFill>
                <a:effectLst/>
                <a:latin typeface="Calibri" panose="020F0502020204030204" pitchFamily="34" charset="0"/>
              </a:rPr>
              <a:t>and change the placement of vibrator according to marked lines. </a:t>
            </a:r>
            <a:endParaRPr lang="en-US" sz="4000" dirty="0"/>
          </a:p>
          <a:p>
            <a:pPr marL="365760" lvl="1" indent="0">
              <a:buNone/>
            </a:pPr>
            <a:r>
              <a:rPr lang="en-US" sz="2800" dirty="0">
                <a:solidFill>
                  <a:srgbClr val="000000"/>
                </a:solidFill>
                <a:effectLst/>
                <a:latin typeface="Arial" panose="020B0604020202020204" pitchFamily="34" charset="0"/>
              </a:rPr>
              <a:t>– </a:t>
            </a:r>
            <a:r>
              <a:rPr lang="en-US" sz="2800" dirty="0">
                <a:solidFill>
                  <a:srgbClr val="000000"/>
                </a:solidFill>
                <a:effectLst/>
                <a:latin typeface="Calibri" panose="020F0502020204030204" pitchFamily="34" charset="0"/>
              </a:rPr>
              <a:t>After the cut has been made then use dilator to dilate the cast and easily remove it out. </a:t>
            </a:r>
            <a:endParaRPr lang="en-US" sz="4000" dirty="0"/>
          </a:p>
          <a:p>
            <a:r>
              <a:rPr lang="en-US" sz="3200" dirty="0">
                <a:solidFill>
                  <a:srgbClr val="000000"/>
                </a:solidFill>
                <a:effectLst/>
                <a:latin typeface="Calibri" panose="020F0502020204030204" pitchFamily="34" charset="0"/>
              </a:rPr>
              <a:t>Remove the gloves, replace the articles. </a:t>
            </a:r>
            <a:endParaRPr lang="en-US" sz="4000" dirty="0"/>
          </a:p>
          <a:p>
            <a:r>
              <a:rPr lang="en-US" sz="3200" dirty="0">
                <a:solidFill>
                  <a:srgbClr val="000000"/>
                </a:solidFill>
                <a:effectLst/>
                <a:latin typeface="Calibri" panose="020F0502020204030204" pitchFamily="34" charset="0"/>
              </a:rPr>
              <a:t>Remove the stockinet and examine the skin condition (any trauma due to cast removal).</a:t>
            </a:r>
            <a:endParaRPr lang="en-US" sz="4000" dirty="0"/>
          </a:p>
        </p:txBody>
      </p:sp>
    </p:spTree>
    <p:extLst>
      <p:ext uri="{BB962C8B-B14F-4D97-AF65-F5344CB8AC3E}">
        <p14:creationId xmlns:p14="http://schemas.microsoft.com/office/powerpoint/2010/main" val="3026600292"/>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3499F-B35F-4C32-8A01-1D97D45C3513}"/>
              </a:ext>
            </a:extLst>
          </p:cNvPr>
          <p:cNvSpPr>
            <a:spLocks noGrp="1"/>
          </p:cNvSpPr>
          <p:nvPr>
            <p:ph type="title"/>
          </p:nvPr>
        </p:nvSpPr>
        <p:spPr/>
        <p:txBody>
          <a:bodyPr/>
          <a:lstStyle/>
          <a:p>
            <a:r>
              <a:rPr lang="en-US" dirty="0"/>
              <a:t>CONT.</a:t>
            </a:r>
          </a:p>
        </p:txBody>
      </p:sp>
      <p:sp>
        <p:nvSpPr>
          <p:cNvPr id="3" name="Content Placeholder 2">
            <a:extLst>
              <a:ext uri="{FF2B5EF4-FFF2-40B4-BE49-F238E27FC236}">
                <a16:creationId xmlns:a16="http://schemas.microsoft.com/office/drawing/2014/main" id="{AD35A448-6087-441F-B94B-D33835AB6F72}"/>
              </a:ext>
            </a:extLst>
          </p:cNvPr>
          <p:cNvSpPr>
            <a:spLocks noGrp="1"/>
          </p:cNvSpPr>
          <p:nvPr>
            <p:ph idx="1"/>
          </p:nvPr>
        </p:nvSpPr>
        <p:spPr/>
        <p:txBody>
          <a:bodyPr>
            <a:normAutofit/>
          </a:bodyPr>
          <a:lstStyle/>
          <a:p>
            <a:r>
              <a:rPr lang="en-US" sz="2800" dirty="0">
                <a:solidFill>
                  <a:srgbClr val="000000"/>
                </a:solidFill>
                <a:effectLst/>
                <a:latin typeface="Calibri" panose="020F0502020204030204" pitchFamily="34" charset="0"/>
              </a:rPr>
              <a:t>Wash and dry the part , massage with oil or cream to restore normal elasticity. </a:t>
            </a:r>
            <a:endParaRPr lang="en-US" sz="3600" dirty="0"/>
          </a:p>
          <a:p>
            <a:r>
              <a:rPr lang="en-US" sz="2800" dirty="0">
                <a:solidFill>
                  <a:srgbClr val="000000"/>
                </a:solidFill>
                <a:effectLst/>
                <a:latin typeface="Calibri" panose="020F0502020204030204" pitchFamily="34" charset="0"/>
              </a:rPr>
              <a:t>If there is edema then apply crepe bandage as advised.</a:t>
            </a:r>
            <a:endParaRPr lang="en-US" sz="3600" dirty="0"/>
          </a:p>
        </p:txBody>
      </p:sp>
    </p:spTree>
    <p:extLst>
      <p:ext uri="{BB962C8B-B14F-4D97-AF65-F5344CB8AC3E}">
        <p14:creationId xmlns:p14="http://schemas.microsoft.com/office/powerpoint/2010/main" val="1691161344"/>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FD701-CAF1-464E-8E8E-F30B98722A6F}"/>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53B64B6B-030D-47AB-8691-70F9276C27B8}"/>
              </a:ext>
            </a:extLst>
          </p:cNvPr>
          <p:cNvSpPr>
            <a:spLocks noGrp="1"/>
          </p:cNvSpPr>
          <p:nvPr>
            <p:ph idx="1"/>
          </p:nvPr>
        </p:nvSpPr>
        <p:spPr/>
        <p:txBody>
          <a:bodyPr>
            <a:normAutofit fontScale="92500" lnSpcReduction="10000"/>
          </a:bodyPr>
          <a:lstStyle/>
          <a:p>
            <a:r>
              <a:rPr lang="en-US" sz="2400" dirty="0">
                <a:solidFill>
                  <a:srgbClr val="000000"/>
                </a:solidFill>
                <a:effectLst/>
                <a:latin typeface="+mj-lt"/>
              </a:rPr>
              <a:t>Cast application is given for treatment of fractures and other orthopedic ailments </a:t>
            </a:r>
            <a:endParaRPr lang="en-US" sz="3200" dirty="0">
              <a:latin typeface="+mj-lt"/>
            </a:endParaRPr>
          </a:p>
          <a:p>
            <a:r>
              <a:rPr lang="en-US" sz="2400" dirty="0">
                <a:solidFill>
                  <a:srgbClr val="000000"/>
                </a:solidFill>
                <a:effectLst/>
                <a:latin typeface="+mj-lt"/>
              </a:rPr>
              <a:t>Though a very safe mode of treatment , complications may occur </a:t>
            </a:r>
            <a:endParaRPr lang="en-US" sz="3200" dirty="0">
              <a:latin typeface="+mj-lt"/>
            </a:endParaRPr>
          </a:p>
          <a:p>
            <a:r>
              <a:rPr lang="en-US" sz="2400" dirty="0">
                <a:solidFill>
                  <a:srgbClr val="000000"/>
                </a:solidFill>
                <a:effectLst/>
                <a:latin typeface="+mj-lt"/>
              </a:rPr>
              <a:t>For the successful treatment of patients, it is important to appreciate : </a:t>
            </a:r>
            <a:endParaRPr lang="en-US" sz="3200" dirty="0">
              <a:latin typeface="+mj-lt"/>
            </a:endParaRPr>
          </a:p>
          <a:p>
            <a:pPr lvl="1"/>
            <a:r>
              <a:rPr lang="en-US" sz="2000" dirty="0">
                <a:solidFill>
                  <a:srgbClr val="000000"/>
                </a:solidFill>
                <a:effectLst/>
                <a:latin typeface="+mj-lt"/>
              </a:rPr>
              <a:t>how cast works, </a:t>
            </a:r>
            <a:endParaRPr lang="en-US" sz="3200" dirty="0">
              <a:latin typeface="+mj-lt"/>
            </a:endParaRPr>
          </a:p>
          <a:p>
            <a:pPr lvl="1"/>
            <a:r>
              <a:rPr lang="en-US" sz="2000" dirty="0">
                <a:solidFill>
                  <a:srgbClr val="000000"/>
                </a:solidFill>
                <a:effectLst/>
                <a:latin typeface="+mj-lt"/>
              </a:rPr>
              <a:t>how it should be used, and </a:t>
            </a:r>
            <a:endParaRPr lang="en-US" sz="3200" dirty="0">
              <a:latin typeface="+mj-lt"/>
            </a:endParaRPr>
          </a:p>
          <a:p>
            <a:pPr lvl="1"/>
            <a:r>
              <a:rPr lang="en-US" sz="2000" dirty="0">
                <a:solidFill>
                  <a:srgbClr val="000000"/>
                </a:solidFill>
                <a:effectLst/>
                <a:latin typeface="+mj-lt"/>
              </a:rPr>
              <a:t>what can go wrong. </a:t>
            </a:r>
            <a:endParaRPr lang="en-US" sz="3200" dirty="0">
              <a:latin typeface="+mj-lt"/>
            </a:endParaRPr>
          </a:p>
          <a:p>
            <a:r>
              <a:rPr lang="en-US" sz="2400" dirty="0">
                <a:solidFill>
                  <a:srgbClr val="000000"/>
                </a:solidFill>
                <a:effectLst/>
                <a:latin typeface="+mj-lt"/>
              </a:rPr>
              <a:t>• We should remember that Ambulation with casts is important and patient may require assistive devices </a:t>
            </a:r>
            <a:endParaRPr lang="en-US" sz="3200" dirty="0">
              <a:latin typeface="+mj-lt"/>
            </a:endParaRPr>
          </a:p>
          <a:p>
            <a:r>
              <a:rPr lang="en-US" sz="2400" dirty="0">
                <a:solidFill>
                  <a:srgbClr val="000000"/>
                </a:solidFill>
                <a:effectLst/>
                <a:latin typeface="+mj-lt"/>
              </a:rPr>
              <a:t>• It is important to form a therapeutic alliance with patient / care giver and help them understand their role in care of cast and overall outcome of the treatment plan.</a:t>
            </a:r>
            <a:endParaRPr lang="en-US" sz="3200" dirty="0">
              <a:latin typeface="+mj-lt"/>
            </a:endParaRPr>
          </a:p>
        </p:txBody>
      </p:sp>
    </p:spTree>
    <p:extLst>
      <p:ext uri="{BB962C8B-B14F-4D97-AF65-F5344CB8AC3E}">
        <p14:creationId xmlns:p14="http://schemas.microsoft.com/office/powerpoint/2010/main" val="665765537"/>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4389120"/>
          </a:xfrm>
        </p:spPr>
        <p:txBody>
          <a:bodyPr>
            <a:normAutofit fontScale="85000" lnSpcReduction="20000"/>
          </a:bodyPr>
          <a:lstStyle/>
          <a:p>
            <a:pPr marL="0" indent="0">
              <a:buNone/>
            </a:pPr>
            <a:r>
              <a:rPr lang="en-US" sz="2400" b="1" dirty="0">
                <a:latin typeface="Arial" pitchFamily="34" charset="0"/>
                <a:cs typeface="Arial" pitchFamily="34" charset="0"/>
              </a:rPr>
              <a:t>PATIENT INSTRUCTIONS.</a:t>
            </a:r>
          </a:p>
          <a:p>
            <a:pPr marL="0" indent="0">
              <a:buNone/>
            </a:pPr>
            <a:r>
              <a:rPr lang="en-US" sz="2400" b="1" dirty="0">
                <a:latin typeface="Arial" pitchFamily="34" charset="0"/>
                <a:cs typeface="Arial" pitchFamily="34" charset="0"/>
              </a:rPr>
              <a:t>Danger Signs.</a:t>
            </a:r>
          </a:p>
          <a:p>
            <a:pPr marL="228600" indent="-228600">
              <a:buAutoNum type="arabicPeriod"/>
            </a:pPr>
            <a:r>
              <a:rPr lang="en-US" sz="2400" b="1" dirty="0">
                <a:latin typeface="Arial" pitchFamily="34" charset="0"/>
                <a:cs typeface="Arial" pitchFamily="34" charset="0"/>
              </a:rPr>
              <a:t>Pain.</a:t>
            </a:r>
          </a:p>
          <a:p>
            <a:pPr marL="0" indent="0">
              <a:buNone/>
            </a:pPr>
            <a:r>
              <a:rPr lang="en-US" sz="2400" dirty="0">
                <a:latin typeface="Arial" pitchFamily="34" charset="0"/>
                <a:cs typeface="Arial" pitchFamily="34" charset="0"/>
              </a:rPr>
              <a:t>Patient must immediately report to the physician any increased discomfort after cast application.</a:t>
            </a:r>
          </a:p>
          <a:p>
            <a:pPr marL="0" indent="0">
              <a:buNone/>
            </a:pPr>
            <a:r>
              <a:rPr lang="en-US" sz="2400" dirty="0">
                <a:latin typeface="Arial" pitchFamily="34" charset="0"/>
                <a:cs typeface="Arial" pitchFamily="34" charset="0"/>
              </a:rPr>
              <a:t>Immediately after cast application the patient may be concerned by the heat of the Plaster, reassurance – this is normal and will pass in 10- 15 minutes.</a:t>
            </a:r>
          </a:p>
          <a:p>
            <a:pPr marL="0" indent="0">
              <a:buNone/>
            </a:pPr>
            <a:r>
              <a:rPr lang="en-US" sz="2400" b="1" dirty="0">
                <a:latin typeface="Arial" pitchFamily="34" charset="0"/>
                <a:cs typeface="Arial" pitchFamily="34" charset="0"/>
              </a:rPr>
              <a:t>2. Swelling.</a:t>
            </a:r>
          </a:p>
          <a:p>
            <a:pPr marL="0" indent="0">
              <a:buNone/>
            </a:pPr>
            <a:r>
              <a:rPr lang="en-US" sz="2400" dirty="0">
                <a:latin typeface="Arial" pitchFamily="34" charset="0"/>
                <a:cs typeface="Arial" pitchFamily="34" charset="0"/>
              </a:rPr>
              <a:t>This swelling may be reduced by elevation of the part above the level of the heart , increasing venous and lymphatic return.</a:t>
            </a:r>
          </a:p>
          <a:p>
            <a:pPr marL="0" indent="0">
              <a:buNone/>
            </a:pPr>
            <a:r>
              <a:rPr lang="en-US" sz="2400" b="1" dirty="0">
                <a:latin typeface="Arial" pitchFamily="34" charset="0"/>
                <a:cs typeface="Arial" pitchFamily="34" charset="0"/>
              </a:rPr>
              <a:t>3. Miscellaneous.</a:t>
            </a:r>
          </a:p>
          <a:p>
            <a:pPr marL="0" indent="0">
              <a:buNone/>
            </a:pPr>
            <a:r>
              <a:rPr lang="en-US" sz="2400" dirty="0">
                <a:latin typeface="Arial" pitchFamily="34" charset="0"/>
                <a:cs typeface="Arial" pitchFamily="34" charset="0"/>
              </a:rPr>
              <a:t>An untoward medical event should also be reported to and evaluated by the physician . Nausea , vomiting , chills, fever or rash may all reflect a complication under the Plaster Cast.</a:t>
            </a:r>
          </a:p>
          <a:p>
            <a:endParaRPr lang="en-US" dirty="0"/>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ctr"/>
            <a:r>
              <a:rPr lang="en-US" sz="3600" b="1" dirty="0">
                <a:latin typeface="Arial" pitchFamily="34" charset="0"/>
                <a:cs typeface="Arial" pitchFamily="34" charset="0"/>
              </a:rPr>
              <a:t>DOS.</a:t>
            </a:r>
          </a:p>
        </p:txBody>
      </p:sp>
      <p:sp>
        <p:nvSpPr>
          <p:cNvPr id="3" name="Content Placeholder 2"/>
          <p:cNvSpPr>
            <a:spLocks noGrp="1"/>
          </p:cNvSpPr>
          <p:nvPr>
            <p:ph idx="1"/>
          </p:nvPr>
        </p:nvSpPr>
        <p:spPr>
          <a:xfrm>
            <a:off x="457200" y="1066800"/>
            <a:ext cx="8229600" cy="5059363"/>
          </a:xfrm>
        </p:spPr>
        <p:txBody>
          <a:bodyPr>
            <a:noAutofit/>
          </a:bodyPr>
          <a:lstStyle/>
          <a:p>
            <a:r>
              <a:rPr lang="en-US" sz="1800" dirty="0">
                <a:latin typeface="Arial" pitchFamily="34" charset="0"/>
                <a:cs typeface="Arial" pitchFamily="34" charset="0"/>
              </a:rPr>
              <a:t>Keep uncovered . The ‘’ green” cast should be left exposed to air until mature. The drying time varies with the thickness of the plaster cast but is usually  24hours to 48hours.</a:t>
            </a:r>
          </a:p>
          <a:p>
            <a:r>
              <a:rPr lang="en-US" sz="1800" dirty="0">
                <a:latin typeface="Arial" pitchFamily="34" charset="0"/>
                <a:cs typeface="Arial" pitchFamily="34" charset="0"/>
              </a:rPr>
              <a:t>Protect. A cast does not reach maximum strength until completely dry and should be protected. Upper extremity casts are placed in slings until maturity is reached. Lower  extremities casts, weight bearing or not , are initially protected by crutches. Patient should be instructed not to bear weight on a walking cast for 24hours to 48hours after application.</a:t>
            </a:r>
          </a:p>
          <a:p>
            <a:r>
              <a:rPr lang="en-US" sz="1800" dirty="0">
                <a:latin typeface="Arial" pitchFamily="34" charset="0"/>
                <a:cs typeface="Arial" pitchFamily="34" charset="0"/>
              </a:rPr>
              <a:t>Keep clean. The cast must be kept clean, for this prevents cast breakdown and somewhat restricts the patient from undesirable activities.</a:t>
            </a:r>
          </a:p>
          <a:p>
            <a:r>
              <a:rPr lang="en-US" sz="1800" dirty="0">
                <a:latin typeface="Arial" pitchFamily="34" charset="0"/>
                <a:cs typeface="Arial" pitchFamily="34" charset="0"/>
              </a:rPr>
              <a:t>Avoid moisture. The cast must be kept dry . Water causes the mature plaster to crumble and become soft. The gypsum is washed out and only the gauge bandage remains.</a:t>
            </a:r>
          </a:p>
          <a:p>
            <a:r>
              <a:rPr lang="en-US" sz="1800" dirty="0">
                <a:latin typeface="Arial" pitchFamily="34" charset="0"/>
                <a:cs typeface="Arial" pitchFamily="34" charset="0"/>
              </a:rPr>
              <a:t>Exercise joints. The patient should be encouraged to move all the adjacent joints not immobilized  by the cast.</a:t>
            </a:r>
          </a:p>
          <a:p>
            <a:r>
              <a:rPr lang="en-US" sz="1800" dirty="0">
                <a:latin typeface="Arial" pitchFamily="34" charset="0"/>
                <a:cs typeface="Arial" pitchFamily="34" charset="0"/>
              </a:rPr>
              <a:t>Above knee Plaster cast – patient should exercise the hip joint and toes.</a:t>
            </a:r>
          </a:p>
          <a:p>
            <a:r>
              <a:rPr lang="en-US" sz="1800" dirty="0">
                <a:latin typeface="Arial" pitchFamily="34" charset="0"/>
                <a:cs typeface="Arial" pitchFamily="34" charset="0"/>
              </a:rPr>
              <a:t>Above elbow plaster cast- shoulder , thumb and fingers for exercise.</a:t>
            </a:r>
          </a:p>
          <a:p>
            <a:r>
              <a:rPr lang="en-US" sz="1800" dirty="0">
                <a:latin typeface="Arial" pitchFamily="34" charset="0"/>
                <a:cs typeface="Arial" pitchFamily="34" charset="0"/>
              </a:rPr>
              <a:t>Isometric exercises of the muscles immobilized by the cast may be important to maintain good muscular tone.</a:t>
            </a:r>
          </a:p>
          <a:p>
            <a:pPr marL="0" indent="0">
              <a:buNone/>
            </a:pPr>
            <a:endParaRPr lang="en-US" sz="1800" dirty="0">
              <a:latin typeface="Arial" pitchFamily="34" charset="0"/>
              <a:cs typeface="Arial" pitchFamily="34" charset="0"/>
            </a:endParaRPr>
          </a:p>
        </p:txBody>
      </p:sp>
    </p:spTree>
    <p:extLst>
      <p:ext uri="{BB962C8B-B14F-4D97-AF65-F5344CB8AC3E}">
        <p14:creationId xmlns:p14="http://schemas.microsoft.com/office/powerpoint/2010/main" val="2368121896"/>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0000" lnSpcReduction="20000"/>
          </a:bodyPr>
          <a:lstStyle/>
          <a:p>
            <a:pPr marL="0" indent="0">
              <a:buNone/>
            </a:pPr>
            <a:r>
              <a:rPr lang="en-US" sz="2800" i="1" dirty="0">
                <a:latin typeface="Arial" pitchFamily="34" charset="0"/>
                <a:cs typeface="Arial" pitchFamily="34" charset="0"/>
              </a:rPr>
              <a:t>NB. This exercise is not routine and must be advised only on the recommendation of the physician. </a:t>
            </a:r>
          </a:p>
          <a:p>
            <a:pPr marL="0" indent="0">
              <a:buNone/>
            </a:pPr>
            <a:r>
              <a:rPr lang="en-US" sz="2800" b="1" dirty="0">
                <a:latin typeface="Arial" pitchFamily="34" charset="0"/>
                <a:cs typeface="Arial" pitchFamily="34" charset="0"/>
              </a:rPr>
              <a:t>DON’TS .</a:t>
            </a:r>
          </a:p>
          <a:p>
            <a:r>
              <a:rPr lang="en-US" sz="2800" dirty="0">
                <a:latin typeface="Arial" pitchFamily="34" charset="0"/>
                <a:cs typeface="Arial" pitchFamily="34" charset="0"/>
              </a:rPr>
              <a:t>Don’t scratch. Many patients develop a tremendous desire to scratch an itch beneath a plaster. Manipulating devices such a </a:t>
            </a:r>
            <a:r>
              <a:rPr lang="en-US" sz="2800" dirty="0" err="1">
                <a:latin typeface="Arial" pitchFamily="34" charset="0"/>
                <a:cs typeface="Arial" pitchFamily="34" charset="0"/>
              </a:rPr>
              <a:t>coathanger</a:t>
            </a:r>
            <a:r>
              <a:rPr lang="en-US" sz="2800" dirty="0">
                <a:latin typeface="Arial" pitchFamily="34" charset="0"/>
                <a:cs typeface="Arial" pitchFamily="34" charset="0"/>
              </a:rPr>
              <a:t> , back scratcher , or pencil beneath a plaster is prohibited.</a:t>
            </a:r>
          </a:p>
          <a:p>
            <a:r>
              <a:rPr lang="en-US" sz="2800" dirty="0">
                <a:latin typeface="Arial" pitchFamily="34" charset="0"/>
                <a:cs typeface="Arial" pitchFamily="34" charset="0"/>
              </a:rPr>
              <a:t>Inserted foreign bodies – no foreign objects should be introduced under the cast. FB may cause localized pressure on the skin with the possibility of pressure sore.</a:t>
            </a:r>
          </a:p>
          <a:p>
            <a:r>
              <a:rPr lang="en-US" sz="2800" dirty="0">
                <a:latin typeface="Arial" pitchFamily="34" charset="0"/>
                <a:cs typeface="Arial" pitchFamily="34" charset="0"/>
              </a:rPr>
              <a:t>Toothbrushes , coins, good luck charms , and may other objects have been associated with skin and tissue necrosis.</a:t>
            </a:r>
          </a:p>
          <a:p>
            <a:r>
              <a:rPr lang="en-US" sz="2800" dirty="0">
                <a:latin typeface="Arial" pitchFamily="34" charset="0"/>
                <a:cs typeface="Arial" pitchFamily="34" charset="0"/>
              </a:rPr>
              <a:t>Do not remove padding – padding aids in immobilization and alleviates much of the uncomfortable sensation of the cast saw.  </a:t>
            </a:r>
          </a:p>
          <a:p>
            <a:endParaRPr lang="en-US" dirty="0"/>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t>Conti-</a:t>
            </a:r>
          </a:p>
        </p:txBody>
      </p:sp>
      <p:sp>
        <p:nvSpPr>
          <p:cNvPr id="3" name="Content Placeholder 2"/>
          <p:cNvSpPr>
            <a:spLocks noGrp="1"/>
          </p:cNvSpPr>
          <p:nvPr>
            <p:ph idx="1"/>
          </p:nvPr>
        </p:nvSpPr>
        <p:spPr>
          <a:xfrm>
            <a:off x="457200" y="1219200"/>
            <a:ext cx="8229600" cy="5105400"/>
          </a:xfrm>
        </p:spPr>
        <p:txBody>
          <a:bodyPr>
            <a:normAutofit fontScale="85000" lnSpcReduction="20000"/>
          </a:bodyPr>
          <a:lstStyle/>
          <a:p>
            <a:pPr marL="0" indent="0">
              <a:buNone/>
            </a:pPr>
            <a:r>
              <a:rPr lang="en-US" sz="2800" b="1" dirty="0">
                <a:latin typeface="Arial" pitchFamily="34" charset="0"/>
                <a:cs typeface="Arial" pitchFamily="34" charset="0"/>
              </a:rPr>
              <a:t>Methods of Applying Plaster of Paris Cast.</a:t>
            </a:r>
          </a:p>
          <a:p>
            <a:pPr marL="0" indent="0">
              <a:buNone/>
            </a:pPr>
            <a:r>
              <a:rPr lang="en-US" sz="2800" dirty="0">
                <a:latin typeface="Arial" pitchFamily="34" charset="0"/>
                <a:cs typeface="Arial" pitchFamily="34" charset="0"/>
              </a:rPr>
              <a:t>Every </a:t>
            </a:r>
            <a:r>
              <a:rPr lang="en-US" sz="2800" dirty="0" err="1">
                <a:latin typeface="Arial" pitchFamily="34" charset="0"/>
                <a:cs typeface="Arial" pitchFamily="34" charset="0"/>
              </a:rPr>
              <a:t>Orthopaedist</a:t>
            </a:r>
            <a:r>
              <a:rPr lang="en-US" sz="2800" dirty="0">
                <a:latin typeface="Arial" pitchFamily="34" charset="0"/>
                <a:cs typeface="Arial" pitchFamily="34" charset="0"/>
              </a:rPr>
              <a:t> has his own pet method of applying Plaster of Paris cast , but in essence , there are three schools.;</a:t>
            </a:r>
          </a:p>
          <a:p>
            <a:pPr marL="0" indent="0">
              <a:buNone/>
            </a:pPr>
            <a:r>
              <a:rPr lang="en-US" sz="2800" dirty="0">
                <a:latin typeface="Arial" pitchFamily="34" charset="0"/>
                <a:cs typeface="Arial" pitchFamily="34" charset="0"/>
              </a:rPr>
              <a:t>             1.  </a:t>
            </a:r>
            <a:r>
              <a:rPr lang="en-US" sz="2800" b="1" dirty="0">
                <a:latin typeface="Arial" pitchFamily="34" charset="0"/>
                <a:cs typeface="Arial" pitchFamily="34" charset="0"/>
              </a:rPr>
              <a:t>The Skin Tight Cast.</a:t>
            </a:r>
          </a:p>
          <a:p>
            <a:pPr marL="0" indent="0">
              <a:buNone/>
            </a:pPr>
            <a:r>
              <a:rPr lang="en-US" sz="2800" dirty="0">
                <a:latin typeface="Arial" pitchFamily="34" charset="0"/>
                <a:cs typeface="Arial" pitchFamily="34" charset="0"/>
              </a:rPr>
              <a:t>                   Was advocated by </a:t>
            </a:r>
            <a:r>
              <a:rPr lang="en-US" sz="2800" dirty="0" err="1">
                <a:latin typeface="Arial" pitchFamily="34" charset="0"/>
                <a:cs typeface="Arial" pitchFamily="34" charset="0"/>
              </a:rPr>
              <a:t>Bohler</a:t>
            </a:r>
            <a:r>
              <a:rPr lang="en-US" sz="2800" dirty="0">
                <a:latin typeface="Arial" pitchFamily="34" charset="0"/>
                <a:cs typeface="Arial" pitchFamily="34" charset="0"/>
              </a:rPr>
              <a:t> , the famous  Viennese fracture surgeon. The Plaster of Paris is applied directly to the skin without intervening padding , in an effort to gain most efficient immobilization possible.</a:t>
            </a:r>
          </a:p>
          <a:p>
            <a:pPr marL="0" indent="0">
              <a:buNone/>
            </a:pPr>
            <a:endParaRPr lang="en-US" sz="2800" dirty="0">
              <a:latin typeface="Arial" pitchFamily="34" charset="0"/>
              <a:cs typeface="Arial" pitchFamily="34" charset="0"/>
            </a:endParaRPr>
          </a:p>
          <a:p>
            <a:pPr marL="0" indent="0">
              <a:buNone/>
            </a:pPr>
            <a:r>
              <a:rPr lang="en-US" sz="2800" dirty="0">
                <a:latin typeface="Arial" pitchFamily="34" charset="0"/>
                <a:cs typeface="Arial" pitchFamily="34" charset="0"/>
              </a:rPr>
              <a:t>                    This type of cast is rarely ( if ever) used now.</a:t>
            </a:r>
          </a:p>
          <a:p>
            <a:pPr marL="0" indent="0">
              <a:buNone/>
            </a:pPr>
            <a:r>
              <a:rPr lang="en-US" sz="2800" dirty="0">
                <a:latin typeface="Arial" pitchFamily="34" charset="0"/>
                <a:cs typeface="Arial" pitchFamily="34" charset="0"/>
              </a:rPr>
              <a:t>It required a great deal of skill to apply , was fraught with danger of pressure sores and circulatory embarrassment , and was uncomfortable to remove because the patient’s hair was incorporated into the cast . Unpadded cast.</a:t>
            </a:r>
          </a:p>
          <a:p>
            <a:endParaRPr lang="en-US" dirty="0"/>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1143000"/>
          </a:xfrm>
        </p:spPr>
        <p:txBody>
          <a:bodyPr/>
          <a:lstStyle/>
          <a:p>
            <a:r>
              <a:rPr lang="en-US" dirty="0"/>
              <a:t>Conti-</a:t>
            </a:r>
          </a:p>
        </p:txBody>
      </p:sp>
      <p:sp>
        <p:nvSpPr>
          <p:cNvPr id="3" name="Content Placeholder 2"/>
          <p:cNvSpPr>
            <a:spLocks noGrp="1"/>
          </p:cNvSpPr>
          <p:nvPr>
            <p:ph idx="1"/>
          </p:nvPr>
        </p:nvSpPr>
        <p:spPr>
          <a:xfrm>
            <a:off x="457200" y="1371600"/>
            <a:ext cx="8229600" cy="4953000"/>
          </a:xfrm>
        </p:spPr>
        <p:txBody>
          <a:bodyPr>
            <a:normAutofit fontScale="92500" lnSpcReduction="20000"/>
          </a:bodyPr>
          <a:lstStyle/>
          <a:p>
            <a:pPr marL="0" indent="0">
              <a:buNone/>
            </a:pPr>
            <a:r>
              <a:rPr lang="en-US" sz="2800" b="1" i="1" dirty="0">
                <a:latin typeface="Arial" pitchFamily="34" charset="0"/>
                <a:cs typeface="Arial" pitchFamily="34" charset="0"/>
              </a:rPr>
              <a:t>Skin Tight.</a:t>
            </a:r>
          </a:p>
          <a:p>
            <a:pPr marL="0" indent="0">
              <a:buNone/>
            </a:pPr>
            <a:r>
              <a:rPr lang="en-US" sz="2800" dirty="0" err="1">
                <a:latin typeface="Arial" pitchFamily="34" charset="0"/>
                <a:cs typeface="Arial" pitchFamily="34" charset="0"/>
              </a:rPr>
              <a:t>Stokinette</a:t>
            </a:r>
            <a:r>
              <a:rPr lang="en-US" sz="2800" dirty="0">
                <a:latin typeface="Arial" pitchFamily="34" charset="0"/>
                <a:cs typeface="Arial" pitchFamily="34" charset="0"/>
              </a:rPr>
              <a:t> lining – can’t be called padding. They are discouraged because there is a possibility that it can damage the skin.</a:t>
            </a:r>
          </a:p>
          <a:p>
            <a:pPr marL="0" indent="0">
              <a:buNone/>
            </a:pPr>
            <a:r>
              <a:rPr lang="en-US" sz="2800" b="1" dirty="0">
                <a:latin typeface="Arial" pitchFamily="34" charset="0"/>
                <a:cs typeface="Arial" pitchFamily="34" charset="0"/>
              </a:rPr>
              <a:t>Advantages .</a:t>
            </a:r>
          </a:p>
          <a:p>
            <a:pPr marL="0" indent="0">
              <a:buNone/>
            </a:pPr>
            <a:r>
              <a:rPr lang="en-US" sz="2800" dirty="0">
                <a:latin typeface="Arial" pitchFamily="34" charset="0"/>
                <a:cs typeface="Arial" pitchFamily="34" charset="0"/>
              </a:rPr>
              <a:t>Skilled Operator,</a:t>
            </a:r>
          </a:p>
          <a:p>
            <a:r>
              <a:rPr lang="en-US" sz="2800" dirty="0">
                <a:latin typeface="Arial" pitchFamily="34" charset="0"/>
                <a:cs typeface="Arial" pitchFamily="34" charset="0"/>
              </a:rPr>
              <a:t>A light weight.</a:t>
            </a:r>
          </a:p>
          <a:p>
            <a:r>
              <a:rPr lang="en-US" sz="2800" dirty="0">
                <a:latin typeface="Arial" pitchFamily="34" charset="0"/>
                <a:cs typeface="Arial" pitchFamily="34" charset="0"/>
              </a:rPr>
              <a:t>Comfortable.</a:t>
            </a:r>
          </a:p>
          <a:p>
            <a:r>
              <a:rPr lang="en-US" sz="2800" dirty="0">
                <a:latin typeface="Arial" pitchFamily="34" charset="0"/>
                <a:cs typeface="Arial" pitchFamily="34" charset="0"/>
              </a:rPr>
              <a:t>Perfectly  fitting cast is achieved.</a:t>
            </a:r>
          </a:p>
          <a:p>
            <a:pPr marL="0" indent="0">
              <a:buNone/>
            </a:pPr>
            <a:r>
              <a:rPr lang="en-US" sz="2800" b="1" dirty="0">
                <a:latin typeface="Arial" pitchFamily="34" charset="0"/>
                <a:cs typeface="Arial" pitchFamily="34" charset="0"/>
              </a:rPr>
              <a:t>Indication.</a:t>
            </a:r>
          </a:p>
          <a:p>
            <a:r>
              <a:rPr lang="en-US" sz="2800" dirty="0">
                <a:latin typeface="Arial" pitchFamily="34" charset="0"/>
                <a:cs typeface="Arial" pitchFamily="34" charset="0"/>
              </a:rPr>
              <a:t>Can be used only in situations where swelling is unlikely to develop.</a:t>
            </a:r>
          </a:p>
          <a:p>
            <a:endParaRPr lang="en-US" dirty="0"/>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715000"/>
          </a:xfrm>
        </p:spPr>
        <p:txBody>
          <a:bodyPr>
            <a:normAutofit/>
          </a:bodyPr>
          <a:lstStyle/>
          <a:p>
            <a:pPr marL="0" indent="0">
              <a:buNone/>
            </a:pPr>
            <a:r>
              <a:rPr lang="en-US" sz="1800" dirty="0">
                <a:latin typeface="Arial" pitchFamily="34" charset="0"/>
                <a:cs typeface="Arial" pitchFamily="34" charset="0"/>
              </a:rPr>
              <a:t>          2. </a:t>
            </a:r>
            <a:r>
              <a:rPr lang="en-US" sz="2400" b="1" dirty="0">
                <a:latin typeface="Arial" pitchFamily="34" charset="0"/>
                <a:cs typeface="Arial" pitchFamily="34" charset="0"/>
              </a:rPr>
              <a:t>The Bologna Cast.</a:t>
            </a:r>
          </a:p>
          <a:p>
            <a:pPr marL="0" indent="0">
              <a:buNone/>
            </a:pPr>
            <a:r>
              <a:rPr lang="en-US" sz="1800" dirty="0">
                <a:latin typeface="Arial" pitchFamily="34" charset="0"/>
                <a:cs typeface="Arial" pitchFamily="34" charset="0"/>
              </a:rPr>
              <a:t>               Emanating  from the Rizzori Institute , is advocated  by charnley , and in contrast to contrast to Bohler’s method , generous amounts     </a:t>
            </a:r>
          </a:p>
          <a:p>
            <a:pPr marL="0" indent="0">
              <a:buNone/>
            </a:pPr>
            <a:r>
              <a:rPr lang="en-US" sz="1800" dirty="0">
                <a:latin typeface="Arial" pitchFamily="34" charset="0"/>
                <a:cs typeface="Arial" pitchFamily="34" charset="0"/>
              </a:rPr>
              <a:t>               of  cotton wading are applied to the limb and compressed by the plaster bandage with “ just the right amount of tension, “ This</a:t>
            </a:r>
          </a:p>
          <a:p>
            <a:pPr marL="0" indent="0">
              <a:buNone/>
            </a:pPr>
            <a:r>
              <a:rPr lang="en-US" sz="1800" dirty="0">
                <a:latin typeface="Arial" pitchFamily="34" charset="0"/>
                <a:cs typeface="Arial" pitchFamily="34" charset="0"/>
              </a:rPr>
              <a:t>               technique is said by Charnley to be demanding , so that most people split the difference and apply a padded cast without tension . </a:t>
            </a:r>
          </a:p>
          <a:p>
            <a:pPr marL="0" indent="0">
              <a:buNone/>
            </a:pPr>
            <a:r>
              <a:rPr lang="en-US" sz="1800" dirty="0">
                <a:latin typeface="Arial" pitchFamily="34" charset="0"/>
                <a:cs typeface="Arial" pitchFamily="34" charset="0"/>
              </a:rPr>
              <a:t>               We shall call this the third way.</a:t>
            </a:r>
          </a:p>
          <a:p>
            <a:pPr marL="0" indent="0">
              <a:buNone/>
            </a:pPr>
            <a:r>
              <a:rPr lang="en-US" sz="1800" dirty="0">
                <a:latin typeface="Arial" pitchFamily="34" charset="0"/>
                <a:cs typeface="Arial" pitchFamily="34" charset="0"/>
              </a:rPr>
              <a:t>          3</a:t>
            </a:r>
            <a:r>
              <a:rPr lang="en-US" sz="2400" b="1" dirty="0">
                <a:latin typeface="Arial" pitchFamily="34" charset="0"/>
                <a:cs typeface="Arial" pitchFamily="34" charset="0"/>
              </a:rPr>
              <a:t>. In the Third Way.</a:t>
            </a:r>
          </a:p>
          <a:p>
            <a:pPr marL="0" indent="0">
              <a:buNone/>
            </a:pPr>
            <a:r>
              <a:rPr lang="en-US" sz="1800" dirty="0">
                <a:latin typeface="Arial" pitchFamily="34" charset="0"/>
                <a:cs typeface="Arial" pitchFamily="34" charset="0"/>
              </a:rPr>
              <a:t>              Most people use stockinette , a tubular knitted stoking , which stretches freely in diameter but sparingly in length.</a:t>
            </a:r>
          </a:p>
          <a:p>
            <a:pPr marL="0" indent="0">
              <a:buNone/>
            </a:pPr>
            <a:r>
              <a:rPr lang="en-US" sz="1800" dirty="0">
                <a:latin typeface="Arial" pitchFamily="34" charset="0"/>
                <a:cs typeface="Arial" pitchFamily="34" charset="0"/>
              </a:rPr>
              <a:t>              It makes the cast look tidy and pads the sharp margins --- main use.</a:t>
            </a:r>
          </a:p>
          <a:p>
            <a:pPr marL="0" indent="0">
              <a:buNone/>
            </a:pPr>
            <a:r>
              <a:rPr lang="en-US" sz="1800" dirty="0">
                <a:latin typeface="Arial" pitchFamily="34" charset="0"/>
                <a:cs typeface="Arial" pitchFamily="34" charset="0"/>
              </a:rPr>
              <a:t>              Following the stockinette , sheet wadding is applied from the distal to proximal end of the limb, as  smoothly aspossible. Each turn </a:t>
            </a:r>
          </a:p>
          <a:p>
            <a:pPr marL="0" indent="0">
              <a:buNone/>
            </a:pPr>
            <a:r>
              <a:rPr lang="en-US" sz="1800" dirty="0">
                <a:latin typeface="Arial" pitchFamily="34" charset="0"/>
                <a:cs typeface="Arial" pitchFamily="34" charset="0"/>
              </a:rPr>
              <a:t>              should be applied transversely , tearing the border that transverses the greater diameter  of the limb so that it lies smoothly.                                     </a:t>
            </a:r>
          </a:p>
        </p:txBody>
      </p:sp>
    </p:spTree>
    <p:extLst>
      <p:ext uri="{BB962C8B-B14F-4D97-AF65-F5344CB8AC3E}">
        <p14:creationId xmlns:p14="http://schemas.microsoft.com/office/powerpoint/2010/main" val="14133094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F8B03-CB7C-4AC7-9073-BD2339A8559C}"/>
              </a:ext>
            </a:extLst>
          </p:cNvPr>
          <p:cNvSpPr>
            <a:spLocks noGrp="1"/>
          </p:cNvSpPr>
          <p:nvPr>
            <p:ph type="title"/>
          </p:nvPr>
        </p:nvSpPr>
        <p:spPr/>
        <p:txBody>
          <a:bodyPr/>
          <a:lstStyle/>
          <a:p>
            <a:pPr algn="ctr"/>
            <a:r>
              <a:rPr lang="en-US" b="1" dirty="0"/>
              <a:t>CAST MATERIALS</a:t>
            </a:r>
          </a:p>
        </p:txBody>
      </p:sp>
      <p:sp>
        <p:nvSpPr>
          <p:cNvPr id="3" name="Content Placeholder 2">
            <a:extLst>
              <a:ext uri="{FF2B5EF4-FFF2-40B4-BE49-F238E27FC236}">
                <a16:creationId xmlns:a16="http://schemas.microsoft.com/office/drawing/2014/main" id="{87D1C2EE-D05A-41E1-8DB2-9FB60F044C4D}"/>
              </a:ext>
            </a:extLst>
          </p:cNvPr>
          <p:cNvSpPr>
            <a:spLocks noGrp="1"/>
          </p:cNvSpPr>
          <p:nvPr>
            <p:ph idx="1"/>
          </p:nvPr>
        </p:nvSpPr>
        <p:spPr/>
        <p:txBody>
          <a:bodyPr>
            <a:normAutofit/>
          </a:bodyPr>
          <a:lstStyle/>
          <a:p>
            <a:r>
              <a:rPr lang="en-US" sz="4500" dirty="0">
                <a:solidFill>
                  <a:srgbClr val="000000"/>
                </a:solidFill>
              </a:rPr>
              <a:t>Plaster of Paris (white in color) </a:t>
            </a:r>
            <a:endParaRPr lang="en-US" sz="6000" dirty="0"/>
          </a:p>
          <a:p>
            <a:pPr marL="0" indent="0">
              <a:buNone/>
            </a:pPr>
            <a:r>
              <a:rPr lang="en-US" sz="4500" dirty="0">
                <a:solidFill>
                  <a:srgbClr val="000000"/>
                </a:solidFill>
              </a:rPr>
              <a:t>•Fiberglass (comes in a variety of colors, patterns, and designs) </a:t>
            </a:r>
            <a:endParaRPr lang="en-US" sz="6000" dirty="0"/>
          </a:p>
          <a:p>
            <a:pPr marL="0" indent="0">
              <a:buNone/>
            </a:pPr>
            <a:r>
              <a:rPr lang="en-US" sz="4500" dirty="0">
                <a:solidFill>
                  <a:srgbClr val="000000"/>
                </a:solidFill>
              </a:rPr>
              <a:t>•Thermoplastics </a:t>
            </a:r>
            <a:endParaRPr lang="en-US" sz="6000" dirty="0"/>
          </a:p>
          <a:p>
            <a:pPr marL="0" indent="0">
              <a:buNone/>
            </a:pPr>
            <a:r>
              <a:rPr lang="en-US" sz="4500" dirty="0">
                <a:solidFill>
                  <a:srgbClr val="000000"/>
                </a:solidFill>
              </a:rPr>
              <a:t>•Polyester / cotton knit</a:t>
            </a:r>
            <a:endParaRPr lang="en-US" sz="6000" dirty="0"/>
          </a:p>
        </p:txBody>
      </p:sp>
    </p:spTree>
    <p:extLst>
      <p:ext uri="{BB962C8B-B14F-4D97-AF65-F5344CB8AC3E}">
        <p14:creationId xmlns:p14="http://schemas.microsoft.com/office/powerpoint/2010/main" val="938743088"/>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3200" b="1" dirty="0">
                <a:latin typeface="Arial" pitchFamily="34" charset="0"/>
                <a:cs typeface="Arial" pitchFamily="34" charset="0"/>
              </a:rPr>
              <a:t>Removal of Plaster of Paris(</a:t>
            </a:r>
            <a:r>
              <a:rPr lang="en-US" sz="3200" b="1" dirty="0" err="1">
                <a:latin typeface="Arial" pitchFamily="34" charset="0"/>
                <a:cs typeface="Arial" pitchFamily="34" charset="0"/>
              </a:rPr>
              <a:t>Equipments</a:t>
            </a:r>
            <a:r>
              <a:rPr lang="en-US" sz="3200" b="1" dirty="0">
                <a:latin typeface="Arial" pitchFamily="34" charset="0"/>
                <a:cs typeface="Arial" pitchFamily="34" charset="0"/>
              </a:rPr>
              <a:t>).</a:t>
            </a:r>
          </a:p>
        </p:txBody>
      </p:sp>
      <p:sp>
        <p:nvSpPr>
          <p:cNvPr id="3" name="Content Placeholder 2"/>
          <p:cNvSpPr>
            <a:spLocks noGrp="1"/>
          </p:cNvSpPr>
          <p:nvPr>
            <p:ph idx="1"/>
          </p:nvPr>
        </p:nvSpPr>
        <p:spPr>
          <a:xfrm>
            <a:off x="457200" y="1066800"/>
            <a:ext cx="8229600" cy="5059363"/>
          </a:xfrm>
        </p:spPr>
        <p:txBody>
          <a:bodyPr>
            <a:normAutofit lnSpcReduction="10000"/>
          </a:bodyPr>
          <a:lstStyle/>
          <a:p>
            <a:r>
              <a:rPr lang="en-US" sz="1800" dirty="0">
                <a:latin typeface="Arial" pitchFamily="34" charset="0"/>
                <a:cs typeface="Arial" pitchFamily="34" charset="0"/>
              </a:rPr>
              <a:t>Plaster Shears.</a:t>
            </a:r>
          </a:p>
          <a:p>
            <a:r>
              <a:rPr lang="en-US" sz="1800" dirty="0">
                <a:latin typeface="Arial" pitchFamily="34" charset="0"/>
                <a:cs typeface="Arial" pitchFamily="34" charset="0"/>
              </a:rPr>
              <a:t>Plaster Spreader.</a:t>
            </a:r>
          </a:p>
          <a:p>
            <a:r>
              <a:rPr lang="en-US" sz="1800" dirty="0">
                <a:latin typeface="Arial" pitchFamily="34" charset="0"/>
                <a:cs typeface="Arial" pitchFamily="34" charset="0"/>
              </a:rPr>
              <a:t>Plaster Saw.</a:t>
            </a:r>
          </a:p>
          <a:p>
            <a:r>
              <a:rPr lang="en-US" sz="1800" dirty="0">
                <a:latin typeface="Arial" pitchFamily="34" charset="0"/>
                <a:cs typeface="Arial" pitchFamily="34" charset="0"/>
              </a:rPr>
              <a:t>Electric Plaster cutter.</a:t>
            </a:r>
          </a:p>
          <a:p>
            <a:r>
              <a:rPr lang="en-US" sz="1800" dirty="0" err="1">
                <a:latin typeface="Arial" pitchFamily="34" charset="0"/>
                <a:cs typeface="Arial" pitchFamily="34" charset="0"/>
              </a:rPr>
              <a:t>Mackin</a:t>
            </a:r>
            <a:r>
              <a:rPr lang="en-US" sz="1800" dirty="0">
                <a:latin typeface="Arial" pitchFamily="34" charset="0"/>
                <a:cs typeface="Arial" pitchFamily="34" charset="0"/>
              </a:rPr>
              <a:t> Tosh.</a:t>
            </a:r>
          </a:p>
          <a:p>
            <a:pPr marL="0" indent="0">
              <a:buNone/>
            </a:pPr>
            <a:r>
              <a:rPr lang="en-US" sz="1800" b="1" dirty="0">
                <a:latin typeface="Arial" pitchFamily="34" charset="0"/>
                <a:cs typeface="Arial" pitchFamily="34" charset="0"/>
              </a:rPr>
              <a:t>Removal of Plaster requires much skills and care just as in the Application.</a:t>
            </a:r>
          </a:p>
          <a:p>
            <a:pPr marL="0" indent="0">
              <a:buNone/>
            </a:pPr>
            <a:r>
              <a:rPr lang="en-US" sz="1800" dirty="0">
                <a:latin typeface="Arial" pitchFamily="34" charset="0"/>
                <a:cs typeface="Arial" pitchFamily="34" charset="0"/>
              </a:rPr>
              <a:t>Equipment should be available to wash the limb.</a:t>
            </a:r>
          </a:p>
          <a:p>
            <a:pPr marL="0" indent="0">
              <a:buNone/>
            </a:pPr>
            <a:r>
              <a:rPr lang="en-US" sz="1800" dirty="0">
                <a:latin typeface="Arial" pitchFamily="34" charset="0"/>
                <a:cs typeface="Arial" pitchFamily="34" charset="0"/>
              </a:rPr>
              <a:t>Apply in supportive bandage.</a:t>
            </a:r>
          </a:p>
          <a:p>
            <a:pPr marL="0" indent="0">
              <a:buNone/>
            </a:pPr>
            <a:r>
              <a:rPr lang="en-US" sz="1800" b="1" dirty="0">
                <a:latin typeface="Arial" pitchFamily="34" charset="0"/>
                <a:cs typeface="Arial" pitchFamily="34" charset="0"/>
              </a:rPr>
              <a:t>NB.</a:t>
            </a:r>
          </a:p>
          <a:p>
            <a:pPr marL="0" indent="0">
              <a:buNone/>
            </a:pPr>
            <a:r>
              <a:rPr lang="en-US" sz="1800" dirty="0">
                <a:latin typeface="Arial" pitchFamily="34" charset="0"/>
                <a:cs typeface="Arial" pitchFamily="34" charset="0"/>
              </a:rPr>
              <a:t>It is not applicable to cut the Plaster Cast when facing the patient but the operator should be in a position that you can see the patient.                     ( observation done ). Choice of the operators to be used depends on the following;</a:t>
            </a:r>
          </a:p>
          <a:p>
            <a:pPr marL="228600" indent="-228600">
              <a:buFont typeface="+mj-lt"/>
              <a:buAutoNum type="arabicPeriod"/>
            </a:pPr>
            <a:r>
              <a:rPr lang="en-US" sz="1800" dirty="0">
                <a:latin typeface="Arial" pitchFamily="34" charset="0"/>
                <a:cs typeface="Arial" pitchFamily="34" charset="0"/>
              </a:rPr>
              <a:t>Unpadded cast/skin tight – use Plaster Shear.</a:t>
            </a:r>
          </a:p>
          <a:p>
            <a:pPr marL="228600" indent="-228600">
              <a:buFont typeface="+mj-lt"/>
              <a:buAutoNum type="arabicPeriod"/>
            </a:pPr>
            <a:r>
              <a:rPr lang="en-US" sz="1800" dirty="0">
                <a:latin typeface="Arial" pitchFamily="34" charset="0"/>
                <a:cs typeface="Arial" pitchFamily="34" charset="0"/>
              </a:rPr>
              <a:t>Well- padded cast- you can use the electric plaster cutter.</a:t>
            </a:r>
          </a:p>
          <a:p>
            <a:pPr marL="0" indent="0">
              <a:buNone/>
            </a:pPr>
            <a:endParaRPr lang="en-US" sz="1200" dirty="0">
              <a:latin typeface="Arial" pitchFamily="34" charset="0"/>
              <a:cs typeface="Arial" pitchFamily="34" charset="0"/>
            </a:endParaRPr>
          </a:p>
        </p:txBody>
      </p:sp>
    </p:spTree>
    <p:extLst>
      <p:ext uri="{BB962C8B-B14F-4D97-AF65-F5344CB8AC3E}">
        <p14:creationId xmlns:p14="http://schemas.microsoft.com/office/powerpoint/2010/main" val="1390703171"/>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23DE-4FA3-4AF4-A355-0D64FB7D70C1}"/>
              </a:ext>
            </a:extLst>
          </p:cNvPr>
          <p:cNvSpPr>
            <a:spLocks noGrp="1"/>
          </p:cNvSpPr>
          <p:nvPr>
            <p:ph type="title"/>
          </p:nvPr>
        </p:nvSpPr>
        <p:spPr/>
        <p:txBody>
          <a:bodyPr/>
          <a:lstStyle/>
          <a:p>
            <a:r>
              <a:rPr lang="en-US" dirty="0"/>
              <a:t>Removing plaster/cast</a:t>
            </a:r>
          </a:p>
        </p:txBody>
      </p:sp>
      <p:sp>
        <p:nvSpPr>
          <p:cNvPr id="3" name="Content Placeholder 2">
            <a:extLst>
              <a:ext uri="{FF2B5EF4-FFF2-40B4-BE49-F238E27FC236}">
                <a16:creationId xmlns:a16="http://schemas.microsoft.com/office/drawing/2014/main" id="{F3EE60B5-20F1-4B39-AFA5-2FE5B2046505}"/>
              </a:ext>
            </a:extLst>
          </p:cNvPr>
          <p:cNvSpPr>
            <a:spLocks noGrp="1"/>
          </p:cNvSpPr>
          <p:nvPr>
            <p:ph idx="1"/>
          </p:nvPr>
        </p:nvSpPr>
        <p:spPr/>
        <p:txBody>
          <a:bodyPr>
            <a:normAutofit/>
          </a:bodyPr>
          <a:lstStyle/>
          <a:p>
            <a:r>
              <a:rPr lang="en-US" sz="1800" dirty="0">
                <a:solidFill>
                  <a:srgbClr val="000000"/>
                </a:solidFill>
                <a:effectLst/>
                <a:latin typeface="Lucida Sans Unicode" panose="020B0602030504020204" pitchFamily="34" charset="0"/>
              </a:rPr>
              <a:t>Slabs are removed by cutting the bandage, carefully avoiding nicking the skin </a:t>
            </a:r>
            <a:endParaRPr lang="en-US" dirty="0"/>
          </a:p>
          <a:p>
            <a:r>
              <a:rPr lang="en-US" sz="1800" dirty="0">
                <a:solidFill>
                  <a:srgbClr val="000000"/>
                </a:solidFill>
                <a:effectLst/>
                <a:latin typeface="Lucida Sans Unicode" panose="020B0602030504020204" pitchFamily="34" charset="0"/>
              </a:rPr>
              <a:t>For casts </a:t>
            </a:r>
            <a:endParaRPr lang="en-US" dirty="0"/>
          </a:p>
          <a:p>
            <a:pPr marL="651510" lvl="1" indent="-285750">
              <a:buFont typeface="Wingdings" panose="05000000000000000000" pitchFamily="2" charset="2"/>
              <a:buChar char="Ø"/>
            </a:pPr>
            <a:r>
              <a:rPr lang="en-US" sz="1600" dirty="0">
                <a:solidFill>
                  <a:srgbClr val="000000"/>
                </a:solidFill>
                <a:effectLst/>
                <a:latin typeface="Lucida Sans Unicode" panose="020B0602030504020204" pitchFamily="34" charset="0"/>
              </a:rPr>
              <a:t>– Using shears </a:t>
            </a:r>
            <a:endParaRPr lang="en-US" dirty="0"/>
          </a:p>
          <a:p>
            <a:pPr marL="651510" lvl="1" indent="-285750">
              <a:buFont typeface="Courier New" panose="02070309020205020404" pitchFamily="49" charset="0"/>
              <a:buChar char="o"/>
            </a:pPr>
            <a:r>
              <a:rPr lang="en-US" sz="1600" dirty="0">
                <a:solidFill>
                  <a:srgbClr val="000000"/>
                </a:solidFill>
                <a:effectLst/>
                <a:latin typeface="Lucida Sans Unicode" panose="020B0602030504020204" pitchFamily="34" charset="0"/>
              </a:rPr>
              <a:t>» Heel of the shears must lie between plaster and skin, avoiding </a:t>
            </a:r>
            <a:endParaRPr lang="en-US" dirty="0"/>
          </a:p>
          <a:p>
            <a:pPr marL="651510" lvl="1" indent="-285750">
              <a:buFont typeface="Courier New" panose="02070309020205020404" pitchFamily="49" charset="0"/>
              <a:buChar char="o"/>
            </a:pPr>
            <a:r>
              <a:rPr lang="en-US" sz="1600" dirty="0">
                <a:solidFill>
                  <a:srgbClr val="000000"/>
                </a:solidFill>
                <a:effectLst/>
                <a:latin typeface="Lucida Sans Unicode" panose="020B0602030504020204" pitchFamily="34" charset="0"/>
              </a:rPr>
              <a:t>bony prominences </a:t>
            </a:r>
            <a:endParaRPr lang="en-US" dirty="0"/>
          </a:p>
          <a:p>
            <a:pPr marL="651510" lvl="1" indent="-285750">
              <a:buFont typeface="Courier New" panose="02070309020205020404" pitchFamily="49" charset="0"/>
              <a:buChar char="o"/>
            </a:pPr>
            <a:r>
              <a:rPr lang="en-US" sz="1600" dirty="0">
                <a:solidFill>
                  <a:srgbClr val="000000"/>
                </a:solidFill>
                <a:effectLst/>
                <a:latin typeface="Lucida Sans Unicode" panose="020B0602030504020204" pitchFamily="34" charset="0"/>
              </a:rPr>
              <a:t>» Avoid cutting over concavities </a:t>
            </a:r>
            <a:endParaRPr lang="en-US" dirty="0"/>
          </a:p>
          <a:p>
            <a:pPr marL="651510" lvl="1" indent="-285750">
              <a:buFont typeface="Courier New" panose="02070309020205020404" pitchFamily="49" charset="0"/>
              <a:buChar char="o"/>
            </a:pPr>
            <a:r>
              <a:rPr lang="en-US" sz="1600" dirty="0">
                <a:solidFill>
                  <a:srgbClr val="000000"/>
                </a:solidFill>
                <a:effectLst/>
                <a:latin typeface="Lucida Sans Unicode" panose="020B0602030504020204" pitchFamily="34" charset="0"/>
              </a:rPr>
              <a:t>» The route of the shears should lie over compressible soft tissue </a:t>
            </a:r>
            <a:endParaRPr lang="en-US" dirty="0"/>
          </a:p>
          <a:p>
            <a:pPr marL="651510" lvl="1" indent="-285750">
              <a:buFont typeface="Courier New" panose="02070309020205020404" pitchFamily="49" charset="0"/>
              <a:buChar char="o"/>
            </a:pPr>
            <a:r>
              <a:rPr lang="en-US" sz="1600" dirty="0">
                <a:solidFill>
                  <a:srgbClr val="000000"/>
                </a:solidFill>
                <a:effectLst/>
                <a:latin typeface="Lucida Sans Unicode" panose="020B0602030504020204" pitchFamily="34" charset="0"/>
              </a:rPr>
              <a:t>» The lower handle should be parallel to the plaster </a:t>
            </a:r>
            <a:endParaRPr lang="en-US" dirty="0"/>
          </a:p>
          <a:p>
            <a:pPr marL="651510" lvl="1" indent="-285750">
              <a:buFont typeface="Wingdings" panose="05000000000000000000" pitchFamily="2" charset="2"/>
              <a:buChar char="Ø"/>
            </a:pPr>
            <a:r>
              <a:rPr lang="en-US" sz="1600" dirty="0">
                <a:solidFill>
                  <a:srgbClr val="000000"/>
                </a:solidFill>
                <a:effectLst/>
                <a:latin typeface="Lucida Sans Unicode" panose="020B0602030504020204" pitchFamily="34" charset="0"/>
              </a:rPr>
              <a:t>– Using electric saw </a:t>
            </a:r>
            <a:endParaRPr lang="en-US" dirty="0"/>
          </a:p>
          <a:p>
            <a:pPr marL="651510" lvl="1" indent="-285750">
              <a:buFont typeface="Courier New" panose="02070309020205020404" pitchFamily="49" charset="0"/>
              <a:buChar char="o"/>
            </a:pPr>
            <a:r>
              <a:rPr lang="en-US" sz="1600" dirty="0">
                <a:solidFill>
                  <a:srgbClr val="000000"/>
                </a:solidFill>
                <a:effectLst/>
                <a:latin typeface="Lucida Sans Unicode" panose="020B0602030504020204" pitchFamily="34" charset="0"/>
              </a:rPr>
              <a:t>» Do not use unless there’s wool padding </a:t>
            </a:r>
            <a:endParaRPr lang="en-US" dirty="0"/>
          </a:p>
          <a:p>
            <a:pPr marL="651510" lvl="1" indent="-285750">
              <a:buFont typeface="Courier New" panose="02070309020205020404" pitchFamily="49" charset="0"/>
              <a:buChar char="o"/>
            </a:pPr>
            <a:r>
              <a:rPr lang="en-US" sz="1600" dirty="0">
                <a:solidFill>
                  <a:srgbClr val="000000"/>
                </a:solidFill>
                <a:effectLst/>
                <a:latin typeface="Lucida Sans Unicode" panose="020B0602030504020204" pitchFamily="34" charset="0"/>
              </a:rPr>
              <a:t>» Do not use over bony prominences </a:t>
            </a:r>
            <a:endParaRPr lang="en-US" dirty="0"/>
          </a:p>
          <a:p>
            <a:pPr marL="651510" lvl="1" indent="-285750">
              <a:buFont typeface="Courier New" panose="02070309020205020404" pitchFamily="49" charset="0"/>
              <a:buChar char="o"/>
            </a:pPr>
            <a:r>
              <a:rPr lang="en-US" sz="1600" dirty="0">
                <a:solidFill>
                  <a:srgbClr val="000000"/>
                </a:solidFill>
                <a:effectLst/>
                <a:latin typeface="Lucida Sans Unicode" panose="020B0602030504020204" pitchFamily="34" charset="0"/>
              </a:rPr>
              <a:t>» The cutting movement should be up and down not lateral </a:t>
            </a:r>
            <a:endParaRPr lang="en-US" dirty="0"/>
          </a:p>
          <a:p>
            <a:pPr marL="651510" lvl="1" indent="-285750">
              <a:buFont typeface="Courier New" panose="02070309020205020404" pitchFamily="49" charset="0"/>
              <a:buChar char="o"/>
            </a:pPr>
            <a:r>
              <a:rPr lang="en-US" sz="1600" dirty="0">
                <a:solidFill>
                  <a:srgbClr val="000000"/>
                </a:solidFill>
                <a:effectLst/>
                <a:latin typeface="Lucida Sans Unicode" panose="020B0602030504020204" pitchFamily="34" charset="0"/>
              </a:rPr>
              <a:t>» Do not use blade if bent, broken or blunt</a:t>
            </a:r>
            <a:endParaRPr lang="en-US" dirty="0"/>
          </a:p>
        </p:txBody>
      </p:sp>
    </p:spTree>
    <p:extLst>
      <p:ext uri="{BB962C8B-B14F-4D97-AF65-F5344CB8AC3E}">
        <p14:creationId xmlns:p14="http://schemas.microsoft.com/office/powerpoint/2010/main" val="2323106711"/>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64D11-2BB5-468B-9644-6979C1563FC6}"/>
              </a:ext>
            </a:extLst>
          </p:cNvPr>
          <p:cNvSpPr>
            <a:spLocks noGrp="1"/>
          </p:cNvSpPr>
          <p:nvPr>
            <p:ph type="title"/>
          </p:nvPr>
        </p:nvSpPr>
        <p:spPr/>
        <p:txBody>
          <a:bodyPr/>
          <a:lstStyle/>
          <a:p>
            <a:r>
              <a:rPr lang="en-US" dirty="0"/>
              <a:t>Removing plaster/cast</a:t>
            </a:r>
          </a:p>
        </p:txBody>
      </p:sp>
      <p:pic>
        <p:nvPicPr>
          <p:cNvPr id="5" name="Content Placeholder 4">
            <a:extLst>
              <a:ext uri="{FF2B5EF4-FFF2-40B4-BE49-F238E27FC236}">
                <a16:creationId xmlns:a16="http://schemas.microsoft.com/office/drawing/2014/main" id="{71160FAD-959F-40A0-AAF4-382E7D40AB2D}"/>
              </a:ext>
            </a:extLst>
          </p:cNvPr>
          <p:cNvPicPr>
            <a:picLocks noGrp="1" noChangeAspect="1"/>
          </p:cNvPicPr>
          <p:nvPr>
            <p:ph idx="1"/>
          </p:nvPr>
        </p:nvPicPr>
        <p:blipFill>
          <a:blip r:embed="rId2"/>
          <a:stretch>
            <a:fillRect/>
          </a:stretch>
        </p:blipFill>
        <p:spPr>
          <a:xfrm>
            <a:off x="5157215" y="1847088"/>
            <a:ext cx="3529585" cy="4706112"/>
          </a:xfrm>
        </p:spPr>
      </p:pic>
      <p:pic>
        <p:nvPicPr>
          <p:cNvPr id="7" name="Picture 6">
            <a:extLst>
              <a:ext uri="{FF2B5EF4-FFF2-40B4-BE49-F238E27FC236}">
                <a16:creationId xmlns:a16="http://schemas.microsoft.com/office/drawing/2014/main" id="{20002A68-5BD5-40DF-A383-7341E8BEEF93}"/>
              </a:ext>
            </a:extLst>
          </p:cNvPr>
          <p:cNvPicPr>
            <a:picLocks noChangeAspect="1"/>
          </p:cNvPicPr>
          <p:nvPr/>
        </p:nvPicPr>
        <p:blipFill>
          <a:blip r:embed="rId3"/>
          <a:stretch>
            <a:fillRect/>
          </a:stretch>
        </p:blipFill>
        <p:spPr>
          <a:xfrm>
            <a:off x="66973" y="2285999"/>
            <a:ext cx="5090241" cy="3868583"/>
          </a:xfrm>
          <a:prstGeom prst="rect">
            <a:avLst/>
          </a:prstGeom>
        </p:spPr>
      </p:pic>
    </p:spTree>
    <p:extLst>
      <p:ext uri="{BB962C8B-B14F-4D97-AF65-F5344CB8AC3E}">
        <p14:creationId xmlns:p14="http://schemas.microsoft.com/office/powerpoint/2010/main" val="3011610359"/>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DBEA0-4202-4688-B19D-85C0BFB89F4F}"/>
              </a:ext>
            </a:extLst>
          </p:cNvPr>
          <p:cNvSpPr>
            <a:spLocks noGrp="1"/>
          </p:cNvSpPr>
          <p:nvPr>
            <p:ph type="title"/>
          </p:nvPr>
        </p:nvSpPr>
        <p:spPr/>
        <p:txBody>
          <a:bodyPr>
            <a:normAutofit fontScale="90000"/>
          </a:bodyPr>
          <a:lstStyle/>
          <a:p>
            <a:r>
              <a:rPr lang="en-US" dirty="0"/>
              <a:t>Instructions given to the patients</a:t>
            </a:r>
          </a:p>
        </p:txBody>
      </p:sp>
      <p:sp>
        <p:nvSpPr>
          <p:cNvPr id="3" name="Content Placeholder 2">
            <a:extLst>
              <a:ext uri="{FF2B5EF4-FFF2-40B4-BE49-F238E27FC236}">
                <a16:creationId xmlns:a16="http://schemas.microsoft.com/office/drawing/2014/main" id="{60CDA2D9-EF29-4D97-AAF7-EB336408DD5D}"/>
              </a:ext>
            </a:extLst>
          </p:cNvPr>
          <p:cNvSpPr>
            <a:spLocks noGrp="1"/>
          </p:cNvSpPr>
          <p:nvPr>
            <p:ph idx="1"/>
          </p:nvPr>
        </p:nvSpPr>
        <p:spPr/>
        <p:txBody>
          <a:bodyPr/>
          <a:lstStyle/>
          <a:p>
            <a:r>
              <a:rPr lang="en-US" dirty="0"/>
              <a:t>Don’t wet, cut, heat or otherwise interfere with this plaster cast.</a:t>
            </a:r>
          </a:p>
          <a:p>
            <a:r>
              <a:rPr lang="en-US" dirty="0"/>
              <a:t>Report at once if;</a:t>
            </a:r>
          </a:p>
          <a:p>
            <a:pPr marL="571500" indent="-571500">
              <a:buFont typeface="+mj-lt"/>
              <a:buAutoNum type="romanLcPeriod"/>
            </a:pPr>
            <a:r>
              <a:rPr lang="en-US" dirty="0"/>
              <a:t>It </a:t>
            </a:r>
            <a:r>
              <a:rPr lang="en-US" dirty="0" err="1"/>
              <a:t>cracks,becomes</a:t>
            </a:r>
            <a:r>
              <a:rPr lang="en-US" dirty="0"/>
              <a:t> loose/otherwise uncomfortable.</a:t>
            </a:r>
          </a:p>
          <a:p>
            <a:pPr marL="571500" indent="-571500">
              <a:buFont typeface="+mj-lt"/>
              <a:buAutoNum type="romanLcPeriod"/>
            </a:pPr>
            <a:r>
              <a:rPr lang="en-US" dirty="0"/>
              <a:t>There is any pain</a:t>
            </a:r>
          </a:p>
          <a:p>
            <a:pPr marL="571500" indent="-571500">
              <a:buFont typeface="+mj-lt"/>
              <a:buAutoNum type="romanLcPeriod"/>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If there is any discharge</a:t>
            </a:r>
          </a:p>
          <a:p>
            <a:pPr marL="571500" marR="0" lvl="0" indent="-571500" algn="just">
              <a:lnSpc>
                <a:spcPct val="150000"/>
              </a:lnSpc>
              <a:spcBef>
                <a:spcPts val="0"/>
              </a:spcBef>
              <a:spcAft>
                <a:spcPts val="0"/>
              </a:spcAft>
              <a:buFont typeface="+mj-lt"/>
              <a:buAutoNum type="romanLcPeriod"/>
            </a:pPr>
            <a:r>
              <a:rPr lang="en-US" sz="28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If the fing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ers/toes become numb/difficult to move.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571500" marR="0" lvl="0" indent="-571500" algn="just">
              <a:lnSpc>
                <a:spcPct val="150000"/>
              </a:lnSpc>
              <a:spcBef>
                <a:spcPts val="0"/>
              </a:spcBef>
              <a:spcAft>
                <a:spcPts val="800"/>
              </a:spcAft>
              <a:buFont typeface="+mj-lt"/>
              <a:buAutoNum type="romanLcPeriod"/>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If the fingers/toes become swollen/blue.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571500" indent="-571500">
              <a:buFont typeface="+mj-lt"/>
              <a:buAutoNum type="romanLcPeriod"/>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571500" indent="-571500">
              <a:buFont typeface="+mj-lt"/>
              <a:buAutoNum type="romanLcPeriod"/>
            </a:pPr>
            <a:endParaRPr lang="en-US" dirty="0"/>
          </a:p>
        </p:txBody>
      </p:sp>
    </p:spTree>
    <p:extLst>
      <p:ext uri="{BB962C8B-B14F-4D97-AF65-F5344CB8AC3E}">
        <p14:creationId xmlns:p14="http://schemas.microsoft.com/office/powerpoint/2010/main" val="413580261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B13C3-EC56-4298-9673-E593C6E876A6}"/>
              </a:ext>
            </a:extLst>
          </p:cNvPr>
          <p:cNvSpPr>
            <a:spLocks noGrp="1"/>
          </p:cNvSpPr>
          <p:nvPr>
            <p:ph type="title"/>
          </p:nvPr>
        </p:nvSpPr>
        <p:spPr/>
        <p:txBody>
          <a:bodyPr/>
          <a:lstStyle/>
          <a:p>
            <a:r>
              <a:rPr lang="en-US" dirty="0"/>
              <a:t>Advice to the patient</a:t>
            </a:r>
          </a:p>
        </p:txBody>
      </p:sp>
      <p:sp>
        <p:nvSpPr>
          <p:cNvPr id="3" name="Content Placeholder 2">
            <a:extLst>
              <a:ext uri="{FF2B5EF4-FFF2-40B4-BE49-F238E27FC236}">
                <a16:creationId xmlns:a16="http://schemas.microsoft.com/office/drawing/2014/main" id="{D22CD4B1-8ACC-4B38-BE0B-663FBFF1D2F4}"/>
              </a:ext>
            </a:extLst>
          </p:cNvPr>
          <p:cNvSpPr>
            <a:spLocks noGrp="1"/>
          </p:cNvSpPr>
          <p:nvPr>
            <p:ph idx="1"/>
          </p:nvPr>
        </p:nvSpPr>
        <p:spPr/>
        <p:txBody>
          <a:bodyPr/>
          <a:lstStyle/>
          <a:p>
            <a:pPr marL="342900" marR="0" lvl="0" indent="-342900" algn="just">
              <a:lnSpc>
                <a:spcPct val="15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The Plaster cast may feel tight for some time after application.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This can usually be relieved by lying arm/leg on one moving pillows and by constantly moving those joints of the arm and the leg that are not covered by the Plaster cast.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800"/>
              </a:spcAft>
              <a:buFont typeface="Symbol" panose="05050102010706020507" pitchFamily="18" charset="2"/>
              <a:buChar char=""/>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Patient sign for the instruction cards.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21281695"/>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7200" dirty="0"/>
              <a:t>Splintage</a:t>
            </a:r>
          </a:p>
        </p:txBody>
      </p:sp>
      <p:sp>
        <p:nvSpPr>
          <p:cNvPr id="3" name="Content Placeholder 2"/>
          <p:cNvSpPr>
            <a:spLocks noGrp="1"/>
          </p:cNvSpPr>
          <p:nvPr>
            <p:ph idx="1"/>
          </p:nvPr>
        </p:nvSpPr>
        <p:spPr>
          <a:xfrm>
            <a:off x="533400" y="1524001"/>
            <a:ext cx="8229600" cy="4525963"/>
          </a:xfrm>
        </p:spPr>
        <p:txBody>
          <a:bodyPr>
            <a:normAutofit lnSpcReduction="10000"/>
          </a:bodyPr>
          <a:lstStyle/>
          <a:p>
            <a:r>
              <a:rPr lang="en-US" dirty="0"/>
              <a:t>Is a device used for  support or immobilization   of a limb or the spine. it can  be used in multiple situation include temporary immobilization of potentially broken bone or damage joint and support for joint during activity. </a:t>
            </a:r>
          </a:p>
          <a:p>
            <a:r>
              <a:rPr lang="en-US" dirty="0"/>
              <a:t>To correct deformity</a:t>
            </a:r>
          </a:p>
          <a:p>
            <a:r>
              <a:rPr lang="en-US" dirty="0"/>
              <a:t>To stabilize and rest the limb when ligament has occurred</a:t>
            </a:r>
          </a:p>
          <a:p>
            <a:r>
              <a:rPr lang="en-US" dirty="0"/>
              <a:t>To  rest  infected  tissue </a:t>
            </a:r>
          </a:p>
          <a:p>
            <a:br>
              <a:rPr lang="en-US" dirty="0"/>
            </a:br>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57E14-EDA3-4C62-A048-6053D4ABB1B9}"/>
              </a:ext>
            </a:extLst>
          </p:cNvPr>
          <p:cNvSpPr>
            <a:spLocks noGrp="1"/>
          </p:cNvSpPr>
          <p:nvPr>
            <p:ph type="title"/>
          </p:nvPr>
        </p:nvSpPr>
        <p:spPr/>
        <p:txBody>
          <a:bodyPr/>
          <a:lstStyle/>
          <a:p>
            <a:r>
              <a:rPr lang="en-US" dirty="0"/>
              <a:t>CAST WEDGING</a:t>
            </a:r>
          </a:p>
        </p:txBody>
      </p:sp>
      <p:sp>
        <p:nvSpPr>
          <p:cNvPr id="3" name="Content Placeholder 2">
            <a:extLst>
              <a:ext uri="{FF2B5EF4-FFF2-40B4-BE49-F238E27FC236}">
                <a16:creationId xmlns:a16="http://schemas.microsoft.com/office/drawing/2014/main" id="{391F5F6C-A48C-4377-BFA2-F9AF8885399E}"/>
              </a:ext>
            </a:extLst>
          </p:cNvPr>
          <p:cNvSpPr>
            <a:spLocks noGrp="1"/>
          </p:cNvSpPr>
          <p:nvPr>
            <p:ph idx="1"/>
          </p:nvPr>
        </p:nvSpPr>
        <p:spPr/>
        <p:txBody>
          <a:bodyPr/>
          <a:lstStyle/>
          <a:p>
            <a:r>
              <a:rPr lang="en-US" dirty="0"/>
              <a:t>When fracture reduction is incompletely obtained in a cast, wedging may be viable technique to correct deformity and avoid surgical intervention.</a:t>
            </a:r>
          </a:p>
        </p:txBody>
      </p:sp>
      <p:pic>
        <p:nvPicPr>
          <p:cNvPr id="5" name="Picture 4">
            <a:extLst>
              <a:ext uri="{FF2B5EF4-FFF2-40B4-BE49-F238E27FC236}">
                <a16:creationId xmlns:a16="http://schemas.microsoft.com/office/drawing/2014/main" id="{C9972095-BFCB-4B86-94F4-FDA75885D768}"/>
              </a:ext>
            </a:extLst>
          </p:cNvPr>
          <p:cNvPicPr>
            <a:picLocks noChangeAspect="1"/>
          </p:cNvPicPr>
          <p:nvPr/>
        </p:nvPicPr>
        <p:blipFill>
          <a:blip r:embed="rId2"/>
          <a:stretch>
            <a:fillRect/>
          </a:stretch>
        </p:blipFill>
        <p:spPr>
          <a:xfrm>
            <a:off x="685800" y="3162083"/>
            <a:ext cx="3326322" cy="3695915"/>
          </a:xfrm>
          <a:prstGeom prst="rect">
            <a:avLst/>
          </a:prstGeom>
        </p:spPr>
      </p:pic>
      <p:pic>
        <p:nvPicPr>
          <p:cNvPr id="7" name="Picture 6">
            <a:extLst>
              <a:ext uri="{FF2B5EF4-FFF2-40B4-BE49-F238E27FC236}">
                <a16:creationId xmlns:a16="http://schemas.microsoft.com/office/drawing/2014/main" id="{CD9F173E-C152-4744-A3A8-198ED34BEB72}"/>
              </a:ext>
            </a:extLst>
          </p:cNvPr>
          <p:cNvPicPr>
            <a:picLocks noChangeAspect="1"/>
          </p:cNvPicPr>
          <p:nvPr/>
        </p:nvPicPr>
        <p:blipFill>
          <a:blip r:embed="rId3"/>
          <a:stretch>
            <a:fillRect/>
          </a:stretch>
        </p:blipFill>
        <p:spPr>
          <a:xfrm>
            <a:off x="4876800" y="3162084"/>
            <a:ext cx="3450880" cy="3695914"/>
          </a:xfrm>
          <a:prstGeom prst="rect">
            <a:avLst/>
          </a:prstGeom>
        </p:spPr>
      </p:pic>
    </p:spTree>
    <p:extLst>
      <p:ext uri="{BB962C8B-B14F-4D97-AF65-F5344CB8AC3E}">
        <p14:creationId xmlns:p14="http://schemas.microsoft.com/office/powerpoint/2010/main" val="784058429"/>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B8BB4-287F-4282-BD98-00B5F2A62C3B}"/>
              </a:ext>
            </a:extLst>
          </p:cNvPr>
          <p:cNvSpPr>
            <a:spLocks noGrp="1"/>
          </p:cNvSpPr>
          <p:nvPr>
            <p:ph type="title"/>
          </p:nvPr>
        </p:nvSpPr>
        <p:spPr/>
        <p:txBody>
          <a:bodyPr/>
          <a:lstStyle/>
          <a:p>
            <a:r>
              <a:rPr lang="en-US" dirty="0"/>
              <a:t>Types of cast wedging</a:t>
            </a:r>
          </a:p>
        </p:txBody>
      </p:sp>
      <p:sp>
        <p:nvSpPr>
          <p:cNvPr id="3" name="Content Placeholder 2">
            <a:extLst>
              <a:ext uri="{FF2B5EF4-FFF2-40B4-BE49-F238E27FC236}">
                <a16:creationId xmlns:a16="http://schemas.microsoft.com/office/drawing/2014/main" id="{705DEC45-1B2C-4520-AB26-3BACB22D6720}"/>
              </a:ext>
            </a:extLst>
          </p:cNvPr>
          <p:cNvSpPr>
            <a:spLocks noGrp="1"/>
          </p:cNvSpPr>
          <p:nvPr>
            <p:ph idx="1"/>
          </p:nvPr>
        </p:nvSpPr>
        <p:spPr/>
        <p:txBody>
          <a:bodyPr/>
          <a:lstStyle/>
          <a:p>
            <a:r>
              <a:rPr lang="en-US" dirty="0"/>
              <a:t>Open wedging</a:t>
            </a:r>
          </a:p>
          <a:p>
            <a:r>
              <a:rPr lang="en-US" dirty="0"/>
              <a:t>Closed wedging</a:t>
            </a:r>
          </a:p>
          <a:p>
            <a:r>
              <a:rPr lang="en-US" dirty="0"/>
              <a:t>Combination of opening and closing wedging.</a:t>
            </a:r>
          </a:p>
        </p:txBody>
      </p:sp>
    </p:spTree>
    <p:extLst>
      <p:ext uri="{BB962C8B-B14F-4D97-AF65-F5344CB8AC3E}">
        <p14:creationId xmlns:p14="http://schemas.microsoft.com/office/powerpoint/2010/main" val="403933488"/>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EA8F9-4B01-484B-842E-486EC34DD26C}"/>
              </a:ext>
            </a:extLst>
          </p:cNvPr>
          <p:cNvSpPr>
            <a:spLocks noGrp="1"/>
          </p:cNvSpPr>
          <p:nvPr>
            <p:ph type="title"/>
          </p:nvPr>
        </p:nvSpPr>
        <p:spPr/>
        <p:txBody>
          <a:bodyPr/>
          <a:lstStyle/>
          <a:p>
            <a:pPr marL="914400" indent="-914400">
              <a:buFont typeface="+mj-lt"/>
              <a:buAutoNum type="alphaLcParenR"/>
            </a:pPr>
            <a:r>
              <a:rPr lang="en-US" dirty="0"/>
              <a:t>Open wedging</a:t>
            </a:r>
          </a:p>
        </p:txBody>
      </p:sp>
      <p:sp>
        <p:nvSpPr>
          <p:cNvPr id="3" name="Content Placeholder 2">
            <a:extLst>
              <a:ext uri="{FF2B5EF4-FFF2-40B4-BE49-F238E27FC236}">
                <a16:creationId xmlns:a16="http://schemas.microsoft.com/office/drawing/2014/main" id="{9EB0FF40-CE26-4BAD-A5A5-1CDD780B9F76}"/>
              </a:ext>
            </a:extLst>
          </p:cNvPr>
          <p:cNvSpPr>
            <a:spLocks noGrp="1"/>
          </p:cNvSpPr>
          <p:nvPr>
            <p:ph idx="1"/>
          </p:nvPr>
        </p:nvSpPr>
        <p:spPr/>
        <p:txBody>
          <a:bodyPr/>
          <a:lstStyle/>
          <a:p>
            <a:r>
              <a:rPr lang="en-US" dirty="0"/>
              <a:t>More commonly used.</a:t>
            </a:r>
          </a:p>
          <a:p>
            <a:r>
              <a:rPr lang="en-US" dirty="0"/>
              <a:t>Avoids the risks that accompany closing wedges.</a:t>
            </a:r>
          </a:p>
        </p:txBody>
      </p:sp>
    </p:spTree>
    <p:extLst>
      <p:ext uri="{BB962C8B-B14F-4D97-AF65-F5344CB8AC3E}">
        <p14:creationId xmlns:p14="http://schemas.microsoft.com/office/powerpoint/2010/main" val="2044778505"/>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B419C-9369-435B-8E69-CF3E5E52E0B2}"/>
              </a:ext>
            </a:extLst>
          </p:cNvPr>
          <p:cNvSpPr>
            <a:spLocks noGrp="1"/>
          </p:cNvSpPr>
          <p:nvPr>
            <p:ph type="title"/>
          </p:nvPr>
        </p:nvSpPr>
        <p:spPr/>
        <p:txBody>
          <a:bodyPr/>
          <a:lstStyle/>
          <a:p>
            <a:pPr marL="914400" indent="-914400">
              <a:buFont typeface="+mj-lt"/>
              <a:buAutoNum type="alphaLcParenR" startAt="2"/>
            </a:pPr>
            <a:r>
              <a:rPr lang="en-US" dirty="0"/>
              <a:t>Closed wedging</a:t>
            </a:r>
          </a:p>
        </p:txBody>
      </p:sp>
      <p:sp>
        <p:nvSpPr>
          <p:cNvPr id="3" name="Content Placeholder 2">
            <a:extLst>
              <a:ext uri="{FF2B5EF4-FFF2-40B4-BE49-F238E27FC236}">
                <a16:creationId xmlns:a16="http://schemas.microsoft.com/office/drawing/2014/main" id="{36B8B8E5-C0B1-449E-B320-9F69CC86CEC4}"/>
              </a:ext>
            </a:extLst>
          </p:cNvPr>
          <p:cNvSpPr>
            <a:spLocks noGrp="1"/>
          </p:cNvSpPr>
          <p:nvPr>
            <p:ph idx="1"/>
          </p:nvPr>
        </p:nvSpPr>
        <p:spPr/>
        <p:txBody>
          <a:bodyPr/>
          <a:lstStyle/>
          <a:p>
            <a:pPr>
              <a:buFont typeface="Arial" panose="020B0604020202020204" pitchFamily="34" charset="0"/>
              <a:buChar char="•"/>
            </a:pPr>
            <a:r>
              <a:rPr lang="en-US" dirty="0"/>
              <a:t>Possible complications: </a:t>
            </a:r>
          </a:p>
          <a:p>
            <a:pPr lvl="1">
              <a:buFont typeface="Arial" panose="020B0604020202020204" pitchFamily="34" charset="0"/>
              <a:buChar char="•"/>
            </a:pPr>
            <a:r>
              <a:rPr lang="en-US" dirty="0"/>
              <a:t>Pinching of the skin(may cause skin breakdown)</a:t>
            </a:r>
          </a:p>
          <a:p>
            <a:pPr lvl="1">
              <a:buFont typeface="Arial" panose="020B0604020202020204" pitchFamily="34" charset="0"/>
              <a:buChar char="•"/>
            </a:pPr>
            <a:r>
              <a:rPr lang="en-US" dirty="0"/>
              <a:t>Accumulation of cast padding at the wedge site(may also cause skin breakdown).</a:t>
            </a:r>
          </a:p>
          <a:p>
            <a:pPr lvl="1">
              <a:buFont typeface="Arial" panose="020B0604020202020204" pitchFamily="34" charset="0"/>
              <a:buChar char="•"/>
            </a:pPr>
            <a:r>
              <a:rPr lang="en-US" dirty="0"/>
              <a:t>Fracture shortening</a:t>
            </a:r>
          </a:p>
          <a:p>
            <a:pPr lvl="1">
              <a:buFont typeface="Arial" panose="020B0604020202020204" pitchFamily="34" charset="0"/>
              <a:buChar char="•"/>
            </a:pPr>
            <a:r>
              <a:rPr lang="en-US" dirty="0"/>
              <a:t>Reduction of the volume of the cast(may result in compartment syndrome).</a:t>
            </a:r>
          </a:p>
        </p:txBody>
      </p:sp>
    </p:spTree>
    <p:extLst>
      <p:ext uri="{BB962C8B-B14F-4D97-AF65-F5344CB8AC3E}">
        <p14:creationId xmlns:p14="http://schemas.microsoft.com/office/powerpoint/2010/main" val="38719191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91A76-A78E-4172-A29D-A69A7C612E1E}"/>
              </a:ext>
            </a:extLst>
          </p:cNvPr>
          <p:cNvSpPr>
            <a:spLocks noGrp="1"/>
          </p:cNvSpPr>
          <p:nvPr>
            <p:ph type="title"/>
          </p:nvPr>
        </p:nvSpPr>
        <p:spPr/>
        <p:txBody>
          <a:bodyPr/>
          <a:lstStyle/>
          <a:p>
            <a:pPr algn="ctr"/>
            <a:r>
              <a:rPr lang="en-US" b="1" dirty="0"/>
              <a:t>WHAT IS PLASTER OF PARIS</a:t>
            </a:r>
          </a:p>
        </p:txBody>
      </p:sp>
      <p:sp>
        <p:nvSpPr>
          <p:cNvPr id="3" name="Content Placeholder 2">
            <a:extLst>
              <a:ext uri="{FF2B5EF4-FFF2-40B4-BE49-F238E27FC236}">
                <a16:creationId xmlns:a16="http://schemas.microsoft.com/office/drawing/2014/main" id="{F2E0236D-ADE0-4E88-8E11-3B37AE30DBDB}"/>
              </a:ext>
            </a:extLst>
          </p:cNvPr>
          <p:cNvSpPr>
            <a:spLocks noGrp="1"/>
          </p:cNvSpPr>
          <p:nvPr>
            <p:ph idx="1"/>
          </p:nvPr>
        </p:nvSpPr>
        <p:spPr/>
        <p:txBody>
          <a:bodyPr>
            <a:normAutofit lnSpcReduction="10000"/>
          </a:bodyPr>
          <a:lstStyle/>
          <a:p>
            <a:r>
              <a:rPr lang="en-US" sz="2700" dirty="0">
                <a:solidFill>
                  <a:srgbClr val="000000"/>
                </a:solidFill>
              </a:rPr>
              <a:t>Plaster of Paris is calcined gypsum (roasted gypsum), ground to a fine powder by milling </a:t>
            </a:r>
            <a:endParaRPr lang="en-US" sz="3600" dirty="0"/>
          </a:p>
          <a:p>
            <a:pPr marL="0" indent="0">
              <a:buNone/>
            </a:pPr>
            <a:r>
              <a:rPr lang="en-US" sz="2700" dirty="0">
                <a:solidFill>
                  <a:srgbClr val="000000"/>
                </a:solidFill>
              </a:rPr>
              <a:t>• The Plaster bandages consist of a cotton bandage that has been combined with plaster of Paris </a:t>
            </a:r>
            <a:endParaRPr lang="en-US" sz="3600" dirty="0"/>
          </a:p>
          <a:p>
            <a:pPr marL="0" indent="0">
              <a:buNone/>
            </a:pPr>
            <a:r>
              <a:rPr lang="en-US" sz="2700" dirty="0">
                <a:solidFill>
                  <a:srgbClr val="000000"/>
                </a:solidFill>
              </a:rPr>
              <a:t>• When water is added, the more soluble form of calcium sulfate returns to the relatively insoluble form, and heat is produced </a:t>
            </a:r>
            <a:endParaRPr lang="en-US" sz="3600" dirty="0"/>
          </a:p>
          <a:p>
            <a:pPr marL="0" indent="0">
              <a:buNone/>
            </a:pPr>
            <a:r>
              <a:rPr lang="en-US" sz="2700" dirty="0">
                <a:solidFill>
                  <a:srgbClr val="000000"/>
                </a:solidFill>
              </a:rPr>
              <a:t>•It hardens after it has been made wet. </a:t>
            </a:r>
            <a:endParaRPr lang="en-US" sz="3600" dirty="0"/>
          </a:p>
          <a:p>
            <a:pPr marL="0" indent="0">
              <a:buNone/>
            </a:pPr>
            <a:r>
              <a:rPr lang="en-US" sz="2700" dirty="0">
                <a:solidFill>
                  <a:srgbClr val="000000"/>
                </a:solidFill>
              </a:rPr>
              <a:t>	2 (CaSO4·½ H2O) + 3 H2O → 2 (CaSO4.2H2O) +Heat[1]</a:t>
            </a:r>
            <a:endParaRPr lang="en-US" sz="3600" dirty="0"/>
          </a:p>
        </p:txBody>
      </p:sp>
    </p:spTree>
    <p:extLst>
      <p:ext uri="{BB962C8B-B14F-4D97-AF65-F5344CB8AC3E}">
        <p14:creationId xmlns:p14="http://schemas.microsoft.com/office/powerpoint/2010/main" val="395816227"/>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C9D3F-3906-4E84-88E9-325AA2FCF5C7}"/>
              </a:ext>
            </a:extLst>
          </p:cNvPr>
          <p:cNvSpPr>
            <a:spLocks noGrp="1"/>
          </p:cNvSpPr>
          <p:nvPr>
            <p:ph type="title"/>
          </p:nvPr>
        </p:nvSpPr>
        <p:spPr/>
        <p:txBody>
          <a:bodyPr>
            <a:normAutofit fontScale="90000"/>
          </a:bodyPr>
          <a:lstStyle/>
          <a:p>
            <a:r>
              <a:rPr lang="en-US" dirty="0"/>
              <a:t>Indication for the application of a plaster of Paris (pop) </a:t>
            </a:r>
            <a:r>
              <a:rPr lang="en-US" dirty="0" err="1"/>
              <a:t>backslab</a:t>
            </a:r>
            <a:endParaRPr lang="en-US" dirty="0"/>
          </a:p>
        </p:txBody>
      </p:sp>
      <p:sp>
        <p:nvSpPr>
          <p:cNvPr id="3" name="Content Placeholder 2">
            <a:extLst>
              <a:ext uri="{FF2B5EF4-FFF2-40B4-BE49-F238E27FC236}">
                <a16:creationId xmlns:a16="http://schemas.microsoft.com/office/drawing/2014/main" id="{CAE49C7A-3A6E-40EA-A7FC-EE32599F072C}"/>
              </a:ext>
            </a:extLst>
          </p:cNvPr>
          <p:cNvSpPr>
            <a:spLocks noGrp="1"/>
          </p:cNvSpPr>
          <p:nvPr>
            <p:ph idx="1"/>
          </p:nvPr>
        </p:nvSpPr>
        <p:spPr/>
        <p:txBody>
          <a:bodyPr>
            <a:normAutofit/>
          </a:bodyPr>
          <a:lstStyle/>
          <a:p>
            <a:r>
              <a:rPr lang="en-US" sz="2800" dirty="0">
                <a:solidFill>
                  <a:srgbClr val="000000"/>
                </a:solidFill>
                <a:effectLst/>
                <a:latin typeface="+mj-lt"/>
              </a:rPr>
              <a:t>To </a:t>
            </a:r>
            <a:r>
              <a:rPr lang="en-US" sz="2800" dirty="0" err="1">
                <a:solidFill>
                  <a:srgbClr val="000000"/>
                </a:solidFill>
                <a:effectLst/>
                <a:latin typeface="+mj-lt"/>
              </a:rPr>
              <a:t>immobilise</a:t>
            </a:r>
            <a:r>
              <a:rPr lang="en-US" sz="2800" dirty="0">
                <a:solidFill>
                  <a:srgbClr val="000000"/>
                </a:solidFill>
                <a:effectLst/>
                <a:latin typeface="+mj-lt"/>
              </a:rPr>
              <a:t>, splint and support an injured limb. </a:t>
            </a:r>
            <a:endParaRPr lang="en-US" sz="3600" dirty="0">
              <a:latin typeface="+mj-lt"/>
            </a:endParaRPr>
          </a:p>
          <a:p>
            <a:r>
              <a:rPr lang="en-US" sz="2800" dirty="0">
                <a:solidFill>
                  <a:srgbClr val="000000"/>
                </a:solidFill>
                <a:effectLst/>
                <a:latin typeface="+mj-lt"/>
              </a:rPr>
              <a:t>As part of therapeutic management of specific fractures / injuries. </a:t>
            </a:r>
            <a:endParaRPr lang="en-US" sz="3600" dirty="0">
              <a:latin typeface="+mj-lt"/>
            </a:endParaRPr>
          </a:p>
          <a:p>
            <a:r>
              <a:rPr lang="en-US" sz="2800" dirty="0">
                <a:solidFill>
                  <a:srgbClr val="000000"/>
                </a:solidFill>
                <a:effectLst/>
                <a:latin typeface="+mj-lt"/>
              </a:rPr>
              <a:t>As a pain relieving intervention. </a:t>
            </a:r>
            <a:endParaRPr lang="en-US" sz="3600" dirty="0">
              <a:latin typeface="+mj-lt"/>
            </a:endParaRPr>
          </a:p>
          <a:p>
            <a:r>
              <a:rPr lang="en-US" sz="2800" dirty="0">
                <a:solidFill>
                  <a:srgbClr val="000000"/>
                </a:solidFill>
                <a:effectLst/>
                <a:latin typeface="+mj-lt"/>
              </a:rPr>
              <a:t>To prevent further injury.</a:t>
            </a:r>
            <a:endParaRPr lang="en-US" sz="3600" dirty="0">
              <a:latin typeface="+mj-lt"/>
            </a:endParaRPr>
          </a:p>
        </p:txBody>
      </p:sp>
    </p:spTree>
    <p:extLst>
      <p:ext uri="{BB962C8B-B14F-4D97-AF65-F5344CB8AC3E}">
        <p14:creationId xmlns:p14="http://schemas.microsoft.com/office/powerpoint/2010/main" val="1024553428"/>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1D631-DF17-4890-B816-F5C8BF7B7969}"/>
              </a:ext>
            </a:extLst>
          </p:cNvPr>
          <p:cNvSpPr>
            <a:spLocks noGrp="1"/>
          </p:cNvSpPr>
          <p:nvPr>
            <p:ph type="title"/>
          </p:nvPr>
        </p:nvSpPr>
        <p:spPr/>
        <p:txBody>
          <a:bodyPr/>
          <a:lstStyle/>
          <a:p>
            <a:r>
              <a:rPr lang="en-US" dirty="0"/>
              <a:t>Steps in application of slabs</a:t>
            </a:r>
          </a:p>
        </p:txBody>
      </p:sp>
      <p:sp>
        <p:nvSpPr>
          <p:cNvPr id="3" name="Content Placeholder 2">
            <a:extLst>
              <a:ext uri="{FF2B5EF4-FFF2-40B4-BE49-F238E27FC236}">
                <a16:creationId xmlns:a16="http://schemas.microsoft.com/office/drawing/2014/main" id="{9050FAD3-23F7-4A8D-813A-1FDBBD07A80F}"/>
              </a:ext>
            </a:extLst>
          </p:cNvPr>
          <p:cNvSpPr>
            <a:spLocks noGrp="1"/>
          </p:cNvSpPr>
          <p:nvPr>
            <p:ph idx="1"/>
          </p:nvPr>
        </p:nvSpPr>
        <p:spPr/>
        <p:txBody>
          <a:bodyPr>
            <a:normAutofit/>
          </a:bodyPr>
          <a:lstStyle/>
          <a:p>
            <a:r>
              <a:rPr lang="en-US" sz="2400" dirty="0">
                <a:solidFill>
                  <a:srgbClr val="000000"/>
                </a:solidFill>
                <a:effectLst/>
                <a:latin typeface="+mj-lt"/>
              </a:rPr>
              <a:t>Plaster to be used is dipped completely with both hands into tepid or slightly warm water and held there till bubbling stops </a:t>
            </a:r>
            <a:endParaRPr lang="en-US" sz="3200" dirty="0">
              <a:latin typeface="+mj-lt"/>
            </a:endParaRPr>
          </a:p>
          <a:p>
            <a:r>
              <a:rPr lang="en-US" sz="2400" dirty="0">
                <a:solidFill>
                  <a:srgbClr val="000000"/>
                </a:solidFill>
                <a:effectLst/>
                <a:latin typeface="+mj-lt"/>
              </a:rPr>
              <a:t>Prior to this, for slabs, the required length is measured and layered. On average 10-12 layers for upper limb and 12-16 layers for lower limb would suffice </a:t>
            </a:r>
            <a:endParaRPr lang="en-US" sz="3200" dirty="0">
              <a:latin typeface="+mj-lt"/>
            </a:endParaRPr>
          </a:p>
          <a:p>
            <a:r>
              <a:rPr lang="en-US" sz="2400" dirty="0">
                <a:solidFill>
                  <a:srgbClr val="000000"/>
                </a:solidFill>
                <a:effectLst/>
                <a:latin typeface="+mj-lt"/>
              </a:rPr>
              <a:t>Lift out and momentarily bunch up at an angle to expel excess water. </a:t>
            </a:r>
            <a:endParaRPr lang="en-US" sz="3200" dirty="0">
              <a:latin typeface="+mj-lt"/>
            </a:endParaRPr>
          </a:p>
          <a:p>
            <a:r>
              <a:rPr lang="en-US" sz="2400" dirty="0">
                <a:solidFill>
                  <a:srgbClr val="000000"/>
                </a:solidFill>
                <a:effectLst/>
                <a:latin typeface="+mj-lt"/>
              </a:rPr>
              <a:t>If a slab is to be created, the wet plaster is kept on a flat surface and the hand is run from one end to another to get rid of air bubbles which may cause slab to be brittle and the layers to separate when dry.</a:t>
            </a:r>
            <a:endParaRPr lang="en-US" sz="3200" dirty="0">
              <a:latin typeface="+mj-lt"/>
            </a:endParaRPr>
          </a:p>
        </p:txBody>
      </p:sp>
    </p:spTree>
    <p:extLst>
      <p:ext uri="{BB962C8B-B14F-4D97-AF65-F5344CB8AC3E}">
        <p14:creationId xmlns:p14="http://schemas.microsoft.com/office/powerpoint/2010/main" val="4160933451"/>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3206F-375C-4E57-BCE9-3F01F2F6F4D5}"/>
              </a:ext>
            </a:extLst>
          </p:cNvPr>
          <p:cNvSpPr>
            <a:spLocks noGrp="1"/>
          </p:cNvSpPr>
          <p:nvPr>
            <p:ph type="title"/>
          </p:nvPr>
        </p:nvSpPr>
        <p:spPr/>
        <p:txBody>
          <a:bodyPr/>
          <a:lstStyle/>
          <a:p>
            <a:r>
              <a:rPr lang="en-US" dirty="0"/>
              <a:t>Cont.</a:t>
            </a:r>
          </a:p>
        </p:txBody>
      </p:sp>
      <p:sp>
        <p:nvSpPr>
          <p:cNvPr id="3" name="Content Placeholder 2">
            <a:extLst>
              <a:ext uri="{FF2B5EF4-FFF2-40B4-BE49-F238E27FC236}">
                <a16:creationId xmlns:a16="http://schemas.microsoft.com/office/drawing/2014/main" id="{84F895F2-E36B-467F-BE3D-E42B2996D86F}"/>
              </a:ext>
            </a:extLst>
          </p:cNvPr>
          <p:cNvSpPr>
            <a:spLocks noGrp="1"/>
          </p:cNvSpPr>
          <p:nvPr>
            <p:ph idx="1"/>
          </p:nvPr>
        </p:nvSpPr>
        <p:spPr/>
        <p:txBody>
          <a:bodyPr>
            <a:normAutofit fontScale="92500"/>
          </a:bodyPr>
          <a:lstStyle/>
          <a:p>
            <a:r>
              <a:rPr lang="en-US" sz="2800" dirty="0">
                <a:solidFill>
                  <a:srgbClr val="000000"/>
                </a:solidFill>
                <a:effectLst/>
                <a:latin typeface="+mj-lt"/>
              </a:rPr>
              <a:t>Slab is measured into required length </a:t>
            </a:r>
            <a:endParaRPr lang="en-US" sz="3600" dirty="0">
              <a:latin typeface="+mj-lt"/>
            </a:endParaRPr>
          </a:p>
          <a:p>
            <a:r>
              <a:rPr lang="en-US" sz="2800" dirty="0">
                <a:solidFill>
                  <a:srgbClr val="000000"/>
                </a:solidFill>
                <a:effectLst/>
                <a:latin typeface="+mj-lt"/>
              </a:rPr>
              <a:t>For upper extremities use 8-10 layers and for lower extremities use 12-15 layers or </a:t>
            </a:r>
            <a:r>
              <a:rPr lang="en-US" sz="2800" dirty="0" err="1">
                <a:solidFill>
                  <a:srgbClr val="000000"/>
                </a:solidFill>
                <a:effectLst/>
                <a:latin typeface="+mj-lt"/>
              </a:rPr>
              <a:t>upto</a:t>
            </a:r>
            <a:r>
              <a:rPr lang="en-US" sz="2800" dirty="0">
                <a:solidFill>
                  <a:srgbClr val="000000"/>
                </a:solidFill>
                <a:effectLst/>
                <a:latin typeface="+mj-lt"/>
              </a:rPr>
              <a:t> 20 depending on size of the person </a:t>
            </a:r>
            <a:endParaRPr lang="en-US" sz="3600" dirty="0">
              <a:latin typeface="+mj-lt"/>
            </a:endParaRPr>
          </a:p>
          <a:p>
            <a:r>
              <a:rPr lang="en-US" sz="2800" dirty="0">
                <a:solidFill>
                  <a:srgbClr val="000000"/>
                </a:solidFill>
                <a:effectLst/>
                <a:latin typeface="+mj-lt"/>
              </a:rPr>
              <a:t>One joint above and one joint below. </a:t>
            </a:r>
            <a:endParaRPr lang="en-US" sz="3600" dirty="0">
              <a:latin typeface="+mj-lt"/>
            </a:endParaRPr>
          </a:p>
          <a:p>
            <a:r>
              <a:rPr lang="en-US" sz="2800" dirty="0">
                <a:solidFill>
                  <a:srgbClr val="000000"/>
                </a:solidFill>
                <a:effectLst/>
                <a:latin typeface="+mj-lt"/>
              </a:rPr>
              <a:t>Joints should be immobilized in functional position.</a:t>
            </a:r>
            <a:endParaRPr lang="en-US" sz="3600" dirty="0">
              <a:latin typeface="+mj-lt"/>
            </a:endParaRPr>
          </a:p>
          <a:p>
            <a:r>
              <a:rPr lang="en-US" sz="2800" dirty="0">
                <a:solidFill>
                  <a:srgbClr val="000000"/>
                </a:solidFill>
                <a:effectLst/>
                <a:latin typeface="+mj-lt"/>
              </a:rPr>
              <a:t>Not too tight or too loose i.e. adequate padding </a:t>
            </a:r>
            <a:endParaRPr lang="en-US" sz="3600" dirty="0">
              <a:latin typeface="+mj-lt"/>
            </a:endParaRPr>
          </a:p>
          <a:p>
            <a:r>
              <a:rPr lang="en-US" sz="2800" dirty="0">
                <a:solidFill>
                  <a:srgbClr val="000000"/>
                </a:solidFill>
                <a:effectLst/>
                <a:latin typeface="+mj-lt"/>
              </a:rPr>
              <a:t>Uniform thickness of plaster is preferred. </a:t>
            </a:r>
            <a:endParaRPr lang="en-US" sz="3600" dirty="0">
              <a:latin typeface="+mj-lt"/>
            </a:endParaRPr>
          </a:p>
          <a:p>
            <a:r>
              <a:rPr lang="en-US" sz="2800" dirty="0">
                <a:solidFill>
                  <a:srgbClr val="000000"/>
                </a:solidFill>
                <a:effectLst/>
                <a:latin typeface="+mj-lt"/>
              </a:rPr>
              <a:t>Trimmed to the requirement of </a:t>
            </a:r>
            <a:r>
              <a:rPr lang="en-US" sz="2800" dirty="0" err="1">
                <a:solidFill>
                  <a:srgbClr val="000000"/>
                </a:solidFill>
                <a:effectLst/>
                <a:latin typeface="+mj-lt"/>
              </a:rPr>
              <a:t>of</a:t>
            </a:r>
            <a:r>
              <a:rPr lang="en-US" sz="2800" dirty="0">
                <a:solidFill>
                  <a:srgbClr val="000000"/>
                </a:solidFill>
                <a:effectLst/>
                <a:latin typeface="+mj-lt"/>
              </a:rPr>
              <a:t> the area of application</a:t>
            </a:r>
            <a:endParaRPr lang="en-US" sz="3600" dirty="0">
              <a:latin typeface="+mj-lt"/>
            </a:endParaRPr>
          </a:p>
        </p:txBody>
      </p:sp>
    </p:spTree>
    <p:extLst>
      <p:ext uri="{BB962C8B-B14F-4D97-AF65-F5344CB8AC3E}">
        <p14:creationId xmlns:p14="http://schemas.microsoft.com/office/powerpoint/2010/main" val="1775749032"/>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50499-AC91-4C2F-990D-CAA0C0AAF9E1}"/>
              </a:ext>
            </a:extLst>
          </p:cNvPr>
          <p:cNvSpPr>
            <a:spLocks noGrp="1"/>
          </p:cNvSpPr>
          <p:nvPr>
            <p:ph type="title"/>
          </p:nvPr>
        </p:nvSpPr>
        <p:spPr/>
        <p:txBody>
          <a:bodyPr/>
          <a:lstStyle/>
          <a:p>
            <a:r>
              <a:rPr lang="en-US" dirty="0"/>
              <a:t>Cont.</a:t>
            </a:r>
          </a:p>
        </p:txBody>
      </p:sp>
      <p:sp>
        <p:nvSpPr>
          <p:cNvPr id="3" name="Content Placeholder 2">
            <a:extLst>
              <a:ext uri="{FF2B5EF4-FFF2-40B4-BE49-F238E27FC236}">
                <a16:creationId xmlns:a16="http://schemas.microsoft.com/office/drawing/2014/main" id="{D1A385A0-2143-4A5B-8BE4-4C0512BB6663}"/>
              </a:ext>
            </a:extLst>
          </p:cNvPr>
          <p:cNvSpPr>
            <a:spLocks noGrp="1"/>
          </p:cNvSpPr>
          <p:nvPr>
            <p:ph idx="1"/>
          </p:nvPr>
        </p:nvSpPr>
        <p:spPr/>
        <p:txBody>
          <a:bodyPr>
            <a:normAutofit lnSpcReduction="10000"/>
          </a:bodyPr>
          <a:lstStyle/>
          <a:p>
            <a:r>
              <a:rPr lang="en-US" sz="2800" dirty="0">
                <a:solidFill>
                  <a:srgbClr val="000000"/>
                </a:solidFill>
                <a:effectLst/>
                <a:latin typeface="+mj-lt"/>
              </a:rPr>
              <a:t>Molded with palm and not with fingers to avoid indentation. </a:t>
            </a:r>
            <a:endParaRPr lang="en-US" sz="3600" dirty="0">
              <a:latin typeface="+mj-lt"/>
            </a:endParaRPr>
          </a:p>
          <a:p>
            <a:r>
              <a:rPr lang="en-US" sz="2800" dirty="0">
                <a:solidFill>
                  <a:srgbClr val="000000"/>
                </a:solidFill>
                <a:effectLst/>
                <a:latin typeface="+mj-lt"/>
              </a:rPr>
              <a:t>Consolidate the layers of the slab to remove excess of air as retained air causes reduction of plaster strength. </a:t>
            </a:r>
            <a:endParaRPr lang="en-US" sz="3600" dirty="0">
              <a:latin typeface="+mj-lt"/>
            </a:endParaRPr>
          </a:p>
          <a:p>
            <a:r>
              <a:rPr lang="en-US" sz="2800" dirty="0">
                <a:solidFill>
                  <a:srgbClr val="000000"/>
                </a:solidFill>
                <a:effectLst/>
                <a:latin typeface="+mj-lt"/>
              </a:rPr>
              <a:t>Slab is positioned and smoothened out with the hands so that the slab fits closely to the contours of the limb. </a:t>
            </a:r>
            <a:endParaRPr lang="en-US" sz="3600" dirty="0">
              <a:latin typeface="+mj-lt"/>
            </a:endParaRPr>
          </a:p>
          <a:p>
            <a:r>
              <a:rPr lang="en-US" sz="2800" dirty="0">
                <a:solidFill>
                  <a:srgbClr val="000000"/>
                </a:solidFill>
                <a:effectLst/>
                <a:latin typeface="+mj-lt"/>
              </a:rPr>
              <a:t>Wet bandage is applied to avoid tightening from shrinkage after coming in contact with the slab.</a:t>
            </a:r>
            <a:endParaRPr lang="en-US" sz="3600" dirty="0">
              <a:latin typeface="+mj-lt"/>
            </a:endParaRPr>
          </a:p>
        </p:txBody>
      </p:sp>
    </p:spTree>
    <p:extLst>
      <p:ext uri="{BB962C8B-B14F-4D97-AF65-F5344CB8AC3E}">
        <p14:creationId xmlns:p14="http://schemas.microsoft.com/office/powerpoint/2010/main" val="238527638"/>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1026"/>
          <p:cNvSpPr>
            <a:spLocks noGrp="1" noChangeArrowheads="1"/>
          </p:cNvSpPr>
          <p:nvPr>
            <p:ph type="ctrTitle"/>
          </p:nvPr>
        </p:nvSpPr>
        <p:spPr>
          <a:xfrm>
            <a:off x="685800" y="2057400"/>
            <a:ext cx="7772400" cy="2819399"/>
          </a:xfrm>
        </p:spPr>
        <p:txBody>
          <a:bodyPr/>
          <a:lstStyle/>
          <a:p>
            <a:r>
              <a:rPr lang="en-US" dirty="0"/>
              <a:t>Splinting in the Accident &amp;Emergency Room</a:t>
            </a:r>
          </a:p>
        </p:txBody>
      </p:sp>
    </p:spTree>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F0D08-242F-4759-ABD4-1D4966D98C17}"/>
              </a:ext>
            </a:extLst>
          </p:cNvPr>
          <p:cNvSpPr>
            <a:spLocks noGrp="1"/>
          </p:cNvSpPr>
          <p:nvPr>
            <p:ph type="title"/>
          </p:nvPr>
        </p:nvSpPr>
        <p:spPr/>
        <p:txBody>
          <a:bodyPr/>
          <a:lstStyle/>
          <a:p>
            <a:r>
              <a:rPr lang="en-US" dirty="0"/>
              <a:t>Splinting vs cast</a:t>
            </a:r>
          </a:p>
        </p:txBody>
      </p:sp>
      <p:sp>
        <p:nvSpPr>
          <p:cNvPr id="3" name="Content Placeholder 2">
            <a:extLst>
              <a:ext uri="{FF2B5EF4-FFF2-40B4-BE49-F238E27FC236}">
                <a16:creationId xmlns:a16="http://schemas.microsoft.com/office/drawing/2014/main" id="{1C308BDB-4E62-4F5E-B79E-63A0CEDCD642}"/>
              </a:ext>
            </a:extLst>
          </p:cNvPr>
          <p:cNvSpPr>
            <a:spLocks noGrp="1"/>
          </p:cNvSpPr>
          <p:nvPr>
            <p:ph idx="1"/>
          </p:nvPr>
        </p:nvSpPr>
        <p:spPr/>
        <p:txBody>
          <a:bodyPr>
            <a:normAutofit/>
          </a:bodyPr>
          <a:lstStyle/>
          <a:p>
            <a:r>
              <a:rPr lang="en-US" sz="3200" dirty="0">
                <a:effectLst/>
                <a:latin typeface="Arial" panose="020B0604020202020204" pitchFamily="34" charset="0"/>
              </a:rPr>
              <a:t>First do no harm. </a:t>
            </a:r>
            <a:endParaRPr lang="en-US" sz="4000" dirty="0"/>
          </a:p>
          <a:p>
            <a:r>
              <a:rPr lang="en-US" sz="3200" dirty="0">
                <a:effectLst/>
                <a:latin typeface="Arial" panose="020B0604020202020204" pitchFamily="34" charset="0"/>
              </a:rPr>
              <a:t> A splint can always be made into a cast. </a:t>
            </a:r>
            <a:endParaRPr lang="en-US" sz="4000" dirty="0"/>
          </a:p>
          <a:p>
            <a:r>
              <a:rPr lang="en-US" sz="3200" dirty="0">
                <a:effectLst/>
                <a:latin typeface="Arial" panose="020B0604020202020204" pitchFamily="34" charset="0"/>
              </a:rPr>
              <a:t>Duration of treatment </a:t>
            </a:r>
            <a:endParaRPr lang="en-US" sz="4000" dirty="0"/>
          </a:p>
          <a:p>
            <a:pPr marL="365760" lvl="1" indent="0">
              <a:buNone/>
            </a:pPr>
            <a:r>
              <a:rPr lang="en-US" sz="2800" dirty="0">
                <a:effectLst/>
                <a:latin typeface="Calibri" panose="020F0502020204030204" pitchFamily="34" charset="0"/>
              </a:rPr>
              <a:t>– </a:t>
            </a:r>
            <a:r>
              <a:rPr lang="en-US" sz="2800" dirty="0">
                <a:effectLst/>
                <a:latin typeface="Arial" panose="020B0604020202020204" pitchFamily="34" charset="0"/>
              </a:rPr>
              <a:t>Short term : splint </a:t>
            </a:r>
            <a:endParaRPr lang="en-US" sz="4000" dirty="0"/>
          </a:p>
          <a:p>
            <a:pPr marL="365760" lvl="1" indent="0">
              <a:buNone/>
            </a:pPr>
            <a:r>
              <a:rPr lang="en-US" sz="2800" dirty="0">
                <a:effectLst/>
                <a:latin typeface="Calibri" panose="020F0502020204030204" pitchFamily="34" charset="0"/>
              </a:rPr>
              <a:t>– </a:t>
            </a:r>
            <a:r>
              <a:rPr lang="en-US" sz="2800" dirty="0">
                <a:effectLst/>
                <a:latin typeface="Arial" panose="020B0604020202020204" pitchFamily="34" charset="0"/>
              </a:rPr>
              <a:t>Long term : cast or splint</a:t>
            </a:r>
            <a:endParaRPr lang="en-US" sz="4000" dirty="0"/>
          </a:p>
        </p:txBody>
      </p:sp>
    </p:spTree>
    <p:extLst>
      <p:ext uri="{BB962C8B-B14F-4D97-AF65-F5344CB8AC3E}">
        <p14:creationId xmlns:p14="http://schemas.microsoft.com/office/powerpoint/2010/main" val="2430546342"/>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09581-09C5-4B35-9C8C-5F18D989EECC}"/>
              </a:ext>
            </a:extLst>
          </p:cNvPr>
          <p:cNvSpPr>
            <a:spLocks noGrp="1"/>
          </p:cNvSpPr>
          <p:nvPr>
            <p:ph type="title"/>
          </p:nvPr>
        </p:nvSpPr>
        <p:spPr>
          <a:xfrm>
            <a:off x="457200" y="-96012"/>
            <a:ext cx="8229600" cy="1143000"/>
          </a:xfrm>
        </p:spPr>
        <p:txBody>
          <a:bodyPr/>
          <a:lstStyle/>
          <a:p>
            <a:endParaRPr lang="en-US" dirty="0"/>
          </a:p>
        </p:txBody>
      </p:sp>
      <p:pic>
        <p:nvPicPr>
          <p:cNvPr id="5" name="Content Placeholder 4">
            <a:extLst>
              <a:ext uri="{FF2B5EF4-FFF2-40B4-BE49-F238E27FC236}">
                <a16:creationId xmlns:a16="http://schemas.microsoft.com/office/drawing/2014/main" id="{747D6054-5823-4851-9EE2-5CD6043A5C95}"/>
              </a:ext>
            </a:extLst>
          </p:cNvPr>
          <p:cNvPicPr>
            <a:picLocks noGrp="1" noChangeAspect="1"/>
          </p:cNvPicPr>
          <p:nvPr>
            <p:ph idx="1"/>
          </p:nvPr>
        </p:nvPicPr>
        <p:blipFill>
          <a:blip r:embed="rId2"/>
          <a:stretch>
            <a:fillRect/>
          </a:stretch>
        </p:blipFill>
        <p:spPr>
          <a:xfrm>
            <a:off x="304800" y="2167289"/>
            <a:ext cx="3276600" cy="4690711"/>
          </a:xfrm>
        </p:spPr>
      </p:pic>
      <p:pic>
        <p:nvPicPr>
          <p:cNvPr id="7" name="Picture 6">
            <a:extLst>
              <a:ext uri="{FF2B5EF4-FFF2-40B4-BE49-F238E27FC236}">
                <a16:creationId xmlns:a16="http://schemas.microsoft.com/office/drawing/2014/main" id="{B0553591-4711-4AD8-AC60-AD74CCEE211F}"/>
              </a:ext>
            </a:extLst>
          </p:cNvPr>
          <p:cNvPicPr>
            <a:picLocks noChangeAspect="1"/>
          </p:cNvPicPr>
          <p:nvPr/>
        </p:nvPicPr>
        <p:blipFill>
          <a:blip r:embed="rId3"/>
          <a:stretch>
            <a:fillRect/>
          </a:stretch>
        </p:blipFill>
        <p:spPr>
          <a:xfrm>
            <a:off x="3793316" y="2142604"/>
            <a:ext cx="4893484" cy="3665388"/>
          </a:xfrm>
          <a:prstGeom prst="rect">
            <a:avLst/>
          </a:prstGeom>
        </p:spPr>
      </p:pic>
      <p:sp>
        <p:nvSpPr>
          <p:cNvPr id="8" name="TextBox 7">
            <a:extLst>
              <a:ext uri="{FF2B5EF4-FFF2-40B4-BE49-F238E27FC236}">
                <a16:creationId xmlns:a16="http://schemas.microsoft.com/office/drawing/2014/main" id="{7DCCC0C2-8437-4A6B-9898-9125233396F1}"/>
              </a:ext>
            </a:extLst>
          </p:cNvPr>
          <p:cNvSpPr txBox="1"/>
          <p:nvPr/>
        </p:nvSpPr>
        <p:spPr>
          <a:xfrm flipH="1">
            <a:off x="1112519" y="1447800"/>
            <a:ext cx="2346962" cy="369332"/>
          </a:xfrm>
          <a:prstGeom prst="rect">
            <a:avLst/>
          </a:prstGeom>
          <a:noFill/>
        </p:spPr>
        <p:txBody>
          <a:bodyPr wrap="square" rtlCol="0">
            <a:spAutoFit/>
          </a:bodyPr>
          <a:lstStyle/>
          <a:p>
            <a:r>
              <a:rPr lang="en-US" b="1" dirty="0"/>
              <a:t>SPLINT</a:t>
            </a:r>
          </a:p>
        </p:txBody>
      </p:sp>
      <p:sp>
        <p:nvSpPr>
          <p:cNvPr id="9" name="TextBox 8">
            <a:extLst>
              <a:ext uri="{FF2B5EF4-FFF2-40B4-BE49-F238E27FC236}">
                <a16:creationId xmlns:a16="http://schemas.microsoft.com/office/drawing/2014/main" id="{FF1080B1-DED0-4C73-BE34-64364E4EB6DA}"/>
              </a:ext>
            </a:extLst>
          </p:cNvPr>
          <p:cNvSpPr txBox="1"/>
          <p:nvPr/>
        </p:nvSpPr>
        <p:spPr>
          <a:xfrm>
            <a:off x="5486400" y="1569696"/>
            <a:ext cx="2242131" cy="369332"/>
          </a:xfrm>
          <a:prstGeom prst="rect">
            <a:avLst/>
          </a:prstGeom>
          <a:noFill/>
        </p:spPr>
        <p:txBody>
          <a:bodyPr wrap="square" rtlCol="0">
            <a:spAutoFit/>
          </a:bodyPr>
          <a:lstStyle/>
          <a:p>
            <a:r>
              <a:rPr lang="en-US" b="1" dirty="0"/>
              <a:t>CAST</a:t>
            </a:r>
          </a:p>
        </p:txBody>
      </p:sp>
    </p:spTree>
    <p:extLst>
      <p:ext uri="{BB962C8B-B14F-4D97-AF65-F5344CB8AC3E}">
        <p14:creationId xmlns:p14="http://schemas.microsoft.com/office/powerpoint/2010/main" val="2303903272"/>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D93B9-BEE1-4278-BF00-8F1166F242C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E3075AA-F5C6-490D-9C67-CF151BC6BDC3}"/>
              </a:ext>
            </a:extLst>
          </p:cNvPr>
          <p:cNvPicPr>
            <a:picLocks noGrp="1" noChangeAspect="1"/>
          </p:cNvPicPr>
          <p:nvPr>
            <p:ph idx="1"/>
          </p:nvPr>
        </p:nvPicPr>
        <p:blipFill>
          <a:blip r:embed="rId2"/>
          <a:stretch>
            <a:fillRect/>
          </a:stretch>
        </p:blipFill>
        <p:spPr>
          <a:xfrm>
            <a:off x="304800" y="601228"/>
            <a:ext cx="4038600" cy="5921810"/>
          </a:xfrm>
        </p:spPr>
      </p:pic>
      <p:pic>
        <p:nvPicPr>
          <p:cNvPr id="7" name="Picture 6">
            <a:extLst>
              <a:ext uri="{FF2B5EF4-FFF2-40B4-BE49-F238E27FC236}">
                <a16:creationId xmlns:a16="http://schemas.microsoft.com/office/drawing/2014/main" id="{630E3304-E3D2-40E4-AD0B-84CE8C487505}"/>
              </a:ext>
            </a:extLst>
          </p:cNvPr>
          <p:cNvPicPr>
            <a:picLocks noChangeAspect="1"/>
          </p:cNvPicPr>
          <p:nvPr/>
        </p:nvPicPr>
        <p:blipFill>
          <a:blip r:embed="rId3"/>
          <a:stretch>
            <a:fillRect/>
          </a:stretch>
        </p:blipFill>
        <p:spPr>
          <a:xfrm>
            <a:off x="5410200" y="577613"/>
            <a:ext cx="3403243" cy="6081795"/>
          </a:xfrm>
          <a:prstGeom prst="rect">
            <a:avLst/>
          </a:prstGeom>
        </p:spPr>
      </p:pic>
    </p:spTree>
    <p:extLst>
      <p:ext uri="{BB962C8B-B14F-4D97-AF65-F5344CB8AC3E}">
        <p14:creationId xmlns:p14="http://schemas.microsoft.com/office/powerpoint/2010/main" val="2512649896"/>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6E3D-5C93-4964-8D87-D3BE17714DD1}"/>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04C43D7E-6024-4EA9-AF09-CB840B2371D3}"/>
              </a:ext>
            </a:extLst>
          </p:cNvPr>
          <p:cNvPicPr>
            <a:picLocks noGrp="1" noChangeAspect="1"/>
          </p:cNvPicPr>
          <p:nvPr>
            <p:ph idx="1"/>
          </p:nvPr>
        </p:nvPicPr>
        <p:blipFill>
          <a:blip r:embed="rId2"/>
          <a:stretch>
            <a:fillRect/>
          </a:stretch>
        </p:blipFill>
        <p:spPr>
          <a:xfrm>
            <a:off x="5723357" y="198100"/>
            <a:ext cx="3377704" cy="6640582"/>
          </a:xfrm>
        </p:spPr>
      </p:pic>
      <p:pic>
        <p:nvPicPr>
          <p:cNvPr id="5" name="Picture 4">
            <a:extLst>
              <a:ext uri="{FF2B5EF4-FFF2-40B4-BE49-F238E27FC236}">
                <a16:creationId xmlns:a16="http://schemas.microsoft.com/office/drawing/2014/main" id="{DDC1A6D6-E0E9-41D9-A6FB-2685B1739AFB}"/>
              </a:ext>
            </a:extLst>
          </p:cNvPr>
          <p:cNvPicPr>
            <a:picLocks noChangeAspect="1"/>
          </p:cNvPicPr>
          <p:nvPr/>
        </p:nvPicPr>
        <p:blipFill>
          <a:blip r:embed="rId3"/>
          <a:stretch>
            <a:fillRect/>
          </a:stretch>
        </p:blipFill>
        <p:spPr>
          <a:xfrm>
            <a:off x="42939" y="0"/>
            <a:ext cx="2574478" cy="6858000"/>
          </a:xfrm>
          <a:prstGeom prst="rect">
            <a:avLst/>
          </a:prstGeom>
        </p:spPr>
      </p:pic>
      <p:pic>
        <p:nvPicPr>
          <p:cNvPr id="7" name="Picture 6">
            <a:extLst>
              <a:ext uri="{FF2B5EF4-FFF2-40B4-BE49-F238E27FC236}">
                <a16:creationId xmlns:a16="http://schemas.microsoft.com/office/drawing/2014/main" id="{D890117A-3CA4-4ADA-A3E3-16E1FEB2EBA6}"/>
              </a:ext>
            </a:extLst>
          </p:cNvPr>
          <p:cNvPicPr>
            <a:picLocks noChangeAspect="1"/>
          </p:cNvPicPr>
          <p:nvPr/>
        </p:nvPicPr>
        <p:blipFill>
          <a:blip r:embed="rId4"/>
          <a:stretch>
            <a:fillRect/>
          </a:stretch>
        </p:blipFill>
        <p:spPr>
          <a:xfrm>
            <a:off x="3059311" y="0"/>
            <a:ext cx="2222152" cy="6858000"/>
          </a:xfrm>
          <a:prstGeom prst="rect">
            <a:avLst/>
          </a:prstGeom>
        </p:spPr>
      </p:pic>
    </p:spTree>
    <p:extLst>
      <p:ext uri="{BB962C8B-B14F-4D97-AF65-F5344CB8AC3E}">
        <p14:creationId xmlns:p14="http://schemas.microsoft.com/office/powerpoint/2010/main" val="958585532"/>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BC33F-4D02-4DD4-89C1-3E223E39EB89}"/>
              </a:ext>
            </a:extLst>
          </p:cNvPr>
          <p:cNvSpPr>
            <a:spLocks noGrp="1"/>
          </p:cNvSpPr>
          <p:nvPr>
            <p:ph type="title"/>
          </p:nvPr>
        </p:nvSpPr>
        <p:spPr/>
        <p:txBody>
          <a:bodyPr>
            <a:normAutofit fontScale="90000"/>
          </a:bodyPr>
          <a:lstStyle/>
          <a:p>
            <a:r>
              <a:rPr lang="en-US" dirty="0"/>
              <a:t>INDICATIONS FOR SPLINTING OR CASTING</a:t>
            </a:r>
          </a:p>
        </p:txBody>
      </p:sp>
      <p:sp>
        <p:nvSpPr>
          <p:cNvPr id="3" name="Content Placeholder 2">
            <a:extLst>
              <a:ext uri="{FF2B5EF4-FFF2-40B4-BE49-F238E27FC236}">
                <a16:creationId xmlns:a16="http://schemas.microsoft.com/office/drawing/2014/main" id="{F9BDB59D-3053-40EC-84C2-862E22712E7F}"/>
              </a:ext>
            </a:extLst>
          </p:cNvPr>
          <p:cNvSpPr>
            <a:spLocks noGrp="1"/>
          </p:cNvSpPr>
          <p:nvPr>
            <p:ph idx="1"/>
          </p:nvPr>
        </p:nvSpPr>
        <p:spPr/>
        <p:txBody>
          <a:bodyPr/>
          <a:lstStyle/>
          <a:p>
            <a:r>
              <a:rPr lang="en-US" dirty="0">
                <a:latin typeface="+mj-lt"/>
              </a:rPr>
              <a:t>Fracture</a:t>
            </a:r>
          </a:p>
          <a:p>
            <a:r>
              <a:rPr lang="en-US" dirty="0">
                <a:latin typeface="+mj-lt"/>
              </a:rPr>
              <a:t>Sprain</a:t>
            </a:r>
          </a:p>
          <a:p>
            <a:r>
              <a:rPr lang="en-US" dirty="0">
                <a:latin typeface="+mj-lt"/>
              </a:rPr>
              <a:t>Post op</a:t>
            </a:r>
          </a:p>
          <a:p>
            <a:r>
              <a:rPr lang="en-US" sz="2400" dirty="0">
                <a:effectLst/>
                <a:latin typeface="Arial" panose="020B0604020202020204" pitchFamily="34" charset="0"/>
              </a:rPr>
              <a:t>Infection </a:t>
            </a:r>
            <a:endParaRPr lang="en-US" sz="3200" dirty="0"/>
          </a:p>
          <a:p>
            <a:r>
              <a:rPr lang="en-US" sz="2400" dirty="0">
                <a:effectLst/>
                <a:latin typeface="Arial" panose="020B0604020202020204" pitchFamily="34" charset="0"/>
              </a:rPr>
              <a:t>Acute inflammation</a:t>
            </a:r>
            <a:endParaRPr lang="en-US" sz="3200" dirty="0"/>
          </a:p>
        </p:txBody>
      </p:sp>
    </p:spTree>
    <p:extLst>
      <p:ext uri="{BB962C8B-B14F-4D97-AF65-F5344CB8AC3E}">
        <p14:creationId xmlns:p14="http://schemas.microsoft.com/office/powerpoint/2010/main" val="29984880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B9327-12D6-48A2-8954-F9297DC77A25}"/>
              </a:ext>
            </a:extLst>
          </p:cNvPr>
          <p:cNvSpPr>
            <a:spLocks noGrp="1"/>
          </p:cNvSpPr>
          <p:nvPr>
            <p:ph type="title"/>
          </p:nvPr>
        </p:nvSpPr>
        <p:spPr/>
        <p:txBody>
          <a:bodyPr/>
          <a:lstStyle/>
          <a:p>
            <a:pPr algn="ctr"/>
            <a:r>
              <a:rPr lang="en-US" b="1" dirty="0"/>
              <a:t>WHAT IS PLASTER OF PARIS-2</a:t>
            </a:r>
          </a:p>
        </p:txBody>
      </p:sp>
      <p:sp>
        <p:nvSpPr>
          <p:cNvPr id="3" name="Content Placeholder 2">
            <a:extLst>
              <a:ext uri="{FF2B5EF4-FFF2-40B4-BE49-F238E27FC236}">
                <a16:creationId xmlns:a16="http://schemas.microsoft.com/office/drawing/2014/main" id="{D5EBC472-35D4-456A-805D-0C8757A35D9B}"/>
              </a:ext>
            </a:extLst>
          </p:cNvPr>
          <p:cNvSpPr>
            <a:spLocks noGrp="1"/>
          </p:cNvSpPr>
          <p:nvPr>
            <p:ph idx="1"/>
          </p:nvPr>
        </p:nvSpPr>
        <p:spPr/>
        <p:txBody>
          <a:bodyPr>
            <a:normAutofit/>
          </a:bodyPr>
          <a:lstStyle/>
          <a:p>
            <a:r>
              <a:rPr lang="en-US" sz="2700" dirty="0">
                <a:solidFill>
                  <a:srgbClr val="000000"/>
                </a:solidFill>
              </a:rPr>
              <a:t>The first step after application is called the setting stage with a slight expansion in volume. </a:t>
            </a:r>
            <a:endParaRPr lang="en-US" sz="3600" dirty="0"/>
          </a:p>
          <a:p>
            <a:pPr marL="0" indent="0">
              <a:buNone/>
            </a:pPr>
            <a:r>
              <a:rPr lang="en-US" sz="2700" dirty="0">
                <a:solidFill>
                  <a:srgbClr val="000000"/>
                </a:solidFill>
              </a:rPr>
              <a:t>• The second stage is the hardening stage </a:t>
            </a:r>
            <a:endParaRPr lang="en-US" sz="3600" dirty="0"/>
          </a:p>
          <a:p>
            <a:pPr marL="0" indent="0">
              <a:buNone/>
            </a:pPr>
            <a:r>
              <a:rPr lang="en-US" sz="2700" dirty="0">
                <a:solidFill>
                  <a:srgbClr val="000000"/>
                </a:solidFill>
              </a:rPr>
              <a:t>•Movement of plaster while it is setting will cause gross weakening </a:t>
            </a:r>
            <a:endParaRPr lang="en-US" sz="3600" dirty="0"/>
          </a:p>
          <a:p>
            <a:pPr marL="0" indent="0">
              <a:buNone/>
            </a:pPr>
            <a:r>
              <a:rPr lang="en-US" sz="2700" dirty="0">
                <a:solidFill>
                  <a:srgbClr val="000000"/>
                </a:solidFill>
              </a:rPr>
              <a:t>•Plaster is still widely popular, it is cheap, non-irritant and easy to apply.</a:t>
            </a:r>
            <a:endParaRPr lang="en-US" sz="3600" dirty="0"/>
          </a:p>
        </p:txBody>
      </p:sp>
    </p:spTree>
    <p:extLst>
      <p:ext uri="{BB962C8B-B14F-4D97-AF65-F5344CB8AC3E}">
        <p14:creationId xmlns:p14="http://schemas.microsoft.com/office/powerpoint/2010/main" val="1658283288"/>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BDABC-8FBE-48E5-80B4-38923FE4A06B}"/>
              </a:ext>
            </a:extLst>
          </p:cNvPr>
          <p:cNvSpPr>
            <a:spLocks noGrp="1"/>
          </p:cNvSpPr>
          <p:nvPr>
            <p:ph type="title"/>
          </p:nvPr>
        </p:nvSpPr>
        <p:spPr/>
        <p:txBody>
          <a:bodyPr/>
          <a:lstStyle/>
          <a:p>
            <a:r>
              <a:rPr lang="en-US" dirty="0"/>
              <a:t>Principles of splinting</a:t>
            </a:r>
          </a:p>
        </p:txBody>
      </p:sp>
      <p:sp>
        <p:nvSpPr>
          <p:cNvPr id="3" name="Content Placeholder 2">
            <a:extLst>
              <a:ext uri="{FF2B5EF4-FFF2-40B4-BE49-F238E27FC236}">
                <a16:creationId xmlns:a16="http://schemas.microsoft.com/office/drawing/2014/main" id="{22016E2C-B957-46EC-9118-19C2B6C769B9}"/>
              </a:ext>
            </a:extLst>
          </p:cNvPr>
          <p:cNvSpPr>
            <a:spLocks noGrp="1"/>
          </p:cNvSpPr>
          <p:nvPr>
            <p:ph idx="1"/>
          </p:nvPr>
        </p:nvSpPr>
        <p:spPr/>
        <p:txBody>
          <a:bodyPr>
            <a:normAutofit/>
          </a:bodyPr>
          <a:lstStyle/>
          <a:p>
            <a:r>
              <a:rPr lang="en-US" sz="2400" dirty="0">
                <a:effectLst/>
                <a:latin typeface="Arial" panose="020B0604020202020204" pitchFamily="34" charset="0"/>
              </a:rPr>
              <a:t>Immobilize the joint above and below </a:t>
            </a:r>
            <a:endParaRPr lang="en-US" sz="3200" dirty="0"/>
          </a:p>
          <a:p>
            <a:r>
              <a:rPr lang="en-US" sz="2400" dirty="0">
                <a:effectLst/>
                <a:latin typeface="Arial" panose="020B0604020202020204" pitchFamily="34" charset="0"/>
              </a:rPr>
              <a:t>Padding – not too much, not too little </a:t>
            </a:r>
            <a:endParaRPr lang="en-US" sz="3200" dirty="0"/>
          </a:p>
          <a:p>
            <a:r>
              <a:rPr lang="en-US" sz="2400" dirty="0">
                <a:effectLst/>
                <a:latin typeface="Arial" panose="020B0604020202020204" pitchFamily="34" charset="0"/>
              </a:rPr>
              <a:t>Positioning – keep joints in functional position </a:t>
            </a:r>
            <a:endParaRPr lang="en-US" sz="3200" dirty="0"/>
          </a:p>
          <a:p>
            <a:r>
              <a:rPr lang="en-US" sz="2400" dirty="0">
                <a:effectLst/>
                <a:latin typeface="Arial" panose="020B0604020202020204" pitchFamily="34" charset="0"/>
              </a:rPr>
              <a:t>Well molded – if the splint don’t fit you must acquit </a:t>
            </a:r>
            <a:endParaRPr lang="en-US" sz="3200" dirty="0"/>
          </a:p>
          <a:p>
            <a:r>
              <a:rPr lang="en-US" sz="2400" dirty="0">
                <a:effectLst/>
                <a:latin typeface="Arial" panose="020B0604020202020204" pitchFamily="34" charset="0"/>
              </a:rPr>
              <a:t>Hold splint until it fully cures </a:t>
            </a:r>
            <a:endParaRPr lang="en-US" sz="3200" dirty="0"/>
          </a:p>
          <a:p>
            <a:r>
              <a:rPr lang="en-US" sz="2400" dirty="0">
                <a:effectLst/>
                <a:latin typeface="Arial" panose="020B0604020202020204" pitchFamily="34" charset="0"/>
              </a:rPr>
              <a:t>Plaster – </a:t>
            </a:r>
            <a:r>
              <a:rPr lang="en-US" sz="2400" dirty="0">
                <a:latin typeface="Arial" panose="020B0604020202020204" pitchFamily="34" charset="0"/>
              </a:rPr>
              <a:t>10 layers 15 </a:t>
            </a:r>
            <a:r>
              <a:rPr lang="en-US" sz="2400" dirty="0">
                <a:effectLst/>
                <a:latin typeface="Arial" panose="020B0604020202020204" pitchFamily="34" charset="0"/>
              </a:rPr>
              <a:t>layers for lower extremity thick for upper extremity</a:t>
            </a:r>
            <a:endParaRPr lang="en-US" sz="3200" dirty="0"/>
          </a:p>
        </p:txBody>
      </p:sp>
    </p:spTree>
    <p:extLst>
      <p:ext uri="{BB962C8B-B14F-4D97-AF65-F5344CB8AC3E}">
        <p14:creationId xmlns:p14="http://schemas.microsoft.com/office/powerpoint/2010/main" val="1400192326"/>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C5772-58AC-4B3D-BF97-91268C27DC4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FDA3390-AECA-4FFA-9104-89978479E77E}"/>
              </a:ext>
            </a:extLst>
          </p:cNvPr>
          <p:cNvPicPr>
            <a:picLocks noGrp="1" noChangeAspect="1"/>
          </p:cNvPicPr>
          <p:nvPr>
            <p:ph idx="1"/>
          </p:nvPr>
        </p:nvPicPr>
        <p:blipFill>
          <a:blip r:embed="rId2"/>
          <a:stretch>
            <a:fillRect/>
          </a:stretch>
        </p:blipFill>
        <p:spPr>
          <a:xfrm>
            <a:off x="762000" y="-109435"/>
            <a:ext cx="2209801" cy="6291251"/>
          </a:xfrm>
        </p:spPr>
      </p:pic>
      <p:pic>
        <p:nvPicPr>
          <p:cNvPr id="7" name="Picture 6">
            <a:extLst>
              <a:ext uri="{FF2B5EF4-FFF2-40B4-BE49-F238E27FC236}">
                <a16:creationId xmlns:a16="http://schemas.microsoft.com/office/drawing/2014/main" id="{12130DB7-A668-4A2B-BA14-C04F0F580D06}"/>
              </a:ext>
            </a:extLst>
          </p:cNvPr>
          <p:cNvPicPr>
            <a:picLocks noChangeAspect="1"/>
          </p:cNvPicPr>
          <p:nvPr/>
        </p:nvPicPr>
        <p:blipFill>
          <a:blip r:embed="rId3"/>
          <a:stretch>
            <a:fillRect/>
          </a:stretch>
        </p:blipFill>
        <p:spPr>
          <a:xfrm>
            <a:off x="6237083" y="-5365"/>
            <a:ext cx="2706892" cy="6187182"/>
          </a:xfrm>
          <a:prstGeom prst="rect">
            <a:avLst/>
          </a:prstGeom>
        </p:spPr>
      </p:pic>
      <p:sp>
        <p:nvSpPr>
          <p:cNvPr id="9" name="TextBox 8">
            <a:extLst>
              <a:ext uri="{FF2B5EF4-FFF2-40B4-BE49-F238E27FC236}">
                <a16:creationId xmlns:a16="http://schemas.microsoft.com/office/drawing/2014/main" id="{5DA865FA-1348-4AF2-ABF4-5C51FAA57A11}"/>
              </a:ext>
            </a:extLst>
          </p:cNvPr>
          <p:cNvSpPr txBox="1"/>
          <p:nvPr/>
        </p:nvSpPr>
        <p:spPr>
          <a:xfrm>
            <a:off x="6172200" y="6477000"/>
            <a:ext cx="2771775" cy="381000"/>
          </a:xfrm>
          <a:prstGeom prst="rect">
            <a:avLst/>
          </a:prstGeom>
          <a:noFill/>
        </p:spPr>
        <p:txBody>
          <a:bodyPr wrap="square" rtlCol="0">
            <a:spAutoFit/>
          </a:bodyPr>
          <a:lstStyle/>
          <a:p>
            <a:r>
              <a:rPr lang="en-US" b="1" dirty="0"/>
              <a:t>GOOD MOLD</a:t>
            </a:r>
          </a:p>
        </p:txBody>
      </p:sp>
      <p:sp>
        <p:nvSpPr>
          <p:cNvPr id="10" name="TextBox 9">
            <a:extLst>
              <a:ext uri="{FF2B5EF4-FFF2-40B4-BE49-F238E27FC236}">
                <a16:creationId xmlns:a16="http://schemas.microsoft.com/office/drawing/2014/main" id="{3BF299D1-5847-4F72-97BD-C335CC4EF337}"/>
              </a:ext>
            </a:extLst>
          </p:cNvPr>
          <p:cNvSpPr txBox="1"/>
          <p:nvPr/>
        </p:nvSpPr>
        <p:spPr>
          <a:xfrm>
            <a:off x="762000" y="6477000"/>
            <a:ext cx="2514600" cy="381000"/>
          </a:xfrm>
          <a:prstGeom prst="rect">
            <a:avLst/>
          </a:prstGeom>
          <a:noFill/>
        </p:spPr>
        <p:txBody>
          <a:bodyPr wrap="square" rtlCol="0">
            <a:spAutoFit/>
          </a:bodyPr>
          <a:lstStyle/>
          <a:p>
            <a:r>
              <a:rPr lang="en-US" b="1" dirty="0"/>
              <a:t>BAD MOLD</a:t>
            </a:r>
          </a:p>
        </p:txBody>
      </p:sp>
    </p:spTree>
    <p:extLst>
      <p:ext uri="{BB962C8B-B14F-4D97-AF65-F5344CB8AC3E}">
        <p14:creationId xmlns:p14="http://schemas.microsoft.com/office/powerpoint/2010/main" val="884507880"/>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7D233-EC97-470D-BB85-95AA208A69A6}"/>
              </a:ext>
            </a:extLst>
          </p:cNvPr>
          <p:cNvSpPr>
            <a:spLocks noGrp="1"/>
          </p:cNvSpPr>
          <p:nvPr>
            <p:ph type="title"/>
          </p:nvPr>
        </p:nvSpPr>
        <p:spPr/>
        <p:txBody>
          <a:bodyPr/>
          <a:lstStyle/>
          <a:p>
            <a:r>
              <a:rPr lang="en-US" dirty="0"/>
              <a:t>MOLDING</a:t>
            </a:r>
          </a:p>
        </p:txBody>
      </p:sp>
      <p:sp>
        <p:nvSpPr>
          <p:cNvPr id="3" name="Content Placeholder 2">
            <a:extLst>
              <a:ext uri="{FF2B5EF4-FFF2-40B4-BE49-F238E27FC236}">
                <a16:creationId xmlns:a16="http://schemas.microsoft.com/office/drawing/2014/main" id="{959A2CEA-FACD-4CFE-8486-E50E0126A6E9}"/>
              </a:ext>
            </a:extLst>
          </p:cNvPr>
          <p:cNvSpPr>
            <a:spLocks noGrp="1"/>
          </p:cNvSpPr>
          <p:nvPr>
            <p:ph idx="1"/>
          </p:nvPr>
        </p:nvSpPr>
        <p:spPr/>
        <p:txBody>
          <a:bodyPr/>
          <a:lstStyle/>
          <a:p>
            <a:r>
              <a:rPr lang="en-US" sz="1800" dirty="0">
                <a:effectLst/>
                <a:latin typeface="Arial" panose="020B0604020202020204" pitchFamily="34" charset="0"/>
              </a:rPr>
              <a:t>Interosseous Mold </a:t>
            </a:r>
            <a:endParaRPr lang="en-US" dirty="0"/>
          </a:p>
          <a:p>
            <a:r>
              <a:rPr lang="en-US" sz="1800" dirty="0">
                <a:effectLst/>
                <a:latin typeface="Calibri" panose="020F0502020204030204" pitchFamily="34" charset="0"/>
              </a:rPr>
              <a:t>– </a:t>
            </a:r>
            <a:r>
              <a:rPr lang="en-US" sz="1800" dirty="0">
                <a:effectLst/>
                <a:latin typeface="Arial" panose="020B0604020202020204" pitchFamily="34" charset="0"/>
              </a:rPr>
              <a:t>Upper extremity fractures, especially </a:t>
            </a:r>
            <a:r>
              <a:rPr lang="en-US" sz="1800" b="1" dirty="0">
                <a:effectLst/>
                <a:latin typeface="Arial-BoldMT"/>
              </a:rPr>
              <a:t>forearm, </a:t>
            </a:r>
            <a:r>
              <a:rPr lang="en-US" sz="1800" dirty="0">
                <a:effectLst/>
                <a:latin typeface="Arial" panose="020B0604020202020204" pitchFamily="34" charset="0"/>
              </a:rPr>
              <a:t>and </a:t>
            </a:r>
            <a:r>
              <a:rPr lang="en-US" sz="1800" b="1" dirty="0">
                <a:effectLst/>
                <a:latin typeface="Arial-BoldMT"/>
              </a:rPr>
              <a:t>distal radius/ulna </a:t>
            </a:r>
            <a:endParaRPr lang="en-US" dirty="0"/>
          </a:p>
          <a:p>
            <a:r>
              <a:rPr lang="en-US" sz="1800" dirty="0">
                <a:effectLst/>
                <a:latin typeface="Arial" panose="020B0604020202020204" pitchFamily="34" charset="0"/>
              </a:rPr>
              <a:t>Ideal Cast Index of &lt;0.81 to prevent displacement</a:t>
            </a:r>
            <a:endParaRPr lang="en-US" dirty="0"/>
          </a:p>
        </p:txBody>
      </p:sp>
      <p:pic>
        <p:nvPicPr>
          <p:cNvPr id="5" name="Picture 4">
            <a:extLst>
              <a:ext uri="{FF2B5EF4-FFF2-40B4-BE49-F238E27FC236}">
                <a16:creationId xmlns:a16="http://schemas.microsoft.com/office/drawing/2014/main" id="{03B9C8D4-602E-4440-A6FE-8C80EED9B412}"/>
              </a:ext>
            </a:extLst>
          </p:cNvPr>
          <p:cNvPicPr>
            <a:picLocks noChangeAspect="1"/>
          </p:cNvPicPr>
          <p:nvPr/>
        </p:nvPicPr>
        <p:blipFill>
          <a:blip r:embed="rId2"/>
          <a:stretch>
            <a:fillRect/>
          </a:stretch>
        </p:blipFill>
        <p:spPr>
          <a:xfrm>
            <a:off x="125278" y="2998260"/>
            <a:ext cx="3227522" cy="3806162"/>
          </a:xfrm>
          <a:prstGeom prst="rect">
            <a:avLst/>
          </a:prstGeom>
        </p:spPr>
      </p:pic>
      <p:pic>
        <p:nvPicPr>
          <p:cNvPr id="7" name="Picture 6">
            <a:extLst>
              <a:ext uri="{FF2B5EF4-FFF2-40B4-BE49-F238E27FC236}">
                <a16:creationId xmlns:a16="http://schemas.microsoft.com/office/drawing/2014/main" id="{788BAE38-CB80-4911-9857-0F035225A813}"/>
              </a:ext>
            </a:extLst>
          </p:cNvPr>
          <p:cNvPicPr>
            <a:picLocks noChangeAspect="1"/>
          </p:cNvPicPr>
          <p:nvPr/>
        </p:nvPicPr>
        <p:blipFill>
          <a:blip r:embed="rId3"/>
          <a:stretch>
            <a:fillRect/>
          </a:stretch>
        </p:blipFill>
        <p:spPr>
          <a:xfrm>
            <a:off x="5181600" y="2998260"/>
            <a:ext cx="3021784" cy="3806163"/>
          </a:xfrm>
          <a:prstGeom prst="rect">
            <a:avLst/>
          </a:prstGeom>
        </p:spPr>
      </p:pic>
    </p:spTree>
    <p:extLst>
      <p:ext uri="{BB962C8B-B14F-4D97-AF65-F5344CB8AC3E}">
        <p14:creationId xmlns:p14="http://schemas.microsoft.com/office/powerpoint/2010/main" val="1259481651"/>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00F41-B60B-4187-ACBA-18FE15AF0C32}"/>
              </a:ext>
            </a:extLst>
          </p:cNvPr>
          <p:cNvSpPr>
            <a:spLocks noGrp="1"/>
          </p:cNvSpPr>
          <p:nvPr>
            <p:ph type="title"/>
          </p:nvPr>
        </p:nvSpPr>
        <p:spPr/>
        <p:txBody>
          <a:bodyPr/>
          <a:lstStyle/>
          <a:p>
            <a:r>
              <a:rPr lang="en-US" dirty="0"/>
              <a:t>CAST INDEX</a:t>
            </a:r>
          </a:p>
        </p:txBody>
      </p:sp>
      <p:sp>
        <p:nvSpPr>
          <p:cNvPr id="3" name="Content Placeholder 2">
            <a:extLst>
              <a:ext uri="{FF2B5EF4-FFF2-40B4-BE49-F238E27FC236}">
                <a16:creationId xmlns:a16="http://schemas.microsoft.com/office/drawing/2014/main" id="{81DE4196-3FF1-4BBF-9456-6B283AF5CC3A}"/>
              </a:ext>
            </a:extLst>
          </p:cNvPr>
          <p:cNvSpPr>
            <a:spLocks noGrp="1"/>
          </p:cNvSpPr>
          <p:nvPr>
            <p:ph idx="1"/>
          </p:nvPr>
        </p:nvSpPr>
        <p:spPr/>
        <p:txBody>
          <a:bodyPr>
            <a:normAutofit/>
          </a:bodyPr>
          <a:lstStyle/>
          <a:p>
            <a:r>
              <a:rPr lang="en-US" sz="2400" dirty="0">
                <a:effectLst/>
                <a:latin typeface="Arial" panose="020B0604020202020204" pitchFamily="34" charset="0"/>
              </a:rPr>
              <a:t>Cast Index = X/Y </a:t>
            </a:r>
            <a:endParaRPr lang="en-US" sz="3200" dirty="0"/>
          </a:p>
          <a:p>
            <a:r>
              <a:rPr lang="en-US" sz="2400" dirty="0">
                <a:effectLst/>
                <a:latin typeface="Arial" panose="020B0604020202020204" pitchFamily="34" charset="0"/>
              </a:rPr>
              <a:t>Sagittal width divided by coronal width. </a:t>
            </a:r>
            <a:endParaRPr lang="en-US" sz="3200" dirty="0"/>
          </a:p>
          <a:p>
            <a:r>
              <a:rPr lang="en-US" sz="2400" dirty="0">
                <a:effectLst/>
                <a:latin typeface="Arial" panose="020B0604020202020204" pitchFamily="34" charset="0"/>
              </a:rPr>
              <a:t>Ideal Cast Index of &lt;0.81 to prevent displacement</a:t>
            </a:r>
            <a:endParaRPr lang="en-US" sz="3200" dirty="0"/>
          </a:p>
        </p:txBody>
      </p:sp>
      <p:pic>
        <p:nvPicPr>
          <p:cNvPr id="5" name="Picture 4">
            <a:extLst>
              <a:ext uri="{FF2B5EF4-FFF2-40B4-BE49-F238E27FC236}">
                <a16:creationId xmlns:a16="http://schemas.microsoft.com/office/drawing/2014/main" id="{52E0ABE2-A7B7-4C8F-99D9-B4BC0C609F3F}"/>
              </a:ext>
            </a:extLst>
          </p:cNvPr>
          <p:cNvPicPr>
            <a:picLocks noChangeAspect="1"/>
          </p:cNvPicPr>
          <p:nvPr/>
        </p:nvPicPr>
        <p:blipFill>
          <a:blip r:embed="rId2"/>
          <a:stretch>
            <a:fillRect/>
          </a:stretch>
        </p:blipFill>
        <p:spPr>
          <a:xfrm>
            <a:off x="1828800" y="3222021"/>
            <a:ext cx="4495800" cy="3635979"/>
          </a:xfrm>
          <a:prstGeom prst="rect">
            <a:avLst/>
          </a:prstGeom>
        </p:spPr>
      </p:pic>
    </p:spTree>
    <p:extLst>
      <p:ext uri="{BB962C8B-B14F-4D97-AF65-F5344CB8AC3E}">
        <p14:creationId xmlns:p14="http://schemas.microsoft.com/office/powerpoint/2010/main" val="594470733"/>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F6616-EDD4-43E8-A0EB-30290EFB5776}"/>
              </a:ext>
            </a:extLst>
          </p:cNvPr>
          <p:cNvSpPr>
            <a:spLocks noGrp="1"/>
          </p:cNvSpPr>
          <p:nvPr>
            <p:ph type="title"/>
          </p:nvPr>
        </p:nvSpPr>
        <p:spPr/>
        <p:txBody>
          <a:bodyPr/>
          <a:lstStyle/>
          <a:p>
            <a:r>
              <a:rPr lang="en-US" dirty="0"/>
              <a:t>EXTREMITY POSITIONING</a:t>
            </a:r>
          </a:p>
        </p:txBody>
      </p:sp>
      <p:sp>
        <p:nvSpPr>
          <p:cNvPr id="3" name="Content Placeholder 2">
            <a:extLst>
              <a:ext uri="{FF2B5EF4-FFF2-40B4-BE49-F238E27FC236}">
                <a16:creationId xmlns:a16="http://schemas.microsoft.com/office/drawing/2014/main" id="{2D86233E-6B11-4F2B-A683-C20696F99EEC}"/>
              </a:ext>
            </a:extLst>
          </p:cNvPr>
          <p:cNvSpPr>
            <a:spLocks noGrp="1"/>
          </p:cNvSpPr>
          <p:nvPr>
            <p:ph idx="1"/>
          </p:nvPr>
        </p:nvSpPr>
        <p:spPr/>
        <p:txBody>
          <a:bodyPr>
            <a:normAutofit fontScale="92500" lnSpcReduction="10000"/>
          </a:bodyPr>
          <a:lstStyle/>
          <a:p>
            <a:r>
              <a:rPr lang="en-US" sz="2200" dirty="0">
                <a:effectLst/>
                <a:latin typeface="Arial" panose="020B0604020202020204" pitchFamily="34" charset="0"/>
              </a:rPr>
              <a:t>Positioning is critical. Improperly positioned splints lead to poor outcomes</a:t>
            </a:r>
            <a:r>
              <a:rPr lang="en-US" sz="1800" dirty="0">
                <a:effectLst/>
                <a:latin typeface="Arial" panose="020B0604020202020204" pitchFamily="34" charset="0"/>
              </a:rPr>
              <a:t>.</a:t>
            </a:r>
          </a:p>
          <a:p>
            <a:r>
              <a:rPr lang="en-US" sz="2800" dirty="0">
                <a:effectLst/>
                <a:latin typeface="Arial" panose="020B0604020202020204" pitchFamily="34" charset="0"/>
              </a:rPr>
              <a:t>Upper Extremity </a:t>
            </a:r>
            <a:endParaRPr lang="en-US" sz="1800" dirty="0"/>
          </a:p>
          <a:p>
            <a:pPr marL="365760" lvl="1" indent="0">
              <a:buNone/>
            </a:pPr>
            <a:r>
              <a:rPr lang="en-US" dirty="0">
                <a:effectLst/>
                <a:latin typeface="Calibri" panose="020F0502020204030204" pitchFamily="34" charset="0"/>
              </a:rPr>
              <a:t>– </a:t>
            </a:r>
            <a:r>
              <a:rPr lang="en-US" dirty="0">
                <a:effectLst/>
                <a:latin typeface="Arial" panose="020B0604020202020204" pitchFamily="34" charset="0"/>
              </a:rPr>
              <a:t>MCP joints: leave free if not location of injury. </a:t>
            </a:r>
            <a:endParaRPr lang="en-US" sz="1200" dirty="0"/>
          </a:p>
          <a:p>
            <a:pPr marL="365760" lvl="1" indent="0">
              <a:buNone/>
            </a:pPr>
            <a:r>
              <a:rPr lang="en-US" dirty="0">
                <a:effectLst/>
                <a:latin typeface="Calibri" panose="020F0502020204030204" pitchFamily="34" charset="0"/>
              </a:rPr>
              <a:t>– </a:t>
            </a:r>
            <a:r>
              <a:rPr lang="en-US" dirty="0">
                <a:effectLst/>
                <a:latin typeface="Arial" panose="020B0604020202020204" pitchFamily="34" charset="0"/>
              </a:rPr>
              <a:t>Wrist: neutral to intrinsic plus </a:t>
            </a:r>
            <a:endParaRPr lang="en-US" sz="1200" dirty="0"/>
          </a:p>
          <a:p>
            <a:pPr marL="365760" lvl="1" indent="0">
              <a:buNone/>
            </a:pPr>
            <a:r>
              <a:rPr lang="en-US" dirty="0">
                <a:effectLst/>
                <a:latin typeface="Calibri" panose="020F0502020204030204" pitchFamily="34" charset="0"/>
              </a:rPr>
              <a:t>– </a:t>
            </a:r>
            <a:r>
              <a:rPr lang="en-US" dirty="0">
                <a:effectLst/>
                <a:latin typeface="Arial" panose="020B0604020202020204" pitchFamily="34" charset="0"/>
              </a:rPr>
              <a:t>Elbow: 90 deg. Or slight extension </a:t>
            </a:r>
            <a:endParaRPr lang="en-US" sz="1200" dirty="0"/>
          </a:p>
          <a:p>
            <a:r>
              <a:rPr lang="en-US" sz="2800" dirty="0">
                <a:effectLst/>
                <a:latin typeface="Arial" panose="020B0604020202020204" pitchFamily="34" charset="0"/>
              </a:rPr>
              <a:t> Lower Extremity </a:t>
            </a:r>
            <a:endParaRPr lang="en-US" sz="1800" dirty="0"/>
          </a:p>
          <a:p>
            <a:pPr marL="365760" lvl="1" indent="0">
              <a:buNone/>
            </a:pPr>
            <a:r>
              <a:rPr lang="en-US" dirty="0">
                <a:effectLst/>
                <a:latin typeface="Calibri" panose="020F0502020204030204" pitchFamily="34" charset="0"/>
              </a:rPr>
              <a:t>– </a:t>
            </a:r>
            <a:r>
              <a:rPr lang="en-US" dirty="0">
                <a:effectLst/>
                <a:latin typeface="Arial" panose="020B0604020202020204" pitchFamily="34" charset="0"/>
              </a:rPr>
              <a:t>Ankle: neutral dorsiflexion </a:t>
            </a:r>
            <a:endParaRPr lang="en-US" sz="1200" dirty="0"/>
          </a:p>
          <a:p>
            <a:pPr marL="365760" lvl="1" indent="0">
              <a:buNone/>
            </a:pPr>
            <a:r>
              <a:rPr lang="en-US" dirty="0">
                <a:effectLst/>
                <a:latin typeface="Calibri" panose="020F0502020204030204" pitchFamily="34" charset="0"/>
              </a:rPr>
              <a:t>– </a:t>
            </a:r>
            <a:r>
              <a:rPr lang="en-US" dirty="0">
                <a:effectLst/>
                <a:latin typeface="Arial" panose="020B0604020202020204" pitchFamily="34" charset="0"/>
              </a:rPr>
              <a:t>Knee: Depends on weight bearing status </a:t>
            </a:r>
            <a:endParaRPr lang="en-US" sz="1200" dirty="0"/>
          </a:p>
          <a:p>
            <a:pPr marL="365760" lvl="1" indent="0">
              <a:buNone/>
            </a:pPr>
            <a:r>
              <a:rPr lang="en-US" dirty="0">
                <a:effectLst/>
                <a:latin typeface="Arial" panose="020B0604020202020204" pitchFamily="34" charset="0"/>
              </a:rPr>
              <a:t>Slight flexion to clear foot when in crutches. </a:t>
            </a:r>
            <a:endParaRPr lang="en-US" sz="1200" dirty="0"/>
          </a:p>
          <a:p>
            <a:pPr marL="365760" lvl="1" indent="0">
              <a:buNone/>
            </a:pPr>
            <a:r>
              <a:rPr lang="en-US" dirty="0">
                <a:effectLst/>
                <a:latin typeface="Arial" panose="020B0604020202020204" pitchFamily="34" charset="0"/>
              </a:rPr>
              <a:t>If NWB may flex up to 80-90 deg. in noncompliant patient.  </a:t>
            </a:r>
            <a:endParaRPr lang="en-US" sz="3600" dirty="0"/>
          </a:p>
        </p:txBody>
      </p:sp>
    </p:spTree>
    <p:extLst>
      <p:ext uri="{BB962C8B-B14F-4D97-AF65-F5344CB8AC3E}">
        <p14:creationId xmlns:p14="http://schemas.microsoft.com/office/powerpoint/2010/main" val="293169035"/>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FCC86-1430-4FCA-BC6F-BA9B6BB47FD5}"/>
              </a:ext>
            </a:extLst>
          </p:cNvPr>
          <p:cNvSpPr>
            <a:spLocks noGrp="1"/>
          </p:cNvSpPr>
          <p:nvPr>
            <p:ph type="title"/>
          </p:nvPr>
        </p:nvSpPr>
        <p:spPr/>
        <p:txBody>
          <a:bodyPr>
            <a:normAutofit fontScale="90000"/>
          </a:bodyPr>
          <a:lstStyle/>
          <a:p>
            <a:r>
              <a:rPr lang="en-US" dirty="0"/>
              <a:t>COMPLICATIONS FROM SPLINTING</a:t>
            </a:r>
          </a:p>
        </p:txBody>
      </p:sp>
      <p:sp>
        <p:nvSpPr>
          <p:cNvPr id="3" name="Content Placeholder 2">
            <a:extLst>
              <a:ext uri="{FF2B5EF4-FFF2-40B4-BE49-F238E27FC236}">
                <a16:creationId xmlns:a16="http://schemas.microsoft.com/office/drawing/2014/main" id="{45BEE225-EB58-4D54-9A53-C98F9EB8B325}"/>
              </a:ext>
            </a:extLst>
          </p:cNvPr>
          <p:cNvSpPr>
            <a:spLocks noGrp="1"/>
          </p:cNvSpPr>
          <p:nvPr>
            <p:ph idx="1"/>
          </p:nvPr>
        </p:nvSpPr>
        <p:spPr/>
        <p:txBody>
          <a:bodyPr>
            <a:normAutofit fontScale="92500" lnSpcReduction="10000"/>
          </a:bodyPr>
          <a:lstStyle/>
          <a:p>
            <a:r>
              <a:rPr lang="en-US" sz="1800" dirty="0">
                <a:effectLst/>
                <a:latin typeface="Arial" panose="020B0604020202020204" pitchFamily="34" charset="0"/>
              </a:rPr>
              <a:t>Blisters </a:t>
            </a:r>
            <a:endParaRPr lang="en-US" dirty="0"/>
          </a:p>
          <a:p>
            <a:r>
              <a:rPr lang="en-US" sz="1800" dirty="0">
                <a:effectLst/>
                <a:latin typeface="Arial" panose="020B0604020202020204" pitchFamily="34" charset="0"/>
              </a:rPr>
              <a:t>Ulcers </a:t>
            </a:r>
            <a:endParaRPr lang="en-US" dirty="0"/>
          </a:p>
          <a:p>
            <a:r>
              <a:rPr lang="en-US" sz="1800" dirty="0">
                <a:effectLst/>
                <a:latin typeface="Arial" panose="020B0604020202020204" pitchFamily="34" charset="0"/>
              </a:rPr>
              <a:t>Skin Breakdown </a:t>
            </a:r>
            <a:endParaRPr lang="en-US" dirty="0"/>
          </a:p>
          <a:p>
            <a:r>
              <a:rPr lang="en-US" sz="1800" dirty="0">
                <a:effectLst/>
                <a:latin typeface="Arial" panose="020B0604020202020204" pitchFamily="34" charset="0"/>
              </a:rPr>
              <a:t>Burns </a:t>
            </a:r>
            <a:endParaRPr lang="en-US" dirty="0"/>
          </a:p>
          <a:p>
            <a:r>
              <a:rPr lang="en-US" sz="1800" dirty="0">
                <a:effectLst/>
                <a:latin typeface="Arial" panose="020B0604020202020204" pitchFamily="34" charset="0"/>
              </a:rPr>
              <a:t>Skin Breakdown </a:t>
            </a:r>
            <a:endParaRPr lang="en-US" dirty="0"/>
          </a:p>
          <a:p>
            <a:r>
              <a:rPr lang="en-US" sz="1800" dirty="0">
                <a:effectLst/>
                <a:latin typeface="Arial" panose="020B0604020202020204" pitchFamily="34" charset="0"/>
              </a:rPr>
              <a:t>Ulcers </a:t>
            </a:r>
            <a:endParaRPr lang="en-US" dirty="0"/>
          </a:p>
          <a:p>
            <a:r>
              <a:rPr lang="en-US" sz="1800" dirty="0">
                <a:effectLst/>
                <a:latin typeface="Arial" panose="020B0604020202020204" pitchFamily="34" charset="0"/>
              </a:rPr>
              <a:t>Pressure Sores </a:t>
            </a:r>
          </a:p>
          <a:p>
            <a:r>
              <a:rPr lang="en-US" sz="1800" dirty="0">
                <a:effectLst/>
                <a:latin typeface="Arial" panose="020B0604020202020204" pitchFamily="34" charset="0"/>
              </a:rPr>
              <a:t>Compartment Syndrome </a:t>
            </a:r>
            <a:endParaRPr lang="en-US" dirty="0"/>
          </a:p>
          <a:p>
            <a:r>
              <a:rPr lang="en-US" sz="1800" dirty="0">
                <a:effectLst/>
                <a:latin typeface="Arial" panose="020B0604020202020204" pitchFamily="34" charset="0"/>
              </a:rPr>
              <a:t>Skin breakdown </a:t>
            </a:r>
            <a:endParaRPr lang="en-US" dirty="0"/>
          </a:p>
          <a:p>
            <a:r>
              <a:rPr lang="en-US" sz="1800" dirty="0">
                <a:effectLst/>
                <a:latin typeface="Arial" panose="020B0604020202020204" pitchFamily="34" charset="0"/>
              </a:rPr>
              <a:t>Thumb prints </a:t>
            </a:r>
            <a:endParaRPr lang="en-US" dirty="0"/>
          </a:p>
          <a:p>
            <a:r>
              <a:rPr lang="en-US" sz="1800" dirty="0">
                <a:effectLst/>
                <a:latin typeface="Arial" panose="020B0604020202020204" pitchFamily="34" charset="0"/>
              </a:rPr>
              <a:t>Creases </a:t>
            </a:r>
            <a:endParaRPr lang="en-US" dirty="0"/>
          </a:p>
          <a:p>
            <a:r>
              <a:rPr lang="en-US" sz="1800" dirty="0">
                <a:effectLst/>
                <a:latin typeface="Arial" panose="020B0604020202020204" pitchFamily="34" charset="0"/>
              </a:rPr>
              <a:t>Lost objects </a:t>
            </a:r>
            <a:endParaRPr lang="en-US" dirty="0"/>
          </a:p>
          <a:p>
            <a:pPr marL="365760" lvl="1" indent="0">
              <a:buNone/>
            </a:pPr>
            <a:r>
              <a:rPr lang="en-US" sz="1600" dirty="0">
                <a:effectLst/>
                <a:latin typeface="Arial" panose="020B0604020202020204" pitchFamily="34" charset="0"/>
              </a:rPr>
              <a:t>–Toys </a:t>
            </a:r>
            <a:endParaRPr lang="en-US" dirty="0"/>
          </a:p>
          <a:p>
            <a:pPr marL="365760" lvl="1" indent="0">
              <a:buNone/>
            </a:pPr>
            <a:r>
              <a:rPr lang="en-US" sz="1600" dirty="0">
                <a:effectLst/>
                <a:latin typeface="Arial" panose="020B0604020202020204" pitchFamily="34" charset="0"/>
              </a:rPr>
              <a:t>–Scratchers </a:t>
            </a:r>
            <a:endParaRPr lang="en-US" dirty="0"/>
          </a:p>
          <a:p>
            <a:pPr marL="365760" lvl="1" indent="0">
              <a:buNone/>
            </a:pPr>
            <a:r>
              <a:rPr lang="en-US" sz="1600" dirty="0">
                <a:effectLst/>
                <a:latin typeface="Arial" panose="020B0604020202020204" pitchFamily="34" charset="0"/>
              </a:rPr>
              <a:t>–Spoons</a:t>
            </a:r>
            <a:endParaRPr lang="en-US" dirty="0"/>
          </a:p>
        </p:txBody>
      </p:sp>
    </p:spTree>
    <p:extLst>
      <p:ext uri="{BB962C8B-B14F-4D97-AF65-F5344CB8AC3E}">
        <p14:creationId xmlns:p14="http://schemas.microsoft.com/office/powerpoint/2010/main" val="1408496773"/>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DEB6F-A9E6-4C07-AE25-228732F17324}"/>
              </a:ext>
            </a:extLst>
          </p:cNvPr>
          <p:cNvSpPr>
            <a:spLocks noGrp="1"/>
          </p:cNvSpPr>
          <p:nvPr>
            <p:ph type="title"/>
          </p:nvPr>
        </p:nvSpPr>
        <p:spPr/>
        <p:txBody>
          <a:bodyPr/>
          <a:lstStyle/>
          <a:p>
            <a:r>
              <a:rPr lang="en-US" dirty="0"/>
              <a:t>Complications from splinting</a:t>
            </a:r>
          </a:p>
        </p:txBody>
      </p:sp>
      <p:pic>
        <p:nvPicPr>
          <p:cNvPr id="5" name="Content Placeholder 4">
            <a:extLst>
              <a:ext uri="{FF2B5EF4-FFF2-40B4-BE49-F238E27FC236}">
                <a16:creationId xmlns:a16="http://schemas.microsoft.com/office/drawing/2014/main" id="{4491149B-69C8-439D-B72A-64FBA40A54DE}"/>
              </a:ext>
            </a:extLst>
          </p:cNvPr>
          <p:cNvPicPr>
            <a:picLocks noGrp="1" noChangeAspect="1"/>
          </p:cNvPicPr>
          <p:nvPr>
            <p:ph idx="1"/>
          </p:nvPr>
        </p:nvPicPr>
        <p:blipFill>
          <a:blip r:embed="rId2"/>
          <a:stretch>
            <a:fillRect/>
          </a:stretch>
        </p:blipFill>
        <p:spPr>
          <a:xfrm>
            <a:off x="5366" y="1990913"/>
            <a:ext cx="3292078" cy="4389437"/>
          </a:xfrm>
        </p:spPr>
      </p:pic>
      <p:pic>
        <p:nvPicPr>
          <p:cNvPr id="7" name="Picture 6">
            <a:extLst>
              <a:ext uri="{FF2B5EF4-FFF2-40B4-BE49-F238E27FC236}">
                <a16:creationId xmlns:a16="http://schemas.microsoft.com/office/drawing/2014/main" id="{DE65E7B3-3572-446D-8325-8AE8333BB545}"/>
              </a:ext>
            </a:extLst>
          </p:cNvPr>
          <p:cNvPicPr>
            <a:picLocks noChangeAspect="1"/>
          </p:cNvPicPr>
          <p:nvPr/>
        </p:nvPicPr>
        <p:blipFill>
          <a:blip r:embed="rId3"/>
          <a:stretch>
            <a:fillRect/>
          </a:stretch>
        </p:blipFill>
        <p:spPr>
          <a:xfrm>
            <a:off x="3505200" y="1990913"/>
            <a:ext cx="5360032" cy="4018150"/>
          </a:xfrm>
          <a:prstGeom prst="rect">
            <a:avLst/>
          </a:prstGeom>
        </p:spPr>
      </p:pic>
    </p:spTree>
    <p:extLst>
      <p:ext uri="{BB962C8B-B14F-4D97-AF65-F5344CB8AC3E}">
        <p14:creationId xmlns:p14="http://schemas.microsoft.com/office/powerpoint/2010/main" val="2212213028"/>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B0491-2C08-42EC-A781-44B9B46A6776}"/>
              </a:ext>
            </a:extLst>
          </p:cNvPr>
          <p:cNvSpPr>
            <a:spLocks noGrp="1"/>
          </p:cNvSpPr>
          <p:nvPr>
            <p:ph type="title"/>
          </p:nvPr>
        </p:nvSpPr>
        <p:spPr>
          <a:xfrm>
            <a:off x="528371" y="0"/>
            <a:ext cx="8229600" cy="1143000"/>
          </a:xfrm>
        </p:spPr>
        <p:txBody>
          <a:bodyPr/>
          <a:lstStyle/>
          <a:p>
            <a:pPr algn="ctr"/>
            <a:r>
              <a:rPr lang="en-US" dirty="0"/>
              <a:t>Complications </a:t>
            </a:r>
          </a:p>
        </p:txBody>
      </p:sp>
      <p:pic>
        <p:nvPicPr>
          <p:cNvPr id="5" name="Content Placeholder 4">
            <a:extLst>
              <a:ext uri="{FF2B5EF4-FFF2-40B4-BE49-F238E27FC236}">
                <a16:creationId xmlns:a16="http://schemas.microsoft.com/office/drawing/2014/main" id="{DCA3DADE-5EF5-4119-99C8-AE6FCC847CD1}"/>
              </a:ext>
            </a:extLst>
          </p:cNvPr>
          <p:cNvPicPr>
            <a:picLocks noGrp="1" noChangeAspect="1"/>
          </p:cNvPicPr>
          <p:nvPr>
            <p:ph idx="1"/>
          </p:nvPr>
        </p:nvPicPr>
        <p:blipFill>
          <a:blip r:embed="rId2"/>
          <a:stretch>
            <a:fillRect/>
          </a:stretch>
        </p:blipFill>
        <p:spPr>
          <a:xfrm>
            <a:off x="316552" y="2012705"/>
            <a:ext cx="4178912" cy="3132723"/>
          </a:xfrm>
        </p:spPr>
      </p:pic>
      <p:pic>
        <p:nvPicPr>
          <p:cNvPr id="7" name="Picture 6">
            <a:extLst>
              <a:ext uri="{FF2B5EF4-FFF2-40B4-BE49-F238E27FC236}">
                <a16:creationId xmlns:a16="http://schemas.microsoft.com/office/drawing/2014/main" id="{5A8A6297-60E8-45E4-AED2-B596A1C88B2C}"/>
              </a:ext>
            </a:extLst>
          </p:cNvPr>
          <p:cNvPicPr>
            <a:picLocks noChangeAspect="1"/>
          </p:cNvPicPr>
          <p:nvPr/>
        </p:nvPicPr>
        <p:blipFill>
          <a:blip r:embed="rId3"/>
          <a:stretch>
            <a:fillRect/>
          </a:stretch>
        </p:blipFill>
        <p:spPr>
          <a:xfrm>
            <a:off x="4643171" y="1847088"/>
            <a:ext cx="4429995" cy="3320719"/>
          </a:xfrm>
          <a:prstGeom prst="rect">
            <a:avLst/>
          </a:prstGeom>
        </p:spPr>
      </p:pic>
    </p:spTree>
    <p:extLst>
      <p:ext uri="{BB962C8B-B14F-4D97-AF65-F5344CB8AC3E}">
        <p14:creationId xmlns:p14="http://schemas.microsoft.com/office/powerpoint/2010/main" val="3916155020"/>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D45FA-C7FE-407B-B312-DCFC70C1ECB5}"/>
              </a:ext>
            </a:extLst>
          </p:cNvPr>
          <p:cNvSpPr>
            <a:spLocks noGrp="1"/>
          </p:cNvSpPr>
          <p:nvPr>
            <p:ph type="title"/>
          </p:nvPr>
        </p:nvSpPr>
        <p:spPr/>
        <p:txBody>
          <a:bodyPr/>
          <a:lstStyle/>
          <a:p>
            <a:r>
              <a:rPr lang="en-US" dirty="0"/>
              <a:t>Complications </a:t>
            </a:r>
          </a:p>
        </p:txBody>
      </p:sp>
      <p:sp>
        <p:nvSpPr>
          <p:cNvPr id="3" name="Content Placeholder 2">
            <a:extLst>
              <a:ext uri="{FF2B5EF4-FFF2-40B4-BE49-F238E27FC236}">
                <a16:creationId xmlns:a16="http://schemas.microsoft.com/office/drawing/2014/main" id="{B2617C49-B721-4060-A75B-49576C4C4814}"/>
              </a:ext>
            </a:extLst>
          </p:cNvPr>
          <p:cNvSpPr>
            <a:spLocks noGrp="1"/>
          </p:cNvSpPr>
          <p:nvPr>
            <p:ph idx="1"/>
          </p:nvPr>
        </p:nvSpPr>
        <p:spPr/>
        <p:txBody>
          <a:bodyPr>
            <a:normAutofit/>
          </a:bodyPr>
          <a:lstStyle/>
          <a:p>
            <a:r>
              <a:rPr lang="en-US" sz="2400" dirty="0">
                <a:effectLst/>
                <a:latin typeface="Arial" panose="020B0604020202020204" pitchFamily="34" charset="0"/>
              </a:rPr>
              <a:t>• Compartment Syndrome </a:t>
            </a:r>
            <a:endParaRPr lang="en-US" sz="3200" dirty="0"/>
          </a:p>
          <a:p>
            <a:r>
              <a:rPr lang="en-US" sz="2400" dirty="0">
                <a:effectLst/>
                <a:latin typeface="Calibri" panose="020F0502020204030204" pitchFamily="34" charset="0"/>
              </a:rPr>
              <a:t>– </a:t>
            </a:r>
            <a:r>
              <a:rPr lang="en-US" sz="2400" dirty="0">
                <a:effectLst/>
                <a:latin typeface="Arial" panose="020B0604020202020204" pitchFamily="34" charset="0"/>
              </a:rPr>
              <a:t>Too tight </a:t>
            </a:r>
            <a:endParaRPr lang="en-US" sz="3200" dirty="0"/>
          </a:p>
          <a:p>
            <a:r>
              <a:rPr lang="en-US" sz="2400" dirty="0">
                <a:effectLst/>
                <a:latin typeface="Calibri" panose="020F0502020204030204" pitchFamily="34" charset="0"/>
              </a:rPr>
              <a:t>– </a:t>
            </a:r>
            <a:r>
              <a:rPr lang="en-US" sz="2400" dirty="0">
                <a:effectLst/>
                <a:latin typeface="Arial" panose="020B0604020202020204" pitchFamily="34" charset="0"/>
              </a:rPr>
              <a:t>Swelling under circumferential dressing </a:t>
            </a:r>
            <a:endParaRPr lang="en-US" sz="3200" dirty="0"/>
          </a:p>
          <a:p>
            <a:r>
              <a:rPr lang="en-US" sz="2400" dirty="0">
                <a:effectLst/>
                <a:latin typeface="Arial" panose="020B0604020202020204" pitchFamily="34" charset="0"/>
              </a:rPr>
              <a:t>• Roll </a:t>
            </a:r>
            <a:r>
              <a:rPr lang="en-US" sz="2400" dirty="0" err="1">
                <a:effectLst/>
                <a:latin typeface="Arial" panose="020B0604020202020204" pitchFamily="34" charset="0"/>
              </a:rPr>
              <a:t>webril</a:t>
            </a:r>
            <a:r>
              <a:rPr lang="en-US" sz="2400" dirty="0">
                <a:effectLst/>
                <a:latin typeface="Arial" panose="020B0604020202020204" pitchFamily="34" charset="0"/>
              </a:rPr>
              <a:t>, cast padding, ace bandage, </a:t>
            </a:r>
            <a:endParaRPr lang="en-US" sz="3200" dirty="0"/>
          </a:p>
          <a:p>
            <a:r>
              <a:rPr lang="en-US" sz="2400" dirty="0" err="1">
                <a:effectLst/>
                <a:latin typeface="Arial" panose="020B0604020202020204" pitchFamily="34" charset="0"/>
              </a:rPr>
              <a:t>coban</a:t>
            </a:r>
            <a:r>
              <a:rPr lang="en-US" sz="2400" dirty="0">
                <a:effectLst/>
                <a:latin typeface="Arial" panose="020B0604020202020204" pitchFamily="34" charset="0"/>
              </a:rPr>
              <a:t> LOOSE </a:t>
            </a:r>
            <a:endParaRPr lang="en-US" sz="3200" dirty="0"/>
          </a:p>
          <a:p>
            <a:r>
              <a:rPr lang="en-US" sz="2400" dirty="0">
                <a:effectLst/>
                <a:latin typeface="Arial" panose="020B0604020202020204" pitchFamily="34" charset="0"/>
              </a:rPr>
              <a:t>• Bivalve all casts placed in acute settings</a:t>
            </a:r>
            <a:endParaRPr lang="en-US" sz="3200" dirty="0"/>
          </a:p>
        </p:txBody>
      </p:sp>
      <p:pic>
        <p:nvPicPr>
          <p:cNvPr id="5" name="Picture 4">
            <a:extLst>
              <a:ext uri="{FF2B5EF4-FFF2-40B4-BE49-F238E27FC236}">
                <a16:creationId xmlns:a16="http://schemas.microsoft.com/office/drawing/2014/main" id="{B01AB27E-7D66-412E-B02C-EC8A655B3640}"/>
              </a:ext>
            </a:extLst>
          </p:cNvPr>
          <p:cNvPicPr>
            <a:picLocks noChangeAspect="1"/>
          </p:cNvPicPr>
          <p:nvPr/>
        </p:nvPicPr>
        <p:blipFill>
          <a:blip r:embed="rId2"/>
          <a:stretch>
            <a:fillRect/>
          </a:stretch>
        </p:blipFill>
        <p:spPr>
          <a:xfrm>
            <a:off x="1981200" y="4572000"/>
            <a:ext cx="3409533" cy="2171429"/>
          </a:xfrm>
          <a:prstGeom prst="rect">
            <a:avLst/>
          </a:prstGeom>
        </p:spPr>
      </p:pic>
    </p:spTree>
    <p:extLst>
      <p:ext uri="{BB962C8B-B14F-4D97-AF65-F5344CB8AC3E}">
        <p14:creationId xmlns:p14="http://schemas.microsoft.com/office/powerpoint/2010/main" val="1674895015"/>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7A40C-67E2-4E56-8C8A-F722B87619AD}"/>
              </a:ext>
            </a:extLst>
          </p:cNvPr>
          <p:cNvSpPr>
            <a:spLocks noGrp="1"/>
          </p:cNvSpPr>
          <p:nvPr>
            <p:ph type="title"/>
          </p:nvPr>
        </p:nvSpPr>
        <p:spPr/>
        <p:txBody>
          <a:bodyPr/>
          <a:lstStyle/>
          <a:p>
            <a:r>
              <a:rPr lang="en-US" dirty="0"/>
              <a:t>Types of splints</a:t>
            </a:r>
          </a:p>
        </p:txBody>
      </p:sp>
      <p:sp>
        <p:nvSpPr>
          <p:cNvPr id="3" name="Content Placeholder 2">
            <a:extLst>
              <a:ext uri="{FF2B5EF4-FFF2-40B4-BE49-F238E27FC236}">
                <a16:creationId xmlns:a16="http://schemas.microsoft.com/office/drawing/2014/main" id="{795ADB14-ED92-41F4-95A0-3B9E64AB1794}"/>
              </a:ext>
            </a:extLst>
          </p:cNvPr>
          <p:cNvSpPr>
            <a:spLocks noGrp="1"/>
          </p:cNvSpPr>
          <p:nvPr>
            <p:ph idx="1"/>
          </p:nvPr>
        </p:nvSpPr>
        <p:spPr/>
        <p:txBody>
          <a:bodyPr>
            <a:normAutofit/>
          </a:bodyPr>
          <a:lstStyle/>
          <a:p>
            <a:r>
              <a:rPr lang="en-US" sz="3200" dirty="0"/>
              <a:t>Upper extremity</a:t>
            </a:r>
          </a:p>
          <a:p>
            <a:pPr marL="0" indent="0">
              <a:buNone/>
            </a:pPr>
            <a:r>
              <a:rPr lang="en-US" sz="2400" dirty="0">
                <a:effectLst/>
                <a:latin typeface="Arial" panose="020B0604020202020204" pitchFamily="34" charset="0"/>
              </a:rPr>
              <a:t>-Volar/Dorsal Slab </a:t>
            </a:r>
            <a:endParaRPr lang="en-US" sz="3200" dirty="0"/>
          </a:p>
          <a:p>
            <a:pPr marL="0" indent="0">
              <a:buNone/>
            </a:pPr>
            <a:r>
              <a:rPr lang="en-US" sz="2400" dirty="0">
                <a:effectLst/>
                <a:latin typeface="Calibri" panose="020F0502020204030204" pitchFamily="34" charset="0"/>
              </a:rPr>
              <a:t>– </a:t>
            </a:r>
            <a:r>
              <a:rPr lang="en-US" sz="2400" dirty="0">
                <a:effectLst/>
                <a:latin typeface="Arial" panose="020B0604020202020204" pitchFamily="34" charset="0"/>
              </a:rPr>
              <a:t>Sugar Tong </a:t>
            </a:r>
            <a:endParaRPr lang="en-US" sz="3200" dirty="0"/>
          </a:p>
          <a:p>
            <a:pPr marL="0" indent="0">
              <a:buNone/>
            </a:pPr>
            <a:r>
              <a:rPr lang="en-US" sz="2400" dirty="0">
                <a:effectLst/>
                <a:latin typeface="Calibri" panose="020F0502020204030204" pitchFamily="34" charset="0"/>
              </a:rPr>
              <a:t>– </a:t>
            </a:r>
            <a:r>
              <a:rPr lang="en-US" sz="2400" dirty="0">
                <a:effectLst/>
                <a:latin typeface="Arial" panose="020B0604020202020204" pitchFamily="34" charset="0"/>
              </a:rPr>
              <a:t>Thumb Spica </a:t>
            </a:r>
            <a:endParaRPr lang="en-US" sz="3200" dirty="0"/>
          </a:p>
          <a:p>
            <a:pPr marL="0" indent="0">
              <a:buNone/>
            </a:pPr>
            <a:r>
              <a:rPr lang="en-US" sz="2400" dirty="0">
                <a:effectLst/>
                <a:latin typeface="Calibri" panose="020F0502020204030204" pitchFamily="34" charset="0"/>
              </a:rPr>
              <a:t>– </a:t>
            </a:r>
            <a:r>
              <a:rPr lang="en-US" sz="2400" dirty="0">
                <a:effectLst/>
                <a:latin typeface="Arial" panose="020B0604020202020204" pitchFamily="34" charset="0"/>
              </a:rPr>
              <a:t>Long Arm Posterior slab </a:t>
            </a:r>
            <a:endParaRPr lang="en-US" sz="3200" dirty="0"/>
          </a:p>
          <a:p>
            <a:pPr marL="0" indent="0">
              <a:buNone/>
            </a:pPr>
            <a:r>
              <a:rPr lang="en-US" sz="2400" dirty="0">
                <a:effectLst/>
                <a:latin typeface="Calibri" panose="020F0502020204030204" pitchFamily="34" charset="0"/>
              </a:rPr>
              <a:t>– </a:t>
            </a:r>
            <a:r>
              <a:rPr lang="en-US" sz="2400" dirty="0">
                <a:effectLst/>
                <a:latin typeface="Arial" panose="020B0604020202020204" pitchFamily="34" charset="0"/>
              </a:rPr>
              <a:t>Coaptation </a:t>
            </a:r>
            <a:endParaRPr lang="en-US" sz="3200" dirty="0"/>
          </a:p>
          <a:p>
            <a:pPr marL="0" indent="0">
              <a:buNone/>
            </a:pPr>
            <a:r>
              <a:rPr lang="en-US" sz="2400" dirty="0">
                <a:effectLst/>
                <a:latin typeface="Calibri" panose="020F0502020204030204" pitchFamily="34" charset="0"/>
              </a:rPr>
              <a:t>– </a:t>
            </a:r>
            <a:r>
              <a:rPr lang="en-US" sz="2400" dirty="0">
                <a:effectLst/>
                <a:latin typeface="Arial" panose="020B0604020202020204" pitchFamily="34" charset="0"/>
              </a:rPr>
              <a:t>Ulnar Gutter </a:t>
            </a:r>
            <a:endParaRPr lang="en-US" sz="3200" dirty="0"/>
          </a:p>
          <a:p>
            <a:pPr marL="0" indent="0">
              <a:buNone/>
            </a:pPr>
            <a:r>
              <a:rPr lang="en-US" sz="2400" dirty="0">
                <a:effectLst/>
                <a:latin typeface="Calibri" panose="020F0502020204030204" pitchFamily="34" charset="0"/>
              </a:rPr>
              <a:t>– </a:t>
            </a:r>
            <a:r>
              <a:rPr lang="en-US" sz="2400" dirty="0">
                <a:effectLst/>
                <a:latin typeface="Arial" panose="020B0604020202020204" pitchFamily="34" charset="0"/>
              </a:rPr>
              <a:t>Radial Gutter </a:t>
            </a:r>
            <a:endParaRPr lang="en-US" sz="3200" dirty="0"/>
          </a:p>
          <a:p>
            <a:pPr marL="0" indent="0">
              <a:buNone/>
            </a:pPr>
            <a:r>
              <a:rPr lang="en-US" sz="2400" dirty="0">
                <a:effectLst/>
                <a:latin typeface="Calibri" panose="020F0502020204030204" pitchFamily="34" charset="0"/>
              </a:rPr>
              <a:t>– </a:t>
            </a:r>
            <a:r>
              <a:rPr lang="en-US" sz="2400" dirty="0">
                <a:effectLst/>
                <a:latin typeface="Arial" panose="020B0604020202020204" pitchFamily="34" charset="0"/>
              </a:rPr>
              <a:t>Finger Splint</a:t>
            </a:r>
            <a:endParaRPr lang="en-US" sz="3200" dirty="0"/>
          </a:p>
        </p:txBody>
      </p:sp>
    </p:spTree>
    <p:extLst>
      <p:ext uri="{BB962C8B-B14F-4D97-AF65-F5344CB8AC3E}">
        <p14:creationId xmlns:p14="http://schemas.microsoft.com/office/powerpoint/2010/main" val="30619910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E1009-E2F5-4769-8103-0744BE940E58}"/>
              </a:ext>
            </a:extLst>
          </p:cNvPr>
          <p:cNvSpPr>
            <a:spLocks noGrp="1"/>
          </p:cNvSpPr>
          <p:nvPr>
            <p:ph type="title"/>
          </p:nvPr>
        </p:nvSpPr>
        <p:spPr/>
        <p:txBody>
          <a:bodyPr>
            <a:normAutofit/>
          </a:bodyPr>
          <a:lstStyle/>
          <a:p>
            <a:r>
              <a:rPr lang="en-US" sz="6000" dirty="0">
                <a:solidFill>
                  <a:srgbClr val="0000FF"/>
                </a:solidFill>
                <a:latin typeface="Calibri" panose="020F0502020204030204" pitchFamily="34" charset="0"/>
              </a:rPr>
              <a:t>Know Your Materials</a:t>
            </a:r>
            <a:endParaRPr lang="en-US" sz="17925" dirty="0"/>
          </a:p>
        </p:txBody>
      </p:sp>
      <p:sp>
        <p:nvSpPr>
          <p:cNvPr id="3" name="Content Placeholder 2">
            <a:extLst>
              <a:ext uri="{FF2B5EF4-FFF2-40B4-BE49-F238E27FC236}">
                <a16:creationId xmlns:a16="http://schemas.microsoft.com/office/drawing/2014/main" id="{4155FEF7-53C7-483C-86BB-440473B6ACAE}"/>
              </a:ext>
            </a:extLst>
          </p:cNvPr>
          <p:cNvSpPr>
            <a:spLocks noGrp="1"/>
          </p:cNvSpPr>
          <p:nvPr>
            <p:ph idx="1"/>
          </p:nvPr>
        </p:nvSpPr>
        <p:spPr/>
        <p:txBody>
          <a:bodyPr>
            <a:normAutofit/>
          </a:bodyPr>
          <a:lstStyle/>
          <a:p>
            <a:pPr marL="0" indent="0">
              <a:buNone/>
            </a:pPr>
            <a:r>
              <a:rPr lang="en-US" sz="6000" dirty="0">
                <a:solidFill>
                  <a:srgbClr val="000000"/>
                </a:solidFill>
                <a:latin typeface="Arial" panose="020B0604020202020204" pitchFamily="34" charset="0"/>
              </a:rPr>
              <a:t>• </a:t>
            </a:r>
            <a:r>
              <a:rPr lang="en-US" sz="6000" dirty="0">
                <a:solidFill>
                  <a:srgbClr val="000000"/>
                </a:solidFill>
                <a:latin typeface="Calibri" panose="020F0502020204030204" pitchFamily="34" charset="0"/>
              </a:rPr>
              <a:t>Plaster of Paris (POP) </a:t>
            </a:r>
            <a:endParaRPr lang="en-US" sz="8625" dirty="0"/>
          </a:p>
          <a:p>
            <a:r>
              <a:rPr lang="en-US" sz="6000" dirty="0">
                <a:solidFill>
                  <a:srgbClr val="000000"/>
                </a:solidFill>
                <a:latin typeface="Calibri" panose="020F0502020204030204" pitchFamily="34" charset="0"/>
              </a:rPr>
              <a:t> Synthetically based fiberglass</a:t>
            </a:r>
            <a:endParaRPr lang="en-US" sz="8625" dirty="0"/>
          </a:p>
        </p:txBody>
      </p:sp>
    </p:spTree>
    <p:extLst>
      <p:ext uri="{BB962C8B-B14F-4D97-AF65-F5344CB8AC3E}">
        <p14:creationId xmlns:p14="http://schemas.microsoft.com/office/powerpoint/2010/main" val="3754255449"/>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0D2AF-DEF2-482E-B8B3-FE424DA49B12}"/>
              </a:ext>
            </a:extLst>
          </p:cNvPr>
          <p:cNvSpPr>
            <a:spLocks noGrp="1"/>
          </p:cNvSpPr>
          <p:nvPr>
            <p:ph type="title"/>
          </p:nvPr>
        </p:nvSpPr>
        <p:spPr/>
        <p:txBody>
          <a:bodyPr/>
          <a:lstStyle/>
          <a:p>
            <a:r>
              <a:rPr lang="en-US" dirty="0"/>
              <a:t>Types of splints</a:t>
            </a:r>
          </a:p>
        </p:txBody>
      </p:sp>
      <p:sp>
        <p:nvSpPr>
          <p:cNvPr id="3" name="Content Placeholder 2">
            <a:extLst>
              <a:ext uri="{FF2B5EF4-FFF2-40B4-BE49-F238E27FC236}">
                <a16:creationId xmlns:a16="http://schemas.microsoft.com/office/drawing/2014/main" id="{03876DAC-979B-483C-9D71-83193DA9820F}"/>
              </a:ext>
            </a:extLst>
          </p:cNvPr>
          <p:cNvSpPr>
            <a:spLocks noGrp="1"/>
          </p:cNvSpPr>
          <p:nvPr>
            <p:ph idx="1"/>
          </p:nvPr>
        </p:nvSpPr>
        <p:spPr/>
        <p:txBody>
          <a:bodyPr>
            <a:normAutofit/>
          </a:bodyPr>
          <a:lstStyle/>
          <a:p>
            <a:r>
              <a:rPr lang="en-US" sz="3600" dirty="0"/>
              <a:t>Lower extremity</a:t>
            </a:r>
          </a:p>
          <a:p>
            <a:pPr marL="365760" lvl="1" indent="0">
              <a:buNone/>
            </a:pPr>
            <a:r>
              <a:rPr lang="en-US" sz="3000" dirty="0">
                <a:effectLst/>
                <a:latin typeface="Calibri" panose="020F0502020204030204" pitchFamily="34" charset="0"/>
              </a:rPr>
              <a:t>– </a:t>
            </a:r>
            <a:r>
              <a:rPr lang="en-US" sz="3000" dirty="0">
                <a:effectLst/>
                <a:latin typeface="Arial" panose="020B0604020202020204" pitchFamily="34" charset="0"/>
              </a:rPr>
              <a:t>Posterior Slab </a:t>
            </a:r>
            <a:endParaRPr lang="en-US" sz="3800" dirty="0"/>
          </a:p>
          <a:p>
            <a:pPr marL="365760" lvl="1" indent="0">
              <a:buNone/>
            </a:pPr>
            <a:r>
              <a:rPr lang="en-US" sz="3000" dirty="0">
                <a:effectLst/>
                <a:latin typeface="Arial" panose="020B0604020202020204" pitchFamily="34" charset="0"/>
              </a:rPr>
              <a:t>• long or short </a:t>
            </a:r>
            <a:endParaRPr lang="en-US" sz="3800" dirty="0"/>
          </a:p>
          <a:p>
            <a:pPr marL="365760" lvl="1" indent="0">
              <a:buNone/>
            </a:pPr>
            <a:r>
              <a:rPr lang="en-US" sz="3000" dirty="0">
                <a:effectLst/>
                <a:latin typeface="Calibri" panose="020F0502020204030204" pitchFamily="34" charset="0"/>
              </a:rPr>
              <a:t>– </a:t>
            </a:r>
            <a:r>
              <a:rPr lang="en-US" sz="3000" dirty="0">
                <a:effectLst/>
                <a:latin typeface="Arial" panose="020B0604020202020204" pitchFamily="34" charset="0"/>
              </a:rPr>
              <a:t>Stirrup / U Splint </a:t>
            </a:r>
            <a:endParaRPr lang="en-US" sz="3800" dirty="0"/>
          </a:p>
          <a:p>
            <a:pPr marL="365760" lvl="1" indent="0">
              <a:buNone/>
            </a:pPr>
            <a:r>
              <a:rPr lang="en-US" sz="3000" dirty="0">
                <a:effectLst/>
                <a:latin typeface="Arial" panose="020B0604020202020204" pitchFamily="34" charset="0"/>
              </a:rPr>
              <a:t>• Sugar tong of leg</a:t>
            </a:r>
            <a:endParaRPr lang="en-US" sz="3800" dirty="0"/>
          </a:p>
        </p:txBody>
      </p:sp>
    </p:spTree>
    <p:extLst>
      <p:ext uri="{BB962C8B-B14F-4D97-AF65-F5344CB8AC3E}">
        <p14:creationId xmlns:p14="http://schemas.microsoft.com/office/powerpoint/2010/main" val="1831132345"/>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B1BE3-0EAA-4941-B8E5-44C14E768C82}"/>
              </a:ext>
            </a:extLst>
          </p:cNvPr>
          <p:cNvSpPr>
            <a:spLocks noGrp="1"/>
          </p:cNvSpPr>
          <p:nvPr>
            <p:ph type="title"/>
          </p:nvPr>
        </p:nvSpPr>
        <p:spPr/>
        <p:txBody>
          <a:bodyPr/>
          <a:lstStyle/>
          <a:p>
            <a:r>
              <a:rPr lang="en-US" dirty="0"/>
              <a:t>Sugar tong splint</a:t>
            </a:r>
          </a:p>
        </p:txBody>
      </p:sp>
      <p:sp>
        <p:nvSpPr>
          <p:cNvPr id="3" name="Content Placeholder 2">
            <a:extLst>
              <a:ext uri="{FF2B5EF4-FFF2-40B4-BE49-F238E27FC236}">
                <a16:creationId xmlns:a16="http://schemas.microsoft.com/office/drawing/2014/main" id="{27F6DE4C-1533-4EBE-A911-56D80445678E}"/>
              </a:ext>
            </a:extLst>
          </p:cNvPr>
          <p:cNvSpPr>
            <a:spLocks noGrp="1"/>
          </p:cNvSpPr>
          <p:nvPr>
            <p:ph idx="1"/>
          </p:nvPr>
        </p:nvSpPr>
        <p:spPr>
          <a:xfrm>
            <a:off x="76200" y="1935480"/>
            <a:ext cx="8610600" cy="4922520"/>
          </a:xfrm>
        </p:spPr>
        <p:txBody>
          <a:bodyPr>
            <a:normAutofit fontScale="92500"/>
          </a:bodyPr>
          <a:lstStyle/>
          <a:p>
            <a:r>
              <a:rPr lang="en-US" sz="2400" dirty="0">
                <a:effectLst/>
                <a:latin typeface="Arial" panose="020B0604020202020204" pitchFamily="34" charset="0"/>
              </a:rPr>
              <a:t>Place stockinette </a:t>
            </a:r>
            <a:endParaRPr lang="en-US" sz="3200" dirty="0"/>
          </a:p>
          <a:p>
            <a:r>
              <a:rPr lang="en-US" sz="2400" dirty="0">
                <a:effectLst/>
                <a:latin typeface="Arial" panose="020B0604020202020204" pitchFamily="34" charset="0"/>
              </a:rPr>
              <a:t>Unroll </a:t>
            </a:r>
            <a:r>
              <a:rPr lang="en-US" sz="2400" dirty="0" err="1">
                <a:effectLst/>
                <a:latin typeface="Arial" panose="020B0604020202020204" pitchFamily="34" charset="0"/>
              </a:rPr>
              <a:t>Webril</a:t>
            </a:r>
            <a:r>
              <a:rPr lang="en-US" sz="2400" dirty="0">
                <a:effectLst/>
                <a:latin typeface="Arial" panose="020B0604020202020204" pitchFamily="34" charset="0"/>
              </a:rPr>
              <a:t> from palmar crease around elbow to dorsal Metacarpal heads </a:t>
            </a:r>
            <a:endParaRPr lang="en-US" sz="3200" dirty="0"/>
          </a:p>
          <a:p>
            <a:r>
              <a:rPr lang="en-US" sz="2400" dirty="0">
                <a:effectLst/>
                <a:latin typeface="Arial" panose="020B0604020202020204" pitchFamily="34" charset="0"/>
              </a:rPr>
              <a:t>4-5 layers thick of </a:t>
            </a:r>
            <a:r>
              <a:rPr lang="en-US" sz="2400" dirty="0" err="1">
                <a:effectLst/>
                <a:latin typeface="Arial" panose="020B0604020202020204" pitchFamily="34" charset="0"/>
              </a:rPr>
              <a:t>Webril</a:t>
            </a:r>
            <a:r>
              <a:rPr lang="en-US" sz="2400" dirty="0">
                <a:effectLst/>
                <a:latin typeface="Arial" panose="020B0604020202020204" pitchFamily="34" charset="0"/>
              </a:rPr>
              <a:t> </a:t>
            </a:r>
            <a:endParaRPr lang="en-US" sz="3200" dirty="0"/>
          </a:p>
          <a:p>
            <a:r>
              <a:rPr lang="en-US" sz="2400" dirty="0">
                <a:effectLst/>
                <a:latin typeface="Arial" panose="020B0604020202020204" pitchFamily="34" charset="0"/>
              </a:rPr>
              <a:t>Measure length of plaster/ortho glass to an inch short of </a:t>
            </a:r>
            <a:r>
              <a:rPr lang="en-US" sz="2400" dirty="0" err="1">
                <a:effectLst/>
                <a:latin typeface="Arial" panose="020B0604020202020204" pitchFamily="34" charset="0"/>
              </a:rPr>
              <a:t>Webril</a:t>
            </a:r>
            <a:r>
              <a:rPr lang="en-US" sz="2400" dirty="0">
                <a:effectLst/>
                <a:latin typeface="Arial" panose="020B0604020202020204" pitchFamily="34" charset="0"/>
              </a:rPr>
              <a:t> </a:t>
            </a:r>
            <a:endParaRPr lang="en-US" sz="3200" dirty="0"/>
          </a:p>
          <a:p>
            <a:r>
              <a:rPr lang="en-US" sz="2400" dirty="0">
                <a:effectLst/>
                <a:latin typeface="Arial" panose="020B0604020202020204" pitchFamily="34" charset="0"/>
              </a:rPr>
              <a:t>10 layers thick of plaster </a:t>
            </a:r>
            <a:endParaRPr lang="en-US" sz="3200" dirty="0"/>
          </a:p>
          <a:p>
            <a:r>
              <a:rPr lang="en-US" sz="2400" dirty="0">
                <a:effectLst/>
                <a:latin typeface="Arial" panose="020B0604020202020204" pitchFamily="34" charset="0"/>
              </a:rPr>
              <a:t>Wet plaster or ortho glass </a:t>
            </a:r>
            <a:endParaRPr lang="en-US" sz="3200" dirty="0"/>
          </a:p>
          <a:p>
            <a:r>
              <a:rPr lang="en-US" sz="2400" dirty="0">
                <a:effectLst/>
                <a:latin typeface="Arial" panose="020B0604020202020204" pitchFamily="34" charset="0"/>
              </a:rPr>
              <a:t>Lay plaster on </a:t>
            </a:r>
            <a:r>
              <a:rPr lang="en-US" sz="2400" dirty="0" err="1">
                <a:effectLst/>
                <a:latin typeface="Arial" panose="020B0604020202020204" pitchFamily="34" charset="0"/>
              </a:rPr>
              <a:t>Webril</a:t>
            </a:r>
            <a:r>
              <a:rPr lang="en-US" sz="2400" dirty="0">
                <a:effectLst/>
                <a:latin typeface="Arial" panose="020B0604020202020204" pitchFamily="34" charset="0"/>
              </a:rPr>
              <a:t> </a:t>
            </a:r>
            <a:endParaRPr lang="en-US" sz="3200" dirty="0"/>
          </a:p>
          <a:p>
            <a:r>
              <a:rPr lang="en-US" sz="2400" dirty="0">
                <a:effectLst/>
                <a:latin typeface="Arial" panose="020B0604020202020204" pitchFamily="34" charset="0"/>
              </a:rPr>
              <a:t>Place splint on arm </a:t>
            </a:r>
            <a:endParaRPr lang="en-US" sz="3200" dirty="0"/>
          </a:p>
          <a:p>
            <a:r>
              <a:rPr lang="en-US" sz="2400" dirty="0">
                <a:effectLst/>
                <a:latin typeface="Arial" panose="020B0604020202020204" pitchFamily="34" charset="0"/>
              </a:rPr>
              <a:t>Wrap with </a:t>
            </a:r>
            <a:r>
              <a:rPr lang="en-US" sz="2400" dirty="0" err="1">
                <a:effectLst/>
                <a:latin typeface="Arial" panose="020B0604020202020204" pitchFamily="34" charset="0"/>
              </a:rPr>
              <a:t>Webril</a:t>
            </a:r>
            <a:r>
              <a:rPr lang="en-US" sz="2400" dirty="0">
                <a:effectLst/>
                <a:latin typeface="Arial" panose="020B0604020202020204" pitchFamily="34" charset="0"/>
              </a:rPr>
              <a:t> </a:t>
            </a:r>
            <a:endParaRPr lang="en-US" sz="3200" dirty="0"/>
          </a:p>
          <a:p>
            <a:r>
              <a:rPr lang="en-US" sz="2400" dirty="0">
                <a:effectLst/>
                <a:latin typeface="Arial" panose="020B0604020202020204" pitchFamily="34" charset="0"/>
              </a:rPr>
              <a:t>Roll back stockinette </a:t>
            </a:r>
            <a:endParaRPr lang="en-US" sz="3200" dirty="0"/>
          </a:p>
          <a:p>
            <a:r>
              <a:rPr lang="en-US" sz="2400" dirty="0">
                <a:effectLst/>
                <a:latin typeface="Arial" panose="020B0604020202020204" pitchFamily="34" charset="0"/>
              </a:rPr>
              <a:t>Wrap with Ace bandage</a:t>
            </a:r>
            <a:endParaRPr lang="en-US" sz="2800" dirty="0"/>
          </a:p>
        </p:txBody>
      </p:sp>
    </p:spTree>
    <p:extLst>
      <p:ext uri="{BB962C8B-B14F-4D97-AF65-F5344CB8AC3E}">
        <p14:creationId xmlns:p14="http://schemas.microsoft.com/office/powerpoint/2010/main" val="1399970967"/>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92340-EB7F-4AEE-835E-5FABF9BB1D3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BCE025C-844F-4466-916E-078C9BE83B71}"/>
              </a:ext>
            </a:extLst>
          </p:cNvPr>
          <p:cNvPicPr>
            <a:picLocks noGrp="1" noChangeAspect="1"/>
          </p:cNvPicPr>
          <p:nvPr>
            <p:ph idx="1"/>
          </p:nvPr>
        </p:nvPicPr>
        <p:blipFill>
          <a:blip r:embed="rId2"/>
          <a:stretch>
            <a:fillRect/>
          </a:stretch>
        </p:blipFill>
        <p:spPr>
          <a:xfrm>
            <a:off x="0" y="2583"/>
            <a:ext cx="4625662" cy="3426417"/>
          </a:xfrm>
        </p:spPr>
      </p:pic>
      <p:pic>
        <p:nvPicPr>
          <p:cNvPr id="7" name="Picture 6">
            <a:extLst>
              <a:ext uri="{FF2B5EF4-FFF2-40B4-BE49-F238E27FC236}">
                <a16:creationId xmlns:a16="http://schemas.microsoft.com/office/drawing/2014/main" id="{8CDF2C38-F533-4FA8-B3CE-91659E16A936}"/>
              </a:ext>
            </a:extLst>
          </p:cNvPr>
          <p:cNvPicPr>
            <a:picLocks noChangeAspect="1"/>
          </p:cNvPicPr>
          <p:nvPr/>
        </p:nvPicPr>
        <p:blipFill rotWithShape="1">
          <a:blip r:embed="rId3"/>
          <a:srcRect l="11014" t="33334" r="24906" b="22221"/>
          <a:stretch/>
        </p:blipFill>
        <p:spPr>
          <a:xfrm>
            <a:off x="4217831" y="-9659"/>
            <a:ext cx="4876800" cy="3048000"/>
          </a:xfrm>
          <a:prstGeom prst="rect">
            <a:avLst/>
          </a:prstGeom>
        </p:spPr>
      </p:pic>
      <p:pic>
        <p:nvPicPr>
          <p:cNvPr id="9" name="Picture 8">
            <a:extLst>
              <a:ext uri="{FF2B5EF4-FFF2-40B4-BE49-F238E27FC236}">
                <a16:creationId xmlns:a16="http://schemas.microsoft.com/office/drawing/2014/main" id="{C26C0B64-031B-4420-9D5D-B89CC9DEE465}"/>
              </a:ext>
            </a:extLst>
          </p:cNvPr>
          <p:cNvPicPr>
            <a:picLocks noChangeAspect="1"/>
          </p:cNvPicPr>
          <p:nvPr/>
        </p:nvPicPr>
        <p:blipFill>
          <a:blip r:embed="rId4"/>
          <a:stretch>
            <a:fillRect/>
          </a:stretch>
        </p:blipFill>
        <p:spPr>
          <a:xfrm>
            <a:off x="3214857" y="2972286"/>
            <a:ext cx="2714286" cy="3885714"/>
          </a:xfrm>
          <a:prstGeom prst="rect">
            <a:avLst/>
          </a:prstGeom>
        </p:spPr>
      </p:pic>
    </p:spTree>
    <p:extLst>
      <p:ext uri="{BB962C8B-B14F-4D97-AF65-F5344CB8AC3E}">
        <p14:creationId xmlns:p14="http://schemas.microsoft.com/office/powerpoint/2010/main" val="1900440247"/>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8F87F-61C3-4240-8877-6A1DDE629FB9}"/>
              </a:ext>
            </a:extLst>
          </p:cNvPr>
          <p:cNvSpPr>
            <a:spLocks noGrp="1"/>
          </p:cNvSpPr>
          <p:nvPr>
            <p:ph type="title"/>
          </p:nvPr>
        </p:nvSpPr>
        <p:spPr/>
        <p:txBody>
          <a:bodyPr/>
          <a:lstStyle/>
          <a:p>
            <a:r>
              <a:rPr lang="en-US" dirty="0"/>
              <a:t>Long arm posterior splint</a:t>
            </a:r>
          </a:p>
        </p:txBody>
      </p:sp>
      <p:sp>
        <p:nvSpPr>
          <p:cNvPr id="3" name="Content Placeholder 2">
            <a:extLst>
              <a:ext uri="{FF2B5EF4-FFF2-40B4-BE49-F238E27FC236}">
                <a16:creationId xmlns:a16="http://schemas.microsoft.com/office/drawing/2014/main" id="{96D223BC-127A-4EC0-9AF7-06984CE8E185}"/>
              </a:ext>
            </a:extLst>
          </p:cNvPr>
          <p:cNvSpPr>
            <a:spLocks noGrp="1"/>
          </p:cNvSpPr>
          <p:nvPr>
            <p:ph idx="1"/>
          </p:nvPr>
        </p:nvSpPr>
        <p:spPr>
          <a:xfrm>
            <a:off x="0" y="1935480"/>
            <a:ext cx="8686800" cy="4846320"/>
          </a:xfrm>
        </p:spPr>
        <p:txBody>
          <a:bodyPr>
            <a:normAutofit lnSpcReduction="10000"/>
          </a:bodyPr>
          <a:lstStyle/>
          <a:p>
            <a:r>
              <a:rPr lang="en-US" sz="2400" dirty="0">
                <a:effectLst/>
                <a:latin typeface="Arial" panose="020B0604020202020204" pitchFamily="34" charset="0"/>
              </a:rPr>
              <a:t>Indications: Elbow, forearm, distal humerus injuries </a:t>
            </a:r>
            <a:endParaRPr lang="en-US" sz="3200" dirty="0"/>
          </a:p>
          <a:p>
            <a:r>
              <a:rPr lang="en-US" sz="2400" dirty="0">
                <a:effectLst/>
                <a:latin typeface="Arial" panose="020B0604020202020204" pitchFamily="34" charset="0"/>
              </a:rPr>
              <a:t>Immobilizes elbow and wrist </a:t>
            </a:r>
            <a:endParaRPr lang="en-US" sz="3200" dirty="0"/>
          </a:p>
          <a:p>
            <a:r>
              <a:rPr lang="en-US" sz="2400" b="1" dirty="0">
                <a:effectLst/>
                <a:latin typeface="Arial-BoldMT"/>
              </a:rPr>
              <a:t>Steps </a:t>
            </a:r>
            <a:endParaRPr lang="en-US" sz="3200" dirty="0"/>
          </a:p>
          <a:p>
            <a:r>
              <a:rPr lang="en-US" sz="2400" dirty="0">
                <a:effectLst/>
                <a:latin typeface="Arial" panose="020B0604020202020204" pitchFamily="34" charset="0"/>
              </a:rPr>
              <a:t>Place stockinette </a:t>
            </a:r>
            <a:endParaRPr lang="en-US" sz="3200" dirty="0"/>
          </a:p>
          <a:p>
            <a:r>
              <a:rPr lang="en-US" sz="2400" dirty="0">
                <a:effectLst/>
                <a:latin typeface="Arial" panose="020B0604020202020204" pitchFamily="34" charset="0"/>
              </a:rPr>
              <a:t>Measure </a:t>
            </a:r>
            <a:r>
              <a:rPr lang="en-US" sz="2400" dirty="0" err="1">
                <a:effectLst/>
                <a:latin typeface="Arial" panose="020B0604020202020204" pitchFamily="34" charset="0"/>
              </a:rPr>
              <a:t>Webril</a:t>
            </a:r>
            <a:r>
              <a:rPr lang="en-US" sz="2400" dirty="0">
                <a:effectLst/>
                <a:latin typeface="Arial" panose="020B0604020202020204" pitchFamily="34" charset="0"/>
              </a:rPr>
              <a:t> from 5th metacarpal head to a few inches below axilla </a:t>
            </a:r>
            <a:endParaRPr lang="en-US" sz="3200" dirty="0"/>
          </a:p>
          <a:p>
            <a:r>
              <a:rPr lang="en-US" sz="2400" dirty="0">
                <a:effectLst/>
                <a:latin typeface="Arial" panose="020B0604020202020204" pitchFamily="34" charset="0"/>
              </a:rPr>
              <a:t>4-5 layers </a:t>
            </a:r>
            <a:r>
              <a:rPr lang="en-US" sz="2400" dirty="0" err="1">
                <a:effectLst/>
                <a:latin typeface="Arial" panose="020B0604020202020204" pitchFamily="34" charset="0"/>
              </a:rPr>
              <a:t>Webril</a:t>
            </a:r>
            <a:r>
              <a:rPr lang="en-US" sz="2400" dirty="0">
                <a:effectLst/>
                <a:latin typeface="Arial" panose="020B0604020202020204" pitchFamily="34" charset="0"/>
              </a:rPr>
              <a:t> </a:t>
            </a:r>
            <a:endParaRPr lang="en-US" sz="3200" dirty="0"/>
          </a:p>
          <a:p>
            <a:r>
              <a:rPr lang="en-US" sz="2400" dirty="0">
                <a:effectLst/>
                <a:latin typeface="Arial" panose="020B0604020202020204" pitchFamily="34" charset="0"/>
              </a:rPr>
              <a:t>Measure plaster/ ortho glass slightly shorter than </a:t>
            </a:r>
            <a:r>
              <a:rPr lang="en-US" sz="2400" dirty="0" err="1">
                <a:effectLst/>
                <a:latin typeface="Arial" panose="020B0604020202020204" pitchFamily="34" charset="0"/>
              </a:rPr>
              <a:t>Webril</a:t>
            </a:r>
            <a:r>
              <a:rPr lang="en-US" sz="2400" dirty="0">
                <a:effectLst/>
                <a:latin typeface="Arial" panose="020B0604020202020204" pitchFamily="34" charset="0"/>
              </a:rPr>
              <a:t> </a:t>
            </a:r>
            <a:endParaRPr lang="en-US" sz="3200" dirty="0"/>
          </a:p>
          <a:p>
            <a:r>
              <a:rPr lang="en-US" sz="2400" dirty="0">
                <a:effectLst/>
                <a:latin typeface="Arial" panose="020B0604020202020204" pitchFamily="34" charset="0"/>
              </a:rPr>
              <a:t>10 layers plaster </a:t>
            </a:r>
            <a:endParaRPr lang="en-US" sz="3200" dirty="0"/>
          </a:p>
          <a:p>
            <a:r>
              <a:rPr lang="en-US" sz="2400" dirty="0">
                <a:effectLst/>
                <a:latin typeface="Arial" panose="020B0604020202020204" pitchFamily="34" charset="0"/>
              </a:rPr>
              <a:t>Wrist in neutral rotation </a:t>
            </a:r>
            <a:endParaRPr lang="en-US" sz="3200" dirty="0"/>
          </a:p>
          <a:p>
            <a:r>
              <a:rPr lang="en-US" sz="2400" dirty="0">
                <a:effectLst/>
                <a:latin typeface="Arial" panose="020B0604020202020204" pitchFamily="34" charset="0"/>
              </a:rPr>
              <a:t>Roll back stockinette </a:t>
            </a:r>
            <a:endParaRPr lang="en-US" sz="3200" dirty="0"/>
          </a:p>
          <a:p>
            <a:r>
              <a:rPr lang="en-US" sz="2400" dirty="0">
                <a:effectLst/>
                <a:latin typeface="Arial" panose="020B0604020202020204" pitchFamily="34" charset="0"/>
              </a:rPr>
              <a:t>Lay on and wrap with </a:t>
            </a:r>
            <a:r>
              <a:rPr lang="en-US" sz="2400" dirty="0" err="1">
                <a:effectLst/>
                <a:latin typeface="Arial" panose="020B0604020202020204" pitchFamily="34" charset="0"/>
              </a:rPr>
              <a:t>Webril</a:t>
            </a:r>
            <a:r>
              <a:rPr lang="en-US" sz="2400" dirty="0">
                <a:effectLst/>
                <a:latin typeface="Arial" panose="020B0604020202020204" pitchFamily="34" charset="0"/>
              </a:rPr>
              <a:t> and Ace bandage</a:t>
            </a:r>
            <a:endParaRPr lang="en-US" sz="3200" dirty="0"/>
          </a:p>
        </p:txBody>
      </p:sp>
    </p:spTree>
    <p:extLst>
      <p:ext uri="{BB962C8B-B14F-4D97-AF65-F5344CB8AC3E}">
        <p14:creationId xmlns:p14="http://schemas.microsoft.com/office/powerpoint/2010/main" val="1870569295"/>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0D935-F2AA-47E8-AF9A-D15D01443CC2}"/>
              </a:ext>
            </a:extLst>
          </p:cNvPr>
          <p:cNvSpPr>
            <a:spLocks noGrp="1"/>
          </p:cNvSpPr>
          <p:nvPr>
            <p:ph type="title"/>
          </p:nvPr>
        </p:nvSpPr>
        <p:spPr>
          <a:xfrm>
            <a:off x="457199" y="-152400"/>
            <a:ext cx="8229600" cy="1143000"/>
          </a:xfrm>
        </p:spPr>
        <p:txBody>
          <a:bodyPr/>
          <a:lstStyle/>
          <a:p>
            <a:r>
              <a:rPr lang="en-US" dirty="0"/>
              <a:t>Long arm posterior splint</a:t>
            </a:r>
          </a:p>
        </p:txBody>
      </p:sp>
      <p:pic>
        <p:nvPicPr>
          <p:cNvPr id="5" name="Content Placeholder 4">
            <a:extLst>
              <a:ext uri="{FF2B5EF4-FFF2-40B4-BE49-F238E27FC236}">
                <a16:creationId xmlns:a16="http://schemas.microsoft.com/office/drawing/2014/main" id="{0B2DA8FA-C3EC-4876-BAB4-F508FEE61307}"/>
              </a:ext>
            </a:extLst>
          </p:cNvPr>
          <p:cNvPicPr>
            <a:picLocks noGrp="1" noChangeAspect="1"/>
          </p:cNvPicPr>
          <p:nvPr>
            <p:ph idx="1"/>
          </p:nvPr>
        </p:nvPicPr>
        <p:blipFill>
          <a:blip r:embed="rId2"/>
          <a:stretch>
            <a:fillRect/>
          </a:stretch>
        </p:blipFill>
        <p:spPr>
          <a:xfrm>
            <a:off x="2286000" y="1006680"/>
            <a:ext cx="3678217" cy="5798413"/>
          </a:xfrm>
        </p:spPr>
      </p:pic>
    </p:spTree>
    <p:extLst>
      <p:ext uri="{BB962C8B-B14F-4D97-AF65-F5344CB8AC3E}">
        <p14:creationId xmlns:p14="http://schemas.microsoft.com/office/powerpoint/2010/main" val="3652946623"/>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944B6-381D-48AD-90EA-5637AA2DF92D}"/>
              </a:ext>
            </a:extLst>
          </p:cNvPr>
          <p:cNvSpPr>
            <a:spLocks noGrp="1"/>
          </p:cNvSpPr>
          <p:nvPr>
            <p:ph type="title"/>
          </p:nvPr>
        </p:nvSpPr>
        <p:spPr/>
        <p:txBody>
          <a:bodyPr/>
          <a:lstStyle/>
          <a:p>
            <a:r>
              <a:rPr lang="en-US" dirty="0"/>
              <a:t>Patient education</a:t>
            </a:r>
          </a:p>
        </p:txBody>
      </p:sp>
      <p:sp>
        <p:nvSpPr>
          <p:cNvPr id="3" name="Content Placeholder 2">
            <a:extLst>
              <a:ext uri="{FF2B5EF4-FFF2-40B4-BE49-F238E27FC236}">
                <a16:creationId xmlns:a16="http://schemas.microsoft.com/office/drawing/2014/main" id="{C748F478-8ACC-48E7-8A28-C87C4738C049}"/>
              </a:ext>
            </a:extLst>
          </p:cNvPr>
          <p:cNvSpPr>
            <a:spLocks noGrp="1"/>
          </p:cNvSpPr>
          <p:nvPr>
            <p:ph idx="1"/>
          </p:nvPr>
        </p:nvSpPr>
        <p:spPr/>
        <p:txBody>
          <a:bodyPr>
            <a:normAutofit/>
          </a:bodyPr>
          <a:lstStyle/>
          <a:p>
            <a:r>
              <a:rPr lang="en-US" sz="3200" dirty="0">
                <a:effectLst/>
                <a:latin typeface="Arial" panose="020B0604020202020204" pitchFamily="34" charset="0"/>
              </a:rPr>
              <a:t>Don’t get the cast or splint wet. </a:t>
            </a:r>
            <a:endParaRPr lang="en-US" sz="4000" dirty="0"/>
          </a:p>
          <a:p>
            <a:r>
              <a:rPr lang="en-US" sz="3200" dirty="0">
                <a:effectLst/>
                <a:latin typeface="Arial" panose="020B0604020202020204" pitchFamily="34" charset="0"/>
              </a:rPr>
              <a:t>Don’t stick anything in the cast or splint. </a:t>
            </a:r>
            <a:endParaRPr lang="en-US" sz="4000" dirty="0"/>
          </a:p>
          <a:p>
            <a:r>
              <a:rPr lang="en-US" sz="3200" dirty="0">
                <a:effectLst/>
                <a:latin typeface="Arial" panose="020B0604020202020204" pitchFamily="34" charset="0"/>
              </a:rPr>
              <a:t>If it itches: Hair dryer on cool setting, Tap on cast </a:t>
            </a:r>
            <a:endParaRPr lang="en-US" sz="4000" dirty="0"/>
          </a:p>
          <a:p>
            <a:r>
              <a:rPr lang="en-US" sz="3200" dirty="0">
                <a:effectLst/>
                <a:latin typeface="Arial" panose="020B0604020202020204" pitchFamily="34" charset="0"/>
              </a:rPr>
              <a:t>Elevation of extremity to reduce swelling </a:t>
            </a:r>
            <a:endParaRPr lang="en-US" sz="4000" dirty="0"/>
          </a:p>
          <a:p>
            <a:r>
              <a:rPr lang="en-US" sz="3200" dirty="0">
                <a:effectLst/>
                <a:latin typeface="Arial" panose="020B0604020202020204" pitchFamily="34" charset="0"/>
              </a:rPr>
              <a:t>Signs and symptoms of compartment syndrome</a:t>
            </a:r>
            <a:endParaRPr lang="en-US" sz="4000" dirty="0"/>
          </a:p>
        </p:txBody>
      </p:sp>
    </p:spTree>
    <p:extLst>
      <p:ext uri="{BB962C8B-B14F-4D97-AF65-F5344CB8AC3E}">
        <p14:creationId xmlns:p14="http://schemas.microsoft.com/office/powerpoint/2010/main" val="3554963005"/>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FD3A4-4A47-4E83-B740-D09621AA6CF0}"/>
              </a:ext>
            </a:extLst>
          </p:cNvPr>
          <p:cNvSpPr>
            <a:spLocks noGrp="1"/>
          </p:cNvSpPr>
          <p:nvPr>
            <p:ph type="title"/>
          </p:nvPr>
        </p:nvSpPr>
        <p:spPr/>
        <p:txBody>
          <a:bodyPr/>
          <a:lstStyle/>
          <a:p>
            <a:r>
              <a:rPr lang="en-US" dirty="0"/>
              <a:t>Key indicators in the HPI</a:t>
            </a:r>
          </a:p>
        </p:txBody>
      </p:sp>
      <p:sp>
        <p:nvSpPr>
          <p:cNvPr id="3" name="Content Placeholder 2">
            <a:extLst>
              <a:ext uri="{FF2B5EF4-FFF2-40B4-BE49-F238E27FC236}">
                <a16:creationId xmlns:a16="http://schemas.microsoft.com/office/drawing/2014/main" id="{8F7036AD-3389-4B23-ABCD-50602772FAEE}"/>
              </a:ext>
            </a:extLst>
          </p:cNvPr>
          <p:cNvSpPr>
            <a:spLocks noGrp="1"/>
          </p:cNvSpPr>
          <p:nvPr>
            <p:ph idx="1"/>
          </p:nvPr>
        </p:nvSpPr>
        <p:spPr/>
        <p:txBody>
          <a:bodyPr>
            <a:normAutofit/>
          </a:bodyPr>
          <a:lstStyle/>
          <a:p>
            <a:r>
              <a:rPr lang="en-US" sz="2800" dirty="0">
                <a:effectLst/>
                <a:latin typeface="Arial" panose="020B0604020202020204" pitchFamily="34" charset="0"/>
              </a:rPr>
              <a:t>Monkey Bars – Supracondylar </a:t>
            </a:r>
            <a:r>
              <a:rPr lang="en-US" sz="2800" dirty="0" err="1">
                <a:effectLst/>
                <a:latin typeface="Arial" panose="020B0604020202020204" pitchFamily="34" charset="0"/>
              </a:rPr>
              <a:t>Humerus</a:t>
            </a:r>
            <a:r>
              <a:rPr lang="en-US" sz="2800" dirty="0">
                <a:effectLst/>
                <a:latin typeface="Arial" panose="020B0604020202020204" pitchFamily="34" charset="0"/>
              </a:rPr>
              <a:t>, Lateral Condyle, Both bone forearm </a:t>
            </a:r>
            <a:endParaRPr lang="en-US" sz="3600" dirty="0"/>
          </a:p>
          <a:p>
            <a:r>
              <a:rPr lang="en-US" sz="2800" dirty="0">
                <a:effectLst/>
                <a:latin typeface="Arial" panose="020B0604020202020204" pitchFamily="34" charset="0"/>
              </a:rPr>
              <a:t>FOOSH – Distal Radius/Ulna, Buckle fractures, BBFA </a:t>
            </a:r>
            <a:endParaRPr lang="en-US" sz="3600" dirty="0"/>
          </a:p>
          <a:p>
            <a:r>
              <a:rPr lang="en-US" sz="2800" dirty="0">
                <a:effectLst/>
                <a:latin typeface="Arial" panose="020B0604020202020204" pitchFamily="34" charset="0"/>
              </a:rPr>
              <a:t>Trampoline – Proximal tibia, Toddler’s Fracture </a:t>
            </a:r>
            <a:endParaRPr lang="en-US" sz="3600" dirty="0"/>
          </a:p>
          <a:p>
            <a:r>
              <a:rPr lang="en-US" sz="2800" dirty="0">
                <a:effectLst/>
                <a:latin typeface="Arial" panose="020B0604020202020204" pitchFamily="34" charset="0"/>
              </a:rPr>
              <a:t>Unwitnessed fall/injury - NAT </a:t>
            </a:r>
            <a:endParaRPr lang="en-US" sz="3600" dirty="0"/>
          </a:p>
          <a:p>
            <a:r>
              <a:rPr lang="en-US" sz="2800" dirty="0">
                <a:effectLst/>
                <a:latin typeface="Arial" panose="020B0604020202020204" pitchFamily="34" charset="0"/>
              </a:rPr>
              <a:t>Refusal to bear weight – Recent trauma? Illness? Transient synovitis, buckle fracture</a:t>
            </a:r>
            <a:endParaRPr lang="en-US" sz="3600" dirty="0"/>
          </a:p>
        </p:txBody>
      </p:sp>
    </p:spTree>
    <p:extLst>
      <p:ext uri="{BB962C8B-B14F-4D97-AF65-F5344CB8AC3E}">
        <p14:creationId xmlns:p14="http://schemas.microsoft.com/office/powerpoint/2010/main" val="1360514230"/>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10886-3001-48B8-9CC6-81ECBD0D4D80}"/>
              </a:ext>
            </a:extLst>
          </p:cNvPr>
          <p:cNvSpPr>
            <a:spLocks noGrp="1"/>
          </p:cNvSpPr>
          <p:nvPr>
            <p:ph type="title"/>
          </p:nvPr>
        </p:nvSpPr>
        <p:spPr/>
        <p:txBody>
          <a:bodyPr/>
          <a:lstStyle/>
          <a:p>
            <a:r>
              <a:rPr lang="en-US" dirty="0"/>
              <a:t>When to refer</a:t>
            </a:r>
          </a:p>
        </p:txBody>
      </p:sp>
      <p:sp>
        <p:nvSpPr>
          <p:cNvPr id="3" name="Content Placeholder 2">
            <a:extLst>
              <a:ext uri="{FF2B5EF4-FFF2-40B4-BE49-F238E27FC236}">
                <a16:creationId xmlns:a16="http://schemas.microsoft.com/office/drawing/2014/main" id="{E2032820-D079-4C2F-8BED-587F62263EA6}"/>
              </a:ext>
            </a:extLst>
          </p:cNvPr>
          <p:cNvSpPr>
            <a:spLocks noGrp="1"/>
          </p:cNvSpPr>
          <p:nvPr>
            <p:ph idx="1"/>
          </p:nvPr>
        </p:nvSpPr>
        <p:spPr/>
        <p:txBody>
          <a:bodyPr>
            <a:normAutofit/>
          </a:bodyPr>
          <a:lstStyle/>
          <a:p>
            <a:r>
              <a:rPr lang="en-US" dirty="0"/>
              <a:t>Emergency room</a:t>
            </a:r>
          </a:p>
          <a:p>
            <a:pPr marL="0" indent="0">
              <a:buNone/>
            </a:pPr>
            <a:r>
              <a:rPr lang="en-US" sz="1800" dirty="0">
                <a:effectLst/>
                <a:latin typeface="Arial" panose="020B0604020202020204" pitchFamily="34" charset="0"/>
              </a:rPr>
              <a:t>• Obvious deformity or Displaced fracture </a:t>
            </a:r>
            <a:endParaRPr lang="en-US" dirty="0"/>
          </a:p>
          <a:p>
            <a:pPr marL="0" indent="0">
              <a:buNone/>
            </a:pPr>
            <a:r>
              <a:rPr lang="en-US" sz="1800" dirty="0">
                <a:effectLst/>
                <a:latin typeface="Arial" panose="020B0604020202020204" pitchFamily="34" charset="0"/>
              </a:rPr>
              <a:t>• Functional deficit, nerve palsy </a:t>
            </a:r>
            <a:endParaRPr lang="en-US" dirty="0"/>
          </a:p>
          <a:p>
            <a:pPr marL="0" indent="0">
              <a:buNone/>
            </a:pPr>
            <a:r>
              <a:rPr lang="en-US" sz="1800" dirty="0">
                <a:effectLst/>
                <a:latin typeface="Arial" panose="020B0604020202020204" pitchFamily="34" charset="0"/>
              </a:rPr>
              <a:t>• Suspect compartment syndrome</a:t>
            </a:r>
          </a:p>
          <a:p>
            <a:r>
              <a:rPr lang="en-US" dirty="0"/>
              <a:t>Clinic </a:t>
            </a:r>
          </a:p>
          <a:p>
            <a:pPr marL="0" indent="0">
              <a:buNone/>
            </a:pPr>
            <a:r>
              <a:rPr lang="en-US" sz="1800" dirty="0">
                <a:effectLst/>
                <a:latin typeface="Arial" panose="020B0604020202020204" pitchFamily="34" charset="0"/>
              </a:rPr>
              <a:t>Clavicle Fracture – sling and swathe, safety pin affected arm to clothes at 90 deg. flexion. </a:t>
            </a:r>
            <a:endParaRPr lang="en-US" dirty="0"/>
          </a:p>
          <a:p>
            <a:pPr marL="0" indent="0">
              <a:buNone/>
            </a:pPr>
            <a:r>
              <a:rPr lang="en-US" sz="1800" dirty="0">
                <a:effectLst/>
                <a:latin typeface="Arial" panose="020B0604020202020204" pitchFamily="34" charset="0"/>
              </a:rPr>
              <a:t>• Buckle Fracture – Velcro wrist brace </a:t>
            </a:r>
            <a:endParaRPr lang="en-US" dirty="0"/>
          </a:p>
          <a:p>
            <a:pPr marL="0" indent="0">
              <a:buNone/>
            </a:pPr>
            <a:r>
              <a:rPr lang="en-US" sz="1800" dirty="0">
                <a:effectLst/>
                <a:latin typeface="Arial" panose="020B0604020202020204" pitchFamily="34" charset="0"/>
              </a:rPr>
              <a:t>• Toddler’s Fracture – initial x-ray can be negative. Positive exam = fracture until proven otherwise. </a:t>
            </a:r>
            <a:endParaRPr lang="en-US" dirty="0"/>
          </a:p>
          <a:p>
            <a:pPr marL="0" indent="0">
              <a:buNone/>
            </a:pPr>
            <a:r>
              <a:rPr lang="en-US" sz="1800" dirty="0">
                <a:effectLst/>
                <a:latin typeface="Arial" panose="020B0604020202020204" pitchFamily="34" charset="0"/>
              </a:rPr>
              <a:t>• Metatarsal/Toe – Hard sole shoe.</a:t>
            </a:r>
            <a:endParaRPr lang="en-US" dirty="0"/>
          </a:p>
        </p:txBody>
      </p:sp>
    </p:spTree>
    <p:extLst>
      <p:ext uri="{BB962C8B-B14F-4D97-AF65-F5344CB8AC3E}">
        <p14:creationId xmlns:p14="http://schemas.microsoft.com/office/powerpoint/2010/main" val="2558358317"/>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600" dirty="0"/>
              <a:t>Plaster splints</a:t>
            </a:r>
          </a:p>
        </p:txBody>
      </p:sp>
      <p:sp>
        <p:nvSpPr>
          <p:cNvPr id="3" name="Content Placeholder 2"/>
          <p:cNvSpPr>
            <a:spLocks noGrp="1"/>
          </p:cNvSpPr>
          <p:nvPr>
            <p:ph idx="1"/>
          </p:nvPr>
        </p:nvSpPr>
        <p:spPr/>
        <p:txBody>
          <a:bodyPr/>
          <a:lstStyle/>
          <a:p>
            <a:pPr marL="514350" indent="-514350">
              <a:buFont typeface="+mj-lt"/>
              <a:buAutoNum type="arabicPeriod"/>
            </a:pPr>
            <a:r>
              <a:rPr lang="en-US" dirty="0"/>
              <a:t>Plaster splint are ready- made in difference sizes</a:t>
            </a:r>
          </a:p>
          <a:p>
            <a:pPr marL="514350" indent="-514350">
              <a:buFont typeface="+mj-lt"/>
              <a:buAutoNum type="arabicPeriod"/>
            </a:pPr>
            <a:r>
              <a:rPr lang="en-US" dirty="0"/>
              <a:t>Short narrow splint</a:t>
            </a:r>
          </a:p>
          <a:p>
            <a:pPr marL="514350" indent="-514350">
              <a:buFont typeface="+mj-lt"/>
              <a:buAutoNum type="arabicPeriod"/>
            </a:pPr>
            <a:r>
              <a:rPr lang="en-US" dirty="0"/>
              <a:t>Short wide splint</a:t>
            </a:r>
          </a:p>
          <a:p>
            <a:pPr marL="514350" indent="-514350">
              <a:buFont typeface="+mj-lt"/>
              <a:buAutoNum type="arabicPeriod"/>
            </a:pPr>
            <a:r>
              <a:rPr lang="en-US" dirty="0"/>
              <a:t>Long wide splint</a:t>
            </a:r>
          </a:p>
          <a:p>
            <a:pPr marL="514350" indent="-514350">
              <a:buFont typeface="+mj-lt"/>
              <a:buAutoNum type="arabicPeriod"/>
            </a:pPr>
            <a:r>
              <a:rPr lang="en-US" dirty="0"/>
              <a:t>Extra long wide splint</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38200"/>
          </a:xfrm>
        </p:spPr>
        <p:txBody>
          <a:bodyPr>
            <a:noAutofit/>
          </a:bodyPr>
          <a:lstStyle/>
          <a:p>
            <a:r>
              <a:rPr lang="en-US" sz="5400" dirty="0">
                <a:effectLst/>
              </a:rPr>
              <a:t>Commonly  used splints</a:t>
            </a:r>
            <a:br>
              <a:rPr lang="en-US" sz="5400" dirty="0">
                <a:effectLst/>
              </a:rPr>
            </a:br>
            <a:endParaRPr lang="en-US" sz="5400" dirty="0">
              <a:effectLst/>
            </a:endParaRPr>
          </a:p>
        </p:txBody>
      </p:sp>
      <p:sp>
        <p:nvSpPr>
          <p:cNvPr id="3" name="Content Placeholder 2"/>
          <p:cNvSpPr>
            <a:spLocks noGrp="1"/>
          </p:cNvSpPr>
          <p:nvPr>
            <p:ph idx="1"/>
          </p:nvPr>
        </p:nvSpPr>
        <p:spPr>
          <a:xfrm>
            <a:off x="457200" y="1066800"/>
            <a:ext cx="8229600" cy="4940491"/>
          </a:xfrm>
        </p:spPr>
        <p:txBody>
          <a:bodyPr>
            <a:normAutofit lnSpcReduction="10000"/>
          </a:bodyPr>
          <a:lstStyle/>
          <a:p>
            <a:r>
              <a:rPr lang="en-US" u="sng" dirty="0"/>
              <a:t>Sugar- tong splint</a:t>
            </a:r>
            <a:r>
              <a:rPr lang="en-US" dirty="0"/>
              <a:t>-used for forearm or wrist</a:t>
            </a:r>
          </a:p>
          <a:p>
            <a:r>
              <a:rPr lang="en-US" u="sng" dirty="0"/>
              <a:t>Ulna-gutter splint</a:t>
            </a:r>
            <a:r>
              <a:rPr lang="en-US" dirty="0"/>
              <a:t>- used for #4</a:t>
            </a:r>
            <a:r>
              <a:rPr lang="en-US" baseline="30000" dirty="0"/>
              <a:t>th</a:t>
            </a:r>
            <a:r>
              <a:rPr lang="en-US" dirty="0"/>
              <a:t>/5</a:t>
            </a:r>
            <a:r>
              <a:rPr lang="en-US" baseline="30000" dirty="0"/>
              <a:t>th</a:t>
            </a:r>
            <a:r>
              <a:rPr lang="en-US" dirty="0"/>
              <a:t> metarcarplanxs</a:t>
            </a:r>
          </a:p>
          <a:p>
            <a:r>
              <a:rPr lang="en-US" u="sng" dirty="0"/>
              <a:t>Volar wrist splint </a:t>
            </a:r>
            <a:r>
              <a:rPr lang="en-US" dirty="0"/>
              <a:t>-used for wrist injuries</a:t>
            </a:r>
          </a:p>
          <a:p>
            <a:r>
              <a:rPr lang="en-US" u="sng" dirty="0"/>
              <a:t>Thumb-spica splint</a:t>
            </a:r>
            <a:r>
              <a:rPr lang="en-US" dirty="0"/>
              <a:t> – injuries of thumb</a:t>
            </a:r>
          </a:p>
          <a:p>
            <a:r>
              <a:rPr lang="en-US" u="sng" dirty="0"/>
              <a:t>Posterior lower leg splint</a:t>
            </a:r>
            <a:r>
              <a:rPr lang="en-US" dirty="0"/>
              <a:t>—ankles injuries with swelling</a:t>
            </a:r>
          </a:p>
          <a:p>
            <a:r>
              <a:rPr lang="en-US" u="sng" dirty="0"/>
              <a:t>Posterior full leg splint</a:t>
            </a:r>
            <a:r>
              <a:rPr lang="en-US" dirty="0"/>
              <a:t>-injuries of leg with swelling</a:t>
            </a:r>
          </a:p>
          <a:p>
            <a:r>
              <a:rPr lang="en-US" u="sng" dirty="0"/>
              <a:t>Posterior  elbow splint</a:t>
            </a:r>
            <a:r>
              <a:rPr lang="en-US" dirty="0"/>
              <a:t>- injuries of elbow</a:t>
            </a:r>
          </a:p>
          <a:p>
            <a:r>
              <a:rPr lang="en-US" u="sng" dirty="0"/>
              <a:t>Finger splint</a:t>
            </a:r>
            <a:r>
              <a:rPr lang="en-US" dirty="0"/>
              <a:t>- used for  the fingers</a:t>
            </a:r>
          </a:p>
          <a:p>
            <a:r>
              <a:rPr lang="en-US" u="sng" dirty="0"/>
              <a:t>Wrist/arm splint</a:t>
            </a:r>
            <a:r>
              <a:rPr lang="en-US" dirty="0"/>
              <a:t>-used for wrist injuries</a:t>
            </a:r>
          </a:p>
          <a:p>
            <a:r>
              <a:rPr lang="en-US" u="sng" dirty="0"/>
              <a:t>Ankle splint</a:t>
            </a:r>
            <a:r>
              <a:rPr lang="en-US" dirty="0"/>
              <a:t>-used for ankle injuries</a:t>
            </a:r>
          </a:p>
          <a:p>
            <a:endParaRPr lang="en-US" dirty="0"/>
          </a:p>
          <a:p>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BFFE4-C13C-44C9-8D26-22836DEBC463}"/>
              </a:ext>
            </a:extLst>
          </p:cNvPr>
          <p:cNvSpPr>
            <a:spLocks noGrp="1"/>
          </p:cNvSpPr>
          <p:nvPr>
            <p:ph type="title"/>
          </p:nvPr>
        </p:nvSpPr>
        <p:spPr/>
        <p:txBody>
          <a:bodyPr/>
          <a:lstStyle/>
          <a:p>
            <a:r>
              <a:rPr lang="en-US" dirty="0"/>
              <a:t>Plaster of Paris sizes</a:t>
            </a:r>
          </a:p>
        </p:txBody>
      </p:sp>
      <p:sp>
        <p:nvSpPr>
          <p:cNvPr id="3" name="Content Placeholder 2">
            <a:extLst>
              <a:ext uri="{FF2B5EF4-FFF2-40B4-BE49-F238E27FC236}">
                <a16:creationId xmlns:a16="http://schemas.microsoft.com/office/drawing/2014/main" id="{031A0663-7A05-4B2F-84F8-D8733EC00C21}"/>
              </a:ext>
            </a:extLst>
          </p:cNvPr>
          <p:cNvSpPr>
            <a:spLocks noGrp="1"/>
          </p:cNvSpPr>
          <p:nvPr>
            <p:ph idx="1"/>
          </p:nvPr>
        </p:nvSpPr>
        <p:spPr/>
        <p:txBody>
          <a:bodyPr/>
          <a:lstStyle/>
          <a:p>
            <a:r>
              <a:rPr lang="en-US" dirty="0"/>
              <a:t>Plaster of </a:t>
            </a:r>
            <a:r>
              <a:rPr lang="en-US" dirty="0" err="1"/>
              <a:t>paris</a:t>
            </a:r>
            <a:r>
              <a:rPr lang="en-US" dirty="0"/>
              <a:t> comes in different sizes.</a:t>
            </a:r>
          </a:p>
          <a:p>
            <a:r>
              <a:rPr lang="en-US" dirty="0"/>
              <a:t>They are : 2” ,4” ,6” ,8”.</a:t>
            </a:r>
          </a:p>
        </p:txBody>
      </p:sp>
      <p:pic>
        <p:nvPicPr>
          <p:cNvPr id="5" name="Content Placeholder 3">
            <a:extLst>
              <a:ext uri="{FF2B5EF4-FFF2-40B4-BE49-F238E27FC236}">
                <a16:creationId xmlns:a16="http://schemas.microsoft.com/office/drawing/2014/main" id="{3ECB1733-1026-4A0B-8EA7-D2BBEA685D6E}"/>
              </a:ext>
            </a:extLst>
          </p:cNvPr>
          <p:cNvPicPr>
            <a:picLocks noGrp="1"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3032344"/>
            <a:ext cx="7239000" cy="3825656"/>
          </a:xfrm>
          <a:prstGeom prst="rect">
            <a:avLst/>
          </a:prstGeom>
        </p:spPr>
      </p:pic>
    </p:spTree>
    <p:extLst>
      <p:ext uri="{BB962C8B-B14F-4D97-AF65-F5344CB8AC3E}">
        <p14:creationId xmlns:p14="http://schemas.microsoft.com/office/powerpoint/2010/main" val="1608962124"/>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000" dirty="0"/>
              <a:t>Reasons for splinting</a:t>
            </a:r>
          </a:p>
        </p:txBody>
      </p:sp>
      <p:sp>
        <p:nvSpPr>
          <p:cNvPr id="3" name="Content Placeholder 2"/>
          <p:cNvSpPr>
            <a:spLocks noGrp="1"/>
          </p:cNvSpPr>
          <p:nvPr>
            <p:ph idx="1"/>
          </p:nvPr>
        </p:nvSpPr>
        <p:spPr/>
        <p:txBody>
          <a:bodyPr/>
          <a:lstStyle/>
          <a:p>
            <a:r>
              <a:rPr lang="en-US" dirty="0"/>
              <a:t>Reduces pain </a:t>
            </a:r>
          </a:p>
          <a:p>
            <a:r>
              <a:rPr lang="en-US" dirty="0"/>
              <a:t>Reduces further damage to vessels and nerves</a:t>
            </a:r>
          </a:p>
          <a:p>
            <a:r>
              <a:rPr lang="en-US" dirty="0"/>
              <a:t>Reduces risk of inadvertently   a closed# into  and open #</a:t>
            </a:r>
          </a:p>
          <a:p>
            <a:r>
              <a:rPr lang="en-US" dirty="0"/>
              <a:t>Facilities  pts transport</a:t>
            </a:r>
          </a:p>
          <a:p>
            <a:r>
              <a:rPr lang="en-US" dirty="0"/>
              <a:t>Splint jet above and  below the broken bone  to immobilized  the fracture site</a:t>
            </a:r>
          </a:p>
          <a:p>
            <a:endParaRPr lang="en-US" dirty="0"/>
          </a:p>
          <a:p>
            <a:endParaRPr lang="en-US" dirty="0"/>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algn="ctr"/>
            <a:r>
              <a:rPr lang="en-US" dirty="0"/>
              <a:t> Why Do We Splint?</a:t>
            </a:r>
          </a:p>
        </p:txBody>
      </p:sp>
      <p:sp>
        <p:nvSpPr>
          <p:cNvPr id="24579" name="Rectangle 3"/>
          <p:cNvSpPr>
            <a:spLocks noGrp="1" noChangeArrowheads="1"/>
          </p:cNvSpPr>
          <p:nvPr>
            <p:ph idx="1"/>
          </p:nvPr>
        </p:nvSpPr>
        <p:spPr>
          <a:xfrm>
            <a:off x="685800" y="2057400"/>
            <a:ext cx="7772400" cy="685800"/>
          </a:xfrm>
        </p:spPr>
        <p:txBody>
          <a:bodyPr/>
          <a:lstStyle/>
          <a:p>
            <a:r>
              <a:rPr lang="en-US" dirty="0"/>
              <a:t>To stabilize the extremity</a:t>
            </a:r>
          </a:p>
          <a:p>
            <a:endParaRPr lang="en-US" dirty="0"/>
          </a:p>
        </p:txBody>
      </p:sp>
      <p:sp>
        <p:nvSpPr>
          <p:cNvPr id="24581" name="Text Box 5"/>
          <p:cNvSpPr txBox="1">
            <a:spLocks noChangeArrowheads="1"/>
          </p:cNvSpPr>
          <p:nvPr/>
        </p:nvSpPr>
        <p:spPr bwMode="auto">
          <a:xfrm>
            <a:off x="685800" y="2667000"/>
            <a:ext cx="3282950" cy="1114425"/>
          </a:xfrm>
          <a:prstGeom prst="rect">
            <a:avLst/>
          </a:prstGeom>
          <a:noFill/>
          <a:ln w="9525">
            <a:noFill/>
            <a:miter lim="800000"/>
            <a:headEnd/>
            <a:tailEnd/>
          </a:ln>
          <a:effectLst/>
        </p:spPr>
        <p:txBody>
          <a:bodyPr wrap="none" lIns="92075" tIns="46038" rIns="92075" bIns="46038">
            <a:spAutoFit/>
          </a:bodyPr>
          <a:lstStyle/>
          <a:p>
            <a:pPr marL="342900" indent="-342900" fontAlgn="base">
              <a:lnSpc>
                <a:spcPct val="100000"/>
              </a:lnSpc>
            </a:pPr>
            <a:r>
              <a:rPr lang="en-US" sz="3200" dirty="0">
                <a:latin typeface="Times New Roman" charset="0"/>
              </a:rPr>
              <a:t>To decrease pain</a:t>
            </a:r>
          </a:p>
          <a:p>
            <a:pPr marL="342900" indent="-342900"/>
            <a:endParaRPr lang="en-US" sz="3200" dirty="0">
              <a:latin typeface="Times New Roman" charset="0"/>
            </a:endParaRPr>
          </a:p>
        </p:txBody>
      </p:sp>
      <p:sp>
        <p:nvSpPr>
          <p:cNvPr id="24582" name="Text Box 6"/>
          <p:cNvSpPr txBox="1">
            <a:spLocks noChangeArrowheads="1"/>
          </p:cNvSpPr>
          <p:nvPr/>
        </p:nvSpPr>
        <p:spPr bwMode="auto">
          <a:xfrm>
            <a:off x="685800" y="3352800"/>
            <a:ext cx="4421188" cy="530225"/>
          </a:xfrm>
          <a:prstGeom prst="rect">
            <a:avLst/>
          </a:prstGeom>
          <a:noFill/>
          <a:ln w="9525">
            <a:noFill/>
            <a:miter lim="800000"/>
            <a:headEnd/>
            <a:tailEnd/>
          </a:ln>
          <a:effectLst/>
        </p:spPr>
        <p:txBody>
          <a:bodyPr wrap="none" lIns="92075" tIns="46038" rIns="92075" bIns="46038">
            <a:spAutoFit/>
          </a:bodyPr>
          <a:lstStyle/>
          <a:p>
            <a:pPr marL="342900" indent="-342900"/>
            <a:r>
              <a:rPr lang="en-US" sz="3200" dirty="0">
                <a:latin typeface="Times New Roman" charset="0"/>
              </a:rPr>
              <a:t>Actually treat the injury</a:t>
            </a:r>
          </a:p>
        </p:txBody>
      </p:sp>
      <p:pic>
        <p:nvPicPr>
          <p:cNvPr id="24583" name="Picture 7"/>
          <p:cNvPicPr>
            <a:picLocks noChangeAspect="1" noChangeArrowheads="1"/>
          </p:cNvPicPr>
          <p:nvPr/>
        </p:nvPicPr>
        <p:blipFill>
          <a:blip r:embed="rId3"/>
          <a:srcRect/>
          <a:stretch>
            <a:fillRect/>
          </a:stretch>
        </p:blipFill>
        <p:spPr bwMode="auto">
          <a:xfrm>
            <a:off x="4876800" y="4583113"/>
            <a:ext cx="2819400" cy="1738312"/>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4579">
                                            <p:txEl>
                                              <p:pRg st="0" end="0"/>
                                            </p:txEl>
                                          </p:spTgt>
                                        </p:tgtEl>
                                        <p:attrNameLst>
                                          <p:attrName>style.visibility</p:attrName>
                                        </p:attrNameLst>
                                      </p:cBhvr>
                                      <p:to>
                                        <p:strVal val="visible"/>
                                      </p:to>
                                    </p:set>
                                    <p:anim by="(-#ppt_w*2)" calcmode="lin" valueType="num">
                                      <p:cBhvr rctx="PPT">
                                        <p:cTn id="7" dur="250" autoRev="1" fill="hold">
                                          <p:stCondLst>
                                            <p:cond delay="0"/>
                                          </p:stCondLst>
                                        </p:cTn>
                                        <p:tgtEl>
                                          <p:spTgt spid="24579">
                                            <p:txEl>
                                              <p:pRg st="0" end="0"/>
                                            </p:txEl>
                                          </p:spTgt>
                                        </p:tgtEl>
                                        <p:attrNameLst>
                                          <p:attrName>ppt_w</p:attrName>
                                        </p:attrNameLst>
                                      </p:cBhvr>
                                    </p:anim>
                                    <p:anim by="(#ppt_w*0.50)" calcmode="lin" valueType="num">
                                      <p:cBhvr>
                                        <p:cTn id="8" dur="250" decel="50000" autoRev="1" fill="hold">
                                          <p:stCondLst>
                                            <p:cond delay="0"/>
                                          </p:stCondLst>
                                        </p:cTn>
                                        <p:tgtEl>
                                          <p:spTgt spid="24579">
                                            <p:txEl>
                                              <p:pRg st="0" end="0"/>
                                            </p:txEl>
                                          </p:spTgt>
                                        </p:tgtEl>
                                        <p:attrNameLst>
                                          <p:attrName>ppt_x</p:attrName>
                                        </p:attrNameLst>
                                      </p:cBhvr>
                                    </p:anim>
                                    <p:anim from="(-#ppt_h/2)" to="(#ppt_y)" calcmode="lin" valueType="num">
                                      <p:cBhvr>
                                        <p:cTn id="9" dur="500" fill="hold">
                                          <p:stCondLst>
                                            <p:cond delay="0"/>
                                          </p:stCondLst>
                                        </p:cTn>
                                        <p:tgtEl>
                                          <p:spTgt spid="24579">
                                            <p:txEl>
                                              <p:pRg st="0" end="0"/>
                                            </p:txEl>
                                          </p:spTgt>
                                        </p:tgtEl>
                                        <p:attrNameLst>
                                          <p:attrName>ppt_y</p:attrName>
                                        </p:attrNameLst>
                                      </p:cBhvr>
                                    </p:anim>
                                    <p:animRot by="21600000">
                                      <p:cBhvr>
                                        <p:cTn id="10" dur="500" fill="hold">
                                          <p:stCondLst>
                                            <p:cond delay="0"/>
                                          </p:stCondLst>
                                        </p:cTn>
                                        <p:tgtEl>
                                          <p:spTgt spid="24579">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24582"/>
                                        </p:tgtEl>
                                        <p:attrNameLst>
                                          <p:attrName>style.visibility</p:attrName>
                                        </p:attrNameLst>
                                      </p:cBhvr>
                                      <p:to>
                                        <p:strVal val="visible"/>
                                      </p:to>
                                    </p:set>
                                    <p:anim by="(-#ppt_w*2)" calcmode="lin" valueType="num">
                                      <p:cBhvr rctx="PPT">
                                        <p:cTn id="15" dur="500" autoRev="1" fill="hold">
                                          <p:stCondLst>
                                            <p:cond delay="0"/>
                                          </p:stCondLst>
                                        </p:cTn>
                                        <p:tgtEl>
                                          <p:spTgt spid="24582"/>
                                        </p:tgtEl>
                                        <p:attrNameLst>
                                          <p:attrName>ppt_w</p:attrName>
                                        </p:attrNameLst>
                                      </p:cBhvr>
                                    </p:anim>
                                    <p:anim by="(#ppt_w*0.50)" calcmode="lin" valueType="num">
                                      <p:cBhvr>
                                        <p:cTn id="16" dur="500" decel="50000" autoRev="1" fill="hold">
                                          <p:stCondLst>
                                            <p:cond delay="0"/>
                                          </p:stCondLst>
                                        </p:cTn>
                                        <p:tgtEl>
                                          <p:spTgt spid="24582"/>
                                        </p:tgtEl>
                                        <p:attrNameLst>
                                          <p:attrName>ppt_x</p:attrName>
                                        </p:attrNameLst>
                                      </p:cBhvr>
                                    </p:anim>
                                    <p:anim from="(-#ppt_h/2)" to="(#ppt_y)" calcmode="lin" valueType="num">
                                      <p:cBhvr>
                                        <p:cTn id="17" dur="1000" fill="hold">
                                          <p:stCondLst>
                                            <p:cond delay="0"/>
                                          </p:stCondLst>
                                        </p:cTn>
                                        <p:tgtEl>
                                          <p:spTgt spid="24582"/>
                                        </p:tgtEl>
                                        <p:attrNameLst>
                                          <p:attrName>ppt_y</p:attrName>
                                        </p:attrNameLst>
                                      </p:cBhvr>
                                    </p:anim>
                                    <p:animRot by="21600000">
                                      <p:cBhvr>
                                        <p:cTn id="18" dur="1000" fill="hold">
                                          <p:stCondLst>
                                            <p:cond delay="0"/>
                                          </p:stCondLst>
                                        </p:cTn>
                                        <p:tgtEl>
                                          <p:spTgt spid="24582"/>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6" presetClass="entr" presetSubtype="0" fill="hold" grpId="0" nodeType="clickEffect">
                                  <p:stCondLst>
                                    <p:cond delay="0"/>
                                  </p:stCondLst>
                                  <p:iterate type="lt">
                                    <p:tmPct val="10000"/>
                                  </p:iterate>
                                  <p:childTnLst>
                                    <p:set>
                                      <p:cBhvr>
                                        <p:cTn id="22" dur="1" fill="hold">
                                          <p:stCondLst>
                                            <p:cond delay="0"/>
                                          </p:stCondLst>
                                        </p:cTn>
                                        <p:tgtEl>
                                          <p:spTgt spid="24581"/>
                                        </p:tgtEl>
                                        <p:attrNameLst>
                                          <p:attrName>style.visibility</p:attrName>
                                        </p:attrNameLst>
                                      </p:cBhvr>
                                      <p:to>
                                        <p:strVal val="visible"/>
                                      </p:to>
                                    </p:set>
                                    <p:anim by="(-#ppt_w*2)" calcmode="lin" valueType="num">
                                      <p:cBhvr rctx="PPT">
                                        <p:cTn id="23" dur="500" autoRev="1" fill="hold">
                                          <p:stCondLst>
                                            <p:cond delay="0"/>
                                          </p:stCondLst>
                                        </p:cTn>
                                        <p:tgtEl>
                                          <p:spTgt spid="24581"/>
                                        </p:tgtEl>
                                        <p:attrNameLst>
                                          <p:attrName>ppt_w</p:attrName>
                                        </p:attrNameLst>
                                      </p:cBhvr>
                                    </p:anim>
                                    <p:anim by="(#ppt_w*0.50)" calcmode="lin" valueType="num">
                                      <p:cBhvr>
                                        <p:cTn id="24" dur="500" decel="50000" autoRev="1" fill="hold">
                                          <p:stCondLst>
                                            <p:cond delay="0"/>
                                          </p:stCondLst>
                                        </p:cTn>
                                        <p:tgtEl>
                                          <p:spTgt spid="24581"/>
                                        </p:tgtEl>
                                        <p:attrNameLst>
                                          <p:attrName>ppt_x</p:attrName>
                                        </p:attrNameLst>
                                      </p:cBhvr>
                                    </p:anim>
                                    <p:anim from="(-#ppt_h/2)" to="(#ppt_y)" calcmode="lin" valueType="num">
                                      <p:cBhvr>
                                        <p:cTn id="25" dur="1000" fill="hold">
                                          <p:stCondLst>
                                            <p:cond delay="0"/>
                                          </p:stCondLst>
                                        </p:cTn>
                                        <p:tgtEl>
                                          <p:spTgt spid="24581"/>
                                        </p:tgtEl>
                                        <p:attrNameLst>
                                          <p:attrName>ppt_y</p:attrName>
                                        </p:attrNameLst>
                                      </p:cBhvr>
                                    </p:anim>
                                    <p:animRot by="21600000">
                                      <p:cBhvr>
                                        <p:cTn id="26" dur="1000" fill="hold">
                                          <p:stCondLst>
                                            <p:cond delay="0"/>
                                          </p:stCondLst>
                                        </p:cTn>
                                        <p:tgtEl>
                                          <p:spTgt spid="2458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P spid="24581" grpId="0"/>
      <p:bldP spid="24582" grpId="0"/>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algn="ctr"/>
            <a:r>
              <a:rPr lang="en-US" dirty="0"/>
              <a:t>Complications of Splinting</a:t>
            </a:r>
          </a:p>
        </p:txBody>
      </p:sp>
      <p:sp>
        <p:nvSpPr>
          <p:cNvPr id="25603" name="Rectangle 3"/>
          <p:cNvSpPr>
            <a:spLocks noGrp="1" noChangeArrowheads="1"/>
          </p:cNvSpPr>
          <p:nvPr>
            <p:ph idx="1"/>
          </p:nvPr>
        </p:nvSpPr>
        <p:spPr/>
        <p:txBody>
          <a:bodyPr/>
          <a:lstStyle/>
          <a:p>
            <a:r>
              <a:rPr lang="en-US" dirty="0"/>
              <a:t>Abrasions</a:t>
            </a:r>
          </a:p>
          <a:p>
            <a:r>
              <a:rPr lang="en-US" dirty="0"/>
              <a:t>Sores</a:t>
            </a:r>
          </a:p>
          <a:p>
            <a:r>
              <a:rPr lang="en-US" dirty="0"/>
              <a:t>Neurovascular compromise (tight fitting splints)</a:t>
            </a:r>
          </a:p>
          <a:p>
            <a:r>
              <a:rPr lang="en-US" dirty="0"/>
              <a:t>Contact dermatitis</a:t>
            </a:r>
          </a:p>
          <a:p>
            <a:r>
              <a:rPr lang="en-US" dirty="0"/>
              <a:t>Pressure ulcers</a:t>
            </a:r>
          </a:p>
          <a:p>
            <a:r>
              <a:rPr lang="en-US" dirty="0"/>
              <a:t>Thermal burns</a:t>
            </a:r>
          </a:p>
        </p:txBody>
      </p:sp>
    </p:spTree>
  </p:cSld>
  <p:clrMapOvr>
    <a:masterClrMapping/>
  </p:clrMapOvr>
  <p:transition/>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85800" y="152400"/>
            <a:ext cx="7772400" cy="1143000"/>
          </a:xfrm>
        </p:spPr>
        <p:txBody>
          <a:bodyPr/>
          <a:lstStyle/>
          <a:p>
            <a:pPr algn="ctr"/>
            <a:r>
              <a:rPr lang="en-US" dirty="0"/>
              <a:t>How to prevent complications</a:t>
            </a:r>
          </a:p>
        </p:txBody>
      </p:sp>
      <p:sp>
        <p:nvSpPr>
          <p:cNvPr id="26627" name="Rectangle 3"/>
          <p:cNvSpPr>
            <a:spLocks noGrp="1" noChangeArrowheads="1"/>
          </p:cNvSpPr>
          <p:nvPr>
            <p:ph idx="1"/>
          </p:nvPr>
        </p:nvSpPr>
        <p:spPr>
          <a:xfrm>
            <a:off x="152400" y="1828800"/>
            <a:ext cx="5562600" cy="685800"/>
          </a:xfrm>
        </p:spPr>
        <p:txBody>
          <a:bodyPr/>
          <a:lstStyle/>
          <a:p>
            <a:r>
              <a:rPr lang="en-US" sz="2800" dirty="0">
                <a:latin typeface="Arial Narrow" pitchFamily="34" charset="0"/>
              </a:rPr>
              <a:t>Apply splint by trained professional</a:t>
            </a:r>
            <a:r>
              <a:rPr lang="en-US" dirty="0"/>
              <a:t> </a:t>
            </a:r>
          </a:p>
        </p:txBody>
      </p:sp>
      <p:sp>
        <p:nvSpPr>
          <p:cNvPr id="26629" name="Text Box 5"/>
          <p:cNvSpPr txBox="1">
            <a:spLocks noChangeArrowheads="1"/>
          </p:cNvSpPr>
          <p:nvPr/>
        </p:nvSpPr>
        <p:spPr bwMode="auto">
          <a:xfrm>
            <a:off x="1660525" y="6078538"/>
            <a:ext cx="527050" cy="366712"/>
          </a:xfrm>
          <a:prstGeom prst="rect">
            <a:avLst/>
          </a:prstGeom>
          <a:noFill/>
          <a:ln w="9525">
            <a:noFill/>
            <a:miter lim="800000"/>
            <a:headEnd/>
            <a:tailEnd/>
          </a:ln>
          <a:effectLst/>
        </p:spPr>
        <p:txBody>
          <a:bodyPr wrap="none" lIns="92075" tIns="46038" rIns="92075" bIns="46038">
            <a:spAutoFit/>
          </a:bodyPr>
          <a:lstStyle/>
          <a:p>
            <a:pPr marL="342900" indent="-342900"/>
            <a:endParaRPr lang="en-US" sz="2000" dirty="0"/>
          </a:p>
        </p:txBody>
      </p:sp>
      <p:pic>
        <p:nvPicPr>
          <p:cNvPr id="26630" name="Picture 6"/>
          <p:cNvPicPr>
            <a:picLocks noChangeAspect="1" noChangeArrowheads="1"/>
          </p:cNvPicPr>
          <p:nvPr/>
        </p:nvPicPr>
        <p:blipFill>
          <a:blip r:embed="rId3"/>
          <a:srcRect/>
          <a:stretch>
            <a:fillRect/>
          </a:stretch>
        </p:blipFill>
        <p:spPr bwMode="auto">
          <a:xfrm>
            <a:off x="3581400" y="4267200"/>
            <a:ext cx="1390650" cy="857250"/>
          </a:xfrm>
          <a:prstGeom prst="rect">
            <a:avLst/>
          </a:prstGeom>
          <a:noFill/>
          <a:ln w="9525">
            <a:noFill/>
            <a:miter lim="800000"/>
            <a:headEnd/>
            <a:tailEnd/>
          </a:ln>
          <a:effectLst/>
        </p:spPr>
      </p:pic>
      <p:sp>
        <p:nvSpPr>
          <p:cNvPr id="26631" name="Text Box 7"/>
          <p:cNvSpPr txBox="1">
            <a:spLocks noChangeArrowheads="1"/>
          </p:cNvSpPr>
          <p:nvPr/>
        </p:nvSpPr>
        <p:spPr bwMode="auto">
          <a:xfrm>
            <a:off x="228600" y="3860800"/>
            <a:ext cx="3201988" cy="854075"/>
          </a:xfrm>
          <a:prstGeom prst="rect">
            <a:avLst/>
          </a:prstGeom>
          <a:noFill/>
          <a:ln w="9525">
            <a:noFill/>
            <a:miter lim="800000"/>
            <a:headEnd/>
            <a:tailEnd/>
          </a:ln>
          <a:effectLst/>
        </p:spPr>
        <p:txBody>
          <a:bodyPr wrap="none" lIns="92075" tIns="46038" rIns="92075" bIns="46038">
            <a:spAutoFit/>
          </a:bodyPr>
          <a:lstStyle/>
          <a:p>
            <a:pPr marL="342900" indent="-342900" fontAlgn="base">
              <a:lnSpc>
                <a:spcPct val="100000"/>
              </a:lnSpc>
            </a:pPr>
            <a:r>
              <a:rPr lang="en-US" sz="2800" dirty="0">
                <a:latin typeface="Arial Narrow" pitchFamily="34" charset="0"/>
              </a:rPr>
              <a:t>Apply splint correctly</a:t>
            </a:r>
            <a:endParaRPr lang="en-US" sz="2000" dirty="0"/>
          </a:p>
          <a:p>
            <a:pPr marL="342900" indent="-342900">
              <a:buFontTx/>
              <a:buNone/>
            </a:pPr>
            <a:endParaRPr lang="en-US" sz="2000" dirty="0"/>
          </a:p>
        </p:txBody>
      </p:sp>
      <p:sp>
        <p:nvSpPr>
          <p:cNvPr id="26632" name="Text Box 8"/>
          <p:cNvSpPr txBox="1">
            <a:spLocks noChangeArrowheads="1"/>
          </p:cNvSpPr>
          <p:nvPr/>
        </p:nvSpPr>
        <p:spPr bwMode="auto">
          <a:xfrm>
            <a:off x="228600" y="5410200"/>
            <a:ext cx="4349750" cy="989013"/>
          </a:xfrm>
          <a:prstGeom prst="rect">
            <a:avLst/>
          </a:prstGeom>
          <a:noFill/>
          <a:ln w="9525">
            <a:noFill/>
            <a:miter lim="800000"/>
            <a:headEnd/>
            <a:tailEnd/>
          </a:ln>
          <a:effectLst/>
        </p:spPr>
        <p:txBody>
          <a:bodyPr wrap="none" lIns="92075" tIns="46038" rIns="92075" bIns="46038">
            <a:spAutoFit/>
          </a:bodyPr>
          <a:lstStyle/>
          <a:p>
            <a:pPr marL="342900" indent="-342900" fontAlgn="base">
              <a:lnSpc>
                <a:spcPct val="100000"/>
              </a:lnSpc>
            </a:pPr>
            <a:r>
              <a:rPr lang="en-US" sz="2800" dirty="0">
                <a:latin typeface="Arial Narrow" pitchFamily="34" charset="0"/>
              </a:rPr>
              <a:t>Monitor neurovascular status.</a:t>
            </a:r>
          </a:p>
          <a:p>
            <a:pPr marL="342900" indent="-342900">
              <a:buFontTx/>
              <a:buNone/>
            </a:pPr>
            <a:endParaRPr lang="en-US" sz="2800" dirty="0">
              <a:latin typeface="Arial Narrow" pitchFamily="34" charset="0"/>
            </a:endParaRPr>
          </a:p>
        </p:txBody>
      </p:sp>
      <p:pic>
        <p:nvPicPr>
          <p:cNvPr id="26633" name="Picture 9"/>
          <p:cNvPicPr>
            <a:picLocks noChangeAspect="1" noChangeArrowheads="1"/>
          </p:cNvPicPr>
          <p:nvPr/>
        </p:nvPicPr>
        <p:blipFill>
          <a:blip r:embed="rId4"/>
          <a:srcRect/>
          <a:stretch>
            <a:fillRect/>
          </a:stretch>
        </p:blipFill>
        <p:spPr bwMode="auto">
          <a:xfrm>
            <a:off x="4724400" y="2438400"/>
            <a:ext cx="1019175" cy="947738"/>
          </a:xfrm>
          <a:prstGeom prst="rect">
            <a:avLst/>
          </a:prstGeom>
          <a:noFill/>
          <a:ln w="9525">
            <a:noFill/>
            <a:miter lim="800000"/>
            <a:headEnd/>
            <a:tailEnd/>
          </a:ln>
          <a:effectLst/>
        </p:spPr>
      </p:pic>
      <p:sp>
        <p:nvSpPr>
          <p:cNvPr id="26634" name="AutoShape 10"/>
          <p:cNvSpPr>
            <a:spLocks noChangeArrowheads="1"/>
          </p:cNvSpPr>
          <p:nvPr/>
        </p:nvSpPr>
        <p:spPr bwMode="auto">
          <a:xfrm rot="4231617">
            <a:off x="7262813" y="1801813"/>
            <a:ext cx="838200" cy="1447800"/>
          </a:xfrm>
          <a:prstGeom prst="cloudCallout">
            <a:avLst>
              <a:gd name="adj1" fmla="val -26782"/>
              <a:gd name="adj2" fmla="val 128000"/>
            </a:avLst>
          </a:prstGeom>
          <a:noFill/>
          <a:ln w="9525">
            <a:solidFill>
              <a:schemeClr val="tx1"/>
            </a:solidFill>
            <a:round/>
            <a:headEnd/>
            <a:tailEnd/>
          </a:ln>
          <a:effectLst/>
        </p:spPr>
        <p:txBody>
          <a:bodyPr rot="10800000" vert="eaVert" lIns="92075" tIns="46038" rIns="92075" bIns="46038"/>
          <a:lstStyle/>
          <a:p>
            <a:pPr marL="342900" indent="-342900" algn="ctr">
              <a:buFontTx/>
              <a:buNone/>
            </a:pPr>
            <a:r>
              <a:rPr lang="en-US" sz="3200" dirty="0">
                <a:latin typeface="Arial Narrow" pitchFamily="34" charset="0"/>
              </a:rPr>
              <a:t>Us!</a:t>
            </a:r>
          </a:p>
        </p:txBody>
      </p:sp>
      <p:sp>
        <p:nvSpPr>
          <p:cNvPr id="26635" name="AutoShape 11"/>
          <p:cNvSpPr>
            <a:spLocks noChangeArrowheads="1"/>
          </p:cNvSpPr>
          <p:nvPr/>
        </p:nvSpPr>
        <p:spPr bwMode="auto">
          <a:xfrm>
            <a:off x="5029200" y="3505200"/>
            <a:ext cx="1447800" cy="1295400"/>
          </a:xfrm>
          <a:prstGeom prst="cloudCallout">
            <a:avLst>
              <a:gd name="adj1" fmla="val -75546"/>
              <a:gd name="adj2" fmla="val 4167"/>
            </a:avLst>
          </a:prstGeom>
          <a:noFill/>
          <a:ln w="9525">
            <a:solidFill>
              <a:schemeClr val="tx1"/>
            </a:solidFill>
            <a:round/>
            <a:headEnd/>
            <a:tailEnd/>
          </a:ln>
          <a:effectLst/>
        </p:spPr>
        <p:txBody>
          <a:bodyPr lIns="92075" tIns="46038" rIns="92075" bIns="46038"/>
          <a:lstStyle/>
          <a:p>
            <a:pPr marL="342900" indent="-342900" algn="ctr">
              <a:buFontTx/>
              <a:buNone/>
            </a:pPr>
            <a:r>
              <a:rPr lang="en-US" sz="2000" dirty="0"/>
              <a:t>What we do!</a:t>
            </a:r>
          </a:p>
        </p:txBody>
      </p:sp>
      <p:sp>
        <p:nvSpPr>
          <p:cNvPr id="26639" name="Text Box 15"/>
          <p:cNvSpPr txBox="1">
            <a:spLocks noChangeArrowheads="1"/>
          </p:cNvSpPr>
          <p:nvPr/>
        </p:nvSpPr>
        <p:spPr bwMode="auto">
          <a:xfrm>
            <a:off x="7832725" y="5773738"/>
            <a:ext cx="184150" cy="366712"/>
          </a:xfrm>
          <a:prstGeom prst="rect">
            <a:avLst/>
          </a:prstGeom>
          <a:noFill/>
          <a:ln w="9525">
            <a:noFill/>
            <a:miter lim="800000"/>
            <a:headEnd/>
            <a:tailEnd/>
          </a:ln>
          <a:effectLst/>
        </p:spPr>
        <p:txBody>
          <a:bodyPr wrap="none" lIns="92075" tIns="46038" rIns="92075" bIns="46038">
            <a:spAutoFit/>
          </a:bodyPr>
          <a:lstStyle/>
          <a:p>
            <a:pPr marL="342900" indent="-342900">
              <a:buFontTx/>
              <a:buNone/>
            </a:pPr>
            <a:endParaRPr lang="en-US" sz="2000" dirty="0"/>
          </a:p>
        </p:txBody>
      </p:sp>
      <p:pic>
        <p:nvPicPr>
          <p:cNvPr id="26641" name="Picture 17"/>
          <p:cNvPicPr>
            <a:picLocks noChangeAspect="1" noChangeArrowheads="1"/>
          </p:cNvPicPr>
          <p:nvPr/>
        </p:nvPicPr>
        <p:blipFill>
          <a:blip r:embed="rId5"/>
          <a:srcRect/>
          <a:stretch>
            <a:fillRect/>
          </a:stretch>
        </p:blipFill>
        <p:spPr bwMode="auto">
          <a:xfrm>
            <a:off x="6019800" y="5686425"/>
            <a:ext cx="1238250" cy="1171575"/>
          </a:xfrm>
          <a:prstGeom prst="rect">
            <a:avLst/>
          </a:prstGeom>
          <a:noFill/>
          <a:ln w="9525">
            <a:noFill/>
            <a:miter lim="800000"/>
            <a:headEnd/>
            <a:tailEnd/>
          </a:ln>
          <a:effectLst/>
        </p:spPr>
      </p:pic>
      <p:sp>
        <p:nvSpPr>
          <p:cNvPr id="26642" name="AutoShape 18"/>
          <p:cNvSpPr>
            <a:spLocks noChangeArrowheads="1"/>
          </p:cNvSpPr>
          <p:nvPr/>
        </p:nvSpPr>
        <p:spPr bwMode="auto">
          <a:xfrm>
            <a:off x="6705600" y="4267200"/>
            <a:ext cx="2438400" cy="1447800"/>
          </a:xfrm>
          <a:prstGeom prst="cloudCallout">
            <a:avLst>
              <a:gd name="adj1" fmla="val -36588"/>
              <a:gd name="adj2" fmla="val 50769"/>
            </a:avLst>
          </a:prstGeom>
          <a:noFill/>
          <a:ln w="9525">
            <a:solidFill>
              <a:schemeClr val="tx1"/>
            </a:solidFill>
            <a:round/>
            <a:headEnd/>
            <a:tailEnd/>
          </a:ln>
          <a:effectLst/>
        </p:spPr>
        <p:txBody>
          <a:bodyPr lIns="92075" tIns="46038" rIns="92075" bIns="46038"/>
          <a:lstStyle/>
          <a:p>
            <a:pPr marL="342900" indent="-342900" algn="ctr">
              <a:buFontTx/>
              <a:buNone/>
            </a:pPr>
            <a:r>
              <a:rPr lang="en-US" sz="2000" dirty="0">
                <a:latin typeface="Arial Narrow" pitchFamily="34" charset="0"/>
              </a:rPr>
              <a:t>Collaboration with the Docs!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633"/>
                                        </p:tgtEl>
                                        <p:attrNameLst>
                                          <p:attrName>style.visibility</p:attrName>
                                        </p:attrNameLst>
                                      </p:cBhvr>
                                      <p:to>
                                        <p:strVal val="visible"/>
                                      </p:to>
                                    </p:set>
                                    <p:anim calcmode="lin" valueType="num">
                                      <p:cBhvr additive="base">
                                        <p:cTn id="7" dur="2000" fill="hold"/>
                                        <p:tgtEl>
                                          <p:spTgt spid="26633"/>
                                        </p:tgtEl>
                                        <p:attrNameLst>
                                          <p:attrName>ppt_x</p:attrName>
                                        </p:attrNameLst>
                                      </p:cBhvr>
                                      <p:tavLst>
                                        <p:tav tm="0">
                                          <p:val>
                                            <p:strVal val="#ppt_x"/>
                                          </p:val>
                                        </p:tav>
                                        <p:tav tm="100000">
                                          <p:val>
                                            <p:strVal val="#ppt_x"/>
                                          </p:val>
                                        </p:tav>
                                      </p:tavLst>
                                    </p:anim>
                                    <p:anim calcmode="lin" valueType="num">
                                      <p:cBhvr additive="base">
                                        <p:cTn id="8" dur="2000" fill="hold"/>
                                        <p:tgtEl>
                                          <p:spTgt spid="2663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6627">
                                            <p:txEl>
                                              <p:pRg st="0" end="0"/>
                                            </p:txEl>
                                          </p:spTgt>
                                        </p:tgtEl>
                                        <p:attrNameLst>
                                          <p:attrName>style.visibility</p:attrName>
                                        </p:attrNameLst>
                                      </p:cBhvr>
                                      <p:to>
                                        <p:strVal val="visible"/>
                                      </p:to>
                                    </p:set>
                                    <p:anim calcmode="lin" valueType="num">
                                      <p:cBhvr additive="base">
                                        <p:cTn id="11" dur="500" fill="hold"/>
                                        <p:tgtEl>
                                          <p:spTgt spid="2662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6627">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6634"/>
                                        </p:tgtEl>
                                        <p:attrNameLst>
                                          <p:attrName>style.visibility</p:attrName>
                                        </p:attrNameLst>
                                      </p:cBhvr>
                                      <p:to>
                                        <p:strVal val="visible"/>
                                      </p:to>
                                    </p:set>
                                    <p:anim calcmode="lin" valueType="num">
                                      <p:cBhvr additive="base">
                                        <p:cTn id="15" dur="2000" fill="hold"/>
                                        <p:tgtEl>
                                          <p:spTgt spid="26634"/>
                                        </p:tgtEl>
                                        <p:attrNameLst>
                                          <p:attrName>ppt_x</p:attrName>
                                        </p:attrNameLst>
                                      </p:cBhvr>
                                      <p:tavLst>
                                        <p:tav tm="0">
                                          <p:val>
                                            <p:strVal val="#ppt_x"/>
                                          </p:val>
                                        </p:tav>
                                        <p:tav tm="100000">
                                          <p:val>
                                            <p:strVal val="#ppt_x"/>
                                          </p:val>
                                        </p:tav>
                                      </p:tavLst>
                                    </p:anim>
                                    <p:anim calcmode="lin" valueType="num">
                                      <p:cBhvr additive="base">
                                        <p:cTn id="16" dur="2000" fill="hold"/>
                                        <p:tgtEl>
                                          <p:spTgt spid="2663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6631"/>
                                        </p:tgtEl>
                                        <p:attrNameLst>
                                          <p:attrName>style.visibility</p:attrName>
                                        </p:attrNameLst>
                                      </p:cBhvr>
                                      <p:to>
                                        <p:strVal val="visible"/>
                                      </p:to>
                                    </p:set>
                                    <p:anim calcmode="lin" valueType="num">
                                      <p:cBhvr additive="base">
                                        <p:cTn id="21" dur="500" fill="hold"/>
                                        <p:tgtEl>
                                          <p:spTgt spid="26631"/>
                                        </p:tgtEl>
                                        <p:attrNameLst>
                                          <p:attrName>ppt_x</p:attrName>
                                        </p:attrNameLst>
                                      </p:cBhvr>
                                      <p:tavLst>
                                        <p:tav tm="0">
                                          <p:val>
                                            <p:strVal val="#ppt_x"/>
                                          </p:val>
                                        </p:tav>
                                        <p:tav tm="100000">
                                          <p:val>
                                            <p:strVal val="#ppt_x"/>
                                          </p:val>
                                        </p:tav>
                                      </p:tavLst>
                                    </p:anim>
                                    <p:anim calcmode="lin" valueType="num">
                                      <p:cBhvr additive="base">
                                        <p:cTn id="22" dur="500" fill="hold"/>
                                        <p:tgtEl>
                                          <p:spTgt spid="2663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6630"/>
                                        </p:tgtEl>
                                        <p:attrNameLst>
                                          <p:attrName>style.visibility</p:attrName>
                                        </p:attrNameLst>
                                      </p:cBhvr>
                                      <p:to>
                                        <p:strVal val="visible"/>
                                      </p:to>
                                    </p:set>
                                    <p:anim calcmode="lin" valueType="num">
                                      <p:cBhvr additive="base">
                                        <p:cTn id="25" dur="2000" fill="hold"/>
                                        <p:tgtEl>
                                          <p:spTgt spid="26630"/>
                                        </p:tgtEl>
                                        <p:attrNameLst>
                                          <p:attrName>ppt_x</p:attrName>
                                        </p:attrNameLst>
                                      </p:cBhvr>
                                      <p:tavLst>
                                        <p:tav tm="0">
                                          <p:val>
                                            <p:strVal val="#ppt_x"/>
                                          </p:val>
                                        </p:tav>
                                        <p:tav tm="100000">
                                          <p:val>
                                            <p:strVal val="#ppt_x"/>
                                          </p:val>
                                        </p:tav>
                                      </p:tavLst>
                                    </p:anim>
                                    <p:anim calcmode="lin" valueType="num">
                                      <p:cBhvr additive="base">
                                        <p:cTn id="26" dur="2000" fill="hold"/>
                                        <p:tgtEl>
                                          <p:spTgt spid="2663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6635"/>
                                        </p:tgtEl>
                                        <p:attrNameLst>
                                          <p:attrName>style.visibility</p:attrName>
                                        </p:attrNameLst>
                                      </p:cBhvr>
                                      <p:to>
                                        <p:strVal val="visible"/>
                                      </p:to>
                                    </p:set>
                                    <p:anim calcmode="lin" valueType="num">
                                      <p:cBhvr additive="base">
                                        <p:cTn id="29" dur="2000" fill="hold"/>
                                        <p:tgtEl>
                                          <p:spTgt spid="26635"/>
                                        </p:tgtEl>
                                        <p:attrNameLst>
                                          <p:attrName>ppt_x</p:attrName>
                                        </p:attrNameLst>
                                      </p:cBhvr>
                                      <p:tavLst>
                                        <p:tav tm="0">
                                          <p:val>
                                            <p:strVal val="#ppt_x"/>
                                          </p:val>
                                        </p:tav>
                                        <p:tav tm="100000">
                                          <p:val>
                                            <p:strVal val="#ppt_x"/>
                                          </p:val>
                                        </p:tav>
                                      </p:tavLst>
                                    </p:anim>
                                    <p:anim calcmode="lin" valueType="num">
                                      <p:cBhvr additive="base">
                                        <p:cTn id="30" dur="2000" fill="hold"/>
                                        <p:tgtEl>
                                          <p:spTgt spid="266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6632"/>
                                        </p:tgtEl>
                                        <p:attrNameLst>
                                          <p:attrName>style.visibility</p:attrName>
                                        </p:attrNameLst>
                                      </p:cBhvr>
                                      <p:to>
                                        <p:strVal val="visible"/>
                                      </p:to>
                                    </p:set>
                                    <p:anim calcmode="lin" valueType="num">
                                      <p:cBhvr additive="base">
                                        <p:cTn id="35" dur="500" fill="hold"/>
                                        <p:tgtEl>
                                          <p:spTgt spid="26632"/>
                                        </p:tgtEl>
                                        <p:attrNameLst>
                                          <p:attrName>ppt_x</p:attrName>
                                        </p:attrNameLst>
                                      </p:cBhvr>
                                      <p:tavLst>
                                        <p:tav tm="0">
                                          <p:val>
                                            <p:strVal val="#ppt_x"/>
                                          </p:val>
                                        </p:tav>
                                        <p:tav tm="100000">
                                          <p:val>
                                            <p:strVal val="#ppt_x"/>
                                          </p:val>
                                        </p:tav>
                                      </p:tavLst>
                                    </p:anim>
                                    <p:anim calcmode="lin" valueType="num">
                                      <p:cBhvr additive="base">
                                        <p:cTn id="36" dur="500" fill="hold"/>
                                        <p:tgtEl>
                                          <p:spTgt spid="2663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6641"/>
                                        </p:tgtEl>
                                        <p:attrNameLst>
                                          <p:attrName>style.visibility</p:attrName>
                                        </p:attrNameLst>
                                      </p:cBhvr>
                                      <p:to>
                                        <p:strVal val="visible"/>
                                      </p:to>
                                    </p:set>
                                    <p:anim calcmode="lin" valueType="num">
                                      <p:cBhvr additive="base">
                                        <p:cTn id="39" dur="2000" fill="hold"/>
                                        <p:tgtEl>
                                          <p:spTgt spid="26641"/>
                                        </p:tgtEl>
                                        <p:attrNameLst>
                                          <p:attrName>ppt_x</p:attrName>
                                        </p:attrNameLst>
                                      </p:cBhvr>
                                      <p:tavLst>
                                        <p:tav tm="0">
                                          <p:val>
                                            <p:strVal val="#ppt_x"/>
                                          </p:val>
                                        </p:tav>
                                        <p:tav tm="100000">
                                          <p:val>
                                            <p:strVal val="#ppt_x"/>
                                          </p:val>
                                        </p:tav>
                                      </p:tavLst>
                                    </p:anim>
                                    <p:anim calcmode="lin" valueType="num">
                                      <p:cBhvr additive="base">
                                        <p:cTn id="40" dur="2000" fill="hold"/>
                                        <p:tgtEl>
                                          <p:spTgt spid="2664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6642"/>
                                        </p:tgtEl>
                                        <p:attrNameLst>
                                          <p:attrName>style.visibility</p:attrName>
                                        </p:attrNameLst>
                                      </p:cBhvr>
                                      <p:to>
                                        <p:strVal val="visible"/>
                                      </p:to>
                                    </p:set>
                                    <p:anim calcmode="lin" valueType="num">
                                      <p:cBhvr additive="base">
                                        <p:cTn id="43" dur="2000" fill="hold"/>
                                        <p:tgtEl>
                                          <p:spTgt spid="26642"/>
                                        </p:tgtEl>
                                        <p:attrNameLst>
                                          <p:attrName>ppt_x</p:attrName>
                                        </p:attrNameLst>
                                      </p:cBhvr>
                                      <p:tavLst>
                                        <p:tav tm="0">
                                          <p:val>
                                            <p:strVal val="#ppt_x"/>
                                          </p:val>
                                        </p:tav>
                                        <p:tav tm="100000">
                                          <p:val>
                                            <p:strVal val="#ppt_x"/>
                                          </p:val>
                                        </p:tav>
                                      </p:tavLst>
                                    </p:anim>
                                    <p:anim calcmode="lin" valueType="num">
                                      <p:cBhvr additive="base">
                                        <p:cTn id="44" dur="2000" fill="hold"/>
                                        <p:tgtEl>
                                          <p:spTgt spid="266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P spid="26631" grpId="0"/>
      <p:bldP spid="26632" grpId="0"/>
      <p:bldP spid="26634" grpId="0" animBg="1"/>
      <p:bldP spid="26635" grpId="0" animBg="1"/>
      <p:bldP spid="26642" grpId="0" animBg="1"/>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ormAutofit fontScale="90000"/>
          </a:bodyPr>
          <a:lstStyle/>
          <a:p>
            <a:r>
              <a:rPr lang="en-US" dirty="0"/>
              <a:t>The 6 P’s of extremity assessment</a:t>
            </a:r>
          </a:p>
        </p:txBody>
      </p:sp>
      <p:graphicFrame>
        <p:nvGraphicFramePr>
          <p:cNvPr id="42006" name="Group 22"/>
          <p:cNvGraphicFramePr>
            <a:graphicFrameLocks noGrp="1"/>
          </p:cNvGraphicFramePr>
          <p:nvPr>
            <p:ph type="tbl" idx="1"/>
          </p:nvPr>
        </p:nvGraphicFramePr>
        <p:xfrm>
          <a:off x="685800" y="1600200"/>
          <a:ext cx="7772400" cy="4368420"/>
        </p:xfrm>
        <a:graphic>
          <a:graphicData uri="http://schemas.openxmlformats.org/drawingml/2006/table">
            <a:tbl>
              <a:tblPr/>
              <a:tblGrid>
                <a:gridCol w="259080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tblGrid>
              <a:tr h="2057400">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800" b="1" i="1" u="sng" strike="noStrike" cap="none" normalizeH="0" baseline="0" dirty="0">
                          <a:ln>
                            <a:noFill/>
                          </a:ln>
                          <a:solidFill>
                            <a:schemeClr val="tx1"/>
                          </a:solidFill>
                          <a:effectLst/>
                          <a:latin typeface="Times New Roman" charset="0"/>
                        </a:rPr>
                        <a:t>Pain:</a:t>
                      </a:r>
                    </a:p>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800" b="0" i="0" u="none" strike="noStrike" cap="none" normalizeH="0" baseline="0" dirty="0">
                          <a:ln>
                            <a:noFill/>
                          </a:ln>
                          <a:solidFill>
                            <a:schemeClr val="tx1"/>
                          </a:solidFill>
                          <a:effectLst/>
                          <a:latin typeface="Times New Roman" charset="0"/>
                        </a:rPr>
                        <a:t>Palpate the entire extremity for increase pain</a:t>
                      </a:r>
                    </a:p>
                  </a:txBody>
                  <a:tcPr marL="92075" marR="92075" marT="46038" marB="460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800" b="1" i="1" u="sng" strike="noStrike" cap="none" normalizeH="0" baseline="0" dirty="0">
                          <a:ln>
                            <a:noFill/>
                          </a:ln>
                          <a:solidFill>
                            <a:schemeClr val="tx1"/>
                          </a:solidFill>
                          <a:effectLst/>
                          <a:latin typeface="Times New Roman" charset="0"/>
                        </a:rPr>
                        <a:t>Pallor:</a:t>
                      </a:r>
                    </a:p>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800" b="0" i="0" u="none" strike="noStrike" cap="none" normalizeH="0" baseline="0" dirty="0">
                          <a:ln>
                            <a:noFill/>
                          </a:ln>
                          <a:solidFill>
                            <a:schemeClr val="tx1"/>
                          </a:solidFill>
                          <a:effectLst/>
                          <a:latin typeface="Times New Roman" charset="0"/>
                        </a:rPr>
                        <a:t>Note color and temperature and capillary refill</a:t>
                      </a:r>
                    </a:p>
                  </a:txBody>
                  <a:tcPr marL="92075" marR="92075" marT="46038" marB="460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800" b="1" i="1" u="sng" strike="noStrike" cap="none" normalizeH="0" baseline="0" dirty="0">
                          <a:ln>
                            <a:noFill/>
                          </a:ln>
                          <a:solidFill>
                            <a:schemeClr val="tx1"/>
                          </a:solidFill>
                          <a:effectLst/>
                          <a:latin typeface="Times New Roman" charset="0"/>
                        </a:rPr>
                        <a:t>Pulses:</a:t>
                      </a:r>
                    </a:p>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800" b="0" i="0" u="none" strike="noStrike" cap="none" normalizeH="0" baseline="0" dirty="0">
                          <a:ln>
                            <a:noFill/>
                          </a:ln>
                          <a:solidFill>
                            <a:schemeClr val="tx1"/>
                          </a:solidFill>
                          <a:effectLst/>
                          <a:latin typeface="Times New Roman" charset="0"/>
                        </a:rPr>
                        <a:t>Palpate proximal and distal pulses</a:t>
                      </a:r>
                    </a:p>
                  </a:txBody>
                  <a:tcPr marL="92075" marR="92075" marT="46038" marB="460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057400">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800" b="1" i="1" u="sng" strike="noStrike" cap="none" normalizeH="0" baseline="0" dirty="0" err="1">
                          <a:ln>
                            <a:noFill/>
                          </a:ln>
                          <a:solidFill>
                            <a:schemeClr val="tx1"/>
                          </a:solidFill>
                          <a:effectLst/>
                          <a:latin typeface="Times New Roman" charset="0"/>
                        </a:rPr>
                        <a:t>Paresthesia</a:t>
                      </a:r>
                      <a:r>
                        <a:rPr kumimoji="0" lang="en-US" sz="2800" b="1" i="1" u="sng" strike="noStrike" cap="none" normalizeH="0" baseline="0">
                          <a:ln>
                            <a:noFill/>
                          </a:ln>
                          <a:solidFill>
                            <a:schemeClr val="tx1"/>
                          </a:solidFill>
                          <a:effectLst/>
                          <a:latin typeface="Times New Roman" charset="0"/>
                        </a:rPr>
                        <a:t>:</a:t>
                      </a:r>
                    </a:p>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800" b="0" i="0" u="none" strike="noStrike" cap="none" normalizeH="0" baseline="0">
                          <a:ln>
                            <a:noFill/>
                          </a:ln>
                          <a:solidFill>
                            <a:schemeClr val="tx1"/>
                          </a:solidFill>
                          <a:effectLst/>
                          <a:latin typeface="Times New Roman" charset="0"/>
                        </a:rPr>
                        <a:t>Assess for burning, tingling, numbness</a:t>
                      </a:r>
                    </a:p>
                  </a:txBody>
                  <a:tcPr marL="92075" marR="92075" marT="46038" marB="460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800" b="1" i="1" u="sng" strike="noStrike" cap="none" normalizeH="0" baseline="0">
                          <a:ln>
                            <a:noFill/>
                          </a:ln>
                          <a:solidFill>
                            <a:schemeClr val="tx1"/>
                          </a:solidFill>
                          <a:effectLst/>
                          <a:latin typeface="Times New Roman" charset="0"/>
                        </a:rPr>
                        <a:t>Paralysis:</a:t>
                      </a:r>
                    </a:p>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800" b="0" i="0" u="none" strike="noStrike" cap="none" normalizeH="0" baseline="0">
                          <a:ln>
                            <a:noFill/>
                          </a:ln>
                          <a:solidFill>
                            <a:schemeClr val="tx1"/>
                          </a:solidFill>
                          <a:effectLst/>
                          <a:latin typeface="Times New Roman" charset="0"/>
                        </a:rPr>
                        <a:t>Assess motor function (both active and passive</a:t>
                      </a:r>
                    </a:p>
                  </a:txBody>
                  <a:tcPr marL="92075" marR="92075" marT="46038" marB="460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800" b="1" i="1" u="sng" strike="noStrike" cap="none" normalizeH="0" baseline="0" dirty="0">
                          <a:ln>
                            <a:noFill/>
                          </a:ln>
                          <a:solidFill>
                            <a:schemeClr val="tx1"/>
                          </a:solidFill>
                          <a:effectLst/>
                          <a:latin typeface="Times New Roman" charset="0"/>
                        </a:rPr>
                        <a:t>Pressure:</a:t>
                      </a:r>
                    </a:p>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2800" b="0" i="0" u="none" strike="noStrike" cap="none" normalizeH="0" baseline="0" dirty="0">
                          <a:ln>
                            <a:noFill/>
                          </a:ln>
                          <a:solidFill>
                            <a:schemeClr val="tx1"/>
                          </a:solidFill>
                          <a:effectLst/>
                          <a:latin typeface="Times New Roman" charset="0"/>
                        </a:rPr>
                        <a:t>Palpate for firmness of compartment</a:t>
                      </a:r>
                    </a:p>
                  </a:txBody>
                  <a:tcPr marL="92075" marR="92075" marT="46038" marB="460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p:transition spd="med">
    <p:wipe dir="d"/>
  </p:transition>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algn="ctr"/>
            <a:r>
              <a:rPr lang="en-US"/>
              <a:t>Equipment need for application</a:t>
            </a:r>
          </a:p>
        </p:txBody>
      </p:sp>
      <p:sp>
        <p:nvSpPr>
          <p:cNvPr id="27651" name="Rectangle 3"/>
          <p:cNvSpPr>
            <a:spLocks noGrp="1" noChangeArrowheads="1"/>
          </p:cNvSpPr>
          <p:nvPr>
            <p:ph idx="1"/>
          </p:nvPr>
        </p:nvSpPr>
        <p:spPr/>
        <p:txBody>
          <a:bodyPr/>
          <a:lstStyle/>
          <a:p>
            <a:pPr>
              <a:lnSpc>
                <a:spcPct val="90000"/>
              </a:lnSpc>
            </a:pPr>
            <a:r>
              <a:rPr lang="en-US" dirty="0"/>
              <a:t>Cotton bandage( soft roll, cotton roll) Pad entire area to be splinted</a:t>
            </a:r>
          </a:p>
          <a:p>
            <a:pPr>
              <a:lnSpc>
                <a:spcPct val="90000"/>
              </a:lnSpc>
            </a:pPr>
            <a:r>
              <a:rPr lang="en-US" dirty="0"/>
              <a:t>Plaster slabs or pre padded fiberglass  (</a:t>
            </a:r>
            <a:r>
              <a:rPr lang="en-US" dirty="0" err="1"/>
              <a:t>Orthoglass</a:t>
            </a:r>
            <a:r>
              <a:rPr lang="en-US" dirty="0"/>
              <a:t>), immobilize above and below injury</a:t>
            </a:r>
          </a:p>
          <a:p>
            <a:pPr>
              <a:lnSpc>
                <a:spcPct val="90000"/>
              </a:lnSpc>
            </a:pPr>
            <a:r>
              <a:rPr lang="en-US" dirty="0"/>
              <a:t>Room temperature water (apply generously)</a:t>
            </a:r>
          </a:p>
          <a:p>
            <a:pPr>
              <a:lnSpc>
                <a:spcPct val="90000"/>
              </a:lnSpc>
            </a:pPr>
            <a:r>
              <a:rPr lang="en-US" dirty="0"/>
              <a:t>Elastic bandage</a:t>
            </a:r>
          </a:p>
          <a:p>
            <a:pPr>
              <a:lnSpc>
                <a:spcPct val="90000"/>
              </a:lnSpc>
            </a:pPr>
            <a:r>
              <a:rPr lang="en-US" dirty="0"/>
              <a:t>Adhesive tape or </a:t>
            </a:r>
            <a:r>
              <a:rPr lang="en-US" dirty="0" err="1"/>
              <a:t>fastners</a:t>
            </a:r>
            <a:endParaRPr lang="en-US" dirty="0"/>
          </a:p>
        </p:txBody>
      </p:sp>
    </p:spTree>
  </p:cSld>
  <p:clrMapOvr>
    <a:masterClrMapping/>
  </p:clrMapOvr>
  <p:transition/>
</p:sld>
</file>

<file path=ppt/slides/slide2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050"/>
          <p:cNvSpPr>
            <a:spLocks noGrp="1" noChangeArrowheads="1"/>
          </p:cNvSpPr>
          <p:nvPr>
            <p:ph type="title"/>
          </p:nvPr>
        </p:nvSpPr>
        <p:spPr/>
        <p:txBody>
          <a:bodyPr/>
          <a:lstStyle/>
          <a:p>
            <a:pPr algn="ctr"/>
            <a:r>
              <a:rPr lang="en-US" sz="6000"/>
              <a:t>Types of Splints</a:t>
            </a:r>
            <a:r>
              <a:rPr lang="en-US"/>
              <a:t> </a:t>
            </a:r>
          </a:p>
        </p:txBody>
      </p:sp>
      <p:pic>
        <p:nvPicPr>
          <p:cNvPr id="35883" name="Picture 2091" descr="bs01671_"/>
          <p:cNvPicPr>
            <a:picLocks noChangeAspect="1" noChangeArrowheads="1"/>
          </p:cNvPicPr>
          <p:nvPr/>
        </p:nvPicPr>
        <p:blipFill>
          <a:blip r:embed="rId3"/>
          <a:srcRect/>
          <a:stretch>
            <a:fillRect/>
          </a:stretch>
        </p:blipFill>
        <p:spPr bwMode="auto">
          <a:xfrm>
            <a:off x="3657600" y="3429000"/>
            <a:ext cx="1838325" cy="1790700"/>
          </a:xfrm>
          <a:prstGeom prst="rect">
            <a:avLst/>
          </a:prstGeom>
          <a:noFill/>
        </p:spPr>
      </p:pic>
      <p:sp>
        <p:nvSpPr>
          <p:cNvPr id="35884" name="AutoShape 2092"/>
          <p:cNvSpPr>
            <a:spLocks noChangeArrowheads="1"/>
          </p:cNvSpPr>
          <p:nvPr/>
        </p:nvSpPr>
        <p:spPr bwMode="auto">
          <a:xfrm>
            <a:off x="1203325" y="2649538"/>
            <a:ext cx="527050" cy="366712"/>
          </a:xfrm>
          <a:prstGeom prst="wedgeRectCallout">
            <a:avLst>
              <a:gd name="adj1" fmla="val -43750"/>
              <a:gd name="adj2" fmla="val 70000"/>
            </a:avLst>
          </a:prstGeom>
          <a:noFill/>
          <a:ln w="9525">
            <a:noFill/>
            <a:miter lim="800000"/>
            <a:headEnd/>
            <a:tailEnd/>
          </a:ln>
          <a:effectLst/>
        </p:spPr>
        <p:txBody>
          <a:bodyPr wrap="none" lIns="92075" tIns="46038" rIns="92075" bIns="46038">
            <a:spAutoFit/>
          </a:bodyPr>
          <a:lstStyle/>
          <a:p>
            <a:endParaRPr lang="en-US" sz="2000"/>
          </a:p>
        </p:txBody>
      </p:sp>
      <p:sp>
        <p:nvSpPr>
          <p:cNvPr id="35888" name="AutoShape 2096"/>
          <p:cNvSpPr>
            <a:spLocks noChangeArrowheads="1"/>
          </p:cNvSpPr>
          <p:nvPr/>
        </p:nvSpPr>
        <p:spPr bwMode="auto">
          <a:xfrm>
            <a:off x="457200" y="2438400"/>
            <a:ext cx="3159125" cy="2208143"/>
          </a:xfrm>
          <a:prstGeom prst="wedgeEllipseCallout">
            <a:avLst>
              <a:gd name="adj1" fmla="val 58472"/>
              <a:gd name="adj2" fmla="val 172500"/>
            </a:avLst>
          </a:prstGeom>
          <a:solidFill>
            <a:srgbClr val="FFFFFF"/>
          </a:solidFill>
          <a:ln w="9525">
            <a:noFill/>
            <a:miter lim="800000"/>
            <a:headEnd/>
            <a:tailEnd/>
          </a:ln>
          <a:effectLst/>
        </p:spPr>
        <p:txBody>
          <a:bodyPr wrap="square" lIns="92075" tIns="46038" rIns="92075" bIns="46038">
            <a:spAutoFit/>
          </a:bodyPr>
          <a:lstStyle/>
          <a:p>
            <a:r>
              <a:rPr lang="en-US" dirty="0" err="1">
                <a:solidFill>
                  <a:schemeClr val="bg2"/>
                </a:solidFill>
              </a:rPr>
              <a:t>Yes,its</a:t>
            </a:r>
            <a:r>
              <a:rPr lang="en-US" dirty="0">
                <a:solidFill>
                  <a:schemeClr val="bg2"/>
                </a:solidFill>
              </a:rPr>
              <a:t> broken and </a:t>
            </a:r>
            <a:r>
              <a:rPr lang="en-US" sz="6000" dirty="0">
                <a:solidFill>
                  <a:schemeClr val="bg2"/>
                </a:solidFill>
              </a:rPr>
              <a:t>needs</a:t>
            </a:r>
            <a:r>
              <a:rPr lang="en-US" dirty="0">
                <a:solidFill>
                  <a:schemeClr val="bg2"/>
                </a:solidFill>
              </a:rPr>
              <a:t> a splint!</a:t>
            </a:r>
          </a:p>
        </p:txBody>
      </p:sp>
      <p:sp>
        <p:nvSpPr>
          <p:cNvPr id="35889" name="AutoShape 2097"/>
          <p:cNvSpPr>
            <a:spLocks noChangeArrowheads="1"/>
          </p:cNvSpPr>
          <p:nvPr/>
        </p:nvSpPr>
        <p:spPr bwMode="auto">
          <a:xfrm>
            <a:off x="5932487" y="2362200"/>
            <a:ext cx="3211513" cy="1299280"/>
          </a:xfrm>
          <a:prstGeom prst="wedgeEllipseCallout">
            <a:avLst>
              <a:gd name="adj1" fmla="val -69792"/>
              <a:gd name="adj2" fmla="val 85972"/>
            </a:avLst>
          </a:prstGeom>
          <a:noFill/>
          <a:ln w="9525">
            <a:solidFill>
              <a:schemeClr val="tx1"/>
            </a:solidFill>
            <a:miter lim="800000"/>
            <a:headEnd/>
            <a:tailEnd/>
          </a:ln>
          <a:effectLst/>
        </p:spPr>
        <p:txBody>
          <a:bodyPr wrap="square" lIns="92075" tIns="46038" rIns="92075" bIns="46038">
            <a:spAutoFit/>
          </a:bodyPr>
          <a:lstStyle/>
          <a:p>
            <a:r>
              <a:rPr lang="en-US" dirty="0"/>
              <a:t>Why sure Doctor, not a</a:t>
            </a:r>
          </a:p>
          <a:p>
            <a:r>
              <a:rPr lang="en-US" dirty="0"/>
              <a:t> problem!</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5842"/>
                                        </p:tgtEl>
                                        <p:attrNameLst>
                                          <p:attrName>style.visibility</p:attrName>
                                        </p:attrNameLst>
                                      </p:cBhvr>
                                      <p:to>
                                        <p:strVal val="visible"/>
                                      </p:to>
                                    </p:set>
                                    <p:anim calcmode="lin" valueType="num">
                                      <p:cBhvr additive="base">
                                        <p:cTn id="7" dur="500" fill="hold"/>
                                        <p:tgtEl>
                                          <p:spTgt spid="35842"/>
                                        </p:tgtEl>
                                        <p:attrNameLst>
                                          <p:attrName>ppt_x</p:attrName>
                                        </p:attrNameLst>
                                      </p:cBhvr>
                                      <p:tavLst>
                                        <p:tav tm="0">
                                          <p:val>
                                            <p:strVal val="0-#ppt_w/2"/>
                                          </p:val>
                                        </p:tav>
                                        <p:tav tm="100000">
                                          <p:val>
                                            <p:strVal val="#ppt_x"/>
                                          </p:val>
                                        </p:tav>
                                      </p:tavLst>
                                    </p:anim>
                                    <p:anim calcmode="lin" valueType="num">
                                      <p:cBhvr additive="base">
                                        <p:cTn id="8" dur="500" fill="hold"/>
                                        <p:tgtEl>
                                          <p:spTgt spid="3584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5883"/>
                                        </p:tgtEl>
                                        <p:attrNameLst>
                                          <p:attrName>style.visibility</p:attrName>
                                        </p:attrNameLst>
                                      </p:cBhvr>
                                      <p:to>
                                        <p:strVal val="visible"/>
                                      </p:to>
                                    </p:set>
                                    <p:anim calcmode="lin" valueType="num">
                                      <p:cBhvr additive="base">
                                        <p:cTn id="13" dur="500" fill="hold"/>
                                        <p:tgtEl>
                                          <p:spTgt spid="35883"/>
                                        </p:tgtEl>
                                        <p:attrNameLst>
                                          <p:attrName>ppt_x</p:attrName>
                                        </p:attrNameLst>
                                      </p:cBhvr>
                                      <p:tavLst>
                                        <p:tav tm="0">
                                          <p:val>
                                            <p:strVal val="0-#ppt_w/2"/>
                                          </p:val>
                                        </p:tav>
                                        <p:tav tm="100000">
                                          <p:val>
                                            <p:strVal val="#ppt_x"/>
                                          </p:val>
                                        </p:tav>
                                      </p:tavLst>
                                    </p:anim>
                                    <p:anim calcmode="lin" valueType="num">
                                      <p:cBhvr additive="base">
                                        <p:cTn id="14" dur="500" fill="hold"/>
                                        <p:tgtEl>
                                          <p:spTgt spid="3588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nodePh="1">
                                  <p:stCondLst>
                                    <p:cond delay="0"/>
                                  </p:stCondLst>
                                  <p:endCondLst>
                                    <p:cond evt="begin" delay="0">
                                      <p:tn val="17"/>
                                    </p:cond>
                                  </p:endCondLst>
                                  <p:childTnLst>
                                    <p:set>
                                      <p:cBhvr>
                                        <p:cTn id="18" dur="1" fill="hold">
                                          <p:stCondLst>
                                            <p:cond delay="0"/>
                                          </p:stCondLst>
                                        </p:cTn>
                                        <p:tgtEl>
                                          <p:spTgt spid="35884"/>
                                        </p:tgtEl>
                                        <p:attrNameLst>
                                          <p:attrName>style.visibility</p:attrName>
                                        </p:attrNameLst>
                                      </p:cBhvr>
                                      <p:to>
                                        <p:strVal val="visible"/>
                                      </p:to>
                                    </p:set>
                                    <p:anim calcmode="lin" valueType="num">
                                      <p:cBhvr additive="base">
                                        <p:cTn id="19" dur="500" fill="hold"/>
                                        <p:tgtEl>
                                          <p:spTgt spid="35884"/>
                                        </p:tgtEl>
                                        <p:attrNameLst>
                                          <p:attrName>ppt_x</p:attrName>
                                        </p:attrNameLst>
                                      </p:cBhvr>
                                      <p:tavLst>
                                        <p:tav tm="0">
                                          <p:val>
                                            <p:strVal val="0-#ppt_w/2"/>
                                          </p:val>
                                        </p:tav>
                                        <p:tav tm="100000">
                                          <p:val>
                                            <p:strVal val="#ppt_x"/>
                                          </p:val>
                                        </p:tav>
                                      </p:tavLst>
                                    </p:anim>
                                    <p:anim calcmode="lin" valueType="num">
                                      <p:cBhvr additive="base">
                                        <p:cTn id="20" dur="500" fill="hold"/>
                                        <p:tgtEl>
                                          <p:spTgt spid="3588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5888"/>
                                        </p:tgtEl>
                                        <p:attrNameLst>
                                          <p:attrName>style.visibility</p:attrName>
                                        </p:attrNameLst>
                                      </p:cBhvr>
                                      <p:to>
                                        <p:strVal val="visible"/>
                                      </p:to>
                                    </p:set>
                                    <p:anim calcmode="lin" valueType="num">
                                      <p:cBhvr additive="base">
                                        <p:cTn id="25" dur="500" fill="hold"/>
                                        <p:tgtEl>
                                          <p:spTgt spid="35888"/>
                                        </p:tgtEl>
                                        <p:attrNameLst>
                                          <p:attrName>ppt_x</p:attrName>
                                        </p:attrNameLst>
                                      </p:cBhvr>
                                      <p:tavLst>
                                        <p:tav tm="0">
                                          <p:val>
                                            <p:strVal val="#ppt_x"/>
                                          </p:val>
                                        </p:tav>
                                        <p:tav tm="100000">
                                          <p:val>
                                            <p:strVal val="#ppt_x"/>
                                          </p:val>
                                        </p:tav>
                                      </p:tavLst>
                                    </p:anim>
                                    <p:anim calcmode="lin" valueType="num">
                                      <p:cBhvr additive="base">
                                        <p:cTn id="26" dur="500" fill="hold"/>
                                        <p:tgtEl>
                                          <p:spTgt spid="3588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5889"/>
                                        </p:tgtEl>
                                        <p:attrNameLst>
                                          <p:attrName>style.visibility</p:attrName>
                                        </p:attrNameLst>
                                      </p:cBhvr>
                                      <p:to>
                                        <p:strVal val="visible"/>
                                      </p:to>
                                    </p:set>
                                    <p:anim calcmode="lin" valueType="num">
                                      <p:cBhvr additive="base">
                                        <p:cTn id="31" dur="500" fill="hold"/>
                                        <p:tgtEl>
                                          <p:spTgt spid="35889"/>
                                        </p:tgtEl>
                                        <p:attrNameLst>
                                          <p:attrName>ppt_x</p:attrName>
                                        </p:attrNameLst>
                                      </p:cBhvr>
                                      <p:tavLst>
                                        <p:tav tm="0">
                                          <p:val>
                                            <p:strVal val="0-#ppt_w/2"/>
                                          </p:val>
                                        </p:tav>
                                        <p:tav tm="100000">
                                          <p:val>
                                            <p:strVal val="#ppt_x"/>
                                          </p:val>
                                        </p:tav>
                                      </p:tavLst>
                                    </p:anim>
                                    <p:anim calcmode="lin" valueType="num">
                                      <p:cBhvr additive="base">
                                        <p:cTn id="32" dur="500" fill="hold"/>
                                        <p:tgtEl>
                                          <p:spTgt spid="358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autoUpdateAnimBg="0"/>
      <p:bldP spid="35884" grpId="0" autoUpdateAnimBg="0"/>
      <p:bldP spid="35888" grpId="0" animBg="1" autoUpdateAnimBg="0"/>
      <p:bldP spid="35889" grpId="0" animBg="1" autoUpdateAnimBg="0"/>
    </p:bldLst>
  </p:timing>
</p:sld>
</file>

<file path=ppt/slides/slide2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algn="ctr"/>
            <a:r>
              <a:rPr lang="en-US"/>
              <a:t>Volar Splint</a:t>
            </a:r>
          </a:p>
        </p:txBody>
      </p:sp>
      <p:sp>
        <p:nvSpPr>
          <p:cNvPr id="30723" name="Rectangle 3"/>
          <p:cNvSpPr>
            <a:spLocks noGrp="1" noChangeArrowheads="1"/>
          </p:cNvSpPr>
          <p:nvPr>
            <p:ph type="body" sz="half" idx="1"/>
          </p:nvPr>
        </p:nvSpPr>
        <p:spPr/>
        <p:txBody>
          <a:bodyPr/>
          <a:lstStyle/>
          <a:p>
            <a:pPr fontAlgn="t"/>
            <a:r>
              <a:rPr lang="en-US" sz="2400">
                <a:latin typeface="Verdana" pitchFamily="34" charset="0"/>
              </a:rPr>
              <a:t>The Volar short arm splint is used for:</a:t>
            </a:r>
          </a:p>
          <a:p>
            <a:pPr fontAlgn="t"/>
            <a:r>
              <a:rPr lang="en-US" sz="2400">
                <a:latin typeface="Verdana" pitchFamily="34" charset="0"/>
              </a:rPr>
              <a:t>Fractures of the wrist</a:t>
            </a:r>
          </a:p>
          <a:p>
            <a:pPr fontAlgn="t"/>
            <a:r>
              <a:rPr lang="en-US" sz="2400">
                <a:latin typeface="Verdana" pitchFamily="34" charset="0"/>
              </a:rPr>
              <a:t>Fractures of the second to fifth metacarpals,</a:t>
            </a:r>
          </a:p>
          <a:p>
            <a:pPr fontAlgn="t"/>
            <a:r>
              <a:rPr lang="en-US" sz="2400">
                <a:latin typeface="Verdana" pitchFamily="34" charset="0"/>
              </a:rPr>
              <a:t>Carpal tunnel syndrome</a:t>
            </a:r>
          </a:p>
          <a:p>
            <a:pPr fontAlgn="t"/>
            <a:r>
              <a:rPr lang="en-US" sz="2400">
                <a:latin typeface="Verdana" pitchFamily="34" charset="0"/>
              </a:rPr>
              <a:t>Soft tissue injuries</a:t>
            </a:r>
          </a:p>
        </p:txBody>
      </p:sp>
      <p:pic>
        <p:nvPicPr>
          <p:cNvPr id="30727" name="Picture 7" descr="image"/>
          <p:cNvPicPr>
            <a:picLocks noGrp="1" noChangeAspect="1" noChangeArrowheads="1"/>
          </p:cNvPicPr>
          <p:nvPr>
            <p:ph type="clipArt" sz="half" idx="2"/>
          </p:nvPr>
        </p:nvPicPr>
        <p:blipFill>
          <a:blip r:embed="rId3" r:link="rId4"/>
          <a:stretch>
            <a:fillRect/>
          </a:stretch>
        </p:blipFill>
        <p:spPr>
          <a:xfrm>
            <a:off x="5181600" y="2371725"/>
            <a:ext cx="2743200" cy="3486150"/>
          </a:xfrm>
          <a:noFill/>
          <a:ln/>
        </p:spPr>
      </p:pic>
      <p:sp>
        <p:nvSpPr>
          <p:cNvPr id="30726" name="Rectangle 6"/>
          <p:cNvSpPr>
            <a:spLocks noChangeArrowheads="1"/>
          </p:cNvSpPr>
          <p:nvPr/>
        </p:nvSpPr>
        <p:spPr bwMode="auto">
          <a:xfrm>
            <a:off x="3200400" y="1685925"/>
            <a:ext cx="9144000" cy="0"/>
          </a:xfrm>
          <a:prstGeom prst="rect">
            <a:avLst/>
          </a:prstGeom>
          <a:noFill/>
          <a:ln w="9525">
            <a:noFill/>
            <a:miter lim="800000"/>
            <a:headEnd/>
            <a:tailEnd/>
          </a:ln>
          <a:effectLst/>
        </p:spPr>
        <p:txBody>
          <a:bodyPr lIns="92075" tIns="46038" rIns="92075" bIns="46038">
            <a:spAutoFit/>
          </a:bodyPr>
          <a:lstStyle/>
          <a:p>
            <a:endParaRPr lang="en-US"/>
          </a:p>
        </p:txBody>
      </p:sp>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722"/>
                                        </p:tgtEl>
                                        <p:attrNameLst>
                                          <p:attrName>style.visibility</p:attrName>
                                        </p:attrNameLst>
                                      </p:cBhvr>
                                      <p:to>
                                        <p:strVal val="visible"/>
                                      </p:to>
                                    </p:set>
                                    <p:anim calcmode="lin" valueType="num">
                                      <p:cBhvr additive="base">
                                        <p:cTn id="7" dur="500" fill="hold"/>
                                        <p:tgtEl>
                                          <p:spTgt spid="30722"/>
                                        </p:tgtEl>
                                        <p:attrNameLst>
                                          <p:attrName>ppt_x</p:attrName>
                                        </p:attrNameLst>
                                      </p:cBhvr>
                                      <p:tavLst>
                                        <p:tav tm="0">
                                          <p:val>
                                            <p:strVal val="0-#ppt_w/2"/>
                                          </p:val>
                                        </p:tav>
                                        <p:tav tm="100000">
                                          <p:val>
                                            <p:strVal val="#ppt_x"/>
                                          </p:val>
                                        </p:tav>
                                      </p:tavLst>
                                    </p:anim>
                                    <p:anim calcmode="lin" valueType="num">
                                      <p:cBhvr additive="base">
                                        <p:cTn id="8" dur="500" fill="hold"/>
                                        <p:tgtEl>
                                          <p:spTgt spid="307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0723">
                                            <p:txEl>
                                              <p:pRg st="0" end="0"/>
                                            </p:txEl>
                                          </p:spTgt>
                                        </p:tgtEl>
                                        <p:attrNameLst>
                                          <p:attrName>style.visibility</p:attrName>
                                        </p:attrNameLst>
                                      </p:cBhvr>
                                      <p:to>
                                        <p:strVal val="visible"/>
                                      </p:to>
                                    </p:set>
                                    <p:anim calcmode="lin" valueType="num">
                                      <p:cBhvr additive="base">
                                        <p:cTn id="13" dur="500" fill="hold"/>
                                        <p:tgtEl>
                                          <p:spTgt spid="3072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07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0723">
                                            <p:txEl>
                                              <p:pRg st="1" end="1"/>
                                            </p:txEl>
                                          </p:spTgt>
                                        </p:tgtEl>
                                        <p:attrNameLst>
                                          <p:attrName>style.visibility</p:attrName>
                                        </p:attrNameLst>
                                      </p:cBhvr>
                                      <p:to>
                                        <p:strVal val="visible"/>
                                      </p:to>
                                    </p:set>
                                    <p:anim calcmode="lin" valueType="num">
                                      <p:cBhvr additive="base">
                                        <p:cTn id="19" dur="500" fill="hold"/>
                                        <p:tgtEl>
                                          <p:spTgt spid="30723">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07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0723">
                                            <p:txEl>
                                              <p:pRg st="2" end="2"/>
                                            </p:txEl>
                                          </p:spTgt>
                                        </p:tgtEl>
                                        <p:attrNameLst>
                                          <p:attrName>style.visibility</p:attrName>
                                        </p:attrNameLst>
                                      </p:cBhvr>
                                      <p:to>
                                        <p:strVal val="visible"/>
                                      </p:to>
                                    </p:set>
                                    <p:anim calcmode="lin" valueType="num">
                                      <p:cBhvr additive="base">
                                        <p:cTn id="25" dur="500" fill="hold"/>
                                        <p:tgtEl>
                                          <p:spTgt spid="30723">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072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0723">
                                            <p:txEl>
                                              <p:pRg st="3" end="3"/>
                                            </p:txEl>
                                          </p:spTgt>
                                        </p:tgtEl>
                                        <p:attrNameLst>
                                          <p:attrName>style.visibility</p:attrName>
                                        </p:attrNameLst>
                                      </p:cBhvr>
                                      <p:to>
                                        <p:strVal val="visible"/>
                                      </p:to>
                                    </p:set>
                                    <p:anim calcmode="lin" valueType="num">
                                      <p:cBhvr additive="base">
                                        <p:cTn id="31" dur="500" fill="hold"/>
                                        <p:tgtEl>
                                          <p:spTgt spid="30723">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072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0723">
                                            <p:txEl>
                                              <p:pRg st="4" end="4"/>
                                            </p:txEl>
                                          </p:spTgt>
                                        </p:tgtEl>
                                        <p:attrNameLst>
                                          <p:attrName>style.visibility</p:attrName>
                                        </p:attrNameLst>
                                      </p:cBhvr>
                                      <p:to>
                                        <p:strVal val="visible"/>
                                      </p:to>
                                    </p:set>
                                    <p:anim calcmode="lin" valueType="num">
                                      <p:cBhvr additive="base">
                                        <p:cTn id="37" dur="500" fill="hold"/>
                                        <p:tgtEl>
                                          <p:spTgt spid="30723">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072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nodePh="1">
                                  <p:stCondLst>
                                    <p:cond delay="0"/>
                                  </p:stCondLst>
                                  <p:endCondLst>
                                    <p:cond evt="begin" delay="0">
                                      <p:tn val="41"/>
                                    </p:cond>
                                  </p:endCondLst>
                                  <p:childTnLst>
                                    <p:set>
                                      <p:cBhvr>
                                        <p:cTn id="42" dur="1" fill="hold">
                                          <p:stCondLst>
                                            <p:cond delay="0"/>
                                          </p:stCondLst>
                                        </p:cTn>
                                        <p:tgtEl>
                                          <p:spTgt spid="30726"/>
                                        </p:tgtEl>
                                        <p:attrNameLst>
                                          <p:attrName>style.visibility</p:attrName>
                                        </p:attrNameLst>
                                      </p:cBhvr>
                                      <p:to>
                                        <p:strVal val="visible"/>
                                      </p:to>
                                    </p:set>
                                    <p:anim calcmode="lin" valueType="num">
                                      <p:cBhvr additive="base">
                                        <p:cTn id="43" dur="500" fill="hold"/>
                                        <p:tgtEl>
                                          <p:spTgt spid="30726"/>
                                        </p:tgtEl>
                                        <p:attrNameLst>
                                          <p:attrName>ppt_x</p:attrName>
                                        </p:attrNameLst>
                                      </p:cBhvr>
                                      <p:tavLst>
                                        <p:tav tm="0">
                                          <p:val>
                                            <p:strVal val="0-#ppt_w/2"/>
                                          </p:val>
                                        </p:tav>
                                        <p:tav tm="100000">
                                          <p:val>
                                            <p:strVal val="#ppt_x"/>
                                          </p:val>
                                        </p:tav>
                                      </p:tavLst>
                                    </p:anim>
                                    <p:anim calcmode="lin" valueType="num">
                                      <p:cBhvr additive="base">
                                        <p:cTn id="44" dur="500" fill="hold"/>
                                        <p:tgtEl>
                                          <p:spTgt spid="30726"/>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30727"/>
                                        </p:tgtEl>
                                        <p:attrNameLst>
                                          <p:attrName>style.visibility</p:attrName>
                                        </p:attrNameLst>
                                      </p:cBhvr>
                                      <p:to>
                                        <p:strVal val="visible"/>
                                      </p:to>
                                    </p:set>
                                    <p:anim calcmode="lin" valueType="num">
                                      <p:cBhvr additive="base">
                                        <p:cTn id="49" dur="500" fill="hold"/>
                                        <p:tgtEl>
                                          <p:spTgt spid="30727"/>
                                        </p:tgtEl>
                                        <p:attrNameLst>
                                          <p:attrName>ppt_x</p:attrName>
                                        </p:attrNameLst>
                                      </p:cBhvr>
                                      <p:tavLst>
                                        <p:tav tm="0">
                                          <p:val>
                                            <p:strVal val="0-#ppt_w/2"/>
                                          </p:val>
                                        </p:tav>
                                        <p:tav tm="100000">
                                          <p:val>
                                            <p:strVal val="#ppt_x"/>
                                          </p:val>
                                        </p:tav>
                                      </p:tavLst>
                                    </p:anim>
                                    <p:anim calcmode="lin" valueType="num">
                                      <p:cBhvr additive="base">
                                        <p:cTn id="50" dur="500" fill="hold"/>
                                        <p:tgtEl>
                                          <p:spTgt spid="307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autoUpdateAnimBg="0"/>
      <p:bldP spid="30723" grpId="0" build="p" autoUpdateAnimBg="0"/>
      <p:bldP spid="30726" grpId="0" animBg="1"/>
    </p:bldLst>
  </p:timing>
</p:sld>
</file>

<file path=ppt/slides/slide2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algn="ctr"/>
            <a:r>
              <a:rPr lang="en-US"/>
              <a:t>Finger Splint</a:t>
            </a:r>
          </a:p>
        </p:txBody>
      </p:sp>
      <p:sp>
        <p:nvSpPr>
          <p:cNvPr id="28675" name="Rectangle 3"/>
          <p:cNvSpPr>
            <a:spLocks noGrp="1" noChangeArrowheads="1"/>
          </p:cNvSpPr>
          <p:nvPr>
            <p:ph type="body" sz="half" idx="1"/>
          </p:nvPr>
        </p:nvSpPr>
        <p:spPr/>
        <p:txBody>
          <a:bodyPr/>
          <a:lstStyle/>
          <a:p>
            <a:r>
              <a:rPr lang="en-US" sz="2800"/>
              <a:t>Finger Splints are used for phalangeal fractures</a:t>
            </a:r>
          </a:p>
          <a:p>
            <a:r>
              <a:rPr lang="en-US" sz="2800"/>
              <a:t>(A&amp;B) commercial splints</a:t>
            </a:r>
          </a:p>
          <a:p>
            <a:r>
              <a:rPr lang="en-US" sz="2800"/>
              <a:t>© is custom splint</a:t>
            </a:r>
          </a:p>
        </p:txBody>
      </p:sp>
      <p:pic>
        <p:nvPicPr>
          <p:cNvPr id="28679" name="Picture 7" descr="image"/>
          <p:cNvPicPr>
            <a:picLocks noGrp="1" noChangeAspect="1" noChangeArrowheads="1"/>
          </p:cNvPicPr>
          <p:nvPr>
            <p:ph type="clipArt" sz="half" idx="2"/>
          </p:nvPr>
        </p:nvPicPr>
        <p:blipFill>
          <a:blip r:embed="rId3" r:link="rId4"/>
          <a:stretch>
            <a:fillRect/>
          </a:stretch>
        </p:blipFill>
        <p:spPr>
          <a:xfrm>
            <a:off x="5646964" y="2057400"/>
            <a:ext cx="1812471" cy="4114800"/>
          </a:xfrm>
          <a:noFill/>
          <a:ln/>
        </p:spPr>
      </p:pic>
      <p:sp>
        <p:nvSpPr>
          <p:cNvPr id="28678" name="Rectangle 6"/>
          <p:cNvSpPr>
            <a:spLocks noChangeArrowheads="1"/>
          </p:cNvSpPr>
          <p:nvPr/>
        </p:nvSpPr>
        <p:spPr bwMode="auto">
          <a:xfrm>
            <a:off x="3514725" y="1028700"/>
            <a:ext cx="9144000" cy="0"/>
          </a:xfrm>
          <a:prstGeom prst="rect">
            <a:avLst/>
          </a:prstGeom>
          <a:noFill/>
          <a:ln w="12700">
            <a:noFill/>
            <a:miter lim="800000"/>
            <a:headEnd type="none" w="sm" len="sm"/>
            <a:tailEnd type="none" w="sm" len="sm"/>
          </a:ln>
          <a:effectLst/>
        </p:spPr>
        <p:txBody>
          <a:bodyPr>
            <a:spAutoFit/>
          </a:bodyPr>
          <a:lstStyle/>
          <a:p>
            <a:endParaRPr lang="en-US"/>
          </a:p>
        </p:txBody>
      </p:sp>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additive="base">
                                        <p:cTn id="7" dur="500" fill="hold"/>
                                        <p:tgtEl>
                                          <p:spTgt spid="28674"/>
                                        </p:tgtEl>
                                        <p:attrNameLst>
                                          <p:attrName>ppt_x</p:attrName>
                                        </p:attrNameLst>
                                      </p:cBhvr>
                                      <p:tavLst>
                                        <p:tav tm="0">
                                          <p:val>
                                            <p:strVal val="0-#ppt_w/2"/>
                                          </p:val>
                                        </p:tav>
                                        <p:tav tm="100000">
                                          <p:val>
                                            <p:strVal val="#ppt_x"/>
                                          </p:val>
                                        </p:tav>
                                      </p:tavLst>
                                    </p:anim>
                                    <p:anim calcmode="lin" valueType="num">
                                      <p:cBhvr additive="base">
                                        <p:cTn id="8" dur="500" fill="hold"/>
                                        <p:tgtEl>
                                          <p:spTgt spid="286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675">
                                            <p:txEl>
                                              <p:pRg st="0" end="0"/>
                                            </p:txEl>
                                          </p:spTgt>
                                        </p:tgtEl>
                                        <p:attrNameLst>
                                          <p:attrName>style.visibility</p:attrName>
                                        </p:attrNameLst>
                                      </p:cBhvr>
                                      <p:to>
                                        <p:strVal val="visible"/>
                                      </p:to>
                                    </p:set>
                                    <p:anim calcmode="lin" valueType="num">
                                      <p:cBhvr additive="base">
                                        <p:cTn id="13" dur="500" fill="hold"/>
                                        <p:tgtEl>
                                          <p:spTgt spid="28675">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86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8675">
                                            <p:txEl>
                                              <p:pRg st="1" end="1"/>
                                            </p:txEl>
                                          </p:spTgt>
                                        </p:tgtEl>
                                        <p:attrNameLst>
                                          <p:attrName>style.visibility</p:attrName>
                                        </p:attrNameLst>
                                      </p:cBhvr>
                                      <p:to>
                                        <p:strVal val="visible"/>
                                      </p:to>
                                    </p:set>
                                    <p:anim calcmode="lin" valueType="num">
                                      <p:cBhvr additive="base">
                                        <p:cTn id="19" dur="500" fill="hold"/>
                                        <p:tgtEl>
                                          <p:spTgt spid="28675">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86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8675">
                                            <p:txEl>
                                              <p:pRg st="2" end="2"/>
                                            </p:txEl>
                                          </p:spTgt>
                                        </p:tgtEl>
                                        <p:attrNameLst>
                                          <p:attrName>style.visibility</p:attrName>
                                        </p:attrNameLst>
                                      </p:cBhvr>
                                      <p:to>
                                        <p:strVal val="visible"/>
                                      </p:to>
                                    </p:set>
                                    <p:anim calcmode="lin" valueType="num">
                                      <p:cBhvr additive="base">
                                        <p:cTn id="25" dur="500" fill="hold"/>
                                        <p:tgtEl>
                                          <p:spTgt spid="28675">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867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nodePh="1">
                                  <p:stCondLst>
                                    <p:cond delay="0"/>
                                  </p:stCondLst>
                                  <p:endCondLst>
                                    <p:cond evt="begin" delay="0">
                                      <p:tn val="29"/>
                                    </p:cond>
                                  </p:endCondLst>
                                  <p:childTnLst>
                                    <p:set>
                                      <p:cBhvr>
                                        <p:cTn id="30" dur="1" fill="hold">
                                          <p:stCondLst>
                                            <p:cond delay="0"/>
                                          </p:stCondLst>
                                        </p:cTn>
                                        <p:tgtEl>
                                          <p:spTgt spid="28678"/>
                                        </p:tgtEl>
                                        <p:attrNameLst>
                                          <p:attrName>style.visibility</p:attrName>
                                        </p:attrNameLst>
                                      </p:cBhvr>
                                      <p:to>
                                        <p:strVal val="visible"/>
                                      </p:to>
                                    </p:set>
                                    <p:anim calcmode="lin" valueType="num">
                                      <p:cBhvr additive="base">
                                        <p:cTn id="31" dur="500" fill="hold"/>
                                        <p:tgtEl>
                                          <p:spTgt spid="28678"/>
                                        </p:tgtEl>
                                        <p:attrNameLst>
                                          <p:attrName>ppt_x</p:attrName>
                                        </p:attrNameLst>
                                      </p:cBhvr>
                                      <p:tavLst>
                                        <p:tav tm="0">
                                          <p:val>
                                            <p:strVal val="0-#ppt_w/2"/>
                                          </p:val>
                                        </p:tav>
                                        <p:tav tm="100000">
                                          <p:val>
                                            <p:strVal val="#ppt_x"/>
                                          </p:val>
                                        </p:tav>
                                      </p:tavLst>
                                    </p:anim>
                                    <p:anim calcmode="lin" valueType="num">
                                      <p:cBhvr additive="base">
                                        <p:cTn id="32" dur="500" fill="hold"/>
                                        <p:tgtEl>
                                          <p:spTgt spid="2867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8679"/>
                                        </p:tgtEl>
                                        <p:attrNameLst>
                                          <p:attrName>style.visibility</p:attrName>
                                        </p:attrNameLst>
                                      </p:cBhvr>
                                      <p:to>
                                        <p:strVal val="visible"/>
                                      </p:to>
                                    </p:set>
                                    <p:anim calcmode="lin" valueType="num">
                                      <p:cBhvr additive="base">
                                        <p:cTn id="37" dur="500" fill="hold"/>
                                        <p:tgtEl>
                                          <p:spTgt spid="28679"/>
                                        </p:tgtEl>
                                        <p:attrNameLst>
                                          <p:attrName>ppt_x</p:attrName>
                                        </p:attrNameLst>
                                      </p:cBhvr>
                                      <p:tavLst>
                                        <p:tav tm="0">
                                          <p:val>
                                            <p:strVal val="0-#ppt_w/2"/>
                                          </p:val>
                                        </p:tav>
                                        <p:tav tm="100000">
                                          <p:val>
                                            <p:strVal val="#ppt_x"/>
                                          </p:val>
                                        </p:tav>
                                      </p:tavLst>
                                    </p:anim>
                                    <p:anim calcmode="lin" valueType="num">
                                      <p:cBhvr additive="base">
                                        <p:cTn id="38" dur="500" fill="hold"/>
                                        <p:tgtEl>
                                          <p:spTgt spid="2867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autoUpdateAnimBg="0"/>
      <p:bldP spid="28675" grpId="0" build="p" autoUpdateAnimBg="0"/>
      <p:bldP spid="28678" grpId="0" animBg="1"/>
    </p:bldLst>
  </p:timing>
</p:sld>
</file>

<file path=ppt/slides/slide2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algn="ctr"/>
            <a:r>
              <a:rPr lang="en-US"/>
              <a:t>Gutter Splint</a:t>
            </a:r>
          </a:p>
        </p:txBody>
      </p:sp>
      <p:sp>
        <p:nvSpPr>
          <p:cNvPr id="34819" name="Rectangle 3"/>
          <p:cNvSpPr>
            <a:spLocks noGrp="1" noChangeArrowheads="1"/>
          </p:cNvSpPr>
          <p:nvPr>
            <p:ph type="body" sz="half" idx="1"/>
          </p:nvPr>
        </p:nvSpPr>
        <p:spPr/>
        <p:txBody>
          <a:bodyPr>
            <a:normAutofit/>
          </a:bodyPr>
          <a:lstStyle/>
          <a:p>
            <a:r>
              <a:rPr lang="en-US" sz="2800"/>
              <a:t>Two types: radial and ulnar</a:t>
            </a:r>
          </a:p>
          <a:p>
            <a:r>
              <a:rPr lang="en-US" sz="2800"/>
              <a:t>Gutter splints are used for:</a:t>
            </a:r>
          </a:p>
          <a:p>
            <a:r>
              <a:rPr lang="en-US" sz="2800"/>
              <a:t>Phalangeal fractures</a:t>
            </a:r>
          </a:p>
          <a:p>
            <a:r>
              <a:rPr lang="en-US" sz="2800"/>
              <a:t>Metacarpal fractures</a:t>
            </a:r>
          </a:p>
          <a:p>
            <a:r>
              <a:rPr lang="en-US" sz="2800"/>
              <a:t>Two types: radial and ulnar</a:t>
            </a:r>
          </a:p>
        </p:txBody>
      </p:sp>
      <p:pic>
        <p:nvPicPr>
          <p:cNvPr id="34823" name="Picture 7" descr="image"/>
          <p:cNvPicPr>
            <a:picLocks noGrp="1" noChangeAspect="1" noChangeArrowheads="1"/>
          </p:cNvPicPr>
          <p:nvPr>
            <p:ph type="clipArt" sz="half" idx="2"/>
          </p:nvPr>
        </p:nvPicPr>
        <p:blipFill>
          <a:blip r:embed="rId3" r:link="rId4"/>
          <a:stretch>
            <a:fillRect/>
          </a:stretch>
        </p:blipFill>
        <p:spPr>
          <a:xfrm>
            <a:off x="5414962" y="2100262"/>
            <a:ext cx="2276475" cy="4029075"/>
          </a:xfrm>
          <a:noFill/>
          <a:ln/>
        </p:spPr>
      </p:pic>
      <p:sp>
        <p:nvSpPr>
          <p:cNvPr id="34822" name="Rectangle 6"/>
          <p:cNvSpPr>
            <a:spLocks noChangeArrowheads="1"/>
          </p:cNvSpPr>
          <p:nvPr/>
        </p:nvSpPr>
        <p:spPr bwMode="auto">
          <a:xfrm>
            <a:off x="3433763" y="1414463"/>
            <a:ext cx="9144000" cy="0"/>
          </a:xfrm>
          <a:prstGeom prst="rect">
            <a:avLst/>
          </a:prstGeom>
          <a:noFill/>
          <a:ln w="9525">
            <a:noFill/>
            <a:miter lim="800000"/>
            <a:headEnd/>
            <a:tailEnd/>
          </a:ln>
          <a:effectLst/>
        </p:spPr>
        <p:txBody>
          <a:bodyPr lIns="92075" tIns="46038" rIns="92075" bIns="46038">
            <a:spAutoFit/>
          </a:bodyPr>
          <a:lstStyle/>
          <a:p>
            <a:endParaRPr lang="en-US"/>
          </a:p>
        </p:txBody>
      </p:sp>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anim calcmode="lin" valueType="num">
                                      <p:cBhvr additive="base">
                                        <p:cTn id="7" dur="500" fill="hold"/>
                                        <p:tgtEl>
                                          <p:spTgt spid="34818"/>
                                        </p:tgtEl>
                                        <p:attrNameLst>
                                          <p:attrName>ppt_x</p:attrName>
                                        </p:attrNameLst>
                                      </p:cBhvr>
                                      <p:tavLst>
                                        <p:tav tm="0">
                                          <p:val>
                                            <p:strVal val="0-#ppt_w/2"/>
                                          </p:val>
                                        </p:tav>
                                        <p:tav tm="100000">
                                          <p:val>
                                            <p:strVal val="#ppt_x"/>
                                          </p:val>
                                        </p:tav>
                                      </p:tavLst>
                                    </p:anim>
                                    <p:anim calcmode="lin" valueType="num">
                                      <p:cBhvr additive="base">
                                        <p:cTn id="8" dur="500" fill="hold"/>
                                        <p:tgtEl>
                                          <p:spTgt spid="348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4819">
                                            <p:txEl>
                                              <p:pRg st="0" end="0"/>
                                            </p:txEl>
                                          </p:spTgt>
                                        </p:tgtEl>
                                        <p:attrNameLst>
                                          <p:attrName>style.visibility</p:attrName>
                                        </p:attrNameLst>
                                      </p:cBhvr>
                                      <p:to>
                                        <p:strVal val="visible"/>
                                      </p:to>
                                    </p:set>
                                    <p:anim calcmode="lin" valueType="num">
                                      <p:cBhvr additive="base">
                                        <p:cTn id="13" dur="500" fill="hold"/>
                                        <p:tgtEl>
                                          <p:spTgt spid="3481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48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4819">
                                            <p:txEl>
                                              <p:pRg st="1" end="1"/>
                                            </p:txEl>
                                          </p:spTgt>
                                        </p:tgtEl>
                                        <p:attrNameLst>
                                          <p:attrName>style.visibility</p:attrName>
                                        </p:attrNameLst>
                                      </p:cBhvr>
                                      <p:to>
                                        <p:strVal val="visible"/>
                                      </p:to>
                                    </p:set>
                                    <p:anim calcmode="lin" valueType="num">
                                      <p:cBhvr additive="base">
                                        <p:cTn id="19" dur="500" fill="hold"/>
                                        <p:tgtEl>
                                          <p:spTgt spid="34819">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48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4819">
                                            <p:txEl>
                                              <p:pRg st="2" end="2"/>
                                            </p:txEl>
                                          </p:spTgt>
                                        </p:tgtEl>
                                        <p:attrNameLst>
                                          <p:attrName>style.visibility</p:attrName>
                                        </p:attrNameLst>
                                      </p:cBhvr>
                                      <p:to>
                                        <p:strVal val="visible"/>
                                      </p:to>
                                    </p:set>
                                    <p:anim calcmode="lin" valueType="num">
                                      <p:cBhvr additive="base">
                                        <p:cTn id="25" dur="500" fill="hold"/>
                                        <p:tgtEl>
                                          <p:spTgt spid="34819">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48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4819">
                                            <p:txEl>
                                              <p:pRg st="3" end="3"/>
                                            </p:txEl>
                                          </p:spTgt>
                                        </p:tgtEl>
                                        <p:attrNameLst>
                                          <p:attrName>style.visibility</p:attrName>
                                        </p:attrNameLst>
                                      </p:cBhvr>
                                      <p:to>
                                        <p:strVal val="visible"/>
                                      </p:to>
                                    </p:set>
                                    <p:anim calcmode="lin" valueType="num">
                                      <p:cBhvr additive="base">
                                        <p:cTn id="31" dur="500" fill="hold"/>
                                        <p:tgtEl>
                                          <p:spTgt spid="34819">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48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4819">
                                            <p:txEl>
                                              <p:pRg st="4" end="4"/>
                                            </p:txEl>
                                          </p:spTgt>
                                        </p:tgtEl>
                                        <p:attrNameLst>
                                          <p:attrName>style.visibility</p:attrName>
                                        </p:attrNameLst>
                                      </p:cBhvr>
                                      <p:to>
                                        <p:strVal val="visible"/>
                                      </p:to>
                                    </p:set>
                                    <p:anim calcmode="lin" valueType="num">
                                      <p:cBhvr additive="base">
                                        <p:cTn id="37" dur="500" fill="hold"/>
                                        <p:tgtEl>
                                          <p:spTgt spid="34819">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481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nodePh="1">
                                  <p:stCondLst>
                                    <p:cond delay="0"/>
                                  </p:stCondLst>
                                  <p:endCondLst>
                                    <p:cond evt="begin" delay="0">
                                      <p:tn val="41"/>
                                    </p:cond>
                                  </p:endCondLst>
                                  <p:childTnLst>
                                    <p:set>
                                      <p:cBhvr>
                                        <p:cTn id="42" dur="1" fill="hold">
                                          <p:stCondLst>
                                            <p:cond delay="0"/>
                                          </p:stCondLst>
                                        </p:cTn>
                                        <p:tgtEl>
                                          <p:spTgt spid="34822"/>
                                        </p:tgtEl>
                                        <p:attrNameLst>
                                          <p:attrName>style.visibility</p:attrName>
                                        </p:attrNameLst>
                                      </p:cBhvr>
                                      <p:to>
                                        <p:strVal val="visible"/>
                                      </p:to>
                                    </p:set>
                                    <p:anim calcmode="lin" valueType="num">
                                      <p:cBhvr additive="base">
                                        <p:cTn id="43" dur="500" fill="hold"/>
                                        <p:tgtEl>
                                          <p:spTgt spid="34822"/>
                                        </p:tgtEl>
                                        <p:attrNameLst>
                                          <p:attrName>ppt_x</p:attrName>
                                        </p:attrNameLst>
                                      </p:cBhvr>
                                      <p:tavLst>
                                        <p:tav tm="0">
                                          <p:val>
                                            <p:strVal val="0-#ppt_w/2"/>
                                          </p:val>
                                        </p:tav>
                                        <p:tav tm="100000">
                                          <p:val>
                                            <p:strVal val="#ppt_x"/>
                                          </p:val>
                                        </p:tav>
                                      </p:tavLst>
                                    </p:anim>
                                    <p:anim calcmode="lin" valueType="num">
                                      <p:cBhvr additive="base">
                                        <p:cTn id="44" dur="500" fill="hold"/>
                                        <p:tgtEl>
                                          <p:spTgt spid="34822"/>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34823"/>
                                        </p:tgtEl>
                                        <p:attrNameLst>
                                          <p:attrName>style.visibility</p:attrName>
                                        </p:attrNameLst>
                                      </p:cBhvr>
                                      <p:to>
                                        <p:strVal val="visible"/>
                                      </p:to>
                                    </p:set>
                                    <p:anim calcmode="lin" valueType="num">
                                      <p:cBhvr additive="base">
                                        <p:cTn id="49" dur="500" fill="hold"/>
                                        <p:tgtEl>
                                          <p:spTgt spid="34823"/>
                                        </p:tgtEl>
                                        <p:attrNameLst>
                                          <p:attrName>ppt_x</p:attrName>
                                        </p:attrNameLst>
                                      </p:cBhvr>
                                      <p:tavLst>
                                        <p:tav tm="0">
                                          <p:val>
                                            <p:strVal val="0-#ppt_w/2"/>
                                          </p:val>
                                        </p:tav>
                                        <p:tav tm="100000">
                                          <p:val>
                                            <p:strVal val="#ppt_x"/>
                                          </p:val>
                                        </p:tav>
                                      </p:tavLst>
                                    </p:anim>
                                    <p:anim calcmode="lin" valueType="num">
                                      <p:cBhvr additive="base">
                                        <p:cTn id="50" dur="500" fill="hold"/>
                                        <p:tgtEl>
                                          <p:spTgt spid="348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autoUpdateAnimBg="0"/>
      <p:bldP spid="34819" grpId="0" build="p" autoUpdateAnimBg="0"/>
      <p:bldP spid="348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1CC32-CA4A-47DC-82D8-9940B6E244F3}"/>
              </a:ext>
            </a:extLst>
          </p:cNvPr>
          <p:cNvSpPr>
            <a:spLocks noGrp="1"/>
          </p:cNvSpPr>
          <p:nvPr>
            <p:ph type="title"/>
          </p:nvPr>
        </p:nvSpPr>
        <p:spPr/>
        <p:txBody>
          <a:bodyPr/>
          <a:lstStyle/>
          <a:p>
            <a:r>
              <a:rPr lang="en-US" dirty="0"/>
              <a:t>Crepe bandages</a:t>
            </a:r>
          </a:p>
        </p:txBody>
      </p:sp>
      <p:sp>
        <p:nvSpPr>
          <p:cNvPr id="3" name="Content Placeholder 2">
            <a:extLst>
              <a:ext uri="{FF2B5EF4-FFF2-40B4-BE49-F238E27FC236}">
                <a16:creationId xmlns:a16="http://schemas.microsoft.com/office/drawing/2014/main" id="{FEAC288C-64C9-4A5A-B2EA-352931C395E4}"/>
              </a:ext>
            </a:extLst>
          </p:cNvPr>
          <p:cNvSpPr>
            <a:spLocks noGrp="1"/>
          </p:cNvSpPr>
          <p:nvPr>
            <p:ph idx="1"/>
          </p:nvPr>
        </p:nvSpPr>
        <p:spPr/>
        <p:txBody>
          <a:bodyPr/>
          <a:lstStyle/>
          <a:p>
            <a:r>
              <a:rPr lang="en-US" dirty="0"/>
              <a:t>They come in different sizes.</a:t>
            </a:r>
          </a:p>
          <a:p>
            <a:r>
              <a:rPr lang="en-US" dirty="0"/>
              <a:t>They are : 2” ,3” ,4” ,6” ,8” .</a:t>
            </a:r>
          </a:p>
        </p:txBody>
      </p:sp>
      <p:pic>
        <p:nvPicPr>
          <p:cNvPr id="4" name="Content Placeholder 3">
            <a:extLst>
              <a:ext uri="{FF2B5EF4-FFF2-40B4-BE49-F238E27FC236}">
                <a16:creationId xmlns:a16="http://schemas.microsoft.com/office/drawing/2014/main" id="{CB00E3DA-D73E-4180-961F-467A7B6F4CB4}"/>
              </a:ext>
            </a:extLst>
          </p:cNvPr>
          <p:cNvPicPr>
            <a:picLocks noGrp="1"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2971800"/>
            <a:ext cx="6781800" cy="3651027"/>
          </a:xfrm>
          <a:prstGeom prst="rect">
            <a:avLst/>
          </a:prstGeom>
        </p:spPr>
      </p:pic>
    </p:spTree>
    <p:extLst>
      <p:ext uri="{BB962C8B-B14F-4D97-AF65-F5344CB8AC3E}">
        <p14:creationId xmlns:p14="http://schemas.microsoft.com/office/powerpoint/2010/main" val="1131844089"/>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algn="ctr"/>
            <a:r>
              <a:rPr lang="en-US"/>
              <a:t>Figure Eight Splint</a:t>
            </a:r>
          </a:p>
        </p:txBody>
      </p:sp>
      <p:sp>
        <p:nvSpPr>
          <p:cNvPr id="36867" name="Rectangle 3"/>
          <p:cNvSpPr>
            <a:spLocks noGrp="1" noChangeArrowheads="1"/>
          </p:cNvSpPr>
          <p:nvPr>
            <p:ph type="body" sz="half" idx="1"/>
          </p:nvPr>
        </p:nvSpPr>
        <p:spPr/>
        <p:txBody>
          <a:bodyPr>
            <a:normAutofit/>
          </a:bodyPr>
          <a:lstStyle/>
          <a:p>
            <a:r>
              <a:rPr lang="en-US" sz="2800"/>
              <a:t>Used to stabilize a clavicle fracture</a:t>
            </a:r>
          </a:p>
          <a:p>
            <a:r>
              <a:rPr lang="en-US" sz="2800"/>
              <a:t>To be applied properly the patient must be erect with hands on his iliac crest with shoulders in abduction (as seen in picture)</a:t>
            </a:r>
          </a:p>
          <a:p>
            <a:pPr>
              <a:buFontTx/>
              <a:buNone/>
            </a:pPr>
            <a:endParaRPr lang="en-US" sz="2800"/>
          </a:p>
        </p:txBody>
      </p:sp>
      <p:pic>
        <p:nvPicPr>
          <p:cNvPr id="36871" name="Picture 7" descr="image"/>
          <p:cNvPicPr>
            <a:picLocks noGrp="1" noChangeAspect="1" noChangeArrowheads="1"/>
          </p:cNvPicPr>
          <p:nvPr>
            <p:ph type="clipArt" sz="half" idx="2"/>
          </p:nvPr>
        </p:nvPicPr>
        <p:blipFill>
          <a:blip r:embed="rId3" r:link="rId4"/>
          <a:stretch>
            <a:fillRect/>
          </a:stretch>
        </p:blipFill>
        <p:spPr>
          <a:xfrm>
            <a:off x="4648200" y="2730147"/>
            <a:ext cx="3810000" cy="2769306"/>
          </a:xfrm>
          <a:noFill/>
          <a:ln/>
        </p:spPr>
      </p:pic>
      <p:sp>
        <p:nvSpPr>
          <p:cNvPr id="36870" name="Rectangle 6"/>
          <p:cNvSpPr>
            <a:spLocks noChangeArrowheads="1"/>
          </p:cNvSpPr>
          <p:nvPr/>
        </p:nvSpPr>
        <p:spPr bwMode="auto">
          <a:xfrm>
            <a:off x="2514600" y="1933575"/>
            <a:ext cx="9144000" cy="0"/>
          </a:xfrm>
          <a:prstGeom prst="rect">
            <a:avLst/>
          </a:prstGeom>
          <a:noFill/>
          <a:ln w="9525">
            <a:noFill/>
            <a:miter lim="800000"/>
            <a:headEnd/>
            <a:tailEnd/>
          </a:ln>
          <a:effectLst/>
        </p:spPr>
        <p:txBody>
          <a:bodyPr lIns="92075" tIns="46038" rIns="92075" bIns="46038">
            <a:spAutoFit/>
          </a:bodyPr>
          <a:lstStyle/>
          <a:p>
            <a:endParaRPr lang="en-US"/>
          </a:p>
        </p:txBody>
      </p:sp>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6866"/>
                                        </p:tgtEl>
                                        <p:attrNameLst>
                                          <p:attrName>style.visibility</p:attrName>
                                        </p:attrNameLst>
                                      </p:cBhvr>
                                      <p:to>
                                        <p:strVal val="visible"/>
                                      </p:to>
                                    </p:set>
                                    <p:anim calcmode="lin" valueType="num">
                                      <p:cBhvr additive="base">
                                        <p:cTn id="7" dur="500" fill="hold"/>
                                        <p:tgtEl>
                                          <p:spTgt spid="36866"/>
                                        </p:tgtEl>
                                        <p:attrNameLst>
                                          <p:attrName>ppt_x</p:attrName>
                                        </p:attrNameLst>
                                      </p:cBhvr>
                                      <p:tavLst>
                                        <p:tav tm="0">
                                          <p:val>
                                            <p:strVal val="0-#ppt_w/2"/>
                                          </p:val>
                                        </p:tav>
                                        <p:tav tm="100000">
                                          <p:val>
                                            <p:strVal val="#ppt_x"/>
                                          </p:val>
                                        </p:tav>
                                      </p:tavLst>
                                    </p:anim>
                                    <p:anim calcmode="lin" valueType="num">
                                      <p:cBhvr additive="base">
                                        <p:cTn id="8" dur="500" fill="hold"/>
                                        <p:tgtEl>
                                          <p:spTgt spid="3686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6867">
                                            <p:txEl>
                                              <p:pRg st="0" end="0"/>
                                            </p:txEl>
                                          </p:spTgt>
                                        </p:tgtEl>
                                        <p:attrNameLst>
                                          <p:attrName>style.visibility</p:attrName>
                                        </p:attrNameLst>
                                      </p:cBhvr>
                                      <p:to>
                                        <p:strVal val="visible"/>
                                      </p:to>
                                    </p:set>
                                    <p:anim calcmode="lin" valueType="num">
                                      <p:cBhvr additive="base">
                                        <p:cTn id="13" dur="500" fill="hold"/>
                                        <p:tgtEl>
                                          <p:spTgt spid="3686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68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6867">
                                            <p:txEl>
                                              <p:pRg st="1" end="1"/>
                                            </p:txEl>
                                          </p:spTgt>
                                        </p:tgtEl>
                                        <p:attrNameLst>
                                          <p:attrName>style.visibility</p:attrName>
                                        </p:attrNameLst>
                                      </p:cBhvr>
                                      <p:to>
                                        <p:strVal val="visible"/>
                                      </p:to>
                                    </p:set>
                                    <p:anim calcmode="lin" valueType="num">
                                      <p:cBhvr additive="base">
                                        <p:cTn id="19" dur="500" fill="hold"/>
                                        <p:tgtEl>
                                          <p:spTgt spid="36867">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68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nodePh="1">
                                  <p:stCondLst>
                                    <p:cond delay="0"/>
                                  </p:stCondLst>
                                  <p:endCondLst>
                                    <p:cond evt="begin" delay="0">
                                      <p:tn val="23"/>
                                    </p:cond>
                                  </p:endCondLst>
                                  <p:childTnLst>
                                    <p:set>
                                      <p:cBhvr>
                                        <p:cTn id="24" dur="1" fill="hold">
                                          <p:stCondLst>
                                            <p:cond delay="0"/>
                                          </p:stCondLst>
                                        </p:cTn>
                                        <p:tgtEl>
                                          <p:spTgt spid="36870"/>
                                        </p:tgtEl>
                                        <p:attrNameLst>
                                          <p:attrName>style.visibility</p:attrName>
                                        </p:attrNameLst>
                                      </p:cBhvr>
                                      <p:to>
                                        <p:strVal val="visible"/>
                                      </p:to>
                                    </p:set>
                                    <p:anim calcmode="lin" valueType="num">
                                      <p:cBhvr additive="base">
                                        <p:cTn id="25" dur="500" fill="hold"/>
                                        <p:tgtEl>
                                          <p:spTgt spid="36870"/>
                                        </p:tgtEl>
                                        <p:attrNameLst>
                                          <p:attrName>ppt_x</p:attrName>
                                        </p:attrNameLst>
                                      </p:cBhvr>
                                      <p:tavLst>
                                        <p:tav tm="0">
                                          <p:val>
                                            <p:strVal val="0-#ppt_w/2"/>
                                          </p:val>
                                        </p:tav>
                                        <p:tav tm="100000">
                                          <p:val>
                                            <p:strVal val="#ppt_x"/>
                                          </p:val>
                                        </p:tav>
                                      </p:tavLst>
                                    </p:anim>
                                    <p:anim calcmode="lin" valueType="num">
                                      <p:cBhvr additive="base">
                                        <p:cTn id="26" dur="500" fill="hold"/>
                                        <p:tgtEl>
                                          <p:spTgt spid="3687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6871"/>
                                        </p:tgtEl>
                                        <p:attrNameLst>
                                          <p:attrName>style.visibility</p:attrName>
                                        </p:attrNameLst>
                                      </p:cBhvr>
                                      <p:to>
                                        <p:strVal val="visible"/>
                                      </p:to>
                                    </p:set>
                                    <p:anim calcmode="lin" valueType="num">
                                      <p:cBhvr additive="base">
                                        <p:cTn id="31" dur="500" fill="hold"/>
                                        <p:tgtEl>
                                          <p:spTgt spid="36871"/>
                                        </p:tgtEl>
                                        <p:attrNameLst>
                                          <p:attrName>ppt_x</p:attrName>
                                        </p:attrNameLst>
                                      </p:cBhvr>
                                      <p:tavLst>
                                        <p:tav tm="0">
                                          <p:val>
                                            <p:strVal val="0-#ppt_w/2"/>
                                          </p:val>
                                        </p:tav>
                                        <p:tav tm="100000">
                                          <p:val>
                                            <p:strVal val="#ppt_x"/>
                                          </p:val>
                                        </p:tav>
                                      </p:tavLst>
                                    </p:anim>
                                    <p:anim calcmode="lin" valueType="num">
                                      <p:cBhvr additive="base">
                                        <p:cTn id="32" dur="500" fill="hold"/>
                                        <p:tgtEl>
                                          <p:spTgt spid="368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autoUpdateAnimBg="0"/>
      <p:bldP spid="36867" grpId="0" build="p" autoUpdateAnimBg="0"/>
      <p:bldP spid="36870" grpId="0" animBg="1"/>
    </p:bldLst>
  </p:timing>
</p:sld>
</file>

<file path=ppt/slides/slide2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algn="ctr"/>
            <a:r>
              <a:rPr lang="en-US"/>
              <a:t>Buddy taping of toes</a:t>
            </a:r>
          </a:p>
        </p:txBody>
      </p:sp>
      <p:sp>
        <p:nvSpPr>
          <p:cNvPr id="37891" name="Rectangle 3"/>
          <p:cNvSpPr>
            <a:spLocks noGrp="1" noChangeArrowheads="1"/>
          </p:cNvSpPr>
          <p:nvPr>
            <p:ph type="body" sz="half" idx="1"/>
          </p:nvPr>
        </p:nvSpPr>
        <p:spPr/>
        <p:txBody>
          <a:bodyPr/>
          <a:lstStyle/>
          <a:p>
            <a:r>
              <a:rPr lang="en-US" sz="2800"/>
              <a:t>Secure the fractured toe to the adjacent toe with adhesive strips</a:t>
            </a:r>
          </a:p>
          <a:p>
            <a:r>
              <a:rPr lang="en-US" sz="2800"/>
              <a:t>Sheet wadding between toes prevents maceration</a:t>
            </a:r>
          </a:p>
        </p:txBody>
      </p:sp>
      <p:pic>
        <p:nvPicPr>
          <p:cNvPr id="37895" name="Picture 7" descr="image"/>
          <p:cNvPicPr>
            <a:picLocks noGrp="1" noChangeAspect="1" noChangeArrowheads="1"/>
          </p:cNvPicPr>
          <p:nvPr>
            <p:ph type="clipArt" sz="half" idx="2"/>
          </p:nvPr>
        </p:nvPicPr>
        <p:blipFill>
          <a:blip r:embed="rId3" r:link="rId4"/>
          <a:stretch>
            <a:fillRect/>
          </a:stretch>
        </p:blipFill>
        <p:spPr>
          <a:xfrm>
            <a:off x="5695950" y="2890837"/>
            <a:ext cx="1714500" cy="2447925"/>
          </a:xfrm>
          <a:noFill/>
          <a:ln/>
        </p:spPr>
      </p:pic>
      <p:sp>
        <p:nvSpPr>
          <p:cNvPr id="37894" name="Rectangle 6"/>
          <p:cNvSpPr>
            <a:spLocks noChangeArrowheads="1"/>
          </p:cNvSpPr>
          <p:nvPr/>
        </p:nvSpPr>
        <p:spPr bwMode="auto">
          <a:xfrm>
            <a:off x="3714750" y="2205038"/>
            <a:ext cx="9144000" cy="0"/>
          </a:xfrm>
          <a:prstGeom prst="rect">
            <a:avLst/>
          </a:prstGeom>
          <a:noFill/>
          <a:ln w="9525">
            <a:noFill/>
            <a:miter lim="800000"/>
            <a:headEnd/>
            <a:tailEnd/>
          </a:ln>
          <a:effectLst/>
        </p:spPr>
        <p:txBody>
          <a:bodyPr lIns="92075" tIns="46038" rIns="92075" bIns="46038">
            <a:spAutoFit/>
          </a:bodyPr>
          <a:lstStyle/>
          <a:p>
            <a:endParaRPr lang="en-US"/>
          </a:p>
        </p:txBody>
      </p:sp>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7890"/>
                                        </p:tgtEl>
                                        <p:attrNameLst>
                                          <p:attrName>style.visibility</p:attrName>
                                        </p:attrNameLst>
                                      </p:cBhvr>
                                      <p:to>
                                        <p:strVal val="visible"/>
                                      </p:to>
                                    </p:set>
                                    <p:anim calcmode="lin" valueType="num">
                                      <p:cBhvr additive="base">
                                        <p:cTn id="7" dur="500" fill="hold"/>
                                        <p:tgtEl>
                                          <p:spTgt spid="37890"/>
                                        </p:tgtEl>
                                        <p:attrNameLst>
                                          <p:attrName>ppt_x</p:attrName>
                                        </p:attrNameLst>
                                      </p:cBhvr>
                                      <p:tavLst>
                                        <p:tav tm="0">
                                          <p:val>
                                            <p:strVal val="0-#ppt_w/2"/>
                                          </p:val>
                                        </p:tav>
                                        <p:tav tm="100000">
                                          <p:val>
                                            <p:strVal val="#ppt_x"/>
                                          </p:val>
                                        </p:tav>
                                      </p:tavLst>
                                    </p:anim>
                                    <p:anim calcmode="lin" valueType="num">
                                      <p:cBhvr additive="base">
                                        <p:cTn id="8" dur="500" fill="hold"/>
                                        <p:tgtEl>
                                          <p:spTgt spid="3789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7891">
                                            <p:txEl>
                                              <p:pRg st="0" end="0"/>
                                            </p:txEl>
                                          </p:spTgt>
                                        </p:tgtEl>
                                        <p:attrNameLst>
                                          <p:attrName>style.visibility</p:attrName>
                                        </p:attrNameLst>
                                      </p:cBhvr>
                                      <p:to>
                                        <p:strVal val="visible"/>
                                      </p:to>
                                    </p:set>
                                    <p:anim calcmode="lin" valueType="num">
                                      <p:cBhvr additive="base">
                                        <p:cTn id="13" dur="500" fill="hold"/>
                                        <p:tgtEl>
                                          <p:spTgt spid="37891">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78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7891">
                                            <p:txEl>
                                              <p:pRg st="1" end="1"/>
                                            </p:txEl>
                                          </p:spTgt>
                                        </p:tgtEl>
                                        <p:attrNameLst>
                                          <p:attrName>style.visibility</p:attrName>
                                        </p:attrNameLst>
                                      </p:cBhvr>
                                      <p:to>
                                        <p:strVal val="visible"/>
                                      </p:to>
                                    </p:set>
                                    <p:anim calcmode="lin" valueType="num">
                                      <p:cBhvr additive="base">
                                        <p:cTn id="19" dur="500" fill="hold"/>
                                        <p:tgtEl>
                                          <p:spTgt spid="37891">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78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nodePh="1">
                                  <p:stCondLst>
                                    <p:cond delay="0"/>
                                  </p:stCondLst>
                                  <p:endCondLst>
                                    <p:cond evt="begin" delay="0">
                                      <p:tn val="23"/>
                                    </p:cond>
                                  </p:endCondLst>
                                  <p:childTnLst>
                                    <p:set>
                                      <p:cBhvr>
                                        <p:cTn id="24" dur="1" fill="hold">
                                          <p:stCondLst>
                                            <p:cond delay="0"/>
                                          </p:stCondLst>
                                        </p:cTn>
                                        <p:tgtEl>
                                          <p:spTgt spid="37894"/>
                                        </p:tgtEl>
                                        <p:attrNameLst>
                                          <p:attrName>style.visibility</p:attrName>
                                        </p:attrNameLst>
                                      </p:cBhvr>
                                      <p:to>
                                        <p:strVal val="visible"/>
                                      </p:to>
                                    </p:set>
                                    <p:anim calcmode="lin" valueType="num">
                                      <p:cBhvr additive="base">
                                        <p:cTn id="25" dur="500" fill="hold"/>
                                        <p:tgtEl>
                                          <p:spTgt spid="37894"/>
                                        </p:tgtEl>
                                        <p:attrNameLst>
                                          <p:attrName>ppt_x</p:attrName>
                                        </p:attrNameLst>
                                      </p:cBhvr>
                                      <p:tavLst>
                                        <p:tav tm="0">
                                          <p:val>
                                            <p:strVal val="0-#ppt_w/2"/>
                                          </p:val>
                                        </p:tav>
                                        <p:tav tm="100000">
                                          <p:val>
                                            <p:strVal val="#ppt_x"/>
                                          </p:val>
                                        </p:tav>
                                      </p:tavLst>
                                    </p:anim>
                                    <p:anim calcmode="lin" valueType="num">
                                      <p:cBhvr additive="base">
                                        <p:cTn id="26" dur="500" fill="hold"/>
                                        <p:tgtEl>
                                          <p:spTgt spid="3789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7895"/>
                                        </p:tgtEl>
                                        <p:attrNameLst>
                                          <p:attrName>style.visibility</p:attrName>
                                        </p:attrNameLst>
                                      </p:cBhvr>
                                      <p:to>
                                        <p:strVal val="visible"/>
                                      </p:to>
                                    </p:set>
                                    <p:anim calcmode="lin" valueType="num">
                                      <p:cBhvr additive="base">
                                        <p:cTn id="31" dur="500" fill="hold"/>
                                        <p:tgtEl>
                                          <p:spTgt spid="37895"/>
                                        </p:tgtEl>
                                        <p:attrNameLst>
                                          <p:attrName>ppt_x</p:attrName>
                                        </p:attrNameLst>
                                      </p:cBhvr>
                                      <p:tavLst>
                                        <p:tav tm="0">
                                          <p:val>
                                            <p:strVal val="0-#ppt_w/2"/>
                                          </p:val>
                                        </p:tav>
                                        <p:tav tm="100000">
                                          <p:val>
                                            <p:strVal val="#ppt_x"/>
                                          </p:val>
                                        </p:tav>
                                      </p:tavLst>
                                    </p:anim>
                                    <p:anim calcmode="lin" valueType="num">
                                      <p:cBhvr additive="base">
                                        <p:cTn id="32" dur="500" fill="hold"/>
                                        <p:tgtEl>
                                          <p:spTgt spid="378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autoUpdateAnimBg="0"/>
      <p:bldP spid="37891" grpId="0" build="p" autoUpdateAnimBg="0"/>
      <p:bldP spid="37894" grpId="0" animBg="1"/>
    </p:bldLst>
  </p:timing>
</p:sld>
</file>

<file path=ppt/slides/slide2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algn="ctr"/>
            <a:r>
              <a:rPr lang="en-US"/>
              <a:t>Posterior Leg Splint</a:t>
            </a:r>
          </a:p>
        </p:txBody>
      </p:sp>
      <p:sp>
        <p:nvSpPr>
          <p:cNvPr id="38915" name="Rectangle 3"/>
          <p:cNvSpPr>
            <a:spLocks noGrp="1" noChangeArrowheads="1"/>
          </p:cNvSpPr>
          <p:nvPr>
            <p:ph type="body" sz="half" idx="1"/>
          </p:nvPr>
        </p:nvSpPr>
        <p:spPr/>
        <p:txBody>
          <a:bodyPr/>
          <a:lstStyle/>
          <a:p>
            <a:r>
              <a:rPr lang="en-US" sz="2800"/>
              <a:t>This splint is used for:</a:t>
            </a:r>
          </a:p>
          <a:p>
            <a:r>
              <a:rPr lang="en-US" sz="2800"/>
              <a:t>Distal leg fractures</a:t>
            </a:r>
          </a:p>
          <a:p>
            <a:r>
              <a:rPr lang="en-US" sz="2800"/>
              <a:t>Ankle fractures </a:t>
            </a:r>
          </a:p>
          <a:p>
            <a:r>
              <a:rPr lang="en-US" sz="2800"/>
              <a:t>Tarsal fractures</a:t>
            </a:r>
          </a:p>
          <a:p>
            <a:r>
              <a:rPr lang="en-US" sz="2800"/>
              <a:t>Metatarsal fractures</a:t>
            </a:r>
          </a:p>
          <a:p>
            <a:pPr>
              <a:buFontTx/>
              <a:buNone/>
            </a:pPr>
            <a:endParaRPr lang="en-US" sz="2800"/>
          </a:p>
        </p:txBody>
      </p:sp>
      <p:pic>
        <p:nvPicPr>
          <p:cNvPr id="38919" name="Picture 7" descr="image"/>
          <p:cNvPicPr>
            <a:picLocks noGrp="1" noChangeAspect="1" noChangeArrowheads="1"/>
          </p:cNvPicPr>
          <p:nvPr>
            <p:ph type="clipArt" sz="half" idx="2"/>
          </p:nvPr>
        </p:nvPicPr>
        <p:blipFill>
          <a:blip r:embed="rId3" r:link="rId4"/>
          <a:stretch>
            <a:fillRect/>
          </a:stretch>
        </p:blipFill>
        <p:spPr>
          <a:xfrm>
            <a:off x="5033962" y="2247900"/>
            <a:ext cx="3038475" cy="3733800"/>
          </a:xfrm>
          <a:noFill/>
          <a:ln/>
        </p:spPr>
      </p:pic>
      <p:sp>
        <p:nvSpPr>
          <p:cNvPr id="38918" name="Rectangle 6"/>
          <p:cNvSpPr>
            <a:spLocks noChangeArrowheads="1"/>
          </p:cNvSpPr>
          <p:nvPr/>
        </p:nvSpPr>
        <p:spPr bwMode="auto">
          <a:xfrm>
            <a:off x="3052763" y="1562100"/>
            <a:ext cx="9144000" cy="0"/>
          </a:xfrm>
          <a:prstGeom prst="rect">
            <a:avLst/>
          </a:prstGeom>
          <a:noFill/>
          <a:ln w="9525">
            <a:noFill/>
            <a:miter lim="800000"/>
            <a:headEnd/>
            <a:tailEnd/>
          </a:ln>
          <a:effectLst/>
        </p:spPr>
        <p:txBody>
          <a:bodyPr lIns="92075" tIns="46038" rIns="92075" bIns="46038">
            <a:spAutoFit/>
          </a:bodyPr>
          <a:lstStyle/>
          <a:p>
            <a:endParaRPr lang="en-US"/>
          </a:p>
        </p:txBody>
      </p:sp>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914"/>
                                        </p:tgtEl>
                                        <p:attrNameLst>
                                          <p:attrName>style.visibility</p:attrName>
                                        </p:attrNameLst>
                                      </p:cBhvr>
                                      <p:to>
                                        <p:strVal val="visible"/>
                                      </p:to>
                                    </p:set>
                                    <p:anim calcmode="lin" valueType="num">
                                      <p:cBhvr additive="base">
                                        <p:cTn id="7" dur="500" fill="hold"/>
                                        <p:tgtEl>
                                          <p:spTgt spid="38914"/>
                                        </p:tgtEl>
                                        <p:attrNameLst>
                                          <p:attrName>ppt_x</p:attrName>
                                        </p:attrNameLst>
                                      </p:cBhvr>
                                      <p:tavLst>
                                        <p:tav tm="0">
                                          <p:val>
                                            <p:strVal val="0-#ppt_w/2"/>
                                          </p:val>
                                        </p:tav>
                                        <p:tav tm="100000">
                                          <p:val>
                                            <p:strVal val="#ppt_x"/>
                                          </p:val>
                                        </p:tav>
                                      </p:tavLst>
                                    </p:anim>
                                    <p:anim calcmode="lin" valueType="num">
                                      <p:cBhvr additive="base">
                                        <p:cTn id="8" dur="500" fill="hold"/>
                                        <p:tgtEl>
                                          <p:spTgt spid="389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8915">
                                            <p:txEl>
                                              <p:pRg st="0" end="0"/>
                                            </p:txEl>
                                          </p:spTgt>
                                        </p:tgtEl>
                                        <p:attrNameLst>
                                          <p:attrName>style.visibility</p:attrName>
                                        </p:attrNameLst>
                                      </p:cBhvr>
                                      <p:to>
                                        <p:strVal val="visible"/>
                                      </p:to>
                                    </p:set>
                                    <p:anim calcmode="lin" valueType="num">
                                      <p:cBhvr additive="base">
                                        <p:cTn id="13" dur="500" fill="hold"/>
                                        <p:tgtEl>
                                          <p:spTgt spid="38915">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89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8915">
                                            <p:txEl>
                                              <p:pRg st="1" end="1"/>
                                            </p:txEl>
                                          </p:spTgt>
                                        </p:tgtEl>
                                        <p:attrNameLst>
                                          <p:attrName>style.visibility</p:attrName>
                                        </p:attrNameLst>
                                      </p:cBhvr>
                                      <p:to>
                                        <p:strVal val="visible"/>
                                      </p:to>
                                    </p:set>
                                    <p:anim calcmode="lin" valueType="num">
                                      <p:cBhvr additive="base">
                                        <p:cTn id="19" dur="500" fill="hold"/>
                                        <p:tgtEl>
                                          <p:spTgt spid="38915">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89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8915">
                                            <p:txEl>
                                              <p:pRg st="2" end="2"/>
                                            </p:txEl>
                                          </p:spTgt>
                                        </p:tgtEl>
                                        <p:attrNameLst>
                                          <p:attrName>style.visibility</p:attrName>
                                        </p:attrNameLst>
                                      </p:cBhvr>
                                      <p:to>
                                        <p:strVal val="visible"/>
                                      </p:to>
                                    </p:set>
                                    <p:anim calcmode="lin" valueType="num">
                                      <p:cBhvr additive="base">
                                        <p:cTn id="25" dur="500" fill="hold"/>
                                        <p:tgtEl>
                                          <p:spTgt spid="38915">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891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8915">
                                            <p:txEl>
                                              <p:pRg st="3" end="3"/>
                                            </p:txEl>
                                          </p:spTgt>
                                        </p:tgtEl>
                                        <p:attrNameLst>
                                          <p:attrName>style.visibility</p:attrName>
                                        </p:attrNameLst>
                                      </p:cBhvr>
                                      <p:to>
                                        <p:strVal val="visible"/>
                                      </p:to>
                                    </p:set>
                                    <p:anim calcmode="lin" valueType="num">
                                      <p:cBhvr additive="base">
                                        <p:cTn id="31" dur="500" fill="hold"/>
                                        <p:tgtEl>
                                          <p:spTgt spid="38915">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891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8915">
                                            <p:txEl>
                                              <p:pRg st="4" end="4"/>
                                            </p:txEl>
                                          </p:spTgt>
                                        </p:tgtEl>
                                        <p:attrNameLst>
                                          <p:attrName>style.visibility</p:attrName>
                                        </p:attrNameLst>
                                      </p:cBhvr>
                                      <p:to>
                                        <p:strVal val="visible"/>
                                      </p:to>
                                    </p:set>
                                    <p:anim calcmode="lin" valueType="num">
                                      <p:cBhvr additive="base">
                                        <p:cTn id="37" dur="500" fill="hold"/>
                                        <p:tgtEl>
                                          <p:spTgt spid="38915">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891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nodePh="1">
                                  <p:stCondLst>
                                    <p:cond delay="0"/>
                                  </p:stCondLst>
                                  <p:endCondLst>
                                    <p:cond evt="begin" delay="0">
                                      <p:tn val="41"/>
                                    </p:cond>
                                  </p:endCondLst>
                                  <p:childTnLst>
                                    <p:set>
                                      <p:cBhvr>
                                        <p:cTn id="42" dur="1" fill="hold">
                                          <p:stCondLst>
                                            <p:cond delay="0"/>
                                          </p:stCondLst>
                                        </p:cTn>
                                        <p:tgtEl>
                                          <p:spTgt spid="38918"/>
                                        </p:tgtEl>
                                        <p:attrNameLst>
                                          <p:attrName>style.visibility</p:attrName>
                                        </p:attrNameLst>
                                      </p:cBhvr>
                                      <p:to>
                                        <p:strVal val="visible"/>
                                      </p:to>
                                    </p:set>
                                    <p:anim calcmode="lin" valueType="num">
                                      <p:cBhvr additive="base">
                                        <p:cTn id="43" dur="500" fill="hold"/>
                                        <p:tgtEl>
                                          <p:spTgt spid="38918"/>
                                        </p:tgtEl>
                                        <p:attrNameLst>
                                          <p:attrName>ppt_x</p:attrName>
                                        </p:attrNameLst>
                                      </p:cBhvr>
                                      <p:tavLst>
                                        <p:tav tm="0">
                                          <p:val>
                                            <p:strVal val="0-#ppt_w/2"/>
                                          </p:val>
                                        </p:tav>
                                        <p:tav tm="100000">
                                          <p:val>
                                            <p:strVal val="#ppt_x"/>
                                          </p:val>
                                        </p:tav>
                                      </p:tavLst>
                                    </p:anim>
                                    <p:anim calcmode="lin" valueType="num">
                                      <p:cBhvr additive="base">
                                        <p:cTn id="44" dur="500" fill="hold"/>
                                        <p:tgtEl>
                                          <p:spTgt spid="38918"/>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38919"/>
                                        </p:tgtEl>
                                        <p:attrNameLst>
                                          <p:attrName>style.visibility</p:attrName>
                                        </p:attrNameLst>
                                      </p:cBhvr>
                                      <p:to>
                                        <p:strVal val="visible"/>
                                      </p:to>
                                    </p:set>
                                    <p:anim calcmode="lin" valueType="num">
                                      <p:cBhvr additive="base">
                                        <p:cTn id="49" dur="500" fill="hold"/>
                                        <p:tgtEl>
                                          <p:spTgt spid="38919"/>
                                        </p:tgtEl>
                                        <p:attrNameLst>
                                          <p:attrName>ppt_x</p:attrName>
                                        </p:attrNameLst>
                                      </p:cBhvr>
                                      <p:tavLst>
                                        <p:tav tm="0">
                                          <p:val>
                                            <p:strVal val="0-#ppt_w/2"/>
                                          </p:val>
                                        </p:tav>
                                        <p:tav tm="100000">
                                          <p:val>
                                            <p:strVal val="#ppt_x"/>
                                          </p:val>
                                        </p:tav>
                                      </p:tavLst>
                                    </p:anim>
                                    <p:anim calcmode="lin" valueType="num">
                                      <p:cBhvr additive="base">
                                        <p:cTn id="50" dur="500" fill="hold"/>
                                        <p:tgtEl>
                                          <p:spTgt spid="389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autoUpdateAnimBg="0"/>
      <p:bldP spid="38915" grpId="0" build="p" autoUpdateAnimBg="0"/>
      <p:bldP spid="38918" grpId="0" animBg="1"/>
    </p:bldLst>
  </p:timing>
</p:sld>
</file>

<file path=ppt/slides/slide2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algn="ctr"/>
            <a:r>
              <a:rPr lang="en-US"/>
              <a:t>Stirrup Splint</a:t>
            </a:r>
          </a:p>
        </p:txBody>
      </p:sp>
      <p:sp>
        <p:nvSpPr>
          <p:cNvPr id="39939" name="Rectangle 3"/>
          <p:cNvSpPr>
            <a:spLocks noGrp="1" noChangeArrowheads="1"/>
          </p:cNvSpPr>
          <p:nvPr>
            <p:ph type="body" sz="half" idx="1"/>
          </p:nvPr>
        </p:nvSpPr>
        <p:spPr/>
        <p:txBody>
          <a:bodyPr>
            <a:normAutofit/>
          </a:bodyPr>
          <a:lstStyle/>
          <a:p>
            <a:r>
              <a:rPr lang="en-US" sz="2800"/>
              <a:t>To prevent inversion or eversion of the ankle</a:t>
            </a:r>
          </a:p>
          <a:p>
            <a:r>
              <a:rPr lang="en-US" sz="2800"/>
              <a:t>Immobilizes the ankle for fractures near the ankle</a:t>
            </a:r>
          </a:p>
          <a:p>
            <a:r>
              <a:rPr lang="en-US" sz="2800"/>
              <a:t>Apply from below the knee and wrap around the ankle</a:t>
            </a:r>
          </a:p>
        </p:txBody>
      </p:sp>
      <p:pic>
        <p:nvPicPr>
          <p:cNvPr id="39943" name="Picture 7" descr="image"/>
          <p:cNvPicPr>
            <a:picLocks noGrp="1" noChangeAspect="1" noChangeArrowheads="1"/>
          </p:cNvPicPr>
          <p:nvPr>
            <p:ph type="clipArt" sz="half" idx="2"/>
          </p:nvPr>
        </p:nvPicPr>
        <p:blipFill>
          <a:blip r:embed="rId3" r:link="rId4"/>
          <a:srcRect/>
          <a:stretch>
            <a:fillRect/>
          </a:stretch>
        </p:blipFill>
        <p:spPr>
          <a:xfrm>
            <a:off x="4652963" y="1981200"/>
            <a:ext cx="3343275" cy="4114800"/>
          </a:xfrm>
          <a:noFill/>
          <a:ln/>
        </p:spPr>
      </p:pic>
      <p:sp>
        <p:nvSpPr>
          <p:cNvPr id="39942" name="Rectangle 6"/>
          <p:cNvSpPr>
            <a:spLocks noChangeArrowheads="1"/>
          </p:cNvSpPr>
          <p:nvPr/>
        </p:nvSpPr>
        <p:spPr bwMode="auto">
          <a:xfrm>
            <a:off x="2857500" y="1319213"/>
            <a:ext cx="9144000" cy="0"/>
          </a:xfrm>
          <a:prstGeom prst="rect">
            <a:avLst/>
          </a:prstGeom>
          <a:noFill/>
          <a:ln w="9525">
            <a:noFill/>
            <a:miter lim="800000"/>
            <a:headEnd/>
            <a:tailEnd/>
          </a:ln>
          <a:effectLst/>
        </p:spPr>
        <p:txBody>
          <a:bodyPr lIns="92075" tIns="46038" rIns="92075" bIns="46038">
            <a:spAutoFit/>
          </a:bodyPr>
          <a:lstStyle/>
          <a:p>
            <a:endParaRPr lang="en-US"/>
          </a:p>
        </p:txBody>
      </p:sp>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938"/>
                                        </p:tgtEl>
                                        <p:attrNameLst>
                                          <p:attrName>style.visibility</p:attrName>
                                        </p:attrNameLst>
                                      </p:cBhvr>
                                      <p:to>
                                        <p:strVal val="visible"/>
                                      </p:to>
                                    </p:set>
                                    <p:anim calcmode="lin" valueType="num">
                                      <p:cBhvr additive="base">
                                        <p:cTn id="7" dur="500" fill="hold"/>
                                        <p:tgtEl>
                                          <p:spTgt spid="39938"/>
                                        </p:tgtEl>
                                        <p:attrNameLst>
                                          <p:attrName>ppt_x</p:attrName>
                                        </p:attrNameLst>
                                      </p:cBhvr>
                                      <p:tavLst>
                                        <p:tav tm="0">
                                          <p:val>
                                            <p:strVal val="#ppt_x"/>
                                          </p:val>
                                        </p:tav>
                                        <p:tav tm="100000">
                                          <p:val>
                                            <p:strVal val="#ppt_x"/>
                                          </p:val>
                                        </p:tav>
                                      </p:tavLst>
                                    </p:anim>
                                    <p:anim calcmode="lin" valueType="num">
                                      <p:cBhvr additive="base">
                                        <p:cTn id="8" dur="500" fill="hold"/>
                                        <p:tgtEl>
                                          <p:spTgt spid="399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9939">
                                            <p:txEl>
                                              <p:pRg st="0" end="0"/>
                                            </p:txEl>
                                          </p:spTgt>
                                        </p:tgtEl>
                                        <p:attrNameLst>
                                          <p:attrName>style.visibility</p:attrName>
                                        </p:attrNameLst>
                                      </p:cBhvr>
                                      <p:to>
                                        <p:strVal val="visible"/>
                                      </p:to>
                                    </p:set>
                                    <p:anim calcmode="lin" valueType="num">
                                      <p:cBhvr additive="base">
                                        <p:cTn id="13" dur="500" fill="hold"/>
                                        <p:tgtEl>
                                          <p:spTgt spid="3993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99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9939">
                                            <p:txEl>
                                              <p:pRg st="1" end="1"/>
                                            </p:txEl>
                                          </p:spTgt>
                                        </p:tgtEl>
                                        <p:attrNameLst>
                                          <p:attrName>style.visibility</p:attrName>
                                        </p:attrNameLst>
                                      </p:cBhvr>
                                      <p:to>
                                        <p:strVal val="visible"/>
                                      </p:to>
                                    </p:set>
                                    <p:anim calcmode="lin" valueType="num">
                                      <p:cBhvr additive="base">
                                        <p:cTn id="19" dur="500" fill="hold"/>
                                        <p:tgtEl>
                                          <p:spTgt spid="3993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99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9939">
                                            <p:txEl>
                                              <p:pRg st="2" end="2"/>
                                            </p:txEl>
                                          </p:spTgt>
                                        </p:tgtEl>
                                        <p:attrNameLst>
                                          <p:attrName>style.visibility</p:attrName>
                                        </p:attrNameLst>
                                      </p:cBhvr>
                                      <p:to>
                                        <p:strVal val="visible"/>
                                      </p:to>
                                    </p:set>
                                    <p:anim calcmode="lin" valueType="num">
                                      <p:cBhvr additive="base">
                                        <p:cTn id="25" dur="500" fill="hold"/>
                                        <p:tgtEl>
                                          <p:spTgt spid="39939">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99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9943"/>
                                        </p:tgtEl>
                                        <p:attrNameLst>
                                          <p:attrName>style.visibility</p:attrName>
                                        </p:attrNameLst>
                                      </p:cBhvr>
                                      <p:to>
                                        <p:strVal val="visible"/>
                                      </p:to>
                                    </p:set>
                                    <p:anim calcmode="lin" valueType="num">
                                      <p:cBhvr additive="base">
                                        <p:cTn id="31" dur="500" fill="hold"/>
                                        <p:tgtEl>
                                          <p:spTgt spid="39943"/>
                                        </p:tgtEl>
                                        <p:attrNameLst>
                                          <p:attrName>ppt_x</p:attrName>
                                        </p:attrNameLst>
                                      </p:cBhvr>
                                      <p:tavLst>
                                        <p:tav tm="0">
                                          <p:val>
                                            <p:strVal val="0-#ppt_w/2"/>
                                          </p:val>
                                        </p:tav>
                                        <p:tav tm="100000">
                                          <p:val>
                                            <p:strVal val="#ppt_x"/>
                                          </p:val>
                                        </p:tav>
                                      </p:tavLst>
                                    </p:anim>
                                    <p:anim calcmode="lin" valueType="num">
                                      <p:cBhvr additive="base">
                                        <p:cTn id="32" dur="500" fill="hold"/>
                                        <p:tgtEl>
                                          <p:spTgt spid="3994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nodePh="1">
                                  <p:stCondLst>
                                    <p:cond delay="0"/>
                                  </p:stCondLst>
                                  <p:endCondLst>
                                    <p:cond evt="begin" delay="0">
                                      <p:tn val="35"/>
                                    </p:cond>
                                  </p:endCondLst>
                                  <p:childTnLst>
                                    <p:set>
                                      <p:cBhvr>
                                        <p:cTn id="36" dur="1" fill="hold">
                                          <p:stCondLst>
                                            <p:cond delay="0"/>
                                          </p:stCondLst>
                                        </p:cTn>
                                        <p:tgtEl>
                                          <p:spTgt spid="39942"/>
                                        </p:tgtEl>
                                        <p:attrNameLst>
                                          <p:attrName>style.visibility</p:attrName>
                                        </p:attrNameLst>
                                      </p:cBhvr>
                                      <p:to>
                                        <p:strVal val="visible"/>
                                      </p:to>
                                    </p:set>
                                    <p:anim calcmode="lin" valueType="num">
                                      <p:cBhvr additive="base">
                                        <p:cTn id="37" dur="500" fill="hold"/>
                                        <p:tgtEl>
                                          <p:spTgt spid="39942"/>
                                        </p:tgtEl>
                                        <p:attrNameLst>
                                          <p:attrName>ppt_x</p:attrName>
                                        </p:attrNameLst>
                                      </p:cBhvr>
                                      <p:tavLst>
                                        <p:tav tm="0">
                                          <p:val>
                                            <p:strVal val="0-#ppt_w/2"/>
                                          </p:val>
                                        </p:tav>
                                        <p:tav tm="100000">
                                          <p:val>
                                            <p:strVal val="#ppt_x"/>
                                          </p:val>
                                        </p:tav>
                                      </p:tavLst>
                                    </p:anim>
                                    <p:anim calcmode="lin" valueType="num">
                                      <p:cBhvr additive="base">
                                        <p:cTn id="38" dur="500" fill="hold"/>
                                        <p:tgtEl>
                                          <p:spTgt spid="399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autoUpdateAnimBg="0"/>
      <p:bldP spid="39939" grpId="0" build="p" autoUpdateAnimBg="0"/>
      <p:bldP spid="39942" grpId="0" animBg="1"/>
    </p:bldLst>
  </p:timing>
</p:sld>
</file>

<file path=ppt/slides/slide2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algn="ctr"/>
            <a:r>
              <a:rPr lang="en-US"/>
              <a:t>Thumb Spica Splint</a:t>
            </a:r>
          </a:p>
        </p:txBody>
      </p:sp>
      <p:sp>
        <p:nvSpPr>
          <p:cNvPr id="40963" name="Rectangle 3"/>
          <p:cNvSpPr>
            <a:spLocks noGrp="1" noChangeArrowheads="1"/>
          </p:cNvSpPr>
          <p:nvPr>
            <p:ph type="body" sz="half" idx="1"/>
          </p:nvPr>
        </p:nvSpPr>
        <p:spPr/>
        <p:txBody>
          <a:bodyPr/>
          <a:lstStyle/>
          <a:p>
            <a:r>
              <a:rPr lang="en-US" sz="2800"/>
              <a:t>This splint is used for :</a:t>
            </a:r>
          </a:p>
          <a:p>
            <a:r>
              <a:rPr lang="en-US" sz="2800"/>
              <a:t>Scaphoid fractures</a:t>
            </a:r>
          </a:p>
          <a:p>
            <a:r>
              <a:rPr lang="en-US" sz="2800"/>
              <a:t>Extraarticular fractures of the thumb</a:t>
            </a:r>
          </a:p>
          <a:p>
            <a:r>
              <a:rPr lang="en-US" sz="2800"/>
              <a:t>Ulnar collateral ligament injuries</a:t>
            </a:r>
          </a:p>
        </p:txBody>
      </p:sp>
      <p:pic>
        <p:nvPicPr>
          <p:cNvPr id="40968" name="Picture 8" descr="image"/>
          <p:cNvPicPr>
            <a:picLocks noGrp="1" noChangeAspect="1" noChangeArrowheads="1"/>
          </p:cNvPicPr>
          <p:nvPr>
            <p:ph type="clipArt" sz="half" idx="2"/>
          </p:nvPr>
        </p:nvPicPr>
        <p:blipFill>
          <a:blip r:embed="rId3" r:link="rId4"/>
          <a:stretch>
            <a:fillRect/>
          </a:stretch>
        </p:blipFill>
        <p:spPr>
          <a:xfrm>
            <a:off x="5253037" y="2400300"/>
            <a:ext cx="2600325" cy="3429000"/>
          </a:xfrm>
          <a:noFill/>
          <a:ln/>
        </p:spPr>
      </p:pic>
      <p:sp>
        <p:nvSpPr>
          <p:cNvPr id="40965" name="AutoShape 5" descr="image"/>
          <p:cNvSpPr>
            <a:spLocks noChangeAspect="1" noChangeArrowheads="1"/>
          </p:cNvSpPr>
          <p:nvPr/>
        </p:nvSpPr>
        <p:spPr bwMode="auto">
          <a:xfrm>
            <a:off x="4424363" y="3281363"/>
            <a:ext cx="296862" cy="296862"/>
          </a:xfrm>
          <a:prstGeom prst="rect">
            <a:avLst/>
          </a:prstGeom>
          <a:noFill/>
        </p:spPr>
        <p:txBody>
          <a:bodyPr/>
          <a:lstStyle/>
          <a:p>
            <a:endParaRPr lang="en-US"/>
          </a:p>
        </p:txBody>
      </p:sp>
      <p:sp>
        <p:nvSpPr>
          <p:cNvPr id="40967" name="Rectangle 7"/>
          <p:cNvSpPr>
            <a:spLocks noChangeArrowheads="1"/>
          </p:cNvSpPr>
          <p:nvPr/>
        </p:nvSpPr>
        <p:spPr bwMode="auto">
          <a:xfrm>
            <a:off x="3271838" y="1714500"/>
            <a:ext cx="9144000" cy="0"/>
          </a:xfrm>
          <a:prstGeom prst="rect">
            <a:avLst/>
          </a:prstGeom>
          <a:noFill/>
          <a:ln w="9525">
            <a:noFill/>
            <a:miter lim="800000"/>
            <a:headEnd/>
            <a:tailEnd/>
          </a:ln>
          <a:effectLst/>
        </p:spPr>
        <p:txBody>
          <a:bodyPr lIns="92075" tIns="46038" rIns="92075" bIns="46038">
            <a:spAutoFit/>
          </a:bodyPr>
          <a:lstStyle/>
          <a:p>
            <a:endParaRPr lang="en-US"/>
          </a:p>
        </p:txBody>
      </p:sp>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962"/>
                                        </p:tgtEl>
                                        <p:attrNameLst>
                                          <p:attrName>style.visibility</p:attrName>
                                        </p:attrNameLst>
                                      </p:cBhvr>
                                      <p:to>
                                        <p:strVal val="visible"/>
                                      </p:to>
                                    </p:set>
                                    <p:anim calcmode="lin" valueType="num">
                                      <p:cBhvr additive="base">
                                        <p:cTn id="7" dur="500" fill="hold"/>
                                        <p:tgtEl>
                                          <p:spTgt spid="40962"/>
                                        </p:tgtEl>
                                        <p:attrNameLst>
                                          <p:attrName>ppt_x</p:attrName>
                                        </p:attrNameLst>
                                      </p:cBhvr>
                                      <p:tavLst>
                                        <p:tav tm="0">
                                          <p:val>
                                            <p:strVal val="0-#ppt_w/2"/>
                                          </p:val>
                                        </p:tav>
                                        <p:tav tm="100000">
                                          <p:val>
                                            <p:strVal val="#ppt_x"/>
                                          </p:val>
                                        </p:tav>
                                      </p:tavLst>
                                    </p:anim>
                                    <p:anim calcmode="lin" valueType="num">
                                      <p:cBhvr additive="base">
                                        <p:cTn id="8" dur="500" fill="hold"/>
                                        <p:tgtEl>
                                          <p:spTgt spid="4096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963">
                                            <p:txEl>
                                              <p:pRg st="0" end="0"/>
                                            </p:txEl>
                                          </p:spTgt>
                                        </p:tgtEl>
                                        <p:attrNameLst>
                                          <p:attrName>style.visibility</p:attrName>
                                        </p:attrNameLst>
                                      </p:cBhvr>
                                      <p:to>
                                        <p:strVal val="visible"/>
                                      </p:to>
                                    </p:set>
                                    <p:anim calcmode="lin" valueType="num">
                                      <p:cBhvr additive="base">
                                        <p:cTn id="13" dur="500" fill="hold"/>
                                        <p:tgtEl>
                                          <p:spTgt spid="4096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09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0963">
                                            <p:txEl>
                                              <p:pRg st="1" end="1"/>
                                            </p:txEl>
                                          </p:spTgt>
                                        </p:tgtEl>
                                        <p:attrNameLst>
                                          <p:attrName>style.visibility</p:attrName>
                                        </p:attrNameLst>
                                      </p:cBhvr>
                                      <p:to>
                                        <p:strVal val="visible"/>
                                      </p:to>
                                    </p:set>
                                    <p:anim calcmode="lin" valueType="num">
                                      <p:cBhvr additive="base">
                                        <p:cTn id="19" dur="500" fill="hold"/>
                                        <p:tgtEl>
                                          <p:spTgt spid="40963">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096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0963">
                                            <p:txEl>
                                              <p:pRg st="2" end="2"/>
                                            </p:txEl>
                                          </p:spTgt>
                                        </p:tgtEl>
                                        <p:attrNameLst>
                                          <p:attrName>style.visibility</p:attrName>
                                        </p:attrNameLst>
                                      </p:cBhvr>
                                      <p:to>
                                        <p:strVal val="visible"/>
                                      </p:to>
                                    </p:set>
                                    <p:anim calcmode="lin" valueType="num">
                                      <p:cBhvr additive="base">
                                        <p:cTn id="25" dur="500" fill="hold"/>
                                        <p:tgtEl>
                                          <p:spTgt spid="40963">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096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0963">
                                            <p:txEl>
                                              <p:pRg st="3" end="3"/>
                                            </p:txEl>
                                          </p:spTgt>
                                        </p:tgtEl>
                                        <p:attrNameLst>
                                          <p:attrName>style.visibility</p:attrName>
                                        </p:attrNameLst>
                                      </p:cBhvr>
                                      <p:to>
                                        <p:strVal val="visible"/>
                                      </p:to>
                                    </p:set>
                                    <p:anim calcmode="lin" valueType="num">
                                      <p:cBhvr additive="base">
                                        <p:cTn id="31" dur="500" fill="hold"/>
                                        <p:tgtEl>
                                          <p:spTgt spid="40963">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096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nodePh="1">
                                  <p:stCondLst>
                                    <p:cond delay="0"/>
                                  </p:stCondLst>
                                  <p:endCondLst>
                                    <p:cond evt="begin" delay="0">
                                      <p:tn val="35"/>
                                    </p:cond>
                                  </p:endCondLst>
                                  <p:childTnLst>
                                    <p:set>
                                      <p:cBhvr>
                                        <p:cTn id="36" dur="1" fill="hold">
                                          <p:stCondLst>
                                            <p:cond delay="0"/>
                                          </p:stCondLst>
                                        </p:cTn>
                                        <p:tgtEl>
                                          <p:spTgt spid="40965"/>
                                        </p:tgtEl>
                                        <p:attrNameLst>
                                          <p:attrName>style.visibility</p:attrName>
                                        </p:attrNameLst>
                                      </p:cBhvr>
                                      <p:to>
                                        <p:strVal val="visible"/>
                                      </p:to>
                                    </p:set>
                                    <p:anim calcmode="lin" valueType="num">
                                      <p:cBhvr additive="base">
                                        <p:cTn id="37" dur="500" fill="hold"/>
                                        <p:tgtEl>
                                          <p:spTgt spid="40965"/>
                                        </p:tgtEl>
                                        <p:attrNameLst>
                                          <p:attrName>ppt_x</p:attrName>
                                        </p:attrNameLst>
                                      </p:cBhvr>
                                      <p:tavLst>
                                        <p:tav tm="0">
                                          <p:val>
                                            <p:strVal val="0-#ppt_w/2"/>
                                          </p:val>
                                        </p:tav>
                                        <p:tav tm="100000">
                                          <p:val>
                                            <p:strVal val="#ppt_x"/>
                                          </p:val>
                                        </p:tav>
                                      </p:tavLst>
                                    </p:anim>
                                    <p:anim calcmode="lin" valueType="num">
                                      <p:cBhvr additive="base">
                                        <p:cTn id="38" dur="500" fill="hold"/>
                                        <p:tgtEl>
                                          <p:spTgt spid="40965"/>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nodePh="1">
                                  <p:stCondLst>
                                    <p:cond delay="0"/>
                                  </p:stCondLst>
                                  <p:endCondLst>
                                    <p:cond evt="begin" delay="0">
                                      <p:tn val="41"/>
                                    </p:cond>
                                  </p:endCondLst>
                                  <p:childTnLst>
                                    <p:set>
                                      <p:cBhvr>
                                        <p:cTn id="42" dur="1" fill="hold">
                                          <p:stCondLst>
                                            <p:cond delay="0"/>
                                          </p:stCondLst>
                                        </p:cTn>
                                        <p:tgtEl>
                                          <p:spTgt spid="40967"/>
                                        </p:tgtEl>
                                        <p:attrNameLst>
                                          <p:attrName>style.visibility</p:attrName>
                                        </p:attrNameLst>
                                      </p:cBhvr>
                                      <p:to>
                                        <p:strVal val="visible"/>
                                      </p:to>
                                    </p:set>
                                    <p:anim calcmode="lin" valueType="num">
                                      <p:cBhvr additive="base">
                                        <p:cTn id="43" dur="500" fill="hold"/>
                                        <p:tgtEl>
                                          <p:spTgt spid="40967"/>
                                        </p:tgtEl>
                                        <p:attrNameLst>
                                          <p:attrName>ppt_x</p:attrName>
                                        </p:attrNameLst>
                                      </p:cBhvr>
                                      <p:tavLst>
                                        <p:tav tm="0">
                                          <p:val>
                                            <p:strVal val="0-#ppt_w/2"/>
                                          </p:val>
                                        </p:tav>
                                        <p:tav tm="100000">
                                          <p:val>
                                            <p:strVal val="#ppt_x"/>
                                          </p:val>
                                        </p:tav>
                                      </p:tavLst>
                                    </p:anim>
                                    <p:anim calcmode="lin" valueType="num">
                                      <p:cBhvr additive="base">
                                        <p:cTn id="44" dur="500" fill="hold"/>
                                        <p:tgtEl>
                                          <p:spTgt spid="40967"/>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40968"/>
                                        </p:tgtEl>
                                        <p:attrNameLst>
                                          <p:attrName>style.visibility</p:attrName>
                                        </p:attrNameLst>
                                      </p:cBhvr>
                                      <p:to>
                                        <p:strVal val="visible"/>
                                      </p:to>
                                    </p:set>
                                    <p:anim calcmode="lin" valueType="num">
                                      <p:cBhvr additive="base">
                                        <p:cTn id="49" dur="500" fill="hold"/>
                                        <p:tgtEl>
                                          <p:spTgt spid="40968"/>
                                        </p:tgtEl>
                                        <p:attrNameLst>
                                          <p:attrName>ppt_x</p:attrName>
                                        </p:attrNameLst>
                                      </p:cBhvr>
                                      <p:tavLst>
                                        <p:tav tm="0">
                                          <p:val>
                                            <p:strVal val="0-#ppt_w/2"/>
                                          </p:val>
                                        </p:tav>
                                        <p:tav tm="100000">
                                          <p:val>
                                            <p:strVal val="#ppt_x"/>
                                          </p:val>
                                        </p:tav>
                                      </p:tavLst>
                                    </p:anim>
                                    <p:anim calcmode="lin" valueType="num">
                                      <p:cBhvr additive="base">
                                        <p:cTn id="50" dur="500" fill="hold"/>
                                        <p:tgtEl>
                                          <p:spTgt spid="409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autoUpdateAnimBg="0"/>
      <p:bldP spid="40963" grpId="0" build="p" autoUpdateAnimBg="0"/>
      <p:bldP spid="40965" grpId="0" animBg="1"/>
      <p:bldP spid="40967" grpId="0" animBg="1"/>
    </p:bld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600200"/>
            <a:ext cx="8305800" cy="2133600"/>
          </a:xfrm>
        </p:spPr>
        <p:txBody>
          <a:bodyPr/>
          <a:lstStyle/>
          <a:p>
            <a:r>
              <a:rPr lang="en-US" dirty="0"/>
              <a:t>What do you do after you have applied your splint???</a:t>
            </a:r>
          </a:p>
        </p:txBody>
      </p:sp>
    </p:spTree>
  </p:cSld>
  <p:clrMapOvr>
    <a:masterClrMapping/>
  </p:clrMapOvr>
  <p:transition/>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381000"/>
            <a:ext cx="8229600" cy="914400"/>
          </a:xfrm>
        </p:spPr>
        <p:txBody>
          <a:bodyPr>
            <a:normAutofit/>
          </a:bodyPr>
          <a:lstStyle/>
          <a:p>
            <a:pPr algn="ctr"/>
            <a:r>
              <a:rPr lang="en-US" sz="4000" b="1" dirty="0">
                <a:latin typeface="Arial" pitchFamily="34" charset="0"/>
                <a:cs typeface="Arial" pitchFamily="34" charset="0"/>
              </a:rPr>
              <a:t>Grade of Sore.</a:t>
            </a:r>
          </a:p>
        </p:txBody>
      </p:sp>
      <p:sp>
        <p:nvSpPr>
          <p:cNvPr id="7" name="Content Placeholder 6"/>
          <p:cNvSpPr>
            <a:spLocks noGrp="1"/>
          </p:cNvSpPr>
          <p:nvPr>
            <p:ph idx="1"/>
          </p:nvPr>
        </p:nvSpPr>
        <p:spPr>
          <a:xfrm>
            <a:off x="457200" y="1447800"/>
            <a:ext cx="8229600" cy="5181600"/>
          </a:xfrm>
        </p:spPr>
        <p:txBody>
          <a:bodyPr>
            <a:normAutofit/>
          </a:bodyPr>
          <a:lstStyle/>
          <a:p>
            <a:pPr marL="0" indent="0">
              <a:buNone/>
            </a:pPr>
            <a:r>
              <a:rPr lang="en-US" sz="2000" dirty="0">
                <a:latin typeface="Arial" pitchFamily="34" charset="0"/>
                <a:cs typeface="Arial" pitchFamily="34" charset="0"/>
              </a:rPr>
              <a:t>Sore are graded according to depth of the involvement.</a:t>
            </a:r>
          </a:p>
          <a:p>
            <a:r>
              <a:rPr lang="en-US" sz="2000" dirty="0">
                <a:latin typeface="Arial" pitchFamily="34" charset="0"/>
                <a:cs typeface="Arial" pitchFamily="34" charset="0"/>
              </a:rPr>
              <a:t>Grade I – Redness of skin.</a:t>
            </a:r>
          </a:p>
          <a:p>
            <a:r>
              <a:rPr lang="en-US" sz="2000" dirty="0">
                <a:latin typeface="Arial" pitchFamily="34" charset="0"/>
                <a:cs typeface="Arial" pitchFamily="34" charset="0"/>
              </a:rPr>
              <a:t>Grade II – Involvement of subcutaneous tissue or cellulitis.</a:t>
            </a:r>
          </a:p>
          <a:p>
            <a:r>
              <a:rPr lang="en-US" sz="2000" dirty="0">
                <a:latin typeface="Arial" pitchFamily="34" charset="0"/>
                <a:cs typeface="Arial" pitchFamily="34" charset="0"/>
              </a:rPr>
              <a:t>Grade III – Involvement of muscles.</a:t>
            </a:r>
          </a:p>
          <a:p>
            <a:r>
              <a:rPr lang="en-US" sz="2000" dirty="0">
                <a:latin typeface="Arial" pitchFamily="34" charset="0"/>
                <a:cs typeface="Arial" pitchFamily="34" charset="0"/>
              </a:rPr>
              <a:t>Grade Iv – Bone Deep.</a:t>
            </a:r>
          </a:p>
          <a:p>
            <a:pPr marL="0" indent="0">
              <a:buNone/>
            </a:pPr>
            <a:r>
              <a:rPr lang="en-US" sz="2000" dirty="0">
                <a:latin typeface="Arial" pitchFamily="34" charset="0"/>
                <a:cs typeface="Arial" pitchFamily="34" charset="0"/>
              </a:rPr>
              <a:t>The treatment of sore depends upon the grade . While grade I only requires removal of offending pressure others require treatment that varies from simple dressings to surgical debridement and reconstructive procedures.</a:t>
            </a:r>
          </a:p>
          <a:p>
            <a:pPr marL="0" indent="0">
              <a:buNone/>
            </a:pPr>
            <a:r>
              <a:rPr lang="en-US" sz="2000" dirty="0">
                <a:latin typeface="Arial" pitchFamily="34" charset="0"/>
                <a:cs typeface="Arial" pitchFamily="34" charset="0"/>
              </a:rPr>
              <a:t>The fracture needs to be splinted throughout. In some cases it might be pertinent to shift to external  fixation of the fracture.</a:t>
            </a:r>
          </a:p>
          <a:p>
            <a:pPr marL="0" indent="0">
              <a:buNone/>
            </a:pPr>
            <a:r>
              <a:rPr lang="en-US" sz="2000" dirty="0">
                <a:latin typeface="Arial" pitchFamily="34" charset="0"/>
                <a:cs typeface="Arial" pitchFamily="34" charset="0"/>
              </a:rPr>
              <a:t>Apart from immediate complications and plaster sores there are many other problems that can arise with plaster application.</a:t>
            </a:r>
          </a:p>
        </p:txBody>
      </p:sp>
    </p:spTree>
    <p:extLst>
      <p:ext uri="{BB962C8B-B14F-4D97-AF65-F5344CB8AC3E}">
        <p14:creationId xmlns:p14="http://schemas.microsoft.com/office/powerpoint/2010/main" val="3090056187"/>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pPr algn="ctr"/>
            <a:r>
              <a:rPr lang="en-US" sz="3600" b="1" dirty="0">
                <a:latin typeface="Arial" pitchFamily="34" charset="0"/>
                <a:cs typeface="Arial" pitchFamily="34" charset="0"/>
              </a:rPr>
              <a:t>REMOVABLE SPLINT .</a:t>
            </a:r>
          </a:p>
        </p:txBody>
      </p:sp>
      <p:sp>
        <p:nvSpPr>
          <p:cNvPr id="3" name="Content Placeholder 2"/>
          <p:cNvSpPr>
            <a:spLocks noGrp="1"/>
          </p:cNvSpPr>
          <p:nvPr>
            <p:ph idx="1"/>
          </p:nvPr>
        </p:nvSpPr>
        <p:spPr>
          <a:xfrm>
            <a:off x="457200" y="1219200"/>
            <a:ext cx="8229600" cy="4906963"/>
          </a:xfrm>
        </p:spPr>
        <p:txBody>
          <a:bodyPr>
            <a:noAutofit/>
          </a:bodyPr>
          <a:lstStyle/>
          <a:p>
            <a:pPr marL="228600" indent="-228600">
              <a:buFont typeface="+mj-lt"/>
              <a:buAutoNum type="alphaLcPeriod"/>
            </a:pPr>
            <a:r>
              <a:rPr lang="en-US" sz="2000" dirty="0">
                <a:latin typeface="Arial" pitchFamily="34" charset="0"/>
                <a:cs typeface="Arial" pitchFamily="34" charset="0"/>
              </a:rPr>
              <a:t>Bivalve Casts.</a:t>
            </a:r>
          </a:p>
          <a:p>
            <a:pPr marL="228600" indent="-228600">
              <a:buFont typeface="+mj-lt"/>
              <a:buAutoNum type="alphaLcPeriod"/>
            </a:pPr>
            <a:r>
              <a:rPr lang="en-US" sz="2000" dirty="0">
                <a:latin typeface="Arial" pitchFamily="34" charset="0"/>
                <a:cs typeface="Arial" pitchFamily="34" charset="0"/>
              </a:rPr>
              <a:t>Splints. </a:t>
            </a:r>
          </a:p>
          <a:p>
            <a:pPr marL="0" indent="0">
              <a:buNone/>
            </a:pPr>
            <a:r>
              <a:rPr lang="en-US" sz="2000" dirty="0">
                <a:latin typeface="Arial" pitchFamily="34" charset="0"/>
                <a:cs typeface="Arial" pitchFamily="34" charset="0"/>
              </a:rPr>
              <a:t>It can (P.O.P) be used in making splints. Any complete split can be converted into a</a:t>
            </a:r>
          </a:p>
          <a:p>
            <a:pPr marL="0" indent="0">
              <a:buNone/>
            </a:pPr>
            <a:r>
              <a:rPr lang="en-US" sz="2000" dirty="0">
                <a:latin typeface="Arial" pitchFamily="34" charset="0"/>
                <a:cs typeface="Arial" pitchFamily="34" charset="0"/>
              </a:rPr>
              <a:t>Removable splint by </a:t>
            </a:r>
            <a:r>
              <a:rPr lang="en-US" sz="2000" dirty="0" err="1">
                <a:latin typeface="Arial" pitchFamily="34" charset="0"/>
                <a:cs typeface="Arial" pitchFamily="34" charset="0"/>
              </a:rPr>
              <a:t>bivalving</a:t>
            </a:r>
            <a:r>
              <a:rPr lang="en-US" sz="2000" dirty="0">
                <a:latin typeface="Arial" pitchFamily="34" charset="0"/>
                <a:cs typeface="Arial" pitchFamily="34" charset="0"/>
              </a:rPr>
              <a:t> it.</a:t>
            </a:r>
          </a:p>
          <a:p>
            <a:pPr marL="0" indent="0">
              <a:buNone/>
            </a:pPr>
            <a:r>
              <a:rPr lang="en-US" sz="2000" dirty="0">
                <a:latin typeface="Arial" pitchFamily="34" charset="0"/>
                <a:cs typeface="Arial" pitchFamily="34" charset="0"/>
              </a:rPr>
              <a:t>A  </a:t>
            </a:r>
            <a:r>
              <a:rPr lang="en-US" sz="2000" dirty="0" err="1">
                <a:latin typeface="Arial" pitchFamily="34" charset="0"/>
                <a:cs typeface="Arial" pitchFamily="34" charset="0"/>
              </a:rPr>
              <a:t>bivalved</a:t>
            </a:r>
            <a:r>
              <a:rPr lang="en-US" sz="2000" dirty="0">
                <a:latin typeface="Arial" pitchFamily="34" charset="0"/>
                <a:cs typeface="Arial" pitchFamily="34" charset="0"/>
              </a:rPr>
              <a:t> cast is simply one that has been cut into two </a:t>
            </a:r>
            <a:r>
              <a:rPr lang="en-US" sz="2000" dirty="0" err="1">
                <a:latin typeface="Arial" pitchFamily="34" charset="0"/>
                <a:cs typeface="Arial" pitchFamily="34" charset="0"/>
              </a:rPr>
              <a:t>pieces,usually</a:t>
            </a:r>
            <a:r>
              <a:rPr lang="en-US" sz="2000" dirty="0">
                <a:latin typeface="Arial" pitchFamily="34" charset="0"/>
                <a:cs typeface="Arial" pitchFamily="34" charset="0"/>
              </a:rPr>
              <a:t> an interior and posterior</a:t>
            </a:r>
          </a:p>
          <a:p>
            <a:pPr marL="0" indent="0">
              <a:buNone/>
            </a:pPr>
            <a:r>
              <a:rPr lang="en-US" sz="2000" dirty="0">
                <a:latin typeface="Arial" pitchFamily="34" charset="0"/>
                <a:cs typeface="Arial" pitchFamily="34" charset="0"/>
              </a:rPr>
              <a:t>half.</a:t>
            </a:r>
          </a:p>
          <a:p>
            <a:pPr marL="0" indent="0">
              <a:buNone/>
            </a:pPr>
            <a:endParaRPr lang="en-US" sz="2000" dirty="0">
              <a:latin typeface="Arial" pitchFamily="34" charset="0"/>
              <a:cs typeface="Arial" pitchFamily="34" charset="0"/>
            </a:endParaRPr>
          </a:p>
          <a:p>
            <a:pPr marL="0" indent="0">
              <a:buNone/>
            </a:pPr>
            <a:r>
              <a:rPr lang="en-US" sz="2000" dirty="0">
                <a:latin typeface="Arial" pitchFamily="34" charset="0"/>
                <a:cs typeface="Arial" pitchFamily="34" charset="0"/>
              </a:rPr>
              <a:t>A cast that is cut in half to detect or relieve pressure </a:t>
            </a:r>
            <a:r>
              <a:rPr lang="en-US" sz="2000" dirty="0" err="1">
                <a:latin typeface="Arial" pitchFamily="34" charset="0"/>
                <a:cs typeface="Arial" pitchFamily="34" charset="0"/>
              </a:rPr>
              <a:t>underneath,especially</a:t>
            </a:r>
            <a:r>
              <a:rPr lang="en-US" sz="2000" dirty="0">
                <a:latin typeface="Arial" pitchFamily="34" charset="0"/>
                <a:cs typeface="Arial" pitchFamily="34" charset="0"/>
              </a:rPr>
              <a:t> when a patient has </a:t>
            </a:r>
          </a:p>
          <a:p>
            <a:pPr marL="0" indent="0">
              <a:buNone/>
            </a:pPr>
            <a:r>
              <a:rPr lang="en-US" sz="2000" dirty="0">
                <a:latin typeface="Arial" pitchFamily="34" charset="0"/>
                <a:cs typeface="Arial" pitchFamily="34" charset="0"/>
              </a:rPr>
              <a:t>decreased or no sensation in the portion of body surrounded by the </a:t>
            </a:r>
            <a:r>
              <a:rPr lang="en-US" sz="2000" dirty="0" err="1">
                <a:latin typeface="Arial" pitchFamily="34" charset="0"/>
                <a:cs typeface="Arial" pitchFamily="34" charset="0"/>
              </a:rPr>
              <a:t>cast.”Windows</a:t>
            </a:r>
            <a:r>
              <a:rPr lang="en-US" sz="2000" dirty="0">
                <a:latin typeface="Arial" pitchFamily="34" charset="0"/>
                <a:cs typeface="Arial" pitchFamily="34" charset="0"/>
              </a:rPr>
              <a:t>” are often</a:t>
            </a:r>
          </a:p>
          <a:p>
            <a:pPr marL="0" indent="0">
              <a:buNone/>
            </a:pPr>
            <a:r>
              <a:rPr lang="en-US" sz="2000" dirty="0">
                <a:latin typeface="Arial" pitchFamily="34" charset="0"/>
                <a:cs typeface="Arial" pitchFamily="34" charset="0"/>
              </a:rPr>
              <a:t>cut out of the cast over the pressure areas to assess circulation or open wound sunder the cast.</a:t>
            </a:r>
          </a:p>
          <a:p>
            <a:pPr marL="0" indent="0">
              <a:buNone/>
            </a:pPr>
            <a:endParaRPr lang="en-US" sz="2000" dirty="0">
              <a:latin typeface="Arial" pitchFamily="34" charset="0"/>
              <a:cs typeface="Arial" pitchFamily="34" charset="0"/>
            </a:endParaRPr>
          </a:p>
          <a:p>
            <a:pPr marL="0" indent="0">
              <a:buNone/>
            </a:pPr>
            <a:r>
              <a:rPr lang="en-US" sz="2000" dirty="0">
                <a:latin typeface="Arial" pitchFamily="34" charset="0"/>
                <a:cs typeface="Arial" pitchFamily="34" charset="0"/>
              </a:rPr>
              <a:t>.</a:t>
            </a:r>
          </a:p>
        </p:txBody>
      </p:sp>
    </p:spTree>
    <p:extLst>
      <p:ext uri="{BB962C8B-B14F-4D97-AF65-F5344CB8AC3E}">
        <p14:creationId xmlns:p14="http://schemas.microsoft.com/office/powerpoint/2010/main" val="2392206442"/>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856488"/>
          </a:xfrm>
        </p:spPr>
        <p:txBody>
          <a:bodyPr/>
          <a:lstStyle/>
          <a:p>
            <a:r>
              <a:rPr lang="en-US" dirty="0"/>
              <a:t>Conti-</a:t>
            </a:r>
          </a:p>
        </p:txBody>
      </p:sp>
      <p:sp>
        <p:nvSpPr>
          <p:cNvPr id="3" name="Content Placeholder 2"/>
          <p:cNvSpPr>
            <a:spLocks noGrp="1"/>
          </p:cNvSpPr>
          <p:nvPr>
            <p:ph idx="1"/>
          </p:nvPr>
        </p:nvSpPr>
        <p:spPr>
          <a:xfrm>
            <a:off x="457200" y="1066800"/>
            <a:ext cx="8229600" cy="5410200"/>
          </a:xfrm>
        </p:spPr>
        <p:txBody>
          <a:bodyPr>
            <a:noAutofit/>
          </a:bodyPr>
          <a:lstStyle/>
          <a:p>
            <a:pPr marL="0" indent="0">
              <a:buNone/>
            </a:pPr>
            <a:r>
              <a:rPr lang="en-US" sz="1850" dirty="0">
                <a:latin typeface="Arial" pitchFamily="34" charset="0"/>
                <a:cs typeface="Arial" pitchFamily="34" charset="0"/>
              </a:rPr>
              <a:t>To bivalve a cast means to cut it on both sides from top of the cast to the toes so it can “open up”</a:t>
            </a:r>
          </a:p>
          <a:p>
            <a:pPr marL="0" indent="0">
              <a:buNone/>
            </a:pPr>
            <a:r>
              <a:rPr lang="en-US" sz="1850" dirty="0">
                <a:latin typeface="Arial" pitchFamily="34" charset="0"/>
                <a:cs typeface="Arial" pitchFamily="34" charset="0"/>
              </a:rPr>
              <a:t>and allow for swelling. After cut, the cast is usually held together with an ace bandage to keep it</a:t>
            </a:r>
          </a:p>
          <a:p>
            <a:pPr marL="0" indent="0">
              <a:buNone/>
            </a:pPr>
            <a:r>
              <a:rPr lang="en-US" sz="1850" dirty="0">
                <a:latin typeface="Arial" pitchFamily="34" charset="0"/>
                <a:cs typeface="Arial" pitchFamily="34" charset="0"/>
              </a:rPr>
              <a:t>in place. A cast is usually </a:t>
            </a:r>
            <a:r>
              <a:rPr lang="en-US" sz="1850" dirty="0" err="1">
                <a:latin typeface="Arial" pitchFamily="34" charset="0"/>
                <a:cs typeface="Arial" pitchFamily="34" charset="0"/>
              </a:rPr>
              <a:t>bivalved</a:t>
            </a:r>
            <a:r>
              <a:rPr lang="en-US" sz="1850" dirty="0">
                <a:latin typeface="Arial" pitchFamily="34" charset="0"/>
                <a:cs typeface="Arial" pitchFamily="34" charset="0"/>
              </a:rPr>
              <a:t> after surgery or immediately after an injury to stabilize a</a:t>
            </a:r>
          </a:p>
          <a:p>
            <a:pPr marL="0" indent="0">
              <a:buNone/>
            </a:pPr>
            <a:r>
              <a:rPr lang="en-US" sz="1850" dirty="0">
                <a:latin typeface="Arial" pitchFamily="34" charset="0"/>
                <a:cs typeface="Arial" pitchFamily="34" charset="0"/>
              </a:rPr>
              <a:t>body part and allow for swelling.</a:t>
            </a:r>
          </a:p>
          <a:p>
            <a:pPr marL="0" indent="0">
              <a:buNone/>
            </a:pPr>
            <a:r>
              <a:rPr lang="en-US" sz="1850" b="1" dirty="0">
                <a:latin typeface="Arial" pitchFamily="34" charset="0"/>
                <a:cs typeface="Arial" pitchFamily="34" charset="0"/>
              </a:rPr>
              <a:t>Indication for </a:t>
            </a:r>
            <a:r>
              <a:rPr lang="en-US" sz="1850" b="1" dirty="0" err="1">
                <a:latin typeface="Arial" pitchFamily="34" charset="0"/>
                <a:cs typeface="Arial" pitchFamily="34" charset="0"/>
              </a:rPr>
              <a:t>Bivalving</a:t>
            </a:r>
            <a:r>
              <a:rPr lang="en-US" sz="1850" b="1" dirty="0">
                <a:latin typeface="Arial" pitchFamily="34" charset="0"/>
                <a:cs typeface="Arial" pitchFamily="34" charset="0"/>
              </a:rPr>
              <a:t> .</a:t>
            </a:r>
          </a:p>
          <a:p>
            <a:r>
              <a:rPr lang="en-US" sz="1850" dirty="0">
                <a:latin typeface="Arial" pitchFamily="34" charset="0"/>
                <a:cs typeface="Arial" pitchFamily="34" charset="0"/>
              </a:rPr>
              <a:t>To facilitate daily dressing of a wound and immobilization is to continue.</a:t>
            </a:r>
          </a:p>
          <a:p>
            <a:r>
              <a:rPr lang="en-US" sz="1850" dirty="0">
                <a:latin typeface="Arial" pitchFamily="34" charset="0"/>
                <a:cs typeface="Arial" pitchFamily="34" charset="0"/>
              </a:rPr>
              <a:t>To facilitate care of a complication ( pressure sore ) when immobilization remains necessary.</a:t>
            </a:r>
          </a:p>
          <a:p>
            <a:r>
              <a:rPr lang="en-US" sz="1850" dirty="0">
                <a:latin typeface="Arial" pitchFamily="34" charset="0"/>
                <a:cs typeface="Arial" pitchFamily="34" charset="0"/>
              </a:rPr>
              <a:t>To support the foot and wrist in the appropriate position.</a:t>
            </a:r>
          </a:p>
          <a:p>
            <a:r>
              <a:rPr lang="en-US" sz="1850" dirty="0">
                <a:latin typeface="Arial" pitchFamily="34" charset="0"/>
                <a:cs typeface="Arial" pitchFamily="34" charset="0"/>
              </a:rPr>
              <a:t>A bivalve cast may </a:t>
            </a:r>
            <a:r>
              <a:rPr lang="en-US" sz="1850" dirty="0" err="1">
                <a:latin typeface="Arial" pitchFamily="34" charset="0"/>
                <a:cs typeface="Arial" pitchFamily="34" charset="0"/>
              </a:rPr>
              <a:t>may</a:t>
            </a:r>
            <a:r>
              <a:rPr lang="en-US" sz="1850" dirty="0">
                <a:latin typeface="Arial" pitchFamily="34" charset="0"/>
                <a:cs typeface="Arial" pitchFamily="34" charset="0"/>
              </a:rPr>
              <a:t> be used for immobilization during the rest periods or at night.</a:t>
            </a:r>
          </a:p>
          <a:p>
            <a:r>
              <a:rPr lang="en-US" sz="1850" dirty="0">
                <a:latin typeface="Arial" pitchFamily="34" charset="0"/>
                <a:cs typeface="Arial" pitchFamily="34" charset="0"/>
              </a:rPr>
              <a:t>To facilitate exercise programs between periods of immobilization.</a:t>
            </a:r>
          </a:p>
          <a:p>
            <a:pPr marL="0" indent="0">
              <a:buNone/>
            </a:pPr>
            <a:r>
              <a:rPr lang="en-US" sz="1850" b="1" i="1" dirty="0">
                <a:latin typeface="Arial" pitchFamily="34" charset="0"/>
                <a:cs typeface="Arial" pitchFamily="34" charset="0"/>
              </a:rPr>
              <a:t>Note.</a:t>
            </a:r>
            <a:endParaRPr lang="en-US" sz="1850" dirty="0">
              <a:latin typeface="Arial" pitchFamily="34" charset="0"/>
              <a:cs typeface="Arial" pitchFamily="34" charset="0"/>
            </a:endParaRPr>
          </a:p>
          <a:p>
            <a:pPr marL="0" indent="0">
              <a:buNone/>
            </a:pPr>
            <a:r>
              <a:rPr lang="en-US" sz="1850" dirty="0">
                <a:latin typeface="Arial" pitchFamily="34" charset="0"/>
                <a:cs typeface="Arial" pitchFamily="34" charset="0"/>
              </a:rPr>
              <a:t>We find that the anterior and posterior sections are both preserved and held in place by a firm cotton / bandage</a:t>
            </a:r>
            <a:endParaRPr lang="en-US" sz="1850" dirty="0"/>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334000"/>
          </a:xfrm>
        </p:spPr>
        <p:txBody>
          <a:bodyPr>
            <a:normAutofit fontScale="85000" lnSpcReduction="20000"/>
          </a:bodyPr>
          <a:lstStyle/>
          <a:p>
            <a:pPr marL="0" indent="0">
              <a:buNone/>
            </a:pPr>
            <a:r>
              <a:rPr lang="en-US" sz="2800" b="1" dirty="0">
                <a:latin typeface="Arial" pitchFamily="34" charset="0"/>
                <a:cs typeface="Arial" pitchFamily="34" charset="0"/>
              </a:rPr>
              <a:t>What is the difference between a Cast and a Splint?</a:t>
            </a:r>
          </a:p>
          <a:p>
            <a:pPr marL="0" indent="0">
              <a:buNone/>
            </a:pPr>
            <a:r>
              <a:rPr lang="en-US" sz="2800" dirty="0">
                <a:latin typeface="Arial" pitchFamily="34" charset="0"/>
                <a:cs typeface="Arial" pitchFamily="34" charset="0"/>
              </a:rPr>
              <a:t>A cast wraps all the way around an injury and can only be removed in the hospital . All casts are custom –made with fiberglass or plaster.</a:t>
            </a:r>
          </a:p>
          <a:p>
            <a:pPr marL="0" indent="0">
              <a:buNone/>
            </a:pPr>
            <a:r>
              <a:rPr lang="en-US" sz="2800" dirty="0">
                <a:latin typeface="Arial" pitchFamily="34" charset="0"/>
                <a:cs typeface="Arial" pitchFamily="34" charset="0"/>
              </a:rPr>
              <a:t>A splint is like a “ half cast “ . The hard part of a splint does not wrap all the way around the injured area. It is held in place by an elastic bandage or other material. Unlike casts , splints can be easily removed or adjusted . Many splints are custom- made from fiberglass or plaster. Others are premade ( ‘off – the – shelf ‘) and come in lots of shapes and sizes for different injuries . The term cast implies that the Plaster or fiberglass encases the entire part of the body.</a:t>
            </a:r>
          </a:p>
          <a:p>
            <a:r>
              <a:rPr lang="en-US" sz="2800" dirty="0">
                <a:latin typeface="Arial" pitchFamily="34" charset="0"/>
                <a:cs typeface="Arial" pitchFamily="34" charset="0"/>
              </a:rPr>
              <a:t>A splint supports rather than encases the trunk or extremity.</a:t>
            </a:r>
          </a:p>
          <a:p>
            <a:r>
              <a:rPr lang="en-US" sz="2800" dirty="0">
                <a:latin typeface="Arial" pitchFamily="34" charset="0"/>
                <a:cs typeface="Arial" pitchFamily="34" charset="0"/>
              </a:rPr>
              <a:t>A splint provides less immobility , is frequently used on part time rather than full time basis, and is removable</a:t>
            </a:r>
            <a:endParaRPr lang="en-US" sz="2800" dirty="0"/>
          </a:p>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03491-84B0-4F34-B2A3-BFC2D6434B7C}"/>
              </a:ext>
            </a:extLst>
          </p:cNvPr>
          <p:cNvSpPr>
            <a:spLocks noGrp="1"/>
          </p:cNvSpPr>
          <p:nvPr>
            <p:ph type="title"/>
          </p:nvPr>
        </p:nvSpPr>
        <p:spPr/>
        <p:txBody>
          <a:bodyPr/>
          <a:lstStyle/>
          <a:p>
            <a:r>
              <a:rPr lang="en-US" dirty="0"/>
              <a:t>MODULE OUTCOMES </a:t>
            </a:r>
          </a:p>
        </p:txBody>
      </p:sp>
      <p:sp>
        <p:nvSpPr>
          <p:cNvPr id="3" name="Content Placeholder 2">
            <a:extLst>
              <a:ext uri="{FF2B5EF4-FFF2-40B4-BE49-F238E27FC236}">
                <a16:creationId xmlns:a16="http://schemas.microsoft.com/office/drawing/2014/main" id="{5B696509-C3C2-403A-B58F-BA57A093614A}"/>
              </a:ext>
            </a:extLst>
          </p:cNvPr>
          <p:cNvSpPr>
            <a:spLocks noGrp="1"/>
          </p:cNvSpPr>
          <p:nvPr>
            <p:ph idx="1"/>
          </p:nvPr>
        </p:nvSpPr>
        <p:spPr/>
        <p:txBody>
          <a:bodyPr>
            <a:normAutofit lnSpcReduction="10000"/>
          </a:bodyPr>
          <a:lstStyle/>
          <a:p>
            <a:r>
              <a:rPr lang="en-US" dirty="0"/>
              <a:t>By the end of this modules the learner should have learned the following modules;</a:t>
            </a:r>
          </a:p>
          <a:p>
            <a:pPr marL="514350" indent="-514350">
              <a:buFont typeface="+mj-lt"/>
              <a:buAutoNum type="alphaLcParenR"/>
            </a:pPr>
            <a:endParaRPr lang="en-US" dirty="0"/>
          </a:p>
          <a:p>
            <a:pPr marL="571500" indent="-571500">
              <a:buFont typeface="+mj-lt"/>
              <a:buAutoNum type="romanLcPeriod"/>
            </a:pPr>
            <a:r>
              <a:rPr lang="en-US" sz="2400" dirty="0"/>
              <a:t>Definition of casting and splinting</a:t>
            </a:r>
          </a:p>
          <a:p>
            <a:pPr marL="571500" indent="-571500">
              <a:buFont typeface="+mj-lt"/>
              <a:buAutoNum type="romanLcPeriod"/>
            </a:pPr>
            <a:r>
              <a:rPr lang="en-US" sz="2400" dirty="0"/>
              <a:t>The uses of casting and splinting</a:t>
            </a:r>
          </a:p>
          <a:p>
            <a:pPr marL="571500" indent="-571500">
              <a:buFont typeface="+mj-lt"/>
              <a:buAutoNum type="romanLcPeriod"/>
            </a:pPr>
            <a:r>
              <a:rPr lang="en-US" sz="2400" dirty="0"/>
              <a:t>Materials used in casting and splinting</a:t>
            </a:r>
          </a:p>
          <a:p>
            <a:pPr marL="571500" indent="-571500">
              <a:buFont typeface="+mj-lt"/>
              <a:buAutoNum type="romanLcPeriod"/>
            </a:pPr>
            <a:r>
              <a:rPr lang="en-US" sz="2400" dirty="0"/>
              <a:t>Types of casting of upper and lower limb</a:t>
            </a:r>
          </a:p>
          <a:p>
            <a:pPr marL="571500" indent="-571500">
              <a:buFont typeface="+mj-lt"/>
              <a:buAutoNum type="romanLcPeriod"/>
            </a:pPr>
            <a:r>
              <a:rPr lang="en-US" sz="2400" dirty="0"/>
              <a:t>Types of splinting of upper and lower limb</a:t>
            </a:r>
          </a:p>
          <a:p>
            <a:pPr marL="571500" indent="-571500">
              <a:buFont typeface="+mj-lt"/>
              <a:buAutoNum type="romanLcPeriod"/>
            </a:pPr>
            <a:r>
              <a:rPr lang="en-US" sz="2400" dirty="0"/>
              <a:t>Complications of the cast of upper and lower limb.</a:t>
            </a:r>
          </a:p>
          <a:p>
            <a:pPr marL="571500" indent="-571500">
              <a:buFont typeface="+mj-lt"/>
              <a:buAutoNum type="romanLcPeriod"/>
            </a:pPr>
            <a:r>
              <a:rPr lang="en-US" sz="2400" dirty="0"/>
              <a:t>Understand occupational health safety in casting</a:t>
            </a:r>
          </a:p>
          <a:p>
            <a:endParaRPr lang="en-US" dirty="0"/>
          </a:p>
        </p:txBody>
      </p:sp>
    </p:spTree>
    <p:extLst>
      <p:ext uri="{BB962C8B-B14F-4D97-AF65-F5344CB8AC3E}">
        <p14:creationId xmlns:p14="http://schemas.microsoft.com/office/powerpoint/2010/main" val="15406164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202D0-112F-490C-9AB4-72194B0B7B5F}"/>
              </a:ext>
            </a:extLst>
          </p:cNvPr>
          <p:cNvSpPr>
            <a:spLocks noGrp="1"/>
          </p:cNvSpPr>
          <p:nvPr>
            <p:ph type="title"/>
          </p:nvPr>
        </p:nvSpPr>
        <p:spPr/>
        <p:txBody>
          <a:bodyPr/>
          <a:lstStyle/>
          <a:p>
            <a:r>
              <a:rPr lang="en-US" dirty="0" err="1"/>
              <a:t>Fibreglass</a:t>
            </a:r>
            <a:r>
              <a:rPr lang="en-US" dirty="0"/>
              <a:t> sizes</a:t>
            </a:r>
          </a:p>
        </p:txBody>
      </p:sp>
      <p:sp>
        <p:nvSpPr>
          <p:cNvPr id="3" name="Content Placeholder 2">
            <a:extLst>
              <a:ext uri="{FF2B5EF4-FFF2-40B4-BE49-F238E27FC236}">
                <a16:creationId xmlns:a16="http://schemas.microsoft.com/office/drawing/2014/main" id="{4527B2BD-7507-4B7E-9616-43CD53090F7E}"/>
              </a:ext>
            </a:extLst>
          </p:cNvPr>
          <p:cNvSpPr>
            <a:spLocks noGrp="1"/>
          </p:cNvSpPr>
          <p:nvPr>
            <p:ph idx="1"/>
          </p:nvPr>
        </p:nvSpPr>
        <p:spPr/>
        <p:txBody>
          <a:bodyPr/>
          <a:lstStyle/>
          <a:p>
            <a:r>
              <a:rPr lang="en-US" dirty="0"/>
              <a:t>Comes in different sizes.</a:t>
            </a:r>
          </a:p>
          <a:p>
            <a:r>
              <a:rPr lang="en-US" dirty="0"/>
              <a:t>They are : 2” ,3” ,4” ,5” .</a:t>
            </a:r>
          </a:p>
        </p:txBody>
      </p:sp>
      <p:pic>
        <p:nvPicPr>
          <p:cNvPr id="5" name="Picture 4">
            <a:extLst>
              <a:ext uri="{FF2B5EF4-FFF2-40B4-BE49-F238E27FC236}">
                <a16:creationId xmlns:a16="http://schemas.microsoft.com/office/drawing/2014/main" id="{D3618D07-B196-4D33-8C2F-47FA33B929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166" t="11216" r="15000" b="-633"/>
          <a:stretch/>
        </p:blipFill>
        <p:spPr>
          <a:xfrm>
            <a:off x="1066800" y="3051776"/>
            <a:ext cx="6477000" cy="3802911"/>
          </a:xfrm>
          <a:prstGeom prst="rect">
            <a:avLst/>
          </a:prstGeom>
        </p:spPr>
      </p:pic>
    </p:spTree>
    <p:extLst>
      <p:ext uri="{BB962C8B-B14F-4D97-AF65-F5344CB8AC3E}">
        <p14:creationId xmlns:p14="http://schemas.microsoft.com/office/powerpoint/2010/main" val="2353601010"/>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p>
            <a:pPr algn="ctr"/>
            <a:r>
              <a:rPr lang="en-US" sz="4000" b="1" dirty="0">
                <a:latin typeface="Arial" pitchFamily="34" charset="0"/>
                <a:cs typeface="Arial" pitchFamily="34" charset="0"/>
              </a:rPr>
              <a:t>Splinting Versus Casting.</a:t>
            </a:r>
          </a:p>
        </p:txBody>
      </p:sp>
      <p:sp>
        <p:nvSpPr>
          <p:cNvPr id="5" name="Content Placeholder 4"/>
          <p:cNvSpPr>
            <a:spLocks noGrp="1"/>
          </p:cNvSpPr>
          <p:nvPr>
            <p:ph idx="1"/>
          </p:nvPr>
        </p:nvSpPr>
        <p:spPr>
          <a:xfrm>
            <a:off x="228600" y="990600"/>
            <a:ext cx="8686800" cy="5867400"/>
          </a:xfrm>
        </p:spPr>
        <p:txBody>
          <a:bodyPr>
            <a:noAutofit/>
          </a:bodyPr>
          <a:lstStyle/>
          <a:p>
            <a:pPr marL="0" indent="0">
              <a:buNone/>
            </a:pPr>
            <a:r>
              <a:rPr lang="en-US" sz="2200" dirty="0">
                <a:latin typeface="Arial" pitchFamily="34" charset="0"/>
                <a:cs typeface="Arial" pitchFamily="34" charset="0"/>
              </a:rPr>
              <a:t>When considering whether to apply a splint or a cast  the physician / Technician must assess the stage and severity of the injury, the potential for instability , the risk of complications ,and the patient’s functional requirements . Splinting  is more widely used in primary care for acute as well as definitive management ( management following the acute phase of an injury )of orthopedic injuries. Splints are often used for simple or stable fractures , sprains , tendon injuries , and other soft – tissue injuries; casting is usually reserved for definitive and /or complex fracture management.</a:t>
            </a:r>
          </a:p>
          <a:p>
            <a:pPr marL="0" indent="0">
              <a:buNone/>
            </a:pPr>
            <a:r>
              <a:rPr lang="en-US" sz="2200" dirty="0">
                <a:latin typeface="Arial" pitchFamily="34" charset="0"/>
                <a:cs typeface="Arial" pitchFamily="34" charset="0"/>
              </a:rPr>
              <a:t>Casts and splints serve to immobilize orthopedic injuries. They promote healing , maintain bone alignment , diminish pain , protect the injury , and help compensate for surrounding muscular weakness. Improper or prolonged application can  increase the risk of complications from immobilization ; therefore , proper application technique and timely follow-up are essential</a:t>
            </a:r>
            <a:r>
              <a:rPr lang="en-US" sz="1600" dirty="0">
                <a:latin typeface="Arial" pitchFamily="34" charset="0"/>
                <a:cs typeface="Arial" pitchFamily="34" charset="0"/>
              </a:rPr>
              <a:t>.</a:t>
            </a:r>
          </a:p>
        </p:txBody>
      </p:sp>
    </p:spTree>
    <p:extLst>
      <p:ext uri="{BB962C8B-B14F-4D97-AF65-F5344CB8AC3E}">
        <p14:creationId xmlns:p14="http://schemas.microsoft.com/office/powerpoint/2010/main" val="2655156341"/>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715000"/>
          </a:xfrm>
        </p:spPr>
        <p:txBody>
          <a:bodyPr>
            <a:noAutofit/>
          </a:bodyPr>
          <a:lstStyle/>
          <a:p>
            <a:pPr marL="0" indent="0">
              <a:buNone/>
            </a:pPr>
            <a:r>
              <a:rPr lang="en-US" sz="1600" b="1" dirty="0">
                <a:latin typeface="Arial" pitchFamily="34" charset="0"/>
                <a:cs typeface="Arial" pitchFamily="34" charset="0"/>
              </a:rPr>
              <a:t>ADVANTAGES OF SPLINTING. </a:t>
            </a:r>
          </a:p>
          <a:p>
            <a:r>
              <a:rPr lang="en-US" sz="1600" dirty="0">
                <a:latin typeface="Arial" pitchFamily="34" charset="0"/>
                <a:cs typeface="Arial" pitchFamily="34" charset="0"/>
              </a:rPr>
              <a:t>Splints are faster and easier to apply.</a:t>
            </a:r>
          </a:p>
          <a:p>
            <a:r>
              <a:rPr lang="en-US" sz="1600" dirty="0">
                <a:latin typeface="Arial" pitchFamily="34" charset="0"/>
                <a:cs typeface="Arial" pitchFamily="34" charset="0"/>
              </a:rPr>
              <a:t>They may be static ( </a:t>
            </a:r>
            <a:r>
              <a:rPr lang="en-US" sz="1600" dirty="0" err="1">
                <a:latin typeface="Arial" pitchFamily="34" charset="0"/>
                <a:cs typeface="Arial" pitchFamily="34" charset="0"/>
              </a:rPr>
              <a:t>i.e</a:t>
            </a:r>
            <a:r>
              <a:rPr lang="en-US" sz="1600" dirty="0">
                <a:latin typeface="Arial" pitchFamily="34" charset="0"/>
                <a:cs typeface="Arial" pitchFamily="34" charset="0"/>
              </a:rPr>
              <a:t> , prevent motion ) or dynamic ( </a:t>
            </a:r>
            <a:r>
              <a:rPr lang="en-US" sz="1600" dirty="0" err="1">
                <a:latin typeface="Arial" pitchFamily="34" charset="0"/>
                <a:cs typeface="Arial" pitchFamily="34" charset="0"/>
              </a:rPr>
              <a:t>i.e</a:t>
            </a:r>
            <a:r>
              <a:rPr lang="en-US" sz="1600" dirty="0">
                <a:latin typeface="Arial" pitchFamily="34" charset="0"/>
                <a:cs typeface="Arial" pitchFamily="34" charset="0"/>
              </a:rPr>
              <a:t>, functional ,assist with controlled motioned).</a:t>
            </a:r>
          </a:p>
          <a:p>
            <a:r>
              <a:rPr lang="en-US" sz="1600" dirty="0">
                <a:latin typeface="Arial" pitchFamily="34" charset="0"/>
                <a:cs typeface="Arial" pitchFamily="34" charset="0"/>
              </a:rPr>
              <a:t>Because a splint  is </a:t>
            </a:r>
            <a:r>
              <a:rPr lang="en-US" sz="1600" dirty="0" err="1">
                <a:latin typeface="Arial" pitchFamily="34" charset="0"/>
                <a:cs typeface="Arial" pitchFamily="34" charset="0"/>
              </a:rPr>
              <a:t>noncircumferential</a:t>
            </a:r>
            <a:r>
              <a:rPr lang="en-US" sz="1600" dirty="0">
                <a:latin typeface="Arial" pitchFamily="34" charset="0"/>
                <a:cs typeface="Arial" pitchFamily="34" charset="0"/>
              </a:rPr>
              <a:t> , it allows for the natural swelling that occurs during the initial inflammatory phase of the injury.</a:t>
            </a:r>
          </a:p>
          <a:p>
            <a:r>
              <a:rPr lang="en-US" sz="1600" dirty="0">
                <a:latin typeface="Arial" pitchFamily="34" charset="0"/>
                <a:cs typeface="Arial" pitchFamily="34" charset="0"/>
              </a:rPr>
              <a:t>Pressure – related complications ( e.g., skin breakdown , necrosis , compartment syndrome) increase with severe soft tissue swelling , particularly  in a contained space such as a circumferential cast. Therefore , splinting is the </a:t>
            </a:r>
            <a:r>
              <a:rPr lang="en-US" sz="1600" dirty="0" err="1">
                <a:latin typeface="Arial" pitchFamily="34" charset="0"/>
                <a:cs typeface="Arial" pitchFamily="34" charset="0"/>
              </a:rPr>
              <a:t>preffered</a:t>
            </a:r>
            <a:r>
              <a:rPr lang="en-US" sz="1600" dirty="0">
                <a:latin typeface="Arial" pitchFamily="34" charset="0"/>
                <a:cs typeface="Arial" pitchFamily="34" charset="0"/>
              </a:rPr>
              <a:t> method of immobilization  in the acute care setting. Furthermore , a splint may be removed more easily than a cast, allowing for regular inspection of the injury site.</a:t>
            </a:r>
          </a:p>
          <a:p>
            <a:r>
              <a:rPr lang="en-US" sz="1600" dirty="0">
                <a:latin typeface="Arial" pitchFamily="34" charset="0"/>
                <a:cs typeface="Arial" pitchFamily="34" charset="0"/>
              </a:rPr>
              <a:t>Both custom – made and standard  “ off-the- shelf “  splints are effective .</a:t>
            </a:r>
          </a:p>
          <a:p>
            <a:pPr marL="0" indent="0">
              <a:buNone/>
            </a:pPr>
            <a:r>
              <a:rPr lang="en-US" sz="1600" b="1" dirty="0">
                <a:latin typeface="Arial" pitchFamily="34" charset="0"/>
                <a:cs typeface="Arial" pitchFamily="34" charset="0"/>
              </a:rPr>
              <a:t>DISADVANTAGES  OF SPLINTING.</a:t>
            </a:r>
          </a:p>
          <a:p>
            <a:r>
              <a:rPr lang="en-US" sz="1600" dirty="0">
                <a:latin typeface="Arial" pitchFamily="34" charset="0"/>
                <a:cs typeface="Arial" pitchFamily="34" charset="0"/>
              </a:rPr>
              <a:t>Lack of patient compliance.</a:t>
            </a:r>
          </a:p>
          <a:p>
            <a:r>
              <a:rPr lang="en-US" sz="1600" dirty="0">
                <a:latin typeface="Arial" pitchFamily="34" charset="0"/>
                <a:cs typeface="Arial" pitchFamily="34" charset="0"/>
              </a:rPr>
              <a:t>Excessive motion at the injury site.</a:t>
            </a:r>
          </a:p>
          <a:p>
            <a:r>
              <a:rPr lang="en-US" sz="1600" dirty="0">
                <a:latin typeface="Arial" pitchFamily="34" charset="0"/>
                <a:cs typeface="Arial" pitchFamily="34" charset="0"/>
              </a:rPr>
              <a:t>Splints also have limitations in their usage .</a:t>
            </a:r>
          </a:p>
          <a:p>
            <a:r>
              <a:rPr lang="en-US" sz="1600" dirty="0">
                <a:latin typeface="Arial" pitchFamily="34" charset="0"/>
                <a:cs typeface="Arial" pitchFamily="34" charset="0"/>
              </a:rPr>
              <a:t>Fractures that are unstable or potentially unstable ( e.g., fractures requiring  reduction , segmental or spiral fractures , dislocation fractures ) may be splinted acutely to allow for swelling or to provide stability while awaiting definitive  care.</a:t>
            </a:r>
          </a:p>
          <a:p>
            <a:r>
              <a:rPr lang="en-US" sz="1600" dirty="0">
                <a:latin typeface="Arial" pitchFamily="34" charset="0"/>
                <a:cs typeface="Arial" pitchFamily="34" charset="0"/>
              </a:rPr>
              <a:t>However , splints themselves are inappropriate for definitive care of these types injuries . Such fractures are likely to require casting and orthopedic referral. </a:t>
            </a:r>
          </a:p>
          <a:p>
            <a:endParaRPr lang="en-US" sz="1600" dirty="0"/>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36612"/>
          </a:xfrm>
        </p:spPr>
        <p:txBody>
          <a:bodyPr>
            <a:normAutofit/>
          </a:bodyPr>
          <a:lstStyle/>
          <a:p>
            <a:pPr algn="ctr"/>
            <a:r>
              <a:rPr lang="en-US" sz="4000" b="1" dirty="0">
                <a:latin typeface="Arial" pitchFamily="34" charset="0"/>
                <a:cs typeface="Arial" pitchFamily="34" charset="0"/>
              </a:rPr>
              <a:t>Back Slab </a:t>
            </a:r>
          </a:p>
        </p:txBody>
      </p:sp>
      <p:sp>
        <p:nvSpPr>
          <p:cNvPr id="3" name="Content Placeholder 2"/>
          <p:cNvSpPr>
            <a:spLocks noGrp="1"/>
          </p:cNvSpPr>
          <p:nvPr>
            <p:ph idx="1"/>
          </p:nvPr>
        </p:nvSpPr>
        <p:spPr>
          <a:xfrm>
            <a:off x="457200" y="1143000"/>
            <a:ext cx="8229600" cy="4983163"/>
          </a:xfrm>
        </p:spPr>
        <p:txBody>
          <a:bodyPr>
            <a:noAutofit/>
          </a:bodyPr>
          <a:lstStyle/>
          <a:p>
            <a:pPr marL="0" indent="0">
              <a:buNone/>
            </a:pPr>
            <a:r>
              <a:rPr lang="en-US" sz="2000" dirty="0">
                <a:latin typeface="Arial" pitchFamily="34" charset="0"/>
                <a:cs typeface="Arial" pitchFamily="34" charset="0"/>
              </a:rPr>
              <a:t>The </a:t>
            </a:r>
            <a:r>
              <a:rPr lang="en-US" sz="2000" dirty="0" err="1">
                <a:latin typeface="Arial" pitchFamily="34" charset="0"/>
                <a:cs typeface="Arial" pitchFamily="34" charset="0"/>
              </a:rPr>
              <a:t>backslab</a:t>
            </a:r>
            <a:r>
              <a:rPr lang="en-US" sz="2000" dirty="0">
                <a:latin typeface="Arial" pitchFamily="34" charset="0"/>
                <a:cs typeface="Arial" pitchFamily="34" charset="0"/>
              </a:rPr>
              <a:t> is the simplest and the safest form of plaster splint . Instead of using encircling  bandages , the Plaster Slabs are applied longitudinally to the limb and bandaged in place while still soft. As the plaster firms up , the slabs conform to the contours of the limb to provide support with less risk of limb constriction than with a complete cast.</a:t>
            </a:r>
          </a:p>
          <a:p>
            <a:pPr marL="0" indent="0">
              <a:buNone/>
            </a:pPr>
            <a:r>
              <a:rPr lang="en-US" sz="2000" b="1" dirty="0">
                <a:latin typeface="Arial" pitchFamily="34" charset="0"/>
                <a:cs typeface="Arial" pitchFamily="34" charset="0"/>
              </a:rPr>
              <a:t>Indications for </a:t>
            </a:r>
            <a:r>
              <a:rPr lang="en-US" sz="2000" b="1" dirty="0" err="1">
                <a:latin typeface="Arial" pitchFamily="34" charset="0"/>
                <a:cs typeface="Arial" pitchFamily="34" charset="0"/>
              </a:rPr>
              <a:t>backslab</a:t>
            </a:r>
            <a:r>
              <a:rPr lang="en-US" sz="2000" b="1" dirty="0">
                <a:latin typeface="Arial" pitchFamily="34" charset="0"/>
                <a:cs typeface="Arial" pitchFamily="34" charset="0"/>
              </a:rPr>
              <a:t> includes;</a:t>
            </a:r>
            <a:endParaRPr lang="en-US" sz="2000" dirty="0">
              <a:latin typeface="Arial" pitchFamily="34" charset="0"/>
              <a:cs typeface="Arial" pitchFamily="34" charset="0"/>
            </a:endParaRPr>
          </a:p>
          <a:p>
            <a:r>
              <a:rPr lang="en-US" sz="2000" dirty="0">
                <a:latin typeface="Arial" pitchFamily="34" charset="0"/>
                <a:cs typeface="Arial" pitchFamily="34" charset="0"/>
              </a:rPr>
              <a:t>Buckle injuries and minor </a:t>
            </a:r>
            <a:r>
              <a:rPr lang="en-US" sz="2000" dirty="0" err="1">
                <a:latin typeface="Arial" pitchFamily="34" charset="0"/>
                <a:cs typeface="Arial" pitchFamily="34" charset="0"/>
              </a:rPr>
              <a:t>physeal</a:t>
            </a:r>
            <a:r>
              <a:rPr lang="en-US" sz="2000" dirty="0">
                <a:latin typeface="Arial" pitchFamily="34" charset="0"/>
                <a:cs typeface="Arial" pitchFamily="34" charset="0"/>
              </a:rPr>
              <a:t> injuries at the wrist.</a:t>
            </a:r>
          </a:p>
          <a:p>
            <a:r>
              <a:rPr lang="en-US" sz="2000" dirty="0">
                <a:latin typeface="Arial" pitchFamily="34" charset="0"/>
                <a:cs typeface="Arial" pitchFamily="34" charset="0"/>
              </a:rPr>
              <a:t>Fresh fractures where swelling is expected.</a:t>
            </a:r>
          </a:p>
          <a:p>
            <a:r>
              <a:rPr lang="en-US" sz="2000" dirty="0">
                <a:latin typeface="Arial" pitchFamily="34" charset="0"/>
                <a:cs typeface="Arial" pitchFamily="34" charset="0"/>
              </a:rPr>
              <a:t>Posterior slabs – indicated for injuries around the joints , supracondylar fractures in children.</a:t>
            </a:r>
          </a:p>
          <a:p>
            <a:r>
              <a:rPr lang="en-US" sz="2000" dirty="0">
                <a:latin typeface="Arial" pitchFamily="34" charset="0"/>
                <a:cs typeface="Arial" pitchFamily="34" charset="0"/>
              </a:rPr>
              <a:t>Most elbow fractures . Complete casts are not necessary and are dangerous, even if split.</a:t>
            </a:r>
          </a:p>
          <a:p>
            <a:r>
              <a:rPr lang="en-US" sz="2000" dirty="0">
                <a:latin typeface="Arial" pitchFamily="34" charset="0"/>
                <a:cs typeface="Arial" pitchFamily="34" charset="0"/>
              </a:rPr>
              <a:t>Temporary support for many hand and foot injuries.</a:t>
            </a:r>
          </a:p>
          <a:p>
            <a:r>
              <a:rPr lang="en-US" sz="2000" dirty="0" err="1">
                <a:latin typeface="Arial" pitchFamily="34" charset="0"/>
                <a:cs typeface="Arial" pitchFamily="34" charset="0"/>
              </a:rPr>
              <a:t>Tibial</a:t>
            </a:r>
            <a:r>
              <a:rPr lang="en-US" sz="2000" dirty="0">
                <a:latin typeface="Arial" pitchFamily="34" charset="0"/>
                <a:cs typeface="Arial" pitchFamily="34" charset="0"/>
              </a:rPr>
              <a:t> fractures with significant swelling.</a:t>
            </a:r>
          </a:p>
          <a:p>
            <a:r>
              <a:rPr lang="en-US" sz="2000" dirty="0">
                <a:latin typeface="Arial" pitchFamily="34" charset="0"/>
                <a:cs typeface="Arial" pitchFamily="34" charset="0"/>
              </a:rPr>
              <a:t>Crush injuries and open fractures.  </a:t>
            </a:r>
          </a:p>
        </p:txBody>
      </p:sp>
    </p:spTree>
    <p:extLst>
      <p:ext uri="{BB962C8B-B14F-4D97-AF65-F5344CB8AC3E}">
        <p14:creationId xmlns:p14="http://schemas.microsoft.com/office/powerpoint/2010/main" val="2824357624"/>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715000"/>
          </a:xfrm>
        </p:spPr>
        <p:txBody>
          <a:bodyPr>
            <a:normAutofit fontScale="77500" lnSpcReduction="20000"/>
          </a:bodyPr>
          <a:lstStyle/>
          <a:p>
            <a:pPr marL="0" indent="0">
              <a:buNone/>
            </a:pPr>
            <a:r>
              <a:rPr lang="en-US" sz="2800" b="1" dirty="0">
                <a:latin typeface="Arial" pitchFamily="34" charset="0"/>
                <a:cs typeface="Arial" pitchFamily="34" charset="0"/>
              </a:rPr>
              <a:t>Slabs for strengthening areas of potential weakness.</a:t>
            </a:r>
          </a:p>
          <a:p>
            <a:pPr marL="0" indent="0">
              <a:buNone/>
            </a:pPr>
            <a:r>
              <a:rPr lang="en-US" sz="2800" dirty="0">
                <a:latin typeface="Arial" pitchFamily="34" charset="0"/>
                <a:cs typeface="Arial" pitchFamily="34" charset="0"/>
              </a:rPr>
              <a:t>Slabs are prepared in two ways ; </a:t>
            </a:r>
          </a:p>
          <a:p>
            <a:r>
              <a:rPr lang="en-US" sz="2800" dirty="0">
                <a:latin typeface="Arial" pitchFamily="34" charset="0"/>
                <a:cs typeface="Arial" pitchFamily="34" charset="0"/>
              </a:rPr>
              <a:t>By unrolling a </a:t>
            </a:r>
            <a:r>
              <a:rPr lang="en-US" sz="2800" dirty="0" err="1">
                <a:latin typeface="Arial" pitchFamily="34" charset="0"/>
                <a:cs typeface="Arial" pitchFamily="34" charset="0"/>
              </a:rPr>
              <a:t>gypsona</a:t>
            </a:r>
            <a:r>
              <a:rPr lang="en-US" sz="2800" dirty="0">
                <a:latin typeface="Arial" pitchFamily="34" charset="0"/>
                <a:cs typeface="Arial" pitchFamily="34" charset="0"/>
              </a:rPr>
              <a:t> bandages to a required length.</a:t>
            </a:r>
          </a:p>
          <a:p>
            <a:r>
              <a:rPr lang="en-US" sz="2800" dirty="0">
                <a:latin typeface="Arial" pitchFamily="34" charset="0"/>
                <a:cs typeface="Arial" pitchFamily="34" charset="0"/>
              </a:rPr>
              <a:t>The average thickness is 5 to 6 layers . Should avoid short ends.</a:t>
            </a:r>
          </a:p>
          <a:p>
            <a:r>
              <a:rPr lang="en-US" sz="2800" dirty="0">
                <a:latin typeface="Arial" pitchFamily="34" charset="0"/>
                <a:cs typeface="Arial" pitchFamily="34" charset="0"/>
              </a:rPr>
              <a:t>Any inequality in length can cause wrinkle /ridge to form.</a:t>
            </a:r>
          </a:p>
          <a:p>
            <a:pPr marL="0" indent="0">
              <a:buNone/>
            </a:pPr>
            <a:r>
              <a:rPr lang="en-US" sz="2800" b="1" dirty="0">
                <a:latin typeface="Arial" pitchFamily="34" charset="0"/>
                <a:cs typeface="Arial" pitchFamily="34" charset="0"/>
              </a:rPr>
              <a:t>Areas required to be strengthened.</a:t>
            </a:r>
          </a:p>
          <a:p>
            <a:r>
              <a:rPr lang="en-US" sz="2800" dirty="0">
                <a:latin typeface="Arial" pitchFamily="34" charset="0"/>
                <a:cs typeface="Arial" pitchFamily="34" charset="0"/>
              </a:rPr>
              <a:t>Large joint areas </a:t>
            </a:r>
            <a:r>
              <a:rPr lang="en-US" sz="2800" dirty="0" err="1">
                <a:latin typeface="Arial" pitchFamily="34" charset="0"/>
                <a:cs typeface="Arial" pitchFamily="34" charset="0"/>
              </a:rPr>
              <a:t>e.g</a:t>
            </a:r>
            <a:r>
              <a:rPr lang="en-US" sz="2800" dirty="0">
                <a:latin typeface="Arial" pitchFamily="34" charset="0"/>
                <a:cs typeface="Arial" pitchFamily="34" charset="0"/>
              </a:rPr>
              <a:t> . Hip joints region.</a:t>
            </a:r>
          </a:p>
          <a:p>
            <a:r>
              <a:rPr lang="en-US" sz="2800" dirty="0">
                <a:latin typeface="Arial" pitchFamily="34" charset="0"/>
                <a:cs typeface="Arial" pitchFamily="34" charset="0"/>
              </a:rPr>
              <a:t>Where the pull of gravity is considerable such as shoulder joint region. ( prevent cracking and loss of apposition.)</a:t>
            </a:r>
          </a:p>
          <a:p>
            <a:r>
              <a:rPr lang="en-US" sz="2800" dirty="0">
                <a:latin typeface="Arial" pitchFamily="34" charset="0"/>
                <a:cs typeface="Arial" pitchFamily="34" charset="0"/>
              </a:rPr>
              <a:t>Areas as a sole of the foot which are subject able to considerably weight stresses and dampness from sweat.</a:t>
            </a:r>
          </a:p>
          <a:p>
            <a:r>
              <a:rPr lang="en-US" sz="2800" dirty="0">
                <a:latin typeface="Arial" pitchFamily="34" charset="0"/>
                <a:cs typeface="Arial" pitchFamily="34" charset="0"/>
              </a:rPr>
              <a:t>If a patient is obese-extra care must be taken to ensure that the cast is suitably reinforced.</a:t>
            </a:r>
          </a:p>
          <a:p>
            <a:r>
              <a:rPr lang="en-US" sz="2800" dirty="0">
                <a:latin typeface="Arial" pitchFamily="34" charset="0"/>
                <a:cs typeface="Arial" pitchFamily="34" charset="0"/>
              </a:rPr>
              <a:t>Use of slab to reduce the overall weight of the cast.</a:t>
            </a:r>
          </a:p>
          <a:p>
            <a:r>
              <a:rPr lang="en-US" sz="2800" dirty="0">
                <a:latin typeface="Arial" pitchFamily="34" charset="0"/>
                <a:cs typeface="Arial" pitchFamily="34" charset="0"/>
              </a:rPr>
              <a:t>This is mainly confined to large casts especially those that cover the trunk </a:t>
            </a:r>
            <a:r>
              <a:rPr lang="en-US" sz="2800" dirty="0" err="1">
                <a:latin typeface="Arial" pitchFamily="34" charset="0"/>
                <a:cs typeface="Arial" pitchFamily="34" charset="0"/>
              </a:rPr>
              <a:t>i.e</a:t>
            </a:r>
            <a:r>
              <a:rPr lang="en-US" sz="2800" dirty="0">
                <a:latin typeface="Arial" pitchFamily="34" charset="0"/>
                <a:cs typeface="Arial" pitchFamily="34" charset="0"/>
              </a:rPr>
              <a:t> Plaster Jackets . They can be made lighter and less bulky if slabs are applied.</a:t>
            </a:r>
          </a:p>
          <a:p>
            <a:endParaRPr lang="en-US" dirty="0"/>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334000"/>
          </a:xfrm>
        </p:spPr>
        <p:txBody>
          <a:bodyPr>
            <a:normAutofit/>
          </a:bodyPr>
          <a:lstStyle/>
          <a:p>
            <a:pPr marL="0" indent="0">
              <a:buNone/>
            </a:pPr>
            <a:r>
              <a:rPr lang="en-US" sz="2400" b="1" dirty="0">
                <a:latin typeface="Arial" pitchFamily="34" charset="0"/>
                <a:cs typeface="Arial" pitchFamily="34" charset="0"/>
              </a:rPr>
              <a:t>The Procedure.</a:t>
            </a:r>
          </a:p>
          <a:p>
            <a:r>
              <a:rPr lang="en-US" sz="2400" dirty="0">
                <a:latin typeface="Arial" pitchFamily="34" charset="0"/>
                <a:cs typeface="Arial" pitchFamily="34" charset="0"/>
              </a:rPr>
              <a:t>Measured slabs should be placed a long superior and inferior borders.</a:t>
            </a:r>
          </a:p>
          <a:p>
            <a:r>
              <a:rPr lang="en-US" sz="2400" dirty="0">
                <a:latin typeface="Arial" pitchFamily="34" charset="0"/>
                <a:cs typeface="Arial" pitchFamily="34" charset="0"/>
              </a:rPr>
              <a:t>Measured slabs should be placed </a:t>
            </a:r>
            <a:r>
              <a:rPr lang="en-US" sz="2400" dirty="0" err="1">
                <a:latin typeface="Arial" pitchFamily="34" charset="0"/>
                <a:cs typeface="Arial" pitchFamily="34" charset="0"/>
              </a:rPr>
              <a:t>anteriorly</a:t>
            </a:r>
            <a:r>
              <a:rPr lang="en-US" sz="2400" dirty="0">
                <a:latin typeface="Arial" pitchFamily="34" charset="0"/>
                <a:cs typeface="Arial" pitchFamily="34" charset="0"/>
              </a:rPr>
              <a:t> from the </a:t>
            </a:r>
            <a:r>
              <a:rPr lang="en-US" sz="2400" dirty="0" err="1">
                <a:latin typeface="Arial" pitchFamily="34" charset="0"/>
                <a:cs typeface="Arial" pitchFamily="34" charset="0"/>
              </a:rPr>
              <a:t>sternal</a:t>
            </a:r>
            <a:r>
              <a:rPr lang="en-US" sz="2400" dirty="0">
                <a:latin typeface="Arial" pitchFamily="34" charset="0"/>
                <a:cs typeface="Arial" pitchFamily="34" charset="0"/>
              </a:rPr>
              <a:t> notch to the symphysis pubis and </a:t>
            </a:r>
            <a:r>
              <a:rPr lang="en-US" sz="2400" dirty="0" err="1">
                <a:latin typeface="Arial" pitchFamily="34" charset="0"/>
                <a:cs typeface="Arial" pitchFamily="34" charset="0"/>
              </a:rPr>
              <a:t>posteriorly</a:t>
            </a:r>
            <a:r>
              <a:rPr lang="en-US" sz="2400" dirty="0">
                <a:latin typeface="Arial" pitchFamily="34" charset="0"/>
                <a:cs typeface="Arial" pitchFamily="34" charset="0"/>
              </a:rPr>
              <a:t> from upper border to the sacrum along the line of the spine.</a:t>
            </a:r>
          </a:p>
          <a:p>
            <a:r>
              <a:rPr lang="en-US" sz="2400" dirty="0">
                <a:latin typeface="Arial" pitchFamily="34" charset="0"/>
                <a:cs typeface="Arial" pitchFamily="34" charset="0"/>
              </a:rPr>
              <a:t>Measured slabs should be placed laterally from lower border of the </a:t>
            </a:r>
            <a:r>
              <a:rPr lang="en-US" sz="2400" dirty="0" err="1">
                <a:latin typeface="Arial" pitchFamily="34" charset="0"/>
                <a:cs typeface="Arial" pitchFamily="34" charset="0"/>
              </a:rPr>
              <a:t>axillae</a:t>
            </a:r>
            <a:r>
              <a:rPr lang="en-US" sz="2400" dirty="0">
                <a:latin typeface="Arial" pitchFamily="34" charset="0"/>
                <a:cs typeface="Arial" pitchFamily="34" charset="0"/>
              </a:rPr>
              <a:t> to a point mid-way between the iliac crests and the greater </a:t>
            </a:r>
            <a:r>
              <a:rPr lang="en-US" sz="2400" dirty="0" err="1">
                <a:latin typeface="Arial" pitchFamily="34" charset="0"/>
                <a:cs typeface="Arial" pitchFamily="34" charset="0"/>
              </a:rPr>
              <a:t>tronchanter</a:t>
            </a:r>
            <a:r>
              <a:rPr lang="en-US" sz="2400" dirty="0">
                <a:latin typeface="Arial" pitchFamily="34" charset="0"/>
                <a:cs typeface="Arial" pitchFamily="34" charset="0"/>
              </a:rPr>
              <a:t>.</a:t>
            </a:r>
          </a:p>
          <a:p>
            <a:r>
              <a:rPr lang="en-US" sz="2400" dirty="0">
                <a:latin typeface="Arial" pitchFamily="34" charset="0"/>
                <a:cs typeface="Arial" pitchFamily="34" charset="0"/>
              </a:rPr>
              <a:t>After that the bandages can be encircled to cover the slabs . Both strength and lightness is achieved.</a:t>
            </a:r>
          </a:p>
          <a:p>
            <a:endParaRPr lang="en-US" dirty="0"/>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38200"/>
            <a:ext cx="8229600" cy="487362"/>
          </a:xfrm>
        </p:spPr>
        <p:txBody>
          <a:bodyPr>
            <a:normAutofit/>
          </a:bodyPr>
          <a:lstStyle/>
          <a:p>
            <a:pPr algn="l"/>
            <a:r>
              <a:rPr lang="en-US" sz="2800" b="1" dirty="0">
                <a:latin typeface="Arial" pitchFamily="34" charset="0"/>
                <a:cs typeface="Arial" pitchFamily="34" charset="0"/>
              </a:rPr>
              <a:t>DynaCast Prelude Synthetic Splint System.</a:t>
            </a:r>
            <a:endParaRPr lang="en-US" sz="2800" dirty="0">
              <a:latin typeface="Arial" pitchFamily="34" charset="0"/>
              <a:cs typeface="Arial" pitchFamily="34" charset="0"/>
            </a:endParaRPr>
          </a:p>
        </p:txBody>
      </p:sp>
      <p:sp>
        <p:nvSpPr>
          <p:cNvPr id="3" name="Content Placeholder 2"/>
          <p:cNvSpPr>
            <a:spLocks noGrp="1"/>
          </p:cNvSpPr>
          <p:nvPr>
            <p:ph idx="1"/>
          </p:nvPr>
        </p:nvSpPr>
        <p:spPr>
          <a:xfrm>
            <a:off x="457200" y="1447800"/>
            <a:ext cx="8229600" cy="4953000"/>
          </a:xfrm>
        </p:spPr>
        <p:txBody>
          <a:bodyPr>
            <a:normAutofit fontScale="25000" lnSpcReduction="20000"/>
          </a:bodyPr>
          <a:lstStyle/>
          <a:p>
            <a:pPr marL="0" indent="0">
              <a:buNone/>
            </a:pPr>
            <a:r>
              <a:rPr lang="en-US" sz="8800" dirty="0">
                <a:latin typeface="Arial" pitchFamily="34" charset="0"/>
                <a:cs typeface="Arial" pitchFamily="34" charset="0"/>
              </a:rPr>
              <a:t>The Dynacast Prelude Synthetic Splint System is a synthetic splinting system specifically incorporating incorporating fiberglass , covered by a polypropylene padding , to offer easy application for the support and immobilisation of fresh fractures and soft tissue injuries. It is presented in a roll format for versatility in use and application . The </a:t>
            </a:r>
            <a:r>
              <a:rPr lang="en-US" sz="8800" i="1" dirty="0">
                <a:latin typeface="Arial" pitchFamily="34" charset="0"/>
                <a:cs typeface="Arial" pitchFamily="34" charset="0"/>
              </a:rPr>
              <a:t>DynaCast Prelude </a:t>
            </a:r>
            <a:r>
              <a:rPr lang="en-US" sz="8800" dirty="0">
                <a:latin typeface="Arial" pitchFamily="34" charset="0"/>
                <a:cs typeface="Arial" pitchFamily="34" charset="0"/>
              </a:rPr>
              <a:t>is a versatile splinting system for individual patient application and is a clean modern alternative to plaster , being as strong and light but with no plaster mess. The DynaCast Prelude is ideally suited to the theatre and ward environment for his reason and the continous roll format ensures the clinician will only use what is required and provides versatility to choose the length of splint to suit the indication.</a:t>
            </a:r>
          </a:p>
          <a:p>
            <a:pPr marL="0" indent="0">
              <a:buNone/>
            </a:pPr>
            <a:r>
              <a:rPr lang="en-US" sz="8800" dirty="0">
                <a:latin typeface="Arial" pitchFamily="34" charset="0"/>
                <a:cs typeface="Arial" pitchFamily="34" charset="0"/>
              </a:rPr>
              <a:t>The DynaCast Prelude is made with strong resin coated fiberglass making it resistant to breakdown. Soft polypropylene padding also covers the fiberglass splint which minimizes the risk of pressure points.</a:t>
            </a:r>
          </a:p>
          <a:p>
            <a:pPr marL="0" indent="0">
              <a:buNone/>
            </a:pPr>
            <a:endParaRPr lang="en-US" sz="1200" dirty="0">
              <a:latin typeface="Arial" pitchFamily="34" charset="0"/>
              <a:cs typeface="Arial" pitchFamily="34" charset="0"/>
            </a:endParaRPr>
          </a:p>
          <a:p>
            <a:pPr marL="0" indent="0">
              <a:buNone/>
            </a:pPr>
            <a:endParaRPr lang="en-US" sz="1200" dirty="0">
              <a:latin typeface="Arial" pitchFamily="34" charset="0"/>
              <a:cs typeface="Arial" pitchFamily="34" charset="0"/>
            </a:endParaRPr>
          </a:p>
        </p:txBody>
      </p:sp>
    </p:spTree>
    <p:extLst>
      <p:ext uri="{BB962C8B-B14F-4D97-AF65-F5344CB8AC3E}">
        <p14:creationId xmlns:p14="http://schemas.microsoft.com/office/powerpoint/2010/main" val="897670032"/>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a:t>Conti-</a:t>
            </a:r>
          </a:p>
        </p:txBody>
      </p:sp>
      <p:sp>
        <p:nvSpPr>
          <p:cNvPr id="3" name="Content Placeholder 2"/>
          <p:cNvSpPr>
            <a:spLocks noGrp="1"/>
          </p:cNvSpPr>
          <p:nvPr>
            <p:ph idx="1"/>
          </p:nvPr>
        </p:nvSpPr>
        <p:spPr>
          <a:xfrm>
            <a:off x="457200" y="1295400"/>
            <a:ext cx="8229600" cy="5029200"/>
          </a:xfrm>
        </p:spPr>
        <p:txBody>
          <a:bodyPr>
            <a:normAutofit fontScale="85000" lnSpcReduction="20000"/>
          </a:bodyPr>
          <a:lstStyle/>
          <a:p>
            <a:pPr marL="0" indent="0">
              <a:buNone/>
            </a:pPr>
            <a:r>
              <a:rPr lang="en-US" sz="2800" u="sng" dirty="0">
                <a:latin typeface="Arial" pitchFamily="34" charset="0"/>
                <a:cs typeface="Arial" pitchFamily="34" charset="0"/>
              </a:rPr>
              <a:t>Features of the </a:t>
            </a:r>
            <a:r>
              <a:rPr lang="en-US" sz="2800" u="sng" dirty="0" err="1">
                <a:latin typeface="Arial" pitchFamily="34" charset="0"/>
                <a:cs typeface="Arial" pitchFamily="34" charset="0"/>
              </a:rPr>
              <a:t>DynaCast</a:t>
            </a:r>
            <a:r>
              <a:rPr lang="en-US" sz="2800" u="sng" dirty="0">
                <a:latin typeface="Arial" pitchFamily="34" charset="0"/>
                <a:cs typeface="Arial" pitchFamily="34" charset="0"/>
              </a:rPr>
              <a:t> Prelude Synthetic Splint System</a:t>
            </a:r>
            <a:r>
              <a:rPr lang="en-US" sz="2800" dirty="0">
                <a:latin typeface="Arial" pitchFamily="34" charset="0"/>
                <a:cs typeface="Arial" pitchFamily="34" charset="0"/>
              </a:rPr>
              <a:t>.</a:t>
            </a:r>
          </a:p>
          <a:p>
            <a:r>
              <a:rPr lang="en-US" sz="2800" dirty="0">
                <a:latin typeface="Arial" pitchFamily="34" charset="0"/>
                <a:cs typeface="Arial" pitchFamily="34" charset="0"/>
              </a:rPr>
              <a:t>Can be used throughout then rehabilitation process.</a:t>
            </a:r>
          </a:p>
          <a:p>
            <a:r>
              <a:rPr lang="en-US" sz="2800" dirty="0">
                <a:latin typeface="Arial" pitchFamily="34" charset="0"/>
                <a:cs typeface="Arial" pitchFamily="34" charset="0"/>
              </a:rPr>
              <a:t>All in one roll for ease of application.</a:t>
            </a:r>
          </a:p>
          <a:p>
            <a:r>
              <a:rPr lang="en-US" sz="2800" dirty="0">
                <a:latin typeface="Arial" pitchFamily="34" charset="0"/>
                <a:cs typeface="Arial" pitchFamily="34" charset="0"/>
              </a:rPr>
              <a:t>Set within 3-5 minutes, weight bearing in 20 minutes.</a:t>
            </a:r>
          </a:p>
          <a:p>
            <a:r>
              <a:rPr lang="en-US" sz="2800" dirty="0">
                <a:latin typeface="Arial" pitchFamily="34" charset="0"/>
                <a:cs typeface="Arial" pitchFamily="34" charset="0"/>
              </a:rPr>
              <a:t>No mess and will not break down, unlike plaster casts.</a:t>
            </a:r>
          </a:p>
          <a:p>
            <a:r>
              <a:rPr lang="en-US" sz="2800" dirty="0">
                <a:latin typeface="Arial" pitchFamily="34" charset="0"/>
                <a:cs typeface="Arial" pitchFamily="34" charset="0"/>
              </a:rPr>
              <a:t>Naturally aids moisture transmission away from the skin to enhance patient comfort.</a:t>
            </a:r>
          </a:p>
          <a:p>
            <a:pPr marL="0" indent="0">
              <a:buNone/>
            </a:pPr>
            <a:r>
              <a:rPr lang="en-US" sz="2800" dirty="0">
                <a:latin typeface="Arial" pitchFamily="34" charset="0"/>
                <a:cs typeface="Arial" pitchFamily="34" charset="0"/>
              </a:rPr>
              <a:t>The </a:t>
            </a:r>
            <a:r>
              <a:rPr lang="en-US" sz="2800" dirty="0" err="1">
                <a:latin typeface="Arial" pitchFamily="34" charset="0"/>
                <a:cs typeface="Arial" pitchFamily="34" charset="0"/>
              </a:rPr>
              <a:t>DynaCast</a:t>
            </a:r>
            <a:r>
              <a:rPr lang="en-US" sz="2800" dirty="0">
                <a:latin typeface="Arial" pitchFamily="34" charset="0"/>
                <a:cs typeface="Arial" pitchFamily="34" charset="0"/>
              </a:rPr>
              <a:t> Prelude Synthetic Splint System is available in various dimensions in White.</a:t>
            </a:r>
          </a:p>
          <a:p>
            <a:pPr marL="0" indent="0">
              <a:buNone/>
            </a:pPr>
            <a:r>
              <a:rPr lang="en-US" sz="2800" dirty="0">
                <a:latin typeface="Arial" pitchFamily="34" charset="0"/>
                <a:cs typeface="Arial" pitchFamily="34" charset="0"/>
              </a:rPr>
              <a:t>The </a:t>
            </a:r>
            <a:r>
              <a:rPr lang="en-US" sz="2800" b="1" dirty="0" err="1">
                <a:latin typeface="Arial" pitchFamily="34" charset="0"/>
                <a:cs typeface="Arial" pitchFamily="34" charset="0"/>
              </a:rPr>
              <a:t>DynaCast</a:t>
            </a:r>
            <a:r>
              <a:rPr lang="en-US" sz="2800" b="1" dirty="0">
                <a:latin typeface="Arial" pitchFamily="34" charset="0"/>
                <a:cs typeface="Arial" pitchFamily="34" charset="0"/>
              </a:rPr>
              <a:t> AS Ankle Splint </a:t>
            </a:r>
            <a:r>
              <a:rPr lang="en-US" sz="2800" dirty="0">
                <a:latin typeface="Arial" pitchFamily="34" charset="0"/>
                <a:cs typeface="Arial" pitchFamily="34" charset="0"/>
              </a:rPr>
              <a:t>is a uniquely designed </a:t>
            </a:r>
            <a:r>
              <a:rPr lang="en-US" sz="2800" dirty="0" err="1">
                <a:latin typeface="Arial" pitchFamily="34" charset="0"/>
                <a:cs typeface="Arial" pitchFamily="34" charset="0"/>
              </a:rPr>
              <a:t>mouldable</a:t>
            </a:r>
            <a:r>
              <a:rPr lang="en-US" sz="2800" dirty="0">
                <a:latin typeface="Arial" pitchFamily="34" charset="0"/>
                <a:cs typeface="Arial" pitchFamily="34" charset="0"/>
              </a:rPr>
              <a:t> solution for external ankle support following injury or chronic instability. The </a:t>
            </a:r>
            <a:r>
              <a:rPr lang="en-US" sz="2800" dirty="0" err="1">
                <a:latin typeface="Arial" pitchFamily="34" charset="0"/>
                <a:cs typeface="Arial" pitchFamily="34" charset="0"/>
              </a:rPr>
              <a:t>DynaCast</a:t>
            </a:r>
            <a:r>
              <a:rPr lang="en-US" sz="2800" dirty="0">
                <a:latin typeface="Arial" pitchFamily="34" charset="0"/>
                <a:cs typeface="Arial" pitchFamily="34" charset="0"/>
              </a:rPr>
              <a:t> AS is lightweight but also strong and durable. They will fit easily into a shoe or boot. The </a:t>
            </a:r>
            <a:r>
              <a:rPr lang="en-US" sz="2800" i="1" dirty="0" err="1">
                <a:latin typeface="Arial" pitchFamily="34" charset="0"/>
                <a:cs typeface="Arial" pitchFamily="34" charset="0"/>
              </a:rPr>
              <a:t>DynaCast</a:t>
            </a:r>
            <a:r>
              <a:rPr lang="en-US" sz="2800" i="1" dirty="0">
                <a:latin typeface="Arial" pitchFamily="34" charset="0"/>
                <a:cs typeface="Arial" pitchFamily="34" charset="0"/>
              </a:rPr>
              <a:t> AS </a:t>
            </a:r>
            <a:r>
              <a:rPr lang="en-US" sz="2800" dirty="0">
                <a:latin typeface="Arial" pitchFamily="34" charset="0"/>
                <a:cs typeface="Arial" pitchFamily="34" charset="0"/>
              </a:rPr>
              <a:t>therapy solution can be used continuously throughout the entire rehabilitation process.</a:t>
            </a:r>
            <a:endParaRPr lang="en-US" dirty="0"/>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019800"/>
          </a:xfrm>
        </p:spPr>
        <p:txBody>
          <a:bodyPr>
            <a:normAutofit/>
          </a:bodyPr>
          <a:lstStyle/>
          <a:p>
            <a:pPr marL="0" indent="0">
              <a:buNone/>
            </a:pPr>
            <a:r>
              <a:rPr lang="en-US" sz="2800" dirty="0">
                <a:latin typeface="Arial" pitchFamily="34" charset="0"/>
                <a:cs typeface="Arial" pitchFamily="34" charset="0"/>
              </a:rPr>
              <a:t> </a:t>
            </a:r>
          </a:p>
          <a:p>
            <a:pPr marL="0" indent="0">
              <a:buNone/>
            </a:pPr>
            <a:r>
              <a:rPr lang="en-US" sz="2800" u="sng" dirty="0">
                <a:latin typeface="Arial" pitchFamily="34" charset="0"/>
                <a:cs typeface="Arial" pitchFamily="34" charset="0"/>
              </a:rPr>
              <a:t>Features of the </a:t>
            </a:r>
            <a:r>
              <a:rPr lang="en-US" sz="2800" u="sng" dirty="0" err="1">
                <a:latin typeface="Arial" pitchFamily="34" charset="0"/>
                <a:cs typeface="Arial" pitchFamily="34" charset="0"/>
              </a:rPr>
              <a:t>DynaCast</a:t>
            </a:r>
            <a:r>
              <a:rPr lang="en-US" sz="2800" u="sng" dirty="0">
                <a:latin typeface="Arial" pitchFamily="34" charset="0"/>
                <a:cs typeface="Arial" pitchFamily="34" charset="0"/>
              </a:rPr>
              <a:t> AS Ankle Splint.</a:t>
            </a:r>
          </a:p>
          <a:p>
            <a:r>
              <a:rPr lang="en-US" sz="2800" dirty="0">
                <a:latin typeface="Arial" pitchFamily="34" charset="0"/>
                <a:cs typeface="Arial" pitchFamily="34" charset="0"/>
              </a:rPr>
              <a:t>Allows for a precise fit for increased patient comfort.</a:t>
            </a:r>
          </a:p>
          <a:p>
            <a:r>
              <a:rPr lang="en-US" sz="2800" dirty="0">
                <a:latin typeface="Arial" pitchFamily="34" charset="0"/>
                <a:cs typeface="Arial" pitchFamily="34" charset="0"/>
              </a:rPr>
              <a:t>6-ply stirrup splint with micro-perforated foam covering.</a:t>
            </a:r>
          </a:p>
          <a:p>
            <a:r>
              <a:rPr lang="en-US" sz="2800" dirty="0">
                <a:latin typeface="Arial" pitchFamily="34" charset="0"/>
                <a:cs typeface="Arial" pitchFamily="34" charset="0"/>
              </a:rPr>
              <a:t>Allows the use of normal footwear.</a:t>
            </a:r>
          </a:p>
          <a:p>
            <a:r>
              <a:rPr lang="en-US" sz="2800" dirty="0">
                <a:latin typeface="Arial" pitchFamily="34" charset="0"/>
                <a:cs typeface="Arial" pitchFamily="34" charset="0"/>
              </a:rPr>
              <a:t>All in one treatment from acute to rehabilitation.</a:t>
            </a:r>
          </a:p>
          <a:p>
            <a:pPr marL="0" indent="0">
              <a:buNone/>
            </a:pPr>
            <a:r>
              <a:rPr lang="en-US" sz="2800" dirty="0">
                <a:latin typeface="Arial" pitchFamily="34" charset="0"/>
                <a:cs typeface="Arial" pitchFamily="34" charset="0"/>
              </a:rPr>
              <a:t>The </a:t>
            </a:r>
            <a:r>
              <a:rPr lang="en-US" sz="2800" dirty="0" err="1">
                <a:latin typeface="Arial" pitchFamily="34" charset="0"/>
                <a:cs typeface="Arial" pitchFamily="34" charset="0"/>
              </a:rPr>
              <a:t>DynaCast</a:t>
            </a:r>
            <a:r>
              <a:rPr lang="en-US" sz="2800" dirty="0">
                <a:latin typeface="Arial" pitchFamily="34" charset="0"/>
                <a:cs typeface="Arial" pitchFamily="34" charset="0"/>
              </a:rPr>
              <a:t> AS Ankle Splint dispenser pack contains 10 splints and 10 elastic straps which are latex- free.</a:t>
            </a:r>
          </a:p>
          <a:p>
            <a:endParaRPr lang="en-US" dirty="0"/>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780288"/>
          </a:xfrm>
        </p:spPr>
        <p:txBody>
          <a:bodyPr>
            <a:normAutofit fontScale="90000"/>
          </a:bodyPr>
          <a:lstStyle/>
          <a:p>
            <a:r>
              <a:rPr lang="en-US" dirty="0"/>
              <a:t>Conti-</a:t>
            </a:r>
          </a:p>
        </p:txBody>
      </p:sp>
      <p:sp>
        <p:nvSpPr>
          <p:cNvPr id="3" name="Content Placeholder 2"/>
          <p:cNvSpPr>
            <a:spLocks noGrp="1"/>
          </p:cNvSpPr>
          <p:nvPr>
            <p:ph idx="1"/>
          </p:nvPr>
        </p:nvSpPr>
        <p:spPr>
          <a:xfrm>
            <a:off x="457200" y="990600"/>
            <a:ext cx="8229600" cy="5562600"/>
          </a:xfrm>
        </p:spPr>
        <p:txBody>
          <a:bodyPr>
            <a:normAutofit fontScale="92500" lnSpcReduction="10000"/>
          </a:bodyPr>
          <a:lstStyle/>
          <a:p>
            <a:pPr marL="0" indent="0">
              <a:buNone/>
            </a:pPr>
            <a:r>
              <a:rPr lang="en-US" sz="2800" dirty="0">
                <a:latin typeface="Arial" pitchFamily="34" charset="0"/>
                <a:cs typeface="Arial" pitchFamily="34" charset="0"/>
              </a:rPr>
              <a:t>The </a:t>
            </a:r>
            <a:r>
              <a:rPr lang="en-US" sz="2800" dirty="0" err="1">
                <a:latin typeface="Arial" pitchFamily="34" charset="0"/>
                <a:cs typeface="Arial" pitchFamily="34" charset="0"/>
              </a:rPr>
              <a:t>DynaCast</a:t>
            </a:r>
            <a:r>
              <a:rPr lang="en-US" sz="2800" dirty="0">
                <a:latin typeface="Arial" pitchFamily="34" charset="0"/>
                <a:cs typeface="Arial" pitchFamily="34" charset="0"/>
              </a:rPr>
              <a:t> Prelude Solo Synthetic Splint System is a </a:t>
            </a:r>
            <a:r>
              <a:rPr lang="en-US" sz="2800" dirty="0" err="1">
                <a:latin typeface="Arial" pitchFamily="34" charset="0"/>
                <a:cs typeface="Arial" pitchFamily="34" charset="0"/>
              </a:rPr>
              <a:t>fibreglass</a:t>
            </a:r>
            <a:r>
              <a:rPr lang="en-US" sz="2800" dirty="0">
                <a:latin typeface="Arial" pitchFamily="34" charset="0"/>
                <a:cs typeface="Arial" pitchFamily="34" charset="0"/>
              </a:rPr>
              <a:t> splinting system of great strength that is also covered by a thin , breathable material that is available in a variety of individually wrapped widths and lengths. The  </a:t>
            </a:r>
            <a:r>
              <a:rPr lang="en-US" sz="2800" dirty="0" err="1">
                <a:latin typeface="Arial" pitchFamily="34" charset="0"/>
                <a:cs typeface="Arial" pitchFamily="34" charset="0"/>
              </a:rPr>
              <a:t>DynaCast</a:t>
            </a:r>
            <a:r>
              <a:rPr lang="en-US" sz="2800" dirty="0">
                <a:latin typeface="Arial" pitchFamily="34" charset="0"/>
                <a:cs typeface="Arial" pitchFamily="34" charset="0"/>
              </a:rPr>
              <a:t> is stronger and more versatile than traditional Plaster of Paris splints or slabs . </a:t>
            </a:r>
            <a:r>
              <a:rPr lang="en-US" sz="2800" i="1" dirty="0" err="1">
                <a:latin typeface="Arial" pitchFamily="34" charset="0"/>
                <a:cs typeface="Arial" pitchFamily="34" charset="0"/>
              </a:rPr>
              <a:t>DynaCast</a:t>
            </a:r>
            <a:r>
              <a:rPr lang="en-US" sz="2800" i="1" dirty="0">
                <a:latin typeface="Arial" pitchFamily="34" charset="0"/>
                <a:cs typeface="Arial" pitchFamily="34" charset="0"/>
              </a:rPr>
              <a:t> Prelude Solo </a:t>
            </a:r>
            <a:r>
              <a:rPr lang="en-US" sz="2800" dirty="0">
                <a:latin typeface="Arial" pitchFamily="34" charset="0"/>
                <a:cs typeface="Arial" pitchFamily="34" charset="0"/>
              </a:rPr>
              <a:t>is easy to apply and clean and will provide stable support for fractures.</a:t>
            </a:r>
          </a:p>
          <a:p>
            <a:pPr marL="0" indent="0">
              <a:buNone/>
            </a:pPr>
            <a:r>
              <a:rPr lang="en-US" sz="2800" u="sng" dirty="0">
                <a:latin typeface="Arial" pitchFamily="34" charset="0"/>
                <a:cs typeface="Arial" pitchFamily="34" charset="0"/>
              </a:rPr>
              <a:t>Features of the </a:t>
            </a:r>
            <a:r>
              <a:rPr lang="en-US" sz="2800" u="sng" dirty="0" err="1">
                <a:latin typeface="Arial" pitchFamily="34" charset="0"/>
                <a:cs typeface="Arial" pitchFamily="34" charset="0"/>
              </a:rPr>
              <a:t>DynaCast</a:t>
            </a:r>
            <a:r>
              <a:rPr lang="en-US" sz="2800" u="sng" dirty="0">
                <a:latin typeface="Arial" pitchFamily="34" charset="0"/>
                <a:cs typeface="Arial" pitchFamily="34" charset="0"/>
              </a:rPr>
              <a:t> Prelude Solo. </a:t>
            </a:r>
          </a:p>
          <a:p>
            <a:r>
              <a:rPr lang="en-US" sz="2800" dirty="0">
                <a:latin typeface="Arial" pitchFamily="34" charset="0"/>
                <a:cs typeface="Arial" pitchFamily="34" charset="0"/>
              </a:rPr>
              <a:t>Stronger than traditional plaster cast.</a:t>
            </a:r>
          </a:p>
          <a:p>
            <a:r>
              <a:rPr lang="en-US" sz="2800" dirty="0">
                <a:latin typeface="Arial" pitchFamily="34" charset="0"/>
                <a:cs typeface="Arial" pitchFamily="34" charset="0"/>
              </a:rPr>
              <a:t>Reduces weight and bulk to patient.</a:t>
            </a:r>
          </a:p>
          <a:p>
            <a:r>
              <a:rPr lang="en-US" sz="2800" dirty="0">
                <a:latin typeface="Arial" pitchFamily="34" charset="0"/>
                <a:cs typeface="Arial" pitchFamily="34" charset="0"/>
              </a:rPr>
              <a:t>No dust or mess associated with casts.</a:t>
            </a:r>
          </a:p>
          <a:p>
            <a:r>
              <a:rPr lang="en-US" sz="2800" dirty="0">
                <a:latin typeface="Arial" pitchFamily="34" charset="0"/>
                <a:cs typeface="Arial" pitchFamily="34" charset="0"/>
              </a:rPr>
              <a:t>Interlocking strength technology </a:t>
            </a:r>
            <a:r>
              <a:rPr lang="en-US" sz="2800" dirty="0" err="1">
                <a:latin typeface="Arial" pitchFamily="34" charset="0"/>
                <a:cs typeface="Arial" pitchFamily="34" charset="0"/>
              </a:rPr>
              <a:t>minimises</a:t>
            </a:r>
            <a:r>
              <a:rPr lang="en-US" sz="2800" dirty="0">
                <a:latin typeface="Arial" pitchFamily="34" charset="0"/>
                <a:cs typeface="Arial" pitchFamily="34" charset="0"/>
              </a:rPr>
              <a:t> wrinkling.</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D6BDA-E050-415E-A215-99982C2BD87D}"/>
              </a:ext>
            </a:extLst>
          </p:cNvPr>
          <p:cNvSpPr>
            <a:spLocks noGrp="1"/>
          </p:cNvSpPr>
          <p:nvPr>
            <p:ph type="title"/>
          </p:nvPr>
        </p:nvSpPr>
        <p:spPr/>
        <p:txBody>
          <a:bodyPr/>
          <a:lstStyle/>
          <a:p>
            <a:r>
              <a:rPr lang="en-US" dirty="0"/>
              <a:t>CLOSED REDUCTION</a:t>
            </a:r>
          </a:p>
        </p:txBody>
      </p:sp>
      <p:sp>
        <p:nvSpPr>
          <p:cNvPr id="3" name="Content Placeholder 2">
            <a:extLst>
              <a:ext uri="{FF2B5EF4-FFF2-40B4-BE49-F238E27FC236}">
                <a16:creationId xmlns:a16="http://schemas.microsoft.com/office/drawing/2014/main" id="{41853501-3710-4887-BD7D-454C1E8669B4}"/>
              </a:ext>
            </a:extLst>
          </p:cNvPr>
          <p:cNvSpPr>
            <a:spLocks noGrp="1"/>
          </p:cNvSpPr>
          <p:nvPr>
            <p:ph idx="1"/>
          </p:nvPr>
        </p:nvSpPr>
        <p:spPr/>
        <p:txBody>
          <a:bodyPr>
            <a:normAutofit/>
          </a:bodyPr>
          <a:lstStyle/>
          <a:p>
            <a:r>
              <a:rPr lang="en-US" sz="3200" dirty="0">
                <a:solidFill>
                  <a:srgbClr val="292934"/>
                </a:solidFill>
                <a:effectLst/>
                <a:latin typeface="TimesNewRomanPSMT"/>
              </a:rPr>
              <a:t>All displaced fractures should be reduced to minimize soft tissue complications, including those that require ORIF </a:t>
            </a:r>
            <a:endParaRPr lang="en-US" sz="4000" dirty="0"/>
          </a:p>
          <a:p>
            <a:r>
              <a:rPr lang="en-US" sz="3200" dirty="0">
                <a:solidFill>
                  <a:srgbClr val="292934"/>
                </a:solidFill>
                <a:effectLst/>
                <a:latin typeface="TimesNewRomanPSMT"/>
              </a:rPr>
              <a:t>Adequate analgesia and muscle relaxation are critical for success </a:t>
            </a:r>
            <a:endParaRPr lang="en-US" sz="4000" dirty="0"/>
          </a:p>
          <a:p>
            <a:r>
              <a:rPr lang="en-US" sz="3200" dirty="0">
                <a:solidFill>
                  <a:srgbClr val="292934"/>
                </a:solidFill>
                <a:effectLst/>
                <a:latin typeface="TimesNewRomanPSMT"/>
              </a:rPr>
              <a:t>Correct/restore length, rotation, and angulation </a:t>
            </a:r>
            <a:endParaRPr lang="en-US" sz="4000" dirty="0"/>
          </a:p>
          <a:p>
            <a:r>
              <a:rPr lang="en-US" sz="3200" dirty="0">
                <a:solidFill>
                  <a:srgbClr val="292934"/>
                </a:solidFill>
                <a:effectLst/>
                <a:latin typeface="TimesNewRomanPSMT"/>
              </a:rPr>
              <a:t>Immobilize joint above and below.</a:t>
            </a:r>
            <a:endParaRPr lang="en-US" sz="4000" dirty="0"/>
          </a:p>
        </p:txBody>
      </p:sp>
    </p:spTree>
    <p:extLst>
      <p:ext uri="{BB962C8B-B14F-4D97-AF65-F5344CB8AC3E}">
        <p14:creationId xmlns:p14="http://schemas.microsoft.com/office/powerpoint/2010/main" val="5461899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FA903-DD7B-47A5-A440-CFD4BD5C7B7F}"/>
              </a:ext>
            </a:extLst>
          </p:cNvPr>
          <p:cNvSpPr>
            <a:spLocks noGrp="1"/>
          </p:cNvSpPr>
          <p:nvPr>
            <p:ph type="title"/>
          </p:nvPr>
        </p:nvSpPr>
        <p:spPr/>
        <p:txBody>
          <a:bodyPr/>
          <a:lstStyle/>
          <a:p>
            <a:r>
              <a:rPr lang="en-US" dirty="0" err="1"/>
              <a:t>Softban</a:t>
            </a:r>
            <a:r>
              <a:rPr lang="en-US" dirty="0"/>
              <a:t> sizes</a:t>
            </a:r>
          </a:p>
        </p:txBody>
      </p:sp>
      <p:sp>
        <p:nvSpPr>
          <p:cNvPr id="3" name="Content Placeholder 2">
            <a:extLst>
              <a:ext uri="{FF2B5EF4-FFF2-40B4-BE49-F238E27FC236}">
                <a16:creationId xmlns:a16="http://schemas.microsoft.com/office/drawing/2014/main" id="{F643BB08-593D-40E2-93CA-2FD1F6782708}"/>
              </a:ext>
            </a:extLst>
          </p:cNvPr>
          <p:cNvSpPr>
            <a:spLocks noGrp="1"/>
          </p:cNvSpPr>
          <p:nvPr>
            <p:ph idx="1"/>
          </p:nvPr>
        </p:nvSpPr>
        <p:spPr/>
        <p:txBody>
          <a:bodyPr/>
          <a:lstStyle/>
          <a:p>
            <a:r>
              <a:rPr lang="en-US" dirty="0"/>
              <a:t>They come in different sizes.</a:t>
            </a:r>
          </a:p>
          <a:p>
            <a:r>
              <a:rPr lang="en-US" dirty="0"/>
              <a:t>They are : 2” ,4” ,6” ,8”.</a:t>
            </a:r>
          </a:p>
        </p:txBody>
      </p:sp>
      <p:pic>
        <p:nvPicPr>
          <p:cNvPr id="4" name="Content Placeholder 3">
            <a:extLst>
              <a:ext uri="{FF2B5EF4-FFF2-40B4-BE49-F238E27FC236}">
                <a16:creationId xmlns:a16="http://schemas.microsoft.com/office/drawing/2014/main" id="{8B95D482-7AD6-49DF-985C-D2D3524A69E2}"/>
              </a:ext>
            </a:extLst>
          </p:cNvPr>
          <p:cNvPicPr>
            <a:picLocks noGrp="1"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2935554"/>
            <a:ext cx="6705600" cy="3678766"/>
          </a:xfrm>
          <a:prstGeom prst="rect">
            <a:avLst/>
          </a:prstGeom>
        </p:spPr>
      </p:pic>
    </p:spTree>
    <p:extLst>
      <p:ext uri="{BB962C8B-B14F-4D97-AF65-F5344CB8AC3E}">
        <p14:creationId xmlns:p14="http://schemas.microsoft.com/office/powerpoint/2010/main" val="1494900994"/>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2A1E-C0FE-4F60-BD04-913E231DF810}"/>
              </a:ext>
            </a:extLst>
          </p:cNvPr>
          <p:cNvSpPr>
            <a:spLocks noGrp="1"/>
          </p:cNvSpPr>
          <p:nvPr>
            <p:ph type="title"/>
          </p:nvPr>
        </p:nvSpPr>
        <p:spPr/>
        <p:txBody>
          <a:bodyPr>
            <a:normAutofit fontScale="90000"/>
          </a:bodyPr>
          <a:lstStyle/>
          <a:p>
            <a:r>
              <a:rPr lang="en-US" dirty="0"/>
              <a:t>Basic principles of fracture treatment</a:t>
            </a:r>
          </a:p>
        </p:txBody>
      </p:sp>
      <p:sp>
        <p:nvSpPr>
          <p:cNvPr id="3" name="Content Placeholder 2">
            <a:extLst>
              <a:ext uri="{FF2B5EF4-FFF2-40B4-BE49-F238E27FC236}">
                <a16:creationId xmlns:a16="http://schemas.microsoft.com/office/drawing/2014/main" id="{F772BE83-4D3A-4C33-A3DD-0F2DE152EE9D}"/>
              </a:ext>
            </a:extLst>
          </p:cNvPr>
          <p:cNvSpPr>
            <a:spLocks noGrp="1"/>
          </p:cNvSpPr>
          <p:nvPr>
            <p:ph idx="1"/>
          </p:nvPr>
        </p:nvSpPr>
        <p:spPr/>
        <p:txBody>
          <a:bodyPr/>
          <a:lstStyle/>
          <a:p>
            <a:r>
              <a:rPr lang="en-US" dirty="0"/>
              <a:t>Reduction</a:t>
            </a:r>
          </a:p>
          <a:p>
            <a:r>
              <a:rPr lang="en-US" dirty="0"/>
              <a:t>Immobilization</a:t>
            </a:r>
          </a:p>
          <a:p>
            <a:pPr>
              <a:buFont typeface="Wingdings" panose="05000000000000000000" pitchFamily="2" charset="2"/>
              <a:buChar char="Ø"/>
            </a:pPr>
            <a:r>
              <a:rPr lang="en-US" dirty="0"/>
              <a:t>Temporarily          plaster cast</a:t>
            </a:r>
          </a:p>
          <a:p>
            <a:pPr>
              <a:buFont typeface="Wingdings" panose="05000000000000000000" pitchFamily="2" charset="2"/>
              <a:buChar char="Ø"/>
            </a:pPr>
            <a:r>
              <a:rPr lang="en-US" dirty="0"/>
              <a:t>Definitive </a:t>
            </a:r>
          </a:p>
          <a:p>
            <a:pPr>
              <a:buFont typeface="Arial" panose="020B0604020202020204" pitchFamily="34" charset="0"/>
              <a:buChar char="•"/>
            </a:pPr>
            <a:r>
              <a:rPr lang="en-US" dirty="0"/>
              <a:t>Rehabilitation</a:t>
            </a:r>
          </a:p>
          <a:p>
            <a:pPr marL="0" indent="0">
              <a:buNone/>
            </a:pPr>
            <a:endParaRPr lang="en-US" dirty="0"/>
          </a:p>
        </p:txBody>
      </p:sp>
      <p:sp>
        <p:nvSpPr>
          <p:cNvPr id="4" name="Right Brace 3">
            <a:extLst>
              <a:ext uri="{FF2B5EF4-FFF2-40B4-BE49-F238E27FC236}">
                <a16:creationId xmlns:a16="http://schemas.microsoft.com/office/drawing/2014/main" id="{94E0BC9C-22C2-4C3B-9B2D-1685F545F3F7}"/>
              </a:ext>
            </a:extLst>
          </p:cNvPr>
          <p:cNvSpPr/>
          <p:nvPr/>
        </p:nvSpPr>
        <p:spPr>
          <a:xfrm>
            <a:off x="2362200" y="2971800"/>
            <a:ext cx="914400" cy="762000"/>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779922090"/>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F0179-BE28-4088-8C9F-1B101CA5A79B}"/>
              </a:ext>
            </a:extLst>
          </p:cNvPr>
          <p:cNvSpPr>
            <a:spLocks noGrp="1"/>
          </p:cNvSpPr>
          <p:nvPr>
            <p:ph type="title"/>
          </p:nvPr>
        </p:nvSpPr>
        <p:spPr/>
        <p:txBody>
          <a:bodyPr/>
          <a:lstStyle/>
          <a:p>
            <a:r>
              <a:rPr lang="en-US" dirty="0"/>
              <a:t>Splint </a:t>
            </a:r>
          </a:p>
        </p:txBody>
      </p:sp>
      <p:sp>
        <p:nvSpPr>
          <p:cNvPr id="3" name="Content Placeholder 2">
            <a:extLst>
              <a:ext uri="{FF2B5EF4-FFF2-40B4-BE49-F238E27FC236}">
                <a16:creationId xmlns:a16="http://schemas.microsoft.com/office/drawing/2014/main" id="{5AFDE0AE-49D0-46D3-9A6A-E055D0669874}"/>
              </a:ext>
            </a:extLst>
          </p:cNvPr>
          <p:cNvSpPr>
            <a:spLocks noGrp="1"/>
          </p:cNvSpPr>
          <p:nvPr>
            <p:ph idx="1"/>
          </p:nvPr>
        </p:nvSpPr>
        <p:spPr/>
        <p:txBody>
          <a:bodyPr>
            <a:normAutofit/>
          </a:bodyPr>
          <a:lstStyle/>
          <a:p>
            <a:r>
              <a:rPr lang="en-US" sz="2400" dirty="0">
                <a:solidFill>
                  <a:srgbClr val="292934"/>
                </a:solidFill>
                <a:effectLst/>
                <a:latin typeface="TimesNewRomanPSMT"/>
              </a:rPr>
              <a:t>Is a device used for support or </a:t>
            </a:r>
            <a:r>
              <a:rPr lang="en-US" sz="2400" dirty="0" err="1">
                <a:solidFill>
                  <a:srgbClr val="292934"/>
                </a:solidFill>
                <a:effectLst/>
                <a:latin typeface="TimesNewRomanPSMT"/>
              </a:rPr>
              <a:t>immobilisation</a:t>
            </a:r>
            <a:r>
              <a:rPr lang="en-US" sz="2400" dirty="0">
                <a:solidFill>
                  <a:srgbClr val="292934"/>
                </a:solidFill>
                <a:effectLst/>
                <a:latin typeface="TimesNewRomanPSMT"/>
              </a:rPr>
              <a:t> of a limb or spine. </a:t>
            </a:r>
          </a:p>
          <a:p>
            <a:r>
              <a:rPr lang="en-US" sz="2400" dirty="0">
                <a:solidFill>
                  <a:srgbClr val="292934"/>
                </a:solidFill>
                <a:effectLst/>
                <a:latin typeface="TimesNewRomanPSMT"/>
              </a:rPr>
              <a:t>Any Material Used to support a fracture is a splint </a:t>
            </a:r>
            <a:endParaRPr lang="en-US" sz="3200" dirty="0"/>
          </a:p>
          <a:p>
            <a:r>
              <a:rPr lang="en-US" sz="2400" dirty="0">
                <a:solidFill>
                  <a:srgbClr val="93A299"/>
                </a:solidFill>
                <a:effectLst/>
                <a:latin typeface="Arial" panose="020B0604020202020204" pitchFamily="34" charset="0"/>
              </a:rPr>
              <a:t>• </a:t>
            </a:r>
            <a:r>
              <a:rPr lang="en-US" sz="2400" dirty="0">
                <a:solidFill>
                  <a:srgbClr val="292934"/>
                </a:solidFill>
                <a:effectLst/>
                <a:latin typeface="TimesNewRomanPSMT"/>
              </a:rPr>
              <a:t>Conventional </a:t>
            </a:r>
            <a:endParaRPr lang="en-US" sz="3200" dirty="0"/>
          </a:p>
          <a:p>
            <a:r>
              <a:rPr lang="en-US" sz="2400" dirty="0">
                <a:solidFill>
                  <a:srgbClr val="93A299"/>
                </a:solidFill>
                <a:effectLst/>
                <a:latin typeface="Arial" panose="020B0604020202020204" pitchFamily="34" charset="0"/>
              </a:rPr>
              <a:t>• </a:t>
            </a:r>
            <a:r>
              <a:rPr lang="en-US" sz="2400" dirty="0">
                <a:solidFill>
                  <a:srgbClr val="292934"/>
                </a:solidFill>
                <a:effectLst/>
                <a:latin typeface="TimesNewRomanPSMT"/>
              </a:rPr>
              <a:t>Non Conventional</a:t>
            </a:r>
            <a:endParaRPr lang="en-US" sz="3200" dirty="0"/>
          </a:p>
        </p:txBody>
      </p:sp>
      <p:pic>
        <p:nvPicPr>
          <p:cNvPr id="5" name="Picture 4">
            <a:extLst>
              <a:ext uri="{FF2B5EF4-FFF2-40B4-BE49-F238E27FC236}">
                <a16:creationId xmlns:a16="http://schemas.microsoft.com/office/drawing/2014/main" id="{68BA7278-4DE2-4611-8692-36086F0AD2A5}"/>
              </a:ext>
            </a:extLst>
          </p:cNvPr>
          <p:cNvPicPr>
            <a:picLocks noChangeAspect="1"/>
          </p:cNvPicPr>
          <p:nvPr/>
        </p:nvPicPr>
        <p:blipFill>
          <a:blip r:embed="rId2"/>
          <a:stretch>
            <a:fillRect/>
          </a:stretch>
        </p:blipFill>
        <p:spPr>
          <a:xfrm>
            <a:off x="838200" y="4057650"/>
            <a:ext cx="4800601" cy="2800350"/>
          </a:xfrm>
          <a:prstGeom prst="rect">
            <a:avLst/>
          </a:prstGeom>
        </p:spPr>
      </p:pic>
    </p:spTree>
    <p:extLst>
      <p:ext uri="{BB962C8B-B14F-4D97-AF65-F5344CB8AC3E}">
        <p14:creationId xmlns:p14="http://schemas.microsoft.com/office/powerpoint/2010/main" val="1184836951"/>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71948-9F75-417F-90E2-7F602325887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97F5C20-754B-43E6-AC5C-58485C88E67A}"/>
              </a:ext>
            </a:extLst>
          </p:cNvPr>
          <p:cNvPicPr>
            <a:picLocks noGrp="1" noChangeAspect="1"/>
          </p:cNvPicPr>
          <p:nvPr>
            <p:ph idx="1"/>
          </p:nvPr>
        </p:nvPicPr>
        <p:blipFill>
          <a:blip r:embed="rId2"/>
          <a:stretch>
            <a:fillRect/>
          </a:stretch>
        </p:blipFill>
        <p:spPr>
          <a:xfrm>
            <a:off x="228600" y="-34560"/>
            <a:ext cx="3581399" cy="3136418"/>
          </a:xfrm>
        </p:spPr>
      </p:pic>
      <p:pic>
        <p:nvPicPr>
          <p:cNvPr id="7" name="Picture 6">
            <a:extLst>
              <a:ext uri="{FF2B5EF4-FFF2-40B4-BE49-F238E27FC236}">
                <a16:creationId xmlns:a16="http://schemas.microsoft.com/office/drawing/2014/main" id="{8CBE0BA3-23FB-4851-8097-554FD215E716}"/>
              </a:ext>
            </a:extLst>
          </p:cNvPr>
          <p:cNvPicPr>
            <a:picLocks noChangeAspect="1"/>
          </p:cNvPicPr>
          <p:nvPr/>
        </p:nvPicPr>
        <p:blipFill>
          <a:blip r:embed="rId3"/>
          <a:stretch>
            <a:fillRect/>
          </a:stretch>
        </p:blipFill>
        <p:spPr>
          <a:xfrm>
            <a:off x="0" y="3106151"/>
            <a:ext cx="5113411" cy="3787712"/>
          </a:xfrm>
          <a:prstGeom prst="rect">
            <a:avLst/>
          </a:prstGeom>
        </p:spPr>
      </p:pic>
      <p:pic>
        <p:nvPicPr>
          <p:cNvPr id="9" name="Picture 8">
            <a:extLst>
              <a:ext uri="{FF2B5EF4-FFF2-40B4-BE49-F238E27FC236}">
                <a16:creationId xmlns:a16="http://schemas.microsoft.com/office/drawing/2014/main" id="{66A8D4C3-C08C-4580-8835-3AC63F3AB7F8}"/>
              </a:ext>
            </a:extLst>
          </p:cNvPr>
          <p:cNvPicPr>
            <a:picLocks noChangeAspect="1"/>
          </p:cNvPicPr>
          <p:nvPr/>
        </p:nvPicPr>
        <p:blipFill>
          <a:blip r:embed="rId4"/>
          <a:stretch>
            <a:fillRect/>
          </a:stretch>
        </p:blipFill>
        <p:spPr>
          <a:xfrm>
            <a:off x="4552682" y="-74515"/>
            <a:ext cx="3940360" cy="3205133"/>
          </a:xfrm>
          <a:prstGeom prst="rect">
            <a:avLst/>
          </a:prstGeom>
        </p:spPr>
      </p:pic>
      <p:pic>
        <p:nvPicPr>
          <p:cNvPr id="13" name="Picture 12">
            <a:extLst>
              <a:ext uri="{FF2B5EF4-FFF2-40B4-BE49-F238E27FC236}">
                <a16:creationId xmlns:a16="http://schemas.microsoft.com/office/drawing/2014/main" id="{850D5C59-3353-4794-B881-C3794B034842}"/>
              </a:ext>
            </a:extLst>
          </p:cNvPr>
          <p:cNvPicPr>
            <a:picLocks noChangeAspect="1"/>
          </p:cNvPicPr>
          <p:nvPr/>
        </p:nvPicPr>
        <p:blipFill>
          <a:blip r:embed="rId5"/>
          <a:stretch>
            <a:fillRect/>
          </a:stretch>
        </p:blipFill>
        <p:spPr>
          <a:xfrm>
            <a:off x="5307169" y="3402169"/>
            <a:ext cx="3455831" cy="3455831"/>
          </a:xfrm>
          <a:prstGeom prst="rect">
            <a:avLst/>
          </a:prstGeom>
        </p:spPr>
      </p:pic>
    </p:spTree>
    <p:extLst>
      <p:ext uri="{BB962C8B-B14F-4D97-AF65-F5344CB8AC3E}">
        <p14:creationId xmlns:p14="http://schemas.microsoft.com/office/powerpoint/2010/main" val="4115945883"/>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B5C11-C68C-43BB-8B24-FFBDD9732F02}"/>
              </a:ext>
            </a:extLst>
          </p:cNvPr>
          <p:cNvSpPr>
            <a:spLocks noGrp="1"/>
          </p:cNvSpPr>
          <p:nvPr>
            <p:ph type="title"/>
          </p:nvPr>
        </p:nvSpPr>
        <p:spPr/>
        <p:txBody>
          <a:bodyPr/>
          <a:lstStyle/>
          <a:p>
            <a:r>
              <a:rPr lang="en-US" dirty="0"/>
              <a:t>Outlines </a:t>
            </a:r>
          </a:p>
        </p:txBody>
      </p:sp>
      <p:sp>
        <p:nvSpPr>
          <p:cNvPr id="3" name="Content Placeholder 2">
            <a:extLst>
              <a:ext uri="{FF2B5EF4-FFF2-40B4-BE49-F238E27FC236}">
                <a16:creationId xmlns:a16="http://schemas.microsoft.com/office/drawing/2014/main" id="{6FCC91A7-25EC-40F3-9D54-83A43A48C63A}"/>
              </a:ext>
            </a:extLst>
          </p:cNvPr>
          <p:cNvSpPr>
            <a:spLocks noGrp="1"/>
          </p:cNvSpPr>
          <p:nvPr>
            <p:ph idx="1"/>
          </p:nvPr>
        </p:nvSpPr>
        <p:spPr/>
        <p:txBody>
          <a:bodyPr>
            <a:normAutofit/>
          </a:bodyPr>
          <a:lstStyle/>
          <a:p>
            <a:r>
              <a:rPr lang="en-US" sz="3200" dirty="0">
                <a:solidFill>
                  <a:srgbClr val="292934"/>
                </a:solidFill>
                <a:effectLst/>
                <a:latin typeface="TimesNewRomanPSMT"/>
              </a:rPr>
              <a:t>Functions </a:t>
            </a:r>
            <a:endParaRPr lang="en-US" sz="4000" dirty="0"/>
          </a:p>
          <a:p>
            <a:r>
              <a:rPr lang="en-US" sz="3200" dirty="0">
                <a:solidFill>
                  <a:srgbClr val="292934"/>
                </a:solidFill>
                <a:effectLst/>
                <a:latin typeface="TimesNewRomanPSMT"/>
              </a:rPr>
              <a:t>Indications </a:t>
            </a:r>
            <a:endParaRPr lang="en-US" sz="4000" dirty="0"/>
          </a:p>
          <a:p>
            <a:r>
              <a:rPr lang="en-US" sz="3200" dirty="0">
                <a:solidFill>
                  <a:srgbClr val="292934"/>
                </a:solidFill>
                <a:effectLst/>
                <a:latin typeface="TimesNewRomanPSMT"/>
              </a:rPr>
              <a:t>Preparation </a:t>
            </a:r>
            <a:endParaRPr lang="en-US" sz="4000" dirty="0"/>
          </a:p>
          <a:p>
            <a:r>
              <a:rPr lang="en-US" sz="3200" dirty="0">
                <a:solidFill>
                  <a:srgbClr val="292934"/>
                </a:solidFill>
                <a:effectLst/>
                <a:latin typeface="TimesNewRomanPSMT"/>
              </a:rPr>
              <a:t>Types </a:t>
            </a:r>
            <a:endParaRPr lang="en-US" sz="4000" dirty="0"/>
          </a:p>
          <a:p>
            <a:r>
              <a:rPr lang="en-US" sz="3200" dirty="0">
                <a:solidFill>
                  <a:srgbClr val="292934"/>
                </a:solidFill>
                <a:effectLst/>
                <a:latin typeface="TimesNewRomanPSMT"/>
              </a:rPr>
              <a:t>Care of a patient on splinting</a:t>
            </a:r>
            <a:endParaRPr lang="en-US" sz="4000" dirty="0"/>
          </a:p>
        </p:txBody>
      </p:sp>
    </p:spTree>
    <p:extLst>
      <p:ext uri="{BB962C8B-B14F-4D97-AF65-F5344CB8AC3E}">
        <p14:creationId xmlns:p14="http://schemas.microsoft.com/office/powerpoint/2010/main" val="3599340739"/>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B5770-C163-4F9E-BDF8-E2922B551DCA}"/>
              </a:ext>
            </a:extLst>
          </p:cNvPr>
          <p:cNvSpPr>
            <a:spLocks noGrp="1"/>
          </p:cNvSpPr>
          <p:nvPr>
            <p:ph type="title"/>
          </p:nvPr>
        </p:nvSpPr>
        <p:spPr/>
        <p:txBody>
          <a:bodyPr/>
          <a:lstStyle/>
          <a:p>
            <a:r>
              <a:rPr lang="en-US" dirty="0"/>
              <a:t>Functions </a:t>
            </a:r>
          </a:p>
        </p:txBody>
      </p:sp>
      <p:sp>
        <p:nvSpPr>
          <p:cNvPr id="3" name="Content Placeholder 2">
            <a:extLst>
              <a:ext uri="{FF2B5EF4-FFF2-40B4-BE49-F238E27FC236}">
                <a16:creationId xmlns:a16="http://schemas.microsoft.com/office/drawing/2014/main" id="{A054D822-B176-40A7-8625-F5FBD8545713}"/>
              </a:ext>
            </a:extLst>
          </p:cNvPr>
          <p:cNvSpPr>
            <a:spLocks noGrp="1"/>
          </p:cNvSpPr>
          <p:nvPr>
            <p:ph idx="1"/>
          </p:nvPr>
        </p:nvSpPr>
        <p:spPr/>
        <p:txBody>
          <a:bodyPr>
            <a:normAutofit/>
          </a:bodyPr>
          <a:lstStyle/>
          <a:p>
            <a:r>
              <a:rPr lang="en-US" sz="2800" dirty="0">
                <a:solidFill>
                  <a:srgbClr val="93A299"/>
                </a:solidFill>
                <a:effectLst/>
                <a:latin typeface="Arial" panose="020B0604020202020204" pitchFamily="34" charset="0"/>
              </a:rPr>
              <a:t>• </a:t>
            </a:r>
            <a:r>
              <a:rPr lang="en-US" sz="2800" dirty="0">
                <a:solidFill>
                  <a:srgbClr val="292934"/>
                </a:solidFill>
                <a:effectLst/>
                <a:latin typeface="TimesNewRomanPSMT"/>
              </a:rPr>
              <a:t>Temporary immobilization of sprains, fractures, and reduced dislocations </a:t>
            </a:r>
            <a:endParaRPr lang="en-US" sz="3600" dirty="0"/>
          </a:p>
          <a:p>
            <a:r>
              <a:rPr lang="en-US" sz="2800" dirty="0">
                <a:solidFill>
                  <a:srgbClr val="292934"/>
                </a:solidFill>
                <a:effectLst/>
                <a:latin typeface="TimesNewRomanPSMT"/>
              </a:rPr>
              <a:t>Control of pain </a:t>
            </a:r>
            <a:endParaRPr lang="en-US" sz="3600" dirty="0"/>
          </a:p>
          <a:p>
            <a:r>
              <a:rPr lang="en-US" sz="2800" dirty="0">
                <a:solidFill>
                  <a:srgbClr val="292934"/>
                </a:solidFill>
                <a:effectLst/>
                <a:latin typeface="TimesNewRomanPSMT"/>
              </a:rPr>
              <a:t>Facilitates patient transportation </a:t>
            </a:r>
            <a:endParaRPr lang="en-US" sz="3600" dirty="0"/>
          </a:p>
          <a:p>
            <a:r>
              <a:rPr lang="en-US" sz="2800" dirty="0">
                <a:solidFill>
                  <a:srgbClr val="292934"/>
                </a:solidFill>
                <a:effectLst/>
                <a:latin typeface="TimesNewRomanPSMT"/>
              </a:rPr>
              <a:t>Prevention of further soft tissue or neurovascular injuries </a:t>
            </a:r>
            <a:endParaRPr lang="en-US" sz="3600" dirty="0"/>
          </a:p>
          <a:p>
            <a:r>
              <a:rPr lang="en-US" sz="2800" dirty="0">
                <a:solidFill>
                  <a:srgbClr val="292934"/>
                </a:solidFill>
                <a:effectLst/>
                <a:latin typeface="TimesNewRomanPSMT"/>
              </a:rPr>
              <a:t>Decreases risk of converting a minor injury to a major injury</a:t>
            </a:r>
            <a:endParaRPr lang="en-US" sz="3600" dirty="0"/>
          </a:p>
        </p:txBody>
      </p:sp>
    </p:spTree>
    <p:extLst>
      <p:ext uri="{BB962C8B-B14F-4D97-AF65-F5344CB8AC3E}">
        <p14:creationId xmlns:p14="http://schemas.microsoft.com/office/powerpoint/2010/main" val="1862412807"/>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D2568-9C74-4A20-972C-2684807D1635}"/>
              </a:ext>
            </a:extLst>
          </p:cNvPr>
          <p:cNvSpPr>
            <a:spLocks noGrp="1"/>
          </p:cNvSpPr>
          <p:nvPr>
            <p:ph type="title"/>
          </p:nvPr>
        </p:nvSpPr>
        <p:spPr/>
        <p:txBody>
          <a:bodyPr/>
          <a:lstStyle/>
          <a:p>
            <a:r>
              <a:rPr lang="en-US" dirty="0"/>
              <a:t>Indications </a:t>
            </a:r>
          </a:p>
        </p:txBody>
      </p:sp>
      <p:sp>
        <p:nvSpPr>
          <p:cNvPr id="3" name="Content Placeholder 2">
            <a:extLst>
              <a:ext uri="{FF2B5EF4-FFF2-40B4-BE49-F238E27FC236}">
                <a16:creationId xmlns:a16="http://schemas.microsoft.com/office/drawing/2014/main" id="{4725B674-6967-40A7-9E59-BD12B67AC3EB}"/>
              </a:ext>
            </a:extLst>
          </p:cNvPr>
          <p:cNvSpPr>
            <a:spLocks noGrp="1"/>
          </p:cNvSpPr>
          <p:nvPr>
            <p:ph idx="1"/>
          </p:nvPr>
        </p:nvSpPr>
        <p:spPr>
          <a:xfrm>
            <a:off x="228600" y="1935480"/>
            <a:ext cx="8458200" cy="4922520"/>
          </a:xfrm>
        </p:spPr>
        <p:txBody>
          <a:bodyPr>
            <a:normAutofit/>
          </a:bodyPr>
          <a:lstStyle/>
          <a:p>
            <a:pPr marL="0" indent="0">
              <a:buNone/>
            </a:pPr>
            <a:endParaRPr lang="en-US" sz="1800" dirty="0">
              <a:solidFill>
                <a:srgbClr val="000000"/>
              </a:solidFill>
              <a:effectLst/>
              <a:latin typeface="Arial" panose="020B0604020202020204" pitchFamily="34" charset="0"/>
            </a:endParaRPr>
          </a:p>
          <a:p>
            <a:r>
              <a:rPr lang="en-US" sz="2400" dirty="0">
                <a:solidFill>
                  <a:srgbClr val="292934"/>
                </a:solidFill>
                <a:effectLst/>
                <a:latin typeface="TimesNewRomanPSMT"/>
              </a:rPr>
              <a:t>Fractures </a:t>
            </a:r>
            <a:endParaRPr lang="en-US" sz="3200" dirty="0"/>
          </a:p>
          <a:p>
            <a:r>
              <a:rPr lang="en-US" sz="2400" dirty="0">
                <a:solidFill>
                  <a:srgbClr val="292934"/>
                </a:solidFill>
                <a:effectLst/>
                <a:latin typeface="TimesNewRomanPSMT"/>
              </a:rPr>
              <a:t>Sprains </a:t>
            </a:r>
            <a:endParaRPr lang="en-US" sz="3200" dirty="0"/>
          </a:p>
          <a:p>
            <a:r>
              <a:rPr lang="en-US" sz="2400" dirty="0">
                <a:solidFill>
                  <a:srgbClr val="292934"/>
                </a:solidFill>
                <a:effectLst/>
                <a:latin typeface="TimesNewRomanPSMT"/>
              </a:rPr>
              <a:t>Joint Infections </a:t>
            </a:r>
            <a:endParaRPr lang="en-US" sz="3200" dirty="0"/>
          </a:p>
          <a:p>
            <a:r>
              <a:rPr lang="en-US" sz="2400" dirty="0">
                <a:solidFill>
                  <a:srgbClr val="292934"/>
                </a:solidFill>
                <a:effectLst/>
                <a:latin typeface="TimesNewRomanPSMT"/>
              </a:rPr>
              <a:t>Tenosynovitis </a:t>
            </a:r>
            <a:endParaRPr lang="en-US" sz="3200" dirty="0"/>
          </a:p>
          <a:p>
            <a:r>
              <a:rPr lang="en-US" sz="2400" dirty="0">
                <a:solidFill>
                  <a:srgbClr val="292934"/>
                </a:solidFill>
                <a:effectLst/>
                <a:latin typeface="TimesNewRomanPSMT"/>
              </a:rPr>
              <a:t>Acute Arthritis/Gout </a:t>
            </a:r>
            <a:endParaRPr lang="en-US" sz="3200" dirty="0"/>
          </a:p>
          <a:p>
            <a:r>
              <a:rPr lang="en-US" sz="2400" dirty="0">
                <a:solidFill>
                  <a:srgbClr val="292934"/>
                </a:solidFill>
                <a:effectLst/>
                <a:latin typeface="TimesNewRomanPSMT"/>
              </a:rPr>
              <a:t>Lacerated wounds over Joints </a:t>
            </a:r>
            <a:endParaRPr lang="en-US" sz="3200" dirty="0"/>
          </a:p>
          <a:p>
            <a:r>
              <a:rPr lang="en-US" sz="2400" dirty="0">
                <a:solidFill>
                  <a:srgbClr val="292934"/>
                </a:solidFill>
                <a:effectLst/>
                <a:latin typeface="TimesNewRomanPSMT"/>
              </a:rPr>
              <a:t>Puncture wound or animal bite over the hand and feet </a:t>
            </a:r>
            <a:endParaRPr lang="en-US" sz="3200" dirty="0"/>
          </a:p>
          <a:p>
            <a:r>
              <a:rPr lang="en-US" sz="2400" dirty="0">
                <a:solidFill>
                  <a:srgbClr val="292934"/>
                </a:solidFill>
                <a:effectLst/>
                <a:latin typeface="TimesNewRomanPSMT"/>
              </a:rPr>
              <a:t>To Stabilize or rest the Joint in Ligamentous injury </a:t>
            </a:r>
            <a:endParaRPr lang="en-US" sz="3200" dirty="0"/>
          </a:p>
          <a:p>
            <a:r>
              <a:rPr lang="en-US" sz="2400" dirty="0">
                <a:solidFill>
                  <a:srgbClr val="292934"/>
                </a:solidFill>
                <a:effectLst/>
                <a:latin typeface="TimesNewRomanPSMT"/>
              </a:rPr>
              <a:t>To correct deformity </a:t>
            </a:r>
            <a:endParaRPr lang="en-US" sz="3200" dirty="0"/>
          </a:p>
          <a:p>
            <a:r>
              <a:rPr lang="en-US" sz="2400" dirty="0">
                <a:solidFill>
                  <a:srgbClr val="292934"/>
                </a:solidFill>
                <a:effectLst/>
                <a:latin typeface="TimesNewRomanPSMT"/>
              </a:rPr>
              <a:t>To Support and immobilize joints post op.</a:t>
            </a:r>
            <a:endParaRPr lang="en-US" sz="3200" dirty="0"/>
          </a:p>
        </p:txBody>
      </p:sp>
    </p:spTree>
    <p:extLst>
      <p:ext uri="{BB962C8B-B14F-4D97-AF65-F5344CB8AC3E}">
        <p14:creationId xmlns:p14="http://schemas.microsoft.com/office/powerpoint/2010/main" val="49683153"/>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DB1CD-737E-4C09-B41F-405C5871D782}"/>
              </a:ext>
            </a:extLst>
          </p:cNvPr>
          <p:cNvSpPr>
            <a:spLocks noGrp="1"/>
          </p:cNvSpPr>
          <p:nvPr>
            <p:ph type="title"/>
          </p:nvPr>
        </p:nvSpPr>
        <p:spPr/>
        <p:txBody>
          <a:bodyPr/>
          <a:lstStyle/>
          <a:p>
            <a:r>
              <a:rPr lang="en-US" dirty="0"/>
              <a:t>Preparation </a:t>
            </a:r>
          </a:p>
        </p:txBody>
      </p:sp>
      <p:sp>
        <p:nvSpPr>
          <p:cNvPr id="3" name="Content Placeholder 2">
            <a:extLst>
              <a:ext uri="{FF2B5EF4-FFF2-40B4-BE49-F238E27FC236}">
                <a16:creationId xmlns:a16="http://schemas.microsoft.com/office/drawing/2014/main" id="{E5F36991-BB40-44B7-8DA6-E43226D5A27E}"/>
              </a:ext>
            </a:extLst>
          </p:cNvPr>
          <p:cNvSpPr>
            <a:spLocks noGrp="1"/>
          </p:cNvSpPr>
          <p:nvPr>
            <p:ph idx="1"/>
          </p:nvPr>
        </p:nvSpPr>
        <p:spPr/>
        <p:txBody>
          <a:bodyPr>
            <a:normAutofit/>
          </a:bodyPr>
          <a:lstStyle/>
          <a:p>
            <a:r>
              <a:rPr lang="en-US" sz="2800" dirty="0">
                <a:solidFill>
                  <a:srgbClr val="292934"/>
                </a:solidFill>
                <a:effectLst/>
                <a:latin typeface="TimesNewRomanPSMT"/>
              </a:rPr>
              <a:t>Define injury and what splint is required </a:t>
            </a:r>
            <a:endParaRPr lang="en-US" sz="3600" dirty="0"/>
          </a:p>
          <a:p>
            <a:r>
              <a:rPr lang="en-US" sz="2800" dirty="0">
                <a:solidFill>
                  <a:srgbClr val="292934"/>
                </a:solidFill>
                <a:effectLst/>
                <a:latin typeface="TimesNewRomanPSMT"/>
              </a:rPr>
              <a:t>Splint in </a:t>
            </a:r>
            <a:r>
              <a:rPr lang="en-US" sz="2800" b="1" dirty="0">
                <a:solidFill>
                  <a:srgbClr val="292934"/>
                </a:solidFill>
                <a:effectLst/>
                <a:latin typeface="TimesNewRomanPS-BoldMT"/>
              </a:rPr>
              <a:t>position of function </a:t>
            </a:r>
            <a:endParaRPr lang="en-US" sz="3600" dirty="0"/>
          </a:p>
          <a:p>
            <a:r>
              <a:rPr lang="en-US" sz="2800" dirty="0">
                <a:solidFill>
                  <a:srgbClr val="292934"/>
                </a:solidFill>
                <a:effectLst/>
                <a:latin typeface="TimesNewRomanPSMT"/>
              </a:rPr>
              <a:t>Clean and repair skin lesions prior to splint application </a:t>
            </a:r>
            <a:endParaRPr lang="en-US" sz="3600" dirty="0"/>
          </a:p>
          <a:p>
            <a:r>
              <a:rPr lang="en-US" sz="2800" b="1" dirty="0">
                <a:solidFill>
                  <a:srgbClr val="292934"/>
                </a:solidFill>
                <a:effectLst/>
                <a:latin typeface="TimesNewRomanPS-BoldMT"/>
              </a:rPr>
              <a:t>Document </a:t>
            </a:r>
            <a:r>
              <a:rPr lang="en-US" sz="2800" dirty="0">
                <a:solidFill>
                  <a:srgbClr val="292934"/>
                </a:solidFill>
                <a:effectLst/>
                <a:latin typeface="TimesNewRomanPSMT"/>
              </a:rPr>
              <a:t>neurovascular examination before splint application </a:t>
            </a:r>
            <a:endParaRPr lang="en-US" sz="3600" dirty="0"/>
          </a:p>
          <a:p>
            <a:r>
              <a:rPr lang="en-US" sz="2800" dirty="0">
                <a:solidFill>
                  <a:srgbClr val="292934"/>
                </a:solidFill>
                <a:effectLst/>
                <a:latin typeface="TimesNewRomanPSMT"/>
              </a:rPr>
              <a:t>Anticipate ability for the patient to remove clothes after splint is applied</a:t>
            </a:r>
            <a:endParaRPr lang="en-US" sz="3600" dirty="0"/>
          </a:p>
        </p:txBody>
      </p:sp>
    </p:spTree>
    <p:extLst>
      <p:ext uri="{BB962C8B-B14F-4D97-AF65-F5344CB8AC3E}">
        <p14:creationId xmlns:p14="http://schemas.microsoft.com/office/powerpoint/2010/main" val="1076058191"/>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0E93B-BBE0-43B6-AA25-B0480E1FE5E4}"/>
              </a:ext>
            </a:extLst>
          </p:cNvPr>
          <p:cNvSpPr>
            <a:spLocks noGrp="1"/>
          </p:cNvSpPr>
          <p:nvPr>
            <p:ph type="title"/>
          </p:nvPr>
        </p:nvSpPr>
        <p:spPr/>
        <p:txBody>
          <a:bodyPr/>
          <a:lstStyle/>
          <a:p>
            <a:r>
              <a:rPr lang="en-US" dirty="0"/>
              <a:t>Cramer wire splint</a:t>
            </a:r>
          </a:p>
        </p:txBody>
      </p:sp>
      <p:sp>
        <p:nvSpPr>
          <p:cNvPr id="3" name="Content Placeholder 2">
            <a:extLst>
              <a:ext uri="{FF2B5EF4-FFF2-40B4-BE49-F238E27FC236}">
                <a16:creationId xmlns:a16="http://schemas.microsoft.com/office/drawing/2014/main" id="{2BDF23FC-C032-4343-B7FE-DF482A478778}"/>
              </a:ext>
            </a:extLst>
          </p:cNvPr>
          <p:cNvSpPr>
            <a:spLocks noGrp="1"/>
          </p:cNvSpPr>
          <p:nvPr>
            <p:ph idx="1"/>
          </p:nvPr>
        </p:nvSpPr>
        <p:spPr/>
        <p:txBody>
          <a:bodyPr>
            <a:normAutofit/>
          </a:bodyPr>
          <a:lstStyle/>
          <a:p>
            <a:r>
              <a:rPr lang="en-US" sz="3200" dirty="0">
                <a:solidFill>
                  <a:srgbClr val="292934"/>
                </a:solidFill>
                <a:effectLst/>
                <a:latin typeface="TimesNewRomanPSMT"/>
              </a:rPr>
              <a:t>Ladder splint. </a:t>
            </a:r>
            <a:endParaRPr lang="en-US" sz="4000" dirty="0"/>
          </a:p>
          <a:p>
            <a:r>
              <a:rPr lang="en-US" sz="3200" dirty="0">
                <a:solidFill>
                  <a:srgbClr val="292934"/>
                </a:solidFill>
                <a:effectLst/>
                <a:latin typeface="TimesNewRomanPSMT"/>
              </a:rPr>
              <a:t>Used for temporary splintage of fractures during transportation. </a:t>
            </a:r>
            <a:endParaRPr lang="en-US" sz="4000" dirty="0"/>
          </a:p>
          <a:p>
            <a:r>
              <a:rPr lang="en-US" sz="3200" dirty="0">
                <a:solidFill>
                  <a:srgbClr val="292934"/>
                </a:solidFill>
                <a:effectLst/>
                <a:latin typeface="TimesNewRomanPSMT"/>
              </a:rPr>
              <a:t>Made of 2 thick parallel wires with interlacing wires. </a:t>
            </a:r>
            <a:endParaRPr lang="en-US" sz="4000" dirty="0"/>
          </a:p>
          <a:p>
            <a:r>
              <a:rPr lang="en-US" sz="3200" dirty="0">
                <a:solidFill>
                  <a:srgbClr val="292934"/>
                </a:solidFill>
                <a:effectLst/>
                <a:latin typeface="TimesNewRomanPSMT"/>
              </a:rPr>
              <a:t>Can be bent into different shapes.</a:t>
            </a:r>
            <a:endParaRPr lang="en-US" sz="4000" dirty="0"/>
          </a:p>
        </p:txBody>
      </p:sp>
    </p:spTree>
    <p:extLst>
      <p:ext uri="{BB962C8B-B14F-4D97-AF65-F5344CB8AC3E}">
        <p14:creationId xmlns:p14="http://schemas.microsoft.com/office/powerpoint/2010/main" val="3732644581"/>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D8D6A-35C0-4015-ABAC-3BF744214EB6}"/>
              </a:ext>
            </a:extLst>
          </p:cNvPr>
          <p:cNvSpPr>
            <a:spLocks noGrp="1"/>
          </p:cNvSpPr>
          <p:nvPr>
            <p:ph type="title"/>
          </p:nvPr>
        </p:nvSpPr>
        <p:spPr/>
        <p:txBody>
          <a:bodyPr/>
          <a:lstStyle/>
          <a:p>
            <a:r>
              <a:rPr lang="en-US" dirty="0"/>
              <a:t>Cramer wire splint</a:t>
            </a:r>
          </a:p>
        </p:txBody>
      </p:sp>
      <p:sp>
        <p:nvSpPr>
          <p:cNvPr id="3" name="Content Placeholder 2">
            <a:extLst>
              <a:ext uri="{FF2B5EF4-FFF2-40B4-BE49-F238E27FC236}">
                <a16:creationId xmlns:a16="http://schemas.microsoft.com/office/drawing/2014/main" id="{BAC87158-1502-414F-87B9-813AD151A0D5}"/>
              </a:ext>
            </a:extLst>
          </p:cNvPr>
          <p:cNvSpPr>
            <a:spLocks noGrp="1"/>
          </p:cNvSpPr>
          <p:nvPr>
            <p:ph idx="1"/>
          </p:nvPr>
        </p:nvSpPr>
        <p:spPr>
          <a:xfrm>
            <a:off x="0" y="1935480"/>
            <a:ext cx="8686800" cy="4389120"/>
          </a:xfrm>
        </p:spPr>
        <p:txBody>
          <a:bodyPr/>
          <a:lstStyle/>
          <a:p>
            <a:endParaRPr lang="en-US" dirty="0"/>
          </a:p>
        </p:txBody>
      </p:sp>
      <p:pic>
        <p:nvPicPr>
          <p:cNvPr id="5" name="Picture 4">
            <a:extLst>
              <a:ext uri="{FF2B5EF4-FFF2-40B4-BE49-F238E27FC236}">
                <a16:creationId xmlns:a16="http://schemas.microsoft.com/office/drawing/2014/main" id="{1D94F81F-320D-4F2E-A88E-65251818694C}"/>
              </a:ext>
            </a:extLst>
          </p:cNvPr>
          <p:cNvPicPr>
            <a:picLocks noChangeAspect="1"/>
          </p:cNvPicPr>
          <p:nvPr/>
        </p:nvPicPr>
        <p:blipFill>
          <a:blip r:embed="rId2"/>
          <a:stretch>
            <a:fillRect/>
          </a:stretch>
        </p:blipFill>
        <p:spPr>
          <a:xfrm>
            <a:off x="76200" y="3001491"/>
            <a:ext cx="4038600" cy="2134689"/>
          </a:xfrm>
          <a:prstGeom prst="rect">
            <a:avLst/>
          </a:prstGeom>
        </p:spPr>
      </p:pic>
      <p:pic>
        <p:nvPicPr>
          <p:cNvPr id="7" name="Picture 6">
            <a:extLst>
              <a:ext uri="{FF2B5EF4-FFF2-40B4-BE49-F238E27FC236}">
                <a16:creationId xmlns:a16="http://schemas.microsoft.com/office/drawing/2014/main" id="{5C587924-FA21-4705-B577-80B2BC47EA79}"/>
              </a:ext>
            </a:extLst>
          </p:cNvPr>
          <p:cNvPicPr>
            <a:picLocks noChangeAspect="1"/>
          </p:cNvPicPr>
          <p:nvPr/>
        </p:nvPicPr>
        <p:blipFill>
          <a:blip r:embed="rId3"/>
          <a:stretch>
            <a:fillRect/>
          </a:stretch>
        </p:blipFill>
        <p:spPr>
          <a:xfrm>
            <a:off x="4268690" y="3001491"/>
            <a:ext cx="4409524" cy="3190476"/>
          </a:xfrm>
          <a:prstGeom prst="rect">
            <a:avLst/>
          </a:prstGeom>
        </p:spPr>
      </p:pic>
    </p:spTree>
    <p:extLst>
      <p:ext uri="{BB962C8B-B14F-4D97-AF65-F5344CB8AC3E}">
        <p14:creationId xmlns:p14="http://schemas.microsoft.com/office/powerpoint/2010/main" val="1394717876"/>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2D519-C91E-46C1-8887-CE9E6A7DEF4D}"/>
              </a:ext>
            </a:extLst>
          </p:cNvPr>
          <p:cNvSpPr>
            <a:spLocks noGrp="1"/>
          </p:cNvSpPr>
          <p:nvPr>
            <p:ph type="title"/>
          </p:nvPr>
        </p:nvSpPr>
        <p:spPr/>
        <p:txBody>
          <a:bodyPr/>
          <a:lstStyle/>
          <a:p>
            <a:r>
              <a:rPr lang="en-US" dirty="0"/>
              <a:t>Thomas splint</a:t>
            </a:r>
          </a:p>
        </p:txBody>
      </p:sp>
      <p:sp>
        <p:nvSpPr>
          <p:cNvPr id="3" name="Content Placeholder 2">
            <a:extLst>
              <a:ext uri="{FF2B5EF4-FFF2-40B4-BE49-F238E27FC236}">
                <a16:creationId xmlns:a16="http://schemas.microsoft.com/office/drawing/2014/main" id="{69B43BD4-72B2-4EF0-933B-D9FC96E0DB91}"/>
              </a:ext>
            </a:extLst>
          </p:cNvPr>
          <p:cNvSpPr>
            <a:spLocks noGrp="1"/>
          </p:cNvSpPr>
          <p:nvPr>
            <p:ph idx="1"/>
          </p:nvPr>
        </p:nvSpPr>
        <p:spPr/>
        <p:txBody>
          <a:bodyPr/>
          <a:lstStyle/>
          <a:p>
            <a:r>
              <a:rPr lang="en-US" dirty="0"/>
              <a:t>Devised by H.O Thomas initially for T.B Knee</a:t>
            </a:r>
          </a:p>
        </p:txBody>
      </p:sp>
      <p:pic>
        <p:nvPicPr>
          <p:cNvPr id="5" name="Picture 4">
            <a:extLst>
              <a:ext uri="{FF2B5EF4-FFF2-40B4-BE49-F238E27FC236}">
                <a16:creationId xmlns:a16="http://schemas.microsoft.com/office/drawing/2014/main" id="{92BC833E-40AF-4351-AAB4-B6C3056E9FC8}"/>
              </a:ext>
            </a:extLst>
          </p:cNvPr>
          <p:cNvPicPr>
            <a:picLocks noChangeAspect="1"/>
          </p:cNvPicPr>
          <p:nvPr/>
        </p:nvPicPr>
        <p:blipFill>
          <a:blip r:embed="rId2"/>
          <a:stretch>
            <a:fillRect/>
          </a:stretch>
        </p:blipFill>
        <p:spPr>
          <a:xfrm>
            <a:off x="457200" y="2468881"/>
            <a:ext cx="7620000" cy="4389119"/>
          </a:xfrm>
          <a:prstGeom prst="rect">
            <a:avLst/>
          </a:prstGeom>
        </p:spPr>
      </p:pic>
    </p:spTree>
    <p:extLst>
      <p:ext uri="{BB962C8B-B14F-4D97-AF65-F5344CB8AC3E}">
        <p14:creationId xmlns:p14="http://schemas.microsoft.com/office/powerpoint/2010/main" val="5182016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31CAC-0FAA-47E7-B0F2-26D8727CA312}"/>
              </a:ext>
            </a:extLst>
          </p:cNvPr>
          <p:cNvSpPr>
            <a:spLocks noGrp="1"/>
          </p:cNvSpPr>
          <p:nvPr>
            <p:ph type="title"/>
          </p:nvPr>
        </p:nvSpPr>
        <p:spPr/>
        <p:txBody>
          <a:bodyPr>
            <a:normAutofit/>
          </a:bodyPr>
          <a:lstStyle/>
          <a:p>
            <a:pPr algn="ctr"/>
            <a:r>
              <a:rPr lang="en-US" sz="4950" b="1" dirty="0"/>
              <a:t>POP</a:t>
            </a:r>
          </a:p>
        </p:txBody>
      </p:sp>
      <p:sp>
        <p:nvSpPr>
          <p:cNvPr id="7" name="Content Placeholder 6">
            <a:extLst>
              <a:ext uri="{FF2B5EF4-FFF2-40B4-BE49-F238E27FC236}">
                <a16:creationId xmlns:a16="http://schemas.microsoft.com/office/drawing/2014/main" id="{501CD5DF-B226-45B8-88DB-20CEFD00D82F}"/>
              </a:ext>
            </a:extLst>
          </p:cNvPr>
          <p:cNvSpPr>
            <a:spLocks noGrp="1"/>
          </p:cNvSpPr>
          <p:nvPr>
            <p:ph idx="1"/>
          </p:nvPr>
        </p:nvSpPr>
        <p:spPr/>
        <p:txBody>
          <a:bodyPr/>
          <a:lstStyle/>
          <a:p>
            <a:r>
              <a:rPr lang="en-US" sz="2700" dirty="0"/>
              <a:t>The time tested form of immobilization.</a:t>
            </a:r>
          </a:p>
          <a:p>
            <a:r>
              <a:rPr lang="en-US" sz="2700" dirty="0">
                <a:solidFill>
                  <a:srgbClr val="000000"/>
                </a:solidFill>
                <a:latin typeface="Calibri" panose="020F0502020204030204" pitchFamily="34" charset="0"/>
              </a:rPr>
              <a:t>Hemihydrate calcium sulfate </a:t>
            </a:r>
          </a:p>
          <a:p>
            <a:r>
              <a:rPr lang="en-US" sz="2700" dirty="0">
                <a:solidFill>
                  <a:srgbClr val="000000"/>
                </a:solidFill>
                <a:latin typeface="Calibri" panose="020F0502020204030204" pitchFamily="34" charset="0"/>
              </a:rPr>
              <a:t>First described in 1852 </a:t>
            </a:r>
            <a:endParaRPr lang="en-US" sz="6000" dirty="0"/>
          </a:p>
        </p:txBody>
      </p:sp>
      <p:pic>
        <p:nvPicPr>
          <p:cNvPr id="9" name="Picture 8">
            <a:extLst>
              <a:ext uri="{FF2B5EF4-FFF2-40B4-BE49-F238E27FC236}">
                <a16:creationId xmlns:a16="http://schemas.microsoft.com/office/drawing/2014/main" id="{184D632E-5EA3-4CD5-AAF3-B32E51F48908}"/>
              </a:ext>
            </a:extLst>
          </p:cNvPr>
          <p:cNvPicPr>
            <a:picLocks noChangeAspect="1"/>
          </p:cNvPicPr>
          <p:nvPr/>
        </p:nvPicPr>
        <p:blipFill>
          <a:blip r:embed="rId2"/>
          <a:stretch>
            <a:fillRect/>
          </a:stretch>
        </p:blipFill>
        <p:spPr>
          <a:xfrm>
            <a:off x="4114801" y="3429001"/>
            <a:ext cx="4778192" cy="2414648"/>
          </a:xfrm>
          <a:prstGeom prst="rect">
            <a:avLst/>
          </a:prstGeom>
        </p:spPr>
      </p:pic>
    </p:spTree>
    <p:extLst>
      <p:ext uri="{BB962C8B-B14F-4D97-AF65-F5344CB8AC3E}">
        <p14:creationId xmlns:p14="http://schemas.microsoft.com/office/powerpoint/2010/main" val="884160237"/>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CE710-E09D-4389-8E92-8FA2922DDB85}"/>
              </a:ext>
            </a:extLst>
          </p:cNvPr>
          <p:cNvSpPr>
            <a:spLocks noGrp="1"/>
          </p:cNvSpPr>
          <p:nvPr>
            <p:ph type="title"/>
          </p:nvPr>
        </p:nvSpPr>
        <p:spPr/>
        <p:txBody>
          <a:bodyPr/>
          <a:lstStyle/>
          <a:p>
            <a:r>
              <a:rPr lang="en-US" dirty="0"/>
              <a:t>Parts</a:t>
            </a:r>
          </a:p>
        </p:txBody>
      </p:sp>
      <p:sp>
        <p:nvSpPr>
          <p:cNvPr id="3" name="Content Placeholder 2">
            <a:extLst>
              <a:ext uri="{FF2B5EF4-FFF2-40B4-BE49-F238E27FC236}">
                <a16:creationId xmlns:a16="http://schemas.microsoft.com/office/drawing/2014/main" id="{46EE90DF-CB34-419E-83F7-761792DB135D}"/>
              </a:ext>
            </a:extLst>
          </p:cNvPr>
          <p:cNvSpPr>
            <a:spLocks noGrp="1"/>
          </p:cNvSpPr>
          <p:nvPr>
            <p:ph idx="1"/>
          </p:nvPr>
        </p:nvSpPr>
        <p:spPr/>
        <p:txBody>
          <a:bodyPr>
            <a:normAutofit/>
          </a:bodyPr>
          <a:lstStyle/>
          <a:p>
            <a:r>
              <a:rPr lang="en-US" sz="3200" dirty="0">
                <a:solidFill>
                  <a:srgbClr val="292934"/>
                </a:solidFill>
                <a:effectLst/>
                <a:latin typeface="TimesNewRomanPSMT"/>
              </a:rPr>
              <a:t>Padded oval metal ring </a:t>
            </a:r>
            <a:endParaRPr lang="en-US" sz="4000" dirty="0"/>
          </a:p>
          <a:p>
            <a:r>
              <a:rPr lang="en-US" sz="3200" dirty="0">
                <a:solidFill>
                  <a:srgbClr val="292934"/>
                </a:solidFill>
                <a:effectLst/>
                <a:latin typeface="TimesNewRomanPSMT"/>
              </a:rPr>
              <a:t>To which are attached inner and outer side bars </a:t>
            </a:r>
            <a:endParaRPr lang="en-US" sz="4000" dirty="0"/>
          </a:p>
          <a:p>
            <a:r>
              <a:rPr lang="en-US" sz="3200" dirty="0">
                <a:solidFill>
                  <a:srgbClr val="292934"/>
                </a:solidFill>
                <a:effectLst/>
                <a:latin typeface="TimesNewRomanPSMT"/>
              </a:rPr>
              <a:t>Ring set at an angle of 120* to inner bar </a:t>
            </a:r>
            <a:endParaRPr lang="en-US" sz="4000" dirty="0"/>
          </a:p>
          <a:p>
            <a:r>
              <a:rPr lang="en-US" sz="3200" dirty="0">
                <a:solidFill>
                  <a:srgbClr val="292934"/>
                </a:solidFill>
                <a:effectLst/>
                <a:latin typeface="TimesNewRomanPSMT"/>
              </a:rPr>
              <a:t>The two side bars joined at the distal end in the form of `W` </a:t>
            </a:r>
            <a:endParaRPr lang="en-US" sz="4000" dirty="0"/>
          </a:p>
          <a:p>
            <a:r>
              <a:rPr lang="en-US" sz="3200" dirty="0">
                <a:solidFill>
                  <a:srgbClr val="292934"/>
                </a:solidFill>
                <a:effectLst/>
                <a:latin typeface="TimesNewRomanPSMT"/>
              </a:rPr>
              <a:t>Outer bar angled out 5cm below the ring</a:t>
            </a:r>
            <a:endParaRPr lang="en-US" sz="4000" dirty="0"/>
          </a:p>
        </p:txBody>
      </p:sp>
    </p:spTree>
    <p:extLst>
      <p:ext uri="{BB962C8B-B14F-4D97-AF65-F5344CB8AC3E}">
        <p14:creationId xmlns:p14="http://schemas.microsoft.com/office/powerpoint/2010/main" val="1686825033"/>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7B44F-B6C7-4EBC-A8E4-B2848DB4120B}"/>
              </a:ext>
            </a:extLst>
          </p:cNvPr>
          <p:cNvSpPr>
            <a:spLocks noGrp="1"/>
          </p:cNvSpPr>
          <p:nvPr>
            <p:ph type="title"/>
          </p:nvPr>
        </p:nvSpPr>
        <p:spPr/>
        <p:txBody>
          <a:bodyPr/>
          <a:lstStyle/>
          <a:p>
            <a:r>
              <a:rPr lang="en-US" dirty="0"/>
              <a:t>Choosing the Thomas splint</a:t>
            </a:r>
          </a:p>
        </p:txBody>
      </p:sp>
      <p:sp>
        <p:nvSpPr>
          <p:cNvPr id="3" name="Content Placeholder 2">
            <a:extLst>
              <a:ext uri="{FF2B5EF4-FFF2-40B4-BE49-F238E27FC236}">
                <a16:creationId xmlns:a16="http://schemas.microsoft.com/office/drawing/2014/main" id="{8A047DCC-D553-472A-8FFF-555E1E622636}"/>
              </a:ext>
            </a:extLst>
          </p:cNvPr>
          <p:cNvSpPr>
            <a:spLocks noGrp="1"/>
          </p:cNvSpPr>
          <p:nvPr>
            <p:ph idx="1"/>
          </p:nvPr>
        </p:nvSpPr>
        <p:spPr/>
        <p:txBody>
          <a:bodyPr>
            <a:normAutofit/>
          </a:bodyPr>
          <a:lstStyle/>
          <a:p>
            <a:r>
              <a:rPr lang="en-US" sz="3600" dirty="0">
                <a:solidFill>
                  <a:srgbClr val="292934"/>
                </a:solidFill>
                <a:effectLst/>
                <a:latin typeface="TimesNewRomanPSMT"/>
              </a:rPr>
              <a:t>Measure the oblique circumference of thigh immediately below the gluteal fold –equals the internal circumference of padded ring </a:t>
            </a:r>
            <a:endParaRPr lang="en-US" sz="4400" dirty="0"/>
          </a:p>
          <a:p>
            <a:r>
              <a:rPr lang="en-US" sz="3600" dirty="0">
                <a:solidFill>
                  <a:srgbClr val="292934"/>
                </a:solidFill>
                <a:effectLst/>
                <a:latin typeface="TimesNewRomanPSMT"/>
              </a:rPr>
              <a:t>Measure the distance from crotch to heel and add 6-9 inches-equals the length of inner bar</a:t>
            </a:r>
            <a:endParaRPr lang="en-US" sz="4400" dirty="0"/>
          </a:p>
        </p:txBody>
      </p:sp>
    </p:spTree>
    <p:extLst>
      <p:ext uri="{BB962C8B-B14F-4D97-AF65-F5344CB8AC3E}">
        <p14:creationId xmlns:p14="http://schemas.microsoft.com/office/powerpoint/2010/main" val="3806234792"/>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C4027-675E-4C49-BCA2-2F5C8ACCDA14}"/>
              </a:ext>
            </a:extLst>
          </p:cNvPr>
          <p:cNvSpPr>
            <a:spLocks noGrp="1"/>
          </p:cNvSpPr>
          <p:nvPr>
            <p:ph type="title"/>
          </p:nvPr>
        </p:nvSpPr>
        <p:spPr/>
        <p:txBody>
          <a:bodyPr/>
          <a:lstStyle/>
          <a:p>
            <a:r>
              <a:rPr lang="en-US" dirty="0"/>
              <a:t>Preparing a Thomas splint</a:t>
            </a:r>
          </a:p>
        </p:txBody>
      </p:sp>
      <p:sp>
        <p:nvSpPr>
          <p:cNvPr id="3" name="Content Placeholder 2">
            <a:extLst>
              <a:ext uri="{FF2B5EF4-FFF2-40B4-BE49-F238E27FC236}">
                <a16:creationId xmlns:a16="http://schemas.microsoft.com/office/drawing/2014/main" id="{203C846E-6317-466B-81B7-F365A286AAF8}"/>
              </a:ext>
            </a:extLst>
          </p:cNvPr>
          <p:cNvSpPr>
            <a:spLocks noGrp="1"/>
          </p:cNvSpPr>
          <p:nvPr>
            <p:ph idx="1"/>
          </p:nvPr>
        </p:nvSpPr>
        <p:spPr/>
        <p:txBody>
          <a:bodyPr>
            <a:normAutofit fontScale="92500" lnSpcReduction="10000"/>
          </a:bodyPr>
          <a:lstStyle/>
          <a:p>
            <a:r>
              <a:rPr lang="en-US" sz="2400" dirty="0">
                <a:solidFill>
                  <a:srgbClr val="292934"/>
                </a:solidFill>
                <a:effectLst/>
                <a:latin typeface="TimesNewRomanPSMT"/>
              </a:rPr>
              <a:t>Fashion slings between side bars-cut an adequate length of 6` wide </a:t>
            </a:r>
            <a:r>
              <a:rPr lang="en-US" sz="2400" dirty="0" err="1">
                <a:solidFill>
                  <a:srgbClr val="292934"/>
                </a:solidFill>
                <a:effectLst/>
                <a:latin typeface="TimesNewRomanPSMT"/>
              </a:rPr>
              <a:t>domette</a:t>
            </a:r>
            <a:r>
              <a:rPr lang="en-US" sz="2400" dirty="0">
                <a:solidFill>
                  <a:srgbClr val="292934"/>
                </a:solidFill>
                <a:effectLst/>
                <a:latin typeface="TimesNewRomanPSMT"/>
              </a:rPr>
              <a:t> bandage. </a:t>
            </a:r>
            <a:endParaRPr lang="en-US" sz="3200" dirty="0"/>
          </a:p>
          <a:p>
            <a:r>
              <a:rPr lang="en-US" sz="2400" dirty="0">
                <a:solidFill>
                  <a:srgbClr val="292934"/>
                </a:solidFill>
                <a:effectLst/>
                <a:latin typeface="TimesNewRomanPSMT"/>
              </a:rPr>
              <a:t>PASS THE BANDAGE OVER THE INNER BAR AND THEN PASS BOTH ENDS ABOVE THE OUTER BAR </a:t>
            </a:r>
            <a:endParaRPr lang="en-US" sz="3200" dirty="0"/>
          </a:p>
          <a:p>
            <a:r>
              <a:rPr lang="en-US" sz="2400" dirty="0">
                <a:solidFill>
                  <a:srgbClr val="292934"/>
                </a:solidFill>
                <a:effectLst/>
                <a:latin typeface="TimesNewRomanPSMT"/>
              </a:rPr>
              <a:t>Fasten the two ends under outer bar with 2 large safety pins </a:t>
            </a:r>
            <a:endParaRPr lang="en-US" sz="3200" dirty="0"/>
          </a:p>
          <a:p>
            <a:r>
              <a:rPr lang="en-US" sz="2400" dirty="0">
                <a:solidFill>
                  <a:srgbClr val="292934"/>
                </a:solidFill>
                <a:effectLst/>
                <a:latin typeface="TimesNewRomanPSMT"/>
              </a:rPr>
              <a:t>Distal sling must end 6cm above heel</a:t>
            </a:r>
          </a:p>
          <a:p>
            <a:r>
              <a:rPr lang="en-US" sz="2400" dirty="0">
                <a:solidFill>
                  <a:srgbClr val="292934"/>
                </a:solidFill>
                <a:effectLst/>
                <a:latin typeface="TimesNewRomanPSMT"/>
              </a:rPr>
              <a:t>Proximal sling leaves a triangular area of thigh unsupported –avoided by passing bandage around the ring as well as the side bars </a:t>
            </a:r>
            <a:endParaRPr lang="en-US" sz="2800" dirty="0"/>
          </a:p>
          <a:p>
            <a:r>
              <a:rPr lang="en-US" sz="2400" dirty="0">
                <a:solidFill>
                  <a:srgbClr val="292934"/>
                </a:solidFill>
                <a:effectLst/>
                <a:latin typeface="TimesNewRomanPSMT"/>
              </a:rPr>
              <a:t>Line the sling with </a:t>
            </a:r>
            <a:r>
              <a:rPr lang="en-US" sz="2400" dirty="0" err="1">
                <a:solidFill>
                  <a:srgbClr val="292934"/>
                </a:solidFill>
                <a:effectLst/>
                <a:latin typeface="TimesNewRomanPSMT"/>
              </a:rPr>
              <a:t>gamgee</a:t>
            </a:r>
            <a:r>
              <a:rPr lang="en-US" sz="2400" dirty="0">
                <a:solidFill>
                  <a:srgbClr val="292934"/>
                </a:solidFill>
                <a:effectLst/>
                <a:latin typeface="TimesNewRomanPSMT"/>
              </a:rPr>
              <a:t> tissue(cotton wool between 2 layers of gauze) </a:t>
            </a:r>
            <a:endParaRPr lang="en-US" sz="2800" dirty="0"/>
          </a:p>
          <a:p>
            <a:r>
              <a:rPr lang="en-US" sz="2400" dirty="0">
                <a:solidFill>
                  <a:srgbClr val="292934"/>
                </a:solidFill>
                <a:effectLst/>
                <a:latin typeface="TimesNewRomanPSMT"/>
              </a:rPr>
              <a:t>Place a large pad 9/6/2 inches ,transversely under thigh </a:t>
            </a:r>
            <a:endParaRPr lang="en-US" sz="2800" dirty="0"/>
          </a:p>
          <a:p>
            <a:r>
              <a:rPr lang="en-US" sz="2400" dirty="0">
                <a:solidFill>
                  <a:srgbClr val="292934"/>
                </a:solidFill>
                <a:effectLst/>
                <a:latin typeface="TimesNewRomanPSMT"/>
              </a:rPr>
              <a:t>After splint has been fitted bandage the limb in to the splint</a:t>
            </a:r>
            <a:endParaRPr lang="en-US" sz="3600" dirty="0"/>
          </a:p>
        </p:txBody>
      </p:sp>
    </p:spTree>
    <p:extLst>
      <p:ext uri="{BB962C8B-B14F-4D97-AF65-F5344CB8AC3E}">
        <p14:creationId xmlns:p14="http://schemas.microsoft.com/office/powerpoint/2010/main" val="357309946"/>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3E80E-9D54-4B5B-9256-0464D08DEAD5}"/>
              </a:ext>
            </a:extLst>
          </p:cNvPr>
          <p:cNvSpPr>
            <a:spLocks noGrp="1"/>
          </p:cNvSpPr>
          <p:nvPr>
            <p:ph type="title"/>
          </p:nvPr>
        </p:nvSpPr>
        <p:spPr/>
        <p:txBody>
          <a:bodyPr/>
          <a:lstStyle/>
          <a:p>
            <a:r>
              <a:rPr lang="en-US" dirty="0"/>
              <a:t>Preparing Thomas splint</a:t>
            </a:r>
          </a:p>
        </p:txBody>
      </p:sp>
      <p:pic>
        <p:nvPicPr>
          <p:cNvPr id="5" name="Content Placeholder 4">
            <a:extLst>
              <a:ext uri="{FF2B5EF4-FFF2-40B4-BE49-F238E27FC236}">
                <a16:creationId xmlns:a16="http://schemas.microsoft.com/office/drawing/2014/main" id="{7DFD636C-4627-48A6-85A7-5BC6032CB156}"/>
              </a:ext>
            </a:extLst>
          </p:cNvPr>
          <p:cNvPicPr>
            <a:picLocks noGrp="1" noChangeAspect="1"/>
          </p:cNvPicPr>
          <p:nvPr>
            <p:ph idx="1"/>
          </p:nvPr>
        </p:nvPicPr>
        <p:blipFill>
          <a:blip r:embed="rId2"/>
          <a:stretch>
            <a:fillRect/>
          </a:stretch>
        </p:blipFill>
        <p:spPr>
          <a:xfrm>
            <a:off x="150707" y="2057400"/>
            <a:ext cx="3560387" cy="4800600"/>
          </a:xfrm>
        </p:spPr>
      </p:pic>
      <p:pic>
        <p:nvPicPr>
          <p:cNvPr id="7" name="Picture 6">
            <a:extLst>
              <a:ext uri="{FF2B5EF4-FFF2-40B4-BE49-F238E27FC236}">
                <a16:creationId xmlns:a16="http://schemas.microsoft.com/office/drawing/2014/main" id="{3B96DDD2-1F32-419B-9755-EB6C3F057CDC}"/>
              </a:ext>
            </a:extLst>
          </p:cNvPr>
          <p:cNvPicPr>
            <a:picLocks noChangeAspect="1"/>
          </p:cNvPicPr>
          <p:nvPr/>
        </p:nvPicPr>
        <p:blipFill>
          <a:blip r:embed="rId3"/>
          <a:stretch>
            <a:fillRect/>
          </a:stretch>
        </p:blipFill>
        <p:spPr>
          <a:xfrm>
            <a:off x="3941246" y="2250456"/>
            <a:ext cx="5202754" cy="3530792"/>
          </a:xfrm>
          <a:prstGeom prst="rect">
            <a:avLst/>
          </a:prstGeom>
        </p:spPr>
      </p:pic>
    </p:spTree>
    <p:extLst>
      <p:ext uri="{BB962C8B-B14F-4D97-AF65-F5344CB8AC3E}">
        <p14:creationId xmlns:p14="http://schemas.microsoft.com/office/powerpoint/2010/main" val="1311359683"/>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2C268-ADED-4BC4-9F81-5A86FE116196}"/>
              </a:ext>
            </a:extLst>
          </p:cNvPr>
          <p:cNvSpPr>
            <a:spLocks noGrp="1"/>
          </p:cNvSpPr>
          <p:nvPr>
            <p:ph type="title"/>
          </p:nvPr>
        </p:nvSpPr>
        <p:spPr>
          <a:xfrm>
            <a:off x="457199" y="396428"/>
            <a:ext cx="8229600" cy="1143000"/>
          </a:xfrm>
        </p:spPr>
        <p:txBody>
          <a:bodyPr/>
          <a:lstStyle/>
          <a:p>
            <a:r>
              <a:rPr lang="en-US" dirty="0"/>
              <a:t>Bohler Braun splint</a:t>
            </a:r>
          </a:p>
        </p:txBody>
      </p:sp>
      <p:pic>
        <p:nvPicPr>
          <p:cNvPr id="5" name="Content Placeholder 4">
            <a:extLst>
              <a:ext uri="{FF2B5EF4-FFF2-40B4-BE49-F238E27FC236}">
                <a16:creationId xmlns:a16="http://schemas.microsoft.com/office/drawing/2014/main" id="{7C2129D3-F991-4211-907C-3CEFEB93D4F0}"/>
              </a:ext>
            </a:extLst>
          </p:cNvPr>
          <p:cNvPicPr>
            <a:picLocks noGrp="1" noChangeAspect="1"/>
          </p:cNvPicPr>
          <p:nvPr>
            <p:ph idx="1"/>
          </p:nvPr>
        </p:nvPicPr>
        <p:blipFill>
          <a:blip r:embed="rId2"/>
          <a:stretch>
            <a:fillRect/>
          </a:stretch>
        </p:blipFill>
        <p:spPr>
          <a:xfrm>
            <a:off x="0" y="1561966"/>
            <a:ext cx="9143999" cy="5145292"/>
          </a:xfrm>
        </p:spPr>
      </p:pic>
    </p:spTree>
    <p:extLst>
      <p:ext uri="{BB962C8B-B14F-4D97-AF65-F5344CB8AC3E}">
        <p14:creationId xmlns:p14="http://schemas.microsoft.com/office/powerpoint/2010/main" val="2541820832"/>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56C6F-66AE-41F9-9696-92EC36786A31}"/>
              </a:ext>
            </a:extLst>
          </p:cNvPr>
          <p:cNvSpPr>
            <a:spLocks noGrp="1"/>
          </p:cNvSpPr>
          <p:nvPr>
            <p:ph type="title"/>
          </p:nvPr>
        </p:nvSpPr>
        <p:spPr/>
        <p:txBody>
          <a:bodyPr/>
          <a:lstStyle/>
          <a:p>
            <a:r>
              <a:rPr lang="en-US" dirty="0"/>
              <a:t>Bohler Braun Splint</a:t>
            </a:r>
          </a:p>
        </p:txBody>
      </p:sp>
      <p:pic>
        <p:nvPicPr>
          <p:cNvPr id="5" name="Content Placeholder 4">
            <a:extLst>
              <a:ext uri="{FF2B5EF4-FFF2-40B4-BE49-F238E27FC236}">
                <a16:creationId xmlns:a16="http://schemas.microsoft.com/office/drawing/2014/main" id="{FC2F9155-C1CE-48A8-BFE0-A19B6B6EED5B}"/>
              </a:ext>
            </a:extLst>
          </p:cNvPr>
          <p:cNvPicPr>
            <a:picLocks noGrp="1" noChangeAspect="1"/>
          </p:cNvPicPr>
          <p:nvPr>
            <p:ph idx="1"/>
          </p:nvPr>
        </p:nvPicPr>
        <p:blipFill>
          <a:blip r:embed="rId2"/>
          <a:stretch>
            <a:fillRect/>
          </a:stretch>
        </p:blipFill>
        <p:spPr>
          <a:xfrm>
            <a:off x="1905000" y="1920081"/>
            <a:ext cx="4876800" cy="4876800"/>
          </a:xfrm>
        </p:spPr>
      </p:pic>
    </p:spTree>
    <p:extLst>
      <p:ext uri="{BB962C8B-B14F-4D97-AF65-F5344CB8AC3E}">
        <p14:creationId xmlns:p14="http://schemas.microsoft.com/office/powerpoint/2010/main" val="163951124"/>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8DEC7-8F6B-495A-BDC4-3B602D702C42}"/>
              </a:ext>
            </a:extLst>
          </p:cNvPr>
          <p:cNvSpPr>
            <a:spLocks noGrp="1"/>
          </p:cNvSpPr>
          <p:nvPr>
            <p:ph type="title"/>
          </p:nvPr>
        </p:nvSpPr>
        <p:spPr/>
        <p:txBody>
          <a:bodyPr/>
          <a:lstStyle/>
          <a:p>
            <a:r>
              <a:rPr lang="en-US" dirty="0"/>
              <a:t>Materials used</a:t>
            </a:r>
          </a:p>
        </p:txBody>
      </p:sp>
      <p:sp>
        <p:nvSpPr>
          <p:cNvPr id="3" name="Content Placeholder 2">
            <a:extLst>
              <a:ext uri="{FF2B5EF4-FFF2-40B4-BE49-F238E27FC236}">
                <a16:creationId xmlns:a16="http://schemas.microsoft.com/office/drawing/2014/main" id="{FD82F04B-C8DD-4387-B67B-59E64DE34368}"/>
              </a:ext>
            </a:extLst>
          </p:cNvPr>
          <p:cNvSpPr>
            <a:spLocks noGrp="1"/>
          </p:cNvSpPr>
          <p:nvPr>
            <p:ph idx="1"/>
          </p:nvPr>
        </p:nvSpPr>
        <p:spPr/>
        <p:txBody>
          <a:bodyPr>
            <a:normAutofit/>
          </a:bodyPr>
          <a:lstStyle/>
          <a:p>
            <a:r>
              <a:rPr lang="en-US" sz="3200" b="1" dirty="0">
                <a:solidFill>
                  <a:srgbClr val="292934"/>
                </a:solidFill>
                <a:effectLst/>
                <a:latin typeface="TimesNewRomanPS-BoldMT"/>
              </a:rPr>
              <a:t>Plaster of Paris(POP</a:t>
            </a:r>
            <a:r>
              <a:rPr lang="en-US" sz="3200" dirty="0">
                <a:solidFill>
                  <a:srgbClr val="292934"/>
                </a:solidFill>
                <a:effectLst/>
                <a:latin typeface="TimesNewRomanPSMT"/>
              </a:rPr>
              <a:t>) </a:t>
            </a:r>
            <a:endParaRPr lang="en-US" sz="4000" dirty="0"/>
          </a:p>
          <a:p>
            <a:r>
              <a:rPr lang="en-US" sz="3200" dirty="0">
                <a:solidFill>
                  <a:srgbClr val="93A299"/>
                </a:solidFill>
                <a:effectLst/>
                <a:latin typeface="Arial" panose="020B0604020202020204" pitchFamily="34" charset="0"/>
              </a:rPr>
              <a:t>•</a:t>
            </a:r>
            <a:r>
              <a:rPr lang="en-US" sz="3200" b="1" dirty="0">
                <a:solidFill>
                  <a:srgbClr val="292934"/>
                </a:solidFill>
                <a:effectLst/>
                <a:latin typeface="TimesNewRomanPS-BoldMT"/>
              </a:rPr>
              <a:t>Fiberglass(</a:t>
            </a:r>
            <a:r>
              <a:rPr lang="en-US" sz="3200" b="1" dirty="0" err="1">
                <a:solidFill>
                  <a:srgbClr val="292934"/>
                </a:solidFill>
                <a:effectLst/>
                <a:latin typeface="TimesNewRomanPS-BoldMT"/>
              </a:rPr>
              <a:t>Orthoglass</a:t>
            </a:r>
            <a:r>
              <a:rPr lang="en-US" sz="3200" b="1" dirty="0">
                <a:solidFill>
                  <a:srgbClr val="292934"/>
                </a:solidFill>
                <a:effectLst/>
                <a:latin typeface="TimesNewRomanPS-BoldMT"/>
              </a:rPr>
              <a:t>) </a:t>
            </a:r>
            <a:endParaRPr lang="en-US" sz="4000" dirty="0"/>
          </a:p>
          <a:p>
            <a:pPr lvl="1"/>
            <a:r>
              <a:rPr lang="en-US" sz="2800" dirty="0">
                <a:solidFill>
                  <a:srgbClr val="292934"/>
                </a:solidFill>
                <a:effectLst/>
                <a:latin typeface="TimesNewRomanPSMT"/>
              </a:rPr>
              <a:t>Rapid action (20mins) </a:t>
            </a:r>
            <a:endParaRPr lang="en-US" sz="4000" dirty="0"/>
          </a:p>
          <a:p>
            <a:pPr lvl="1"/>
            <a:r>
              <a:rPr lang="en-US" sz="2800" dirty="0">
                <a:solidFill>
                  <a:srgbClr val="292934"/>
                </a:solidFill>
                <a:effectLst/>
                <a:latin typeface="TimesNewRomanPSMT"/>
              </a:rPr>
              <a:t>stronger </a:t>
            </a:r>
            <a:endParaRPr lang="en-US" sz="4000" dirty="0"/>
          </a:p>
          <a:p>
            <a:pPr lvl="1"/>
            <a:r>
              <a:rPr lang="en-US" sz="2800" dirty="0">
                <a:solidFill>
                  <a:srgbClr val="292934"/>
                </a:solidFill>
                <a:effectLst/>
                <a:latin typeface="TimesNewRomanPSMT"/>
              </a:rPr>
              <a:t>lighter </a:t>
            </a:r>
            <a:endParaRPr lang="en-US" sz="4000" dirty="0"/>
          </a:p>
          <a:p>
            <a:pPr lvl="1"/>
            <a:r>
              <a:rPr lang="en-US" sz="2800" dirty="0">
                <a:solidFill>
                  <a:srgbClr val="292934"/>
                </a:solidFill>
                <a:effectLst/>
                <a:latin typeface="TimesNewRomanPSMT"/>
              </a:rPr>
              <a:t>Water resistant</a:t>
            </a:r>
            <a:endParaRPr lang="en-US" sz="4000" dirty="0"/>
          </a:p>
        </p:txBody>
      </p:sp>
      <p:pic>
        <p:nvPicPr>
          <p:cNvPr id="5" name="Picture 4">
            <a:extLst>
              <a:ext uri="{FF2B5EF4-FFF2-40B4-BE49-F238E27FC236}">
                <a16:creationId xmlns:a16="http://schemas.microsoft.com/office/drawing/2014/main" id="{844CAEE6-A903-4C8E-B136-E7FC3E7645C2}"/>
              </a:ext>
            </a:extLst>
          </p:cNvPr>
          <p:cNvPicPr>
            <a:picLocks noChangeAspect="1"/>
          </p:cNvPicPr>
          <p:nvPr/>
        </p:nvPicPr>
        <p:blipFill>
          <a:blip r:embed="rId2"/>
          <a:stretch>
            <a:fillRect/>
          </a:stretch>
        </p:blipFill>
        <p:spPr>
          <a:xfrm>
            <a:off x="4350224" y="3525468"/>
            <a:ext cx="4793776" cy="3332532"/>
          </a:xfrm>
          <a:prstGeom prst="rect">
            <a:avLst/>
          </a:prstGeom>
        </p:spPr>
      </p:pic>
    </p:spTree>
    <p:extLst>
      <p:ext uri="{BB962C8B-B14F-4D97-AF65-F5344CB8AC3E}">
        <p14:creationId xmlns:p14="http://schemas.microsoft.com/office/powerpoint/2010/main" val="2084709476"/>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8BA8F-A0BA-43F3-AEA2-2E3670F666FE}"/>
              </a:ext>
            </a:extLst>
          </p:cNvPr>
          <p:cNvSpPr>
            <a:spLocks noGrp="1"/>
          </p:cNvSpPr>
          <p:nvPr>
            <p:ph type="title"/>
          </p:nvPr>
        </p:nvSpPr>
        <p:spPr/>
        <p:txBody>
          <a:bodyPr/>
          <a:lstStyle/>
          <a:p>
            <a:r>
              <a:rPr lang="en-US" dirty="0"/>
              <a:t>Prefabricated splints</a:t>
            </a:r>
          </a:p>
        </p:txBody>
      </p:sp>
      <p:sp>
        <p:nvSpPr>
          <p:cNvPr id="3" name="Content Placeholder 2">
            <a:extLst>
              <a:ext uri="{FF2B5EF4-FFF2-40B4-BE49-F238E27FC236}">
                <a16:creationId xmlns:a16="http://schemas.microsoft.com/office/drawing/2014/main" id="{C31212EE-BE84-4E6C-A375-69887F1CABF6}"/>
              </a:ext>
            </a:extLst>
          </p:cNvPr>
          <p:cNvSpPr>
            <a:spLocks noGrp="1"/>
          </p:cNvSpPr>
          <p:nvPr>
            <p:ph idx="1"/>
          </p:nvPr>
        </p:nvSpPr>
        <p:spPr/>
        <p:txBody>
          <a:bodyPr>
            <a:normAutofit/>
          </a:bodyPr>
          <a:lstStyle/>
          <a:p>
            <a:r>
              <a:rPr lang="en-US" sz="2400" dirty="0">
                <a:solidFill>
                  <a:srgbClr val="292934"/>
                </a:solidFill>
                <a:effectLst/>
                <a:latin typeface="TimesNewRomanPSMT"/>
              </a:rPr>
              <a:t>Plastic shells lined with air cells, foam or gel components. </a:t>
            </a:r>
            <a:endParaRPr lang="en-US" sz="3200" dirty="0"/>
          </a:p>
          <a:p>
            <a:r>
              <a:rPr lang="en-US" sz="2400" dirty="0">
                <a:solidFill>
                  <a:srgbClr val="292934"/>
                </a:solidFill>
                <a:effectLst/>
                <a:latin typeface="TimesNewRomanPSMT"/>
              </a:rPr>
              <a:t>Pros and cons same as fiberglass splints</a:t>
            </a:r>
            <a:endParaRPr lang="en-US" sz="3200" dirty="0"/>
          </a:p>
        </p:txBody>
      </p:sp>
      <p:pic>
        <p:nvPicPr>
          <p:cNvPr id="5" name="Picture 4">
            <a:extLst>
              <a:ext uri="{FF2B5EF4-FFF2-40B4-BE49-F238E27FC236}">
                <a16:creationId xmlns:a16="http://schemas.microsoft.com/office/drawing/2014/main" id="{466272BF-43F9-4D26-B2AE-1173270A6114}"/>
              </a:ext>
            </a:extLst>
          </p:cNvPr>
          <p:cNvPicPr>
            <a:picLocks noChangeAspect="1"/>
          </p:cNvPicPr>
          <p:nvPr/>
        </p:nvPicPr>
        <p:blipFill>
          <a:blip r:embed="rId2"/>
          <a:stretch>
            <a:fillRect/>
          </a:stretch>
        </p:blipFill>
        <p:spPr>
          <a:xfrm>
            <a:off x="152400" y="2776334"/>
            <a:ext cx="4044103" cy="4044103"/>
          </a:xfrm>
          <a:prstGeom prst="rect">
            <a:avLst/>
          </a:prstGeom>
        </p:spPr>
      </p:pic>
      <p:pic>
        <p:nvPicPr>
          <p:cNvPr id="7" name="Picture 6">
            <a:extLst>
              <a:ext uri="{FF2B5EF4-FFF2-40B4-BE49-F238E27FC236}">
                <a16:creationId xmlns:a16="http://schemas.microsoft.com/office/drawing/2014/main" id="{AD4243B6-511F-401F-8168-5F25AEC2052B}"/>
              </a:ext>
            </a:extLst>
          </p:cNvPr>
          <p:cNvPicPr>
            <a:picLocks noChangeAspect="1"/>
          </p:cNvPicPr>
          <p:nvPr/>
        </p:nvPicPr>
        <p:blipFill>
          <a:blip r:embed="rId3"/>
          <a:stretch>
            <a:fillRect/>
          </a:stretch>
        </p:blipFill>
        <p:spPr>
          <a:xfrm>
            <a:off x="4209382" y="3374645"/>
            <a:ext cx="4819937" cy="3445792"/>
          </a:xfrm>
          <a:prstGeom prst="rect">
            <a:avLst/>
          </a:prstGeom>
        </p:spPr>
      </p:pic>
    </p:spTree>
    <p:extLst>
      <p:ext uri="{BB962C8B-B14F-4D97-AF65-F5344CB8AC3E}">
        <p14:creationId xmlns:p14="http://schemas.microsoft.com/office/powerpoint/2010/main" val="2810139523"/>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1EF5A-09A1-4131-BF9C-0FBACF37AB36}"/>
              </a:ext>
            </a:extLst>
          </p:cNvPr>
          <p:cNvSpPr>
            <a:spLocks noGrp="1"/>
          </p:cNvSpPr>
          <p:nvPr>
            <p:ph type="title"/>
          </p:nvPr>
        </p:nvSpPr>
        <p:spPr/>
        <p:txBody>
          <a:bodyPr/>
          <a:lstStyle/>
          <a:p>
            <a:r>
              <a:rPr lang="en-US" dirty="0"/>
              <a:t>Pre/post splint checks</a:t>
            </a:r>
          </a:p>
        </p:txBody>
      </p:sp>
      <p:sp>
        <p:nvSpPr>
          <p:cNvPr id="3" name="Content Placeholder 2">
            <a:extLst>
              <a:ext uri="{FF2B5EF4-FFF2-40B4-BE49-F238E27FC236}">
                <a16:creationId xmlns:a16="http://schemas.microsoft.com/office/drawing/2014/main" id="{7F021040-C929-4DE0-93A8-E3FEE52F4A9E}"/>
              </a:ext>
            </a:extLst>
          </p:cNvPr>
          <p:cNvSpPr>
            <a:spLocks noGrp="1"/>
          </p:cNvSpPr>
          <p:nvPr>
            <p:ph idx="1"/>
          </p:nvPr>
        </p:nvSpPr>
        <p:spPr/>
        <p:txBody>
          <a:bodyPr>
            <a:normAutofit/>
          </a:bodyPr>
          <a:lstStyle/>
          <a:p>
            <a:r>
              <a:rPr lang="en-US" sz="3600" dirty="0">
                <a:solidFill>
                  <a:srgbClr val="292934"/>
                </a:solidFill>
                <a:effectLst/>
                <a:latin typeface="TimesNewRomanPSMT"/>
              </a:rPr>
              <a:t>F- Function </a:t>
            </a:r>
            <a:endParaRPr lang="en-US" sz="4400" dirty="0"/>
          </a:p>
          <a:p>
            <a:r>
              <a:rPr lang="en-US" sz="3600" dirty="0">
                <a:solidFill>
                  <a:srgbClr val="292934"/>
                </a:solidFill>
                <a:effectLst/>
                <a:latin typeface="TimesNewRomanPSMT"/>
              </a:rPr>
              <a:t>A- Arterial pulses </a:t>
            </a:r>
            <a:endParaRPr lang="en-US" sz="4400" dirty="0"/>
          </a:p>
          <a:p>
            <a:r>
              <a:rPr lang="en-US" sz="3600" dirty="0">
                <a:solidFill>
                  <a:srgbClr val="292934"/>
                </a:solidFill>
                <a:effectLst/>
                <a:latin typeface="TimesNewRomanPSMT"/>
              </a:rPr>
              <a:t>C- Capillary refill </a:t>
            </a:r>
            <a:endParaRPr lang="en-US" sz="4400" dirty="0"/>
          </a:p>
          <a:p>
            <a:r>
              <a:rPr lang="en-US" sz="3600" dirty="0">
                <a:solidFill>
                  <a:srgbClr val="292934"/>
                </a:solidFill>
                <a:effectLst/>
                <a:latin typeface="TimesNewRomanPSMT"/>
              </a:rPr>
              <a:t>T- Temperature </a:t>
            </a:r>
            <a:endParaRPr lang="en-US" sz="4400" dirty="0"/>
          </a:p>
          <a:p>
            <a:r>
              <a:rPr lang="en-US" sz="3600" dirty="0">
                <a:solidFill>
                  <a:srgbClr val="292934"/>
                </a:solidFill>
                <a:effectLst/>
                <a:latin typeface="TimesNewRomanPSMT"/>
              </a:rPr>
              <a:t>S-Skin</a:t>
            </a:r>
            <a:endParaRPr lang="en-US" sz="4400" dirty="0"/>
          </a:p>
        </p:txBody>
      </p:sp>
    </p:spTree>
    <p:extLst>
      <p:ext uri="{BB962C8B-B14F-4D97-AF65-F5344CB8AC3E}">
        <p14:creationId xmlns:p14="http://schemas.microsoft.com/office/powerpoint/2010/main" val="3200332688"/>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FE1C4-3405-4390-A889-712432680B80}"/>
              </a:ext>
            </a:extLst>
          </p:cNvPr>
          <p:cNvSpPr>
            <a:spLocks noGrp="1"/>
          </p:cNvSpPr>
          <p:nvPr>
            <p:ph type="title"/>
          </p:nvPr>
        </p:nvSpPr>
        <p:spPr/>
        <p:txBody>
          <a:bodyPr/>
          <a:lstStyle/>
          <a:p>
            <a:r>
              <a:rPr lang="en-US" dirty="0"/>
              <a:t>Figure of 8 splint</a:t>
            </a:r>
          </a:p>
        </p:txBody>
      </p:sp>
      <p:sp>
        <p:nvSpPr>
          <p:cNvPr id="3" name="Content Placeholder 2">
            <a:extLst>
              <a:ext uri="{FF2B5EF4-FFF2-40B4-BE49-F238E27FC236}">
                <a16:creationId xmlns:a16="http://schemas.microsoft.com/office/drawing/2014/main" id="{9538121D-B9FE-47B1-81CF-A16C59229D30}"/>
              </a:ext>
            </a:extLst>
          </p:cNvPr>
          <p:cNvSpPr>
            <a:spLocks noGrp="1"/>
          </p:cNvSpPr>
          <p:nvPr>
            <p:ph idx="1"/>
          </p:nvPr>
        </p:nvSpPr>
        <p:spPr>
          <a:xfrm>
            <a:off x="609600" y="1847088"/>
            <a:ext cx="8229600" cy="4389120"/>
          </a:xfrm>
        </p:spPr>
        <p:txBody>
          <a:bodyPr>
            <a:normAutofit/>
          </a:bodyPr>
          <a:lstStyle/>
          <a:p>
            <a:r>
              <a:rPr lang="en-US" sz="2400" dirty="0">
                <a:solidFill>
                  <a:srgbClr val="292934"/>
                </a:solidFill>
                <a:effectLst/>
                <a:latin typeface="TimesNewRomanPSMT"/>
              </a:rPr>
              <a:t>Clavicle </a:t>
            </a:r>
            <a:endParaRPr lang="en-US" sz="3200" dirty="0"/>
          </a:p>
          <a:p>
            <a:r>
              <a:rPr lang="en-US" sz="2400" dirty="0">
                <a:solidFill>
                  <a:srgbClr val="292934"/>
                </a:solidFill>
                <a:effectLst/>
                <a:latin typeface="TimesNewRomanPSMT"/>
              </a:rPr>
              <a:t>Most are prefabricated and simple to apply </a:t>
            </a:r>
            <a:endParaRPr lang="en-US" sz="3200" dirty="0"/>
          </a:p>
          <a:p>
            <a:r>
              <a:rPr lang="en-US" sz="2400" dirty="0">
                <a:solidFill>
                  <a:srgbClr val="292934"/>
                </a:solidFill>
                <a:effectLst/>
                <a:latin typeface="TimesNewRomanPSMT"/>
              </a:rPr>
              <a:t>Apply with patient standing and hands on the iliac crest </a:t>
            </a:r>
            <a:endParaRPr lang="en-US" sz="3200" dirty="0"/>
          </a:p>
          <a:p>
            <a:r>
              <a:rPr lang="en-US" sz="2400" dirty="0">
                <a:solidFill>
                  <a:srgbClr val="292934"/>
                </a:solidFill>
                <a:effectLst/>
                <a:latin typeface="TimesNewRomanPSMT"/>
              </a:rPr>
              <a:t>Shoulders should be abducted</a:t>
            </a:r>
            <a:endParaRPr lang="en-US" sz="3200" dirty="0"/>
          </a:p>
        </p:txBody>
      </p:sp>
      <p:pic>
        <p:nvPicPr>
          <p:cNvPr id="5" name="Picture 4">
            <a:extLst>
              <a:ext uri="{FF2B5EF4-FFF2-40B4-BE49-F238E27FC236}">
                <a16:creationId xmlns:a16="http://schemas.microsoft.com/office/drawing/2014/main" id="{998ABC63-F296-44DF-9F4F-1B9079F935F6}"/>
              </a:ext>
            </a:extLst>
          </p:cNvPr>
          <p:cNvPicPr>
            <a:picLocks noChangeAspect="1"/>
          </p:cNvPicPr>
          <p:nvPr/>
        </p:nvPicPr>
        <p:blipFill>
          <a:blip r:embed="rId2"/>
          <a:stretch>
            <a:fillRect/>
          </a:stretch>
        </p:blipFill>
        <p:spPr>
          <a:xfrm>
            <a:off x="1828800" y="3798571"/>
            <a:ext cx="4219902" cy="3059429"/>
          </a:xfrm>
          <a:prstGeom prst="rect">
            <a:avLst/>
          </a:prstGeom>
        </p:spPr>
      </p:pic>
    </p:spTree>
    <p:extLst>
      <p:ext uri="{BB962C8B-B14F-4D97-AF65-F5344CB8AC3E}">
        <p14:creationId xmlns:p14="http://schemas.microsoft.com/office/powerpoint/2010/main" val="25053135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19C7E-BC41-4FB2-A73C-1B33D6BD52E6}"/>
              </a:ext>
            </a:extLst>
          </p:cNvPr>
          <p:cNvSpPr>
            <a:spLocks noGrp="1"/>
          </p:cNvSpPr>
          <p:nvPr>
            <p:ph type="title"/>
          </p:nvPr>
        </p:nvSpPr>
        <p:spPr/>
        <p:txBody>
          <a:bodyPr/>
          <a:lstStyle/>
          <a:p>
            <a:pPr algn="ctr"/>
            <a:r>
              <a:rPr lang="en-US" b="1" dirty="0"/>
              <a:t>TRAINING</a:t>
            </a:r>
          </a:p>
        </p:txBody>
      </p:sp>
      <p:sp>
        <p:nvSpPr>
          <p:cNvPr id="3" name="Content Placeholder 2">
            <a:extLst>
              <a:ext uri="{FF2B5EF4-FFF2-40B4-BE49-F238E27FC236}">
                <a16:creationId xmlns:a16="http://schemas.microsoft.com/office/drawing/2014/main" id="{996D5316-48D1-42CC-B449-2E18AA68B7E6}"/>
              </a:ext>
            </a:extLst>
          </p:cNvPr>
          <p:cNvSpPr>
            <a:spLocks noGrp="1"/>
          </p:cNvSpPr>
          <p:nvPr>
            <p:ph idx="1"/>
          </p:nvPr>
        </p:nvSpPr>
        <p:spPr/>
        <p:txBody>
          <a:bodyPr>
            <a:normAutofit/>
          </a:bodyPr>
          <a:lstStyle/>
          <a:p>
            <a:r>
              <a:rPr lang="en-US" sz="2700" dirty="0">
                <a:solidFill>
                  <a:srgbClr val="4F81BD"/>
                </a:solidFill>
                <a:latin typeface="Calibri" panose="020F0502020204030204" pitchFamily="34" charset="0"/>
              </a:rPr>
              <a:t>Today, casts are routinely applied by midlevel orthopeadic providers (i.e., cast room technicians, physician assistants), thus further decreasing the amount of training orthopeadic residents receive in casting. Despite these limitations in training and </a:t>
            </a:r>
            <a:endParaRPr lang="en-US" sz="3600" dirty="0"/>
          </a:p>
          <a:p>
            <a:pPr marL="0" indent="0">
              <a:buNone/>
            </a:pPr>
            <a:r>
              <a:rPr lang="en-US" sz="2700" dirty="0">
                <a:solidFill>
                  <a:srgbClr val="4F81BD"/>
                </a:solidFill>
                <a:latin typeface="Calibri" panose="020F0502020204030204" pitchFamily="34" charset="0"/>
              </a:rPr>
              <a:t> exposure, cast immobilization remains </a:t>
            </a:r>
            <a:r>
              <a:rPr lang="en-US" sz="2700" b="1" dirty="0">
                <a:solidFill>
                  <a:srgbClr val="4F81BD"/>
                </a:solidFill>
                <a:latin typeface="Calibri-Bold"/>
              </a:rPr>
              <a:t>a mainstay</a:t>
            </a:r>
            <a:r>
              <a:rPr lang="en-US" sz="2700" dirty="0">
                <a:solidFill>
                  <a:srgbClr val="4F81BD"/>
                </a:solidFill>
                <a:latin typeface="Calibri" panose="020F0502020204030204" pitchFamily="34" charset="0"/>
              </a:rPr>
              <a:t> of </a:t>
            </a:r>
            <a:endParaRPr lang="en-US" sz="3600" dirty="0"/>
          </a:p>
          <a:p>
            <a:pPr marL="0" indent="0">
              <a:buNone/>
            </a:pPr>
            <a:r>
              <a:rPr lang="en-US" sz="2700" dirty="0">
                <a:solidFill>
                  <a:srgbClr val="4F81BD"/>
                </a:solidFill>
                <a:latin typeface="Calibri" panose="020F0502020204030204" pitchFamily="34" charset="0"/>
              </a:rPr>
              <a:t> treatment for many orthopeadic conditions.</a:t>
            </a:r>
            <a:endParaRPr lang="en-US" sz="3600" dirty="0"/>
          </a:p>
        </p:txBody>
      </p:sp>
    </p:spTree>
    <p:extLst>
      <p:ext uri="{BB962C8B-B14F-4D97-AF65-F5344CB8AC3E}">
        <p14:creationId xmlns:p14="http://schemas.microsoft.com/office/powerpoint/2010/main" val="3623991926"/>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05AEF-BB73-4D76-9C3C-2FA694A4DE22}"/>
              </a:ext>
            </a:extLst>
          </p:cNvPr>
          <p:cNvSpPr>
            <a:spLocks noGrp="1"/>
          </p:cNvSpPr>
          <p:nvPr>
            <p:ph type="title"/>
          </p:nvPr>
        </p:nvSpPr>
        <p:spPr/>
        <p:txBody>
          <a:bodyPr>
            <a:normAutofit fontScale="90000"/>
          </a:bodyPr>
          <a:lstStyle/>
          <a:p>
            <a:r>
              <a:rPr lang="en-US" dirty="0"/>
              <a:t>Shoulder immobilizer/sling and swathe</a:t>
            </a:r>
          </a:p>
        </p:txBody>
      </p:sp>
      <p:sp>
        <p:nvSpPr>
          <p:cNvPr id="3" name="Content Placeholder 2">
            <a:extLst>
              <a:ext uri="{FF2B5EF4-FFF2-40B4-BE49-F238E27FC236}">
                <a16:creationId xmlns:a16="http://schemas.microsoft.com/office/drawing/2014/main" id="{B3391B94-BE34-4A0C-90C3-339F445914A9}"/>
              </a:ext>
            </a:extLst>
          </p:cNvPr>
          <p:cNvSpPr>
            <a:spLocks noGrp="1"/>
          </p:cNvSpPr>
          <p:nvPr>
            <p:ph idx="1"/>
          </p:nvPr>
        </p:nvSpPr>
        <p:spPr/>
        <p:txBody>
          <a:bodyPr>
            <a:normAutofit/>
          </a:bodyPr>
          <a:lstStyle/>
          <a:p>
            <a:r>
              <a:rPr lang="en-US" sz="2400" dirty="0">
                <a:solidFill>
                  <a:srgbClr val="292934"/>
                </a:solidFill>
                <a:effectLst/>
                <a:latin typeface="TimesNewRomanPSMT"/>
              </a:rPr>
              <a:t>Clavicle in Adults </a:t>
            </a:r>
            <a:endParaRPr lang="en-US" sz="3200" dirty="0"/>
          </a:p>
          <a:p>
            <a:r>
              <a:rPr lang="en-US" sz="2400" dirty="0">
                <a:solidFill>
                  <a:srgbClr val="292934"/>
                </a:solidFill>
                <a:effectLst/>
                <a:latin typeface="TimesNewRomanPSMT"/>
              </a:rPr>
              <a:t>Scapula</a:t>
            </a:r>
            <a:endParaRPr lang="en-US" sz="3200" dirty="0"/>
          </a:p>
        </p:txBody>
      </p:sp>
      <p:pic>
        <p:nvPicPr>
          <p:cNvPr id="5" name="Picture 4">
            <a:extLst>
              <a:ext uri="{FF2B5EF4-FFF2-40B4-BE49-F238E27FC236}">
                <a16:creationId xmlns:a16="http://schemas.microsoft.com/office/drawing/2014/main" id="{9CC029D1-2D07-4833-8015-4D255F50BDEB}"/>
              </a:ext>
            </a:extLst>
          </p:cNvPr>
          <p:cNvPicPr>
            <a:picLocks noChangeAspect="1"/>
          </p:cNvPicPr>
          <p:nvPr/>
        </p:nvPicPr>
        <p:blipFill>
          <a:blip r:embed="rId2"/>
          <a:stretch>
            <a:fillRect/>
          </a:stretch>
        </p:blipFill>
        <p:spPr>
          <a:xfrm>
            <a:off x="3449602" y="1905000"/>
            <a:ext cx="5201781" cy="4953000"/>
          </a:xfrm>
          <a:prstGeom prst="rect">
            <a:avLst/>
          </a:prstGeom>
        </p:spPr>
      </p:pic>
    </p:spTree>
    <p:extLst>
      <p:ext uri="{BB962C8B-B14F-4D97-AF65-F5344CB8AC3E}">
        <p14:creationId xmlns:p14="http://schemas.microsoft.com/office/powerpoint/2010/main" val="1403534247"/>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A7BF5-EEA5-48BA-8B40-4B881A536A4B}"/>
              </a:ext>
            </a:extLst>
          </p:cNvPr>
          <p:cNvSpPr>
            <a:spLocks noGrp="1"/>
          </p:cNvSpPr>
          <p:nvPr>
            <p:ph type="title"/>
          </p:nvPr>
        </p:nvSpPr>
        <p:spPr/>
        <p:txBody>
          <a:bodyPr/>
          <a:lstStyle/>
          <a:p>
            <a:r>
              <a:rPr lang="en-US" dirty="0" err="1"/>
              <a:t>Aeroplane</a:t>
            </a:r>
            <a:r>
              <a:rPr lang="en-US" dirty="0"/>
              <a:t> splint</a:t>
            </a:r>
          </a:p>
        </p:txBody>
      </p:sp>
      <p:sp>
        <p:nvSpPr>
          <p:cNvPr id="3" name="Content Placeholder 2">
            <a:extLst>
              <a:ext uri="{FF2B5EF4-FFF2-40B4-BE49-F238E27FC236}">
                <a16:creationId xmlns:a16="http://schemas.microsoft.com/office/drawing/2014/main" id="{26611B2B-8C72-4ED3-B6C7-DB8C7C05E6AF}"/>
              </a:ext>
            </a:extLst>
          </p:cNvPr>
          <p:cNvSpPr>
            <a:spLocks noGrp="1"/>
          </p:cNvSpPr>
          <p:nvPr>
            <p:ph idx="1"/>
          </p:nvPr>
        </p:nvSpPr>
        <p:spPr/>
        <p:txBody>
          <a:bodyPr>
            <a:normAutofit/>
          </a:bodyPr>
          <a:lstStyle/>
          <a:p>
            <a:r>
              <a:rPr lang="en-US" sz="2000" dirty="0">
                <a:solidFill>
                  <a:srgbClr val="292934"/>
                </a:solidFill>
                <a:effectLst/>
                <a:latin typeface="TimesNewRomanPSMT"/>
              </a:rPr>
              <a:t>Brachial plexus injuries </a:t>
            </a:r>
            <a:endParaRPr lang="en-US" sz="2800" dirty="0"/>
          </a:p>
          <a:p>
            <a:r>
              <a:rPr lang="en-US" sz="2000" dirty="0">
                <a:solidFill>
                  <a:srgbClr val="292934"/>
                </a:solidFill>
                <a:effectLst/>
                <a:latin typeface="TimesNewRomanPSMT"/>
              </a:rPr>
              <a:t>Pre/Post-operative shoulder management </a:t>
            </a:r>
            <a:endParaRPr lang="en-US" sz="2800" dirty="0"/>
          </a:p>
          <a:p>
            <a:r>
              <a:rPr lang="en-US" sz="2000" dirty="0">
                <a:solidFill>
                  <a:srgbClr val="292934"/>
                </a:solidFill>
                <a:effectLst/>
                <a:latin typeface="TimesNewRomanPSMT"/>
              </a:rPr>
              <a:t>Contracture prevention </a:t>
            </a:r>
            <a:endParaRPr lang="en-US" sz="2800" dirty="0"/>
          </a:p>
          <a:p>
            <a:r>
              <a:rPr lang="en-US" sz="2000" dirty="0">
                <a:solidFill>
                  <a:srgbClr val="292934"/>
                </a:solidFill>
                <a:effectLst/>
                <a:latin typeface="TimesNewRomanPSMT"/>
              </a:rPr>
              <a:t>Post-muscle release/tendon transfer of shoulder </a:t>
            </a:r>
            <a:endParaRPr lang="en-US" sz="2800" dirty="0"/>
          </a:p>
          <a:p>
            <a:r>
              <a:rPr lang="en-US" sz="2000" dirty="0">
                <a:solidFill>
                  <a:srgbClr val="292934"/>
                </a:solidFill>
                <a:effectLst/>
                <a:latin typeface="TimesNewRomanPSMT"/>
              </a:rPr>
              <a:t>Burn management in the axillary region.</a:t>
            </a:r>
            <a:endParaRPr lang="en-US" sz="2800" dirty="0"/>
          </a:p>
        </p:txBody>
      </p:sp>
      <p:pic>
        <p:nvPicPr>
          <p:cNvPr id="5" name="Picture 4">
            <a:extLst>
              <a:ext uri="{FF2B5EF4-FFF2-40B4-BE49-F238E27FC236}">
                <a16:creationId xmlns:a16="http://schemas.microsoft.com/office/drawing/2014/main" id="{D71DF10F-6FD4-4F8D-9F51-FC2A808DB042}"/>
              </a:ext>
            </a:extLst>
          </p:cNvPr>
          <p:cNvPicPr>
            <a:picLocks noChangeAspect="1"/>
          </p:cNvPicPr>
          <p:nvPr/>
        </p:nvPicPr>
        <p:blipFill>
          <a:blip r:embed="rId2"/>
          <a:stretch>
            <a:fillRect/>
          </a:stretch>
        </p:blipFill>
        <p:spPr>
          <a:xfrm>
            <a:off x="4535510" y="3733800"/>
            <a:ext cx="4507604" cy="3098442"/>
          </a:xfrm>
          <a:prstGeom prst="rect">
            <a:avLst/>
          </a:prstGeom>
        </p:spPr>
      </p:pic>
    </p:spTree>
    <p:extLst>
      <p:ext uri="{BB962C8B-B14F-4D97-AF65-F5344CB8AC3E}">
        <p14:creationId xmlns:p14="http://schemas.microsoft.com/office/powerpoint/2010/main" val="1746498997"/>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E3F9E-A693-4B20-81F3-8BAB3216A785}"/>
              </a:ext>
            </a:extLst>
          </p:cNvPr>
          <p:cNvSpPr>
            <a:spLocks noGrp="1"/>
          </p:cNvSpPr>
          <p:nvPr>
            <p:ph type="title"/>
          </p:nvPr>
        </p:nvSpPr>
        <p:spPr/>
        <p:txBody>
          <a:bodyPr/>
          <a:lstStyle/>
          <a:p>
            <a:r>
              <a:rPr lang="en-US" dirty="0"/>
              <a:t>Long arm posterior splint</a:t>
            </a:r>
          </a:p>
        </p:txBody>
      </p:sp>
      <p:sp>
        <p:nvSpPr>
          <p:cNvPr id="3" name="Content Placeholder 2">
            <a:extLst>
              <a:ext uri="{FF2B5EF4-FFF2-40B4-BE49-F238E27FC236}">
                <a16:creationId xmlns:a16="http://schemas.microsoft.com/office/drawing/2014/main" id="{DF54B25F-376E-4BC4-901A-E0E53E3343E5}"/>
              </a:ext>
            </a:extLst>
          </p:cNvPr>
          <p:cNvSpPr>
            <a:spLocks noGrp="1"/>
          </p:cNvSpPr>
          <p:nvPr>
            <p:ph idx="1"/>
          </p:nvPr>
        </p:nvSpPr>
        <p:spPr/>
        <p:txBody>
          <a:bodyPr>
            <a:normAutofit/>
          </a:bodyPr>
          <a:lstStyle/>
          <a:p>
            <a:r>
              <a:rPr lang="en-US" sz="2400" dirty="0">
                <a:solidFill>
                  <a:srgbClr val="292934"/>
                </a:solidFill>
                <a:effectLst/>
                <a:latin typeface="Bookman Old Style" panose="02050604050505020204" pitchFamily="18" charset="0"/>
              </a:rPr>
              <a:t>Indications </a:t>
            </a:r>
            <a:endParaRPr lang="en-US" sz="3200" dirty="0"/>
          </a:p>
          <a:p>
            <a:pPr marL="0" indent="0">
              <a:buNone/>
            </a:pPr>
            <a:r>
              <a:rPr lang="en-US" sz="2400" dirty="0">
                <a:solidFill>
                  <a:srgbClr val="292934"/>
                </a:solidFill>
                <a:effectLst/>
                <a:latin typeface="TimesNewRomanPSMT"/>
              </a:rPr>
              <a:t>- Distal humerus # </a:t>
            </a:r>
            <a:endParaRPr lang="en-US" sz="3200" dirty="0"/>
          </a:p>
          <a:p>
            <a:pPr marL="0" indent="0">
              <a:buNone/>
            </a:pPr>
            <a:r>
              <a:rPr lang="en-US" sz="2400" dirty="0">
                <a:solidFill>
                  <a:srgbClr val="292934"/>
                </a:solidFill>
                <a:effectLst/>
                <a:latin typeface="TimesNewRomanPSMT"/>
              </a:rPr>
              <a:t>- Both-bone forearm # </a:t>
            </a:r>
            <a:endParaRPr lang="en-US" sz="3200" dirty="0"/>
          </a:p>
          <a:p>
            <a:pPr marL="0" indent="0">
              <a:buNone/>
            </a:pPr>
            <a:r>
              <a:rPr lang="en-US" sz="2400" dirty="0">
                <a:solidFill>
                  <a:srgbClr val="292934"/>
                </a:solidFill>
                <a:effectLst/>
                <a:latin typeface="TimesNewRomanPSMT"/>
              </a:rPr>
              <a:t>-Unstable proximal radius or ulna # (sugar-tong better</a:t>
            </a:r>
            <a:r>
              <a:rPr lang="en-US" sz="2400" dirty="0">
                <a:solidFill>
                  <a:srgbClr val="292934"/>
                </a:solidFill>
                <a:effectLst/>
                <a:latin typeface="Bookman Old Style" panose="02050604050505020204" pitchFamily="18" charset="0"/>
              </a:rPr>
              <a:t>)</a:t>
            </a:r>
            <a:endParaRPr lang="en-US" sz="3200" dirty="0"/>
          </a:p>
        </p:txBody>
      </p:sp>
      <p:pic>
        <p:nvPicPr>
          <p:cNvPr id="5" name="Picture 4">
            <a:extLst>
              <a:ext uri="{FF2B5EF4-FFF2-40B4-BE49-F238E27FC236}">
                <a16:creationId xmlns:a16="http://schemas.microsoft.com/office/drawing/2014/main" id="{AC6DB118-8BF7-4E68-A3E1-97B6804F8B0D}"/>
              </a:ext>
            </a:extLst>
          </p:cNvPr>
          <p:cNvPicPr>
            <a:picLocks noChangeAspect="1"/>
          </p:cNvPicPr>
          <p:nvPr/>
        </p:nvPicPr>
        <p:blipFill>
          <a:blip r:embed="rId2"/>
          <a:stretch>
            <a:fillRect/>
          </a:stretch>
        </p:blipFill>
        <p:spPr>
          <a:xfrm>
            <a:off x="457200" y="3732915"/>
            <a:ext cx="4780952" cy="2704762"/>
          </a:xfrm>
          <a:prstGeom prst="rect">
            <a:avLst/>
          </a:prstGeom>
        </p:spPr>
      </p:pic>
      <p:pic>
        <p:nvPicPr>
          <p:cNvPr id="7" name="Picture 6">
            <a:extLst>
              <a:ext uri="{FF2B5EF4-FFF2-40B4-BE49-F238E27FC236}">
                <a16:creationId xmlns:a16="http://schemas.microsoft.com/office/drawing/2014/main" id="{B395DBC8-53D7-4F52-A1B3-F07740D17171}"/>
              </a:ext>
            </a:extLst>
          </p:cNvPr>
          <p:cNvPicPr>
            <a:picLocks noChangeAspect="1"/>
          </p:cNvPicPr>
          <p:nvPr/>
        </p:nvPicPr>
        <p:blipFill>
          <a:blip r:embed="rId3"/>
          <a:stretch>
            <a:fillRect/>
          </a:stretch>
        </p:blipFill>
        <p:spPr>
          <a:xfrm>
            <a:off x="7315201" y="3113277"/>
            <a:ext cx="1823434" cy="3106199"/>
          </a:xfrm>
          <a:prstGeom prst="rect">
            <a:avLst/>
          </a:prstGeom>
        </p:spPr>
      </p:pic>
    </p:spTree>
    <p:extLst>
      <p:ext uri="{BB962C8B-B14F-4D97-AF65-F5344CB8AC3E}">
        <p14:creationId xmlns:p14="http://schemas.microsoft.com/office/powerpoint/2010/main" val="1295322722"/>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4FFC6-BE70-41B7-AC20-81124372A7B3}"/>
              </a:ext>
            </a:extLst>
          </p:cNvPr>
          <p:cNvSpPr>
            <a:spLocks noGrp="1"/>
          </p:cNvSpPr>
          <p:nvPr>
            <p:ph type="title"/>
          </p:nvPr>
        </p:nvSpPr>
        <p:spPr/>
        <p:txBody>
          <a:bodyPr/>
          <a:lstStyle/>
          <a:p>
            <a:r>
              <a:rPr lang="en-US" dirty="0"/>
              <a:t>Forearm sugar tong</a:t>
            </a:r>
          </a:p>
        </p:txBody>
      </p:sp>
      <p:sp>
        <p:nvSpPr>
          <p:cNvPr id="3" name="Content Placeholder 2">
            <a:extLst>
              <a:ext uri="{FF2B5EF4-FFF2-40B4-BE49-F238E27FC236}">
                <a16:creationId xmlns:a16="http://schemas.microsoft.com/office/drawing/2014/main" id="{1578A233-6C86-4D76-BF6B-43FFAF4F9440}"/>
              </a:ext>
            </a:extLst>
          </p:cNvPr>
          <p:cNvSpPr>
            <a:spLocks noGrp="1"/>
          </p:cNvSpPr>
          <p:nvPr>
            <p:ph idx="1"/>
          </p:nvPr>
        </p:nvSpPr>
        <p:spPr/>
        <p:txBody>
          <a:bodyPr/>
          <a:lstStyle/>
          <a:p>
            <a:r>
              <a:rPr lang="en-US" sz="1800" dirty="0">
                <a:solidFill>
                  <a:srgbClr val="292934"/>
                </a:solidFill>
                <a:effectLst/>
                <a:latin typeface="Bookman Old Style" panose="02050604050505020204" pitchFamily="18" charset="0"/>
              </a:rPr>
              <a:t>Indications </a:t>
            </a:r>
            <a:endParaRPr lang="en-US" dirty="0"/>
          </a:p>
          <a:p>
            <a:r>
              <a:rPr lang="en-US" sz="1800" dirty="0">
                <a:solidFill>
                  <a:srgbClr val="292934"/>
                </a:solidFill>
                <a:effectLst/>
                <a:latin typeface="TimesNewRomanPSMT"/>
              </a:rPr>
              <a:t>- Unstable Proximal radius and Ulnar # </a:t>
            </a:r>
            <a:endParaRPr lang="en-US" dirty="0"/>
          </a:p>
          <a:p>
            <a:r>
              <a:rPr lang="en-US" sz="1800" dirty="0">
                <a:solidFill>
                  <a:srgbClr val="292934"/>
                </a:solidFill>
                <a:effectLst/>
                <a:latin typeface="TimesNewRomanPSMT"/>
              </a:rPr>
              <a:t>- Distal radius and ulnar # </a:t>
            </a:r>
            <a:endParaRPr lang="en-US" dirty="0"/>
          </a:p>
          <a:p>
            <a:r>
              <a:rPr lang="en-US" sz="1800" dirty="0">
                <a:solidFill>
                  <a:srgbClr val="292934"/>
                </a:solidFill>
                <a:effectLst/>
                <a:latin typeface="TimesNewRomanPSMT"/>
              </a:rPr>
              <a:t>Extends around distal humerus to give rotational control </a:t>
            </a:r>
            <a:endParaRPr lang="en-US" dirty="0"/>
          </a:p>
          <a:p>
            <a:r>
              <a:rPr lang="en-US" sz="1800" dirty="0">
                <a:solidFill>
                  <a:srgbClr val="292934"/>
                </a:solidFill>
                <a:effectLst/>
                <a:latin typeface="TimesNewRomanPSMT"/>
              </a:rPr>
              <a:t>Padding should be </a:t>
            </a:r>
            <a:r>
              <a:rPr lang="en-US" sz="1800" dirty="0" err="1">
                <a:solidFill>
                  <a:srgbClr val="292934"/>
                </a:solidFill>
                <a:effectLst/>
                <a:latin typeface="TimesNewRomanPSMT"/>
              </a:rPr>
              <a:t>atleast</a:t>
            </a:r>
            <a:r>
              <a:rPr lang="en-US" sz="1800" dirty="0">
                <a:solidFill>
                  <a:srgbClr val="292934"/>
                </a:solidFill>
                <a:effectLst/>
                <a:latin typeface="TimesNewRomanPSMT"/>
              </a:rPr>
              <a:t> 3-4 layers thick with extra layers at the elbow </a:t>
            </a:r>
            <a:endParaRPr lang="en-US" dirty="0"/>
          </a:p>
        </p:txBody>
      </p:sp>
      <p:pic>
        <p:nvPicPr>
          <p:cNvPr id="5" name="Picture 4">
            <a:extLst>
              <a:ext uri="{FF2B5EF4-FFF2-40B4-BE49-F238E27FC236}">
                <a16:creationId xmlns:a16="http://schemas.microsoft.com/office/drawing/2014/main" id="{1773A8A4-90D3-4F24-8044-54AFC233F553}"/>
              </a:ext>
            </a:extLst>
          </p:cNvPr>
          <p:cNvPicPr>
            <a:picLocks noChangeAspect="1"/>
          </p:cNvPicPr>
          <p:nvPr/>
        </p:nvPicPr>
        <p:blipFill>
          <a:blip r:embed="rId2"/>
          <a:stretch>
            <a:fillRect/>
          </a:stretch>
        </p:blipFill>
        <p:spPr>
          <a:xfrm>
            <a:off x="3276600" y="3738672"/>
            <a:ext cx="2514600" cy="3106449"/>
          </a:xfrm>
          <a:prstGeom prst="rect">
            <a:avLst/>
          </a:prstGeom>
        </p:spPr>
      </p:pic>
    </p:spTree>
    <p:extLst>
      <p:ext uri="{BB962C8B-B14F-4D97-AF65-F5344CB8AC3E}">
        <p14:creationId xmlns:p14="http://schemas.microsoft.com/office/powerpoint/2010/main" val="2375364603"/>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7844-8ECB-468F-BDC4-5105D8D508DF}"/>
              </a:ext>
            </a:extLst>
          </p:cNvPr>
          <p:cNvSpPr>
            <a:spLocks noGrp="1"/>
          </p:cNvSpPr>
          <p:nvPr>
            <p:ph type="title"/>
          </p:nvPr>
        </p:nvSpPr>
        <p:spPr/>
        <p:txBody>
          <a:bodyPr/>
          <a:lstStyle/>
          <a:p>
            <a:r>
              <a:rPr lang="en-US" dirty="0"/>
              <a:t>Double sugar tong</a:t>
            </a:r>
          </a:p>
        </p:txBody>
      </p:sp>
      <p:sp>
        <p:nvSpPr>
          <p:cNvPr id="3" name="Content Placeholder 2">
            <a:extLst>
              <a:ext uri="{FF2B5EF4-FFF2-40B4-BE49-F238E27FC236}">
                <a16:creationId xmlns:a16="http://schemas.microsoft.com/office/drawing/2014/main" id="{94035523-3D13-453A-89AF-9E021F346115}"/>
              </a:ext>
            </a:extLst>
          </p:cNvPr>
          <p:cNvSpPr>
            <a:spLocks noGrp="1"/>
          </p:cNvSpPr>
          <p:nvPr>
            <p:ph idx="1"/>
          </p:nvPr>
        </p:nvSpPr>
        <p:spPr/>
        <p:txBody>
          <a:bodyPr/>
          <a:lstStyle/>
          <a:p>
            <a:r>
              <a:rPr lang="en-US" sz="1800" dirty="0">
                <a:solidFill>
                  <a:srgbClr val="292934"/>
                </a:solidFill>
                <a:effectLst/>
                <a:latin typeface="Bookman Old Style" panose="02050604050505020204" pitchFamily="18" charset="0"/>
              </a:rPr>
              <a:t>Indications </a:t>
            </a:r>
            <a:endParaRPr lang="en-US" dirty="0"/>
          </a:p>
          <a:p>
            <a:pPr marL="0" indent="0">
              <a:buNone/>
            </a:pPr>
            <a:r>
              <a:rPr lang="en-US" sz="1800" dirty="0">
                <a:solidFill>
                  <a:srgbClr val="292934"/>
                </a:solidFill>
                <a:effectLst/>
                <a:latin typeface="Arial" panose="020B0604020202020204" pitchFamily="34" charset="0"/>
              </a:rPr>
              <a:t>- </a:t>
            </a:r>
            <a:r>
              <a:rPr lang="en-US" sz="1800" dirty="0">
                <a:solidFill>
                  <a:srgbClr val="292934"/>
                </a:solidFill>
                <a:effectLst/>
                <a:latin typeface="Bookman Old Style" panose="02050604050505020204" pitchFamily="18" charset="0"/>
              </a:rPr>
              <a:t>Elbow and forearm # </a:t>
            </a:r>
            <a:endParaRPr lang="en-US" dirty="0"/>
          </a:p>
          <a:p>
            <a:pPr marL="0" indent="0">
              <a:buNone/>
            </a:pPr>
            <a:r>
              <a:rPr lang="en-US" sz="1800" dirty="0">
                <a:solidFill>
                  <a:srgbClr val="292934"/>
                </a:solidFill>
                <a:effectLst/>
                <a:latin typeface="Bookman Old Style" panose="02050604050505020204" pitchFamily="18" charset="0"/>
              </a:rPr>
              <a:t>- </a:t>
            </a:r>
            <a:r>
              <a:rPr lang="en-US" sz="1800" dirty="0" err="1">
                <a:solidFill>
                  <a:srgbClr val="292934"/>
                </a:solidFill>
                <a:effectLst/>
                <a:latin typeface="Bookman Old Style" panose="02050604050505020204" pitchFamily="18" charset="0"/>
              </a:rPr>
              <a:t>Prox</a:t>
            </a:r>
            <a:r>
              <a:rPr lang="en-US" sz="1800" dirty="0">
                <a:solidFill>
                  <a:srgbClr val="292934"/>
                </a:solidFill>
                <a:effectLst/>
                <a:latin typeface="Bookman Old Style" panose="02050604050505020204" pitchFamily="18" charset="0"/>
              </a:rPr>
              <a:t>/mid/distal radius and ulnar # </a:t>
            </a:r>
            <a:endParaRPr lang="en-US" dirty="0"/>
          </a:p>
          <a:p>
            <a:r>
              <a:rPr lang="en-US" sz="1800" dirty="0">
                <a:solidFill>
                  <a:srgbClr val="292934"/>
                </a:solidFill>
                <a:effectLst/>
                <a:latin typeface="Bookman Old Style" panose="02050604050505020204" pitchFamily="18" charset="0"/>
              </a:rPr>
              <a:t>Better for most distal forearm and elbow because limits flex/extension and pronation / supination. </a:t>
            </a:r>
            <a:endParaRPr lang="en-US" dirty="0"/>
          </a:p>
        </p:txBody>
      </p:sp>
      <p:pic>
        <p:nvPicPr>
          <p:cNvPr id="5" name="Picture 4">
            <a:extLst>
              <a:ext uri="{FF2B5EF4-FFF2-40B4-BE49-F238E27FC236}">
                <a16:creationId xmlns:a16="http://schemas.microsoft.com/office/drawing/2014/main" id="{4BF87A48-33FD-47C8-B40F-B3B37BFFD8AF}"/>
              </a:ext>
            </a:extLst>
          </p:cNvPr>
          <p:cNvPicPr>
            <a:picLocks noChangeAspect="1"/>
          </p:cNvPicPr>
          <p:nvPr/>
        </p:nvPicPr>
        <p:blipFill>
          <a:blip r:embed="rId2"/>
          <a:stretch>
            <a:fillRect/>
          </a:stretch>
        </p:blipFill>
        <p:spPr>
          <a:xfrm>
            <a:off x="3710094" y="3703189"/>
            <a:ext cx="2004905" cy="3090433"/>
          </a:xfrm>
          <a:prstGeom prst="rect">
            <a:avLst/>
          </a:prstGeom>
        </p:spPr>
      </p:pic>
    </p:spTree>
    <p:extLst>
      <p:ext uri="{BB962C8B-B14F-4D97-AF65-F5344CB8AC3E}">
        <p14:creationId xmlns:p14="http://schemas.microsoft.com/office/powerpoint/2010/main" val="3874444016"/>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6D97E-5E79-4C2F-8557-E13F15A0EB4E}"/>
              </a:ext>
            </a:extLst>
          </p:cNvPr>
          <p:cNvSpPr>
            <a:spLocks noGrp="1"/>
          </p:cNvSpPr>
          <p:nvPr>
            <p:ph type="title"/>
          </p:nvPr>
        </p:nvSpPr>
        <p:spPr/>
        <p:txBody>
          <a:bodyPr/>
          <a:lstStyle/>
          <a:p>
            <a:r>
              <a:rPr lang="en-US" dirty="0"/>
              <a:t>Coaptation splint</a:t>
            </a:r>
          </a:p>
        </p:txBody>
      </p:sp>
      <p:sp>
        <p:nvSpPr>
          <p:cNvPr id="3" name="Content Placeholder 2">
            <a:extLst>
              <a:ext uri="{FF2B5EF4-FFF2-40B4-BE49-F238E27FC236}">
                <a16:creationId xmlns:a16="http://schemas.microsoft.com/office/drawing/2014/main" id="{B1E46900-C047-4961-86AD-4BD1088E53FA}"/>
              </a:ext>
            </a:extLst>
          </p:cNvPr>
          <p:cNvSpPr>
            <a:spLocks noGrp="1"/>
          </p:cNvSpPr>
          <p:nvPr>
            <p:ph idx="1"/>
          </p:nvPr>
        </p:nvSpPr>
        <p:spPr/>
        <p:txBody>
          <a:bodyPr/>
          <a:lstStyle/>
          <a:p>
            <a:r>
              <a:rPr lang="en-US" sz="1800" dirty="0">
                <a:solidFill>
                  <a:srgbClr val="292934"/>
                </a:solidFill>
                <a:effectLst/>
                <a:latin typeface="Bookman Old Style" panose="02050604050505020204" pitchFamily="18" charset="0"/>
              </a:rPr>
              <a:t>Shaft of humerus</a:t>
            </a:r>
            <a:endParaRPr lang="en-US" dirty="0"/>
          </a:p>
          <a:p>
            <a:r>
              <a:rPr lang="en-US" sz="1800" dirty="0">
                <a:solidFill>
                  <a:srgbClr val="292934"/>
                </a:solidFill>
                <a:effectLst/>
                <a:latin typeface="Bookman Old Style" panose="02050604050505020204" pitchFamily="18" charset="0"/>
              </a:rPr>
              <a:t>Consist of a U slab applied to the medial and lateral aspects of the arm, encircling the elbow and overlapping the shoulder(over the deltoid) </a:t>
            </a:r>
            <a:endParaRPr lang="en-US" dirty="0"/>
          </a:p>
          <a:p>
            <a:r>
              <a:rPr lang="en-US" sz="1800" dirty="0">
                <a:solidFill>
                  <a:srgbClr val="292934"/>
                </a:solidFill>
                <a:effectLst/>
                <a:latin typeface="Bookman Old Style" panose="02050604050505020204" pitchFamily="18" charset="0"/>
              </a:rPr>
              <a:t>Medially it ends in the axilla and must be well padded to avoid skin breakdown</a:t>
            </a:r>
            <a:endParaRPr lang="en-US" dirty="0"/>
          </a:p>
        </p:txBody>
      </p:sp>
    </p:spTree>
    <p:extLst>
      <p:ext uri="{BB962C8B-B14F-4D97-AF65-F5344CB8AC3E}">
        <p14:creationId xmlns:p14="http://schemas.microsoft.com/office/powerpoint/2010/main" val="3051386497"/>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131DD-42D2-4364-807C-C809FE91FB56}"/>
              </a:ext>
            </a:extLst>
          </p:cNvPr>
          <p:cNvSpPr>
            <a:spLocks noGrp="1"/>
          </p:cNvSpPr>
          <p:nvPr>
            <p:ph type="title"/>
          </p:nvPr>
        </p:nvSpPr>
        <p:spPr>
          <a:xfrm>
            <a:off x="457200" y="0"/>
            <a:ext cx="8229600" cy="1143000"/>
          </a:xfrm>
        </p:spPr>
        <p:txBody>
          <a:bodyPr/>
          <a:lstStyle/>
          <a:p>
            <a:r>
              <a:rPr lang="en-US" dirty="0"/>
              <a:t>Coaptation splint</a:t>
            </a:r>
          </a:p>
        </p:txBody>
      </p:sp>
      <p:pic>
        <p:nvPicPr>
          <p:cNvPr id="5" name="Content Placeholder 4">
            <a:extLst>
              <a:ext uri="{FF2B5EF4-FFF2-40B4-BE49-F238E27FC236}">
                <a16:creationId xmlns:a16="http://schemas.microsoft.com/office/drawing/2014/main" id="{04CAEA35-055F-42AC-BD41-31F75E0D7319}"/>
              </a:ext>
            </a:extLst>
          </p:cNvPr>
          <p:cNvPicPr>
            <a:picLocks noGrp="1" noChangeAspect="1"/>
          </p:cNvPicPr>
          <p:nvPr>
            <p:ph idx="1"/>
          </p:nvPr>
        </p:nvPicPr>
        <p:blipFill>
          <a:blip r:embed="rId2"/>
          <a:stretch>
            <a:fillRect/>
          </a:stretch>
        </p:blipFill>
        <p:spPr>
          <a:xfrm>
            <a:off x="2286000" y="1346925"/>
            <a:ext cx="4724400" cy="5391980"/>
          </a:xfrm>
        </p:spPr>
      </p:pic>
    </p:spTree>
    <p:extLst>
      <p:ext uri="{BB962C8B-B14F-4D97-AF65-F5344CB8AC3E}">
        <p14:creationId xmlns:p14="http://schemas.microsoft.com/office/powerpoint/2010/main" val="736137328"/>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FABCB-1434-4ABC-9967-6A598493851F}"/>
              </a:ext>
            </a:extLst>
          </p:cNvPr>
          <p:cNvSpPr>
            <a:spLocks noGrp="1"/>
          </p:cNvSpPr>
          <p:nvPr>
            <p:ph type="title"/>
          </p:nvPr>
        </p:nvSpPr>
        <p:spPr/>
        <p:txBody>
          <a:bodyPr>
            <a:normAutofit fontScale="90000"/>
          </a:bodyPr>
          <a:lstStyle/>
          <a:p>
            <a:r>
              <a:rPr lang="en-US" dirty="0"/>
              <a:t>Forearm volar splint aka ‘cockup’ splint</a:t>
            </a:r>
          </a:p>
        </p:txBody>
      </p:sp>
      <p:sp>
        <p:nvSpPr>
          <p:cNvPr id="3" name="Content Placeholder 2">
            <a:extLst>
              <a:ext uri="{FF2B5EF4-FFF2-40B4-BE49-F238E27FC236}">
                <a16:creationId xmlns:a16="http://schemas.microsoft.com/office/drawing/2014/main" id="{5E46D485-0DFE-4ED9-838C-A1BE5890AB9C}"/>
              </a:ext>
            </a:extLst>
          </p:cNvPr>
          <p:cNvSpPr>
            <a:spLocks noGrp="1"/>
          </p:cNvSpPr>
          <p:nvPr>
            <p:ph idx="1"/>
          </p:nvPr>
        </p:nvSpPr>
        <p:spPr/>
        <p:txBody>
          <a:bodyPr/>
          <a:lstStyle/>
          <a:p>
            <a:r>
              <a:rPr lang="en-US" sz="1800" dirty="0">
                <a:solidFill>
                  <a:srgbClr val="93A299"/>
                </a:solidFill>
                <a:effectLst/>
                <a:latin typeface="Arial" panose="020B0604020202020204" pitchFamily="34" charset="0"/>
              </a:rPr>
              <a:t> </a:t>
            </a:r>
            <a:r>
              <a:rPr lang="en-US" sz="2400" dirty="0">
                <a:solidFill>
                  <a:srgbClr val="292934"/>
                </a:solidFill>
                <a:effectLst/>
                <a:latin typeface="Bookman Old Style" panose="02050604050505020204" pitchFamily="18" charset="0"/>
              </a:rPr>
              <a:t>Indications </a:t>
            </a:r>
            <a:endParaRPr lang="en-US" sz="3200" dirty="0"/>
          </a:p>
          <a:p>
            <a:pPr marL="0" indent="0">
              <a:buNone/>
            </a:pPr>
            <a:r>
              <a:rPr lang="en-US" sz="2400" dirty="0">
                <a:solidFill>
                  <a:srgbClr val="292934"/>
                </a:solidFill>
                <a:effectLst/>
                <a:latin typeface="Bookman Old Style" panose="02050604050505020204" pitchFamily="18" charset="0"/>
              </a:rPr>
              <a:t>Soft tissue hand / wrist injuries - sprain, carpal tunnel night splints, </a:t>
            </a:r>
            <a:endParaRPr lang="en-US" sz="3200" dirty="0"/>
          </a:p>
          <a:p>
            <a:pPr marL="0" indent="0">
              <a:buNone/>
            </a:pPr>
            <a:r>
              <a:rPr lang="en-US" sz="2400" dirty="0">
                <a:solidFill>
                  <a:srgbClr val="292934"/>
                </a:solidFill>
                <a:effectLst/>
                <a:latin typeface="Bookman Old Style" panose="02050604050505020204" pitchFamily="18" charset="0"/>
              </a:rPr>
              <a:t>etc. </a:t>
            </a:r>
            <a:endParaRPr lang="en-US" sz="3200" dirty="0"/>
          </a:p>
          <a:p>
            <a:r>
              <a:rPr lang="en-US" sz="2400" dirty="0">
                <a:solidFill>
                  <a:srgbClr val="292934"/>
                </a:solidFill>
                <a:effectLst/>
                <a:latin typeface="Bookman Old Style" panose="02050604050505020204" pitchFamily="18" charset="0"/>
              </a:rPr>
              <a:t>Most wrist #, 2nd -5th metacarpal # </a:t>
            </a:r>
            <a:endParaRPr lang="en-US" sz="3200" dirty="0"/>
          </a:p>
          <a:p>
            <a:r>
              <a:rPr lang="en-US" sz="2400" dirty="0">
                <a:solidFill>
                  <a:srgbClr val="292934"/>
                </a:solidFill>
                <a:effectLst/>
                <a:latin typeface="Bookman Old Style" panose="02050604050505020204" pitchFamily="18" charset="0"/>
              </a:rPr>
              <a:t>Most add a dorsal splint for increased stability - ‘sandwich splint’ (B). </a:t>
            </a:r>
            <a:endParaRPr lang="en-US" sz="3200" dirty="0"/>
          </a:p>
          <a:p>
            <a:r>
              <a:rPr lang="en-US" sz="2400" dirty="0">
                <a:solidFill>
                  <a:srgbClr val="292934"/>
                </a:solidFill>
                <a:effectLst/>
                <a:latin typeface="Bookman Old Style" panose="02050604050505020204" pitchFamily="18" charset="0"/>
              </a:rPr>
              <a:t>Radial Nerve Palsy </a:t>
            </a:r>
            <a:endParaRPr lang="en-US" sz="3200" dirty="0"/>
          </a:p>
          <a:p>
            <a:r>
              <a:rPr lang="en-US" sz="2400" dirty="0">
                <a:solidFill>
                  <a:srgbClr val="292934"/>
                </a:solidFill>
                <a:effectLst/>
                <a:latin typeface="Bookman Old Style" panose="02050604050505020204" pitchFamily="18" charset="0"/>
              </a:rPr>
              <a:t>Not used for distal radius or ulnar # - can still supinate and pronate</a:t>
            </a:r>
            <a:r>
              <a:rPr lang="en-US" sz="2400" dirty="0">
                <a:solidFill>
                  <a:srgbClr val="292934"/>
                </a:solidFill>
                <a:effectLst/>
                <a:latin typeface="Arial" panose="020B0604020202020204" pitchFamily="34" charset="0"/>
              </a:rPr>
              <a:t>.</a:t>
            </a:r>
            <a:endParaRPr lang="en-US" sz="3200" dirty="0"/>
          </a:p>
        </p:txBody>
      </p:sp>
    </p:spTree>
    <p:extLst>
      <p:ext uri="{BB962C8B-B14F-4D97-AF65-F5344CB8AC3E}">
        <p14:creationId xmlns:p14="http://schemas.microsoft.com/office/powerpoint/2010/main" val="3128963018"/>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E0B84-E032-47DF-B89E-681D824DE81D}"/>
              </a:ext>
            </a:extLst>
          </p:cNvPr>
          <p:cNvSpPr>
            <a:spLocks noGrp="1"/>
          </p:cNvSpPr>
          <p:nvPr>
            <p:ph type="title"/>
          </p:nvPr>
        </p:nvSpPr>
        <p:spPr/>
        <p:txBody>
          <a:bodyPr>
            <a:normAutofit fontScale="90000"/>
          </a:bodyPr>
          <a:lstStyle/>
          <a:p>
            <a:r>
              <a:rPr lang="en-US" dirty="0"/>
              <a:t>Forearm volar splint aka ‘cockup’ splint</a:t>
            </a:r>
          </a:p>
        </p:txBody>
      </p:sp>
      <p:pic>
        <p:nvPicPr>
          <p:cNvPr id="5" name="Content Placeholder 4">
            <a:extLst>
              <a:ext uri="{FF2B5EF4-FFF2-40B4-BE49-F238E27FC236}">
                <a16:creationId xmlns:a16="http://schemas.microsoft.com/office/drawing/2014/main" id="{1B64796C-2057-4AB7-986D-3350B7AC26CF}"/>
              </a:ext>
            </a:extLst>
          </p:cNvPr>
          <p:cNvPicPr>
            <a:picLocks noGrp="1" noChangeAspect="1"/>
          </p:cNvPicPr>
          <p:nvPr>
            <p:ph idx="1"/>
          </p:nvPr>
        </p:nvPicPr>
        <p:blipFill>
          <a:blip r:embed="rId2"/>
          <a:stretch>
            <a:fillRect/>
          </a:stretch>
        </p:blipFill>
        <p:spPr>
          <a:xfrm>
            <a:off x="2209800" y="1454455"/>
            <a:ext cx="4495799" cy="5394959"/>
          </a:xfrm>
        </p:spPr>
      </p:pic>
    </p:spTree>
    <p:extLst>
      <p:ext uri="{BB962C8B-B14F-4D97-AF65-F5344CB8AC3E}">
        <p14:creationId xmlns:p14="http://schemas.microsoft.com/office/powerpoint/2010/main" val="3545453343"/>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0D277-E2DC-4545-A8B3-104C995A3EC4}"/>
              </a:ext>
            </a:extLst>
          </p:cNvPr>
          <p:cNvSpPr>
            <a:spLocks noGrp="1"/>
          </p:cNvSpPr>
          <p:nvPr>
            <p:ph type="title"/>
          </p:nvPr>
        </p:nvSpPr>
        <p:spPr/>
        <p:txBody>
          <a:bodyPr/>
          <a:lstStyle/>
          <a:p>
            <a:r>
              <a:rPr lang="en-US" dirty="0"/>
              <a:t>Radial and ulna gutter</a:t>
            </a:r>
          </a:p>
        </p:txBody>
      </p:sp>
      <p:sp>
        <p:nvSpPr>
          <p:cNvPr id="3" name="Content Placeholder 2">
            <a:extLst>
              <a:ext uri="{FF2B5EF4-FFF2-40B4-BE49-F238E27FC236}">
                <a16:creationId xmlns:a16="http://schemas.microsoft.com/office/drawing/2014/main" id="{509EAFCF-BF47-4BAE-9903-5F7725D55BD0}"/>
              </a:ext>
            </a:extLst>
          </p:cNvPr>
          <p:cNvSpPr>
            <a:spLocks noGrp="1"/>
          </p:cNvSpPr>
          <p:nvPr>
            <p:ph idx="1"/>
          </p:nvPr>
        </p:nvSpPr>
        <p:spPr/>
        <p:txBody>
          <a:bodyPr/>
          <a:lstStyle/>
          <a:p>
            <a:r>
              <a:rPr lang="en-US" sz="1800" dirty="0">
                <a:solidFill>
                  <a:srgbClr val="292934"/>
                </a:solidFill>
                <a:effectLst/>
                <a:latin typeface="Bookman Old Style" panose="02050604050505020204" pitchFamily="18" charset="0"/>
              </a:rPr>
              <a:t>Fractures, phalangeal and metacarpal, and soft tissue injuries of the little and ring fingers. </a:t>
            </a:r>
            <a:endParaRPr lang="en-US" dirty="0"/>
          </a:p>
        </p:txBody>
      </p:sp>
      <p:pic>
        <p:nvPicPr>
          <p:cNvPr id="5" name="Picture 4">
            <a:extLst>
              <a:ext uri="{FF2B5EF4-FFF2-40B4-BE49-F238E27FC236}">
                <a16:creationId xmlns:a16="http://schemas.microsoft.com/office/drawing/2014/main" id="{C6EF5F5C-48A0-4E1B-BA95-A276EB49D5EF}"/>
              </a:ext>
            </a:extLst>
          </p:cNvPr>
          <p:cNvPicPr>
            <a:picLocks noChangeAspect="1"/>
          </p:cNvPicPr>
          <p:nvPr/>
        </p:nvPicPr>
        <p:blipFill>
          <a:blip r:embed="rId2"/>
          <a:stretch>
            <a:fillRect/>
          </a:stretch>
        </p:blipFill>
        <p:spPr>
          <a:xfrm>
            <a:off x="20392" y="2753848"/>
            <a:ext cx="5080431" cy="3400063"/>
          </a:xfrm>
          <a:prstGeom prst="rect">
            <a:avLst/>
          </a:prstGeom>
        </p:spPr>
      </p:pic>
      <p:pic>
        <p:nvPicPr>
          <p:cNvPr id="7" name="Picture 6">
            <a:extLst>
              <a:ext uri="{FF2B5EF4-FFF2-40B4-BE49-F238E27FC236}">
                <a16:creationId xmlns:a16="http://schemas.microsoft.com/office/drawing/2014/main" id="{C3356416-E1E0-4FCC-BE30-B987167008C9}"/>
              </a:ext>
            </a:extLst>
          </p:cNvPr>
          <p:cNvPicPr>
            <a:picLocks noChangeAspect="1"/>
          </p:cNvPicPr>
          <p:nvPr/>
        </p:nvPicPr>
        <p:blipFill>
          <a:blip r:embed="rId3"/>
          <a:stretch>
            <a:fillRect/>
          </a:stretch>
        </p:blipFill>
        <p:spPr>
          <a:xfrm>
            <a:off x="5110482" y="2635549"/>
            <a:ext cx="3585977" cy="3585977"/>
          </a:xfrm>
          <a:prstGeom prst="rect">
            <a:avLst/>
          </a:prstGeom>
        </p:spPr>
      </p:pic>
    </p:spTree>
    <p:extLst>
      <p:ext uri="{BB962C8B-B14F-4D97-AF65-F5344CB8AC3E}">
        <p14:creationId xmlns:p14="http://schemas.microsoft.com/office/powerpoint/2010/main" val="42380204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F271D-BF68-468F-88F4-BBA0D6E817A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8F2EE43-F80C-41B1-A63F-61CC23FC1C8D}"/>
              </a:ext>
            </a:extLst>
          </p:cNvPr>
          <p:cNvPicPr>
            <a:picLocks noGrp="1" noChangeAspect="1"/>
          </p:cNvPicPr>
          <p:nvPr>
            <p:ph idx="1"/>
          </p:nvPr>
        </p:nvPicPr>
        <p:blipFill>
          <a:blip r:embed="rId2"/>
          <a:stretch>
            <a:fillRect/>
          </a:stretch>
        </p:blipFill>
        <p:spPr>
          <a:xfrm>
            <a:off x="1" y="857251"/>
            <a:ext cx="9144000" cy="5178560"/>
          </a:xfrm>
        </p:spPr>
      </p:pic>
    </p:spTree>
    <p:extLst>
      <p:ext uri="{BB962C8B-B14F-4D97-AF65-F5344CB8AC3E}">
        <p14:creationId xmlns:p14="http://schemas.microsoft.com/office/powerpoint/2010/main" val="3525276290"/>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ABA2C-1A07-43C4-833F-2A56E32CCF33}"/>
              </a:ext>
            </a:extLst>
          </p:cNvPr>
          <p:cNvSpPr>
            <a:spLocks noGrp="1"/>
          </p:cNvSpPr>
          <p:nvPr>
            <p:ph type="title"/>
          </p:nvPr>
        </p:nvSpPr>
        <p:spPr/>
        <p:txBody>
          <a:bodyPr/>
          <a:lstStyle/>
          <a:p>
            <a:r>
              <a:rPr lang="en-US" dirty="0"/>
              <a:t>Radial and ulna gutter</a:t>
            </a:r>
          </a:p>
        </p:txBody>
      </p:sp>
      <p:sp>
        <p:nvSpPr>
          <p:cNvPr id="3" name="Content Placeholder 2">
            <a:extLst>
              <a:ext uri="{FF2B5EF4-FFF2-40B4-BE49-F238E27FC236}">
                <a16:creationId xmlns:a16="http://schemas.microsoft.com/office/drawing/2014/main" id="{FBFDE834-E02E-4A0D-ADE2-F4A296E6BF2F}"/>
              </a:ext>
            </a:extLst>
          </p:cNvPr>
          <p:cNvSpPr>
            <a:spLocks noGrp="1"/>
          </p:cNvSpPr>
          <p:nvPr>
            <p:ph idx="1"/>
          </p:nvPr>
        </p:nvSpPr>
        <p:spPr/>
        <p:txBody>
          <a:bodyPr/>
          <a:lstStyle/>
          <a:p>
            <a:r>
              <a:rPr lang="en-US" sz="1800" dirty="0">
                <a:solidFill>
                  <a:srgbClr val="292934"/>
                </a:solidFill>
                <a:effectLst/>
                <a:latin typeface="Bookman Old Style" panose="02050604050505020204" pitchFamily="18" charset="0"/>
              </a:rPr>
              <a:t>Fractures, phalangeal and metacarpal, and soft tissue injuries of index and long fingers</a:t>
            </a:r>
            <a:endParaRPr lang="en-US" dirty="0"/>
          </a:p>
        </p:txBody>
      </p:sp>
      <p:pic>
        <p:nvPicPr>
          <p:cNvPr id="5" name="Picture 4">
            <a:extLst>
              <a:ext uri="{FF2B5EF4-FFF2-40B4-BE49-F238E27FC236}">
                <a16:creationId xmlns:a16="http://schemas.microsoft.com/office/drawing/2014/main" id="{70F92683-336B-4862-A448-F41904E0CD9D}"/>
              </a:ext>
            </a:extLst>
          </p:cNvPr>
          <p:cNvPicPr>
            <a:picLocks noChangeAspect="1"/>
          </p:cNvPicPr>
          <p:nvPr/>
        </p:nvPicPr>
        <p:blipFill>
          <a:blip r:embed="rId2"/>
          <a:stretch>
            <a:fillRect/>
          </a:stretch>
        </p:blipFill>
        <p:spPr>
          <a:xfrm>
            <a:off x="228600" y="3200400"/>
            <a:ext cx="4473066" cy="2918095"/>
          </a:xfrm>
          <a:prstGeom prst="rect">
            <a:avLst/>
          </a:prstGeom>
        </p:spPr>
      </p:pic>
      <p:pic>
        <p:nvPicPr>
          <p:cNvPr id="7" name="Picture 6">
            <a:extLst>
              <a:ext uri="{FF2B5EF4-FFF2-40B4-BE49-F238E27FC236}">
                <a16:creationId xmlns:a16="http://schemas.microsoft.com/office/drawing/2014/main" id="{FDC92C6C-E283-4F49-9D4C-0F3CC45F2707}"/>
              </a:ext>
            </a:extLst>
          </p:cNvPr>
          <p:cNvPicPr>
            <a:picLocks noChangeAspect="1"/>
          </p:cNvPicPr>
          <p:nvPr/>
        </p:nvPicPr>
        <p:blipFill>
          <a:blip r:embed="rId3"/>
          <a:stretch>
            <a:fillRect/>
          </a:stretch>
        </p:blipFill>
        <p:spPr>
          <a:xfrm>
            <a:off x="4876800" y="2613296"/>
            <a:ext cx="3505200" cy="3505200"/>
          </a:xfrm>
          <a:prstGeom prst="rect">
            <a:avLst/>
          </a:prstGeom>
        </p:spPr>
      </p:pic>
    </p:spTree>
    <p:extLst>
      <p:ext uri="{BB962C8B-B14F-4D97-AF65-F5344CB8AC3E}">
        <p14:creationId xmlns:p14="http://schemas.microsoft.com/office/powerpoint/2010/main" val="2585871065"/>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B145F-C6DA-4B4F-9F5F-1DDB53EBA9D1}"/>
              </a:ext>
            </a:extLst>
          </p:cNvPr>
          <p:cNvSpPr>
            <a:spLocks noGrp="1"/>
          </p:cNvSpPr>
          <p:nvPr>
            <p:ph type="title"/>
          </p:nvPr>
        </p:nvSpPr>
        <p:spPr/>
        <p:txBody>
          <a:bodyPr/>
          <a:lstStyle/>
          <a:p>
            <a:r>
              <a:rPr lang="en-US" dirty="0"/>
              <a:t>Thumb spica</a:t>
            </a:r>
          </a:p>
        </p:txBody>
      </p:sp>
      <p:sp>
        <p:nvSpPr>
          <p:cNvPr id="3" name="Content Placeholder 2">
            <a:extLst>
              <a:ext uri="{FF2B5EF4-FFF2-40B4-BE49-F238E27FC236}">
                <a16:creationId xmlns:a16="http://schemas.microsoft.com/office/drawing/2014/main" id="{E4BA368B-648E-4D34-93BE-1D1E2693941A}"/>
              </a:ext>
            </a:extLst>
          </p:cNvPr>
          <p:cNvSpPr>
            <a:spLocks noGrp="1"/>
          </p:cNvSpPr>
          <p:nvPr>
            <p:ph idx="1"/>
          </p:nvPr>
        </p:nvSpPr>
        <p:spPr/>
        <p:txBody>
          <a:bodyPr>
            <a:normAutofit/>
          </a:bodyPr>
          <a:lstStyle/>
          <a:p>
            <a:r>
              <a:rPr lang="en-US" sz="2400" dirty="0">
                <a:solidFill>
                  <a:srgbClr val="292934"/>
                </a:solidFill>
                <a:effectLst/>
                <a:latin typeface="Bookman Old Style" panose="02050604050505020204" pitchFamily="18" charset="0"/>
              </a:rPr>
              <a:t>Scaphoid # seen or suspected (check snuffbox tenderness) </a:t>
            </a:r>
            <a:endParaRPr lang="en-US" sz="3200" dirty="0"/>
          </a:p>
          <a:p>
            <a:r>
              <a:rPr lang="en-US" sz="2400" dirty="0">
                <a:solidFill>
                  <a:srgbClr val="292934"/>
                </a:solidFill>
                <a:effectLst/>
                <a:latin typeface="Bookman Old Style" panose="02050604050505020204" pitchFamily="18" charset="0"/>
              </a:rPr>
              <a:t>Thumb Phalanx # or Dislocations </a:t>
            </a:r>
            <a:endParaRPr lang="en-US" sz="3200" dirty="0"/>
          </a:p>
          <a:p>
            <a:r>
              <a:rPr lang="en-US" sz="2400" dirty="0">
                <a:solidFill>
                  <a:srgbClr val="292934"/>
                </a:solidFill>
                <a:effectLst/>
                <a:latin typeface="Bookman Old Style" panose="02050604050505020204" pitchFamily="18" charset="0"/>
              </a:rPr>
              <a:t>De </a:t>
            </a:r>
            <a:r>
              <a:rPr lang="en-US" sz="2400" dirty="0" err="1">
                <a:solidFill>
                  <a:srgbClr val="292934"/>
                </a:solidFill>
                <a:effectLst/>
                <a:latin typeface="Bookman Old Style" panose="02050604050505020204" pitchFamily="18" charset="0"/>
              </a:rPr>
              <a:t>Quervain</a:t>
            </a:r>
            <a:r>
              <a:rPr lang="en-US" sz="2400" dirty="0">
                <a:solidFill>
                  <a:srgbClr val="292934"/>
                </a:solidFill>
                <a:effectLst/>
                <a:latin typeface="Bookman Old Style" panose="02050604050505020204" pitchFamily="18" charset="0"/>
              </a:rPr>
              <a:t> tenosynovitis. </a:t>
            </a:r>
            <a:endParaRPr lang="en-US" sz="3200" dirty="0"/>
          </a:p>
          <a:p>
            <a:r>
              <a:rPr lang="en-US" sz="2400" dirty="0">
                <a:solidFill>
                  <a:srgbClr val="292934"/>
                </a:solidFill>
                <a:effectLst/>
                <a:latin typeface="Bookman Old Style" panose="02050604050505020204" pitchFamily="18" charset="0"/>
              </a:rPr>
              <a:t>Gamekeeper’s/Skiers Thumb </a:t>
            </a:r>
            <a:endParaRPr lang="en-US" sz="3200" dirty="0"/>
          </a:p>
          <a:p>
            <a:r>
              <a:rPr lang="en-US" sz="2400" dirty="0">
                <a:solidFill>
                  <a:srgbClr val="292934"/>
                </a:solidFill>
                <a:effectLst/>
                <a:latin typeface="Bookman Old Style" panose="02050604050505020204" pitchFamily="18" charset="0"/>
              </a:rPr>
              <a:t>Notching the plaster (shown) prevents buckling when wrap around thumb. </a:t>
            </a:r>
            <a:endParaRPr lang="en-US" sz="3200" dirty="0"/>
          </a:p>
          <a:p>
            <a:r>
              <a:rPr lang="en-US" sz="2400" dirty="0">
                <a:solidFill>
                  <a:srgbClr val="292934"/>
                </a:solidFill>
                <a:effectLst/>
                <a:latin typeface="Bookman Old Style" panose="02050604050505020204" pitchFamily="18" charset="0"/>
              </a:rPr>
              <a:t>Wine glass position</a:t>
            </a:r>
            <a:endParaRPr lang="en-US" sz="3200" dirty="0"/>
          </a:p>
        </p:txBody>
      </p:sp>
    </p:spTree>
    <p:extLst>
      <p:ext uri="{BB962C8B-B14F-4D97-AF65-F5344CB8AC3E}">
        <p14:creationId xmlns:p14="http://schemas.microsoft.com/office/powerpoint/2010/main" val="2426621311"/>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C9DD2-A3C6-4C76-8CC5-43A9785BDFB4}"/>
              </a:ext>
            </a:extLst>
          </p:cNvPr>
          <p:cNvSpPr>
            <a:spLocks noGrp="1"/>
          </p:cNvSpPr>
          <p:nvPr>
            <p:ph type="title"/>
          </p:nvPr>
        </p:nvSpPr>
        <p:spPr/>
        <p:txBody>
          <a:bodyPr/>
          <a:lstStyle/>
          <a:p>
            <a:r>
              <a:rPr lang="en-US" dirty="0"/>
              <a:t>Thumb spica</a:t>
            </a:r>
          </a:p>
        </p:txBody>
      </p:sp>
      <p:pic>
        <p:nvPicPr>
          <p:cNvPr id="5" name="Content Placeholder 4">
            <a:extLst>
              <a:ext uri="{FF2B5EF4-FFF2-40B4-BE49-F238E27FC236}">
                <a16:creationId xmlns:a16="http://schemas.microsoft.com/office/drawing/2014/main" id="{68C5CE5A-B989-417D-AF3C-42CD2E08B114}"/>
              </a:ext>
            </a:extLst>
          </p:cNvPr>
          <p:cNvPicPr>
            <a:picLocks noGrp="1" noChangeAspect="1"/>
          </p:cNvPicPr>
          <p:nvPr>
            <p:ph idx="1"/>
          </p:nvPr>
        </p:nvPicPr>
        <p:blipFill>
          <a:blip r:embed="rId2"/>
          <a:stretch>
            <a:fillRect/>
          </a:stretch>
        </p:blipFill>
        <p:spPr>
          <a:xfrm>
            <a:off x="-8586" y="2514600"/>
            <a:ext cx="4538546" cy="3200400"/>
          </a:xfrm>
        </p:spPr>
      </p:pic>
      <p:pic>
        <p:nvPicPr>
          <p:cNvPr id="7" name="Picture 6">
            <a:extLst>
              <a:ext uri="{FF2B5EF4-FFF2-40B4-BE49-F238E27FC236}">
                <a16:creationId xmlns:a16="http://schemas.microsoft.com/office/drawing/2014/main" id="{6AB35E34-EEC1-42E2-8B5C-D55C00A06687}"/>
              </a:ext>
            </a:extLst>
          </p:cNvPr>
          <p:cNvPicPr>
            <a:picLocks noChangeAspect="1"/>
          </p:cNvPicPr>
          <p:nvPr/>
        </p:nvPicPr>
        <p:blipFill>
          <a:blip r:embed="rId3"/>
          <a:stretch>
            <a:fillRect/>
          </a:stretch>
        </p:blipFill>
        <p:spPr>
          <a:xfrm>
            <a:off x="4572000" y="1815964"/>
            <a:ext cx="4495238" cy="4295238"/>
          </a:xfrm>
          <a:prstGeom prst="rect">
            <a:avLst/>
          </a:prstGeom>
        </p:spPr>
      </p:pic>
    </p:spTree>
    <p:extLst>
      <p:ext uri="{BB962C8B-B14F-4D97-AF65-F5344CB8AC3E}">
        <p14:creationId xmlns:p14="http://schemas.microsoft.com/office/powerpoint/2010/main" val="1109020897"/>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5768-B6F6-4AED-99C1-9AA5C8BD9D35}"/>
              </a:ext>
            </a:extLst>
          </p:cNvPr>
          <p:cNvSpPr>
            <a:spLocks noGrp="1"/>
          </p:cNvSpPr>
          <p:nvPr>
            <p:ph type="title"/>
          </p:nvPr>
        </p:nvSpPr>
        <p:spPr/>
        <p:txBody>
          <a:bodyPr/>
          <a:lstStyle/>
          <a:p>
            <a:r>
              <a:rPr lang="en-US" dirty="0"/>
              <a:t>Finger splints</a:t>
            </a:r>
          </a:p>
        </p:txBody>
      </p:sp>
      <p:sp>
        <p:nvSpPr>
          <p:cNvPr id="3" name="Content Placeholder 2">
            <a:extLst>
              <a:ext uri="{FF2B5EF4-FFF2-40B4-BE49-F238E27FC236}">
                <a16:creationId xmlns:a16="http://schemas.microsoft.com/office/drawing/2014/main" id="{DD637BB9-1972-44D7-ACDF-2AF87B47294D}"/>
              </a:ext>
            </a:extLst>
          </p:cNvPr>
          <p:cNvSpPr>
            <a:spLocks noGrp="1"/>
          </p:cNvSpPr>
          <p:nvPr>
            <p:ph idx="1"/>
          </p:nvPr>
        </p:nvSpPr>
        <p:spPr/>
        <p:txBody>
          <a:bodyPr/>
          <a:lstStyle/>
          <a:p>
            <a:r>
              <a:rPr lang="en-US" sz="1800" dirty="0">
                <a:solidFill>
                  <a:srgbClr val="292934"/>
                </a:solidFill>
                <a:effectLst/>
                <a:latin typeface="Bookman Old Style" panose="02050604050505020204" pitchFamily="18" charset="0"/>
              </a:rPr>
              <a:t>Sprains- Dynamic Splinting(Buddy Strapping) </a:t>
            </a:r>
            <a:endParaRPr lang="en-US" dirty="0"/>
          </a:p>
          <a:p>
            <a:r>
              <a:rPr lang="en-US" sz="1800" dirty="0">
                <a:solidFill>
                  <a:srgbClr val="292934"/>
                </a:solidFill>
                <a:effectLst/>
                <a:latin typeface="Bookman Old Style" panose="02050604050505020204" pitchFamily="18" charset="0"/>
              </a:rPr>
              <a:t>Volar/Dorsal finger splints- Phalangeal (Although gutter splints better for proximal #)</a:t>
            </a:r>
            <a:endParaRPr lang="en-US" dirty="0"/>
          </a:p>
        </p:txBody>
      </p:sp>
      <p:pic>
        <p:nvPicPr>
          <p:cNvPr id="5" name="Picture 4">
            <a:extLst>
              <a:ext uri="{FF2B5EF4-FFF2-40B4-BE49-F238E27FC236}">
                <a16:creationId xmlns:a16="http://schemas.microsoft.com/office/drawing/2014/main" id="{CBD16E53-EF88-4B6D-9C29-6B1A3C4E18A3}"/>
              </a:ext>
            </a:extLst>
          </p:cNvPr>
          <p:cNvPicPr>
            <a:picLocks noChangeAspect="1"/>
          </p:cNvPicPr>
          <p:nvPr/>
        </p:nvPicPr>
        <p:blipFill>
          <a:blip r:embed="rId2"/>
          <a:stretch>
            <a:fillRect/>
          </a:stretch>
        </p:blipFill>
        <p:spPr>
          <a:xfrm>
            <a:off x="9659" y="3422561"/>
            <a:ext cx="4028571" cy="3295238"/>
          </a:xfrm>
          <a:prstGeom prst="rect">
            <a:avLst/>
          </a:prstGeom>
        </p:spPr>
      </p:pic>
      <p:pic>
        <p:nvPicPr>
          <p:cNvPr id="7" name="Picture 6">
            <a:extLst>
              <a:ext uri="{FF2B5EF4-FFF2-40B4-BE49-F238E27FC236}">
                <a16:creationId xmlns:a16="http://schemas.microsoft.com/office/drawing/2014/main" id="{7C7C9F12-CC10-4E03-9BD6-349344A2C7E0}"/>
              </a:ext>
            </a:extLst>
          </p:cNvPr>
          <p:cNvPicPr>
            <a:picLocks noChangeAspect="1"/>
          </p:cNvPicPr>
          <p:nvPr/>
        </p:nvPicPr>
        <p:blipFill>
          <a:blip r:embed="rId3"/>
          <a:stretch>
            <a:fillRect/>
          </a:stretch>
        </p:blipFill>
        <p:spPr>
          <a:xfrm>
            <a:off x="6629400" y="-37685"/>
            <a:ext cx="2323686" cy="2323686"/>
          </a:xfrm>
          <a:prstGeom prst="rect">
            <a:avLst/>
          </a:prstGeom>
        </p:spPr>
      </p:pic>
      <p:pic>
        <p:nvPicPr>
          <p:cNvPr id="9" name="Picture 8">
            <a:extLst>
              <a:ext uri="{FF2B5EF4-FFF2-40B4-BE49-F238E27FC236}">
                <a16:creationId xmlns:a16="http://schemas.microsoft.com/office/drawing/2014/main" id="{694B6E45-6A8D-41A6-819D-8DCE122A5286}"/>
              </a:ext>
            </a:extLst>
          </p:cNvPr>
          <p:cNvPicPr>
            <a:picLocks noChangeAspect="1"/>
          </p:cNvPicPr>
          <p:nvPr/>
        </p:nvPicPr>
        <p:blipFill>
          <a:blip r:embed="rId4"/>
          <a:stretch>
            <a:fillRect/>
          </a:stretch>
        </p:blipFill>
        <p:spPr>
          <a:xfrm>
            <a:off x="4485771" y="3476432"/>
            <a:ext cx="4467315" cy="3363323"/>
          </a:xfrm>
          <a:prstGeom prst="rect">
            <a:avLst/>
          </a:prstGeom>
        </p:spPr>
      </p:pic>
    </p:spTree>
    <p:extLst>
      <p:ext uri="{BB962C8B-B14F-4D97-AF65-F5344CB8AC3E}">
        <p14:creationId xmlns:p14="http://schemas.microsoft.com/office/powerpoint/2010/main" val="1428955874"/>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EC3BA-121B-4A65-8A5B-BEB71894D15F}"/>
              </a:ext>
            </a:extLst>
          </p:cNvPr>
          <p:cNvSpPr>
            <a:spLocks noGrp="1"/>
          </p:cNvSpPr>
          <p:nvPr>
            <p:ph type="title"/>
          </p:nvPr>
        </p:nvSpPr>
        <p:spPr/>
        <p:txBody>
          <a:bodyPr/>
          <a:lstStyle/>
          <a:p>
            <a:r>
              <a:rPr lang="en-US" dirty="0"/>
              <a:t>Stack splint</a:t>
            </a:r>
          </a:p>
        </p:txBody>
      </p:sp>
      <p:sp>
        <p:nvSpPr>
          <p:cNvPr id="3" name="Content Placeholder 2">
            <a:extLst>
              <a:ext uri="{FF2B5EF4-FFF2-40B4-BE49-F238E27FC236}">
                <a16:creationId xmlns:a16="http://schemas.microsoft.com/office/drawing/2014/main" id="{75A56207-C1B4-40AE-98C3-8A51C5788671}"/>
              </a:ext>
            </a:extLst>
          </p:cNvPr>
          <p:cNvSpPr>
            <a:spLocks noGrp="1"/>
          </p:cNvSpPr>
          <p:nvPr>
            <p:ph idx="1"/>
          </p:nvPr>
        </p:nvSpPr>
        <p:spPr/>
        <p:txBody>
          <a:bodyPr>
            <a:normAutofit/>
          </a:bodyPr>
          <a:lstStyle/>
          <a:p>
            <a:r>
              <a:rPr lang="en-US" sz="2400" dirty="0">
                <a:solidFill>
                  <a:srgbClr val="292934"/>
                </a:solidFill>
                <a:effectLst/>
                <a:latin typeface="TimesNewRomanPSMT"/>
              </a:rPr>
              <a:t>Management of mallet finger</a:t>
            </a:r>
            <a:endParaRPr lang="en-US" sz="3200" dirty="0"/>
          </a:p>
        </p:txBody>
      </p:sp>
      <p:pic>
        <p:nvPicPr>
          <p:cNvPr id="5" name="Picture 4">
            <a:extLst>
              <a:ext uri="{FF2B5EF4-FFF2-40B4-BE49-F238E27FC236}">
                <a16:creationId xmlns:a16="http://schemas.microsoft.com/office/drawing/2014/main" id="{A342BCD1-59C8-4A4C-9431-D08C83EEE874}"/>
              </a:ext>
            </a:extLst>
          </p:cNvPr>
          <p:cNvPicPr>
            <a:picLocks noChangeAspect="1"/>
          </p:cNvPicPr>
          <p:nvPr/>
        </p:nvPicPr>
        <p:blipFill>
          <a:blip r:embed="rId2"/>
          <a:stretch>
            <a:fillRect/>
          </a:stretch>
        </p:blipFill>
        <p:spPr>
          <a:xfrm>
            <a:off x="2057400" y="2357572"/>
            <a:ext cx="4500428" cy="4500428"/>
          </a:xfrm>
          <a:prstGeom prst="rect">
            <a:avLst/>
          </a:prstGeom>
        </p:spPr>
      </p:pic>
    </p:spTree>
    <p:extLst>
      <p:ext uri="{BB962C8B-B14F-4D97-AF65-F5344CB8AC3E}">
        <p14:creationId xmlns:p14="http://schemas.microsoft.com/office/powerpoint/2010/main" val="3352373153"/>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4B2C6-250B-49A7-A606-45E43AEAB3AA}"/>
              </a:ext>
            </a:extLst>
          </p:cNvPr>
          <p:cNvSpPr>
            <a:spLocks noGrp="1"/>
          </p:cNvSpPr>
          <p:nvPr>
            <p:ph type="title"/>
          </p:nvPr>
        </p:nvSpPr>
        <p:spPr/>
        <p:txBody>
          <a:bodyPr/>
          <a:lstStyle/>
          <a:p>
            <a:r>
              <a:rPr lang="en-US" dirty="0" err="1"/>
              <a:t>Aluminium</a:t>
            </a:r>
            <a:r>
              <a:rPr lang="en-US" dirty="0"/>
              <a:t> splint</a:t>
            </a:r>
          </a:p>
        </p:txBody>
      </p:sp>
      <p:sp>
        <p:nvSpPr>
          <p:cNvPr id="3" name="Content Placeholder 2">
            <a:extLst>
              <a:ext uri="{FF2B5EF4-FFF2-40B4-BE49-F238E27FC236}">
                <a16:creationId xmlns:a16="http://schemas.microsoft.com/office/drawing/2014/main" id="{EA92B7D6-5247-4EA5-B60C-E5EA6F614903}"/>
              </a:ext>
            </a:extLst>
          </p:cNvPr>
          <p:cNvSpPr>
            <a:spLocks noGrp="1"/>
          </p:cNvSpPr>
          <p:nvPr>
            <p:ph idx="1"/>
          </p:nvPr>
        </p:nvSpPr>
        <p:spPr/>
        <p:txBody>
          <a:bodyPr>
            <a:normAutofit/>
          </a:bodyPr>
          <a:lstStyle/>
          <a:p>
            <a:r>
              <a:rPr lang="en-US" sz="2400" dirty="0">
                <a:solidFill>
                  <a:srgbClr val="292934"/>
                </a:solidFill>
                <a:effectLst/>
                <a:latin typeface="TimesNewRomanPSMT"/>
              </a:rPr>
              <a:t>Phalangeal </a:t>
            </a:r>
            <a:endParaRPr lang="en-US" sz="3200" dirty="0"/>
          </a:p>
          <a:p>
            <a:r>
              <a:rPr lang="en-US" sz="2400" dirty="0">
                <a:solidFill>
                  <a:srgbClr val="292934"/>
                </a:solidFill>
                <a:effectLst/>
                <a:latin typeface="TimesNewRomanPSMT"/>
              </a:rPr>
              <a:t>Mallet Finger</a:t>
            </a:r>
            <a:endParaRPr lang="en-US" sz="3200" dirty="0"/>
          </a:p>
        </p:txBody>
      </p:sp>
      <p:pic>
        <p:nvPicPr>
          <p:cNvPr id="5" name="Picture 4">
            <a:extLst>
              <a:ext uri="{FF2B5EF4-FFF2-40B4-BE49-F238E27FC236}">
                <a16:creationId xmlns:a16="http://schemas.microsoft.com/office/drawing/2014/main" id="{9EB08CF0-0488-492F-B650-8111567F699A}"/>
              </a:ext>
            </a:extLst>
          </p:cNvPr>
          <p:cNvPicPr>
            <a:picLocks noChangeAspect="1"/>
          </p:cNvPicPr>
          <p:nvPr/>
        </p:nvPicPr>
        <p:blipFill>
          <a:blip r:embed="rId2"/>
          <a:stretch>
            <a:fillRect/>
          </a:stretch>
        </p:blipFill>
        <p:spPr>
          <a:xfrm>
            <a:off x="3073758" y="2245648"/>
            <a:ext cx="5638800" cy="4612352"/>
          </a:xfrm>
          <a:prstGeom prst="rect">
            <a:avLst/>
          </a:prstGeom>
        </p:spPr>
      </p:pic>
    </p:spTree>
    <p:extLst>
      <p:ext uri="{BB962C8B-B14F-4D97-AF65-F5344CB8AC3E}">
        <p14:creationId xmlns:p14="http://schemas.microsoft.com/office/powerpoint/2010/main" val="2286554695"/>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08A8B-43C5-4278-BC2A-79AF970A1763}"/>
              </a:ext>
            </a:extLst>
          </p:cNvPr>
          <p:cNvSpPr>
            <a:spLocks noGrp="1"/>
          </p:cNvSpPr>
          <p:nvPr>
            <p:ph type="title"/>
          </p:nvPr>
        </p:nvSpPr>
        <p:spPr/>
        <p:txBody>
          <a:bodyPr/>
          <a:lstStyle/>
          <a:p>
            <a:r>
              <a:rPr lang="en-US" dirty="0"/>
              <a:t>Oval 8 finger splint</a:t>
            </a:r>
          </a:p>
        </p:txBody>
      </p:sp>
      <p:sp>
        <p:nvSpPr>
          <p:cNvPr id="3" name="Content Placeholder 2">
            <a:extLst>
              <a:ext uri="{FF2B5EF4-FFF2-40B4-BE49-F238E27FC236}">
                <a16:creationId xmlns:a16="http://schemas.microsoft.com/office/drawing/2014/main" id="{EB01B627-DFA4-4AFB-9F9D-45C79CAF2605}"/>
              </a:ext>
            </a:extLst>
          </p:cNvPr>
          <p:cNvSpPr>
            <a:spLocks noGrp="1"/>
          </p:cNvSpPr>
          <p:nvPr>
            <p:ph idx="1"/>
          </p:nvPr>
        </p:nvSpPr>
        <p:spPr>
          <a:xfrm>
            <a:off x="457200" y="1895690"/>
            <a:ext cx="8229600" cy="4389120"/>
          </a:xfrm>
        </p:spPr>
        <p:txBody>
          <a:bodyPr>
            <a:normAutofit/>
          </a:bodyPr>
          <a:lstStyle/>
          <a:p>
            <a:r>
              <a:rPr lang="en-US" sz="2400" dirty="0">
                <a:solidFill>
                  <a:srgbClr val="292934"/>
                </a:solidFill>
                <a:effectLst/>
                <a:latin typeface="TimesNewRomanPSMT"/>
              </a:rPr>
              <a:t>Mallet/Baseball Finger </a:t>
            </a:r>
            <a:endParaRPr lang="en-US" sz="3200" dirty="0"/>
          </a:p>
          <a:p>
            <a:r>
              <a:rPr lang="en-US" sz="2400" dirty="0">
                <a:solidFill>
                  <a:srgbClr val="292934"/>
                </a:solidFill>
                <a:effectLst/>
                <a:latin typeface="TimesNewRomanPSMT"/>
              </a:rPr>
              <a:t>Trigger finger </a:t>
            </a:r>
            <a:endParaRPr lang="en-US" sz="3200" dirty="0"/>
          </a:p>
          <a:p>
            <a:r>
              <a:rPr lang="en-US" sz="2400" dirty="0">
                <a:solidFill>
                  <a:srgbClr val="292934"/>
                </a:solidFill>
                <a:effectLst/>
                <a:latin typeface="TimesNewRomanPSMT"/>
              </a:rPr>
              <a:t>Swan neck </a:t>
            </a:r>
            <a:endParaRPr lang="en-US" sz="3200" dirty="0"/>
          </a:p>
          <a:p>
            <a:r>
              <a:rPr lang="en-US" sz="2400" dirty="0">
                <a:solidFill>
                  <a:srgbClr val="292934"/>
                </a:solidFill>
                <a:effectLst/>
                <a:latin typeface="TimesNewRomanPSMT"/>
              </a:rPr>
              <a:t>Boutonniere </a:t>
            </a:r>
            <a:endParaRPr lang="en-US" sz="3200" dirty="0"/>
          </a:p>
          <a:p>
            <a:r>
              <a:rPr lang="en-US" sz="2400" dirty="0">
                <a:solidFill>
                  <a:srgbClr val="292934"/>
                </a:solidFill>
                <a:effectLst/>
                <a:latin typeface="TimesNewRomanPSMT"/>
              </a:rPr>
              <a:t>Fractures </a:t>
            </a:r>
            <a:endParaRPr lang="en-US" sz="3200" dirty="0"/>
          </a:p>
          <a:p>
            <a:r>
              <a:rPr lang="en-US" sz="2400" dirty="0">
                <a:solidFill>
                  <a:srgbClr val="292934"/>
                </a:solidFill>
                <a:effectLst/>
                <a:latin typeface="TimesNewRomanPSMT"/>
              </a:rPr>
              <a:t>Arthritis </a:t>
            </a:r>
            <a:endParaRPr lang="en-US" sz="3200" dirty="0"/>
          </a:p>
          <a:p>
            <a:r>
              <a:rPr lang="en-US" sz="2400" dirty="0">
                <a:solidFill>
                  <a:srgbClr val="292934"/>
                </a:solidFill>
                <a:effectLst/>
                <a:latin typeface="TimesNewRomanPSMT"/>
              </a:rPr>
              <a:t>Lateral/Medial Deviations</a:t>
            </a:r>
            <a:endParaRPr lang="en-US" sz="3200" dirty="0"/>
          </a:p>
        </p:txBody>
      </p:sp>
      <p:pic>
        <p:nvPicPr>
          <p:cNvPr id="5" name="Picture 4">
            <a:extLst>
              <a:ext uri="{FF2B5EF4-FFF2-40B4-BE49-F238E27FC236}">
                <a16:creationId xmlns:a16="http://schemas.microsoft.com/office/drawing/2014/main" id="{622CC46A-CA38-44C2-AA7E-E5AFE99D5CB5}"/>
              </a:ext>
            </a:extLst>
          </p:cNvPr>
          <p:cNvPicPr>
            <a:picLocks noChangeAspect="1"/>
          </p:cNvPicPr>
          <p:nvPr/>
        </p:nvPicPr>
        <p:blipFill>
          <a:blip r:embed="rId2"/>
          <a:stretch>
            <a:fillRect/>
          </a:stretch>
        </p:blipFill>
        <p:spPr>
          <a:xfrm>
            <a:off x="4724400" y="1924667"/>
            <a:ext cx="4285714" cy="4933333"/>
          </a:xfrm>
          <a:prstGeom prst="rect">
            <a:avLst/>
          </a:prstGeom>
        </p:spPr>
      </p:pic>
      <p:pic>
        <p:nvPicPr>
          <p:cNvPr id="7" name="Picture 6">
            <a:extLst>
              <a:ext uri="{FF2B5EF4-FFF2-40B4-BE49-F238E27FC236}">
                <a16:creationId xmlns:a16="http://schemas.microsoft.com/office/drawing/2014/main" id="{2A3B4E56-CE15-4297-A396-4621AA8BAB8A}"/>
              </a:ext>
            </a:extLst>
          </p:cNvPr>
          <p:cNvPicPr>
            <a:picLocks noChangeAspect="1"/>
          </p:cNvPicPr>
          <p:nvPr/>
        </p:nvPicPr>
        <p:blipFill>
          <a:blip r:embed="rId3"/>
          <a:stretch>
            <a:fillRect/>
          </a:stretch>
        </p:blipFill>
        <p:spPr>
          <a:xfrm>
            <a:off x="1219200" y="4927827"/>
            <a:ext cx="2319171" cy="2452170"/>
          </a:xfrm>
          <a:prstGeom prst="rect">
            <a:avLst/>
          </a:prstGeom>
        </p:spPr>
      </p:pic>
    </p:spTree>
    <p:extLst>
      <p:ext uri="{BB962C8B-B14F-4D97-AF65-F5344CB8AC3E}">
        <p14:creationId xmlns:p14="http://schemas.microsoft.com/office/powerpoint/2010/main" val="2310548290"/>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0FBE0-73E9-4EA0-8EF3-F199BC8EA54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1066DC6-8FE1-476A-893B-E63643716A3A}"/>
              </a:ext>
            </a:extLst>
          </p:cNvPr>
          <p:cNvPicPr>
            <a:picLocks noGrp="1" noChangeAspect="1"/>
          </p:cNvPicPr>
          <p:nvPr>
            <p:ph idx="1"/>
          </p:nvPr>
        </p:nvPicPr>
        <p:blipFill>
          <a:blip r:embed="rId2"/>
          <a:stretch>
            <a:fillRect/>
          </a:stretch>
        </p:blipFill>
        <p:spPr>
          <a:xfrm>
            <a:off x="457200" y="232580"/>
            <a:ext cx="8382000" cy="6392840"/>
          </a:xfrm>
        </p:spPr>
      </p:pic>
    </p:spTree>
    <p:extLst>
      <p:ext uri="{BB962C8B-B14F-4D97-AF65-F5344CB8AC3E}">
        <p14:creationId xmlns:p14="http://schemas.microsoft.com/office/powerpoint/2010/main" val="1542176872"/>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C77B3-CD3B-4A9F-B8F6-F3472E72CE65}"/>
              </a:ext>
            </a:extLst>
          </p:cNvPr>
          <p:cNvSpPr>
            <a:spLocks noGrp="1"/>
          </p:cNvSpPr>
          <p:nvPr>
            <p:ph type="title"/>
          </p:nvPr>
        </p:nvSpPr>
        <p:spPr/>
        <p:txBody>
          <a:bodyPr/>
          <a:lstStyle/>
          <a:p>
            <a:r>
              <a:rPr lang="en-US" dirty="0"/>
              <a:t>Tri point splint</a:t>
            </a:r>
          </a:p>
        </p:txBody>
      </p:sp>
      <p:sp>
        <p:nvSpPr>
          <p:cNvPr id="3" name="Content Placeholder 2">
            <a:extLst>
              <a:ext uri="{FF2B5EF4-FFF2-40B4-BE49-F238E27FC236}">
                <a16:creationId xmlns:a16="http://schemas.microsoft.com/office/drawing/2014/main" id="{024FB619-6321-4709-88D8-4A3647EC83AB}"/>
              </a:ext>
            </a:extLst>
          </p:cNvPr>
          <p:cNvSpPr>
            <a:spLocks noGrp="1"/>
          </p:cNvSpPr>
          <p:nvPr>
            <p:ph idx="1"/>
          </p:nvPr>
        </p:nvSpPr>
        <p:spPr/>
        <p:txBody>
          <a:bodyPr>
            <a:normAutofit/>
          </a:bodyPr>
          <a:lstStyle/>
          <a:p>
            <a:r>
              <a:rPr lang="en-US" sz="2800" dirty="0">
                <a:solidFill>
                  <a:srgbClr val="292934"/>
                </a:solidFill>
                <a:effectLst/>
                <a:latin typeface="TimesNewRomanPSMT"/>
              </a:rPr>
              <a:t>Swan Neck Deformity </a:t>
            </a:r>
            <a:endParaRPr lang="en-US" sz="3600" dirty="0"/>
          </a:p>
          <a:p>
            <a:r>
              <a:rPr lang="en-US" sz="2800" dirty="0">
                <a:solidFill>
                  <a:srgbClr val="292934"/>
                </a:solidFill>
                <a:effectLst/>
                <a:latin typeface="TimesNewRomanPSMT"/>
              </a:rPr>
              <a:t>Boutonniere Deformity</a:t>
            </a:r>
            <a:endParaRPr lang="en-US" sz="3600" dirty="0"/>
          </a:p>
        </p:txBody>
      </p:sp>
      <p:pic>
        <p:nvPicPr>
          <p:cNvPr id="5" name="Picture 4">
            <a:extLst>
              <a:ext uri="{FF2B5EF4-FFF2-40B4-BE49-F238E27FC236}">
                <a16:creationId xmlns:a16="http://schemas.microsoft.com/office/drawing/2014/main" id="{8725EE31-2C38-496E-9A58-9BCB9CEFF081}"/>
              </a:ext>
            </a:extLst>
          </p:cNvPr>
          <p:cNvPicPr>
            <a:picLocks noChangeAspect="1"/>
          </p:cNvPicPr>
          <p:nvPr/>
        </p:nvPicPr>
        <p:blipFill>
          <a:blip r:embed="rId2"/>
          <a:stretch>
            <a:fillRect/>
          </a:stretch>
        </p:blipFill>
        <p:spPr>
          <a:xfrm>
            <a:off x="1564852" y="3048000"/>
            <a:ext cx="6014296" cy="3664961"/>
          </a:xfrm>
          <a:prstGeom prst="rect">
            <a:avLst/>
          </a:prstGeom>
        </p:spPr>
      </p:pic>
    </p:spTree>
    <p:extLst>
      <p:ext uri="{BB962C8B-B14F-4D97-AF65-F5344CB8AC3E}">
        <p14:creationId xmlns:p14="http://schemas.microsoft.com/office/powerpoint/2010/main" val="2086661644"/>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57A4B-42D8-4E87-8D07-837A76F70902}"/>
              </a:ext>
            </a:extLst>
          </p:cNvPr>
          <p:cNvSpPr>
            <a:spLocks noGrp="1"/>
          </p:cNvSpPr>
          <p:nvPr>
            <p:ph type="title"/>
          </p:nvPr>
        </p:nvSpPr>
        <p:spPr/>
        <p:txBody>
          <a:bodyPr/>
          <a:lstStyle/>
          <a:p>
            <a:r>
              <a:rPr lang="en-US" dirty="0"/>
              <a:t>Lower extremity</a:t>
            </a:r>
          </a:p>
        </p:txBody>
      </p:sp>
      <p:sp>
        <p:nvSpPr>
          <p:cNvPr id="3" name="Content Placeholder 2">
            <a:extLst>
              <a:ext uri="{FF2B5EF4-FFF2-40B4-BE49-F238E27FC236}">
                <a16:creationId xmlns:a16="http://schemas.microsoft.com/office/drawing/2014/main" id="{DDC66504-5737-46B9-A916-D57B9EFA35DE}"/>
              </a:ext>
            </a:extLst>
          </p:cNvPr>
          <p:cNvSpPr>
            <a:spLocks noGrp="1"/>
          </p:cNvSpPr>
          <p:nvPr>
            <p:ph idx="1"/>
          </p:nvPr>
        </p:nvSpPr>
        <p:spPr/>
        <p:txBody>
          <a:bodyPr/>
          <a:lstStyle/>
          <a:p>
            <a:pPr marL="0" indent="0">
              <a:buNone/>
            </a:pPr>
            <a:r>
              <a:rPr lang="en-US" sz="1800" dirty="0">
                <a:solidFill>
                  <a:srgbClr val="292934"/>
                </a:solidFill>
                <a:effectLst/>
                <a:latin typeface="Bookman Old Style" panose="02050604050505020204" pitchFamily="18" charset="0"/>
              </a:rPr>
              <a:t>	</a:t>
            </a:r>
            <a:r>
              <a:rPr lang="en-US" sz="2800" dirty="0">
                <a:solidFill>
                  <a:srgbClr val="292934"/>
                </a:solidFill>
                <a:effectLst/>
                <a:latin typeface="Bookman Old Style" panose="02050604050505020204" pitchFamily="18" charset="0"/>
              </a:rPr>
              <a:t>		</a:t>
            </a:r>
            <a:r>
              <a:rPr lang="en-US" sz="2800" u="sng" dirty="0">
                <a:solidFill>
                  <a:srgbClr val="292934"/>
                </a:solidFill>
                <a:effectLst/>
                <a:latin typeface="Bookman Old Style" panose="02050604050505020204" pitchFamily="18" charset="0"/>
              </a:rPr>
              <a:t>Von Rosen Splint </a:t>
            </a:r>
            <a:endParaRPr lang="en-US" sz="3600" u="sng" dirty="0"/>
          </a:p>
          <a:p>
            <a:pPr marL="0" indent="0">
              <a:buNone/>
            </a:pPr>
            <a:r>
              <a:rPr lang="en-US" sz="2800" dirty="0">
                <a:solidFill>
                  <a:srgbClr val="292934"/>
                </a:solidFill>
                <a:effectLst/>
                <a:latin typeface="Bookman Old Style" panose="02050604050505020204" pitchFamily="18" charset="0"/>
              </a:rPr>
              <a:t>	Congenital Dislocation of Hip </a:t>
            </a:r>
            <a:endParaRPr lang="en-US" sz="3600" dirty="0"/>
          </a:p>
          <a:p>
            <a:r>
              <a:rPr lang="en-US" sz="2800" dirty="0">
                <a:solidFill>
                  <a:srgbClr val="292934"/>
                </a:solidFill>
                <a:effectLst/>
                <a:latin typeface="Bookman Old Style" panose="02050604050505020204" pitchFamily="18" charset="0"/>
              </a:rPr>
              <a:t>H Shaped Malleable splint </a:t>
            </a:r>
            <a:endParaRPr lang="en-US" sz="3600" dirty="0"/>
          </a:p>
          <a:p>
            <a:r>
              <a:rPr lang="en-US" sz="2800" dirty="0">
                <a:solidFill>
                  <a:srgbClr val="292934"/>
                </a:solidFill>
                <a:effectLst/>
                <a:latin typeface="Bookman Old Style" panose="02050604050505020204" pitchFamily="18" charset="0"/>
              </a:rPr>
              <a:t>Hip should be properly reduced before its splinted </a:t>
            </a:r>
            <a:endParaRPr lang="en-US" sz="3600" dirty="0"/>
          </a:p>
          <a:p>
            <a:r>
              <a:rPr lang="en-US" sz="2800" dirty="0">
                <a:solidFill>
                  <a:srgbClr val="292934"/>
                </a:solidFill>
                <a:effectLst/>
                <a:latin typeface="Bookman Old Style" panose="02050604050505020204" pitchFamily="18" charset="0"/>
              </a:rPr>
              <a:t>Hip held in flexion and Abduction </a:t>
            </a:r>
            <a:endParaRPr lang="en-US" sz="3600" dirty="0"/>
          </a:p>
          <a:p>
            <a:r>
              <a:rPr lang="en-US" sz="2800" dirty="0">
                <a:solidFill>
                  <a:srgbClr val="292934"/>
                </a:solidFill>
                <a:effectLst/>
                <a:latin typeface="Bookman Old Style" panose="02050604050505020204" pitchFamily="18" charset="0"/>
              </a:rPr>
              <a:t>Extreme positions avoided and joint allowed some movement in the splint</a:t>
            </a:r>
            <a:endParaRPr lang="en-US" sz="3600" dirty="0"/>
          </a:p>
        </p:txBody>
      </p:sp>
    </p:spTree>
    <p:extLst>
      <p:ext uri="{BB962C8B-B14F-4D97-AF65-F5344CB8AC3E}">
        <p14:creationId xmlns:p14="http://schemas.microsoft.com/office/powerpoint/2010/main" val="22951586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9AAE7-EA9D-40F2-B966-7628C9D3D4B8}"/>
              </a:ext>
            </a:extLst>
          </p:cNvPr>
          <p:cNvSpPr>
            <a:spLocks noGrp="1"/>
          </p:cNvSpPr>
          <p:nvPr>
            <p:ph type="title"/>
          </p:nvPr>
        </p:nvSpPr>
        <p:spPr/>
        <p:txBody>
          <a:bodyPr>
            <a:normAutofit fontScale="90000"/>
          </a:bodyPr>
          <a:lstStyle/>
          <a:p>
            <a:pPr algn="ctr"/>
            <a:r>
              <a:rPr lang="en-US" b="1" dirty="0"/>
              <a:t>SYNTHETIC FIBREGLASS MATERIALS</a:t>
            </a:r>
          </a:p>
        </p:txBody>
      </p:sp>
      <p:pic>
        <p:nvPicPr>
          <p:cNvPr id="5" name="Content Placeholder 4">
            <a:extLst>
              <a:ext uri="{FF2B5EF4-FFF2-40B4-BE49-F238E27FC236}">
                <a16:creationId xmlns:a16="http://schemas.microsoft.com/office/drawing/2014/main" id="{DD4B791A-0ED9-45BC-8E0F-F9EA751F2350}"/>
              </a:ext>
            </a:extLst>
          </p:cNvPr>
          <p:cNvPicPr>
            <a:picLocks noGrp="1" noChangeAspect="1"/>
          </p:cNvPicPr>
          <p:nvPr>
            <p:ph idx="1"/>
          </p:nvPr>
        </p:nvPicPr>
        <p:blipFill>
          <a:blip r:embed="rId2"/>
          <a:stretch>
            <a:fillRect/>
          </a:stretch>
        </p:blipFill>
        <p:spPr>
          <a:xfrm>
            <a:off x="4572000" y="2319091"/>
            <a:ext cx="4572000" cy="3062033"/>
          </a:xfrm>
        </p:spPr>
      </p:pic>
      <p:pic>
        <p:nvPicPr>
          <p:cNvPr id="7" name="Picture 6">
            <a:extLst>
              <a:ext uri="{FF2B5EF4-FFF2-40B4-BE49-F238E27FC236}">
                <a16:creationId xmlns:a16="http://schemas.microsoft.com/office/drawing/2014/main" id="{E897E7B0-8F3B-4505-A39D-B67189422C52}"/>
              </a:ext>
            </a:extLst>
          </p:cNvPr>
          <p:cNvPicPr>
            <a:picLocks noChangeAspect="1"/>
          </p:cNvPicPr>
          <p:nvPr/>
        </p:nvPicPr>
        <p:blipFill>
          <a:blip r:embed="rId3"/>
          <a:stretch>
            <a:fillRect/>
          </a:stretch>
        </p:blipFill>
        <p:spPr>
          <a:xfrm>
            <a:off x="497724" y="2319092"/>
            <a:ext cx="4074276" cy="3062033"/>
          </a:xfrm>
          <a:prstGeom prst="rect">
            <a:avLst/>
          </a:prstGeom>
        </p:spPr>
      </p:pic>
    </p:spTree>
    <p:extLst>
      <p:ext uri="{BB962C8B-B14F-4D97-AF65-F5344CB8AC3E}">
        <p14:creationId xmlns:p14="http://schemas.microsoft.com/office/powerpoint/2010/main" val="1349788920"/>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4A8BA-B540-4A14-9D34-4DDB596343CA}"/>
              </a:ext>
            </a:extLst>
          </p:cNvPr>
          <p:cNvSpPr>
            <a:spLocks noGrp="1"/>
          </p:cNvSpPr>
          <p:nvPr>
            <p:ph type="title"/>
          </p:nvPr>
        </p:nvSpPr>
        <p:spPr>
          <a:xfrm>
            <a:off x="457200" y="304800"/>
            <a:ext cx="8229600" cy="1143000"/>
          </a:xfrm>
        </p:spPr>
        <p:txBody>
          <a:bodyPr/>
          <a:lstStyle/>
          <a:p>
            <a:r>
              <a:rPr lang="en-US" dirty="0"/>
              <a:t>Lower extremity</a:t>
            </a:r>
          </a:p>
        </p:txBody>
      </p:sp>
      <p:pic>
        <p:nvPicPr>
          <p:cNvPr id="5" name="Content Placeholder 4">
            <a:extLst>
              <a:ext uri="{FF2B5EF4-FFF2-40B4-BE49-F238E27FC236}">
                <a16:creationId xmlns:a16="http://schemas.microsoft.com/office/drawing/2014/main" id="{E168D655-56E8-413E-AE52-B41270727755}"/>
              </a:ext>
            </a:extLst>
          </p:cNvPr>
          <p:cNvPicPr>
            <a:picLocks noGrp="1" noChangeAspect="1"/>
          </p:cNvPicPr>
          <p:nvPr>
            <p:ph idx="1"/>
          </p:nvPr>
        </p:nvPicPr>
        <p:blipFill>
          <a:blip r:embed="rId2"/>
          <a:stretch>
            <a:fillRect/>
          </a:stretch>
        </p:blipFill>
        <p:spPr>
          <a:xfrm>
            <a:off x="437881" y="1732614"/>
            <a:ext cx="3619039" cy="5092116"/>
          </a:xfrm>
        </p:spPr>
      </p:pic>
      <p:pic>
        <p:nvPicPr>
          <p:cNvPr id="7" name="Picture 6">
            <a:extLst>
              <a:ext uri="{FF2B5EF4-FFF2-40B4-BE49-F238E27FC236}">
                <a16:creationId xmlns:a16="http://schemas.microsoft.com/office/drawing/2014/main" id="{8DB8BE4E-B732-4722-92B5-414BFED953FA}"/>
              </a:ext>
            </a:extLst>
          </p:cNvPr>
          <p:cNvPicPr>
            <a:picLocks noChangeAspect="1"/>
          </p:cNvPicPr>
          <p:nvPr/>
        </p:nvPicPr>
        <p:blipFill>
          <a:blip r:embed="rId3"/>
          <a:stretch>
            <a:fillRect/>
          </a:stretch>
        </p:blipFill>
        <p:spPr>
          <a:xfrm>
            <a:off x="5410200" y="1782694"/>
            <a:ext cx="3565439" cy="5042036"/>
          </a:xfrm>
          <a:prstGeom prst="rect">
            <a:avLst/>
          </a:prstGeom>
        </p:spPr>
      </p:pic>
    </p:spTree>
    <p:extLst>
      <p:ext uri="{BB962C8B-B14F-4D97-AF65-F5344CB8AC3E}">
        <p14:creationId xmlns:p14="http://schemas.microsoft.com/office/powerpoint/2010/main" val="3444506754"/>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9ADD8-D797-4C35-8A12-ADC939EA487D}"/>
              </a:ext>
            </a:extLst>
          </p:cNvPr>
          <p:cNvSpPr>
            <a:spLocks noGrp="1"/>
          </p:cNvSpPr>
          <p:nvPr>
            <p:ph type="title"/>
          </p:nvPr>
        </p:nvSpPr>
        <p:spPr/>
        <p:txBody>
          <a:bodyPr/>
          <a:lstStyle/>
          <a:p>
            <a:r>
              <a:rPr lang="en-US" dirty="0"/>
              <a:t>Hip spica cast</a:t>
            </a:r>
          </a:p>
        </p:txBody>
      </p:sp>
      <p:sp>
        <p:nvSpPr>
          <p:cNvPr id="3" name="Content Placeholder 2">
            <a:extLst>
              <a:ext uri="{FF2B5EF4-FFF2-40B4-BE49-F238E27FC236}">
                <a16:creationId xmlns:a16="http://schemas.microsoft.com/office/drawing/2014/main" id="{3DA89DB4-3342-48E6-A6FB-C13A9FA4B8DA}"/>
              </a:ext>
            </a:extLst>
          </p:cNvPr>
          <p:cNvSpPr>
            <a:spLocks noGrp="1"/>
          </p:cNvSpPr>
          <p:nvPr>
            <p:ph idx="1"/>
          </p:nvPr>
        </p:nvSpPr>
        <p:spPr/>
        <p:txBody>
          <a:bodyPr>
            <a:normAutofit/>
          </a:bodyPr>
          <a:lstStyle/>
          <a:p>
            <a:r>
              <a:rPr lang="en-US" sz="2800" dirty="0">
                <a:solidFill>
                  <a:srgbClr val="292934"/>
                </a:solidFill>
                <a:effectLst/>
                <a:latin typeface="Bookman Old Style" panose="02050604050505020204" pitchFamily="18" charset="0"/>
              </a:rPr>
              <a:t>Shaft of Femur in Children and in young adults once the fracture becomes sticky </a:t>
            </a:r>
            <a:endParaRPr lang="en-US" sz="3600" dirty="0"/>
          </a:p>
          <a:p>
            <a:r>
              <a:rPr lang="en-US" sz="2800" dirty="0">
                <a:solidFill>
                  <a:srgbClr val="292934"/>
                </a:solidFill>
                <a:effectLst/>
                <a:latin typeface="Bookman Old Style" panose="02050604050505020204" pitchFamily="18" charset="0"/>
              </a:rPr>
              <a:t>Encircles one or both the legs and the chest or trunk </a:t>
            </a:r>
            <a:endParaRPr lang="en-US" sz="3600" dirty="0"/>
          </a:p>
          <a:p>
            <a:r>
              <a:rPr lang="en-US" sz="2800" dirty="0">
                <a:solidFill>
                  <a:srgbClr val="292934"/>
                </a:solidFill>
                <a:effectLst/>
                <a:latin typeface="Bookman Old Style" panose="02050604050505020204" pitchFamily="18" charset="0"/>
              </a:rPr>
              <a:t>Generally strengthened with a reinforcement bar </a:t>
            </a:r>
            <a:endParaRPr lang="en-US" sz="3600" dirty="0"/>
          </a:p>
          <a:p>
            <a:r>
              <a:rPr lang="en-US" sz="2800" dirty="0">
                <a:solidFill>
                  <a:srgbClr val="292934"/>
                </a:solidFill>
                <a:effectLst/>
                <a:latin typeface="Bookman Old Style" panose="02050604050505020204" pitchFamily="18" charset="0"/>
              </a:rPr>
              <a:t>Cast trimmed at the anal and genital regions to allow the passage of urine and stool</a:t>
            </a:r>
            <a:endParaRPr lang="en-US" sz="3600" dirty="0"/>
          </a:p>
        </p:txBody>
      </p:sp>
    </p:spTree>
    <p:extLst>
      <p:ext uri="{BB962C8B-B14F-4D97-AF65-F5344CB8AC3E}">
        <p14:creationId xmlns:p14="http://schemas.microsoft.com/office/powerpoint/2010/main" val="552567082"/>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C25A9-B526-44BE-9E3C-2BB5A1B48995}"/>
              </a:ext>
            </a:extLst>
          </p:cNvPr>
          <p:cNvSpPr>
            <a:spLocks noGrp="1"/>
          </p:cNvSpPr>
          <p:nvPr>
            <p:ph type="title"/>
          </p:nvPr>
        </p:nvSpPr>
        <p:spPr/>
        <p:txBody>
          <a:bodyPr/>
          <a:lstStyle/>
          <a:p>
            <a:r>
              <a:rPr lang="en-US" dirty="0"/>
              <a:t>Hip spica cast</a:t>
            </a:r>
          </a:p>
        </p:txBody>
      </p:sp>
      <p:pic>
        <p:nvPicPr>
          <p:cNvPr id="5" name="Content Placeholder 4">
            <a:extLst>
              <a:ext uri="{FF2B5EF4-FFF2-40B4-BE49-F238E27FC236}">
                <a16:creationId xmlns:a16="http://schemas.microsoft.com/office/drawing/2014/main" id="{934ACD06-6275-4BFD-A5AA-84294713AAD5}"/>
              </a:ext>
            </a:extLst>
          </p:cNvPr>
          <p:cNvPicPr>
            <a:picLocks noGrp="1" noChangeAspect="1"/>
          </p:cNvPicPr>
          <p:nvPr>
            <p:ph idx="1"/>
          </p:nvPr>
        </p:nvPicPr>
        <p:blipFill>
          <a:blip r:embed="rId2"/>
          <a:stretch>
            <a:fillRect/>
          </a:stretch>
        </p:blipFill>
        <p:spPr>
          <a:xfrm>
            <a:off x="228601" y="2133600"/>
            <a:ext cx="4212952" cy="4133463"/>
          </a:xfrm>
        </p:spPr>
      </p:pic>
      <p:pic>
        <p:nvPicPr>
          <p:cNvPr id="7" name="Picture 6">
            <a:extLst>
              <a:ext uri="{FF2B5EF4-FFF2-40B4-BE49-F238E27FC236}">
                <a16:creationId xmlns:a16="http://schemas.microsoft.com/office/drawing/2014/main" id="{E567B5EB-7807-4B90-8BDD-B9ABD4F5CCCE}"/>
              </a:ext>
            </a:extLst>
          </p:cNvPr>
          <p:cNvPicPr>
            <a:picLocks noChangeAspect="1"/>
          </p:cNvPicPr>
          <p:nvPr/>
        </p:nvPicPr>
        <p:blipFill>
          <a:blip r:embed="rId3"/>
          <a:stretch>
            <a:fillRect/>
          </a:stretch>
        </p:blipFill>
        <p:spPr>
          <a:xfrm>
            <a:off x="4564487" y="2000428"/>
            <a:ext cx="4380952" cy="2857143"/>
          </a:xfrm>
          <a:prstGeom prst="rect">
            <a:avLst/>
          </a:prstGeom>
        </p:spPr>
      </p:pic>
    </p:spTree>
    <p:extLst>
      <p:ext uri="{BB962C8B-B14F-4D97-AF65-F5344CB8AC3E}">
        <p14:creationId xmlns:p14="http://schemas.microsoft.com/office/powerpoint/2010/main" val="1286164286"/>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8B1C1-5EE9-4EED-B097-0B2BC51AE095}"/>
              </a:ext>
            </a:extLst>
          </p:cNvPr>
          <p:cNvSpPr>
            <a:spLocks noGrp="1"/>
          </p:cNvSpPr>
          <p:nvPr>
            <p:ph type="title"/>
          </p:nvPr>
        </p:nvSpPr>
        <p:spPr/>
        <p:txBody>
          <a:bodyPr/>
          <a:lstStyle/>
          <a:p>
            <a:r>
              <a:rPr lang="en-US" dirty="0"/>
              <a:t>Single/unilateral hip spica cast</a:t>
            </a:r>
          </a:p>
        </p:txBody>
      </p:sp>
      <p:sp>
        <p:nvSpPr>
          <p:cNvPr id="3" name="Content Placeholder 2">
            <a:extLst>
              <a:ext uri="{FF2B5EF4-FFF2-40B4-BE49-F238E27FC236}">
                <a16:creationId xmlns:a16="http://schemas.microsoft.com/office/drawing/2014/main" id="{1EBAE3A8-981A-4B0D-96BC-5CC361B16508}"/>
              </a:ext>
            </a:extLst>
          </p:cNvPr>
          <p:cNvSpPr>
            <a:spLocks noGrp="1"/>
          </p:cNvSpPr>
          <p:nvPr>
            <p:ph idx="1"/>
          </p:nvPr>
        </p:nvSpPr>
        <p:spPr/>
        <p:txBody>
          <a:bodyPr/>
          <a:lstStyle/>
          <a:p>
            <a:pPr marL="0" indent="0" algn="ctr">
              <a:buNone/>
            </a:pPr>
            <a:r>
              <a:rPr lang="en-US" dirty="0"/>
              <a:t>Indication</a:t>
            </a:r>
          </a:p>
          <a:p>
            <a:pPr>
              <a:buFont typeface="Arial" panose="020B0604020202020204" pitchFamily="34" charset="0"/>
              <a:buChar char="•"/>
            </a:pPr>
            <a:r>
              <a:rPr lang="en-US" dirty="0"/>
              <a:t>Shaft femur fractures</a:t>
            </a:r>
          </a:p>
          <a:p>
            <a:pPr>
              <a:buFont typeface="Arial" panose="020B0604020202020204" pitchFamily="34" charset="0"/>
              <a:buChar char="•"/>
            </a:pPr>
            <a:r>
              <a:rPr lang="en-US" dirty="0"/>
              <a:t>Lower 3</a:t>
            </a:r>
            <a:r>
              <a:rPr lang="en-US" baseline="30000" dirty="0"/>
              <a:t>rd</a:t>
            </a:r>
            <a:r>
              <a:rPr lang="en-US" dirty="0"/>
              <a:t> femur fractures</a:t>
            </a:r>
          </a:p>
          <a:p>
            <a:pPr>
              <a:buFont typeface="Arial" panose="020B0604020202020204" pitchFamily="34" charset="0"/>
              <a:buChar char="•"/>
            </a:pPr>
            <a:r>
              <a:rPr lang="en-US" dirty="0"/>
              <a:t>Distal femur fractures</a:t>
            </a:r>
          </a:p>
          <a:p>
            <a:pPr marL="0" indent="0">
              <a:buNone/>
            </a:pPr>
            <a:endParaRPr lang="en-US" dirty="0"/>
          </a:p>
        </p:txBody>
      </p:sp>
    </p:spTree>
    <p:extLst>
      <p:ext uri="{BB962C8B-B14F-4D97-AF65-F5344CB8AC3E}">
        <p14:creationId xmlns:p14="http://schemas.microsoft.com/office/powerpoint/2010/main" val="892667028"/>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D2062-8232-4102-A01A-3E97ED782506}"/>
              </a:ext>
            </a:extLst>
          </p:cNvPr>
          <p:cNvSpPr>
            <a:spLocks noGrp="1"/>
          </p:cNvSpPr>
          <p:nvPr>
            <p:ph type="title"/>
          </p:nvPr>
        </p:nvSpPr>
        <p:spPr/>
        <p:txBody>
          <a:bodyPr/>
          <a:lstStyle/>
          <a:p>
            <a:r>
              <a:rPr lang="en-US" dirty="0"/>
              <a:t>1 ½ hip spica cast</a:t>
            </a:r>
          </a:p>
        </p:txBody>
      </p:sp>
      <p:sp>
        <p:nvSpPr>
          <p:cNvPr id="3" name="Content Placeholder 2">
            <a:extLst>
              <a:ext uri="{FF2B5EF4-FFF2-40B4-BE49-F238E27FC236}">
                <a16:creationId xmlns:a16="http://schemas.microsoft.com/office/drawing/2014/main" id="{BB656186-0B4D-400D-8CEC-EC75B7D1EA45}"/>
              </a:ext>
            </a:extLst>
          </p:cNvPr>
          <p:cNvSpPr>
            <a:spLocks noGrp="1"/>
          </p:cNvSpPr>
          <p:nvPr>
            <p:ph idx="1"/>
          </p:nvPr>
        </p:nvSpPr>
        <p:spPr/>
        <p:txBody>
          <a:bodyPr/>
          <a:lstStyle/>
          <a:p>
            <a:r>
              <a:rPr lang="en-US" dirty="0"/>
              <a:t>Fracture proximal femur</a:t>
            </a:r>
          </a:p>
          <a:p>
            <a:r>
              <a:rPr lang="en-US" dirty="0"/>
              <a:t>Fracture upper third femur</a:t>
            </a:r>
          </a:p>
        </p:txBody>
      </p:sp>
    </p:spTree>
    <p:extLst>
      <p:ext uri="{BB962C8B-B14F-4D97-AF65-F5344CB8AC3E}">
        <p14:creationId xmlns:p14="http://schemas.microsoft.com/office/powerpoint/2010/main" val="347277984"/>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7A984-6CF2-4028-848F-58E923580E60}"/>
              </a:ext>
            </a:extLst>
          </p:cNvPr>
          <p:cNvSpPr>
            <a:spLocks noGrp="1"/>
          </p:cNvSpPr>
          <p:nvPr>
            <p:ph type="title"/>
          </p:nvPr>
        </p:nvSpPr>
        <p:spPr/>
        <p:txBody>
          <a:bodyPr/>
          <a:lstStyle/>
          <a:p>
            <a:r>
              <a:rPr lang="en-US" dirty="0"/>
              <a:t>Bilateral hip spica cast</a:t>
            </a:r>
          </a:p>
        </p:txBody>
      </p:sp>
      <p:sp>
        <p:nvSpPr>
          <p:cNvPr id="3" name="Content Placeholder 2">
            <a:extLst>
              <a:ext uri="{FF2B5EF4-FFF2-40B4-BE49-F238E27FC236}">
                <a16:creationId xmlns:a16="http://schemas.microsoft.com/office/drawing/2014/main" id="{A64BCB9C-CA44-49FD-BC20-3BD9C86DD1CB}"/>
              </a:ext>
            </a:extLst>
          </p:cNvPr>
          <p:cNvSpPr>
            <a:spLocks noGrp="1"/>
          </p:cNvSpPr>
          <p:nvPr>
            <p:ph idx="1"/>
          </p:nvPr>
        </p:nvSpPr>
        <p:spPr/>
        <p:txBody>
          <a:bodyPr/>
          <a:lstStyle/>
          <a:p>
            <a:r>
              <a:rPr lang="en-US" dirty="0"/>
              <a:t>Both limbs proximal femur, distal femur, shaft femur</a:t>
            </a:r>
          </a:p>
        </p:txBody>
      </p:sp>
    </p:spTree>
    <p:extLst>
      <p:ext uri="{BB962C8B-B14F-4D97-AF65-F5344CB8AC3E}">
        <p14:creationId xmlns:p14="http://schemas.microsoft.com/office/powerpoint/2010/main" val="3347178044"/>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0DDE2-D242-4586-875C-8DF703F5E7D1}"/>
              </a:ext>
            </a:extLst>
          </p:cNvPr>
          <p:cNvSpPr>
            <a:spLocks noGrp="1"/>
          </p:cNvSpPr>
          <p:nvPr>
            <p:ph type="title"/>
          </p:nvPr>
        </p:nvSpPr>
        <p:spPr/>
        <p:txBody>
          <a:bodyPr/>
          <a:lstStyle/>
          <a:p>
            <a:r>
              <a:rPr lang="en-US" dirty="0"/>
              <a:t>Knee splints</a:t>
            </a:r>
          </a:p>
        </p:txBody>
      </p:sp>
      <p:sp>
        <p:nvSpPr>
          <p:cNvPr id="3" name="Content Placeholder 2">
            <a:extLst>
              <a:ext uri="{FF2B5EF4-FFF2-40B4-BE49-F238E27FC236}">
                <a16:creationId xmlns:a16="http://schemas.microsoft.com/office/drawing/2014/main" id="{ACF788E1-01A1-47DC-94E6-555E8C2F1D5D}"/>
              </a:ext>
            </a:extLst>
          </p:cNvPr>
          <p:cNvSpPr>
            <a:spLocks noGrp="1"/>
          </p:cNvSpPr>
          <p:nvPr>
            <p:ph idx="1"/>
          </p:nvPr>
        </p:nvSpPr>
        <p:spPr/>
        <p:txBody>
          <a:bodyPr>
            <a:normAutofit/>
          </a:bodyPr>
          <a:lstStyle/>
          <a:p>
            <a:r>
              <a:rPr lang="en-US" sz="3200" dirty="0">
                <a:solidFill>
                  <a:srgbClr val="292934"/>
                </a:solidFill>
                <a:effectLst/>
                <a:latin typeface="Bookman Old Style" panose="02050604050505020204" pitchFamily="18" charset="0"/>
              </a:rPr>
              <a:t>Knee Injuries </a:t>
            </a:r>
            <a:endParaRPr lang="en-US" sz="4000" dirty="0"/>
          </a:p>
          <a:p>
            <a:r>
              <a:rPr lang="en-US" sz="3200" dirty="0">
                <a:solidFill>
                  <a:srgbClr val="292934"/>
                </a:solidFill>
                <a:effectLst/>
                <a:latin typeface="Bookman Old Style" panose="02050604050505020204" pitchFamily="18" charset="0"/>
              </a:rPr>
              <a:t>Proximal Tibia/Fibula Fractures </a:t>
            </a:r>
            <a:endParaRPr lang="en-US" sz="4000" dirty="0"/>
          </a:p>
          <a:p>
            <a:r>
              <a:rPr lang="en-US" sz="3200" dirty="0">
                <a:solidFill>
                  <a:srgbClr val="292934"/>
                </a:solidFill>
                <a:effectLst/>
                <a:latin typeface="Bookman Old Style" panose="02050604050505020204" pitchFamily="18" charset="0"/>
              </a:rPr>
              <a:t>Place knee in full extension </a:t>
            </a:r>
            <a:endParaRPr lang="en-US" sz="4000" dirty="0"/>
          </a:p>
          <a:p>
            <a:r>
              <a:rPr lang="en-US" sz="3200" dirty="0">
                <a:solidFill>
                  <a:srgbClr val="292934"/>
                </a:solidFill>
                <a:effectLst/>
                <a:latin typeface="Bookman Old Style" panose="02050604050505020204" pitchFamily="18" charset="0"/>
              </a:rPr>
              <a:t>Plaster is placed from posterior buttocks to 3 inches above the malleoli</a:t>
            </a:r>
            <a:endParaRPr lang="en-US" sz="4000" dirty="0"/>
          </a:p>
        </p:txBody>
      </p:sp>
    </p:spTree>
    <p:extLst>
      <p:ext uri="{BB962C8B-B14F-4D97-AF65-F5344CB8AC3E}">
        <p14:creationId xmlns:p14="http://schemas.microsoft.com/office/powerpoint/2010/main" val="760540281"/>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5834E-94FE-45C0-9B1C-DD3A03DFA7F6}"/>
              </a:ext>
            </a:extLst>
          </p:cNvPr>
          <p:cNvSpPr>
            <a:spLocks noGrp="1"/>
          </p:cNvSpPr>
          <p:nvPr>
            <p:ph type="title"/>
          </p:nvPr>
        </p:nvSpPr>
        <p:spPr>
          <a:xfrm>
            <a:off x="492617" y="292449"/>
            <a:ext cx="8229600" cy="1143000"/>
          </a:xfrm>
        </p:spPr>
        <p:txBody>
          <a:bodyPr/>
          <a:lstStyle/>
          <a:p>
            <a:r>
              <a:rPr lang="en-US" dirty="0"/>
              <a:t>Knee splints</a:t>
            </a:r>
          </a:p>
        </p:txBody>
      </p:sp>
      <p:pic>
        <p:nvPicPr>
          <p:cNvPr id="5" name="Content Placeholder 4">
            <a:extLst>
              <a:ext uri="{FF2B5EF4-FFF2-40B4-BE49-F238E27FC236}">
                <a16:creationId xmlns:a16="http://schemas.microsoft.com/office/drawing/2014/main" id="{C137E00E-6122-4D40-997E-BEA7552DE2C8}"/>
              </a:ext>
            </a:extLst>
          </p:cNvPr>
          <p:cNvPicPr>
            <a:picLocks noGrp="1" noChangeAspect="1"/>
          </p:cNvPicPr>
          <p:nvPr>
            <p:ph idx="1"/>
          </p:nvPr>
        </p:nvPicPr>
        <p:blipFill>
          <a:blip r:embed="rId2"/>
          <a:stretch>
            <a:fillRect/>
          </a:stretch>
        </p:blipFill>
        <p:spPr>
          <a:xfrm>
            <a:off x="489397" y="1764475"/>
            <a:ext cx="3820143" cy="5093525"/>
          </a:xfrm>
        </p:spPr>
      </p:pic>
      <p:pic>
        <p:nvPicPr>
          <p:cNvPr id="7" name="Picture 6">
            <a:extLst>
              <a:ext uri="{FF2B5EF4-FFF2-40B4-BE49-F238E27FC236}">
                <a16:creationId xmlns:a16="http://schemas.microsoft.com/office/drawing/2014/main" id="{79C4F100-BC79-4833-A5C4-045CF6DAB8E4}"/>
              </a:ext>
            </a:extLst>
          </p:cNvPr>
          <p:cNvPicPr>
            <a:picLocks noChangeAspect="1"/>
          </p:cNvPicPr>
          <p:nvPr/>
        </p:nvPicPr>
        <p:blipFill>
          <a:blip r:embed="rId3"/>
          <a:stretch>
            <a:fillRect/>
          </a:stretch>
        </p:blipFill>
        <p:spPr>
          <a:xfrm>
            <a:off x="4342924" y="1764475"/>
            <a:ext cx="4801076" cy="4801076"/>
          </a:xfrm>
          <a:prstGeom prst="rect">
            <a:avLst/>
          </a:prstGeom>
        </p:spPr>
      </p:pic>
    </p:spTree>
    <p:extLst>
      <p:ext uri="{BB962C8B-B14F-4D97-AF65-F5344CB8AC3E}">
        <p14:creationId xmlns:p14="http://schemas.microsoft.com/office/powerpoint/2010/main" val="990250081"/>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D3FCC-EC9F-42E7-A2D3-9D1B48E6FFE5}"/>
              </a:ext>
            </a:extLst>
          </p:cNvPr>
          <p:cNvSpPr>
            <a:spLocks noGrp="1"/>
          </p:cNvSpPr>
          <p:nvPr>
            <p:ph type="title"/>
          </p:nvPr>
        </p:nvSpPr>
        <p:spPr/>
        <p:txBody>
          <a:bodyPr/>
          <a:lstStyle/>
          <a:p>
            <a:r>
              <a:rPr lang="en-US" dirty="0"/>
              <a:t>Ankle</a:t>
            </a:r>
          </a:p>
        </p:txBody>
      </p:sp>
      <p:sp>
        <p:nvSpPr>
          <p:cNvPr id="3" name="Content Placeholder 2">
            <a:extLst>
              <a:ext uri="{FF2B5EF4-FFF2-40B4-BE49-F238E27FC236}">
                <a16:creationId xmlns:a16="http://schemas.microsoft.com/office/drawing/2014/main" id="{D1861A52-4A9F-4136-AE12-C319E9AB3D16}"/>
              </a:ext>
            </a:extLst>
          </p:cNvPr>
          <p:cNvSpPr>
            <a:spLocks noGrp="1"/>
          </p:cNvSpPr>
          <p:nvPr>
            <p:ph idx="1"/>
          </p:nvPr>
        </p:nvSpPr>
        <p:spPr/>
        <p:txBody>
          <a:bodyPr/>
          <a:lstStyle/>
          <a:p>
            <a:pPr marL="0" indent="0" algn="ctr">
              <a:buNone/>
            </a:pPr>
            <a:r>
              <a:rPr lang="en-US" dirty="0"/>
              <a:t>Posterior ankle splint</a:t>
            </a:r>
          </a:p>
          <a:p>
            <a:r>
              <a:rPr lang="en-US" sz="1800" dirty="0">
                <a:solidFill>
                  <a:srgbClr val="292934"/>
                </a:solidFill>
                <a:effectLst/>
                <a:latin typeface="Bookman Old Style" panose="02050604050505020204" pitchFamily="18" charset="0"/>
              </a:rPr>
              <a:t>Distal tibia/fibula . </a:t>
            </a:r>
            <a:endParaRPr lang="en-US" dirty="0"/>
          </a:p>
          <a:p>
            <a:r>
              <a:rPr lang="en-US" sz="1800" dirty="0">
                <a:solidFill>
                  <a:srgbClr val="292934"/>
                </a:solidFill>
                <a:effectLst/>
                <a:latin typeface="Bookman Old Style" panose="02050604050505020204" pitchFamily="18" charset="0"/>
              </a:rPr>
              <a:t>Reduced dislocations </a:t>
            </a:r>
            <a:endParaRPr lang="en-US" dirty="0"/>
          </a:p>
          <a:p>
            <a:r>
              <a:rPr lang="en-US" sz="1800" dirty="0">
                <a:solidFill>
                  <a:srgbClr val="292934"/>
                </a:solidFill>
                <a:effectLst/>
                <a:latin typeface="Bookman Old Style" panose="02050604050505020204" pitchFamily="18" charset="0"/>
              </a:rPr>
              <a:t>Severe sprains </a:t>
            </a:r>
            <a:endParaRPr lang="en-US" dirty="0"/>
          </a:p>
          <a:p>
            <a:r>
              <a:rPr lang="en-US" sz="1800" dirty="0">
                <a:solidFill>
                  <a:srgbClr val="292934"/>
                </a:solidFill>
                <a:effectLst/>
                <a:latin typeface="Bookman Old Style" panose="02050604050505020204" pitchFamily="18" charset="0"/>
              </a:rPr>
              <a:t>Tarsal / metatarsal </a:t>
            </a:r>
            <a:r>
              <a:rPr lang="en-US" sz="1800" dirty="0" err="1">
                <a:solidFill>
                  <a:srgbClr val="292934"/>
                </a:solidFill>
                <a:effectLst/>
                <a:latin typeface="Bookman Old Style" panose="02050604050505020204" pitchFamily="18" charset="0"/>
              </a:rPr>
              <a:t>fx</a:t>
            </a:r>
            <a:r>
              <a:rPr lang="en-US" sz="1800" dirty="0">
                <a:solidFill>
                  <a:srgbClr val="292934"/>
                </a:solidFill>
                <a:effectLst/>
                <a:latin typeface="Bookman Old Style" panose="02050604050505020204" pitchFamily="18" charset="0"/>
              </a:rPr>
              <a:t> </a:t>
            </a:r>
            <a:endParaRPr lang="en-US" dirty="0"/>
          </a:p>
          <a:p>
            <a:r>
              <a:rPr lang="en-US" sz="1800" dirty="0">
                <a:solidFill>
                  <a:srgbClr val="292934"/>
                </a:solidFill>
                <a:effectLst/>
                <a:latin typeface="Bookman Old Style" panose="02050604050505020204" pitchFamily="18" charset="0"/>
              </a:rPr>
              <a:t>Use at least 12-15 layers of plaster placed from metatarsal heads on plantar surface foot, extends up back of leg to level of fibular neck </a:t>
            </a:r>
            <a:endParaRPr lang="en-US" dirty="0"/>
          </a:p>
          <a:p>
            <a:r>
              <a:rPr lang="en-US" sz="1800" dirty="0">
                <a:solidFill>
                  <a:srgbClr val="292934"/>
                </a:solidFill>
                <a:effectLst/>
                <a:latin typeface="Bookman Old Style" panose="02050604050505020204" pitchFamily="18" charset="0"/>
              </a:rPr>
              <a:t>NOTE - Adding a coaptation splint (stirrup) to the posterior splint eliminates inversion / eversion - especially useful for unstable </a:t>
            </a:r>
            <a:r>
              <a:rPr lang="en-US" sz="1800" dirty="0" err="1">
                <a:solidFill>
                  <a:srgbClr val="292934"/>
                </a:solidFill>
                <a:effectLst/>
                <a:latin typeface="Bookman Old Style" panose="02050604050505020204" pitchFamily="18" charset="0"/>
              </a:rPr>
              <a:t>fx</a:t>
            </a:r>
            <a:r>
              <a:rPr lang="en-US" sz="1800" dirty="0">
                <a:solidFill>
                  <a:srgbClr val="292934"/>
                </a:solidFill>
                <a:effectLst/>
                <a:latin typeface="Bookman Old Style" panose="02050604050505020204" pitchFamily="18" charset="0"/>
              </a:rPr>
              <a:t> and sprains.</a:t>
            </a:r>
            <a:endParaRPr lang="en-US" dirty="0"/>
          </a:p>
        </p:txBody>
      </p:sp>
    </p:spTree>
    <p:extLst>
      <p:ext uri="{BB962C8B-B14F-4D97-AF65-F5344CB8AC3E}">
        <p14:creationId xmlns:p14="http://schemas.microsoft.com/office/powerpoint/2010/main" val="2906984488"/>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8383D-14A4-482C-BDD1-97F88C8B01C5}"/>
              </a:ext>
            </a:extLst>
          </p:cNvPr>
          <p:cNvSpPr>
            <a:spLocks noGrp="1"/>
          </p:cNvSpPr>
          <p:nvPr>
            <p:ph type="title"/>
          </p:nvPr>
        </p:nvSpPr>
        <p:spPr/>
        <p:txBody>
          <a:bodyPr/>
          <a:lstStyle/>
          <a:p>
            <a:r>
              <a:rPr lang="en-US" dirty="0"/>
              <a:t>Posterior ankle splint</a:t>
            </a:r>
          </a:p>
        </p:txBody>
      </p:sp>
      <p:pic>
        <p:nvPicPr>
          <p:cNvPr id="5" name="Content Placeholder 4">
            <a:extLst>
              <a:ext uri="{FF2B5EF4-FFF2-40B4-BE49-F238E27FC236}">
                <a16:creationId xmlns:a16="http://schemas.microsoft.com/office/drawing/2014/main" id="{429B2A94-88B0-41AE-8B3A-E65986548E02}"/>
              </a:ext>
            </a:extLst>
          </p:cNvPr>
          <p:cNvPicPr>
            <a:picLocks noGrp="1" noChangeAspect="1"/>
          </p:cNvPicPr>
          <p:nvPr>
            <p:ph idx="1"/>
          </p:nvPr>
        </p:nvPicPr>
        <p:blipFill>
          <a:blip r:embed="rId2"/>
          <a:stretch>
            <a:fillRect/>
          </a:stretch>
        </p:blipFill>
        <p:spPr>
          <a:xfrm>
            <a:off x="-12879" y="1794607"/>
            <a:ext cx="2971800" cy="5045148"/>
          </a:xfrm>
        </p:spPr>
      </p:pic>
      <p:pic>
        <p:nvPicPr>
          <p:cNvPr id="7" name="Picture 6">
            <a:extLst>
              <a:ext uri="{FF2B5EF4-FFF2-40B4-BE49-F238E27FC236}">
                <a16:creationId xmlns:a16="http://schemas.microsoft.com/office/drawing/2014/main" id="{6086947A-0A1C-4377-8939-9BE8FAE6798D}"/>
              </a:ext>
            </a:extLst>
          </p:cNvPr>
          <p:cNvPicPr>
            <a:picLocks noChangeAspect="1"/>
          </p:cNvPicPr>
          <p:nvPr/>
        </p:nvPicPr>
        <p:blipFill>
          <a:blip r:embed="rId3"/>
          <a:stretch>
            <a:fillRect/>
          </a:stretch>
        </p:blipFill>
        <p:spPr>
          <a:xfrm>
            <a:off x="3124543" y="2874135"/>
            <a:ext cx="3087369" cy="3962400"/>
          </a:xfrm>
          <a:prstGeom prst="rect">
            <a:avLst/>
          </a:prstGeom>
        </p:spPr>
      </p:pic>
      <p:pic>
        <p:nvPicPr>
          <p:cNvPr id="9" name="Picture 8">
            <a:extLst>
              <a:ext uri="{FF2B5EF4-FFF2-40B4-BE49-F238E27FC236}">
                <a16:creationId xmlns:a16="http://schemas.microsoft.com/office/drawing/2014/main" id="{6A406D5A-7366-4CC7-8D0B-52B27BF5D198}"/>
              </a:ext>
            </a:extLst>
          </p:cNvPr>
          <p:cNvPicPr>
            <a:picLocks noChangeAspect="1"/>
          </p:cNvPicPr>
          <p:nvPr/>
        </p:nvPicPr>
        <p:blipFill>
          <a:blip r:embed="rId4"/>
          <a:stretch>
            <a:fillRect/>
          </a:stretch>
        </p:blipFill>
        <p:spPr>
          <a:xfrm>
            <a:off x="6106499" y="2296620"/>
            <a:ext cx="2971800" cy="3189779"/>
          </a:xfrm>
          <a:prstGeom prst="rect">
            <a:avLst/>
          </a:prstGeom>
        </p:spPr>
      </p:pic>
    </p:spTree>
    <p:extLst>
      <p:ext uri="{BB962C8B-B14F-4D97-AF65-F5344CB8AC3E}">
        <p14:creationId xmlns:p14="http://schemas.microsoft.com/office/powerpoint/2010/main" val="17236647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4C6EA-3C1F-4DA6-8919-ACBC0412F9C8}"/>
              </a:ext>
            </a:extLst>
          </p:cNvPr>
          <p:cNvSpPr>
            <a:spLocks noGrp="1"/>
          </p:cNvSpPr>
          <p:nvPr>
            <p:ph type="title"/>
          </p:nvPr>
        </p:nvSpPr>
        <p:spPr/>
        <p:txBody>
          <a:bodyPr/>
          <a:lstStyle/>
          <a:p>
            <a:pPr algn="ctr"/>
            <a:r>
              <a:rPr lang="en-US" b="1" dirty="0"/>
              <a:t>PADDING</a:t>
            </a:r>
          </a:p>
        </p:txBody>
      </p:sp>
      <p:sp>
        <p:nvSpPr>
          <p:cNvPr id="3" name="Content Placeholder 2">
            <a:extLst>
              <a:ext uri="{FF2B5EF4-FFF2-40B4-BE49-F238E27FC236}">
                <a16:creationId xmlns:a16="http://schemas.microsoft.com/office/drawing/2014/main" id="{D06A2FBB-437A-48B8-8EF9-33BE54DB5CF8}"/>
              </a:ext>
            </a:extLst>
          </p:cNvPr>
          <p:cNvSpPr>
            <a:spLocks noGrp="1"/>
          </p:cNvSpPr>
          <p:nvPr>
            <p:ph idx="1"/>
          </p:nvPr>
        </p:nvSpPr>
        <p:spPr/>
        <p:txBody>
          <a:bodyPr>
            <a:normAutofit/>
          </a:bodyPr>
          <a:lstStyle/>
          <a:p>
            <a:r>
              <a:rPr lang="en-US" sz="3000" dirty="0">
                <a:solidFill>
                  <a:srgbClr val="0000FF"/>
                </a:solidFill>
                <a:latin typeface="Calibri" panose="020F0502020204030204" pitchFamily="34" charset="0"/>
              </a:rPr>
              <a:t>Simple cotton </a:t>
            </a:r>
            <a:endParaRPr lang="en-US" sz="4050" dirty="0"/>
          </a:p>
          <a:p>
            <a:r>
              <a:rPr lang="en-US" sz="3000" dirty="0">
                <a:solidFill>
                  <a:srgbClr val="000000"/>
                </a:solidFill>
                <a:latin typeface="Arial" panose="020B0604020202020204" pitchFamily="34" charset="0"/>
              </a:rPr>
              <a:t>– </a:t>
            </a:r>
            <a:r>
              <a:rPr lang="en-US" sz="3000" dirty="0">
                <a:solidFill>
                  <a:srgbClr val="000000"/>
                </a:solidFill>
                <a:latin typeface="Calibri" panose="020F0502020204030204" pitchFamily="34" charset="0"/>
              </a:rPr>
              <a:t>The cheapest </a:t>
            </a:r>
            <a:endParaRPr lang="en-US" sz="4050" dirty="0"/>
          </a:p>
          <a:p>
            <a:r>
              <a:rPr lang="en-US" sz="3000" dirty="0">
                <a:solidFill>
                  <a:srgbClr val="000000"/>
                </a:solidFill>
                <a:latin typeface="Arial" panose="020B0604020202020204" pitchFamily="34" charset="0"/>
              </a:rPr>
              <a:t>– </a:t>
            </a:r>
            <a:r>
              <a:rPr lang="en-US" sz="3000" dirty="0">
                <a:solidFill>
                  <a:srgbClr val="000000"/>
                </a:solidFill>
                <a:latin typeface="Calibri" panose="020F0502020204030204" pitchFamily="34" charset="0"/>
              </a:rPr>
              <a:t>The most commonly used </a:t>
            </a:r>
            <a:endParaRPr lang="en-US" sz="4050" dirty="0"/>
          </a:p>
          <a:p>
            <a:r>
              <a:rPr lang="en-US" sz="3000" dirty="0">
                <a:solidFill>
                  <a:srgbClr val="000000"/>
                </a:solidFill>
                <a:latin typeface="Arial" panose="020B0604020202020204" pitchFamily="34" charset="0"/>
              </a:rPr>
              <a:t>– </a:t>
            </a:r>
            <a:r>
              <a:rPr lang="en-US" sz="3000" dirty="0">
                <a:solidFill>
                  <a:srgbClr val="000000"/>
                </a:solidFill>
                <a:latin typeface="Calibri" panose="020F0502020204030204" pitchFamily="34" charset="0"/>
              </a:rPr>
              <a:t>Can be applied under both plaster and </a:t>
            </a:r>
            <a:endParaRPr lang="en-US" sz="4050" dirty="0"/>
          </a:p>
          <a:p>
            <a:r>
              <a:rPr lang="en-US" sz="3000" dirty="0">
                <a:solidFill>
                  <a:srgbClr val="000000"/>
                </a:solidFill>
                <a:latin typeface="Calibri" panose="020F0502020204030204" pitchFamily="34" charset="0"/>
              </a:rPr>
              <a:t>fiberglass cast material. </a:t>
            </a:r>
            <a:endParaRPr lang="en-US" sz="4050" dirty="0"/>
          </a:p>
        </p:txBody>
      </p:sp>
    </p:spTree>
    <p:extLst>
      <p:ext uri="{BB962C8B-B14F-4D97-AF65-F5344CB8AC3E}">
        <p14:creationId xmlns:p14="http://schemas.microsoft.com/office/powerpoint/2010/main" val="2359757976"/>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45AC8-2932-4714-98B7-3340A0B28601}"/>
              </a:ext>
            </a:extLst>
          </p:cNvPr>
          <p:cNvSpPr>
            <a:spLocks noGrp="1"/>
          </p:cNvSpPr>
          <p:nvPr>
            <p:ph type="title"/>
          </p:nvPr>
        </p:nvSpPr>
        <p:spPr/>
        <p:txBody>
          <a:bodyPr/>
          <a:lstStyle/>
          <a:p>
            <a:r>
              <a:rPr lang="en-US" dirty="0"/>
              <a:t>Foot</a:t>
            </a:r>
          </a:p>
        </p:txBody>
      </p:sp>
      <p:sp>
        <p:nvSpPr>
          <p:cNvPr id="3" name="Content Placeholder 2">
            <a:extLst>
              <a:ext uri="{FF2B5EF4-FFF2-40B4-BE49-F238E27FC236}">
                <a16:creationId xmlns:a16="http://schemas.microsoft.com/office/drawing/2014/main" id="{7C7AE23E-ABFD-4316-8662-B43D40A8EC5E}"/>
              </a:ext>
            </a:extLst>
          </p:cNvPr>
          <p:cNvSpPr>
            <a:spLocks noGrp="1"/>
          </p:cNvSpPr>
          <p:nvPr>
            <p:ph idx="1"/>
          </p:nvPr>
        </p:nvSpPr>
        <p:spPr/>
        <p:txBody>
          <a:bodyPr>
            <a:normAutofit/>
          </a:bodyPr>
          <a:lstStyle/>
          <a:p>
            <a:pPr marL="0" indent="0" algn="ctr">
              <a:buNone/>
            </a:pPr>
            <a:r>
              <a:rPr lang="en-US" sz="2800" dirty="0"/>
              <a:t>Dennis Brown Splint</a:t>
            </a:r>
          </a:p>
          <a:p>
            <a:r>
              <a:rPr lang="en-US" sz="2000" dirty="0">
                <a:solidFill>
                  <a:srgbClr val="292934"/>
                </a:solidFill>
                <a:effectLst/>
                <a:latin typeface="TimesNewRomanPSMT"/>
              </a:rPr>
              <a:t>Congenital Talipes </a:t>
            </a:r>
            <a:r>
              <a:rPr lang="en-US" sz="2000" dirty="0" err="1">
                <a:solidFill>
                  <a:srgbClr val="292934"/>
                </a:solidFill>
                <a:effectLst/>
                <a:latin typeface="TimesNewRomanPSMT"/>
              </a:rPr>
              <a:t>Equino</a:t>
            </a:r>
            <a:r>
              <a:rPr lang="en-US" sz="2000" dirty="0">
                <a:solidFill>
                  <a:srgbClr val="292934"/>
                </a:solidFill>
                <a:effectLst/>
                <a:latin typeface="TimesNewRomanPSMT"/>
              </a:rPr>
              <a:t> Varus (C.T.E.V.) </a:t>
            </a:r>
            <a:endParaRPr lang="en-US" sz="2800" dirty="0"/>
          </a:p>
          <a:p>
            <a:r>
              <a:rPr lang="en-US" sz="2000" dirty="0">
                <a:solidFill>
                  <a:srgbClr val="292934"/>
                </a:solidFill>
                <a:effectLst/>
                <a:latin typeface="TimesNewRomanPSMT"/>
              </a:rPr>
              <a:t>Used after successful correction of deformity to prevent relapse. </a:t>
            </a:r>
            <a:endParaRPr lang="en-US" sz="2800" dirty="0"/>
          </a:p>
          <a:p>
            <a:r>
              <a:rPr lang="en-US" sz="2000" dirty="0">
                <a:solidFill>
                  <a:srgbClr val="292934"/>
                </a:solidFill>
                <a:effectLst/>
                <a:latin typeface="TimesNewRomanPSMT"/>
              </a:rPr>
              <a:t>Used throughout the day before child starts walking. </a:t>
            </a:r>
            <a:endParaRPr lang="en-US" sz="2800" dirty="0"/>
          </a:p>
          <a:p>
            <a:r>
              <a:rPr lang="en-US" sz="2000" dirty="0">
                <a:solidFill>
                  <a:srgbClr val="292934"/>
                </a:solidFill>
                <a:effectLst/>
                <a:latin typeface="TimesNewRomanPSMT"/>
              </a:rPr>
              <a:t>Once child starts walking ,a DB splints is used at night and CTEV shoes during the day.</a:t>
            </a:r>
            <a:endParaRPr lang="en-US" sz="2800" dirty="0"/>
          </a:p>
        </p:txBody>
      </p:sp>
      <p:pic>
        <p:nvPicPr>
          <p:cNvPr id="5" name="Picture 4">
            <a:extLst>
              <a:ext uri="{FF2B5EF4-FFF2-40B4-BE49-F238E27FC236}">
                <a16:creationId xmlns:a16="http://schemas.microsoft.com/office/drawing/2014/main" id="{A8423C06-FECF-41B0-B7A5-CEDD86189FD2}"/>
              </a:ext>
            </a:extLst>
          </p:cNvPr>
          <p:cNvPicPr>
            <a:picLocks noChangeAspect="1"/>
          </p:cNvPicPr>
          <p:nvPr/>
        </p:nvPicPr>
        <p:blipFill>
          <a:blip r:embed="rId2"/>
          <a:stretch>
            <a:fillRect/>
          </a:stretch>
        </p:blipFill>
        <p:spPr>
          <a:xfrm>
            <a:off x="2824380" y="3886200"/>
            <a:ext cx="3966001" cy="2971800"/>
          </a:xfrm>
          <a:prstGeom prst="rect">
            <a:avLst/>
          </a:prstGeom>
        </p:spPr>
      </p:pic>
    </p:spTree>
    <p:extLst>
      <p:ext uri="{BB962C8B-B14F-4D97-AF65-F5344CB8AC3E}">
        <p14:creationId xmlns:p14="http://schemas.microsoft.com/office/powerpoint/2010/main" val="1077116326"/>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E2D28-A217-4A75-A65F-4716E63C38C6}"/>
              </a:ext>
            </a:extLst>
          </p:cNvPr>
          <p:cNvSpPr>
            <a:spLocks noGrp="1"/>
          </p:cNvSpPr>
          <p:nvPr>
            <p:ph type="title"/>
          </p:nvPr>
        </p:nvSpPr>
        <p:spPr/>
        <p:txBody>
          <a:bodyPr/>
          <a:lstStyle/>
          <a:p>
            <a:r>
              <a:rPr lang="en-US" dirty="0"/>
              <a:t>Buddy strapping</a:t>
            </a:r>
          </a:p>
        </p:txBody>
      </p:sp>
      <p:sp>
        <p:nvSpPr>
          <p:cNvPr id="3" name="Content Placeholder 2">
            <a:extLst>
              <a:ext uri="{FF2B5EF4-FFF2-40B4-BE49-F238E27FC236}">
                <a16:creationId xmlns:a16="http://schemas.microsoft.com/office/drawing/2014/main" id="{27FC0378-EEEB-436F-9B27-E0FBD73FB9C3}"/>
              </a:ext>
            </a:extLst>
          </p:cNvPr>
          <p:cNvSpPr>
            <a:spLocks noGrp="1"/>
          </p:cNvSpPr>
          <p:nvPr>
            <p:ph idx="1"/>
          </p:nvPr>
        </p:nvSpPr>
        <p:spPr/>
        <p:txBody>
          <a:bodyPr>
            <a:normAutofit/>
          </a:bodyPr>
          <a:lstStyle/>
          <a:p>
            <a:r>
              <a:rPr lang="en-US" sz="2000" dirty="0">
                <a:solidFill>
                  <a:srgbClr val="292934"/>
                </a:solidFill>
                <a:effectLst/>
                <a:latin typeface="Bookman Old Style" panose="02050604050505020204" pitchFamily="18" charset="0"/>
              </a:rPr>
              <a:t>Phalangeal fractures of the toes </a:t>
            </a:r>
            <a:endParaRPr lang="en-US" sz="2800" dirty="0"/>
          </a:p>
          <a:p>
            <a:r>
              <a:rPr lang="en-US" sz="2000" dirty="0">
                <a:solidFill>
                  <a:srgbClr val="292934"/>
                </a:solidFill>
                <a:effectLst/>
                <a:latin typeface="Bookman Old Style" panose="02050604050505020204" pitchFamily="18" charset="0"/>
              </a:rPr>
              <a:t>Fractured toe secured to adjacent toe with tape </a:t>
            </a:r>
            <a:endParaRPr lang="en-US" sz="2800" dirty="0"/>
          </a:p>
          <a:p>
            <a:r>
              <a:rPr lang="en-US" sz="2000" dirty="0">
                <a:solidFill>
                  <a:srgbClr val="292934"/>
                </a:solidFill>
                <a:effectLst/>
                <a:latin typeface="Bookman Old Style" panose="02050604050505020204" pitchFamily="18" charset="0"/>
              </a:rPr>
              <a:t>Use a small piece of wadding and place between the injured toe and an adjacent toe to prevent maceration</a:t>
            </a:r>
            <a:endParaRPr lang="en-US" sz="2800" dirty="0"/>
          </a:p>
        </p:txBody>
      </p:sp>
      <p:pic>
        <p:nvPicPr>
          <p:cNvPr id="5" name="Picture 4">
            <a:extLst>
              <a:ext uri="{FF2B5EF4-FFF2-40B4-BE49-F238E27FC236}">
                <a16:creationId xmlns:a16="http://schemas.microsoft.com/office/drawing/2014/main" id="{702FC8E6-8AEB-4AD8-88EF-07133D1DA4E8}"/>
              </a:ext>
            </a:extLst>
          </p:cNvPr>
          <p:cNvPicPr>
            <a:picLocks noChangeAspect="1"/>
          </p:cNvPicPr>
          <p:nvPr/>
        </p:nvPicPr>
        <p:blipFill>
          <a:blip r:embed="rId2"/>
          <a:stretch>
            <a:fillRect/>
          </a:stretch>
        </p:blipFill>
        <p:spPr>
          <a:xfrm>
            <a:off x="2667000" y="3427927"/>
            <a:ext cx="3571429" cy="3419048"/>
          </a:xfrm>
          <a:prstGeom prst="rect">
            <a:avLst/>
          </a:prstGeom>
        </p:spPr>
      </p:pic>
    </p:spTree>
    <p:extLst>
      <p:ext uri="{BB962C8B-B14F-4D97-AF65-F5344CB8AC3E}">
        <p14:creationId xmlns:p14="http://schemas.microsoft.com/office/powerpoint/2010/main" val="2654434011"/>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694FE-B5F1-499D-B4BD-C6662A4C4A3A}"/>
              </a:ext>
            </a:extLst>
          </p:cNvPr>
          <p:cNvSpPr>
            <a:spLocks noGrp="1"/>
          </p:cNvSpPr>
          <p:nvPr>
            <p:ph type="title"/>
          </p:nvPr>
        </p:nvSpPr>
        <p:spPr/>
        <p:txBody>
          <a:bodyPr/>
          <a:lstStyle/>
          <a:p>
            <a:r>
              <a:rPr lang="en-US" dirty="0"/>
              <a:t>Spine</a:t>
            </a:r>
          </a:p>
        </p:txBody>
      </p:sp>
      <p:sp>
        <p:nvSpPr>
          <p:cNvPr id="3" name="Content Placeholder 2">
            <a:extLst>
              <a:ext uri="{FF2B5EF4-FFF2-40B4-BE49-F238E27FC236}">
                <a16:creationId xmlns:a16="http://schemas.microsoft.com/office/drawing/2014/main" id="{C02B9941-180E-4C66-93F4-BBD989858C76}"/>
              </a:ext>
            </a:extLst>
          </p:cNvPr>
          <p:cNvSpPr>
            <a:spLocks noGrp="1"/>
          </p:cNvSpPr>
          <p:nvPr>
            <p:ph idx="1"/>
          </p:nvPr>
        </p:nvSpPr>
        <p:spPr/>
        <p:txBody>
          <a:bodyPr>
            <a:normAutofit fontScale="92500"/>
          </a:bodyPr>
          <a:lstStyle/>
          <a:p>
            <a:pPr marL="0" indent="0">
              <a:buNone/>
            </a:pPr>
            <a:r>
              <a:rPr lang="en-US" sz="3600" dirty="0"/>
              <a:t>			Cervical collar</a:t>
            </a:r>
          </a:p>
          <a:p>
            <a:r>
              <a:rPr lang="en-US" sz="2800" dirty="0">
                <a:solidFill>
                  <a:srgbClr val="292934"/>
                </a:solidFill>
                <a:effectLst/>
                <a:latin typeface="TimesNewRomanPSMT"/>
              </a:rPr>
              <a:t>Flexible foam/Rigid/Adjustable collar </a:t>
            </a:r>
            <a:endParaRPr lang="en-US" sz="3600" dirty="0"/>
          </a:p>
          <a:p>
            <a:r>
              <a:rPr lang="en-US" sz="2800" dirty="0">
                <a:solidFill>
                  <a:srgbClr val="292934"/>
                </a:solidFill>
                <a:effectLst/>
                <a:latin typeface="TimesNewRomanPSMT"/>
              </a:rPr>
              <a:t>Encircles the neck to support the skull against the thorax inferiorly </a:t>
            </a:r>
            <a:endParaRPr lang="en-US" sz="3600" dirty="0"/>
          </a:p>
          <a:p>
            <a:r>
              <a:rPr lang="en-US" sz="2800" dirty="0">
                <a:solidFill>
                  <a:srgbClr val="292934"/>
                </a:solidFill>
                <a:effectLst/>
                <a:latin typeface="TimesNewRomanPSMT"/>
              </a:rPr>
              <a:t>Motion control and keeping warm at cervical level </a:t>
            </a:r>
            <a:endParaRPr lang="en-US" sz="3600" dirty="0"/>
          </a:p>
          <a:p>
            <a:r>
              <a:rPr lang="en-US" sz="2800" dirty="0">
                <a:solidFill>
                  <a:srgbClr val="292934"/>
                </a:solidFill>
                <a:effectLst/>
                <a:latin typeface="TimesNewRomanPSMT"/>
              </a:rPr>
              <a:t>Soft tissue injury, minor sprains for first few days after injury </a:t>
            </a:r>
            <a:endParaRPr lang="en-US" sz="3600" dirty="0"/>
          </a:p>
          <a:p>
            <a:r>
              <a:rPr lang="en-US" sz="2800" dirty="0">
                <a:solidFill>
                  <a:srgbClr val="292934"/>
                </a:solidFill>
                <a:effectLst/>
                <a:latin typeface="TimesNewRomanPSMT"/>
              </a:rPr>
              <a:t>Post operative immobilization </a:t>
            </a:r>
            <a:endParaRPr lang="en-US" sz="3600" dirty="0"/>
          </a:p>
          <a:p>
            <a:r>
              <a:rPr lang="en-US" sz="2800" dirty="0">
                <a:solidFill>
                  <a:srgbClr val="292934"/>
                </a:solidFill>
                <a:effectLst/>
                <a:latin typeface="TimesNewRomanPSMT"/>
              </a:rPr>
              <a:t>Note :- They are not useful for very unstable injury pattern</a:t>
            </a:r>
            <a:endParaRPr lang="en-US" sz="3600" dirty="0"/>
          </a:p>
        </p:txBody>
      </p:sp>
    </p:spTree>
    <p:extLst>
      <p:ext uri="{BB962C8B-B14F-4D97-AF65-F5344CB8AC3E}">
        <p14:creationId xmlns:p14="http://schemas.microsoft.com/office/powerpoint/2010/main" val="3170621213"/>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9BF68-FF39-4506-B1CC-D6A45949B07D}"/>
              </a:ext>
            </a:extLst>
          </p:cNvPr>
          <p:cNvSpPr>
            <a:spLocks noGrp="1"/>
          </p:cNvSpPr>
          <p:nvPr>
            <p:ph type="title"/>
          </p:nvPr>
        </p:nvSpPr>
        <p:spPr/>
        <p:txBody>
          <a:bodyPr>
            <a:normAutofit fontScale="90000"/>
          </a:bodyPr>
          <a:lstStyle/>
          <a:p>
            <a:r>
              <a:rPr lang="en-US" dirty="0"/>
              <a:t>Soft cervical collar/Thomas collar</a:t>
            </a:r>
          </a:p>
        </p:txBody>
      </p:sp>
      <p:sp>
        <p:nvSpPr>
          <p:cNvPr id="3" name="Content Placeholder 2">
            <a:extLst>
              <a:ext uri="{FF2B5EF4-FFF2-40B4-BE49-F238E27FC236}">
                <a16:creationId xmlns:a16="http://schemas.microsoft.com/office/drawing/2014/main" id="{C613A291-1FBE-47A4-BDD4-0A77B657DE16}"/>
              </a:ext>
            </a:extLst>
          </p:cNvPr>
          <p:cNvSpPr>
            <a:spLocks noGrp="1"/>
          </p:cNvSpPr>
          <p:nvPr>
            <p:ph idx="1"/>
          </p:nvPr>
        </p:nvSpPr>
        <p:spPr/>
        <p:txBody>
          <a:bodyPr/>
          <a:lstStyle/>
          <a:p>
            <a:r>
              <a:rPr lang="en-US" sz="1800" dirty="0">
                <a:solidFill>
                  <a:srgbClr val="93A299"/>
                </a:solidFill>
                <a:effectLst/>
                <a:latin typeface="Arial" panose="020B0604020202020204" pitchFamily="34" charset="0"/>
              </a:rPr>
              <a:t>• </a:t>
            </a:r>
            <a:r>
              <a:rPr lang="en-US" sz="1800" dirty="0">
                <a:solidFill>
                  <a:srgbClr val="292934"/>
                </a:solidFill>
                <a:effectLst/>
                <a:latin typeface="Bookman Old Style" panose="02050604050505020204" pitchFamily="18" charset="0"/>
              </a:rPr>
              <a:t>Commonly used for mild soft tissue strains and sprains</a:t>
            </a:r>
            <a:endParaRPr lang="en-US" dirty="0"/>
          </a:p>
        </p:txBody>
      </p:sp>
      <p:pic>
        <p:nvPicPr>
          <p:cNvPr id="5" name="Picture 4">
            <a:extLst>
              <a:ext uri="{FF2B5EF4-FFF2-40B4-BE49-F238E27FC236}">
                <a16:creationId xmlns:a16="http://schemas.microsoft.com/office/drawing/2014/main" id="{610A9893-6C6A-49A1-9619-01FAAE931546}"/>
              </a:ext>
            </a:extLst>
          </p:cNvPr>
          <p:cNvPicPr>
            <a:picLocks noChangeAspect="1"/>
          </p:cNvPicPr>
          <p:nvPr/>
        </p:nvPicPr>
        <p:blipFill>
          <a:blip r:embed="rId2"/>
          <a:stretch>
            <a:fillRect/>
          </a:stretch>
        </p:blipFill>
        <p:spPr>
          <a:xfrm>
            <a:off x="0" y="2793603"/>
            <a:ext cx="4343400" cy="4064397"/>
          </a:xfrm>
          <a:prstGeom prst="rect">
            <a:avLst/>
          </a:prstGeom>
        </p:spPr>
      </p:pic>
      <p:pic>
        <p:nvPicPr>
          <p:cNvPr id="7" name="Picture 6">
            <a:extLst>
              <a:ext uri="{FF2B5EF4-FFF2-40B4-BE49-F238E27FC236}">
                <a16:creationId xmlns:a16="http://schemas.microsoft.com/office/drawing/2014/main" id="{4886F22F-30A7-4C8B-B3B6-ED7196DE1F84}"/>
              </a:ext>
            </a:extLst>
          </p:cNvPr>
          <p:cNvPicPr>
            <a:picLocks noChangeAspect="1"/>
          </p:cNvPicPr>
          <p:nvPr/>
        </p:nvPicPr>
        <p:blipFill>
          <a:blip r:embed="rId3"/>
          <a:stretch>
            <a:fillRect/>
          </a:stretch>
        </p:blipFill>
        <p:spPr>
          <a:xfrm>
            <a:off x="4354132" y="2793603"/>
            <a:ext cx="4343400" cy="3052119"/>
          </a:xfrm>
          <a:prstGeom prst="rect">
            <a:avLst/>
          </a:prstGeom>
        </p:spPr>
      </p:pic>
    </p:spTree>
    <p:extLst>
      <p:ext uri="{BB962C8B-B14F-4D97-AF65-F5344CB8AC3E}">
        <p14:creationId xmlns:p14="http://schemas.microsoft.com/office/powerpoint/2010/main" val="839416982"/>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6D6E5-10FB-4085-8743-437DFB6FB8B1}"/>
              </a:ext>
            </a:extLst>
          </p:cNvPr>
          <p:cNvSpPr>
            <a:spLocks noGrp="1"/>
          </p:cNvSpPr>
          <p:nvPr>
            <p:ph type="title"/>
          </p:nvPr>
        </p:nvSpPr>
        <p:spPr/>
        <p:txBody>
          <a:bodyPr/>
          <a:lstStyle/>
          <a:p>
            <a:r>
              <a:rPr lang="en-US" dirty="0"/>
              <a:t>Semi rigid/Philadelphia collar</a:t>
            </a:r>
          </a:p>
        </p:txBody>
      </p:sp>
      <p:sp>
        <p:nvSpPr>
          <p:cNvPr id="3" name="Content Placeholder 2">
            <a:extLst>
              <a:ext uri="{FF2B5EF4-FFF2-40B4-BE49-F238E27FC236}">
                <a16:creationId xmlns:a16="http://schemas.microsoft.com/office/drawing/2014/main" id="{E44D7096-DAB3-47B7-A6F5-ABF5FE50295E}"/>
              </a:ext>
            </a:extLst>
          </p:cNvPr>
          <p:cNvSpPr>
            <a:spLocks noGrp="1"/>
          </p:cNvSpPr>
          <p:nvPr>
            <p:ph idx="1"/>
          </p:nvPr>
        </p:nvSpPr>
        <p:spPr/>
        <p:txBody>
          <a:bodyPr>
            <a:normAutofit/>
          </a:bodyPr>
          <a:lstStyle/>
          <a:p>
            <a:r>
              <a:rPr lang="en-US" sz="2400" dirty="0">
                <a:solidFill>
                  <a:srgbClr val="292934"/>
                </a:solidFill>
                <a:effectLst/>
                <a:latin typeface="Bookman Old Style" panose="02050604050505020204" pitchFamily="18" charset="0"/>
              </a:rPr>
              <a:t>Can provide access to the trachea </a:t>
            </a:r>
            <a:endParaRPr lang="en-US" sz="3200" dirty="0"/>
          </a:p>
          <a:p>
            <a:r>
              <a:rPr lang="en-US" sz="2400" dirty="0">
                <a:solidFill>
                  <a:srgbClr val="292934"/>
                </a:solidFill>
                <a:effectLst/>
                <a:latin typeface="Bookman Old Style" panose="02050604050505020204" pitchFamily="18" charset="0"/>
              </a:rPr>
              <a:t>Moderate Control of ROM( b/w occiput and C3) </a:t>
            </a:r>
            <a:endParaRPr lang="en-US" sz="3200" dirty="0"/>
          </a:p>
        </p:txBody>
      </p:sp>
      <p:pic>
        <p:nvPicPr>
          <p:cNvPr id="5" name="Picture 4">
            <a:extLst>
              <a:ext uri="{FF2B5EF4-FFF2-40B4-BE49-F238E27FC236}">
                <a16:creationId xmlns:a16="http://schemas.microsoft.com/office/drawing/2014/main" id="{C2968163-AD23-4117-A1FF-ED762F46BF87}"/>
              </a:ext>
            </a:extLst>
          </p:cNvPr>
          <p:cNvPicPr>
            <a:picLocks noChangeAspect="1"/>
          </p:cNvPicPr>
          <p:nvPr/>
        </p:nvPicPr>
        <p:blipFill>
          <a:blip r:embed="rId2"/>
          <a:stretch>
            <a:fillRect/>
          </a:stretch>
        </p:blipFill>
        <p:spPr>
          <a:xfrm>
            <a:off x="1828801" y="2971800"/>
            <a:ext cx="3886200" cy="3886200"/>
          </a:xfrm>
          <a:prstGeom prst="rect">
            <a:avLst/>
          </a:prstGeom>
        </p:spPr>
      </p:pic>
    </p:spTree>
    <p:extLst>
      <p:ext uri="{BB962C8B-B14F-4D97-AF65-F5344CB8AC3E}">
        <p14:creationId xmlns:p14="http://schemas.microsoft.com/office/powerpoint/2010/main" val="499595721"/>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4D534-896D-475D-A154-36974515E132}"/>
              </a:ext>
            </a:extLst>
          </p:cNvPr>
          <p:cNvSpPr>
            <a:spLocks noGrp="1"/>
          </p:cNvSpPr>
          <p:nvPr>
            <p:ph type="title"/>
          </p:nvPr>
        </p:nvSpPr>
        <p:spPr/>
        <p:txBody>
          <a:bodyPr>
            <a:normAutofit fontScale="90000"/>
          </a:bodyPr>
          <a:lstStyle/>
          <a:p>
            <a:r>
              <a:rPr lang="en-US" dirty="0"/>
              <a:t>SOMI(Sternal occipital mandibular immobilizer)</a:t>
            </a:r>
          </a:p>
        </p:txBody>
      </p:sp>
      <p:sp>
        <p:nvSpPr>
          <p:cNvPr id="3" name="Content Placeholder 2">
            <a:extLst>
              <a:ext uri="{FF2B5EF4-FFF2-40B4-BE49-F238E27FC236}">
                <a16:creationId xmlns:a16="http://schemas.microsoft.com/office/drawing/2014/main" id="{A5A0E56E-C72D-4036-BE52-FB0835A38D02}"/>
              </a:ext>
            </a:extLst>
          </p:cNvPr>
          <p:cNvSpPr>
            <a:spLocks noGrp="1"/>
          </p:cNvSpPr>
          <p:nvPr>
            <p:ph idx="1"/>
          </p:nvPr>
        </p:nvSpPr>
        <p:spPr/>
        <p:txBody>
          <a:bodyPr>
            <a:normAutofit/>
          </a:bodyPr>
          <a:lstStyle/>
          <a:p>
            <a:r>
              <a:rPr lang="en-US" sz="2400" dirty="0">
                <a:solidFill>
                  <a:srgbClr val="292934"/>
                </a:solidFill>
                <a:effectLst/>
                <a:latin typeface="Bookman Old Style" panose="02050604050505020204" pitchFamily="18" charset="0"/>
              </a:rPr>
              <a:t>Cervical spine injury </a:t>
            </a:r>
            <a:endParaRPr lang="en-US" sz="3200" dirty="0"/>
          </a:p>
          <a:p>
            <a:r>
              <a:rPr lang="en-US" sz="2400" dirty="0">
                <a:solidFill>
                  <a:srgbClr val="292934"/>
                </a:solidFill>
                <a:effectLst/>
                <a:latin typeface="Bookman Old Style" panose="02050604050505020204" pitchFamily="18" charset="0"/>
              </a:rPr>
              <a:t>Rigid Frame Design </a:t>
            </a:r>
            <a:endParaRPr lang="en-US" sz="3200" dirty="0"/>
          </a:p>
          <a:p>
            <a:r>
              <a:rPr lang="en-US" sz="2400" dirty="0">
                <a:solidFill>
                  <a:srgbClr val="292934"/>
                </a:solidFill>
                <a:effectLst/>
                <a:latin typeface="Bookman Old Style" panose="02050604050505020204" pitchFamily="18" charset="0"/>
              </a:rPr>
              <a:t>Commonly used in stable fractures and Moderate to Severe soft tissue damage </a:t>
            </a:r>
            <a:endParaRPr lang="en-US" sz="3200" dirty="0"/>
          </a:p>
          <a:p>
            <a:r>
              <a:rPr lang="en-US" sz="2400" dirty="0">
                <a:solidFill>
                  <a:srgbClr val="292934"/>
                </a:solidFill>
                <a:effectLst/>
                <a:latin typeface="Bookman Old Style" panose="02050604050505020204" pitchFamily="18" charset="0"/>
              </a:rPr>
              <a:t>Limits Flexion and Extension </a:t>
            </a:r>
            <a:endParaRPr lang="en-US" sz="3200" dirty="0"/>
          </a:p>
          <a:p>
            <a:r>
              <a:rPr lang="en-US" sz="2400" dirty="0">
                <a:solidFill>
                  <a:srgbClr val="93A299"/>
                </a:solidFill>
                <a:effectLst/>
                <a:latin typeface="Arial" panose="020B0604020202020204" pitchFamily="34" charset="0"/>
              </a:rPr>
              <a:t> </a:t>
            </a:r>
            <a:r>
              <a:rPr lang="en-US" sz="2400" dirty="0">
                <a:solidFill>
                  <a:srgbClr val="292934"/>
                </a:solidFill>
                <a:effectLst/>
                <a:latin typeface="Bookman Old Style" panose="02050604050505020204" pitchFamily="18" charset="0"/>
              </a:rPr>
              <a:t>Extends Inferior into the Thoracic Region for greater control of all cervical levels </a:t>
            </a:r>
            <a:endParaRPr lang="en-US" sz="3200" dirty="0"/>
          </a:p>
          <a:p>
            <a:r>
              <a:rPr lang="en-US" sz="2400" dirty="0">
                <a:solidFill>
                  <a:srgbClr val="292934"/>
                </a:solidFill>
                <a:effectLst/>
                <a:latin typeface="Bookman Old Style" panose="02050604050505020204" pitchFamily="18" charset="0"/>
              </a:rPr>
              <a:t>Effective in controlling forward flexion b/w C1-C4 </a:t>
            </a:r>
            <a:r>
              <a:rPr lang="en-US" sz="2400" dirty="0" err="1">
                <a:solidFill>
                  <a:srgbClr val="292934"/>
                </a:solidFill>
                <a:effectLst/>
                <a:latin typeface="Bookman Old Style" panose="02050604050505020204" pitchFamily="18" charset="0"/>
              </a:rPr>
              <a:t>esp</a:t>
            </a:r>
            <a:r>
              <a:rPr lang="en-US" sz="2400" dirty="0">
                <a:solidFill>
                  <a:srgbClr val="292934"/>
                </a:solidFill>
                <a:effectLst/>
                <a:latin typeface="Bookman Old Style" panose="02050604050505020204" pitchFamily="18" charset="0"/>
              </a:rPr>
              <a:t> at the C1-C2 joint. </a:t>
            </a:r>
            <a:endParaRPr lang="en-US" sz="3200" dirty="0"/>
          </a:p>
          <a:p>
            <a:r>
              <a:rPr lang="en-US" sz="2400" dirty="0">
                <a:solidFill>
                  <a:srgbClr val="292934"/>
                </a:solidFill>
                <a:effectLst/>
                <a:latin typeface="Bookman Old Style" panose="02050604050505020204" pitchFamily="18" charset="0"/>
              </a:rPr>
              <a:t>Doesn’t control extension and Lateral flexion</a:t>
            </a:r>
            <a:endParaRPr lang="en-US" sz="3200" dirty="0"/>
          </a:p>
        </p:txBody>
      </p:sp>
    </p:spTree>
    <p:extLst>
      <p:ext uri="{BB962C8B-B14F-4D97-AF65-F5344CB8AC3E}">
        <p14:creationId xmlns:p14="http://schemas.microsoft.com/office/powerpoint/2010/main" val="4006468750"/>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C73CE-BEFF-4D29-A6D3-696A888B2FB5}"/>
              </a:ext>
            </a:extLst>
          </p:cNvPr>
          <p:cNvSpPr>
            <a:spLocks noGrp="1"/>
          </p:cNvSpPr>
          <p:nvPr>
            <p:ph type="title"/>
          </p:nvPr>
        </p:nvSpPr>
        <p:spPr/>
        <p:txBody>
          <a:bodyPr>
            <a:normAutofit fontScale="90000"/>
          </a:bodyPr>
          <a:lstStyle/>
          <a:p>
            <a:r>
              <a:rPr lang="en-US" dirty="0"/>
              <a:t>SOMI(Sternal occipital mandibular immobilizer)</a:t>
            </a:r>
          </a:p>
        </p:txBody>
      </p:sp>
      <p:pic>
        <p:nvPicPr>
          <p:cNvPr id="5" name="Content Placeholder 4">
            <a:extLst>
              <a:ext uri="{FF2B5EF4-FFF2-40B4-BE49-F238E27FC236}">
                <a16:creationId xmlns:a16="http://schemas.microsoft.com/office/drawing/2014/main" id="{19A27FB0-CF17-4CAC-B994-455A32DB9767}"/>
              </a:ext>
            </a:extLst>
          </p:cNvPr>
          <p:cNvPicPr>
            <a:picLocks noGrp="1" noChangeAspect="1"/>
          </p:cNvPicPr>
          <p:nvPr>
            <p:ph idx="1"/>
          </p:nvPr>
        </p:nvPicPr>
        <p:blipFill>
          <a:blip r:embed="rId2"/>
          <a:stretch>
            <a:fillRect/>
          </a:stretch>
        </p:blipFill>
        <p:spPr>
          <a:xfrm>
            <a:off x="2895600" y="1749771"/>
            <a:ext cx="3200400" cy="4941205"/>
          </a:xfrm>
        </p:spPr>
      </p:pic>
    </p:spTree>
    <p:extLst>
      <p:ext uri="{BB962C8B-B14F-4D97-AF65-F5344CB8AC3E}">
        <p14:creationId xmlns:p14="http://schemas.microsoft.com/office/powerpoint/2010/main" val="2454928615"/>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DECDA-0157-478C-B9E5-47FD9900A581}"/>
              </a:ext>
            </a:extLst>
          </p:cNvPr>
          <p:cNvSpPr>
            <a:spLocks noGrp="1"/>
          </p:cNvSpPr>
          <p:nvPr>
            <p:ph type="title"/>
          </p:nvPr>
        </p:nvSpPr>
        <p:spPr/>
        <p:txBody>
          <a:bodyPr/>
          <a:lstStyle/>
          <a:p>
            <a:r>
              <a:rPr lang="en-US" dirty="0"/>
              <a:t>Four post collar</a:t>
            </a:r>
          </a:p>
        </p:txBody>
      </p:sp>
      <p:sp>
        <p:nvSpPr>
          <p:cNvPr id="3" name="Content Placeholder 2">
            <a:extLst>
              <a:ext uri="{FF2B5EF4-FFF2-40B4-BE49-F238E27FC236}">
                <a16:creationId xmlns:a16="http://schemas.microsoft.com/office/drawing/2014/main" id="{6D8A7538-F430-4F86-BFAC-E97337E4C19A}"/>
              </a:ext>
            </a:extLst>
          </p:cNvPr>
          <p:cNvSpPr>
            <a:spLocks noGrp="1"/>
          </p:cNvSpPr>
          <p:nvPr>
            <p:ph idx="1"/>
          </p:nvPr>
        </p:nvSpPr>
        <p:spPr/>
        <p:txBody>
          <a:bodyPr>
            <a:normAutofit/>
          </a:bodyPr>
          <a:lstStyle/>
          <a:p>
            <a:r>
              <a:rPr lang="en-US" sz="3200" dirty="0">
                <a:solidFill>
                  <a:srgbClr val="292934"/>
                </a:solidFill>
                <a:effectLst/>
                <a:latin typeface="Bookman Old Style" panose="02050604050505020204" pitchFamily="18" charset="0"/>
              </a:rPr>
              <a:t>Neck </a:t>
            </a:r>
            <a:r>
              <a:rPr lang="en-US" sz="3200" dirty="0" err="1">
                <a:solidFill>
                  <a:srgbClr val="292934"/>
                </a:solidFill>
                <a:effectLst/>
                <a:latin typeface="Bookman Old Style" panose="02050604050505020204" pitchFamily="18" charset="0"/>
              </a:rPr>
              <a:t>immobilisation</a:t>
            </a:r>
            <a:r>
              <a:rPr lang="en-US" sz="3200" dirty="0">
                <a:solidFill>
                  <a:srgbClr val="292934"/>
                </a:solidFill>
                <a:effectLst/>
                <a:latin typeface="Bookman Old Style" panose="02050604050505020204" pitchFamily="18" charset="0"/>
              </a:rPr>
              <a:t> in cervical spine injury </a:t>
            </a:r>
            <a:endParaRPr lang="en-US" sz="4000" dirty="0"/>
          </a:p>
          <a:p>
            <a:r>
              <a:rPr lang="en-US" sz="3200" dirty="0">
                <a:solidFill>
                  <a:srgbClr val="292934"/>
                </a:solidFill>
                <a:effectLst/>
                <a:latin typeface="Bookman Old Style" panose="02050604050505020204" pitchFamily="18" charset="0"/>
              </a:rPr>
              <a:t>More stable than cervical collar </a:t>
            </a:r>
            <a:endParaRPr lang="en-US" sz="4000" dirty="0"/>
          </a:p>
          <a:p>
            <a:r>
              <a:rPr lang="en-US" sz="3200" dirty="0">
                <a:solidFill>
                  <a:srgbClr val="292934"/>
                </a:solidFill>
                <a:effectLst/>
                <a:latin typeface="Bookman Old Style" panose="02050604050505020204" pitchFamily="18" charset="0"/>
              </a:rPr>
              <a:t>Applying pressure to mandible , occiput , sternum and up per thoracic spine </a:t>
            </a:r>
            <a:endParaRPr lang="en-US" sz="4000" dirty="0"/>
          </a:p>
          <a:p>
            <a:r>
              <a:rPr lang="en-US" sz="3200" dirty="0">
                <a:solidFill>
                  <a:srgbClr val="292934"/>
                </a:solidFill>
                <a:effectLst/>
                <a:latin typeface="Bookman Old Style" panose="02050604050505020204" pitchFamily="18" charset="0"/>
              </a:rPr>
              <a:t>They can be uncomfortable</a:t>
            </a:r>
            <a:endParaRPr lang="en-US" sz="4000" dirty="0"/>
          </a:p>
        </p:txBody>
      </p:sp>
    </p:spTree>
    <p:extLst>
      <p:ext uri="{BB962C8B-B14F-4D97-AF65-F5344CB8AC3E}">
        <p14:creationId xmlns:p14="http://schemas.microsoft.com/office/powerpoint/2010/main" val="1612085390"/>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1DB9A-64EF-47FC-AB26-2C4B3441827A}"/>
              </a:ext>
            </a:extLst>
          </p:cNvPr>
          <p:cNvSpPr>
            <a:spLocks noGrp="1"/>
          </p:cNvSpPr>
          <p:nvPr>
            <p:ph type="title"/>
          </p:nvPr>
        </p:nvSpPr>
        <p:spPr/>
        <p:txBody>
          <a:bodyPr/>
          <a:lstStyle/>
          <a:p>
            <a:r>
              <a:rPr lang="en-US" dirty="0"/>
              <a:t>Four post collar</a:t>
            </a:r>
          </a:p>
        </p:txBody>
      </p:sp>
      <p:pic>
        <p:nvPicPr>
          <p:cNvPr id="5" name="Content Placeholder 4">
            <a:extLst>
              <a:ext uri="{FF2B5EF4-FFF2-40B4-BE49-F238E27FC236}">
                <a16:creationId xmlns:a16="http://schemas.microsoft.com/office/drawing/2014/main" id="{BD7ED02D-6B7E-457B-9145-B720CFC5DEDD}"/>
              </a:ext>
            </a:extLst>
          </p:cNvPr>
          <p:cNvPicPr>
            <a:picLocks noGrp="1" noChangeAspect="1"/>
          </p:cNvPicPr>
          <p:nvPr>
            <p:ph idx="1"/>
          </p:nvPr>
        </p:nvPicPr>
        <p:blipFill>
          <a:blip r:embed="rId2"/>
          <a:stretch>
            <a:fillRect/>
          </a:stretch>
        </p:blipFill>
        <p:spPr>
          <a:xfrm>
            <a:off x="441101" y="2174234"/>
            <a:ext cx="4130899" cy="4130899"/>
          </a:xfrm>
        </p:spPr>
      </p:pic>
      <p:pic>
        <p:nvPicPr>
          <p:cNvPr id="7" name="Picture 6">
            <a:extLst>
              <a:ext uri="{FF2B5EF4-FFF2-40B4-BE49-F238E27FC236}">
                <a16:creationId xmlns:a16="http://schemas.microsoft.com/office/drawing/2014/main" id="{116AA63E-826A-4E86-A6A8-6F00E199FD68}"/>
              </a:ext>
            </a:extLst>
          </p:cNvPr>
          <p:cNvPicPr>
            <a:picLocks noChangeAspect="1"/>
          </p:cNvPicPr>
          <p:nvPr/>
        </p:nvPicPr>
        <p:blipFill>
          <a:blip r:embed="rId3"/>
          <a:stretch>
            <a:fillRect/>
          </a:stretch>
        </p:blipFill>
        <p:spPr>
          <a:xfrm>
            <a:off x="5105400" y="1522727"/>
            <a:ext cx="3714333" cy="5306191"/>
          </a:xfrm>
          <a:prstGeom prst="rect">
            <a:avLst/>
          </a:prstGeom>
        </p:spPr>
      </p:pic>
    </p:spTree>
    <p:extLst>
      <p:ext uri="{BB962C8B-B14F-4D97-AF65-F5344CB8AC3E}">
        <p14:creationId xmlns:p14="http://schemas.microsoft.com/office/powerpoint/2010/main" val="838117494"/>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3">
            <a:extLst>
              <a:ext uri="{FF2B5EF4-FFF2-40B4-BE49-F238E27FC236}">
                <a16:creationId xmlns:a16="http://schemas.microsoft.com/office/drawing/2014/main" id="{11337833-F67E-4535-ABD9-BCB4CD7C4AD8}"/>
              </a:ext>
            </a:extLst>
          </p:cNvPr>
          <p:cNvSpPr txBox="1">
            <a:spLocks noChangeArrowheads="1"/>
          </p:cNvSpPr>
          <p:nvPr/>
        </p:nvSpPr>
        <p:spPr bwMode="auto">
          <a:xfrm>
            <a:off x="76200" y="64516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2400">
                <a:solidFill>
                  <a:schemeClr val="bg1"/>
                </a:solidFill>
                <a:latin typeface="Arial" panose="020B0604020202020204" pitchFamily="34" charset="0"/>
              </a:rPr>
              <a:t>“Excellence in Orthopaedics Through Education”</a:t>
            </a:r>
          </a:p>
        </p:txBody>
      </p:sp>
      <p:sp>
        <p:nvSpPr>
          <p:cNvPr id="6147" name="WordArt 4">
            <a:extLst>
              <a:ext uri="{FF2B5EF4-FFF2-40B4-BE49-F238E27FC236}">
                <a16:creationId xmlns:a16="http://schemas.microsoft.com/office/drawing/2014/main" id="{C3E0AFFD-F93E-4BD7-8C12-84AB341A10B1}"/>
              </a:ext>
            </a:extLst>
          </p:cNvPr>
          <p:cNvSpPr>
            <a:spLocks noChangeArrowheads="1" noChangeShapeType="1" noTextEdit="1"/>
          </p:cNvSpPr>
          <p:nvPr/>
        </p:nvSpPr>
        <p:spPr bwMode="auto">
          <a:xfrm>
            <a:off x="2438400" y="4724400"/>
            <a:ext cx="3409950" cy="12001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r"/>
            <a:endParaRPr lang="en-US" sz="2800" kern="10" spc="560" dirty="0">
              <a:gradFill rotWithShape="1">
                <a:gsLst>
                  <a:gs pos="0">
                    <a:schemeClr val="bg1"/>
                  </a:gs>
                  <a:gs pos="100000">
                    <a:srgbClr val="003399"/>
                  </a:gs>
                </a:gsLst>
                <a:path path="rect">
                  <a:fillToRect l="50000" t="50000" r="50000" b="50000"/>
                </a:path>
              </a:gradFill>
              <a:effectLst>
                <a:outerShdw dist="45791" dir="3378596" algn="ctr" rotWithShape="0">
                  <a:srgbClr val="4D4D4D">
                    <a:alpha val="79999"/>
                  </a:srgbClr>
                </a:outerShdw>
              </a:effectLst>
              <a:latin typeface="Eurostile"/>
            </a:endParaRPr>
          </a:p>
          <a:p>
            <a:pPr algn="r"/>
            <a:r>
              <a:rPr lang="en-US" sz="2800" kern="10" spc="560" dirty="0">
                <a:gradFill rotWithShape="1">
                  <a:gsLst>
                    <a:gs pos="0">
                      <a:schemeClr val="bg1"/>
                    </a:gs>
                    <a:gs pos="100000">
                      <a:srgbClr val="003399"/>
                    </a:gs>
                  </a:gsLst>
                  <a:path path="rect">
                    <a:fillToRect l="50000" t="50000" r="50000" b="50000"/>
                  </a:path>
                </a:gradFill>
                <a:effectLst>
                  <a:outerShdw dist="45791" dir="3378596" algn="ctr" rotWithShape="0">
                    <a:srgbClr val="4D4D4D">
                      <a:alpha val="79999"/>
                    </a:srgbClr>
                  </a:outerShdw>
                </a:effectLst>
                <a:latin typeface="Eurostile"/>
              </a:rPr>
              <a:t>PLINTING     AND                                       </a:t>
            </a:r>
          </a:p>
          <a:p>
            <a:pPr algn="r"/>
            <a:r>
              <a:rPr lang="en-US" sz="2800" kern="10" spc="560" dirty="0">
                <a:gradFill rotWithShape="1">
                  <a:gsLst>
                    <a:gs pos="0">
                      <a:schemeClr val="bg1"/>
                    </a:gs>
                    <a:gs pos="100000">
                      <a:srgbClr val="003399"/>
                    </a:gs>
                  </a:gsLst>
                  <a:path path="rect">
                    <a:fillToRect l="50000" t="50000" r="50000" b="50000"/>
                  </a:path>
                </a:gradFill>
                <a:effectLst>
                  <a:outerShdw dist="45791" dir="3378596" algn="ctr" rotWithShape="0">
                    <a:srgbClr val="4D4D4D">
                      <a:alpha val="79999"/>
                    </a:srgbClr>
                  </a:outerShdw>
                </a:effectLst>
                <a:latin typeface="Eurostile"/>
              </a:rPr>
              <a:t>                           ASTING</a:t>
            </a:r>
          </a:p>
        </p:txBody>
      </p:sp>
      <p:sp>
        <p:nvSpPr>
          <p:cNvPr id="6148" name="WordArt 5">
            <a:extLst>
              <a:ext uri="{FF2B5EF4-FFF2-40B4-BE49-F238E27FC236}">
                <a16:creationId xmlns:a16="http://schemas.microsoft.com/office/drawing/2014/main" id="{602676D0-FB0D-4744-B1C0-91695F92F074}"/>
              </a:ext>
            </a:extLst>
          </p:cNvPr>
          <p:cNvSpPr>
            <a:spLocks noChangeArrowheads="1" noChangeShapeType="1" noTextEdit="1"/>
          </p:cNvSpPr>
          <p:nvPr/>
        </p:nvSpPr>
        <p:spPr bwMode="auto">
          <a:xfrm>
            <a:off x="1524000" y="4800600"/>
            <a:ext cx="838200" cy="10287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spc="720">
                <a:solidFill>
                  <a:srgbClr val="800000">
                    <a:alpha val="61960"/>
                  </a:srgbClr>
                </a:solidFill>
                <a:effectLst>
                  <a:outerShdw dist="45791" dir="3378596" algn="ctr" rotWithShape="0">
                    <a:srgbClr val="4D4D4D">
                      <a:alpha val="79999"/>
                    </a:srgbClr>
                  </a:outerShdw>
                </a:effectLst>
                <a:latin typeface="Arial Rounded MT Bold" panose="020F0704030504030204" pitchFamily="34" charset="0"/>
              </a:rPr>
              <a:t>S</a:t>
            </a:r>
          </a:p>
        </p:txBody>
      </p:sp>
      <p:sp>
        <p:nvSpPr>
          <p:cNvPr id="6149" name="WordArt 6">
            <a:extLst>
              <a:ext uri="{FF2B5EF4-FFF2-40B4-BE49-F238E27FC236}">
                <a16:creationId xmlns:a16="http://schemas.microsoft.com/office/drawing/2014/main" id="{7C893956-7D8F-4012-B8D2-052516AF2865}"/>
              </a:ext>
            </a:extLst>
          </p:cNvPr>
          <p:cNvSpPr>
            <a:spLocks noChangeArrowheads="1" noChangeShapeType="1" noTextEdit="1"/>
          </p:cNvSpPr>
          <p:nvPr/>
        </p:nvSpPr>
        <p:spPr bwMode="auto">
          <a:xfrm>
            <a:off x="4495800" y="5257800"/>
            <a:ext cx="609600" cy="8763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spc="720">
                <a:solidFill>
                  <a:srgbClr val="800000">
                    <a:alpha val="61960"/>
                  </a:srgbClr>
                </a:solidFill>
                <a:effectLst>
                  <a:outerShdw dist="45791" dir="3378596" algn="ctr" rotWithShape="0">
                    <a:srgbClr val="4D4D4D">
                      <a:alpha val="79999"/>
                    </a:srgbClr>
                  </a:outerShdw>
                </a:effectLst>
                <a:latin typeface="Arial Rounded MT Bold" panose="020F0704030504030204" pitchFamily="34" charset="0"/>
              </a:rPr>
              <a:t>C</a:t>
            </a:r>
          </a:p>
        </p:txBody>
      </p:sp>
      <p:sp>
        <p:nvSpPr>
          <p:cNvPr id="6150" name="Freeform 10" descr="90%">
            <a:extLst>
              <a:ext uri="{FF2B5EF4-FFF2-40B4-BE49-F238E27FC236}">
                <a16:creationId xmlns:a16="http://schemas.microsoft.com/office/drawing/2014/main" id="{94737080-6434-4D7E-B6E5-E9F42F219F62}"/>
              </a:ext>
            </a:extLst>
          </p:cNvPr>
          <p:cNvSpPr>
            <a:spLocks/>
          </p:cNvSpPr>
          <p:nvPr/>
        </p:nvSpPr>
        <p:spPr bwMode="auto">
          <a:xfrm>
            <a:off x="2057400" y="3657600"/>
            <a:ext cx="1400175" cy="595313"/>
          </a:xfrm>
          <a:custGeom>
            <a:avLst/>
            <a:gdLst>
              <a:gd name="T0" fmla="*/ 2147483646 w 1261"/>
              <a:gd name="T1" fmla="*/ 2147483646 h 503"/>
              <a:gd name="T2" fmla="*/ 2147483646 w 1261"/>
              <a:gd name="T3" fmla="*/ 2147483646 h 503"/>
              <a:gd name="T4" fmla="*/ 2147483646 w 1261"/>
              <a:gd name="T5" fmla="*/ 2147483646 h 503"/>
              <a:gd name="T6" fmla="*/ 2147483646 w 1261"/>
              <a:gd name="T7" fmla="*/ 2147483646 h 503"/>
              <a:gd name="T8" fmla="*/ 2147483646 w 1261"/>
              <a:gd name="T9" fmla="*/ 2147483646 h 503"/>
              <a:gd name="T10" fmla="*/ 2147483646 w 1261"/>
              <a:gd name="T11" fmla="*/ 2147483646 h 503"/>
              <a:gd name="T12" fmla="*/ 2147483646 w 1261"/>
              <a:gd name="T13" fmla="*/ 2147483646 h 503"/>
              <a:gd name="T14" fmla="*/ 2147483646 w 1261"/>
              <a:gd name="T15" fmla="*/ 2147483646 h 503"/>
              <a:gd name="T16" fmla="*/ 2147483646 w 1261"/>
              <a:gd name="T17" fmla="*/ 2147483646 h 503"/>
              <a:gd name="T18" fmla="*/ 2147483646 w 1261"/>
              <a:gd name="T19" fmla="*/ 2147483646 h 503"/>
              <a:gd name="T20" fmla="*/ 2147483646 w 1261"/>
              <a:gd name="T21" fmla="*/ 2147483646 h 503"/>
              <a:gd name="T22" fmla="*/ 0 w 1261"/>
              <a:gd name="T23" fmla="*/ 2147483646 h 503"/>
              <a:gd name="T24" fmla="*/ 2147483646 w 1261"/>
              <a:gd name="T25" fmla="*/ 2147483646 h 503"/>
              <a:gd name="T26" fmla="*/ 2147483646 w 1261"/>
              <a:gd name="T27" fmla="*/ 2147483646 h 503"/>
              <a:gd name="T28" fmla="*/ 2147483646 w 1261"/>
              <a:gd name="T29" fmla="*/ 2147483646 h 503"/>
              <a:gd name="T30" fmla="*/ 2147483646 w 1261"/>
              <a:gd name="T31" fmla="*/ 2147483646 h 503"/>
              <a:gd name="T32" fmla="*/ 2147483646 w 1261"/>
              <a:gd name="T33" fmla="*/ 2147483646 h 503"/>
              <a:gd name="T34" fmla="*/ 2147483646 w 1261"/>
              <a:gd name="T35" fmla="*/ 2147483646 h 503"/>
              <a:gd name="T36" fmla="*/ 2147483646 w 1261"/>
              <a:gd name="T37" fmla="*/ 2147483646 h 503"/>
              <a:gd name="T38" fmla="*/ 2147483646 w 1261"/>
              <a:gd name="T39" fmla="*/ 2147483646 h 503"/>
              <a:gd name="T40" fmla="*/ 2147483646 w 1261"/>
              <a:gd name="T41" fmla="*/ 2147483646 h 503"/>
              <a:gd name="T42" fmla="*/ 2147483646 w 1261"/>
              <a:gd name="T43" fmla="*/ 2147483646 h 503"/>
              <a:gd name="T44" fmla="*/ 2147483646 w 1261"/>
              <a:gd name="T45" fmla="*/ 0 h 503"/>
              <a:gd name="T46" fmla="*/ 2147483646 w 1261"/>
              <a:gd name="T47" fmla="*/ 2147483646 h 503"/>
              <a:gd name="T48" fmla="*/ 2147483646 w 1261"/>
              <a:gd name="T49" fmla="*/ 2147483646 h 503"/>
              <a:gd name="T50" fmla="*/ 2147483646 w 1261"/>
              <a:gd name="T51" fmla="*/ 2147483646 h 503"/>
              <a:gd name="T52" fmla="*/ 2147483646 w 1261"/>
              <a:gd name="T53" fmla="*/ 2147483646 h 503"/>
              <a:gd name="T54" fmla="*/ 2147483646 w 1261"/>
              <a:gd name="T55" fmla="*/ 2147483646 h 503"/>
              <a:gd name="T56" fmla="*/ 2147483646 w 1261"/>
              <a:gd name="T57" fmla="*/ 2147483646 h 503"/>
              <a:gd name="T58" fmla="*/ 2147483646 w 1261"/>
              <a:gd name="T59" fmla="*/ 2147483646 h 503"/>
              <a:gd name="T60" fmla="*/ 2147483646 w 1261"/>
              <a:gd name="T61" fmla="*/ 2147483646 h 503"/>
              <a:gd name="T62" fmla="*/ 2147483646 w 1261"/>
              <a:gd name="T63" fmla="*/ 2147483646 h 503"/>
              <a:gd name="T64" fmla="*/ 2147483646 w 1261"/>
              <a:gd name="T65" fmla="*/ 2147483646 h 503"/>
              <a:gd name="T66" fmla="*/ 2147483646 w 1261"/>
              <a:gd name="T67" fmla="*/ 2147483646 h 503"/>
              <a:gd name="T68" fmla="*/ 2147483646 w 1261"/>
              <a:gd name="T69" fmla="*/ 2147483646 h 503"/>
              <a:gd name="T70" fmla="*/ 2147483646 w 1261"/>
              <a:gd name="T71" fmla="*/ 2147483646 h 503"/>
              <a:gd name="T72" fmla="*/ 2147483646 w 1261"/>
              <a:gd name="T73" fmla="*/ 2147483646 h 503"/>
              <a:gd name="T74" fmla="*/ 2147483646 w 1261"/>
              <a:gd name="T75" fmla="*/ 2147483646 h 503"/>
              <a:gd name="T76" fmla="*/ 2147483646 w 1261"/>
              <a:gd name="T77" fmla="*/ 2147483646 h 5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261" h="503">
                <a:moveTo>
                  <a:pt x="1260" y="407"/>
                </a:moveTo>
                <a:lnTo>
                  <a:pt x="956" y="400"/>
                </a:lnTo>
                <a:lnTo>
                  <a:pt x="762" y="407"/>
                </a:lnTo>
                <a:lnTo>
                  <a:pt x="619" y="400"/>
                </a:lnTo>
                <a:lnTo>
                  <a:pt x="515" y="414"/>
                </a:lnTo>
                <a:lnTo>
                  <a:pt x="444" y="427"/>
                </a:lnTo>
                <a:lnTo>
                  <a:pt x="341" y="454"/>
                </a:lnTo>
                <a:lnTo>
                  <a:pt x="237" y="488"/>
                </a:lnTo>
                <a:lnTo>
                  <a:pt x="146" y="502"/>
                </a:lnTo>
                <a:lnTo>
                  <a:pt x="72" y="485"/>
                </a:lnTo>
                <a:lnTo>
                  <a:pt x="17" y="448"/>
                </a:lnTo>
                <a:lnTo>
                  <a:pt x="0" y="414"/>
                </a:lnTo>
                <a:lnTo>
                  <a:pt x="10" y="394"/>
                </a:lnTo>
                <a:lnTo>
                  <a:pt x="23" y="387"/>
                </a:lnTo>
                <a:lnTo>
                  <a:pt x="49" y="374"/>
                </a:lnTo>
                <a:lnTo>
                  <a:pt x="159" y="347"/>
                </a:lnTo>
                <a:lnTo>
                  <a:pt x="179" y="320"/>
                </a:lnTo>
                <a:lnTo>
                  <a:pt x="185" y="252"/>
                </a:lnTo>
                <a:lnTo>
                  <a:pt x="185" y="185"/>
                </a:lnTo>
                <a:lnTo>
                  <a:pt x="185" y="138"/>
                </a:lnTo>
                <a:lnTo>
                  <a:pt x="211" y="64"/>
                </a:lnTo>
                <a:lnTo>
                  <a:pt x="256" y="10"/>
                </a:lnTo>
                <a:lnTo>
                  <a:pt x="282" y="0"/>
                </a:lnTo>
                <a:lnTo>
                  <a:pt x="328" y="10"/>
                </a:lnTo>
                <a:lnTo>
                  <a:pt x="373" y="50"/>
                </a:lnTo>
                <a:lnTo>
                  <a:pt x="418" y="77"/>
                </a:lnTo>
                <a:lnTo>
                  <a:pt x="483" y="117"/>
                </a:lnTo>
                <a:lnTo>
                  <a:pt x="574" y="138"/>
                </a:lnTo>
                <a:lnTo>
                  <a:pt x="697" y="144"/>
                </a:lnTo>
                <a:lnTo>
                  <a:pt x="813" y="158"/>
                </a:lnTo>
                <a:lnTo>
                  <a:pt x="950" y="158"/>
                </a:lnTo>
                <a:lnTo>
                  <a:pt x="1105" y="158"/>
                </a:lnTo>
                <a:lnTo>
                  <a:pt x="1209" y="151"/>
                </a:lnTo>
                <a:lnTo>
                  <a:pt x="1209" y="212"/>
                </a:lnTo>
                <a:lnTo>
                  <a:pt x="1235" y="259"/>
                </a:lnTo>
                <a:lnTo>
                  <a:pt x="1235" y="299"/>
                </a:lnTo>
                <a:lnTo>
                  <a:pt x="1222" y="353"/>
                </a:lnTo>
                <a:lnTo>
                  <a:pt x="1235" y="374"/>
                </a:lnTo>
                <a:lnTo>
                  <a:pt x="1260" y="407"/>
                </a:lnTo>
              </a:path>
            </a:pathLst>
          </a:custGeom>
          <a:blipFill dpi="0" rotWithShape="0">
            <a:blip r:embed="rId2"/>
            <a:srcRect/>
            <a:tile tx="0" ty="0" sx="100000" sy="100000" flip="none" algn="tl"/>
          </a:blipFill>
          <a:ln w="28575" cap="rnd">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151" name="Freeform 11" descr="90%">
            <a:extLst>
              <a:ext uri="{FF2B5EF4-FFF2-40B4-BE49-F238E27FC236}">
                <a16:creationId xmlns:a16="http://schemas.microsoft.com/office/drawing/2014/main" id="{8C3F82E4-9E56-448B-8089-52E1461088AB}"/>
              </a:ext>
            </a:extLst>
          </p:cNvPr>
          <p:cNvSpPr>
            <a:spLocks/>
          </p:cNvSpPr>
          <p:nvPr/>
        </p:nvSpPr>
        <p:spPr bwMode="auto">
          <a:xfrm>
            <a:off x="3810000" y="3657600"/>
            <a:ext cx="2019300" cy="649288"/>
          </a:xfrm>
          <a:custGeom>
            <a:avLst/>
            <a:gdLst>
              <a:gd name="T0" fmla="*/ 2147483646 w 1909"/>
              <a:gd name="T1" fmla="*/ 2147483646 h 730"/>
              <a:gd name="T2" fmla="*/ 2147483646 w 1909"/>
              <a:gd name="T3" fmla="*/ 2147483646 h 730"/>
              <a:gd name="T4" fmla="*/ 2147483646 w 1909"/>
              <a:gd name="T5" fmla="*/ 2147483646 h 730"/>
              <a:gd name="T6" fmla="*/ 2147483646 w 1909"/>
              <a:gd name="T7" fmla="*/ 2147483646 h 730"/>
              <a:gd name="T8" fmla="*/ 2147483646 w 1909"/>
              <a:gd name="T9" fmla="*/ 2147483646 h 730"/>
              <a:gd name="T10" fmla="*/ 2147483646 w 1909"/>
              <a:gd name="T11" fmla="*/ 2147483646 h 730"/>
              <a:gd name="T12" fmla="*/ 2147483646 w 1909"/>
              <a:gd name="T13" fmla="*/ 2147483646 h 730"/>
              <a:gd name="T14" fmla="*/ 2147483646 w 1909"/>
              <a:gd name="T15" fmla="*/ 2147483646 h 730"/>
              <a:gd name="T16" fmla="*/ 2147483646 w 1909"/>
              <a:gd name="T17" fmla="*/ 2147483646 h 730"/>
              <a:gd name="T18" fmla="*/ 2147483646 w 1909"/>
              <a:gd name="T19" fmla="*/ 2147483646 h 730"/>
              <a:gd name="T20" fmla="*/ 2147483646 w 1909"/>
              <a:gd name="T21" fmla="*/ 2147483646 h 730"/>
              <a:gd name="T22" fmla="*/ 2147483646 w 1909"/>
              <a:gd name="T23" fmla="*/ 2147483646 h 730"/>
              <a:gd name="T24" fmla="*/ 2147483646 w 1909"/>
              <a:gd name="T25" fmla="*/ 2147483646 h 730"/>
              <a:gd name="T26" fmla="*/ 2147483646 w 1909"/>
              <a:gd name="T27" fmla="*/ 2147483646 h 730"/>
              <a:gd name="T28" fmla="*/ 2147483646 w 1909"/>
              <a:gd name="T29" fmla="*/ 2147483646 h 730"/>
              <a:gd name="T30" fmla="*/ 0 w 1909"/>
              <a:gd name="T31" fmla="*/ 2147483646 h 730"/>
              <a:gd name="T32" fmla="*/ 2147483646 w 1909"/>
              <a:gd name="T33" fmla="*/ 2147483646 h 730"/>
              <a:gd name="T34" fmla="*/ 2147483646 w 1909"/>
              <a:gd name="T35" fmla="*/ 2147483646 h 730"/>
              <a:gd name="T36" fmla="*/ 2147483646 w 1909"/>
              <a:gd name="T37" fmla="*/ 2147483646 h 730"/>
              <a:gd name="T38" fmla="*/ 2147483646 w 1909"/>
              <a:gd name="T39" fmla="*/ 2147483646 h 730"/>
              <a:gd name="T40" fmla="*/ 2147483646 w 1909"/>
              <a:gd name="T41" fmla="*/ 2147483646 h 730"/>
              <a:gd name="T42" fmla="*/ 2147483646 w 1909"/>
              <a:gd name="T43" fmla="*/ 2147483646 h 730"/>
              <a:gd name="T44" fmla="*/ 2147483646 w 1909"/>
              <a:gd name="T45" fmla="*/ 2147483646 h 730"/>
              <a:gd name="T46" fmla="*/ 2147483646 w 1909"/>
              <a:gd name="T47" fmla="*/ 2147483646 h 730"/>
              <a:gd name="T48" fmla="*/ 2147483646 w 1909"/>
              <a:gd name="T49" fmla="*/ 2147483646 h 730"/>
              <a:gd name="T50" fmla="*/ 2147483646 w 1909"/>
              <a:gd name="T51" fmla="*/ 2147483646 h 730"/>
              <a:gd name="T52" fmla="*/ 2147483646 w 1909"/>
              <a:gd name="T53" fmla="*/ 2147483646 h 730"/>
              <a:gd name="T54" fmla="*/ 2147483646 w 1909"/>
              <a:gd name="T55" fmla="*/ 0 h 730"/>
              <a:gd name="T56" fmla="*/ 2147483646 w 1909"/>
              <a:gd name="T57" fmla="*/ 0 h 730"/>
              <a:gd name="T58" fmla="*/ 2147483646 w 1909"/>
              <a:gd name="T59" fmla="*/ 0 h 730"/>
              <a:gd name="T60" fmla="*/ 2147483646 w 1909"/>
              <a:gd name="T61" fmla="*/ 2147483646 h 730"/>
              <a:gd name="T62" fmla="*/ 2147483646 w 1909"/>
              <a:gd name="T63" fmla="*/ 2147483646 h 730"/>
              <a:gd name="T64" fmla="*/ 2147483646 w 1909"/>
              <a:gd name="T65" fmla="*/ 2147483646 h 730"/>
              <a:gd name="T66" fmla="*/ 2147483646 w 1909"/>
              <a:gd name="T67" fmla="*/ 2147483646 h 730"/>
              <a:gd name="T68" fmla="*/ 2147483646 w 1909"/>
              <a:gd name="T69" fmla="*/ 2147483646 h 730"/>
              <a:gd name="T70" fmla="*/ 2147483646 w 1909"/>
              <a:gd name="T71" fmla="*/ 2147483646 h 730"/>
              <a:gd name="T72" fmla="*/ 2147483646 w 1909"/>
              <a:gd name="T73" fmla="*/ 2147483646 h 730"/>
              <a:gd name="T74" fmla="*/ 2147483646 w 1909"/>
              <a:gd name="T75" fmla="*/ 2147483646 h 730"/>
              <a:gd name="T76" fmla="*/ 2147483646 w 1909"/>
              <a:gd name="T77" fmla="*/ 2147483646 h 730"/>
              <a:gd name="T78" fmla="*/ 2147483646 w 1909"/>
              <a:gd name="T79" fmla="*/ 2147483646 h 730"/>
              <a:gd name="T80" fmla="*/ 2147483646 w 1909"/>
              <a:gd name="T81" fmla="*/ 2147483646 h 730"/>
              <a:gd name="T82" fmla="*/ 2147483646 w 1909"/>
              <a:gd name="T83" fmla="*/ 2147483646 h 730"/>
              <a:gd name="T84" fmla="*/ 2147483646 w 1909"/>
              <a:gd name="T85" fmla="*/ 2147483646 h 730"/>
              <a:gd name="T86" fmla="*/ 2147483646 w 1909"/>
              <a:gd name="T87" fmla="*/ 2147483646 h 730"/>
              <a:gd name="T88" fmla="*/ 2147483646 w 1909"/>
              <a:gd name="T89" fmla="*/ 2147483646 h 730"/>
              <a:gd name="T90" fmla="*/ 2147483646 w 1909"/>
              <a:gd name="T91" fmla="*/ 2147483646 h 730"/>
              <a:gd name="T92" fmla="*/ 2147483646 w 1909"/>
              <a:gd name="T93" fmla="*/ 2147483646 h 730"/>
              <a:gd name="T94" fmla="*/ 2147483646 w 1909"/>
              <a:gd name="T95" fmla="*/ 2147483646 h 730"/>
              <a:gd name="T96" fmla="*/ 2147483646 w 1909"/>
              <a:gd name="T97" fmla="*/ 2147483646 h 730"/>
              <a:gd name="T98" fmla="*/ 2147483646 w 1909"/>
              <a:gd name="T99" fmla="*/ 2147483646 h 730"/>
              <a:gd name="T100" fmla="*/ 2147483646 w 1909"/>
              <a:gd name="T101" fmla="*/ 2147483646 h 73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909" h="730">
                <a:moveTo>
                  <a:pt x="1845" y="716"/>
                </a:moveTo>
                <a:lnTo>
                  <a:pt x="1795" y="729"/>
                </a:lnTo>
                <a:lnTo>
                  <a:pt x="1719" y="729"/>
                </a:lnTo>
                <a:lnTo>
                  <a:pt x="1656" y="709"/>
                </a:lnTo>
                <a:lnTo>
                  <a:pt x="1618" y="689"/>
                </a:lnTo>
                <a:lnTo>
                  <a:pt x="1543" y="608"/>
                </a:lnTo>
                <a:lnTo>
                  <a:pt x="1467" y="567"/>
                </a:lnTo>
                <a:lnTo>
                  <a:pt x="1373" y="540"/>
                </a:lnTo>
                <a:lnTo>
                  <a:pt x="1278" y="527"/>
                </a:lnTo>
                <a:lnTo>
                  <a:pt x="749" y="513"/>
                </a:lnTo>
                <a:lnTo>
                  <a:pt x="271" y="507"/>
                </a:lnTo>
                <a:lnTo>
                  <a:pt x="63" y="500"/>
                </a:lnTo>
                <a:lnTo>
                  <a:pt x="31" y="446"/>
                </a:lnTo>
                <a:lnTo>
                  <a:pt x="31" y="365"/>
                </a:lnTo>
                <a:lnTo>
                  <a:pt x="6" y="318"/>
                </a:lnTo>
                <a:lnTo>
                  <a:pt x="0" y="257"/>
                </a:lnTo>
                <a:lnTo>
                  <a:pt x="296" y="250"/>
                </a:lnTo>
                <a:lnTo>
                  <a:pt x="705" y="250"/>
                </a:lnTo>
                <a:lnTo>
                  <a:pt x="995" y="243"/>
                </a:lnTo>
                <a:lnTo>
                  <a:pt x="1146" y="243"/>
                </a:lnTo>
                <a:lnTo>
                  <a:pt x="1266" y="223"/>
                </a:lnTo>
                <a:lnTo>
                  <a:pt x="1341" y="210"/>
                </a:lnTo>
                <a:lnTo>
                  <a:pt x="1429" y="176"/>
                </a:lnTo>
                <a:lnTo>
                  <a:pt x="1499" y="108"/>
                </a:lnTo>
                <a:lnTo>
                  <a:pt x="1552" y="71"/>
                </a:lnTo>
                <a:lnTo>
                  <a:pt x="1593" y="41"/>
                </a:lnTo>
                <a:lnTo>
                  <a:pt x="1656" y="7"/>
                </a:lnTo>
                <a:lnTo>
                  <a:pt x="1713" y="0"/>
                </a:lnTo>
                <a:lnTo>
                  <a:pt x="1788" y="0"/>
                </a:lnTo>
                <a:lnTo>
                  <a:pt x="1832" y="0"/>
                </a:lnTo>
                <a:lnTo>
                  <a:pt x="1861" y="34"/>
                </a:lnTo>
                <a:lnTo>
                  <a:pt x="1864" y="88"/>
                </a:lnTo>
                <a:lnTo>
                  <a:pt x="1864" y="129"/>
                </a:lnTo>
                <a:lnTo>
                  <a:pt x="1864" y="108"/>
                </a:lnTo>
                <a:lnTo>
                  <a:pt x="1851" y="183"/>
                </a:lnTo>
                <a:lnTo>
                  <a:pt x="1851" y="243"/>
                </a:lnTo>
                <a:lnTo>
                  <a:pt x="1870" y="284"/>
                </a:lnTo>
                <a:lnTo>
                  <a:pt x="1895" y="304"/>
                </a:lnTo>
                <a:lnTo>
                  <a:pt x="1902" y="331"/>
                </a:lnTo>
                <a:lnTo>
                  <a:pt x="1902" y="345"/>
                </a:lnTo>
                <a:lnTo>
                  <a:pt x="1883" y="358"/>
                </a:lnTo>
                <a:lnTo>
                  <a:pt x="1867" y="372"/>
                </a:lnTo>
                <a:lnTo>
                  <a:pt x="1864" y="392"/>
                </a:lnTo>
                <a:lnTo>
                  <a:pt x="1902" y="412"/>
                </a:lnTo>
                <a:lnTo>
                  <a:pt x="1908" y="432"/>
                </a:lnTo>
                <a:lnTo>
                  <a:pt x="1895" y="466"/>
                </a:lnTo>
                <a:lnTo>
                  <a:pt x="1870" y="480"/>
                </a:lnTo>
                <a:lnTo>
                  <a:pt x="1858" y="520"/>
                </a:lnTo>
                <a:lnTo>
                  <a:pt x="1858" y="581"/>
                </a:lnTo>
                <a:lnTo>
                  <a:pt x="1858" y="648"/>
                </a:lnTo>
                <a:lnTo>
                  <a:pt x="1845" y="716"/>
                </a:lnTo>
              </a:path>
            </a:pathLst>
          </a:custGeom>
          <a:blipFill dpi="0" rotWithShape="0">
            <a:blip r:embed="rId2"/>
            <a:srcRect/>
            <a:tile tx="0" ty="0" sx="100000" sy="100000" flip="none" algn="tl"/>
          </a:blipFill>
          <a:ln w="28575" cap="rnd">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152" name="Text Box 16">
            <a:extLst>
              <a:ext uri="{FF2B5EF4-FFF2-40B4-BE49-F238E27FC236}">
                <a16:creationId xmlns:a16="http://schemas.microsoft.com/office/drawing/2014/main" id="{B83E8A5A-6650-49BD-8C36-43DC9DA186C1}"/>
              </a:ext>
            </a:extLst>
          </p:cNvPr>
          <p:cNvSpPr txBox="1">
            <a:spLocks noChangeArrowheads="1"/>
          </p:cNvSpPr>
          <p:nvPr/>
        </p:nvSpPr>
        <p:spPr bwMode="auto">
          <a:xfrm>
            <a:off x="1371600" y="1066800"/>
            <a:ext cx="662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endParaRPr lang="en-US" altLang="en-US" sz="2400">
              <a:latin typeface="Times New Roman" panose="02020603050405020304" pitchFamily="18" charset="0"/>
            </a:endParaRPr>
          </a:p>
        </p:txBody>
      </p:sp>
      <p:sp>
        <p:nvSpPr>
          <p:cNvPr id="6153" name="Rectangle 17">
            <a:extLst>
              <a:ext uri="{FF2B5EF4-FFF2-40B4-BE49-F238E27FC236}">
                <a16:creationId xmlns:a16="http://schemas.microsoft.com/office/drawing/2014/main" id="{D81607BF-8FDE-46EB-9E11-ACE357A3A057}"/>
              </a:ext>
            </a:extLst>
          </p:cNvPr>
          <p:cNvSpPr>
            <a:spLocks noChangeArrowheads="1"/>
          </p:cNvSpPr>
          <p:nvPr/>
        </p:nvSpPr>
        <p:spPr bwMode="auto">
          <a:xfrm>
            <a:off x="0" y="0"/>
            <a:ext cx="9144000" cy="0"/>
          </a:xfrm>
          <a:prstGeom prst="rect">
            <a:avLst/>
          </a:prstGeom>
          <a:solidFill>
            <a:srgbClr val="8BB6A2"/>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44436" rIns="66654" bIns="0"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2400">
              <a:latin typeface="Times New Roman" panose="02020603050405020304" pitchFamily="18" charset="0"/>
            </a:endParaRPr>
          </a:p>
        </p:txBody>
      </p:sp>
      <p:sp>
        <p:nvSpPr>
          <p:cNvPr id="6154" name="Text Box 18">
            <a:extLst>
              <a:ext uri="{FF2B5EF4-FFF2-40B4-BE49-F238E27FC236}">
                <a16:creationId xmlns:a16="http://schemas.microsoft.com/office/drawing/2014/main" id="{468D5D87-D86D-4E64-B0E4-8E242471E25F}"/>
              </a:ext>
            </a:extLst>
          </p:cNvPr>
          <p:cNvSpPr txBox="1">
            <a:spLocks noChangeArrowheads="1"/>
          </p:cNvSpPr>
          <p:nvPr/>
        </p:nvSpPr>
        <p:spPr bwMode="auto">
          <a:xfrm>
            <a:off x="304800" y="1600200"/>
            <a:ext cx="85344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3200">
                <a:latin typeface="Times New Roman" panose="02020603050405020304" pitchFamily="18" charset="0"/>
              </a:rPr>
              <a:t>Splinting and casting</a:t>
            </a:r>
          </a:p>
        </p:txBody>
      </p:sp>
    </p:spTree>
  </p:cSld>
  <p:clrMapOvr>
    <a:masterClrMapping/>
  </p:clrMapOvr>
  <p:transition>
    <p:pull dir="rd"/>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E3192-1508-425A-83E2-FED1C0E92741}"/>
              </a:ext>
            </a:extLst>
          </p:cNvPr>
          <p:cNvSpPr>
            <a:spLocks noGrp="1"/>
          </p:cNvSpPr>
          <p:nvPr>
            <p:ph type="title"/>
          </p:nvPr>
        </p:nvSpPr>
        <p:spPr/>
        <p:txBody>
          <a:bodyPr/>
          <a:lstStyle/>
          <a:p>
            <a:pPr algn="ctr"/>
            <a:r>
              <a:rPr lang="en-US" b="1" dirty="0"/>
              <a:t>PADDING</a:t>
            </a:r>
          </a:p>
        </p:txBody>
      </p:sp>
      <p:sp>
        <p:nvSpPr>
          <p:cNvPr id="3" name="Content Placeholder 2">
            <a:extLst>
              <a:ext uri="{FF2B5EF4-FFF2-40B4-BE49-F238E27FC236}">
                <a16:creationId xmlns:a16="http://schemas.microsoft.com/office/drawing/2014/main" id="{972D06D3-FDAE-4E11-8387-C3CB2C542EA1}"/>
              </a:ext>
            </a:extLst>
          </p:cNvPr>
          <p:cNvSpPr>
            <a:spLocks noGrp="1"/>
          </p:cNvSpPr>
          <p:nvPr>
            <p:ph idx="1"/>
          </p:nvPr>
        </p:nvSpPr>
        <p:spPr/>
        <p:txBody>
          <a:bodyPr>
            <a:normAutofit/>
          </a:bodyPr>
          <a:lstStyle/>
          <a:p>
            <a:r>
              <a:rPr lang="en-US" sz="2400" dirty="0">
                <a:solidFill>
                  <a:srgbClr val="0000FF"/>
                </a:solidFill>
                <a:latin typeface="Arial" panose="020B0604020202020204" pitchFamily="34" charset="0"/>
              </a:rPr>
              <a:t>• </a:t>
            </a:r>
            <a:r>
              <a:rPr lang="en-US" sz="2400" dirty="0">
                <a:solidFill>
                  <a:srgbClr val="0000FF"/>
                </a:solidFill>
                <a:latin typeface="Calibri" panose="020F0502020204030204" pitchFamily="34" charset="0"/>
              </a:rPr>
              <a:t>Synthetic materials </a:t>
            </a:r>
            <a:endParaRPr lang="en-US" sz="3300" dirty="0"/>
          </a:p>
          <a:p>
            <a:r>
              <a:rPr lang="en-US" sz="2400" dirty="0">
                <a:solidFill>
                  <a:srgbClr val="0000FF"/>
                </a:solidFill>
                <a:latin typeface="Arial" panose="020B0604020202020204" pitchFamily="34" charset="0"/>
              </a:rPr>
              <a:t>• </a:t>
            </a:r>
            <a:r>
              <a:rPr lang="en-US" sz="2400" dirty="0">
                <a:solidFill>
                  <a:srgbClr val="0000FF"/>
                </a:solidFill>
                <a:latin typeface="Calibri" panose="020F0502020204030204" pitchFamily="34" charset="0"/>
              </a:rPr>
              <a:t>Newer waterproof liners and padding </a:t>
            </a:r>
            <a:endParaRPr lang="en-US" sz="3300" dirty="0"/>
          </a:p>
          <a:p>
            <a:r>
              <a:rPr lang="en-US" sz="2400" dirty="0">
                <a:solidFill>
                  <a:srgbClr val="000000"/>
                </a:solidFill>
                <a:latin typeface="Arial" panose="020B0604020202020204" pitchFamily="34" charset="0"/>
              </a:rPr>
              <a:t>– </a:t>
            </a:r>
            <a:r>
              <a:rPr lang="en-US" sz="2400" dirty="0">
                <a:solidFill>
                  <a:srgbClr val="000000"/>
                </a:solidFill>
                <a:latin typeface="Calibri" panose="020F0502020204030204" pitchFamily="34" charset="0"/>
              </a:rPr>
              <a:t>Much more expensive </a:t>
            </a:r>
            <a:endParaRPr lang="en-US" sz="3300" dirty="0"/>
          </a:p>
          <a:p>
            <a:r>
              <a:rPr lang="en-US" sz="2400" dirty="0">
                <a:solidFill>
                  <a:srgbClr val="000000"/>
                </a:solidFill>
                <a:latin typeface="Arial" panose="020B0604020202020204" pitchFamily="34" charset="0"/>
              </a:rPr>
              <a:t>– </a:t>
            </a:r>
            <a:r>
              <a:rPr lang="en-US" sz="2400" dirty="0">
                <a:solidFill>
                  <a:srgbClr val="000000"/>
                </a:solidFill>
                <a:latin typeface="Calibri" panose="020F0502020204030204" pitchFamily="34" charset="0"/>
              </a:rPr>
              <a:t>Variable water resistance</a:t>
            </a:r>
            <a:endParaRPr lang="en-US" sz="3300" dirty="0"/>
          </a:p>
        </p:txBody>
      </p:sp>
      <p:pic>
        <p:nvPicPr>
          <p:cNvPr id="5" name="Picture 4">
            <a:extLst>
              <a:ext uri="{FF2B5EF4-FFF2-40B4-BE49-F238E27FC236}">
                <a16:creationId xmlns:a16="http://schemas.microsoft.com/office/drawing/2014/main" id="{62406E97-2AA2-4A86-AFE6-1A322C11D633}"/>
              </a:ext>
            </a:extLst>
          </p:cNvPr>
          <p:cNvPicPr>
            <a:picLocks noChangeAspect="1"/>
          </p:cNvPicPr>
          <p:nvPr/>
        </p:nvPicPr>
        <p:blipFill>
          <a:blip r:embed="rId2"/>
          <a:stretch>
            <a:fillRect/>
          </a:stretch>
        </p:blipFill>
        <p:spPr>
          <a:xfrm>
            <a:off x="6211303" y="2800893"/>
            <a:ext cx="2790282" cy="2790282"/>
          </a:xfrm>
          <a:prstGeom prst="rect">
            <a:avLst/>
          </a:prstGeom>
        </p:spPr>
      </p:pic>
      <p:pic>
        <p:nvPicPr>
          <p:cNvPr id="7" name="Picture 6">
            <a:extLst>
              <a:ext uri="{FF2B5EF4-FFF2-40B4-BE49-F238E27FC236}">
                <a16:creationId xmlns:a16="http://schemas.microsoft.com/office/drawing/2014/main" id="{0D80F611-9252-413B-814B-EB550075D34C}"/>
              </a:ext>
            </a:extLst>
          </p:cNvPr>
          <p:cNvPicPr>
            <a:picLocks noChangeAspect="1"/>
          </p:cNvPicPr>
          <p:nvPr/>
        </p:nvPicPr>
        <p:blipFill>
          <a:blip r:embed="rId3"/>
          <a:stretch>
            <a:fillRect/>
          </a:stretch>
        </p:blipFill>
        <p:spPr>
          <a:xfrm>
            <a:off x="2932699" y="3853114"/>
            <a:ext cx="2493362" cy="1904477"/>
          </a:xfrm>
          <a:prstGeom prst="rect">
            <a:avLst/>
          </a:prstGeom>
        </p:spPr>
      </p:pic>
    </p:spTree>
    <p:extLst>
      <p:ext uri="{BB962C8B-B14F-4D97-AF65-F5344CB8AC3E}">
        <p14:creationId xmlns:p14="http://schemas.microsoft.com/office/powerpoint/2010/main" val="3392218807"/>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D5279CC2-B247-42E8-8B4A-344F350CB05A}"/>
              </a:ext>
            </a:extLst>
          </p:cNvPr>
          <p:cNvSpPr>
            <a:spLocks noGrp="1" noChangeArrowheads="1"/>
          </p:cNvSpPr>
          <p:nvPr>
            <p:ph type="title"/>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pPr eaLnBrk="1" hangingPunct="1"/>
            <a:r>
              <a:rPr lang="en-US" altLang="en-US"/>
              <a:t>Learning Objectives</a:t>
            </a:r>
          </a:p>
        </p:txBody>
      </p:sp>
      <p:sp>
        <p:nvSpPr>
          <p:cNvPr id="7171" name="Rectangle 3">
            <a:extLst>
              <a:ext uri="{FF2B5EF4-FFF2-40B4-BE49-F238E27FC236}">
                <a16:creationId xmlns:a16="http://schemas.microsoft.com/office/drawing/2014/main" id="{3C0EB8CB-4E3F-4710-9E26-A4A49D723861}"/>
              </a:ext>
            </a:extLst>
          </p:cNvPr>
          <p:cNvSpPr>
            <a:spLocks noGrp="1" noChangeArrowheads="1"/>
          </p:cNvSpPr>
          <p:nvPr>
            <p:ph idx="1"/>
          </p:nvPr>
        </p:nvSpPr>
        <p:spPr>
          <a:xfrm>
            <a:off x="762000" y="1600200"/>
            <a:ext cx="3581400" cy="45259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70000"/>
              </a:lnSpc>
              <a:buFontTx/>
              <a:buNone/>
            </a:pPr>
            <a:endParaRPr lang="en-US" altLang="en-US" sz="700" b="1"/>
          </a:p>
          <a:p>
            <a:pPr eaLnBrk="1" hangingPunct="1">
              <a:lnSpc>
                <a:spcPct val="70000"/>
              </a:lnSpc>
              <a:buFontTx/>
              <a:buNone/>
            </a:pPr>
            <a:r>
              <a:rPr lang="en-US" altLang="en-US" sz="700"/>
              <a:t>• </a:t>
            </a:r>
            <a:r>
              <a:rPr lang="en-US" altLang="en-US" sz="1500"/>
              <a:t>Fundamentals of splinting and</a:t>
            </a:r>
          </a:p>
          <a:p>
            <a:pPr eaLnBrk="1" hangingPunct="1">
              <a:lnSpc>
                <a:spcPct val="70000"/>
              </a:lnSpc>
              <a:buFontTx/>
              <a:buNone/>
            </a:pPr>
            <a:r>
              <a:rPr lang="en-US" altLang="en-US" sz="1500"/>
              <a:t>casting through a “Show One, Do One”</a:t>
            </a:r>
          </a:p>
          <a:p>
            <a:pPr eaLnBrk="1" hangingPunct="1">
              <a:lnSpc>
                <a:spcPct val="70000"/>
              </a:lnSpc>
              <a:buFontTx/>
              <a:buNone/>
            </a:pPr>
            <a:r>
              <a:rPr lang="en-US" altLang="en-US" sz="1500"/>
              <a:t>approach to hands-on learning.</a:t>
            </a:r>
          </a:p>
          <a:p>
            <a:pPr eaLnBrk="1" hangingPunct="1">
              <a:lnSpc>
                <a:spcPct val="70000"/>
              </a:lnSpc>
              <a:buFontTx/>
              <a:buNone/>
            </a:pPr>
            <a:endParaRPr lang="en-US" altLang="en-US" sz="1500"/>
          </a:p>
          <a:p>
            <a:pPr eaLnBrk="1" hangingPunct="1">
              <a:lnSpc>
                <a:spcPct val="70000"/>
              </a:lnSpc>
              <a:buFontTx/>
              <a:buNone/>
            </a:pPr>
            <a:r>
              <a:rPr lang="en-US" altLang="en-US" sz="1500"/>
              <a:t>• Learn splinting and casting precautions</a:t>
            </a:r>
          </a:p>
          <a:p>
            <a:pPr eaLnBrk="1" hangingPunct="1">
              <a:lnSpc>
                <a:spcPct val="70000"/>
              </a:lnSpc>
              <a:buFontTx/>
              <a:buNone/>
            </a:pPr>
            <a:r>
              <a:rPr lang="en-US" altLang="en-US" sz="1500"/>
              <a:t>patient monitoring and discharge guide</a:t>
            </a:r>
          </a:p>
          <a:p>
            <a:pPr eaLnBrk="1" hangingPunct="1">
              <a:lnSpc>
                <a:spcPct val="70000"/>
              </a:lnSpc>
              <a:buFontTx/>
              <a:buNone/>
            </a:pPr>
            <a:r>
              <a:rPr lang="en-US" altLang="en-US" sz="1500"/>
              <a:t>lines.</a:t>
            </a:r>
          </a:p>
          <a:p>
            <a:pPr eaLnBrk="1" hangingPunct="1">
              <a:lnSpc>
                <a:spcPct val="70000"/>
              </a:lnSpc>
              <a:buFontTx/>
              <a:buNone/>
            </a:pPr>
            <a:endParaRPr lang="en-US" altLang="en-US" sz="1500"/>
          </a:p>
          <a:p>
            <a:pPr eaLnBrk="1" hangingPunct="1">
              <a:lnSpc>
                <a:spcPct val="70000"/>
              </a:lnSpc>
              <a:buFontTx/>
              <a:buNone/>
            </a:pPr>
            <a:r>
              <a:rPr lang="en-US" altLang="en-US" sz="1500"/>
              <a:t>• Demonstrate application techniques that all participants can immediately implement into their practice to increase your comfort level while saving you time and money.</a:t>
            </a:r>
          </a:p>
          <a:p>
            <a:pPr eaLnBrk="1" hangingPunct="1">
              <a:lnSpc>
                <a:spcPct val="70000"/>
              </a:lnSpc>
              <a:buFontTx/>
              <a:buNone/>
            </a:pPr>
            <a:endParaRPr lang="en-US" altLang="en-US" sz="1500"/>
          </a:p>
          <a:p>
            <a:pPr eaLnBrk="1" hangingPunct="1">
              <a:lnSpc>
                <a:spcPct val="70000"/>
              </a:lnSpc>
              <a:buFontTx/>
              <a:buNone/>
            </a:pPr>
            <a:r>
              <a:rPr lang="en-US" altLang="en-US" sz="1500"/>
              <a:t>• Facilitate a comfortable interactive environment by providing personalized instruction to each participant.</a:t>
            </a:r>
          </a:p>
          <a:p>
            <a:pPr eaLnBrk="1" hangingPunct="1">
              <a:lnSpc>
                <a:spcPct val="70000"/>
              </a:lnSpc>
              <a:buFontTx/>
              <a:buNone/>
            </a:pPr>
            <a:endParaRPr lang="en-US" altLang="en-US" sz="1500"/>
          </a:p>
        </p:txBody>
      </p:sp>
      <p:sp>
        <p:nvSpPr>
          <p:cNvPr id="7172" name="Text Box 4">
            <a:extLst>
              <a:ext uri="{FF2B5EF4-FFF2-40B4-BE49-F238E27FC236}">
                <a16:creationId xmlns:a16="http://schemas.microsoft.com/office/drawing/2014/main" id="{F4F7414E-A38B-4328-B0BC-425A843A31BD}"/>
              </a:ext>
            </a:extLst>
          </p:cNvPr>
          <p:cNvSpPr txBox="1">
            <a:spLocks noChangeArrowheads="1"/>
          </p:cNvSpPr>
          <p:nvPr/>
        </p:nvSpPr>
        <p:spPr bwMode="auto">
          <a:xfrm>
            <a:off x="5334000" y="1828800"/>
            <a:ext cx="3276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7173" name="Rectangle 5">
            <a:extLst>
              <a:ext uri="{FF2B5EF4-FFF2-40B4-BE49-F238E27FC236}">
                <a16:creationId xmlns:a16="http://schemas.microsoft.com/office/drawing/2014/main" id="{9BA93E60-FD8B-44B3-B24B-41DDFF520382}"/>
              </a:ext>
            </a:extLst>
          </p:cNvPr>
          <p:cNvSpPr>
            <a:spLocks noChangeArrowheads="1"/>
          </p:cNvSpPr>
          <p:nvPr/>
        </p:nvSpPr>
        <p:spPr bwMode="auto">
          <a:xfrm>
            <a:off x="4572000" y="1752600"/>
            <a:ext cx="4572000" cy="27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600">
                <a:latin typeface="Times New Roman" panose="02020603050405020304" pitchFamily="18" charset="0"/>
              </a:rPr>
              <a:t>Learn how to improve patient care and</a:t>
            </a:r>
          </a:p>
          <a:p>
            <a:pPr eaLnBrk="1" hangingPunct="1">
              <a:lnSpc>
                <a:spcPct val="100000"/>
              </a:lnSpc>
              <a:spcBef>
                <a:spcPct val="0"/>
              </a:spcBef>
              <a:buFontTx/>
              <a:buNone/>
            </a:pPr>
            <a:r>
              <a:rPr lang="en-US" altLang="en-US" sz="1600">
                <a:latin typeface="Times New Roman" panose="02020603050405020304" pitchFamily="18" charset="0"/>
              </a:rPr>
              <a:t>compliance without increasing treatment</a:t>
            </a:r>
          </a:p>
          <a:p>
            <a:pPr eaLnBrk="1" hangingPunct="1">
              <a:lnSpc>
                <a:spcPct val="100000"/>
              </a:lnSpc>
              <a:spcBef>
                <a:spcPct val="0"/>
              </a:spcBef>
              <a:buFontTx/>
              <a:buNone/>
            </a:pPr>
            <a:r>
              <a:rPr lang="en-US" altLang="en-US" sz="1600">
                <a:latin typeface="Times New Roman" panose="02020603050405020304" pitchFamily="18" charset="0"/>
              </a:rPr>
              <a:t>costs.</a:t>
            </a:r>
          </a:p>
          <a:p>
            <a:pPr eaLnBrk="1" hangingPunct="1">
              <a:lnSpc>
                <a:spcPct val="100000"/>
              </a:lnSpc>
              <a:spcBef>
                <a:spcPct val="0"/>
              </a:spcBef>
              <a:buFontTx/>
              <a:buNone/>
            </a:pPr>
            <a:endParaRPr lang="en-US" altLang="en-US" sz="1600">
              <a:latin typeface="Times New Roman" panose="02020603050405020304" pitchFamily="18" charset="0"/>
            </a:endParaRPr>
          </a:p>
          <a:p>
            <a:pPr eaLnBrk="1" hangingPunct="1">
              <a:lnSpc>
                <a:spcPct val="100000"/>
              </a:lnSpc>
              <a:spcBef>
                <a:spcPct val="0"/>
              </a:spcBef>
              <a:buFontTx/>
              <a:buNone/>
            </a:pPr>
            <a:r>
              <a:rPr lang="en-US" altLang="en-US" sz="1600">
                <a:latin typeface="Times New Roman" panose="02020603050405020304" pitchFamily="18" charset="0"/>
              </a:rPr>
              <a:t>• Understand and apply the most innovative</a:t>
            </a:r>
          </a:p>
          <a:p>
            <a:pPr eaLnBrk="1" hangingPunct="1">
              <a:lnSpc>
                <a:spcPct val="100000"/>
              </a:lnSpc>
              <a:spcBef>
                <a:spcPct val="0"/>
              </a:spcBef>
              <a:buFontTx/>
              <a:buNone/>
            </a:pPr>
            <a:r>
              <a:rPr lang="en-US" altLang="en-US" sz="1600">
                <a:latin typeface="Times New Roman" panose="02020603050405020304" pitchFamily="18" charset="0"/>
              </a:rPr>
              <a:t>application techniques in the orthopedic</a:t>
            </a:r>
          </a:p>
          <a:p>
            <a:pPr eaLnBrk="1" hangingPunct="1">
              <a:lnSpc>
                <a:spcPct val="100000"/>
              </a:lnSpc>
              <a:spcBef>
                <a:spcPct val="0"/>
              </a:spcBef>
              <a:buFontTx/>
              <a:buNone/>
            </a:pPr>
            <a:r>
              <a:rPr lang="en-US" altLang="en-US" sz="1600">
                <a:latin typeface="Times New Roman" panose="02020603050405020304" pitchFamily="18" charset="0"/>
              </a:rPr>
              <a:t>field today.</a:t>
            </a:r>
          </a:p>
          <a:p>
            <a:pPr eaLnBrk="1" hangingPunct="1">
              <a:lnSpc>
                <a:spcPct val="100000"/>
              </a:lnSpc>
              <a:spcBef>
                <a:spcPct val="0"/>
              </a:spcBef>
              <a:buFontTx/>
              <a:buNone/>
            </a:pPr>
            <a:endParaRPr lang="en-US" altLang="en-US" sz="1600">
              <a:latin typeface="Times New Roman" panose="02020603050405020304" pitchFamily="18" charset="0"/>
            </a:endParaRPr>
          </a:p>
          <a:p>
            <a:pPr eaLnBrk="1" hangingPunct="1">
              <a:lnSpc>
                <a:spcPct val="100000"/>
              </a:lnSpc>
              <a:spcBef>
                <a:spcPct val="0"/>
              </a:spcBef>
              <a:buFontTx/>
              <a:buNone/>
            </a:pPr>
            <a:r>
              <a:rPr lang="en-US" altLang="en-US" sz="1600">
                <a:latin typeface="Times New Roman" panose="02020603050405020304" pitchFamily="18" charset="0"/>
              </a:rPr>
              <a:t>• The hands-on skills lab is designed to</a:t>
            </a:r>
          </a:p>
          <a:p>
            <a:pPr eaLnBrk="1" hangingPunct="1">
              <a:lnSpc>
                <a:spcPct val="100000"/>
              </a:lnSpc>
              <a:spcBef>
                <a:spcPct val="0"/>
              </a:spcBef>
              <a:buFontTx/>
              <a:buNone/>
            </a:pPr>
            <a:r>
              <a:rPr lang="en-US" altLang="en-US" sz="1600">
                <a:latin typeface="Times New Roman" panose="02020603050405020304" pitchFamily="18" charset="0"/>
              </a:rPr>
              <a:t>demonstrate and practice the following</a:t>
            </a:r>
          </a:p>
          <a:p>
            <a:pPr eaLnBrk="1" hangingPunct="1">
              <a:lnSpc>
                <a:spcPct val="100000"/>
              </a:lnSpc>
              <a:spcBef>
                <a:spcPct val="0"/>
              </a:spcBef>
              <a:buFontTx/>
              <a:buNone/>
            </a:pPr>
            <a:r>
              <a:rPr lang="en-US" altLang="en-US" sz="1600">
                <a:latin typeface="Times New Roman" panose="02020603050405020304" pitchFamily="18" charset="0"/>
              </a:rPr>
              <a:t>splinting and casting applications:</a:t>
            </a:r>
          </a:p>
        </p:txBody>
      </p:sp>
    </p:spTree>
  </p:cSld>
  <p:clrMapOvr>
    <a:masterClrMapping/>
  </p:clrMapOvr>
  <p:transition spd="slow"/>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00921F9B-F77D-4903-9931-0AF3B8481B46}"/>
              </a:ext>
            </a:extLst>
          </p:cNvPr>
          <p:cNvSpPr>
            <a:spLocks noGrp="1" noChangeArrowheads="1"/>
          </p:cNvSpPr>
          <p:nvPr>
            <p:ph idx="1"/>
          </p:nvPr>
        </p:nvSpPr>
        <p:spPr>
          <a:xfrm>
            <a:off x="838200" y="990600"/>
            <a:ext cx="8077200" cy="1295400"/>
          </a:xfrm>
        </p:spPr>
        <p:txBody>
          <a:bodyPr>
            <a:normAutofit fontScale="25000" lnSpcReduction="20000"/>
          </a:bodyPr>
          <a:lstStyle/>
          <a:p>
            <a:pPr marL="609600" indent="-609600" eaLnBrk="1" hangingPunct="1">
              <a:lnSpc>
                <a:spcPct val="110000"/>
              </a:lnSpc>
              <a:buFontTx/>
              <a:buNone/>
              <a:defRPr/>
            </a:pPr>
            <a:r>
              <a:rPr lang="en-US" altLang="en-US" sz="500" b="1" u="sng" dirty="0">
                <a:solidFill>
                  <a:srgbClr val="800000"/>
                </a:solidFill>
                <a:latin typeface="Arial" charset="0"/>
              </a:rPr>
              <a:t> </a:t>
            </a:r>
            <a:r>
              <a:rPr lang="en-US" altLang="en-US" sz="6400" b="1" u="sng" dirty="0">
                <a:solidFill>
                  <a:srgbClr val="800000"/>
                </a:solidFill>
                <a:latin typeface="Arial" charset="0"/>
              </a:rPr>
              <a:t>Splinting</a:t>
            </a:r>
          </a:p>
          <a:p>
            <a:pPr marL="609600" indent="-609600" eaLnBrk="1" hangingPunct="1">
              <a:lnSpc>
                <a:spcPct val="60000"/>
              </a:lnSpc>
              <a:buFont typeface="Arial" charset="0"/>
              <a:buChar char="•"/>
              <a:defRPr/>
            </a:pPr>
            <a:r>
              <a:rPr lang="en-US" altLang="en-US" sz="6400" dirty="0">
                <a:solidFill>
                  <a:srgbClr val="000080"/>
                </a:solidFill>
                <a:latin typeface="Arial" charset="0"/>
              </a:rPr>
              <a:t>Preparation guidelines</a:t>
            </a:r>
          </a:p>
          <a:p>
            <a:pPr marL="609600" indent="-609600" eaLnBrk="1" hangingPunct="1">
              <a:lnSpc>
                <a:spcPct val="60000"/>
              </a:lnSpc>
              <a:buFont typeface="Arial" charset="0"/>
              <a:buChar char="•"/>
              <a:defRPr/>
            </a:pPr>
            <a:r>
              <a:rPr lang="en-US" altLang="en-US" sz="6400" dirty="0">
                <a:solidFill>
                  <a:srgbClr val="000080"/>
                </a:solidFill>
                <a:latin typeface="Arial" charset="0"/>
              </a:rPr>
              <a:t>Tips for better splinting</a:t>
            </a:r>
          </a:p>
          <a:p>
            <a:pPr marL="609600" indent="-609600" eaLnBrk="1" hangingPunct="1">
              <a:lnSpc>
                <a:spcPct val="60000"/>
              </a:lnSpc>
              <a:buFont typeface="Arial" charset="0"/>
              <a:buChar char="•"/>
              <a:defRPr/>
            </a:pPr>
            <a:r>
              <a:rPr lang="en-US" altLang="en-US" sz="6400" dirty="0">
                <a:solidFill>
                  <a:srgbClr val="000080"/>
                </a:solidFill>
                <a:latin typeface="Arial" charset="0"/>
              </a:rPr>
              <a:t>Splinting applications</a:t>
            </a:r>
          </a:p>
          <a:p>
            <a:pPr marL="609600" indent="-609600" eaLnBrk="1" hangingPunct="1">
              <a:lnSpc>
                <a:spcPct val="60000"/>
              </a:lnSpc>
              <a:buFont typeface="Arial" charset="0"/>
              <a:buChar char="•"/>
              <a:defRPr/>
            </a:pPr>
            <a:endParaRPr lang="en-US" altLang="en-US" sz="6400" dirty="0">
              <a:solidFill>
                <a:srgbClr val="000080"/>
              </a:solidFill>
              <a:latin typeface="Arial" charset="0"/>
            </a:endParaRPr>
          </a:p>
          <a:p>
            <a:pPr marL="609600" indent="-609600" eaLnBrk="1" hangingPunct="1">
              <a:lnSpc>
                <a:spcPct val="60000"/>
              </a:lnSpc>
              <a:buFontTx/>
              <a:buNone/>
              <a:defRPr/>
            </a:pPr>
            <a:r>
              <a:rPr lang="en-US" altLang="en-US" sz="6400" b="1" dirty="0">
                <a:solidFill>
                  <a:srgbClr val="000080"/>
                </a:solidFill>
                <a:latin typeface="Arial" charset="0"/>
              </a:rPr>
              <a:t>Niche </a:t>
            </a:r>
            <a:r>
              <a:rPr lang="en-US" altLang="en-US" sz="6400" b="1" dirty="0" err="1">
                <a:solidFill>
                  <a:srgbClr val="000080"/>
                </a:solidFill>
                <a:latin typeface="Arial" charset="0"/>
              </a:rPr>
              <a:t>immoblization</a:t>
            </a:r>
            <a:r>
              <a:rPr lang="en-US" altLang="en-US" sz="6400" b="1" dirty="0">
                <a:solidFill>
                  <a:srgbClr val="000080"/>
                </a:solidFill>
                <a:latin typeface="Arial" charset="0"/>
              </a:rPr>
              <a:t> options (sling on a roll / Soft cast ankle)</a:t>
            </a:r>
          </a:p>
          <a:p>
            <a:pPr marL="609600" indent="-609600" eaLnBrk="1" hangingPunct="1">
              <a:lnSpc>
                <a:spcPct val="110000"/>
              </a:lnSpc>
              <a:buFontTx/>
              <a:buNone/>
              <a:defRPr/>
            </a:pPr>
            <a:endParaRPr lang="en-US" altLang="en-US" sz="6400" b="1" dirty="0">
              <a:solidFill>
                <a:srgbClr val="000080"/>
              </a:solidFill>
              <a:latin typeface="Arial" charset="0"/>
            </a:endParaRPr>
          </a:p>
          <a:p>
            <a:pPr marL="609600" indent="-609600" eaLnBrk="1" hangingPunct="1">
              <a:lnSpc>
                <a:spcPct val="110000"/>
              </a:lnSpc>
              <a:buFontTx/>
              <a:buNone/>
              <a:defRPr/>
            </a:pPr>
            <a:r>
              <a:rPr lang="en-US" altLang="en-US" sz="6400" b="1" u="sng" dirty="0">
                <a:solidFill>
                  <a:srgbClr val="800000"/>
                </a:solidFill>
                <a:latin typeface="Arial" charset="0"/>
              </a:rPr>
              <a:t> Casting</a:t>
            </a:r>
          </a:p>
          <a:p>
            <a:pPr marL="609600" indent="-609600" eaLnBrk="1" hangingPunct="1">
              <a:lnSpc>
                <a:spcPct val="60000"/>
              </a:lnSpc>
              <a:buFont typeface="Arial" charset="0"/>
              <a:buChar char="•"/>
              <a:defRPr/>
            </a:pPr>
            <a:r>
              <a:rPr lang="en-US" altLang="en-US" sz="6400" dirty="0">
                <a:solidFill>
                  <a:srgbClr val="000080"/>
                </a:solidFill>
                <a:latin typeface="Arial" charset="0"/>
              </a:rPr>
              <a:t> Purpose of a cast</a:t>
            </a:r>
          </a:p>
          <a:p>
            <a:pPr marL="609600" indent="-609600" eaLnBrk="1" hangingPunct="1">
              <a:lnSpc>
                <a:spcPct val="60000"/>
              </a:lnSpc>
              <a:buFont typeface="Arial" charset="0"/>
              <a:buChar char="•"/>
              <a:defRPr/>
            </a:pPr>
            <a:r>
              <a:rPr lang="en-US" altLang="en-US" sz="6400" dirty="0">
                <a:solidFill>
                  <a:srgbClr val="000080"/>
                </a:solidFill>
                <a:latin typeface="Arial" charset="0"/>
              </a:rPr>
              <a:t> Immobilization defined</a:t>
            </a:r>
          </a:p>
          <a:p>
            <a:pPr marL="609600" indent="-609600" eaLnBrk="1" hangingPunct="1">
              <a:lnSpc>
                <a:spcPct val="60000"/>
              </a:lnSpc>
              <a:buFont typeface="Arial" charset="0"/>
              <a:buChar char="•"/>
              <a:defRPr/>
            </a:pPr>
            <a:r>
              <a:rPr lang="en-US" altLang="en-US" sz="6400" dirty="0">
                <a:solidFill>
                  <a:srgbClr val="000080"/>
                </a:solidFill>
                <a:latin typeface="Arial" charset="0"/>
              </a:rPr>
              <a:t> Tips for better casting</a:t>
            </a:r>
          </a:p>
          <a:p>
            <a:pPr marL="609600" indent="-609600" eaLnBrk="1" hangingPunct="1">
              <a:lnSpc>
                <a:spcPct val="60000"/>
              </a:lnSpc>
              <a:buFont typeface="Arial" charset="0"/>
              <a:buChar char="•"/>
              <a:defRPr/>
            </a:pPr>
            <a:r>
              <a:rPr lang="en-US" altLang="en-US" sz="6400" dirty="0">
                <a:solidFill>
                  <a:srgbClr val="000080"/>
                </a:solidFill>
                <a:latin typeface="Arial" charset="0"/>
              </a:rPr>
              <a:t> Precautions</a:t>
            </a:r>
          </a:p>
          <a:p>
            <a:pPr marL="609600" indent="-609600" eaLnBrk="1" hangingPunct="1">
              <a:lnSpc>
                <a:spcPct val="60000"/>
              </a:lnSpc>
              <a:buFont typeface="Arial" charset="0"/>
              <a:buChar char="•"/>
              <a:defRPr/>
            </a:pPr>
            <a:r>
              <a:rPr lang="en-US" altLang="en-US" sz="6400" dirty="0">
                <a:solidFill>
                  <a:srgbClr val="000080"/>
                </a:solidFill>
                <a:latin typeface="Arial" charset="0"/>
              </a:rPr>
              <a:t> Preparation guidelines</a:t>
            </a:r>
          </a:p>
          <a:p>
            <a:pPr marL="609600" indent="-609600" eaLnBrk="1" hangingPunct="1">
              <a:lnSpc>
                <a:spcPct val="60000"/>
              </a:lnSpc>
              <a:buFont typeface="Arial" charset="0"/>
              <a:buChar char="•"/>
              <a:defRPr/>
            </a:pPr>
            <a:r>
              <a:rPr lang="en-US" altLang="en-US" sz="6400" dirty="0">
                <a:solidFill>
                  <a:srgbClr val="000080"/>
                </a:solidFill>
                <a:latin typeface="Arial" charset="0"/>
              </a:rPr>
              <a:t> Potential cast complications</a:t>
            </a:r>
          </a:p>
          <a:p>
            <a:pPr marL="609600" indent="-609600" eaLnBrk="1" hangingPunct="1">
              <a:lnSpc>
                <a:spcPct val="60000"/>
              </a:lnSpc>
              <a:buFont typeface="Arial" charset="0"/>
              <a:buChar char="•"/>
              <a:defRPr/>
            </a:pPr>
            <a:r>
              <a:rPr lang="en-US" altLang="en-US" sz="6400" dirty="0">
                <a:solidFill>
                  <a:srgbClr val="000080"/>
                </a:solidFill>
                <a:latin typeface="Arial" charset="0"/>
              </a:rPr>
              <a:t> Casting applications</a:t>
            </a:r>
          </a:p>
          <a:p>
            <a:pPr marL="1271588" lvl="1" indent="-533400" eaLnBrk="1" hangingPunct="1">
              <a:lnSpc>
                <a:spcPct val="70000"/>
              </a:lnSpc>
              <a:buFont typeface="Arial" charset="0"/>
              <a:buChar char="•"/>
              <a:defRPr/>
            </a:pPr>
            <a:endParaRPr lang="en-US" altLang="en-US" sz="6400" dirty="0">
              <a:solidFill>
                <a:srgbClr val="000099"/>
              </a:solidFill>
              <a:latin typeface="Arial" charset="0"/>
            </a:endParaRPr>
          </a:p>
          <a:p>
            <a:pPr marL="1271588" lvl="1" indent="-533400" eaLnBrk="1" hangingPunct="1">
              <a:lnSpc>
                <a:spcPct val="60000"/>
              </a:lnSpc>
              <a:buFontTx/>
              <a:buNone/>
              <a:defRPr/>
            </a:pPr>
            <a:endParaRPr lang="en-US" altLang="en-US" sz="600" dirty="0">
              <a:solidFill>
                <a:srgbClr val="000099"/>
              </a:solidFill>
              <a:latin typeface="Arial" charset="0"/>
            </a:endParaRPr>
          </a:p>
        </p:txBody>
      </p:sp>
      <p:sp>
        <p:nvSpPr>
          <p:cNvPr id="8195" name="Rectangle 3">
            <a:extLst>
              <a:ext uri="{FF2B5EF4-FFF2-40B4-BE49-F238E27FC236}">
                <a16:creationId xmlns:a16="http://schemas.microsoft.com/office/drawing/2014/main" id="{ACFF608A-31E7-430D-BE65-0620A30A3F5C}"/>
              </a:ext>
            </a:extLst>
          </p:cNvPr>
          <p:cNvSpPr>
            <a:spLocks noChangeArrowheads="1"/>
          </p:cNvSpPr>
          <p:nvPr/>
        </p:nvSpPr>
        <p:spPr bwMode="auto">
          <a:xfrm>
            <a:off x="4038600" y="3581400"/>
            <a:ext cx="83058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1143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50000"/>
              </a:lnSpc>
              <a:spcBef>
                <a:spcPct val="20000"/>
              </a:spcBef>
              <a:buFontTx/>
              <a:buNone/>
            </a:pPr>
            <a:endParaRPr lang="en-US" altLang="en-US" sz="1600">
              <a:solidFill>
                <a:srgbClr val="000080"/>
              </a:solidFill>
              <a:latin typeface="HelveticaNeue Extended" pitchFamily="2" charset="0"/>
            </a:endParaRPr>
          </a:p>
          <a:p>
            <a:pPr lvl="1">
              <a:lnSpc>
                <a:spcPct val="100000"/>
              </a:lnSpc>
              <a:spcBef>
                <a:spcPct val="20000"/>
              </a:spcBef>
              <a:buFontTx/>
              <a:buNone/>
            </a:pPr>
            <a:endParaRPr lang="en-US" altLang="en-US" sz="2000">
              <a:solidFill>
                <a:srgbClr val="000080"/>
              </a:solidFill>
              <a:latin typeface="HelveticaNeue MediumExt" pitchFamily="2" charset="0"/>
            </a:endParaRPr>
          </a:p>
          <a:p>
            <a:pPr>
              <a:lnSpc>
                <a:spcPct val="100000"/>
              </a:lnSpc>
              <a:spcBef>
                <a:spcPct val="20000"/>
              </a:spcBef>
              <a:buFontTx/>
              <a:buAutoNum type="arabicPeriod" startAt="4"/>
            </a:pPr>
            <a:endParaRPr lang="en-US" altLang="en-US" sz="1600">
              <a:solidFill>
                <a:srgbClr val="000080"/>
              </a:solidFill>
              <a:latin typeface="HelveticaNeue MediumExt" pitchFamily="2" charset="0"/>
            </a:endParaRPr>
          </a:p>
        </p:txBody>
      </p:sp>
      <p:sp>
        <p:nvSpPr>
          <p:cNvPr id="8196" name="Rectangle 4">
            <a:extLst>
              <a:ext uri="{FF2B5EF4-FFF2-40B4-BE49-F238E27FC236}">
                <a16:creationId xmlns:a16="http://schemas.microsoft.com/office/drawing/2014/main" id="{D5812024-D277-4209-B7D0-D91FAB115BBF}"/>
              </a:ext>
            </a:extLst>
          </p:cNvPr>
          <p:cNvSpPr>
            <a:spLocks noChangeArrowheads="1"/>
          </p:cNvSpPr>
          <p:nvPr/>
        </p:nvSpPr>
        <p:spPr bwMode="auto">
          <a:xfrm>
            <a:off x="396875" y="5334000"/>
            <a:ext cx="8763000"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914400" indent="-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1" eaLnBrk="1" hangingPunct="1">
              <a:lnSpc>
                <a:spcPct val="125000"/>
              </a:lnSpc>
              <a:spcBef>
                <a:spcPct val="0"/>
              </a:spcBef>
              <a:buFontTx/>
              <a:buNone/>
            </a:pPr>
            <a:r>
              <a:rPr lang="en-US" altLang="en-US" sz="2000" b="1" u="sng">
                <a:solidFill>
                  <a:srgbClr val="800000"/>
                </a:solidFill>
                <a:latin typeface="Arial" panose="020B0604020202020204" pitchFamily="34" charset="0"/>
              </a:rPr>
              <a:t>Patient Monitoring &amp; Discharge Instructions</a:t>
            </a:r>
          </a:p>
          <a:p>
            <a:pPr lvl="1" eaLnBrk="1" hangingPunct="1">
              <a:lnSpc>
                <a:spcPct val="125000"/>
              </a:lnSpc>
              <a:spcBef>
                <a:spcPct val="0"/>
              </a:spcBef>
              <a:buFontTx/>
              <a:buNone/>
            </a:pPr>
            <a:endParaRPr lang="en-US" altLang="en-US" sz="2000" b="1" u="sng">
              <a:solidFill>
                <a:srgbClr val="800000"/>
              </a:solidFill>
              <a:latin typeface="Arial" panose="020B0604020202020204" pitchFamily="34" charset="0"/>
            </a:endParaRPr>
          </a:p>
          <a:p>
            <a:pPr lvl="1" eaLnBrk="1" hangingPunct="1">
              <a:lnSpc>
                <a:spcPct val="125000"/>
              </a:lnSpc>
              <a:spcBef>
                <a:spcPct val="0"/>
              </a:spcBef>
              <a:buFontTx/>
              <a:buNone/>
            </a:pPr>
            <a:r>
              <a:rPr lang="en-US" altLang="en-US" sz="2000" b="1" u="sng">
                <a:solidFill>
                  <a:srgbClr val="800000"/>
                </a:solidFill>
                <a:latin typeface="Arial" panose="020B0604020202020204" pitchFamily="34" charset="0"/>
              </a:rPr>
              <a:t>Question &amp; Answer Session</a:t>
            </a:r>
          </a:p>
        </p:txBody>
      </p:sp>
      <p:sp>
        <p:nvSpPr>
          <p:cNvPr id="8197" name="Rectangle 5">
            <a:extLst>
              <a:ext uri="{FF2B5EF4-FFF2-40B4-BE49-F238E27FC236}">
                <a16:creationId xmlns:a16="http://schemas.microsoft.com/office/drawing/2014/main" id="{3286384B-5C9D-4C8A-8969-570C9424A14D}"/>
              </a:ext>
            </a:extLst>
          </p:cNvPr>
          <p:cNvSpPr>
            <a:spLocks noChangeArrowheads="1"/>
          </p:cNvSpPr>
          <p:nvPr/>
        </p:nvSpPr>
        <p:spPr bwMode="auto">
          <a:xfrm>
            <a:off x="762000" y="395288"/>
            <a:ext cx="16430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a:solidFill>
                  <a:srgbClr val="800000"/>
                </a:solidFill>
                <a:latin typeface="Arial Black" panose="020B0A04020102020204" pitchFamily="34" charset="0"/>
              </a:rPr>
              <a:t>Agenda</a:t>
            </a:r>
          </a:p>
        </p:txBody>
      </p:sp>
    </p:spTree>
  </p:cSld>
  <p:clrMapOvr>
    <a:masterClrMapping/>
  </p:clrMapOvr>
  <p:transition>
    <p:pull dir="rd"/>
  </p:transition>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9F61EB0C-EC97-4AD7-93B1-306742FD8B52}"/>
              </a:ext>
            </a:extLst>
          </p:cNvPr>
          <p:cNvSpPr>
            <a:spLocks noChangeArrowheads="1"/>
          </p:cNvSpPr>
          <p:nvPr/>
        </p:nvSpPr>
        <p:spPr bwMode="auto">
          <a:xfrm>
            <a:off x="863600" y="471488"/>
            <a:ext cx="44942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a:solidFill>
                  <a:srgbClr val="800000"/>
                </a:solidFill>
                <a:latin typeface="Arial Black" panose="020B0A04020102020204" pitchFamily="34" charset="0"/>
              </a:rPr>
              <a:t>Featured Applications</a:t>
            </a:r>
          </a:p>
        </p:txBody>
      </p:sp>
      <p:sp>
        <p:nvSpPr>
          <p:cNvPr id="9219" name="Text Box 3">
            <a:extLst>
              <a:ext uri="{FF2B5EF4-FFF2-40B4-BE49-F238E27FC236}">
                <a16:creationId xmlns:a16="http://schemas.microsoft.com/office/drawing/2014/main" id="{42894581-1F45-466A-A185-2814BF5A66D8}"/>
              </a:ext>
            </a:extLst>
          </p:cNvPr>
          <p:cNvSpPr txBox="1">
            <a:spLocks noChangeArrowheads="1"/>
          </p:cNvSpPr>
          <p:nvPr/>
        </p:nvSpPr>
        <p:spPr bwMode="auto">
          <a:xfrm>
            <a:off x="863600" y="733425"/>
            <a:ext cx="7924800"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endParaRPr lang="en-US" altLang="en-US" sz="2000">
              <a:solidFill>
                <a:srgbClr val="000099"/>
              </a:solidFill>
              <a:latin typeface="Arial" panose="020B0604020202020204" pitchFamily="34" charset="0"/>
            </a:endParaRPr>
          </a:p>
          <a:p>
            <a:pPr eaLnBrk="1" hangingPunct="1">
              <a:lnSpc>
                <a:spcPct val="100000"/>
              </a:lnSpc>
              <a:spcBef>
                <a:spcPct val="50000"/>
              </a:spcBef>
              <a:buFontTx/>
              <a:buNone/>
            </a:pPr>
            <a:r>
              <a:rPr lang="en-US" altLang="en-US" sz="2000">
                <a:latin typeface="Arial" panose="020B0604020202020204" pitchFamily="34" charset="0"/>
              </a:rPr>
              <a:t>Splinting:</a:t>
            </a:r>
          </a:p>
          <a:p>
            <a:pPr eaLnBrk="1" hangingPunct="1">
              <a:lnSpc>
                <a:spcPct val="100000"/>
              </a:lnSpc>
              <a:spcBef>
                <a:spcPct val="50000"/>
              </a:spcBef>
              <a:buFontTx/>
              <a:buNone/>
            </a:pPr>
            <a:r>
              <a:rPr lang="en-US" altLang="en-US" sz="2000">
                <a:latin typeface="Arial" panose="020B0604020202020204" pitchFamily="34" charset="0"/>
              </a:rPr>
              <a:t>Volar Splint – Distal Radius fracture</a:t>
            </a:r>
          </a:p>
          <a:p>
            <a:pPr eaLnBrk="1" hangingPunct="1">
              <a:lnSpc>
                <a:spcPct val="100000"/>
              </a:lnSpc>
              <a:spcBef>
                <a:spcPct val="50000"/>
              </a:spcBef>
              <a:buFontTx/>
              <a:buNone/>
            </a:pPr>
            <a:r>
              <a:rPr lang="en-US" altLang="en-US" sz="2000">
                <a:latin typeface="Arial" panose="020B0604020202020204" pitchFamily="34" charset="0"/>
              </a:rPr>
              <a:t>Thumb Spica Splint – UCL Sprain, Scaphoid</a:t>
            </a:r>
          </a:p>
          <a:p>
            <a:pPr eaLnBrk="1" hangingPunct="1">
              <a:lnSpc>
                <a:spcPct val="100000"/>
              </a:lnSpc>
              <a:spcBef>
                <a:spcPct val="50000"/>
              </a:spcBef>
              <a:buFontTx/>
              <a:buNone/>
            </a:pPr>
            <a:r>
              <a:rPr lang="en-US" altLang="en-US" sz="2000">
                <a:latin typeface="Arial" panose="020B0604020202020204" pitchFamily="34" charset="0"/>
              </a:rPr>
              <a:t>Boxer/Ulnar Gutter – 4</a:t>
            </a:r>
            <a:r>
              <a:rPr lang="en-US" altLang="en-US" sz="2000" baseline="30000">
                <a:latin typeface="Arial" panose="020B0604020202020204" pitchFamily="34" charset="0"/>
              </a:rPr>
              <a:t>th</a:t>
            </a:r>
            <a:r>
              <a:rPr lang="en-US" altLang="en-US" sz="2000">
                <a:latin typeface="Arial" panose="020B0604020202020204" pitchFamily="34" charset="0"/>
              </a:rPr>
              <a:t> &amp; 5</a:t>
            </a:r>
            <a:r>
              <a:rPr lang="en-US" altLang="en-US" sz="2000" baseline="30000">
                <a:latin typeface="Arial" panose="020B0604020202020204" pitchFamily="34" charset="0"/>
              </a:rPr>
              <a:t>th</a:t>
            </a:r>
            <a:r>
              <a:rPr lang="en-US" altLang="en-US" sz="2000">
                <a:latin typeface="Arial" panose="020B0604020202020204" pitchFamily="34" charset="0"/>
              </a:rPr>
              <a:t> metacarpal fractures</a:t>
            </a:r>
          </a:p>
          <a:p>
            <a:pPr eaLnBrk="1" hangingPunct="1">
              <a:lnSpc>
                <a:spcPct val="100000"/>
              </a:lnSpc>
              <a:spcBef>
                <a:spcPct val="50000"/>
              </a:spcBef>
              <a:buFontTx/>
              <a:buNone/>
            </a:pPr>
            <a:r>
              <a:rPr lang="en-US" altLang="en-US" sz="2000">
                <a:latin typeface="Arial" panose="020B0604020202020204" pitchFamily="34" charset="0"/>
              </a:rPr>
              <a:t>Sugar Tong – mid shaft forearm fracture</a:t>
            </a:r>
          </a:p>
          <a:p>
            <a:pPr eaLnBrk="1" hangingPunct="1">
              <a:lnSpc>
                <a:spcPct val="100000"/>
              </a:lnSpc>
              <a:spcBef>
                <a:spcPct val="50000"/>
              </a:spcBef>
              <a:buFontTx/>
              <a:buNone/>
            </a:pPr>
            <a:r>
              <a:rPr lang="en-US" altLang="en-US" sz="2000">
                <a:latin typeface="Arial" panose="020B0604020202020204" pitchFamily="34" charset="0"/>
              </a:rPr>
              <a:t>Posterior Ankle Splint – Distal Tib /Fib, Achilles Tendon tears</a:t>
            </a:r>
          </a:p>
          <a:p>
            <a:pPr eaLnBrk="1" hangingPunct="1">
              <a:lnSpc>
                <a:spcPct val="100000"/>
              </a:lnSpc>
              <a:spcBef>
                <a:spcPct val="50000"/>
              </a:spcBef>
              <a:buFontTx/>
              <a:buNone/>
            </a:pPr>
            <a:r>
              <a:rPr lang="en-US" altLang="en-US" sz="2000">
                <a:latin typeface="Arial" panose="020B0604020202020204" pitchFamily="34" charset="0"/>
              </a:rPr>
              <a:t>Casting:</a:t>
            </a:r>
          </a:p>
          <a:p>
            <a:pPr eaLnBrk="1" hangingPunct="1">
              <a:lnSpc>
                <a:spcPct val="100000"/>
              </a:lnSpc>
              <a:spcBef>
                <a:spcPct val="50000"/>
              </a:spcBef>
              <a:buFontTx/>
              <a:buNone/>
            </a:pPr>
            <a:r>
              <a:rPr lang="en-US" altLang="en-US" sz="2000">
                <a:latin typeface="Arial" panose="020B0604020202020204" pitchFamily="34" charset="0"/>
              </a:rPr>
              <a:t>Short Arm</a:t>
            </a:r>
          </a:p>
          <a:p>
            <a:pPr eaLnBrk="1" hangingPunct="1">
              <a:lnSpc>
                <a:spcPct val="100000"/>
              </a:lnSpc>
              <a:spcBef>
                <a:spcPct val="50000"/>
              </a:spcBef>
              <a:buFontTx/>
              <a:buNone/>
            </a:pPr>
            <a:r>
              <a:rPr lang="en-US" altLang="en-US" sz="2000">
                <a:latin typeface="Arial" panose="020B0604020202020204" pitchFamily="34" charset="0"/>
              </a:rPr>
              <a:t>Thumb Spica</a:t>
            </a:r>
          </a:p>
          <a:p>
            <a:pPr eaLnBrk="1" hangingPunct="1">
              <a:lnSpc>
                <a:spcPct val="100000"/>
              </a:lnSpc>
              <a:spcBef>
                <a:spcPct val="50000"/>
              </a:spcBef>
              <a:buFontTx/>
              <a:buNone/>
            </a:pPr>
            <a:r>
              <a:rPr lang="en-US" altLang="en-US" sz="2000">
                <a:latin typeface="Arial" panose="020B0604020202020204" pitchFamily="34" charset="0"/>
              </a:rPr>
              <a:t>Short Leg</a:t>
            </a:r>
          </a:p>
          <a:p>
            <a:pPr eaLnBrk="1" hangingPunct="1">
              <a:lnSpc>
                <a:spcPct val="100000"/>
              </a:lnSpc>
              <a:spcBef>
                <a:spcPct val="50000"/>
              </a:spcBef>
              <a:buFontTx/>
              <a:buNone/>
            </a:pPr>
            <a:r>
              <a:rPr lang="en-US" altLang="en-US" sz="2000">
                <a:latin typeface="Arial" panose="020B0604020202020204" pitchFamily="34" charset="0"/>
              </a:rPr>
              <a:t>                             </a:t>
            </a:r>
            <a:r>
              <a:rPr lang="en-US" altLang="en-US" sz="2000">
                <a:solidFill>
                  <a:srgbClr val="70AD47"/>
                </a:solidFill>
                <a:latin typeface="Arial" panose="020B0604020202020204" pitchFamily="34" charset="0"/>
              </a:rPr>
              <a:t>         </a:t>
            </a:r>
          </a:p>
        </p:txBody>
      </p:sp>
    </p:spTree>
  </p:cSld>
  <p:clrMapOvr>
    <a:masterClrMapping/>
  </p:clrMapOvr>
  <p:transition spd="slow"/>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5305B5F6-E299-4D05-A9C2-2DF6A4518BDC}"/>
              </a:ext>
            </a:extLst>
          </p:cNvPr>
          <p:cNvSpPr>
            <a:spLocks noChangeArrowheads="1"/>
          </p:cNvSpPr>
          <p:nvPr/>
        </p:nvSpPr>
        <p:spPr bwMode="auto">
          <a:xfrm>
            <a:off x="762000" y="471488"/>
            <a:ext cx="37560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a:solidFill>
                  <a:srgbClr val="800000"/>
                </a:solidFill>
                <a:latin typeface="Arial Black" panose="020B0A04020102020204" pitchFamily="34" charset="0"/>
              </a:rPr>
              <a:t>Splinting Products</a:t>
            </a:r>
          </a:p>
        </p:txBody>
      </p:sp>
      <p:sp>
        <p:nvSpPr>
          <p:cNvPr id="11267" name="Text Box 4" descr="Liner4">
            <a:extLst>
              <a:ext uri="{FF2B5EF4-FFF2-40B4-BE49-F238E27FC236}">
                <a16:creationId xmlns:a16="http://schemas.microsoft.com/office/drawing/2014/main" id="{94D63246-0B79-4AEF-92BD-07FA87695143}"/>
              </a:ext>
            </a:extLst>
          </p:cNvPr>
          <p:cNvSpPr txBox="1">
            <a:spLocks noChangeArrowheads="1"/>
          </p:cNvSpPr>
          <p:nvPr/>
        </p:nvSpPr>
        <p:spPr bwMode="auto">
          <a:xfrm>
            <a:off x="990600" y="1371600"/>
            <a:ext cx="3657600"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tabLst>
                <a:tab pos="12065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12065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12065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12065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12065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2065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2065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2065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20650" algn="l"/>
              </a:tabLst>
              <a:defRPr>
                <a:solidFill>
                  <a:schemeClr val="tx1"/>
                </a:solidFill>
                <a:latin typeface="Calibri" panose="020F0502020204030204" pitchFamily="34" charset="0"/>
              </a:defRPr>
            </a:lvl9pPr>
          </a:lstStyle>
          <a:p>
            <a:pPr>
              <a:lnSpc>
                <a:spcPct val="100000"/>
              </a:lnSpc>
              <a:spcBef>
                <a:spcPct val="0"/>
              </a:spcBef>
              <a:buFontTx/>
              <a:buNone/>
            </a:pPr>
            <a:r>
              <a:rPr lang="en-US" altLang="en-US" sz="3300" b="1" u="sng">
                <a:solidFill>
                  <a:srgbClr val="800000"/>
                </a:solidFill>
                <a:latin typeface="Arial" panose="020B0604020202020204" pitchFamily="34" charset="0"/>
              </a:rPr>
              <a:t>Splinting</a:t>
            </a:r>
          </a:p>
          <a:p>
            <a:pPr>
              <a:lnSpc>
                <a:spcPct val="100000"/>
              </a:lnSpc>
              <a:spcBef>
                <a:spcPct val="0"/>
              </a:spcBef>
              <a:buFontTx/>
              <a:buChar char="•"/>
            </a:pPr>
            <a:r>
              <a:rPr lang="en-US" altLang="en-US">
                <a:solidFill>
                  <a:srgbClr val="000099"/>
                </a:solidFill>
                <a:latin typeface="Arial" panose="020B0604020202020204" pitchFamily="34" charset="0"/>
              </a:rPr>
              <a:t>  Synthetic Splinting</a:t>
            </a:r>
          </a:p>
          <a:p>
            <a:pPr>
              <a:lnSpc>
                <a:spcPct val="100000"/>
              </a:lnSpc>
              <a:spcBef>
                <a:spcPct val="0"/>
              </a:spcBef>
              <a:buFontTx/>
              <a:buChar char="•"/>
            </a:pPr>
            <a:r>
              <a:rPr lang="en-US" altLang="en-US">
                <a:solidFill>
                  <a:srgbClr val="000099"/>
                </a:solidFill>
                <a:latin typeface="Arial" panose="020B0604020202020204" pitchFamily="34" charset="0"/>
              </a:rPr>
              <a:t>  Elastic Band</a:t>
            </a:r>
          </a:p>
          <a:p>
            <a:pPr>
              <a:lnSpc>
                <a:spcPct val="100000"/>
              </a:lnSpc>
              <a:spcBef>
                <a:spcPct val="0"/>
              </a:spcBef>
              <a:buFontTx/>
              <a:buChar char="•"/>
            </a:pPr>
            <a:r>
              <a:rPr lang="en-US" altLang="en-US">
                <a:solidFill>
                  <a:srgbClr val="000099"/>
                </a:solidFill>
                <a:latin typeface="Arial" panose="020B0604020202020204" pitchFamily="34" charset="0"/>
              </a:rPr>
              <a:t>  Water bottle</a:t>
            </a:r>
          </a:p>
          <a:p>
            <a:pPr>
              <a:lnSpc>
                <a:spcPct val="100000"/>
              </a:lnSpc>
              <a:spcBef>
                <a:spcPct val="0"/>
              </a:spcBef>
              <a:buFontTx/>
              <a:buChar char="•"/>
            </a:pPr>
            <a:r>
              <a:rPr lang="en-US" altLang="en-US">
                <a:solidFill>
                  <a:srgbClr val="000099"/>
                </a:solidFill>
                <a:latin typeface="Arial" panose="020B0604020202020204" pitchFamily="34" charset="0"/>
              </a:rPr>
              <a:t>  Scissors</a:t>
            </a:r>
          </a:p>
        </p:txBody>
      </p:sp>
    </p:spTree>
  </p:cSld>
  <p:clrMapOvr>
    <a:masterClrMapping/>
  </p:clrMapOvr>
  <p:transition>
    <p:pull dir="rd"/>
  </p:transition>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FF82D82C-49AD-42F8-9F38-2DCA3F6B5632}"/>
              </a:ext>
            </a:extLst>
          </p:cNvPr>
          <p:cNvSpPr>
            <a:spLocks noChangeArrowheads="1"/>
          </p:cNvSpPr>
          <p:nvPr/>
        </p:nvSpPr>
        <p:spPr bwMode="auto">
          <a:xfrm>
            <a:off x="893763" y="471488"/>
            <a:ext cx="48418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a:solidFill>
                  <a:srgbClr val="800000"/>
                </a:solidFill>
                <a:latin typeface="Arial Black" panose="020B0A04020102020204" pitchFamily="34" charset="0"/>
              </a:rPr>
              <a:t>Tips for Better Splinting</a:t>
            </a:r>
          </a:p>
        </p:txBody>
      </p:sp>
      <p:sp>
        <p:nvSpPr>
          <p:cNvPr id="12291" name="Text Box 3">
            <a:extLst>
              <a:ext uri="{FF2B5EF4-FFF2-40B4-BE49-F238E27FC236}">
                <a16:creationId xmlns:a16="http://schemas.microsoft.com/office/drawing/2014/main" id="{7A7DF4F4-7103-4EEE-BB7D-3E0A4C1D090A}"/>
              </a:ext>
            </a:extLst>
          </p:cNvPr>
          <p:cNvSpPr txBox="1">
            <a:spLocks noChangeArrowheads="1"/>
          </p:cNvSpPr>
          <p:nvPr/>
        </p:nvSpPr>
        <p:spPr bwMode="auto">
          <a:xfrm>
            <a:off x="838200" y="838200"/>
            <a:ext cx="7924800" cy="57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Char char="•"/>
            </a:pPr>
            <a:r>
              <a:rPr lang="en-US" altLang="en-US" sz="2100">
                <a:solidFill>
                  <a:srgbClr val="000099"/>
                </a:solidFill>
                <a:latin typeface="Arial" panose="020B0604020202020204" pitchFamily="34" charset="0"/>
              </a:rPr>
              <a:t>Use “elastic bandage test” to determine optimal splint</a:t>
            </a:r>
          </a:p>
          <a:p>
            <a:pPr eaLnBrk="1" hangingPunct="1">
              <a:lnSpc>
                <a:spcPct val="100000"/>
              </a:lnSpc>
              <a:spcBef>
                <a:spcPct val="0"/>
              </a:spcBef>
              <a:buFontTx/>
              <a:buNone/>
            </a:pPr>
            <a:r>
              <a:rPr lang="en-US" altLang="en-US" sz="2100">
                <a:solidFill>
                  <a:srgbClr val="000099"/>
                </a:solidFill>
                <a:latin typeface="Arial" panose="020B0604020202020204" pitchFamily="34" charset="0"/>
              </a:rPr>
              <a:t>     width.</a:t>
            </a:r>
          </a:p>
          <a:p>
            <a:pPr eaLnBrk="1" hangingPunct="1">
              <a:lnSpc>
                <a:spcPct val="100000"/>
              </a:lnSpc>
              <a:spcBef>
                <a:spcPct val="0"/>
              </a:spcBef>
              <a:buFontTx/>
              <a:buNone/>
            </a:pPr>
            <a:endParaRPr lang="en-US" altLang="en-US" sz="1500">
              <a:solidFill>
                <a:srgbClr val="000099"/>
              </a:solidFill>
              <a:latin typeface="Arial" panose="020B0604020202020204" pitchFamily="34" charset="0"/>
            </a:endParaRPr>
          </a:p>
          <a:p>
            <a:pPr eaLnBrk="1" hangingPunct="1">
              <a:lnSpc>
                <a:spcPct val="100000"/>
              </a:lnSpc>
              <a:spcBef>
                <a:spcPct val="0"/>
              </a:spcBef>
              <a:buFontTx/>
              <a:buChar char="•"/>
            </a:pPr>
            <a:r>
              <a:rPr lang="en-US" altLang="en-US" sz="2100">
                <a:solidFill>
                  <a:srgbClr val="000099"/>
                </a:solidFill>
                <a:latin typeface="Arial" panose="020B0604020202020204" pitchFamily="34" charset="0"/>
              </a:rPr>
              <a:t>Use clean, room-temperature water-minimum water </a:t>
            </a:r>
          </a:p>
          <a:p>
            <a:pPr eaLnBrk="1" hangingPunct="1">
              <a:lnSpc>
                <a:spcPct val="100000"/>
              </a:lnSpc>
              <a:spcBef>
                <a:spcPct val="0"/>
              </a:spcBef>
              <a:buFontTx/>
              <a:buNone/>
            </a:pPr>
            <a:r>
              <a:rPr lang="en-US" altLang="en-US" sz="2100">
                <a:solidFill>
                  <a:srgbClr val="000099"/>
                </a:solidFill>
                <a:latin typeface="Arial" panose="020B0604020202020204" pitchFamily="34" charset="0"/>
              </a:rPr>
              <a:t>     required</a:t>
            </a:r>
          </a:p>
          <a:p>
            <a:pPr eaLnBrk="1" hangingPunct="1">
              <a:lnSpc>
                <a:spcPct val="100000"/>
              </a:lnSpc>
              <a:spcBef>
                <a:spcPct val="0"/>
              </a:spcBef>
              <a:buFontTx/>
              <a:buNone/>
            </a:pPr>
            <a:endParaRPr lang="en-US" altLang="en-US" sz="1500">
              <a:solidFill>
                <a:srgbClr val="000099"/>
              </a:solidFill>
              <a:latin typeface="Arial" panose="020B0604020202020204" pitchFamily="34" charset="0"/>
            </a:endParaRPr>
          </a:p>
          <a:p>
            <a:pPr eaLnBrk="1" hangingPunct="1">
              <a:lnSpc>
                <a:spcPct val="100000"/>
              </a:lnSpc>
              <a:spcBef>
                <a:spcPct val="0"/>
              </a:spcBef>
              <a:buFontTx/>
              <a:buChar char="•"/>
            </a:pPr>
            <a:r>
              <a:rPr lang="en-US" altLang="en-US" sz="2100">
                <a:solidFill>
                  <a:srgbClr val="000099"/>
                </a:solidFill>
                <a:latin typeface="Arial" panose="020B0604020202020204" pitchFamily="34" charset="0"/>
              </a:rPr>
              <a:t>Smooth the splint on without squeezing, use your palms</a:t>
            </a:r>
          </a:p>
          <a:p>
            <a:pPr eaLnBrk="1" hangingPunct="1">
              <a:lnSpc>
                <a:spcPct val="100000"/>
              </a:lnSpc>
              <a:spcBef>
                <a:spcPct val="0"/>
              </a:spcBef>
              <a:buFontTx/>
              <a:buNone/>
            </a:pPr>
            <a:r>
              <a:rPr lang="en-US" altLang="en-US" sz="2100">
                <a:solidFill>
                  <a:srgbClr val="000099"/>
                </a:solidFill>
                <a:latin typeface="Arial" panose="020B0604020202020204" pitchFamily="34" charset="0"/>
              </a:rPr>
              <a:t>     not your fingertips smooth before placing on patient.</a:t>
            </a:r>
          </a:p>
          <a:p>
            <a:pPr eaLnBrk="1" hangingPunct="1">
              <a:lnSpc>
                <a:spcPct val="100000"/>
              </a:lnSpc>
              <a:spcBef>
                <a:spcPct val="0"/>
              </a:spcBef>
              <a:buFontTx/>
              <a:buNone/>
            </a:pPr>
            <a:endParaRPr lang="en-US" altLang="en-US" sz="1500">
              <a:solidFill>
                <a:srgbClr val="000099"/>
              </a:solidFill>
              <a:latin typeface="Arial" panose="020B0604020202020204" pitchFamily="34" charset="0"/>
            </a:endParaRPr>
          </a:p>
          <a:p>
            <a:pPr eaLnBrk="1" hangingPunct="1">
              <a:lnSpc>
                <a:spcPct val="100000"/>
              </a:lnSpc>
              <a:spcBef>
                <a:spcPct val="0"/>
              </a:spcBef>
              <a:buFontTx/>
              <a:buChar char="•"/>
            </a:pPr>
            <a:r>
              <a:rPr lang="en-US" altLang="en-US" sz="2100">
                <a:solidFill>
                  <a:srgbClr val="000099"/>
                </a:solidFill>
                <a:latin typeface="Arial" panose="020B0604020202020204" pitchFamily="34" charset="0"/>
              </a:rPr>
              <a:t>Roll elastic bandage on the extremity only apply slight </a:t>
            </a:r>
          </a:p>
          <a:p>
            <a:pPr eaLnBrk="1" hangingPunct="1">
              <a:lnSpc>
                <a:spcPct val="100000"/>
              </a:lnSpc>
              <a:spcBef>
                <a:spcPct val="0"/>
              </a:spcBef>
              <a:buFontTx/>
              <a:buNone/>
            </a:pPr>
            <a:r>
              <a:rPr lang="en-US" altLang="en-US" sz="2100">
                <a:solidFill>
                  <a:srgbClr val="000099"/>
                </a:solidFill>
                <a:latin typeface="Arial" panose="020B0604020202020204" pitchFamily="34" charset="0"/>
              </a:rPr>
              <a:t>     tension over the splint &amp; not the patient.</a:t>
            </a:r>
          </a:p>
          <a:p>
            <a:pPr eaLnBrk="1" hangingPunct="1">
              <a:lnSpc>
                <a:spcPct val="100000"/>
              </a:lnSpc>
              <a:spcBef>
                <a:spcPct val="0"/>
              </a:spcBef>
              <a:buFontTx/>
              <a:buNone/>
            </a:pPr>
            <a:endParaRPr lang="en-US" altLang="en-US" sz="1500">
              <a:solidFill>
                <a:srgbClr val="000099"/>
              </a:solidFill>
              <a:latin typeface="Arial" panose="020B0604020202020204" pitchFamily="34" charset="0"/>
            </a:endParaRPr>
          </a:p>
          <a:p>
            <a:pPr eaLnBrk="1" hangingPunct="1">
              <a:lnSpc>
                <a:spcPct val="100000"/>
              </a:lnSpc>
              <a:spcBef>
                <a:spcPct val="0"/>
              </a:spcBef>
              <a:buFontTx/>
              <a:buChar char="•"/>
            </a:pPr>
            <a:r>
              <a:rPr lang="en-US" altLang="en-US" sz="2100">
                <a:solidFill>
                  <a:srgbClr val="000099"/>
                </a:solidFill>
                <a:latin typeface="Arial" panose="020B0604020202020204" pitchFamily="34" charset="0"/>
              </a:rPr>
              <a:t>Protect or pad edges of a splint.</a:t>
            </a:r>
          </a:p>
          <a:p>
            <a:pPr eaLnBrk="1" hangingPunct="1">
              <a:lnSpc>
                <a:spcPct val="100000"/>
              </a:lnSpc>
              <a:spcBef>
                <a:spcPct val="0"/>
              </a:spcBef>
              <a:buFontTx/>
              <a:buNone/>
            </a:pPr>
            <a:endParaRPr lang="en-US" altLang="en-US" sz="1500">
              <a:solidFill>
                <a:srgbClr val="000099"/>
              </a:solidFill>
              <a:latin typeface="Arial" panose="020B0604020202020204" pitchFamily="34" charset="0"/>
            </a:endParaRPr>
          </a:p>
          <a:p>
            <a:pPr eaLnBrk="1" hangingPunct="1">
              <a:lnSpc>
                <a:spcPct val="100000"/>
              </a:lnSpc>
              <a:spcBef>
                <a:spcPct val="0"/>
              </a:spcBef>
              <a:buFontTx/>
              <a:buChar char="•"/>
            </a:pPr>
            <a:r>
              <a:rPr lang="en-US" altLang="en-US" sz="2100">
                <a:solidFill>
                  <a:srgbClr val="000099"/>
                </a:solidFill>
                <a:latin typeface="Arial" panose="020B0604020202020204" pitchFamily="34" charset="0"/>
              </a:rPr>
              <a:t>Leave finger tips exposed to check for circulation.</a:t>
            </a:r>
          </a:p>
          <a:p>
            <a:pPr eaLnBrk="1" hangingPunct="1">
              <a:lnSpc>
                <a:spcPct val="100000"/>
              </a:lnSpc>
              <a:spcBef>
                <a:spcPct val="0"/>
              </a:spcBef>
              <a:buFontTx/>
              <a:buNone/>
            </a:pPr>
            <a:endParaRPr lang="en-US" altLang="en-US" sz="800">
              <a:solidFill>
                <a:srgbClr val="000099"/>
              </a:solidFill>
              <a:latin typeface="Arial" panose="020B0604020202020204" pitchFamily="34" charset="0"/>
            </a:endParaRPr>
          </a:p>
          <a:p>
            <a:pPr eaLnBrk="1" hangingPunct="1">
              <a:lnSpc>
                <a:spcPct val="100000"/>
              </a:lnSpc>
              <a:spcBef>
                <a:spcPct val="0"/>
              </a:spcBef>
              <a:buFontTx/>
              <a:buChar char="•"/>
            </a:pPr>
            <a:r>
              <a:rPr lang="en-US" altLang="en-US" sz="2100">
                <a:solidFill>
                  <a:srgbClr val="000099"/>
                </a:solidFill>
                <a:latin typeface="Arial" panose="020B0604020202020204" pitchFamily="34" charset="0"/>
              </a:rPr>
              <a:t>Patient should stay still until the heat subsides from the</a:t>
            </a:r>
          </a:p>
          <a:p>
            <a:pPr eaLnBrk="1" hangingPunct="1">
              <a:lnSpc>
                <a:spcPct val="100000"/>
              </a:lnSpc>
              <a:spcBef>
                <a:spcPct val="0"/>
              </a:spcBef>
              <a:buFontTx/>
              <a:buNone/>
            </a:pPr>
            <a:r>
              <a:rPr lang="en-US" altLang="en-US" sz="2100">
                <a:solidFill>
                  <a:srgbClr val="000099"/>
                </a:solidFill>
                <a:latin typeface="Arial" panose="020B0604020202020204" pitchFamily="34" charset="0"/>
              </a:rPr>
              <a:t>     splint</a:t>
            </a:r>
          </a:p>
          <a:p>
            <a:pPr eaLnBrk="1" hangingPunct="1">
              <a:lnSpc>
                <a:spcPct val="100000"/>
              </a:lnSpc>
              <a:spcBef>
                <a:spcPct val="0"/>
              </a:spcBef>
              <a:buFontTx/>
              <a:buNone/>
            </a:pPr>
            <a:endParaRPr lang="en-US" altLang="en-US" sz="1500">
              <a:solidFill>
                <a:srgbClr val="000099"/>
              </a:solidFill>
              <a:latin typeface="Arial" panose="020B0604020202020204" pitchFamily="34" charset="0"/>
            </a:endParaRPr>
          </a:p>
          <a:p>
            <a:pPr eaLnBrk="1" hangingPunct="1">
              <a:lnSpc>
                <a:spcPct val="100000"/>
              </a:lnSpc>
              <a:spcBef>
                <a:spcPct val="0"/>
              </a:spcBef>
              <a:buFontTx/>
              <a:buChar char="•"/>
            </a:pPr>
            <a:r>
              <a:rPr lang="en-US" altLang="en-US" sz="2100">
                <a:solidFill>
                  <a:srgbClr val="000099"/>
                </a:solidFill>
                <a:latin typeface="Arial" panose="020B0604020202020204" pitchFamily="34" charset="0"/>
              </a:rPr>
              <a:t>Pre &amp; post splint checks (F.A.C.T.S)</a:t>
            </a:r>
          </a:p>
        </p:txBody>
      </p:sp>
    </p:spTree>
  </p:cSld>
  <p:clrMapOvr>
    <a:masterClrMapping/>
  </p:clrMapOvr>
  <p:transition spd="slow"/>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93682F1F-0C01-4A87-BDF0-CC9C9326C5B0}"/>
              </a:ext>
            </a:extLst>
          </p:cNvPr>
          <p:cNvSpPr>
            <a:spLocks noChangeArrowheads="1"/>
          </p:cNvSpPr>
          <p:nvPr/>
        </p:nvSpPr>
        <p:spPr bwMode="auto">
          <a:xfrm>
            <a:off x="228600" y="2198688"/>
            <a:ext cx="4114800" cy="283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50000"/>
              </a:lnSpc>
              <a:spcBef>
                <a:spcPct val="0"/>
              </a:spcBef>
              <a:buFontTx/>
              <a:buNone/>
            </a:pPr>
            <a:r>
              <a:rPr lang="en-US" altLang="en-US" sz="2400">
                <a:solidFill>
                  <a:srgbClr val="000099"/>
                </a:solidFill>
                <a:latin typeface="Arial" panose="020B0604020202020204" pitchFamily="34" charset="0"/>
              </a:rPr>
              <a:t>	</a:t>
            </a:r>
            <a:r>
              <a:rPr lang="en-US" altLang="en-US" sz="2400" b="1">
                <a:solidFill>
                  <a:srgbClr val="CC0000"/>
                </a:solidFill>
                <a:latin typeface="Arial" panose="020B0604020202020204" pitchFamily="34" charset="0"/>
              </a:rPr>
              <a:t>F</a:t>
            </a:r>
            <a:r>
              <a:rPr lang="en-US" altLang="en-US" sz="2400">
                <a:solidFill>
                  <a:srgbClr val="000099"/>
                </a:solidFill>
                <a:latin typeface="Arial" panose="020B0604020202020204" pitchFamily="34" charset="0"/>
              </a:rPr>
              <a:t>unction</a:t>
            </a:r>
          </a:p>
          <a:p>
            <a:pPr algn="r" eaLnBrk="1" hangingPunct="1">
              <a:lnSpc>
                <a:spcPct val="150000"/>
              </a:lnSpc>
              <a:spcBef>
                <a:spcPct val="0"/>
              </a:spcBef>
              <a:buFontTx/>
              <a:buNone/>
            </a:pPr>
            <a:r>
              <a:rPr lang="en-US" altLang="en-US" sz="2400" b="1">
                <a:solidFill>
                  <a:srgbClr val="CC0000"/>
                </a:solidFill>
                <a:latin typeface="Arial" panose="020B0604020202020204" pitchFamily="34" charset="0"/>
              </a:rPr>
              <a:t>A</a:t>
            </a:r>
            <a:r>
              <a:rPr lang="en-US" altLang="en-US" sz="2400">
                <a:solidFill>
                  <a:srgbClr val="000099"/>
                </a:solidFill>
                <a:latin typeface="Arial" panose="020B0604020202020204" pitchFamily="34" charset="0"/>
              </a:rPr>
              <a:t>rterial pulse</a:t>
            </a:r>
          </a:p>
          <a:p>
            <a:pPr algn="r" eaLnBrk="1" hangingPunct="1">
              <a:lnSpc>
                <a:spcPct val="150000"/>
              </a:lnSpc>
              <a:spcBef>
                <a:spcPct val="0"/>
              </a:spcBef>
              <a:buFontTx/>
              <a:buNone/>
            </a:pPr>
            <a:r>
              <a:rPr lang="en-US" altLang="en-US" sz="2400" b="1">
                <a:solidFill>
                  <a:srgbClr val="CC0000"/>
                </a:solidFill>
                <a:latin typeface="Arial" panose="020B0604020202020204" pitchFamily="34" charset="0"/>
              </a:rPr>
              <a:t>C</a:t>
            </a:r>
            <a:r>
              <a:rPr lang="en-US" altLang="en-US" sz="2400">
                <a:solidFill>
                  <a:srgbClr val="000099"/>
                </a:solidFill>
                <a:latin typeface="Arial" panose="020B0604020202020204" pitchFamily="34" charset="0"/>
              </a:rPr>
              <a:t>apillary refill </a:t>
            </a:r>
          </a:p>
          <a:p>
            <a:pPr algn="r" eaLnBrk="1" hangingPunct="1">
              <a:lnSpc>
                <a:spcPct val="150000"/>
              </a:lnSpc>
              <a:spcBef>
                <a:spcPct val="0"/>
              </a:spcBef>
              <a:buFontTx/>
              <a:buNone/>
            </a:pPr>
            <a:r>
              <a:rPr lang="en-US" altLang="en-US" sz="2400" b="1">
                <a:solidFill>
                  <a:srgbClr val="CC0000"/>
                </a:solidFill>
                <a:latin typeface="Arial" panose="020B0604020202020204" pitchFamily="34" charset="0"/>
              </a:rPr>
              <a:t>               T</a:t>
            </a:r>
            <a:r>
              <a:rPr lang="en-US" altLang="en-US" sz="2400">
                <a:solidFill>
                  <a:srgbClr val="000099"/>
                </a:solidFill>
                <a:latin typeface="Arial" panose="020B0604020202020204" pitchFamily="34" charset="0"/>
              </a:rPr>
              <a:t>emperature-skin	</a:t>
            </a:r>
          </a:p>
          <a:p>
            <a:pPr algn="r" eaLnBrk="1" hangingPunct="1">
              <a:lnSpc>
                <a:spcPct val="150000"/>
              </a:lnSpc>
              <a:spcBef>
                <a:spcPct val="0"/>
              </a:spcBef>
              <a:buFontTx/>
              <a:buNone/>
            </a:pPr>
            <a:r>
              <a:rPr lang="en-US" altLang="en-US" sz="2400" b="1">
                <a:solidFill>
                  <a:srgbClr val="CC0000"/>
                </a:solidFill>
                <a:latin typeface="Arial" panose="020B0604020202020204" pitchFamily="34" charset="0"/>
              </a:rPr>
              <a:t>S</a:t>
            </a:r>
            <a:r>
              <a:rPr lang="en-US" altLang="en-US" sz="2400">
                <a:solidFill>
                  <a:srgbClr val="000099"/>
                </a:solidFill>
                <a:latin typeface="Arial" panose="020B0604020202020204" pitchFamily="34" charset="0"/>
              </a:rPr>
              <a:t>ensation</a:t>
            </a:r>
          </a:p>
        </p:txBody>
      </p:sp>
      <p:sp>
        <p:nvSpPr>
          <p:cNvPr id="13315" name="Rectangle 3">
            <a:extLst>
              <a:ext uri="{FF2B5EF4-FFF2-40B4-BE49-F238E27FC236}">
                <a16:creationId xmlns:a16="http://schemas.microsoft.com/office/drawing/2014/main" id="{2870D452-E9B7-4467-865A-EA6BE61C3CD4}"/>
              </a:ext>
            </a:extLst>
          </p:cNvPr>
          <p:cNvSpPr>
            <a:spLocks noChangeArrowheads="1"/>
          </p:cNvSpPr>
          <p:nvPr/>
        </p:nvSpPr>
        <p:spPr bwMode="auto">
          <a:xfrm>
            <a:off x="4419600" y="2362200"/>
            <a:ext cx="449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a:solidFill>
                  <a:srgbClr val="000099"/>
                </a:solidFill>
                <a:latin typeface="Arial" panose="020B0604020202020204" pitchFamily="34" charset="0"/>
              </a:rPr>
              <a:t>check for basic functional movement</a:t>
            </a:r>
          </a:p>
        </p:txBody>
      </p:sp>
      <p:sp>
        <p:nvSpPr>
          <p:cNvPr id="13316" name="Rectangle 4">
            <a:extLst>
              <a:ext uri="{FF2B5EF4-FFF2-40B4-BE49-F238E27FC236}">
                <a16:creationId xmlns:a16="http://schemas.microsoft.com/office/drawing/2014/main" id="{4A5BD405-F23F-4BFD-BE8D-B3AFCA272D05}"/>
              </a:ext>
            </a:extLst>
          </p:cNvPr>
          <p:cNvSpPr>
            <a:spLocks noChangeArrowheads="1"/>
          </p:cNvSpPr>
          <p:nvPr/>
        </p:nvSpPr>
        <p:spPr bwMode="auto">
          <a:xfrm>
            <a:off x="4451350" y="2974975"/>
            <a:ext cx="2482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a:solidFill>
                  <a:srgbClr val="000099"/>
                </a:solidFill>
                <a:latin typeface="Arial" panose="020B0604020202020204" pitchFamily="34" charset="0"/>
              </a:rPr>
              <a:t>always check for pulse</a:t>
            </a:r>
          </a:p>
        </p:txBody>
      </p:sp>
      <p:sp>
        <p:nvSpPr>
          <p:cNvPr id="13317" name="Rectangle 5">
            <a:extLst>
              <a:ext uri="{FF2B5EF4-FFF2-40B4-BE49-F238E27FC236}">
                <a16:creationId xmlns:a16="http://schemas.microsoft.com/office/drawing/2014/main" id="{C83F6D72-D39D-471C-91ED-E0209F80C303}"/>
              </a:ext>
            </a:extLst>
          </p:cNvPr>
          <p:cNvSpPr>
            <a:spLocks noChangeArrowheads="1"/>
          </p:cNvSpPr>
          <p:nvPr/>
        </p:nvSpPr>
        <p:spPr bwMode="auto">
          <a:xfrm>
            <a:off x="4495800" y="3508375"/>
            <a:ext cx="3079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a:solidFill>
                  <a:srgbClr val="000099"/>
                </a:solidFill>
                <a:latin typeface="Arial" panose="020B0604020202020204" pitchFamily="34" charset="0"/>
              </a:rPr>
              <a:t>leave tips of fingers exposed</a:t>
            </a:r>
          </a:p>
        </p:txBody>
      </p:sp>
      <p:sp>
        <p:nvSpPr>
          <p:cNvPr id="13318" name="Rectangle 6">
            <a:extLst>
              <a:ext uri="{FF2B5EF4-FFF2-40B4-BE49-F238E27FC236}">
                <a16:creationId xmlns:a16="http://schemas.microsoft.com/office/drawing/2014/main" id="{9282D278-ACD9-421D-80F1-4A9138F8D541}"/>
              </a:ext>
            </a:extLst>
          </p:cNvPr>
          <p:cNvSpPr>
            <a:spLocks noChangeArrowheads="1"/>
          </p:cNvSpPr>
          <p:nvPr/>
        </p:nvSpPr>
        <p:spPr bwMode="auto">
          <a:xfrm>
            <a:off x="4495800" y="4041775"/>
            <a:ext cx="3270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a:solidFill>
                  <a:srgbClr val="000099"/>
                </a:solidFill>
                <a:latin typeface="Arial" panose="020B0604020202020204" pitchFamily="34" charset="0"/>
              </a:rPr>
              <a:t>should fall within normal range</a:t>
            </a:r>
          </a:p>
        </p:txBody>
      </p:sp>
      <p:sp>
        <p:nvSpPr>
          <p:cNvPr id="13319" name="Rectangle 7">
            <a:extLst>
              <a:ext uri="{FF2B5EF4-FFF2-40B4-BE49-F238E27FC236}">
                <a16:creationId xmlns:a16="http://schemas.microsoft.com/office/drawing/2014/main" id="{DB3558D5-1E01-4F67-8425-4E409F808441}"/>
              </a:ext>
            </a:extLst>
          </p:cNvPr>
          <p:cNvSpPr>
            <a:spLocks noChangeArrowheads="1"/>
          </p:cNvSpPr>
          <p:nvPr/>
        </p:nvSpPr>
        <p:spPr bwMode="auto">
          <a:xfrm>
            <a:off x="4495800" y="4613275"/>
            <a:ext cx="3498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a:solidFill>
                  <a:srgbClr val="000099"/>
                </a:solidFill>
                <a:latin typeface="Arial" panose="020B0604020202020204" pitchFamily="34" charset="0"/>
              </a:rPr>
              <a:t>should not have super-sensitivity</a:t>
            </a:r>
          </a:p>
        </p:txBody>
      </p:sp>
      <p:sp>
        <p:nvSpPr>
          <p:cNvPr id="13320" name="Rectangle 8">
            <a:extLst>
              <a:ext uri="{FF2B5EF4-FFF2-40B4-BE49-F238E27FC236}">
                <a16:creationId xmlns:a16="http://schemas.microsoft.com/office/drawing/2014/main" id="{6D2F24E7-6E33-47BC-A5AE-E10EC419A3EE}"/>
              </a:ext>
            </a:extLst>
          </p:cNvPr>
          <p:cNvSpPr>
            <a:spLocks noChangeArrowheads="1"/>
          </p:cNvSpPr>
          <p:nvPr/>
        </p:nvSpPr>
        <p:spPr bwMode="auto">
          <a:xfrm>
            <a:off x="914400" y="1524000"/>
            <a:ext cx="8991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80000"/>
              </a:lnSpc>
              <a:spcBef>
                <a:spcPct val="20000"/>
              </a:spcBef>
              <a:buFontTx/>
              <a:buNone/>
            </a:pPr>
            <a:r>
              <a:rPr lang="en-US" altLang="en-US" sz="2000">
                <a:solidFill>
                  <a:srgbClr val="000099"/>
                </a:solidFill>
                <a:latin typeface="Arial" panose="020B0604020202020204" pitchFamily="34" charset="0"/>
              </a:rPr>
              <a:t>Be sure to monitor the patient’s injury using “</a:t>
            </a:r>
            <a:r>
              <a:rPr lang="en-US" altLang="en-US" sz="2000" b="1">
                <a:solidFill>
                  <a:srgbClr val="CC0000"/>
                </a:solidFill>
                <a:latin typeface="Arial" panose="020B0604020202020204" pitchFamily="34" charset="0"/>
              </a:rPr>
              <a:t>F.A.C.T.S</a:t>
            </a:r>
            <a:r>
              <a:rPr lang="en-US" altLang="en-US" sz="2000">
                <a:solidFill>
                  <a:srgbClr val="000099"/>
                </a:solidFill>
                <a:latin typeface="Arial" panose="020B0604020202020204" pitchFamily="34" charset="0"/>
              </a:rPr>
              <a:t>.”, which checks:</a:t>
            </a:r>
          </a:p>
        </p:txBody>
      </p:sp>
      <p:sp>
        <p:nvSpPr>
          <p:cNvPr id="13321" name="Rectangle 9">
            <a:extLst>
              <a:ext uri="{FF2B5EF4-FFF2-40B4-BE49-F238E27FC236}">
                <a16:creationId xmlns:a16="http://schemas.microsoft.com/office/drawing/2014/main" id="{84068980-71ED-4CA2-A2A1-D2457C1837D5}"/>
              </a:ext>
            </a:extLst>
          </p:cNvPr>
          <p:cNvSpPr>
            <a:spLocks noChangeArrowheads="1"/>
          </p:cNvSpPr>
          <p:nvPr/>
        </p:nvSpPr>
        <p:spPr bwMode="auto">
          <a:xfrm>
            <a:off x="838200" y="441325"/>
            <a:ext cx="2181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a:solidFill>
                  <a:srgbClr val="800000"/>
                </a:solidFill>
                <a:latin typeface="Arial Black" panose="020B0A04020102020204" pitchFamily="34" charset="0"/>
              </a:rPr>
              <a:t>Precautions</a:t>
            </a:r>
          </a:p>
        </p:txBody>
      </p:sp>
    </p:spTree>
  </p:cSld>
  <p:clrMapOvr>
    <a:masterClrMapping/>
  </p:clrMapOvr>
  <p:transition>
    <p:pull dir="rd"/>
  </p:transition>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24F367DC-5163-4776-8BB1-3428DB81ACAD}"/>
              </a:ext>
            </a:extLst>
          </p:cNvPr>
          <p:cNvSpPr>
            <a:spLocks noGrp="1"/>
          </p:cNvSpPr>
          <p:nvPr>
            <p:ph type="body" sz="half" idx="1"/>
          </p:nvPr>
        </p:nvSpPr>
        <p:spPr>
          <a:xfrm>
            <a:off x="762000" y="1143000"/>
            <a:ext cx="4419600" cy="5867400"/>
          </a:xfrm>
        </p:spPr>
        <p:txBody>
          <a:bodyPr/>
          <a:lstStyle/>
          <a:p>
            <a:pPr marL="287338" indent="-287338" eaLnBrk="1" hangingPunct="1">
              <a:lnSpc>
                <a:spcPct val="130000"/>
              </a:lnSpc>
              <a:buFontTx/>
              <a:buNone/>
            </a:pPr>
            <a:r>
              <a:rPr lang="en-US" altLang="en-US" sz="1800">
                <a:solidFill>
                  <a:srgbClr val="000099"/>
                </a:solidFill>
                <a:latin typeface="Arial" panose="020B0604020202020204" pitchFamily="34" charset="0"/>
              </a:rPr>
              <a:t>• 	Re-check patient’s injury using “</a:t>
            </a:r>
            <a:r>
              <a:rPr lang="en-US" altLang="en-US" sz="1800" b="1">
                <a:solidFill>
                  <a:srgbClr val="CC0000"/>
                </a:solidFill>
                <a:latin typeface="Arial" panose="020B0604020202020204" pitchFamily="34" charset="0"/>
              </a:rPr>
              <a:t>F.A.C.T.S</a:t>
            </a:r>
            <a:r>
              <a:rPr lang="en-US" altLang="en-US" sz="1800">
                <a:solidFill>
                  <a:srgbClr val="000099"/>
                </a:solidFill>
                <a:latin typeface="Arial" panose="020B0604020202020204" pitchFamily="34" charset="0"/>
              </a:rPr>
              <a:t>.”</a:t>
            </a:r>
          </a:p>
          <a:p>
            <a:pPr marL="287338" indent="-287338" eaLnBrk="1" hangingPunct="1">
              <a:lnSpc>
                <a:spcPct val="130000"/>
              </a:lnSpc>
              <a:buFontTx/>
              <a:buNone/>
            </a:pPr>
            <a:r>
              <a:rPr lang="en-US" altLang="en-US" sz="1800">
                <a:solidFill>
                  <a:srgbClr val="000099"/>
                </a:solidFill>
                <a:latin typeface="Arial" panose="020B0604020202020204" pitchFamily="34" charset="0"/>
              </a:rPr>
              <a:t>•	Explain to patient “</a:t>
            </a:r>
            <a:r>
              <a:rPr lang="en-US" altLang="en-US" sz="1800" b="1">
                <a:solidFill>
                  <a:srgbClr val="CC0000"/>
                </a:solidFill>
                <a:latin typeface="Arial" panose="020B0604020202020204" pitchFamily="34" charset="0"/>
              </a:rPr>
              <a:t>R.I.C.E</a:t>
            </a:r>
            <a:r>
              <a:rPr lang="en-US" altLang="en-US" sz="1800">
                <a:solidFill>
                  <a:srgbClr val="CC0000"/>
                </a:solidFill>
                <a:latin typeface="Arial" panose="020B0604020202020204" pitchFamily="34" charset="0"/>
              </a:rPr>
              <a:t>.”</a:t>
            </a:r>
            <a:r>
              <a:rPr lang="en-US" altLang="en-US" sz="1800">
                <a:solidFill>
                  <a:srgbClr val="000099"/>
                </a:solidFill>
                <a:latin typeface="Arial" panose="020B0604020202020204" pitchFamily="34" charset="0"/>
              </a:rPr>
              <a:t> instructions.</a:t>
            </a:r>
          </a:p>
          <a:p>
            <a:pPr marL="287338" indent="-287338" eaLnBrk="1" hangingPunct="1">
              <a:lnSpc>
                <a:spcPct val="130000"/>
              </a:lnSpc>
              <a:buFontTx/>
              <a:buNone/>
            </a:pPr>
            <a:r>
              <a:rPr lang="en-US" altLang="en-US" sz="1800">
                <a:solidFill>
                  <a:srgbClr val="000099"/>
                </a:solidFill>
                <a:latin typeface="Arial" panose="020B0604020202020204" pitchFamily="34" charset="0"/>
              </a:rPr>
              <a:t>•	Patient should protect splint/cast from getting wet.</a:t>
            </a:r>
          </a:p>
          <a:p>
            <a:pPr marL="287338" indent="-287338" eaLnBrk="1" hangingPunct="1">
              <a:lnSpc>
                <a:spcPct val="130000"/>
              </a:lnSpc>
              <a:buFontTx/>
              <a:buNone/>
            </a:pPr>
            <a:r>
              <a:rPr lang="en-US" altLang="en-US" sz="1800">
                <a:solidFill>
                  <a:srgbClr val="000099"/>
                </a:solidFill>
                <a:latin typeface="Arial" panose="020B0604020202020204" pitchFamily="34" charset="0"/>
              </a:rPr>
              <a:t>•	Patient should not remove splint/cast unless directed by physician.</a:t>
            </a:r>
          </a:p>
          <a:p>
            <a:pPr marL="287338" indent="-287338" eaLnBrk="1" hangingPunct="1">
              <a:lnSpc>
                <a:spcPct val="130000"/>
              </a:lnSpc>
              <a:buFontTx/>
              <a:buNone/>
            </a:pPr>
            <a:r>
              <a:rPr lang="en-US" altLang="en-US" sz="1800">
                <a:solidFill>
                  <a:srgbClr val="000099"/>
                </a:solidFill>
                <a:latin typeface="Arial" panose="020B0604020202020204" pitchFamily="34" charset="0"/>
              </a:rPr>
              <a:t>•	If toes/fingers become blue, cold, numb or painful, patient should notify doctor immediately. </a:t>
            </a:r>
          </a:p>
          <a:p>
            <a:pPr marL="287338" indent="-287338" eaLnBrk="1" hangingPunct="1">
              <a:lnSpc>
                <a:spcPct val="130000"/>
              </a:lnSpc>
              <a:buFontTx/>
              <a:buNone/>
            </a:pPr>
            <a:r>
              <a:rPr lang="en-US" altLang="en-US" sz="1800">
                <a:solidFill>
                  <a:srgbClr val="000099"/>
                </a:solidFill>
                <a:latin typeface="Arial" panose="020B0604020202020204" pitchFamily="34" charset="0"/>
              </a:rPr>
              <a:t>•	Exercise fingers/toes regularly each day unless otherwise directed.</a:t>
            </a:r>
          </a:p>
        </p:txBody>
      </p:sp>
      <p:sp>
        <p:nvSpPr>
          <p:cNvPr id="14339" name="Rectangle 3">
            <a:extLst>
              <a:ext uri="{FF2B5EF4-FFF2-40B4-BE49-F238E27FC236}">
                <a16:creationId xmlns:a16="http://schemas.microsoft.com/office/drawing/2014/main" id="{E5344AD1-B70D-460F-AB09-CBCF03FB831D}"/>
              </a:ext>
            </a:extLst>
          </p:cNvPr>
          <p:cNvSpPr>
            <a:spLocks noChangeArrowheads="1"/>
          </p:cNvSpPr>
          <p:nvPr/>
        </p:nvSpPr>
        <p:spPr bwMode="auto">
          <a:xfrm>
            <a:off x="5715000" y="1524000"/>
            <a:ext cx="2876550" cy="371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50000"/>
              </a:lnSpc>
              <a:spcBef>
                <a:spcPct val="20000"/>
              </a:spcBef>
              <a:buFontTx/>
              <a:buNone/>
            </a:pPr>
            <a:r>
              <a:rPr lang="en-US" altLang="en-US" sz="3600">
                <a:solidFill>
                  <a:srgbClr val="CC0000"/>
                </a:solidFill>
                <a:latin typeface="HelveticaNeue MediumExt" pitchFamily="2" charset="0"/>
              </a:rPr>
              <a:t>R</a:t>
            </a:r>
            <a:r>
              <a:rPr lang="en-US" altLang="en-US" sz="3600">
                <a:solidFill>
                  <a:srgbClr val="000099"/>
                </a:solidFill>
                <a:latin typeface="HelveticaNeue MediumExt" pitchFamily="2" charset="0"/>
              </a:rPr>
              <a:t>est</a:t>
            </a:r>
          </a:p>
          <a:p>
            <a:pPr>
              <a:lnSpc>
                <a:spcPct val="150000"/>
              </a:lnSpc>
              <a:spcBef>
                <a:spcPct val="20000"/>
              </a:spcBef>
              <a:buFontTx/>
              <a:buNone/>
            </a:pPr>
            <a:r>
              <a:rPr lang="en-US" altLang="en-US" sz="3600">
                <a:solidFill>
                  <a:srgbClr val="CC0000"/>
                </a:solidFill>
                <a:latin typeface="HelveticaNeue MediumExt" pitchFamily="2" charset="0"/>
              </a:rPr>
              <a:t>I</a:t>
            </a:r>
            <a:r>
              <a:rPr lang="en-US" altLang="en-US" sz="3600">
                <a:solidFill>
                  <a:srgbClr val="000099"/>
                </a:solidFill>
                <a:latin typeface="HelveticaNeue MediumExt" pitchFamily="2" charset="0"/>
              </a:rPr>
              <a:t>ce</a:t>
            </a:r>
          </a:p>
          <a:p>
            <a:pPr>
              <a:lnSpc>
                <a:spcPct val="150000"/>
              </a:lnSpc>
              <a:spcBef>
                <a:spcPct val="20000"/>
              </a:spcBef>
              <a:buFontTx/>
              <a:buNone/>
            </a:pPr>
            <a:r>
              <a:rPr lang="en-US" altLang="en-US" sz="3600">
                <a:solidFill>
                  <a:srgbClr val="CC0000"/>
                </a:solidFill>
                <a:latin typeface="HelveticaNeue MediumExt" pitchFamily="2" charset="0"/>
              </a:rPr>
              <a:t>C</a:t>
            </a:r>
            <a:r>
              <a:rPr lang="en-US" altLang="en-US" sz="3600">
                <a:solidFill>
                  <a:srgbClr val="000099"/>
                </a:solidFill>
                <a:latin typeface="HelveticaNeue MediumExt" pitchFamily="2" charset="0"/>
              </a:rPr>
              <a:t>ompression</a:t>
            </a:r>
          </a:p>
          <a:p>
            <a:pPr>
              <a:lnSpc>
                <a:spcPct val="150000"/>
              </a:lnSpc>
              <a:spcBef>
                <a:spcPct val="20000"/>
              </a:spcBef>
              <a:buFontTx/>
              <a:buNone/>
            </a:pPr>
            <a:r>
              <a:rPr lang="en-US" altLang="en-US" sz="3600">
                <a:solidFill>
                  <a:srgbClr val="CC0000"/>
                </a:solidFill>
                <a:latin typeface="HelveticaNeue MediumExt" pitchFamily="2" charset="0"/>
              </a:rPr>
              <a:t>E</a:t>
            </a:r>
            <a:r>
              <a:rPr lang="en-US" altLang="en-US" sz="3600">
                <a:solidFill>
                  <a:srgbClr val="000099"/>
                </a:solidFill>
                <a:latin typeface="HelveticaNeue MediumExt" pitchFamily="2" charset="0"/>
              </a:rPr>
              <a:t>levation</a:t>
            </a:r>
          </a:p>
        </p:txBody>
      </p:sp>
      <p:sp>
        <p:nvSpPr>
          <p:cNvPr id="14340" name="Rectangle 4">
            <a:extLst>
              <a:ext uri="{FF2B5EF4-FFF2-40B4-BE49-F238E27FC236}">
                <a16:creationId xmlns:a16="http://schemas.microsoft.com/office/drawing/2014/main" id="{BDEC6A0D-37D2-4834-BFD5-4C142A632FEB}"/>
              </a:ext>
            </a:extLst>
          </p:cNvPr>
          <p:cNvSpPr>
            <a:spLocks noChangeArrowheads="1"/>
          </p:cNvSpPr>
          <p:nvPr/>
        </p:nvSpPr>
        <p:spPr bwMode="auto">
          <a:xfrm>
            <a:off x="838200" y="393700"/>
            <a:ext cx="34972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a:solidFill>
                  <a:srgbClr val="800000"/>
                </a:solidFill>
                <a:latin typeface="Arial Black" panose="020B0A04020102020204" pitchFamily="34" charset="0"/>
              </a:rPr>
              <a:t>Patient</a:t>
            </a:r>
            <a:r>
              <a:rPr lang="en-US" altLang="en-US">
                <a:solidFill>
                  <a:srgbClr val="000080"/>
                </a:solidFill>
                <a:latin typeface="HelveticaNeue MediumExt" pitchFamily="2" charset="0"/>
              </a:rPr>
              <a:t> </a:t>
            </a:r>
            <a:r>
              <a:rPr lang="en-US" altLang="en-US" sz="2400">
                <a:solidFill>
                  <a:srgbClr val="800000"/>
                </a:solidFill>
                <a:latin typeface="Arial Black" panose="020B0A04020102020204" pitchFamily="34" charset="0"/>
              </a:rPr>
              <a:t>Instructions</a:t>
            </a:r>
          </a:p>
        </p:txBody>
      </p:sp>
    </p:spTree>
  </p:cSld>
  <p:clrMapOvr>
    <a:masterClrMapping/>
  </p:clrMapOvr>
  <p:transition spd="med">
    <p:wipe dir="d"/>
  </p:transition>
</p:sld>
</file>

<file path=ppt/slides/slide3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Text Box 2">
            <a:extLst>
              <a:ext uri="{FF2B5EF4-FFF2-40B4-BE49-F238E27FC236}">
                <a16:creationId xmlns:a16="http://schemas.microsoft.com/office/drawing/2014/main" id="{C4F3B86D-5D00-42D9-AAA7-30FA253D337A}"/>
              </a:ext>
            </a:extLst>
          </p:cNvPr>
          <p:cNvSpPr txBox="1">
            <a:spLocks noChangeArrowheads="1"/>
          </p:cNvSpPr>
          <p:nvPr/>
        </p:nvSpPr>
        <p:spPr bwMode="auto">
          <a:xfrm>
            <a:off x="838200" y="1752600"/>
            <a:ext cx="4495800" cy="377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50000"/>
              </a:lnSpc>
              <a:spcBef>
                <a:spcPct val="50000"/>
              </a:spcBef>
              <a:buFontTx/>
              <a:buAutoNum type="arabicPeriod"/>
            </a:pPr>
            <a:r>
              <a:rPr lang="en-US" altLang="en-US" sz="2100">
                <a:solidFill>
                  <a:srgbClr val="000099"/>
                </a:solidFill>
                <a:latin typeface="Arial" panose="020B0604020202020204" pitchFamily="34" charset="0"/>
              </a:rPr>
              <a:t>Cut</a:t>
            </a:r>
          </a:p>
          <a:p>
            <a:pPr eaLnBrk="1" hangingPunct="1">
              <a:lnSpc>
                <a:spcPct val="150000"/>
              </a:lnSpc>
              <a:spcBef>
                <a:spcPct val="50000"/>
              </a:spcBef>
              <a:buFontTx/>
              <a:buAutoNum type="arabicPeriod"/>
            </a:pPr>
            <a:r>
              <a:rPr lang="en-US" altLang="en-US" sz="2100">
                <a:solidFill>
                  <a:srgbClr val="000099"/>
                </a:solidFill>
                <a:latin typeface="Arial" panose="020B0604020202020204" pitchFamily="34" charset="0"/>
              </a:rPr>
              <a:t>Seal</a:t>
            </a:r>
          </a:p>
          <a:p>
            <a:pPr eaLnBrk="1" hangingPunct="1">
              <a:lnSpc>
                <a:spcPct val="150000"/>
              </a:lnSpc>
              <a:spcBef>
                <a:spcPct val="50000"/>
              </a:spcBef>
              <a:buFontTx/>
              <a:buAutoNum type="arabicPeriod"/>
            </a:pPr>
            <a:r>
              <a:rPr lang="en-US" altLang="en-US" sz="2100">
                <a:solidFill>
                  <a:srgbClr val="000099"/>
                </a:solidFill>
                <a:latin typeface="Arial" panose="020B0604020202020204" pitchFamily="34" charset="0"/>
              </a:rPr>
              <a:t>Remove</a:t>
            </a:r>
          </a:p>
          <a:p>
            <a:pPr eaLnBrk="1" hangingPunct="1">
              <a:lnSpc>
                <a:spcPct val="150000"/>
              </a:lnSpc>
              <a:spcBef>
                <a:spcPct val="50000"/>
              </a:spcBef>
              <a:buFontTx/>
              <a:buAutoNum type="arabicPeriod"/>
            </a:pPr>
            <a:r>
              <a:rPr lang="en-US" altLang="en-US" sz="2100">
                <a:solidFill>
                  <a:srgbClr val="000099"/>
                </a:solidFill>
                <a:latin typeface="Arial" panose="020B0604020202020204" pitchFamily="34" charset="0"/>
              </a:rPr>
              <a:t>Wet</a:t>
            </a:r>
          </a:p>
          <a:p>
            <a:pPr eaLnBrk="1" hangingPunct="1">
              <a:lnSpc>
                <a:spcPct val="150000"/>
              </a:lnSpc>
              <a:spcBef>
                <a:spcPct val="50000"/>
              </a:spcBef>
              <a:buFontTx/>
              <a:buAutoNum type="arabicPeriod"/>
            </a:pPr>
            <a:r>
              <a:rPr lang="en-US" altLang="en-US" sz="2100">
                <a:solidFill>
                  <a:srgbClr val="000099"/>
                </a:solidFill>
                <a:latin typeface="Arial" panose="020B0604020202020204" pitchFamily="34" charset="0"/>
              </a:rPr>
              <a:t>Squeeze</a:t>
            </a:r>
          </a:p>
          <a:p>
            <a:pPr eaLnBrk="1" hangingPunct="1">
              <a:lnSpc>
                <a:spcPct val="150000"/>
              </a:lnSpc>
              <a:spcBef>
                <a:spcPct val="50000"/>
              </a:spcBef>
              <a:buFontTx/>
              <a:buAutoNum type="arabicPeriod"/>
            </a:pPr>
            <a:r>
              <a:rPr lang="en-US" altLang="en-US" sz="2100">
                <a:solidFill>
                  <a:srgbClr val="000099"/>
                </a:solidFill>
                <a:latin typeface="Arial" panose="020B0604020202020204" pitchFamily="34" charset="0"/>
              </a:rPr>
              <a:t>Apply</a:t>
            </a:r>
          </a:p>
        </p:txBody>
      </p:sp>
      <p:pic>
        <p:nvPicPr>
          <p:cNvPr id="340995" name="Picture 3" descr="S3">
            <a:extLst>
              <a:ext uri="{FF2B5EF4-FFF2-40B4-BE49-F238E27FC236}">
                <a16:creationId xmlns:a16="http://schemas.microsoft.com/office/drawing/2014/main" id="{03F2C653-F47C-4EC0-BC30-237BA47A5A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447800"/>
            <a:ext cx="15240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0996" name="Picture 4" descr="S3">
            <a:extLst>
              <a:ext uri="{FF2B5EF4-FFF2-40B4-BE49-F238E27FC236}">
                <a16:creationId xmlns:a16="http://schemas.microsoft.com/office/drawing/2014/main" id="{7877A0AF-DD02-42EB-97C2-BAE89EC4EF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447800"/>
            <a:ext cx="1524000" cy="1446213"/>
          </a:xfrm>
          <a:prstGeom prst="rect">
            <a:avLst/>
          </a:prstGeom>
          <a:solidFill>
            <a:srgbClr val="000099"/>
          </a:solidFill>
          <a:ln w="12700" cap="sq" algn="ctr">
            <a:solidFill>
              <a:schemeClr val="bg1"/>
            </a:solidFill>
            <a:miter lim="800000"/>
            <a:headEnd/>
            <a:tailEnd/>
          </a:ln>
        </p:spPr>
      </p:pic>
      <p:pic>
        <p:nvPicPr>
          <p:cNvPr id="340997" name="Picture 5" descr="S3">
            <a:extLst>
              <a:ext uri="{FF2B5EF4-FFF2-40B4-BE49-F238E27FC236}">
                <a16:creationId xmlns:a16="http://schemas.microsoft.com/office/drawing/2014/main" id="{0589DF02-55EF-48BA-8632-F227B6695F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3124200"/>
            <a:ext cx="15240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0998" name="Picture 6" descr="S3">
            <a:extLst>
              <a:ext uri="{FF2B5EF4-FFF2-40B4-BE49-F238E27FC236}">
                <a16:creationId xmlns:a16="http://schemas.microsoft.com/office/drawing/2014/main" id="{21632E20-76B5-43AC-A502-3011D1901D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3124200"/>
            <a:ext cx="15240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0999" name="Picture 7" descr="S4">
            <a:extLst>
              <a:ext uri="{FF2B5EF4-FFF2-40B4-BE49-F238E27FC236}">
                <a16:creationId xmlns:a16="http://schemas.microsoft.com/office/drawing/2014/main" id="{9A36C430-5AF6-463B-9E7D-1C05BCFF59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4800600"/>
            <a:ext cx="15240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1000" name="Picture 8" descr="S4">
            <a:extLst>
              <a:ext uri="{FF2B5EF4-FFF2-40B4-BE49-F238E27FC236}">
                <a16:creationId xmlns:a16="http://schemas.microsoft.com/office/drawing/2014/main" id="{2D5EE1AF-8BB6-4379-9A9A-E2AD66C4CE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4800600"/>
            <a:ext cx="15240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1001" name="Oval 9">
            <a:extLst>
              <a:ext uri="{FF2B5EF4-FFF2-40B4-BE49-F238E27FC236}">
                <a16:creationId xmlns:a16="http://schemas.microsoft.com/office/drawing/2014/main" id="{436901E7-99C4-4F2E-A313-7B8DFDEBDF4C}"/>
              </a:ext>
            </a:extLst>
          </p:cNvPr>
          <p:cNvSpPr>
            <a:spLocks noChangeArrowheads="1"/>
          </p:cNvSpPr>
          <p:nvPr/>
        </p:nvSpPr>
        <p:spPr bwMode="auto">
          <a:xfrm>
            <a:off x="4419600" y="1447800"/>
            <a:ext cx="381000" cy="406400"/>
          </a:xfrm>
          <a:prstGeom prst="ellipse">
            <a:avLst/>
          </a:prstGeom>
          <a:solidFill>
            <a:srgbClr val="000099"/>
          </a:solidFill>
          <a:ln w="12700" cap="sq">
            <a:solidFill>
              <a:schemeClr val="bg1"/>
            </a:solidFill>
            <a:round/>
            <a:headEnd type="none" w="sm" len="sm"/>
            <a:tailEnd type="none" w="sm" len="sm"/>
          </a:ln>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a:solidFill>
                  <a:schemeClr val="bg1"/>
                </a:solidFill>
                <a:latin typeface="Arial Black" panose="020B0A04020102020204" pitchFamily="34" charset="0"/>
              </a:rPr>
              <a:t>1</a:t>
            </a:r>
          </a:p>
        </p:txBody>
      </p:sp>
      <p:sp>
        <p:nvSpPr>
          <p:cNvPr id="341002" name="Oval 10">
            <a:extLst>
              <a:ext uri="{FF2B5EF4-FFF2-40B4-BE49-F238E27FC236}">
                <a16:creationId xmlns:a16="http://schemas.microsoft.com/office/drawing/2014/main" id="{46DB3A47-FE25-4C86-AF30-41784C7D47CC}"/>
              </a:ext>
            </a:extLst>
          </p:cNvPr>
          <p:cNvSpPr>
            <a:spLocks noChangeArrowheads="1"/>
          </p:cNvSpPr>
          <p:nvPr/>
        </p:nvSpPr>
        <p:spPr bwMode="auto">
          <a:xfrm>
            <a:off x="6477000" y="1447800"/>
            <a:ext cx="381000" cy="406400"/>
          </a:xfrm>
          <a:prstGeom prst="ellipse">
            <a:avLst/>
          </a:prstGeom>
          <a:solidFill>
            <a:srgbClr val="000099"/>
          </a:solidFill>
          <a:ln w="12700" cap="sq">
            <a:solidFill>
              <a:schemeClr val="bg1"/>
            </a:solidFill>
            <a:round/>
            <a:headEnd type="none" w="sm" len="sm"/>
            <a:tailEnd type="none" w="sm" len="sm"/>
          </a:ln>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a:solidFill>
                  <a:schemeClr val="bg1"/>
                </a:solidFill>
                <a:latin typeface="Arial Black" panose="020B0A04020102020204" pitchFamily="34" charset="0"/>
              </a:rPr>
              <a:t>2</a:t>
            </a:r>
          </a:p>
        </p:txBody>
      </p:sp>
      <p:sp>
        <p:nvSpPr>
          <p:cNvPr id="341003" name="Oval 11">
            <a:extLst>
              <a:ext uri="{FF2B5EF4-FFF2-40B4-BE49-F238E27FC236}">
                <a16:creationId xmlns:a16="http://schemas.microsoft.com/office/drawing/2014/main" id="{1EFE1024-0BD2-41FE-A6E6-B15B3CB88688}"/>
              </a:ext>
            </a:extLst>
          </p:cNvPr>
          <p:cNvSpPr>
            <a:spLocks noChangeArrowheads="1"/>
          </p:cNvSpPr>
          <p:nvPr/>
        </p:nvSpPr>
        <p:spPr bwMode="auto">
          <a:xfrm>
            <a:off x="4419600" y="3124200"/>
            <a:ext cx="381000" cy="406400"/>
          </a:xfrm>
          <a:prstGeom prst="ellipse">
            <a:avLst/>
          </a:prstGeom>
          <a:solidFill>
            <a:srgbClr val="000099"/>
          </a:solidFill>
          <a:ln w="12700" cap="sq">
            <a:solidFill>
              <a:schemeClr val="bg1"/>
            </a:solidFill>
            <a:round/>
            <a:headEnd type="none" w="sm" len="sm"/>
            <a:tailEnd type="none" w="sm" len="sm"/>
          </a:ln>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a:solidFill>
                  <a:schemeClr val="bg1"/>
                </a:solidFill>
                <a:latin typeface="Arial Black" panose="020B0A04020102020204" pitchFamily="34" charset="0"/>
              </a:rPr>
              <a:t>3</a:t>
            </a:r>
          </a:p>
        </p:txBody>
      </p:sp>
      <p:sp>
        <p:nvSpPr>
          <p:cNvPr id="341004" name="Oval 12">
            <a:extLst>
              <a:ext uri="{FF2B5EF4-FFF2-40B4-BE49-F238E27FC236}">
                <a16:creationId xmlns:a16="http://schemas.microsoft.com/office/drawing/2014/main" id="{6CA5926C-33AD-41D7-A4AE-1BA63CA57CC5}"/>
              </a:ext>
            </a:extLst>
          </p:cNvPr>
          <p:cNvSpPr>
            <a:spLocks noChangeArrowheads="1"/>
          </p:cNvSpPr>
          <p:nvPr/>
        </p:nvSpPr>
        <p:spPr bwMode="auto">
          <a:xfrm>
            <a:off x="6477000" y="3124200"/>
            <a:ext cx="381000" cy="406400"/>
          </a:xfrm>
          <a:prstGeom prst="ellipse">
            <a:avLst/>
          </a:prstGeom>
          <a:solidFill>
            <a:srgbClr val="000099"/>
          </a:solidFill>
          <a:ln w="12700" cap="sq">
            <a:solidFill>
              <a:schemeClr val="bg1"/>
            </a:solidFill>
            <a:round/>
            <a:headEnd type="none" w="sm" len="sm"/>
            <a:tailEnd type="none" w="sm" len="sm"/>
          </a:ln>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a:solidFill>
                  <a:schemeClr val="bg1"/>
                </a:solidFill>
                <a:latin typeface="Arial Black" panose="020B0A04020102020204" pitchFamily="34" charset="0"/>
              </a:rPr>
              <a:t>4</a:t>
            </a:r>
          </a:p>
        </p:txBody>
      </p:sp>
      <p:sp>
        <p:nvSpPr>
          <p:cNvPr id="341005" name="Oval 13">
            <a:extLst>
              <a:ext uri="{FF2B5EF4-FFF2-40B4-BE49-F238E27FC236}">
                <a16:creationId xmlns:a16="http://schemas.microsoft.com/office/drawing/2014/main" id="{0C1A6747-6038-49CB-B181-7EC738E1A698}"/>
              </a:ext>
            </a:extLst>
          </p:cNvPr>
          <p:cNvSpPr>
            <a:spLocks noChangeArrowheads="1"/>
          </p:cNvSpPr>
          <p:nvPr/>
        </p:nvSpPr>
        <p:spPr bwMode="auto">
          <a:xfrm>
            <a:off x="4495800" y="4800600"/>
            <a:ext cx="381000" cy="406400"/>
          </a:xfrm>
          <a:prstGeom prst="ellipse">
            <a:avLst/>
          </a:prstGeom>
          <a:solidFill>
            <a:srgbClr val="000099"/>
          </a:solidFill>
          <a:ln w="12700" cap="sq">
            <a:solidFill>
              <a:schemeClr val="bg1"/>
            </a:solidFill>
            <a:round/>
            <a:headEnd type="none" w="sm" len="sm"/>
            <a:tailEnd type="none" w="sm" len="sm"/>
          </a:ln>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a:solidFill>
                  <a:schemeClr val="bg1"/>
                </a:solidFill>
                <a:latin typeface="Arial Black" panose="020B0A04020102020204" pitchFamily="34" charset="0"/>
              </a:rPr>
              <a:t>5</a:t>
            </a:r>
          </a:p>
        </p:txBody>
      </p:sp>
      <p:sp>
        <p:nvSpPr>
          <p:cNvPr id="341006" name="Oval 14">
            <a:extLst>
              <a:ext uri="{FF2B5EF4-FFF2-40B4-BE49-F238E27FC236}">
                <a16:creationId xmlns:a16="http://schemas.microsoft.com/office/drawing/2014/main" id="{FAC92041-F908-469E-86A5-DA9E0CF809A4}"/>
              </a:ext>
            </a:extLst>
          </p:cNvPr>
          <p:cNvSpPr>
            <a:spLocks noChangeArrowheads="1"/>
          </p:cNvSpPr>
          <p:nvPr/>
        </p:nvSpPr>
        <p:spPr bwMode="auto">
          <a:xfrm>
            <a:off x="6553200" y="4800600"/>
            <a:ext cx="381000" cy="406400"/>
          </a:xfrm>
          <a:prstGeom prst="ellipse">
            <a:avLst/>
          </a:prstGeom>
          <a:solidFill>
            <a:srgbClr val="000099"/>
          </a:solidFill>
          <a:ln w="12700" cap="sq">
            <a:solidFill>
              <a:schemeClr val="bg1"/>
            </a:solidFill>
            <a:round/>
            <a:headEnd type="none" w="sm" len="sm"/>
            <a:tailEnd type="none" w="sm" len="sm"/>
          </a:ln>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a:solidFill>
                  <a:schemeClr val="bg1"/>
                </a:solidFill>
                <a:latin typeface="Arial Black" panose="020B0A04020102020204" pitchFamily="34" charset="0"/>
              </a:rPr>
              <a:t>6</a:t>
            </a:r>
          </a:p>
        </p:txBody>
      </p:sp>
      <p:sp>
        <p:nvSpPr>
          <p:cNvPr id="15375" name="Rectangle 15">
            <a:extLst>
              <a:ext uri="{FF2B5EF4-FFF2-40B4-BE49-F238E27FC236}">
                <a16:creationId xmlns:a16="http://schemas.microsoft.com/office/drawing/2014/main" id="{99902EA8-A49B-413B-B25B-F29929866E66}"/>
              </a:ext>
            </a:extLst>
          </p:cNvPr>
          <p:cNvSpPr>
            <a:spLocks noChangeArrowheads="1"/>
          </p:cNvSpPr>
          <p:nvPr/>
        </p:nvSpPr>
        <p:spPr bwMode="auto">
          <a:xfrm>
            <a:off x="762000" y="533400"/>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a:solidFill>
                  <a:srgbClr val="800000"/>
                </a:solidFill>
                <a:latin typeface="Arial Black" panose="020B0A04020102020204" pitchFamily="34" charset="0"/>
              </a:rPr>
              <a:t>Preparation Guidelines – Splinting Material</a:t>
            </a:r>
            <a:endParaRPr lang="en-US" altLang="en-US" sz="2400" baseline="30000">
              <a:solidFill>
                <a:srgbClr val="800000"/>
              </a:solidFill>
              <a:latin typeface="Arial Black" panose="020B0A040201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100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099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100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099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100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099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100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099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100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0999"/>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4100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410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1001" grpId="0" animBg="1"/>
      <p:bldP spid="341002" grpId="0" animBg="1"/>
      <p:bldP spid="341003" grpId="0" animBg="1"/>
      <p:bldP spid="341004" grpId="0" animBg="1"/>
      <p:bldP spid="341005" grpId="0" animBg="1"/>
      <p:bldP spid="341006" grpId="0" animBg="1"/>
    </p:bld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1FC089EA-1AC2-42A1-A9E0-0212B63C7A16}"/>
              </a:ext>
            </a:extLst>
          </p:cNvPr>
          <p:cNvSpPr>
            <a:spLocks noGrp="1"/>
          </p:cNvSpPr>
          <p:nvPr>
            <p:ph type="title"/>
          </p:nvPr>
        </p:nvSpPr>
        <p:spPr>
          <a:xfrm>
            <a:off x="838200" y="304800"/>
            <a:ext cx="6324600" cy="762000"/>
          </a:xfrm>
        </p:spPr>
        <p:txBody>
          <a:bodyPr anchor="t"/>
          <a:lstStyle/>
          <a:p>
            <a:pPr eaLnBrk="1" hangingPunct="1"/>
            <a:r>
              <a:rPr lang="en-US" altLang="en-US" sz="2800">
                <a:solidFill>
                  <a:srgbClr val="0033CC"/>
                </a:solidFill>
                <a:latin typeface="Arial Black" panose="020B0A04020102020204" pitchFamily="34" charset="0"/>
              </a:rPr>
              <a:t>Volar Splint</a:t>
            </a:r>
            <a:endParaRPr lang="en-US" altLang="en-US" sz="3600">
              <a:solidFill>
                <a:srgbClr val="CC0000"/>
              </a:solidFill>
              <a:latin typeface="Impact" panose="020B0806030902050204" pitchFamily="34" charset="0"/>
            </a:endParaRPr>
          </a:p>
        </p:txBody>
      </p:sp>
      <p:sp>
        <p:nvSpPr>
          <p:cNvPr id="16387" name="Text Box 6" descr="Liner4">
            <a:extLst>
              <a:ext uri="{FF2B5EF4-FFF2-40B4-BE49-F238E27FC236}">
                <a16:creationId xmlns:a16="http://schemas.microsoft.com/office/drawing/2014/main" id="{F6C471D9-7306-4EAD-89DE-240F3A97FDAC}"/>
              </a:ext>
            </a:extLst>
          </p:cNvPr>
          <p:cNvSpPr txBox="1">
            <a:spLocks noChangeArrowheads="1"/>
          </p:cNvSpPr>
          <p:nvPr/>
        </p:nvSpPr>
        <p:spPr bwMode="auto">
          <a:xfrm>
            <a:off x="3733800" y="1371600"/>
            <a:ext cx="374650" cy="366713"/>
          </a:xfrm>
          <a:prstGeom prst="rect">
            <a:avLst/>
          </a:prstGeom>
          <a:noFill/>
          <a:ln>
            <a:noFill/>
          </a:ln>
          <a:effectLst/>
          <a:extLst>
            <a:ext uri="{909E8E84-426E-40DD-AFC4-6F175D3DCCD1}">
              <a14:hiddenFill xmlns:a14="http://schemas.microsoft.com/office/drawing/2010/main">
                <a:blipFill dpi="0" rotWithShape="0">
                  <a:blip r:embed="rId2"/>
                  <a:srcRect/>
                  <a:stretch>
                    <a:fillRect/>
                  </a:stretch>
                </a:blip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b="1">
                <a:solidFill>
                  <a:srgbClr val="000CCC"/>
                </a:solidFill>
                <a:latin typeface="Arial" panose="020B0604020202020204" pitchFamily="34" charset="0"/>
              </a:rPr>
              <a:t>1.</a:t>
            </a:r>
            <a:endParaRPr lang="en-US" altLang="en-US" sz="1800">
              <a:latin typeface="Times" panose="02020603050405020304" pitchFamily="18" charset="0"/>
            </a:endParaRPr>
          </a:p>
        </p:txBody>
      </p:sp>
      <p:sp>
        <p:nvSpPr>
          <p:cNvPr id="16388" name="Rectangle 19">
            <a:extLst>
              <a:ext uri="{FF2B5EF4-FFF2-40B4-BE49-F238E27FC236}">
                <a16:creationId xmlns:a16="http://schemas.microsoft.com/office/drawing/2014/main" id="{D44E32C5-5524-4863-A6B2-D50B312C57B1}"/>
              </a:ext>
            </a:extLst>
          </p:cNvPr>
          <p:cNvSpPr>
            <a:spLocks noChangeArrowheads="1"/>
          </p:cNvSpPr>
          <p:nvPr/>
        </p:nvSpPr>
        <p:spPr bwMode="auto">
          <a:xfrm>
            <a:off x="3667125" y="2251075"/>
            <a:ext cx="1514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16389" name="Text Box 24" descr="Liner4">
            <a:extLst>
              <a:ext uri="{FF2B5EF4-FFF2-40B4-BE49-F238E27FC236}">
                <a16:creationId xmlns:a16="http://schemas.microsoft.com/office/drawing/2014/main" id="{A7D06BDC-0E81-47B1-957C-585A3C9D25C3}"/>
              </a:ext>
            </a:extLst>
          </p:cNvPr>
          <p:cNvSpPr txBox="1">
            <a:spLocks noChangeArrowheads="1"/>
          </p:cNvSpPr>
          <p:nvPr/>
        </p:nvSpPr>
        <p:spPr bwMode="auto">
          <a:xfrm>
            <a:off x="838200" y="1371600"/>
            <a:ext cx="3276600" cy="4735513"/>
          </a:xfrm>
          <a:prstGeom prst="rect">
            <a:avLst/>
          </a:prstGeom>
          <a:noFill/>
          <a:ln>
            <a:noFill/>
          </a:ln>
          <a:effectLst/>
          <a:extLst>
            <a:ext uri="{909E8E84-426E-40DD-AFC4-6F175D3DCCD1}">
              <a14:hiddenFill xmlns:a14="http://schemas.microsoft.com/office/drawing/2010/main">
                <a:blipFill dpi="0" rotWithShape="0">
                  <a:blip r:embed="rId2"/>
                  <a:srcRect/>
                  <a:stretch>
                    <a:fillRect/>
                  </a:stretch>
                </a:blip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177800" indent="-177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000" b="1">
                <a:solidFill>
                  <a:srgbClr val="000CCC"/>
                </a:solidFill>
                <a:latin typeface="Arial" panose="020B0604020202020204" pitchFamily="34" charset="0"/>
              </a:rPr>
              <a:t>Possible Indications</a:t>
            </a:r>
            <a:endParaRPr lang="en-US" altLang="en-US" sz="2000">
              <a:solidFill>
                <a:srgbClr val="000CCC"/>
              </a:solidFill>
              <a:latin typeface="Arial" panose="020B0604020202020204" pitchFamily="34" charset="0"/>
            </a:endParaRPr>
          </a:p>
          <a:p>
            <a:pPr>
              <a:lnSpc>
                <a:spcPct val="210000"/>
              </a:lnSpc>
              <a:spcBef>
                <a:spcPct val="0"/>
              </a:spcBef>
              <a:buFontTx/>
              <a:buNone/>
            </a:pPr>
            <a:r>
              <a:rPr lang="en-US" altLang="en-US" sz="1800">
                <a:solidFill>
                  <a:srgbClr val="000CCC"/>
                </a:solidFill>
                <a:latin typeface="Arial" panose="020B0604020202020204" pitchFamily="34" charset="0"/>
              </a:rPr>
              <a:t>•	Wrist Sprains</a:t>
            </a:r>
          </a:p>
          <a:p>
            <a:pPr>
              <a:lnSpc>
                <a:spcPct val="210000"/>
              </a:lnSpc>
              <a:spcBef>
                <a:spcPct val="0"/>
              </a:spcBef>
              <a:buFontTx/>
              <a:buNone/>
            </a:pPr>
            <a:r>
              <a:rPr lang="en-US" altLang="en-US" sz="1800">
                <a:solidFill>
                  <a:srgbClr val="000CCC"/>
                </a:solidFill>
                <a:latin typeface="Arial" panose="020B0604020202020204" pitchFamily="34" charset="0"/>
              </a:rPr>
              <a:t>•	Carpal Tunnel Syndrome</a:t>
            </a:r>
          </a:p>
          <a:p>
            <a:pPr>
              <a:lnSpc>
                <a:spcPct val="210000"/>
              </a:lnSpc>
              <a:spcBef>
                <a:spcPct val="0"/>
              </a:spcBef>
              <a:buFontTx/>
              <a:buNone/>
            </a:pPr>
            <a:r>
              <a:rPr lang="en-US" altLang="en-US" sz="1800">
                <a:solidFill>
                  <a:srgbClr val="000CCC"/>
                </a:solidFill>
                <a:latin typeface="Arial" panose="020B0604020202020204" pitchFamily="34" charset="0"/>
              </a:rPr>
              <a:t>•	Lacerations</a:t>
            </a:r>
          </a:p>
          <a:p>
            <a:pPr>
              <a:lnSpc>
                <a:spcPct val="210000"/>
              </a:lnSpc>
              <a:spcBef>
                <a:spcPct val="0"/>
              </a:spcBef>
              <a:buFontTx/>
              <a:buNone/>
            </a:pPr>
            <a:r>
              <a:rPr lang="en-US" altLang="en-US" sz="1800">
                <a:solidFill>
                  <a:srgbClr val="000CCC"/>
                </a:solidFill>
                <a:latin typeface="Arial" panose="020B0604020202020204" pitchFamily="34" charset="0"/>
              </a:rPr>
              <a:t>•	Night Splints</a:t>
            </a:r>
            <a:endParaRPr lang="en-US" altLang="en-US" sz="1800">
              <a:solidFill>
                <a:srgbClr val="000CCC"/>
              </a:solidFill>
              <a:latin typeface="Helvetica 55 Roman" charset="0"/>
            </a:endParaRPr>
          </a:p>
          <a:p>
            <a:pPr>
              <a:lnSpc>
                <a:spcPct val="210000"/>
              </a:lnSpc>
              <a:spcBef>
                <a:spcPct val="0"/>
              </a:spcBef>
              <a:buFontTx/>
              <a:buNone/>
            </a:pPr>
            <a:endParaRPr lang="en-US" altLang="en-US" sz="1800">
              <a:solidFill>
                <a:srgbClr val="000CCC"/>
              </a:solidFill>
              <a:latin typeface="Helvetica 55 Roman" charset="0"/>
            </a:endParaRPr>
          </a:p>
          <a:p>
            <a:pPr>
              <a:lnSpc>
                <a:spcPct val="100000"/>
              </a:lnSpc>
              <a:spcBef>
                <a:spcPct val="0"/>
              </a:spcBef>
              <a:buFontTx/>
              <a:buNone/>
            </a:pPr>
            <a:r>
              <a:rPr lang="en-US" altLang="en-US" sz="2000" b="1">
                <a:solidFill>
                  <a:srgbClr val="000CCC"/>
                </a:solidFill>
                <a:latin typeface="Arial" panose="020B0604020202020204" pitchFamily="34" charset="0"/>
              </a:rPr>
              <a:t>Recommended Width</a:t>
            </a:r>
            <a:endParaRPr lang="en-US" altLang="en-US" sz="2000">
              <a:solidFill>
                <a:srgbClr val="000CCC"/>
              </a:solidFill>
              <a:latin typeface="Helvetica 75 Bold" charset="0"/>
            </a:endParaRPr>
          </a:p>
          <a:p>
            <a:pPr>
              <a:lnSpc>
                <a:spcPct val="210000"/>
              </a:lnSpc>
              <a:spcBef>
                <a:spcPct val="0"/>
              </a:spcBef>
              <a:buFontTx/>
              <a:buNone/>
            </a:pPr>
            <a:r>
              <a:rPr lang="en-US" altLang="en-US" sz="1800">
                <a:solidFill>
                  <a:srgbClr val="000CCC"/>
                </a:solidFill>
                <a:latin typeface="Arial" panose="020B0604020202020204" pitchFamily="34" charset="0"/>
              </a:rPr>
              <a:t>•	3” or 4” for most patients</a:t>
            </a:r>
          </a:p>
          <a:p>
            <a:pPr>
              <a:lnSpc>
                <a:spcPct val="210000"/>
              </a:lnSpc>
              <a:spcBef>
                <a:spcPct val="0"/>
              </a:spcBef>
              <a:buFontTx/>
              <a:buNone/>
            </a:pPr>
            <a:endParaRPr lang="en-US" altLang="en-US" sz="1800">
              <a:solidFill>
                <a:srgbClr val="000CCC"/>
              </a:solidFill>
              <a:latin typeface="Helvetica 55 Roman" charset="0"/>
            </a:endParaRPr>
          </a:p>
        </p:txBody>
      </p:sp>
      <p:sp>
        <p:nvSpPr>
          <p:cNvPr id="16390" name="Text Box 26" descr="Liner4">
            <a:extLst>
              <a:ext uri="{FF2B5EF4-FFF2-40B4-BE49-F238E27FC236}">
                <a16:creationId xmlns:a16="http://schemas.microsoft.com/office/drawing/2014/main" id="{793ED7C5-894A-4E6E-B5BA-E54FDC0B9F68}"/>
              </a:ext>
            </a:extLst>
          </p:cNvPr>
          <p:cNvSpPr txBox="1">
            <a:spLocks noChangeArrowheads="1"/>
          </p:cNvSpPr>
          <p:nvPr/>
        </p:nvSpPr>
        <p:spPr bwMode="auto">
          <a:xfrm>
            <a:off x="6380163" y="1341438"/>
            <a:ext cx="374650" cy="366712"/>
          </a:xfrm>
          <a:prstGeom prst="rect">
            <a:avLst/>
          </a:prstGeom>
          <a:noFill/>
          <a:ln>
            <a:noFill/>
          </a:ln>
          <a:effectLst/>
          <a:extLst>
            <a:ext uri="{909E8E84-426E-40DD-AFC4-6F175D3DCCD1}">
              <a14:hiddenFill xmlns:a14="http://schemas.microsoft.com/office/drawing/2010/main">
                <a:blipFill dpi="0" rotWithShape="0">
                  <a:blip r:embed="rId2"/>
                  <a:srcRect/>
                  <a:stretch>
                    <a:fillRect/>
                  </a:stretch>
                </a:blip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b="1">
                <a:solidFill>
                  <a:srgbClr val="000CCC"/>
                </a:solidFill>
                <a:latin typeface="Arial" panose="020B0604020202020204" pitchFamily="34" charset="0"/>
              </a:rPr>
              <a:t>2.</a:t>
            </a:r>
            <a:endParaRPr lang="en-US" altLang="en-US" sz="1800" b="1">
              <a:latin typeface="Arial" panose="020B0604020202020204" pitchFamily="34" charset="0"/>
            </a:endParaRPr>
          </a:p>
        </p:txBody>
      </p:sp>
      <p:sp>
        <p:nvSpPr>
          <p:cNvPr id="16391" name="Text Box 29" descr="Liner4">
            <a:extLst>
              <a:ext uri="{FF2B5EF4-FFF2-40B4-BE49-F238E27FC236}">
                <a16:creationId xmlns:a16="http://schemas.microsoft.com/office/drawing/2014/main" id="{7A2AC136-C301-45A3-91A9-F872C41E6F3F}"/>
              </a:ext>
            </a:extLst>
          </p:cNvPr>
          <p:cNvSpPr txBox="1">
            <a:spLocks noChangeArrowheads="1"/>
          </p:cNvSpPr>
          <p:nvPr/>
        </p:nvSpPr>
        <p:spPr bwMode="auto">
          <a:xfrm>
            <a:off x="4953000" y="3854450"/>
            <a:ext cx="457200" cy="366713"/>
          </a:xfrm>
          <a:prstGeom prst="rect">
            <a:avLst/>
          </a:prstGeom>
          <a:noFill/>
          <a:ln>
            <a:noFill/>
          </a:ln>
          <a:effectLst/>
          <a:extLst>
            <a:ext uri="{909E8E84-426E-40DD-AFC4-6F175D3DCCD1}">
              <a14:hiddenFill xmlns:a14="http://schemas.microsoft.com/office/drawing/2010/main">
                <a:blipFill dpi="0" rotWithShape="0">
                  <a:blip r:embed="rId2"/>
                  <a:srcRect/>
                  <a:stretch>
                    <a:fillRect/>
                  </a:stretch>
                </a:blip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b="1">
                <a:solidFill>
                  <a:srgbClr val="000CCC"/>
                </a:solidFill>
                <a:latin typeface="Arial" panose="020B0604020202020204" pitchFamily="34" charset="0"/>
              </a:rPr>
              <a:t>3.</a:t>
            </a:r>
            <a:endParaRPr lang="en-US" altLang="en-US" sz="1800" b="1">
              <a:latin typeface="Arial" panose="020B0604020202020204" pitchFamily="34" charset="0"/>
            </a:endParaRPr>
          </a:p>
        </p:txBody>
      </p:sp>
      <p:sp>
        <p:nvSpPr>
          <p:cNvPr id="16392" name="AutoShape 33" descr="p13b">
            <a:extLst>
              <a:ext uri="{FF2B5EF4-FFF2-40B4-BE49-F238E27FC236}">
                <a16:creationId xmlns:a16="http://schemas.microsoft.com/office/drawing/2014/main" id="{875F00B9-A2B3-4D8E-8CF3-078B427DBCFD}"/>
              </a:ext>
            </a:extLst>
          </p:cNvPr>
          <p:cNvSpPr>
            <a:spLocks noChangeArrowheads="1"/>
          </p:cNvSpPr>
          <p:nvPr/>
        </p:nvSpPr>
        <p:spPr bwMode="auto">
          <a:xfrm>
            <a:off x="6858000" y="1371600"/>
            <a:ext cx="2057400" cy="2057400"/>
          </a:xfrm>
          <a:prstGeom prst="roundRect">
            <a:avLst>
              <a:gd name="adj" fmla="val 16667"/>
            </a:avLst>
          </a:prstGeom>
          <a:blipFill dpi="0" rotWithShape="0">
            <a:blip r:embed="rId3"/>
            <a:srcRect/>
            <a:stretch>
              <a:fillRect/>
            </a:stretch>
          </a:blipFill>
          <a:ln>
            <a:noFill/>
          </a:ln>
          <a:effectLst/>
          <a:extLst>
            <a:ext uri="{91240B29-F687-4F45-9708-019B960494DF}">
              <a14:hiddenLine xmlns:a14="http://schemas.microsoft.com/office/drawing/2010/main" w="12700" cap="sq">
                <a:solidFill>
                  <a:srgbClr val="0000FF"/>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16393" name="AutoShape 34" descr="p13a">
            <a:extLst>
              <a:ext uri="{FF2B5EF4-FFF2-40B4-BE49-F238E27FC236}">
                <a16:creationId xmlns:a16="http://schemas.microsoft.com/office/drawing/2014/main" id="{293EC464-2DEA-4AB5-9ACA-AB61D2077AB3}"/>
              </a:ext>
            </a:extLst>
          </p:cNvPr>
          <p:cNvSpPr>
            <a:spLocks noChangeArrowheads="1"/>
          </p:cNvSpPr>
          <p:nvPr/>
        </p:nvSpPr>
        <p:spPr bwMode="auto">
          <a:xfrm>
            <a:off x="4114800" y="1371600"/>
            <a:ext cx="2057400" cy="2057400"/>
          </a:xfrm>
          <a:prstGeom prst="roundRect">
            <a:avLst>
              <a:gd name="adj" fmla="val 16667"/>
            </a:avLst>
          </a:prstGeom>
          <a:blipFill dpi="0" rotWithShape="0">
            <a:blip r:embed="rId4"/>
            <a:srcRect/>
            <a:stretch>
              <a:fillRect/>
            </a:stretch>
          </a:blipFill>
          <a:ln>
            <a:noFill/>
          </a:ln>
          <a:effectLst/>
          <a:extLst>
            <a:ext uri="{91240B29-F687-4F45-9708-019B960494DF}">
              <a14:hiddenLine xmlns:a14="http://schemas.microsoft.com/office/drawing/2010/main" w="12700" cap="sq">
                <a:solidFill>
                  <a:srgbClr val="0000FF"/>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16394" name="AutoShape 35" descr="p13c">
            <a:extLst>
              <a:ext uri="{FF2B5EF4-FFF2-40B4-BE49-F238E27FC236}">
                <a16:creationId xmlns:a16="http://schemas.microsoft.com/office/drawing/2014/main" id="{5FC69871-1F3C-4BA4-B523-65356D569DA1}"/>
              </a:ext>
            </a:extLst>
          </p:cNvPr>
          <p:cNvSpPr>
            <a:spLocks noChangeArrowheads="1"/>
          </p:cNvSpPr>
          <p:nvPr/>
        </p:nvSpPr>
        <p:spPr bwMode="auto">
          <a:xfrm>
            <a:off x="5486400" y="3810000"/>
            <a:ext cx="2057400" cy="2057400"/>
          </a:xfrm>
          <a:prstGeom prst="roundRect">
            <a:avLst>
              <a:gd name="adj" fmla="val 16667"/>
            </a:avLst>
          </a:prstGeom>
          <a:blipFill dpi="0" rotWithShape="0">
            <a:blip r:embed="rId5"/>
            <a:srcRect/>
            <a:stretch>
              <a:fillRect/>
            </a:stretch>
          </a:blipFill>
          <a:ln>
            <a:noFill/>
          </a:ln>
          <a:effectLst/>
          <a:extLst>
            <a:ext uri="{91240B29-F687-4F45-9708-019B960494DF}">
              <a14:hiddenLine xmlns:a14="http://schemas.microsoft.com/office/drawing/2010/main" w="12700" cap="sq">
                <a:solidFill>
                  <a:srgbClr val="0000FF"/>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Tree>
  </p:cSld>
  <p:clrMapOvr>
    <a:masterClrMapping/>
  </p:clrMapOvr>
  <p:transition>
    <p:pull dir="rd"/>
  </p:transition>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5" descr="Liner4">
            <a:extLst>
              <a:ext uri="{FF2B5EF4-FFF2-40B4-BE49-F238E27FC236}">
                <a16:creationId xmlns:a16="http://schemas.microsoft.com/office/drawing/2014/main" id="{14EE7DE9-120D-4A00-8CE9-01123E04EDEB}"/>
              </a:ext>
            </a:extLst>
          </p:cNvPr>
          <p:cNvSpPr txBox="1">
            <a:spLocks noChangeArrowheads="1"/>
          </p:cNvSpPr>
          <p:nvPr/>
        </p:nvSpPr>
        <p:spPr bwMode="auto">
          <a:xfrm>
            <a:off x="838200" y="1219200"/>
            <a:ext cx="3276600" cy="531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177800" indent="-177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000" b="1" dirty="0">
                <a:solidFill>
                  <a:srgbClr val="000099"/>
                </a:solidFill>
                <a:latin typeface="Arial" panose="020B0604020202020204" pitchFamily="34" charset="0"/>
              </a:rPr>
              <a:t>Possible Indications</a:t>
            </a:r>
          </a:p>
          <a:p>
            <a:pPr>
              <a:lnSpc>
                <a:spcPct val="210000"/>
              </a:lnSpc>
              <a:spcBef>
                <a:spcPct val="0"/>
              </a:spcBef>
              <a:buFontTx/>
              <a:buNone/>
            </a:pPr>
            <a:r>
              <a:rPr lang="en-US" altLang="en-US" sz="1800" dirty="0">
                <a:solidFill>
                  <a:srgbClr val="000099"/>
                </a:solidFill>
                <a:latin typeface="Arial" panose="020B0604020202020204" pitchFamily="34" charset="0"/>
              </a:rPr>
              <a:t>•	Navicular/</a:t>
            </a:r>
            <a:r>
              <a:rPr lang="en-US" altLang="en-US" sz="1800" dirty="0" err="1">
                <a:solidFill>
                  <a:srgbClr val="000099"/>
                </a:solidFill>
                <a:latin typeface="Arial" panose="020B0604020202020204" pitchFamily="34" charset="0"/>
              </a:rPr>
              <a:t>Scapoid</a:t>
            </a:r>
            <a:r>
              <a:rPr lang="en-US" altLang="en-US" sz="1800" dirty="0">
                <a:solidFill>
                  <a:srgbClr val="000099"/>
                </a:solidFill>
                <a:latin typeface="Arial" panose="020B0604020202020204" pitchFamily="34" charset="0"/>
              </a:rPr>
              <a:t> Fractures</a:t>
            </a:r>
          </a:p>
          <a:p>
            <a:pPr>
              <a:lnSpc>
                <a:spcPct val="210000"/>
              </a:lnSpc>
              <a:spcBef>
                <a:spcPct val="0"/>
              </a:spcBef>
              <a:buFontTx/>
              <a:buNone/>
            </a:pPr>
            <a:r>
              <a:rPr lang="en-US" altLang="en-US" sz="1800" dirty="0">
                <a:solidFill>
                  <a:srgbClr val="000099"/>
                </a:solidFill>
                <a:latin typeface="Arial" panose="020B0604020202020204" pitchFamily="34" charset="0"/>
              </a:rPr>
              <a:t>•	Thumb Dislocations</a:t>
            </a:r>
          </a:p>
          <a:p>
            <a:pPr>
              <a:lnSpc>
                <a:spcPct val="210000"/>
              </a:lnSpc>
              <a:spcBef>
                <a:spcPct val="0"/>
              </a:spcBef>
              <a:buFontTx/>
              <a:buNone/>
            </a:pPr>
            <a:r>
              <a:rPr lang="en-US" altLang="en-US" sz="1800" dirty="0">
                <a:solidFill>
                  <a:srgbClr val="000099"/>
                </a:solidFill>
                <a:latin typeface="Arial" panose="020B0604020202020204" pitchFamily="34" charset="0"/>
              </a:rPr>
              <a:t>•	Ulnar Collateral </a:t>
            </a:r>
          </a:p>
          <a:p>
            <a:pPr>
              <a:lnSpc>
                <a:spcPct val="210000"/>
              </a:lnSpc>
              <a:spcBef>
                <a:spcPct val="0"/>
              </a:spcBef>
              <a:buFontTx/>
              <a:buChar char="•"/>
            </a:pPr>
            <a:r>
              <a:rPr lang="en-US" altLang="en-US" sz="1800" dirty="0">
                <a:solidFill>
                  <a:srgbClr val="000099"/>
                </a:solidFill>
                <a:latin typeface="Arial" panose="020B0604020202020204" pitchFamily="34" charset="0"/>
              </a:rPr>
              <a:t>Ligament Sprains</a:t>
            </a:r>
          </a:p>
          <a:p>
            <a:pPr>
              <a:lnSpc>
                <a:spcPct val="210000"/>
              </a:lnSpc>
              <a:spcBef>
                <a:spcPct val="0"/>
              </a:spcBef>
              <a:buFontTx/>
              <a:buNone/>
            </a:pPr>
            <a:r>
              <a:rPr lang="en-US" altLang="en-US" sz="1800" dirty="0">
                <a:solidFill>
                  <a:srgbClr val="000099"/>
                </a:solidFill>
                <a:latin typeface="Arial" panose="020B0604020202020204" pitchFamily="34" charset="0"/>
              </a:rPr>
              <a:t>•	Tendinitis</a:t>
            </a:r>
            <a:endParaRPr lang="en-US" altLang="en-US" sz="1800" dirty="0">
              <a:solidFill>
                <a:srgbClr val="000099"/>
              </a:solidFill>
              <a:latin typeface="Helvetica 55 Roman" charset="0"/>
            </a:endParaRPr>
          </a:p>
          <a:p>
            <a:pPr>
              <a:lnSpc>
                <a:spcPct val="210000"/>
              </a:lnSpc>
              <a:spcBef>
                <a:spcPct val="0"/>
              </a:spcBef>
              <a:buFontTx/>
              <a:buNone/>
            </a:pPr>
            <a:endParaRPr lang="en-US" altLang="en-US" sz="1800" dirty="0">
              <a:solidFill>
                <a:srgbClr val="000099"/>
              </a:solidFill>
              <a:latin typeface="Helvetica 55 Roman" charset="0"/>
            </a:endParaRPr>
          </a:p>
          <a:p>
            <a:pPr>
              <a:lnSpc>
                <a:spcPct val="100000"/>
              </a:lnSpc>
              <a:spcBef>
                <a:spcPct val="0"/>
              </a:spcBef>
              <a:buFontTx/>
              <a:buNone/>
            </a:pPr>
            <a:r>
              <a:rPr lang="en-US" altLang="en-US" sz="2000" b="1" dirty="0">
                <a:solidFill>
                  <a:srgbClr val="000099"/>
                </a:solidFill>
                <a:latin typeface="Arial" panose="020B0604020202020204" pitchFamily="34" charset="0"/>
              </a:rPr>
              <a:t>Recommended Width</a:t>
            </a:r>
          </a:p>
          <a:p>
            <a:pPr>
              <a:lnSpc>
                <a:spcPct val="210000"/>
              </a:lnSpc>
              <a:spcBef>
                <a:spcPct val="0"/>
              </a:spcBef>
              <a:buFontTx/>
              <a:buNone/>
            </a:pPr>
            <a:r>
              <a:rPr lang="en-US" altLang="en-US" sz="1800" dirty="0">
                <a:solidFill>
                  <a:srgbClr val="000099"/>
                </a:solidFill>
                <a:latin typeface="Arial" panose="020B0604020202020204" pitchFamily="34" charset="0"/>
              </a:rPr>
              <a:t>•	3” for most patients</a:t>
            </a:r>
          </a:p>
          <a:p>
            <a:pPr>
              <a:lnSpc>
                <a:spcPct val="210000"/>
              </a:lnSpc>
              <a:spcBef>
                <a:spcPct val="0"/>
              </a:spcBef>
              <a:buFontTx/>
              <a:buNone/>
            </a:pPr>
            <a:endParaRPr lang="en-US" altLang="en-US" sz="1800" dirty="0">
              <a:solidFill>
                <a:srgbClr val="000099"/>
              </a:solidFill>
              <a:latin typeface="Helvetica 55 Roman" charset="0"/>
            </a:endParaRPr>
          </a:p>
        </p:txBody>
      </p:sp>
      <p:sp>
        <p:nvSpPr>
          <p:cNvPr id="17411" name="Rectangle 2">
            <a:extLst>
              <a:ext uri="{FF2B5EF4-FFF2-40B4-BE49-F238E27FC236}">
                <a16:creationId xmlns:a16="http://schemas.microsoft.com/office/drawing/2014/main" id="{42BB519B-CFBB-4029-8CDE-71AEFDCF1F4A}"/>
              </a:ext>
            </a:extLst>
          </p:cNvPr>
          <p:cNvSpPr>
            <a:spLocks noGrp="1"/>
          </p:cNvSpPr>
          <p:nvPr>
            <p:ph type="title"/>
          </p:nvPr>
        </p:nvSpPr>
        <p:spPr>
          <a:xfrm>
            <a:off x="457200" y="381000"/>
            <a:ext cx="6781800" cy="762000"/>
          </a:xfrm>
        </p:spPr>
        <p:txBody>
          <a:bodyPr anchor="t"/>
          <a:lstStyle/>
          <a:p>
            <a:pPr eaLnBrk="1" hangingPunct="1"/>
            <a:r>
              <a:rPr lang="en-US" altLang="en-US" sz="3200" dirty="0">
                <a:solidFill>
                  <a:srgbClr val="800000"/>
                </a:solidFill>
                <a:latin typeface="Arial Black" panose="020B0A04020102020204" pitchFamily="34" charset="0"/>
              </a:rPr>
              <a:t>Thumb Spica Splint</a:t>
            </a:r>
            <a:endParaRPr lang="en-US" altLang="en-US" sz="4000" dirty="0">
              <a:solidFill>
                <a:srgbClr val="800000"/>
              </a:solidFill>
              <a:latin typeface="Impact" panose="020B0806030902050204" pitchFamily="34" charset="0"/>
            </a:endParaRPr>
          </a:p>
        </p:txBody>
      </p:sp>
      <p:sp>
        <p:nvSpPr>
          <p:cNvPr id="17412" name="Rectangle 4">
            <a:extLst>
              <a:ext uri="{FF2B5EF4-FFF2-40B4-BE49-F238E27FC236}">
                <a16:creationId xmlns:a16="http://schemas.microsoft.com/office/drawing/2014/main" id="{84D5EBC6-56E5-4A60-88A3-8BB755810620}"/>
              </a:ext>
            </a:extLst>
          </p:cNvPr>
          <p:cNvSpPr>
            <a:spLocks noChangeArrowheads="1"/>
          </p:cNvSpPr>
          <p:nvPr/>
        </p:nvSpPr>
        <p:spPr bwMode="auto">
          <a:xfrm>
            <a:off x="3667125" y="2251075"/>
            <a:ext cx="1514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de-DE" altLang="en-US" sz="2400">
              <a:latin typeface="Times New Roman" panose="02020603050405020304" pitchFamily="18" charset="0"/>
            </a:endParaRPr>
          </a:p>
        </p:txBody>
      </p:sp>
      <p:sp>
        <p:nvSpPr>
          <p:cNvPr id="295945" name="AutoShape 9" descr="p11b">
            <a:extLst>
              <a:ext uri="{FF2B5EF4-FFF2-40B4-BE49-F238E27FC236}">
                <a16:creationId xmlns:a16="http://schemas.microsoft.com/office/drawing/2014/main" id="{9396C4E7-8D1F-47E5-93BA-68490AE8E88F}"/>
              </a:ext>
            </a:extLst>
          </p:cNvPr>
          <p:cNvSpPr>
            <a:spLocks noChangeArrowheads="1"/>
          </p:cNvSpPr>
          <p:nvPr/>
        </p:nvSpPr>
        <p:spPr bwMode="auto">
          <a:xfrm>
            <a:off x="6858000" y="1371600"/>
            <a:ext cx="2057400" cy="2057400"/>
          </a:xfrm>
          <a:prstGeom prst="roundRect">
            <a:avLst>
              <a:gd name="adj" fmla="val 16667"/>
            </a:avLst>
          </a:prstGeom>
          <a:blipFill dpi="0" rotWithShape="0">
            <a:blip r:embed="rId2"/>
            <a:srcRect/>
            <a:stretch>
              <a:fillRect/>
            </a:stretch>
          </a:blip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de-DE" altLang="en-US" sz="2400">
              <a:latin typeface="Times New Roman" panose="02020603050405020304" pitchFamily="18" charset="0"/>
            </a:endParaRPr>
          </a:p>
        </p:txBody>
      </p:sp>
      <p:sp>
        <p:nvSpPr>
          <p:cNvPr id="295946" name="AutoShape 10" descr="p11a">
            <a:extLst>
              <a:ext uri="{FF2B5EF4-FFF2-40B4-BE49-F238E27FC236}">
                <a16:creationId xmlns:a16="http://schemas.microsoft.com/office/drawing/2014/main" id="{6758408C-E14A-489D-87D8-B3E90B62321D}"/>
              </a:ext>
            </a:extLst>
          </p:cNvPr>
          <p:cNvSpPr>
            <a:spLocks noChangeArrowheads="1"/>
          </p:cNvSpPr>
          <p:nvPr/>
        </p:nvSpPr>
        <p:spPr bwMode="auto">
          <a:xfrm>
            <a:off x="4114800" y="1371600"/>
            <a:ext cx="2057400" cy="2057400"/>
          </a:xfrm>
          <a:prstGeom prst="roundRect">
            <a:avLst>
              <a:gd name="adj" fmla="val 16667"/>
            </a:avLst>
          </a:prstGeom>
          <a:blipFill dpi="0" rotWithShape="0">
            <a:blip r:embed="rId3"/>
            <a:srcRect/>
            <a:stretch>
              <a:fillRect/>
            </a:stretch>
          </a:blip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de-DE" altLang="en-US" sz="2400">
              <a:latin typeface="Times New Roman" panose="02020603050405020304" pitchFamily="18" charset="0"/>
            </a:endParaRPr>
          </a:p>
        </p:txBody>
      </p:sp>
      <p:sp>
        <p:nvSpPr>
          <p:cNvPr id="295947" name="AutoShape 11" descr="p11c">
            <a:extLst>
              <a:ext uri="{FF2B5EF4-FFF2-40B4-BE49-F238E27FC236}">
                <a16:creationId xmlns:a16="http://schemas.microsoft.com/office/drawing/2014/main" id="{2187E90E-C207-4D44-AF0E-D1B1B11642AD}"/>
              </a:ext>
            </a:extLst>
          </p:cNvPr>
          <p:cNvSpPr>
            <a:spLocks noChangeArrowheads="1"/>
          </p:cNvSpPr>
          <p:nvPr/>
        </p:nvSpPr>
        <p:spPr bwMode="auto">
          <a:xfrm>
            <a:off x="4114800" y="3886200"/>
            <a:ext cx="2057400" cy="2057400"/>
          </a:xfrm>
          <a:prstGeom prst="roundRect">
            <a:avLst>
              <a:gd name="adj" fmla="val 16667"/>
            </a:avLst>
          </a:prstGeom>
          <a:blipFill dpi="0" rotWithShape="0">
            <a:blip r:embed="rId4"/>
            <a:srcRect/>
            <a:stretch>
              <a:fillRect/>
            </a:stretch>
          </a:blip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de-DE" altLang="en-US" sz="2400">
              <a:latin typeface="Times New Roman" panose="02020603050405020304" pitchFamily="18" charset="0"/>
            </a:endParaRPr>
          </a:p>
        </p:txBody>
      </p:sp>
      <p:sp>
        <p:nvSpPr>
          <p:cNvPr id="295948" name="AutoShape 12" descr="p11d">
            <a:extLst>
              <a:ext uri="{FF2B5EF4-FFF2-40B4-BE49-F238E27FC236}">
                <a16:creationId xmlns:a16="http://schemas.microsoft.com/office/drawing/2014/main" id="{A622A4B8-6B0C-4E93-85BE-E3C78AAB0B22}"/>
              </a:ext>
            </a:extLst>
          </p:cNvPr>
          <p:cNvSpPr>
            <a:spLocks noChangeArrowheads="1"/>
          </p:cNvSpPr>
          <p:nvPr/>
        </p:nvSpPr>
        <p:spPr bwMode="auto">
          <a:xfrm>
            <a:off x="6858000" y="3886200"/>
            <a:ext cx="2057400" cy="2057400"/>
          </a:xfrm>
          <a:prstGeom prst="roundRect">
            <a:avLst>
              <a:gd name="adj" fmla="val 16667"/>
            </a:avLst>
          </a:prstGeom>
          <a:blipFill dpi="0" rotWithShape="0">
            <a:blip r:embed="rId5"/>
            <a:srcRect/>
            <a:stretch>
              <a:fillRect/>
            </a:stretch>
          </a:blip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de-DE" altLang="en-US" sz="2400">
              <a:latin typeface="Times New Roman" panose="02020603050405020304" pitchFamily="18" charset="0"/>
            </a:endParaRPr>
          </a:p>
        </p:txBody>
      </p:sp>
      <p:sp>
        <p:nvSpPr>
          <p:cNvPr id="295949" name="Oval 13">
            <a:extLst>
              <a:ext uri="{FF2B5EF4-FFF2-40B4-BE49-F238E27FC236}">
                <a16:creationId xmlns:a16="http://schemas.microsoft.com/office/drawing/2014/main" id="{4E8AA589-AEA7-4264-A1EE-9BBCD5BC55A3}"/>
              </a:ext>
            </a:extLst>
          </p:cNvPr>
          <p:cNvSpPr>
            <a:spLocks noChangeArrowheads="1"/>
          </p:cNvSpPr>
          <p:nvPr/>
        </p:nvSpPr>
        <p:spPr bwMode="auto">
          <a:xfrm>
            <a:off x="4114800" y="1371600"/>
            <a:ext cx="381000" cy="406400"/>
          </a:xfrm>
          <a:prstGeom prst="ellipse">
            <a:avLst/>
          </a:prstGeom>
          <a:solidFill>
            <a:srgbClr val="000099"/>
          </a:solidFill>
          <a:ln w="12700" cap="sq">
            <a:solidFill>
              <a:schemeClr val="bg1"/>
            </a:solidFill>
            <a:round/>
            <a:headEnd type="none" w="sm" len="sm"/>
            <a:tailEnd type="none" w="sm" len="sm"/>
          </a:ln>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a:solidFill>
                  <a:schemeClr val="bg1"/>
                </a:solidFill>
                <a:latin typeface="Arial Black" panose="020B0A04020102020204" pitchFamily="34" charset="0"/>
              </a:rPr>
              <a:t>1</a:t>
            </a:r>
          </a:p>
        </p:txBody>
      </p:sp>
      <p:sp>
        <p:nvSpPr>
          <p:cNvPr id="295952" name="Oval 16">
            <a:extLst>
              <a:ext uri="{FF2B5EF4-FFF2-40B4-BE49-F238E27FC236}">
                <a16:creationId xmlns:a16="http://schemas.microsoft.com/office/drawing/2014/main" id="{78DACE58-593F-4190-A678-18A9B1D3228C}"/>
              </a:ext>
            </a:extLst>
          </p:cNvPr>
          <p:cNvSpPr>
            <a:spLocks noChangeArrowheads="1"/>
          </p:cNvSpPr>
          <p:nvPr/>
        </p:nvSpPr>
        <p:spPr bwMode="auto">
          <a:xfrm>
            <a:off x="6934200" y="1371600"/>
            <a:ext cx="381000" cy="406400"/>
          </a:xfrm>
          <a:prstGeom prst="ellipse">
            <a:avLst/>
          </a:prstGeom>
          <a:solidFill>
            <a:srgbClr val="000099"/>
          </a:solidFill>
          <a:ln w="12700" cap="sq">
            <a:solidFill>
              <a:schemeClr val="bg1"/>
            </a:solidFill>
            <a:round/>
            <a:headEnd type="none" w="sm" len="sm"/>
            <a:tailEnd type="none" w="sm" len="sm"/>
          </a:ln>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a:solidFill>
                  <a:schemeClr val="bg1"/>
                </a:solidFill>
                <a:latin typeface="Arial Black" panose="020B0A04020102020204" pitchFamily="34" charset="0"/>
              </a:rPr>
              <a:t>2</a:t>
            </a:r>
          </a:p>
        </p:txBody>
      </p:sp>
      <p:sp>
        <p:nvSpPr>
          <p:cNvPr id="295953" name="Oval 17">
            <a:extLst>
              <a:ext uri="{FF2B5EF4-FFF2-40B4-BE49-F238E27FC236}">
                <a16:creationId xmlns:a16="http://schemas.microsoft.com/office/drawing/2014/main" id="{974B0995-1B08-4280-9B98-B5E21B4001CC}"/>
              </a:ext>
            </a:extLst>
          </p:cNvPr>
          <p:cNvSpPr>
            <a:spLocks noChangeArrowheads="1"/>
          </p:cNvSpPr>
          <p:nvPr/>
        </p:nvSpPr>
        <p:spPr bwMode="auto">
          <a:xfrm>
            <a:off x="4114800" y="3962400"/>
            <a:ext cx="381000" cy="406400"/>
          </a:xfrm>
          <a:prstGeom prst="ellipse">
            <a:avLst/>
          </a:prstGeom>
          <a:solidFill>
            <a:srgbClr val="000099"/>
          </a:solidFill>
          <a:ln w="12700" cap="sq">
            <a:solidFill>
              <a:schemeClr val="bg1"/>
            </a:solidFill>
            <a:round/>
            <a:headEnd type="none" w="sm" len="sm"/>
            <a:tailEnd type="none" w="sm" len="sm"/>
          </a:ln>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a:solidFill>
                  <a:schemeClr val="bg1"/>
                </a:solidFill>
                <a:latin typeface="Arial Black" panose="020B0A04020102020204" pitchFamily="34" charset="0"/>
              </a:rPr>
              <a:t>3</a:t>
            </a:r>
          </a:p>
        </p:txBody>
      </p:sp>
      <p:sp>
        <p:nvSpPr>
          <p:cNvPr id="295954" name="Oval 18">
            <a:extLst>
              <a:ext uri="{FF2B5EF4-FFF2-40B4-BE49-F238E27FC236}">
                <a16:creationId xmlns:a16="http://schemas.microsoft.com/office/drawing/2014/main" id="{309C4F33-D47C-4867-8A9C-9007F18F9B04}"/>
              </a:ext>
            </a:extLst>
          </p:cNvPr>
          <p:cNvSpPr>
            <a:spLocks noChangeArrowheads="1"/>
          </p:cNvSpPr>
          <p:nvPr/>
        </p:nvSpPr>
        <p:spPr bwMode="auto">
          <a:xfrm>
            <a:off x="6934200" y="3962400"/>
            <a:ext cx="381000" cy="406400"/>
          </a:xfrm>
          <a:prstGeom prst="ellipse">
            <a:avLst/>
          </a:prstGeom>
          <a:solidFill>
            <a:srgbClr val="000099"/>
          </a:solidFill>
          <a:ln w="12700" cap="sq">
            <a:solidFill>
              <a:schemeClr val="bg1"/>
            </a:solidFill>
            <a:round/>
            <a:headEnd type="none" w="sm" len="sm"/>
            <a:tailEnd type="none" w="sm" len="sm"/>
          </a:ln>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a:solidFill>
                  <a:schemeClr val="bg1"/>
                </a:solidFill>
                <a:latin typeface="Arial Black" panose="020B0A04020102020204" pitchFamily="34" charset="0"/>
              </a:rPr>
              <a:t>4</a:t>
            </a: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59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594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59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594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595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594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595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59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45" grpId="0" animBg="1"/>
      <p:bldP spid="295946" grpId="0" animBg="1"/>
      <p:bldP spid="295947" grpId="0" animBg="1"/>
      <p:bldP spid="295948" grpId="0" animBg="1"/>
      <p:bldP spid="295949" grpId="0" animBg="1"/>
      <p:bldP spid="295952" grpId="0" animBg="1"/>
      <p:bldP spid="295953" grpId="0" animBg="1"/>
      <p:bldP spid="29595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C6D04-D803-45F0-A03E-9D6EDFDC04A9}"/>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54D08559-BFBD-41C0-BEE5-BDC17BBA12E5}"/>
              </a:ext>
            </a:extLst>
          </p:cNvPr>
          <p:cNvPicPr>
            <a:picLocks noGrp="1" noChangeAspect="1"/>
          </p:cNvPicPr>
          <p:nvPr>
            <p:ph idx="1"/>
          </p:nvPr>
        </p:nvPicPr>
        <p:blipFill>
          <a:blip r:embed="rId2"/>
          <a:stretch>
            <a:fillRect/>
          </a:stretch>
        </p:blipFill>
        <p:spPr>
          <a:xfrm>
            <a:off x="1" y="857250"/>
            <a:ext cx="9285626" cy="5143500"/>
          </a:xfrm>
        </p:spPr>
      </p:pic>
    </p:spTree>
    <p:extLst>
      <p:ext uri="{BB962C8B-B14F-4D97-AF65-F5344CB8AC3E}">
        <p14:creationId xmlns:p14="http://schemas.microsoft.com/office/powerpoint/2010/main" val="676475702"/>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419E7E14-0445-4D32-AFCA-448F75CDD000}"/>
              </a:ext>
            </a:extLst>
          </p:cNvPr>
          <p:cNvSpPr>
            <a:spLocks noGrp="1"/>
          </p:cNvSpPr>
          <p:nvPr>
            <p:ph type="title"/>
          </p:nvPr>
        </p:nvSpPr>
        <p:spPr>
          <a:xfrm>
            <a:off x="838200" y="304800"/>
            <a:ext cx="6553200" cy="762000"/>
          </a:xfrm>
        </p:spPr>
        <p:txBody>
          <a:bodyPr anchor="t"/>
          <a:lstStyle/>
          <a:p>
            <a:pPr eaLnBrk="1" hangingPunct="1"/>
            <a:r>
              <a:rPr lang="en-US" altLang="en-US" sz="2800">
                <a:solidFill>
                  <a:srgbClr val="0033CC"/>
                </a:solidFill>
                <a:latin typeface="Arial Black" panose="020B0A04020102020204" pitchFamily="34" charset="0"/>
              </a:rPr>
              <a:t>4th &amp; 5th Metacarpal Splint</a:t>
            </a:r>
            <a:endParaRPr lang="en-US" altLang="en-US" sz="3600">
              <a:solidFill>
                <a:srgbClr val="CC0000"/>
              </a:solidFill>
              <a:latin typeface="Impact" panose="020B0806030902050204" pitchFamily="34" charset="0"/>
            </a:endParaRPr>
          </a:p>
        </p:txBody>
      </p:sp>
      <p:sp>
        <p:nvSpPr>
          <p:cNvPr id="18435" name="Text Box 3" descr="Liner4">
            <a:extLst>
              <a:ext uri="{FF2B5EF4-FFF2-40B4-BE49-F238E27FC236}">
                <a16:creationId xmlns:a16="http://schemas.microsoft.com/office/drawing/2014/main" id="{24D17528-D566-440D-A2FF-5615F7F3AEDC}"/>
              </a:ext>
            </a:extLst>
          </p:cNvPr>
          <p:cNvSpPr txBox="1">
            <a:spLocks noChangeArrowheads="1"/>
          </p:cNvSpPr>
          <p:nvPr/>
        </p:nvSpPr>
        <p:spPr bwMode="auto">
          <a:xfrm>
            <a:off x="3636963" y="1417638"/>
            <a:ext cx="374650" cy="366712"/>
          </a:xfrm>
          <a:prstGeom prst="rect">
            <a:avLst/>
          </a:prstGeom>
          <a:noFill/>
          <a:ln>
            <a:noFill/>
          </a:ln>
          <a:effectLst/>
          <a:extLst>
            <a:ext uri="{909E8E84-426E-40DD-AFC4-6F175D3DCCD1}">
              <a14:hiddenFill xmlns:a14="http://schemas.microsoft.com/office/drawing/2010/main">
                <a:blipFill dpi="0" rotWithShape="0">
                  <a:blip r:embed="rId2"/>
                  <a:srcRect/>
                  <a:stretch>
                    <a:fillRect/>
                  </a:stretch>
                </a:blip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b="1">
                <a:solidFill>
                  <a:srgbClr val="000CCC"/>
                </a:solidFill>
                <a:latin typeface="Arial" panose="020B0604020202020204" pitchFamily="34" charset="0"/>
              </a:rPr>
              <a:t>1.</a:t>
            </a:r>
          </a:p>
        </p:txBody>
      </p:sp>
      <p:sp>
        <p:nvSpPr>
          <p:cNvPr id="18436" name="Rectangle 4">
            <a:extLst>
              <a:ext uri="{FF2B5EF4-FFF2-40B4-BE49-F238E27FC236}">
                <a16:creationId xmlns:a16="http://schemas.microsoft.com/office/drawing/2014/main" id="{91CE4B66-6EBB-4E00-A0D0-0A468F2101EF}"/>
              </a:ext>
            </a:extLst>
          </p:cNvPr>
          <p:cNvSpPr>
            <a:spLocks noChangeArrowheads="1"/>
          </p:cNvSpPr>
          <p:nvPr/>
        </p:nvSpPr>
        <p:spPr bwMode="auto">
          <a:xfrm>
            <a:off x="3667125" y="2251075"/>
            <a:ext cx="1514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18437" name="Text Box 5" descr="Liner4">
            <a:extLst>
              <a:ext uri="{FF2B5EF4-FFF2-40B4-BE49-F238E27FC236}">
                <a16:creationId xmlns:a16="http://schemas.microsoft.com/office/drawing/2014/main" id="{17EC5174-1C1D-426E-84A2-BB3F6C2A61C0}"/>
              </a:ext>
            </a:extLst>
          </p:cNvPr>
          <p:cNvSpPr txBox="1">
            <a:spLocks noChangeArrowheads="1"/>
          </p:cNvSpPr>
          <p:nvPr/>
        </p:nvSpPr>
        <p:spPr bwMode="auto">
          <a:xfrm>
            <a:off x="838200" y="1524000"/>
            <a:ext cx="2971800" cy="3616325"/>
          </a:xfrm>
          <a:prstGeom prst="rect">
            <a:avLst/>
          </a:prstGeom>
          <a:noFill/>
          <a:ln>
            <a:noFill/>
          </a:ln>
          <a:effectLst/>
          <a:extLst>
            <a:ext uri="{909E8E84-426E-40DD-AFC4-6F175D3DCCD1}">
              <a14:hiddenFill xmlns:a14="http://schemas.microsoft.com/office/drawing/2010/main">
                <a:blipFill dpi="0" rotWithShape="0">
                  <a:blip r:embed="rId2"/>
                  <a:srcRect/>
                  <a:stretch>
                    <a:fillRect/>
                  </a:stretch>
                </a:blip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177800" indent="-177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000" b="1">
                <a:solidFill>
                  <a:srgbClr val="000CCC"/>
                </a:solidFill>
                <a:latin typeface="Arial" panose="020B0604020202020204" pitchFamily="34" charset="0"/>
              </a:rPr>
              <a:t>Possible Indications</a:t>
            </a:r>
          </a:p>
          <a:p>
            <a:pPr>
              <a:lnSpc>
                <a:spcPct val="210000"/>
              </a:lnSpc>
              <a:spcBef>
                <a:spcPct val="0"/>
              </a:spcBef>
              <a:buFontTx/>
              <a:buNone/>
            </a:pPr>
            <a:r>
              <a:rPr lang="en-US" altLang="en-US" sz="1800">
                <a:solidFill>
                  <a:srgbClr val="000CCC"/>
                </a:solidFill>
                <a:latin typeface="Arial" panose="020B0604020202020204" pitchFamily="34" charset="0"/>
              </a:rPr>
              <a:t>•	5th Metacarpal Fractures</a:t>
            </a:r>
          </a:p>
          <a:p>
            <a:pPr>
              <a:lnSpc>
                <a:spcPct val="210000"/>
              </a:lnSpc>
              <a:spcBef>
                <a:spcPct val="0"/>
              </a:spcBef>
              <a:buFontTx/>
              <a:buNone/>
            </a:pPr>
            <a:r>
              <a:rPr lang="en-US" altLang="en-US" sz="1800">
                <a:solidFill>
                  <a:srgbClr val="000CCC"/>
                </a:solidFill>
                <a:latin typeface="Arial" panose="020B0604020202020204" pitchFamily="34" charset="0"/>
              </a:rPr>
              <a:t>•	4th Metacarpal Fractures</a:t>
            </a:r>
            <a:endParaRPr lang="en-US" altLang="en-US" sz="1800">
              <a:solidFill>
                <a:srgbClr val="000CCC"/>
              </a:solidFill>
              <a:latin typeface="Helvetica 55 Roman" charset="0"/>
            </a:endParaRPr>
          </a:p>
          <a:p>
            <a:pPr>
              <a:lnSpc>
                <a:spcPct val="210000"/>
              </a:lnSpc>
              <a:spcBef>
                <a:spcPct val="0"/>
              </a:spcBef>
              <a:buFontTx/>
              <a:buNone/>
            </a:pPr>
            <a:endParaRPr lang="en-US" altLang="en-US" sz="1800">
              <a:solidFill>
                <a:srgbClr val="000CCC"/>
              </a:solidFill>
              <a:latin typeface="Helvetica 55 Roman" charset="0"/>
            </a:endParaRPr>
          </a:p>
          <a:p>
            <a:pPr>
              <a:lnSpc>
                <a:spcPct val="210000"/>
              </a:lnSpc>
              <a:spcBef>
                <a:spcPct val="0"/>
              </a:spcBef>
              <a:buFontTx/>
              <a:buNone/>
            </a:pPr>
            <a:r>
              <a:rPr lang="en-US" altLang="en-US" sz="2000" b="1">
                <a:solidFill>
                  <a:srgbClr val="000CCC"/>
                </a:solidFill>
                <a:latin typeface="Arial" panose="020B0604020202020204" pitchFamily="34" charset="0"/>
              </a:rPr>
              <a:t>Recommended Width</a:t>
            </a:r>
          </a:p>
          <a:p>
            <a:pPr>
              <a:lnSpc>
                <a:spcPct val="100000"/>
              </a:lnSpc>
              <a:spcBef>
                <a:spcPct val="0"/>
              </a:spcBef>
              <a:buFontTx/>
              <a:buNone/>
            </a:pPr>
            <a:r>
              <a:rPr lang="en-US" altLang="en-US" sz="1800">
                <a:solidFill>
                  <a:srgbClr val="000CCC"/>
                </a:solidFill>
                <a:latin typeface="Arial" panose="020B0604020202020204" pitchFamily="34" charset="0"/>
              </a:rPr>
              <a:t>•	4” or 5” for most patients</a:t>
            </a:r>
          </a:p>
          <a:p>
            <a:pPr>
              <a:lnSpc>
                <a:spcPct val="210000"/>
              </a:lnSpc>
              <a:spcBef>
                <a:spcPct val="0"/>
              </a:spcBef>
              <a:buFontTx/>
              <a:buNone/>
            </a:pPr>
            <a:endParaRPr lang="en-US" altLang="en-US" sz="1800">
              <a:solidFill>
                <a:srgbClr val="000CCC"/>
              </a:solidFill>
              <a:latin typeface="Helvetica 55 Roman" charset="0"/>
            </a:endParaRPr>
          </a:p>
        </p:txBody>
      </p:sp>
      <p:sp>
        <p:nvSpPr>
          <p:cNvPr id="18438" name="Text Box 6" descr="Liner4">
            <a:extLst>
              <a:ext uri="{FF2B5EF4-FFF2-40B4-BE49-F238E27FC236}">
                <a16:creationId xmlns:a16="http://schemas.microsoft.com/office/drawing/2014/main" id="{2B9A876F-8887-4C7F-9A3D-23736018D893}"/>
              </a:ext>
            </a:extLst>
          </p:cNvPr>
          <p:cNvSpPr txBox="1">
            <a:spLocks noChangeArrowheads="1"/>
          </p:cNvSpPr>
          <p:nvPr/>
        </p:nvSpPr>
        <p:spPr bwMode="auto">
          <a:xfrm>
            <a:off x="6380163" y="1341438"/>
            <a:ext cx="374650" cy="366712"/>
          </a:xfrm>
          <a:prstGeom prst="rect">
            <a:avLst/>
          </a:prstGeom>
          <a:noFill/>
          <a:ln>
            <a:noFill/>
          </a:ln>
          <a:effectLst/>
          <a:extLst>
            <a:ext uri="{909E8E84-426E-40DD-AFC4-6F175D3DCCD1}">
              <a14:hiddenFill xmlns:a14="http://schemas.microsoft.com/office/drawing/2010/main">
                <a:blipFill dpi="0" rotWithShape="0">
                  <a:blip r:embed="rId2"/>
                  <a:srcRect/>
                  <a:stretch>
                    <a:fillRect/>
                  </a:stretch>
                </a:blip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b="1">
                <a:solidFill>
                  <a:srgbClr val="000CCC"/>
                </a:solidFill>
                <a:latin typeface="Arial" panose="020B0604020202020204" pitchFamily="34" charset="0"/>
              </a:rPr>
              <a:t>2.</a:t>
            </a:r>
          </a:p>
        </p:txBody>
      </p:sp>
      <p:sp>
        <p:nvSpPr>
          <p:cNvPr id="18439" name="Text Box 7" descr="Liner4">
            <a:extLst>
              <a:ext uri="{FF2B5EF4-FFF2-40B4-BE49-F238E27FC236}">
                <a16:creationId xmlns:a16="http://schemas.microsoft.com/office/drawing/2014/main" id="{8056721F-6448-454A-9FB1-9222D97B04B4}"/>
              </a:ext>
            </a:extLst>
          </p:cNvPr>
          <p:cNvSpPr txBox="1">
            <a:spLocks noChangeArrowheads="1"/>
          </p:cNvSpPr>
          <p:nvPr/>
        </p:nvSpPr>
        <p:spPr bwMode="auto">
          <a:xfrm>
            <a:off x="3713163" y="3932238"/>
            <a:ext cx="374650" cy="366712"/>
          </a:xfrm>
          <a:prstGeom prst="rect">
            <a:avLst/>
          </a:prstGeom>
          <a:noFill/>
          <a:ln>
            <a:noFill/>
          </a:ln>
          <a:effectLst/>
          <a:extLst>
            <a:ext uri="{909E8E84-426E-40DD-AFC4-6F175D3DCCD1}">
              <a14:hiddenFill xmlns:a14="http://schemas.microsoft.com/office/drawing/2010/main">
                <a:blipFill dpi="0" rotWithShape="0">
                  <a:blip r:embed="rId2"/>
                  <a:srcRect/>
                  <a:stretch>
                    <a:fillRect/>
                  </a:stretch>
                </a:blip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b="1">
                <a:solidFill>
                  <a:srgbClr val="000CCC"/>
                </a:solidFill>
                <a:latin typeface="Arial" panose="020B0604020202020204" pitchFamily="34" charset="0"/>
              </a:rPr>
              <a:t>3.</a:t>
            </a:r>
          </a:p>
        </p:txBody>
      </p:sp>
      <p:sp>
        <p:nvSpPr>
          <p:cNvPr id="18440" name="Text Box 8" descr="Liner4">
            <a:extLst>
              <a:ext uri="{FF2B5EF4-FFF2-40B4-BE49-F238E27FC236}">
                <a16:creationId xmlns:a16="http://schemas.microsoft.com/office/drawing/2014/main" id="{0DE1A926-9814-4C15-AD2B-484A642A8690}"/>
              </a:ext>
            </a:extLst>
          </p:cNvPr>
          <p:cNvSpPr txBox="1">
            <a:spLocks noChangeArrowheads="1"/>
          </p:cNvSpPr>
          <p:nvPr/>
        </p:nvSpPr>
        <p:spPr bwMode="auto">
          <a:xfrm>
            <a:off x="6505575" y="3856038"/>
            <a:ext cx="374650" cy="366712"/>
          </a:xfrm>
          <a:prstGeom prst="rect">
            <a:avLst/>
          </a:prstGeom>
          <a:noFill/>
          <a:ln>
            <a:noFill/>
          </a:ln>
          <a:effectLst/>
          <a:extLst>
            <a:ext uri="{909E8E84-426E-40DD-AFC4-6F175D3DCCD1}">
              <a14:hiddenFill xmlns:a14="http://schemas.microsoft.com/office/drawing/2010/main">
                <a:blipFill dpi="0" rotWithShape="0">
                  <a:blip r:embed="rId2"/>
                  <a:srcRect/>
                  <a:stretch>
                    <a:fillRect/>
                  </a:stretch>
                </a:blip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b="1">
                <a:solidFill>
                  <a:srgbClr val="000CCC"/>
                </a:solidFill>
                <a:latin typeface="Arial" panose="020B0604020202020204" pitchFamily="34" charset="0"/>
              </a:rPr>
              <a:t>4.</a:t>
            </a:r>
          </a:p>
        </p:txBody>
      </p:sp>
      <p:sp>
        <p:nvSpPr>
          <p:cNvPr id="18441" name="AutoShape 9" descr="p17b">
            <a:extLst>
              <a:ext uri="{FF2B5EF4-FFF2-40B4-BE49-F238E27FC236}">
                <a16:creationId xmlns:a16="http://schemas.microsoft.com/office/drawing/2014/main" id="{74AC0A3B-A6AD-4F47-A955-AC71DD653C0A}"/>
              </a:ext>
            </a:extLst>
          </p:cNvPr>
          <p:cNvSpPr>
            <a:spLocks noChangeArrowheads="1"/>
          </p:cNvSpPr>
          <p:nvPr/>
        </p:nvSpPr>
        <p:spPr bwMode="auto">
          <a:xfrm>
            <a:off x="6858000" y="1371600"/>
            <a:ext cx="2057400" cy="2057400"/>
          </a:xfrm>
          <a:prstGeom prst="roundRect">
            <a:avLst>
              <a:gd name="adj" fmla="val 16667"/>
            </a:avLst>
          </a:prstGeom>
          <a:blipFill dpi="0" rotWithShape="0">
            <a:blip r:embed="rId3"/>
            <a:srcRect/>
            <a:stretch>
              <a:fillRect/>
            </a:stretch>
          </a:blipFill>
          <a:ln>
            <a:noFill/>
          </a:ln>
          <a:effectLst/>
          <a:extLst>
            <a:ext uri="{91240B29-F687-4F45-9708-019B960494DF}">
              <a14:hiddenLine xmlns:a14="http://schemas.microsoft.com/office/drawing/2010/main" w="12700" cap="sq">
                <a:solidFill>
                  <a:srgbClr val="0000FF"/>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18442" name="AutoShape 10" descr="p17a">
            <a:extLst>
              <a:ext uri="{FF2B5EF4-FFF2-40B4-BE49-F238E27FC236}">
                <a16:creationId xmlns:a16="http://schemas.microsoft.com/office/drawing/2014/main" id="{BC17B53A-1C71-4064-BDE6-CAD9672696B6}"/>
              </a:ext>
            </a:extLst>
          </p:cNvPr>
          <p:cNvSpPr>
            <a:spLocks noChangeArrowheads="1"/>
          </p:cNvSpPr>
          <p:nvPr/>
        </p:nvSpPr>
        <p:spPr bwMode="auto">
          <a:xfrm>
            <a:off x="4114800" y="1371600"/>
            <a:ext cx="2057400" cy="2057400"/>
          </a:xfrm>
          <a:prstGeom prst="roundRect">
            <a:avLst>
              <a:gd name="adj" fmla="val 16667"/>
            </a:avLst>
          </a:prstGeom>
          <a:blipFill dpi="0" rotWithShape="0">
            <a:blip r:embed="rId4"/>
            <a:srcRect/>
            <a:stretch>
              <a:fillRect/>
            </a:stretch>
          </a:blipFill>
          <a:ln>
            <a:noFill/>
          </a:ln>
          <a:effectLst/>
          <a:extLst>
            <a:ext uri="{91240B29-F687-4F45-9708-019B960494DF}">
              <a14:hiddenLine xmlns:a14="http://schemas.microsoft.com/office/drawing/2010/main" w="12700" cap="sq">
                <a:solidFill>
                  <a:srgbClr val="0000FF"/>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18443" name="AutoShape 11" descr="p17c">
            <a:extLst>
              <a:ext uri="{FF2B5EF4-FFF2-40B4-BE49-F238E27FC236}">
                <a16:creationId xmlns:a16="http://schemas.microsoft.com/office/drawing/2014/main" id="{74E2DFAA-7A2F-44CB-AD83-6F66838B5C81}"/>
              </a:ext>
            </a:extLst>
          </p:cNvPr>
          <p:cNvSpPr>
            <a:spLocks noChangeArrowheads="1"/>
          </p:cNvSpPr>
          <p:nvPr/>
        </p:nvSpPr>
        <p:spPr bwMode="auto">
          <a:xfrm>
            <a:off x="4114800" y="3886200"/>
            <a:ext cx="2057400" cy="2057400"/>
          </a:xfrm>
          <a:prstGeom prst="roundRect">
            <a:avLst>
              <a:gd name="adj" fmla="val 16667"/>
            </a:avLst>
          </a:prstGeom>
          <a:blipFill dpi="0" rotWithShape="0">
            <a:blip r:embed="rId5"/>
            <a:srcRect/>
            <a:stretch>
              <a:fillRect/>
            </a:stretch>
          </a:blipFill>
          <a:ln>
            <a:noFill/>
          </a:ln>
          <a:effectLst/>
          <a:extLst>
            <a:ext uri="{91240B29-F687-4F45-9708-019B960494DF}">
              <a14:hiddenLine xmlns:a14="http://schemas.microsoft.com/office/drawing/2010/main" w="12700" cap="sq">
                <a:solidFill>
                  <a:srgbClr val="0000FF"/>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18444" name="AutoShape 12" descr="p17d">
            <a:extLst>
              <a:ext uri="{FF2B5EF4-FFF2-40B4-BE49-F238E27FC236}">
                <a16:creationId xmlns:a16="http://schemas.microsoft.com/office/drawing/2014/main" id="{E3A6ADE6-9CF0-4CB3-A9A4-39C7264F8F92}"/>
              </a:ext>
            </a:extLst>
          </p:cNvPr>
          <p:cNvSpPr>
            <a:spLocks noChangeArrowheads="1"/>
          </p:cNvSpPr>
          <p:nvPr/>
        </p:nvSpPr>
        <p:spPr bwMode="auto">
          <a:xfrm>
            <a:off x="6858000" y="3886200"/>
            <a:ext cx="2057400" cy="2057400"/>
          </a:xfrm>
          <a:prstGeom prst="roundRect">
            <a:avLst>
              <a:gd name="adj" fmla="val 16667"/>
            </a:avLst>
          </a:prstGeom>
          <a:blipFill dpi="0" rotWithShape="0">
            <a:blip r:embed="rId6"/>
            <a:srcRect/>
            <a:stretch>
              <a:fillRect/>
            </a:stretch>
          </a:blipFill>
          <a:ln>
            <a:noFill/>
          </a:ln>
          <a:effectLst/>
          <a:extLst>
            <a:ext uri="{91240B29-F687-4F45-9708-019B960494DF}">
              <a14:hiddenLine xmlns:a14="http://schemas.microsoft.com/office/drawing/2010/main" w="12700" cap="sq">
                <a:solidFill>
                  <a:srgbClr val="0000FF"/>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Tree>
  </p:cSld>
  <p:clrMapOvr>
    <a:masterClrMapping/>
  </p:clrMapOvr>
  <p:transition>
    <p:pull dir="rd"/>
  </p:transition>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A6A369C5-42E9-4D7D-B775-1028E44036B5}"/>
              </a:ext>
            </a:extLst>
          </p:cNvPr>
          <p:cNvSpPr>
            <a:spLocks noGrp="1"/>
          </p:cNvSpPr>
          <p:nvPr>
            <p:ph type="title"/>
          </p:nvPr>
        </p:nvSpPr>
        <p:spPr>
          <a:xfrm>
            <a:off x="0" y="304800"/>
            <a:ext cx="6553200" cy="762000"/>
          </a:xfrm>
        </p:spPr>
        <p:txBody>
          <a:bodyPr anchor="t"/>
          <a:lstStyle/>
          <a:p>
            <a:pPr eaLnBrk="1" hangingPunct="1"/>
            <a:r>
              <a:rPr lang="en-US" altLang="en-US" sz="3200">
                <a:solidFill>
                  <a:srgbClr val="800000"/>
                </a:solidFill>
                <a:latin typeface="Arial Black" panose="020B0A04020102020204" pitchFamily="34" charset="0"/>
              </a:rPr>
              <a:t>Posterior Ankle Splint</a:t>
            </a:r>
            <a:endParaRPr lang="en-US" altLang="en-US" sz="4000">
              <a:solidFill>
                <a:srgbClr val="800000"/>
              </a:solidFill>
              <a:latin typeface="Impact" panose="020B0806030902050204" pitchFamily="34" charset="0"/>
            </a:endParaRPr>
          </a:p>
        </p:txBody>
      </p:sp>
      <p:sp>
        <p:nvSpPr>
          <p:cNvPr id="19459" name="Rectangle 4">
            <a:extLst>
              <a:ext uri="{FF2B5EF4-FFF2-40B4-BE49-F238E27FC236}">
                <a16:creationId xmlns:a16="http://schemas.microsoft.com/office/drawing/2014/main" id="{75B35AA9-8A85-44AE-B59C-3BE201921937}"/>
              </a:ext>
            </a:extLst>
          </p:cNvPr>
          <p:cNvSpPr>
            <a:spLocks noChangeArrowheads="1"/>
          </p:cNvSpPr>
          <p:nvPr/>
        </p:nvSpPr>
        <p:spPr bwMode="auto">
          <a:xfrm>
            <a:off x="3667125" y="2251075"/>
            <a:ext cx="1514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de-DE" altLang="en-US" sz="2400">
              <a:latin typeface="Times New Roman" panose="02020603050405020304" pitchFamily="18" charset="0"/>
            </a:endParaRPr>
          </a:p>
        </p:txBody>
      </p:sp>
      <p:sp>
        <p:nvSpPr>
          <p:cNvPr id="19460" name="Text Box 5" descr="Liner4">
            <a:extLst>
              <a:ext uri="{FF2B5EF4-FFF2-40B4-BE49-F238E27FC236}">
                <a16:creationId xmlns:a16="http://schemas.microsoft.com/office/drawing/2014/main" id="{8A89D1FD-377C-486B-9834-8282411B5D24}"/>
              </a:ext>
            </a:extLst>
          </p:cNvPr>
          <p:cNvSpPr txBox="1">
            <a:spLocks noChangeArrowheads="1"/>
          </p:cNvSpPr>
          <p:nvPr/>
        </p:nvSpPr>
        <p:spPr bwMode="auto">
          <a:xfrm>
            <a:off x="838200" y="1143000"/>
            <a:ext cx="3048000"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287338" indent="-28733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000" b="1">
                <a:solidFill>
                  <a:srgbClr val="000099"/>
                </a:solidFill>
                <a:latin typeface="Arial" panose="020B0604020202020204" pitchFamily="34" charset="0"/>
              </a:rPr>
              <a:t>Possible Indications</a:t>
            </a:r>
          </a:p>
          <a:p>
            <a:pPr>
              <a:lnSpc>
                <a:spcPct val="210000"/>
              </a:lnSpc>
              <a:spcBef>
                <a:spcPct val="0"/>
              </a:spcBef>
              <a:buFontTx/>
              <a:buNone/>
            </a:pPr>
            <a:r>
              <a:rPr lang="en-US" altLang="en-US" sz="1800">
                <a:solidFill>
                  <a:srgbClr val="000099"/>
                </a:solidFill>
                <a:latin typeface="Arial" panose="020B0604020202020204" pitchFamily="34" charset="0"/>
              </a:rPr>
              <a:t>•	Distal Tib / Fib Fractures</a:t>
            </a:r>
          </a:p>
          <a:p>
            <a:pPr>
              <a:lnSpc>
                <a:spcPct val="210000"/>
              </a:lnSpc>
              <a:spcBef>
                <a:spcPct val="0"/>
              </a:spcBef>
              <a:buFontTx/>
              <a:buNone/>
            </a:pPr>
            <a:r>
              <a:rPr lang="en-US" altLang="en-US" sz="1800">
                <a:solidFill>
                  <a:srgbClr val="000099"/>
                </a:solidFill>
                <a:latin typeface="Arial" panose="020B0604020202020204" pitchFamily="34" charset="0"/>
              </a:rPr>
              <a:t>•	Ankle Sprains</a:t>
            </a:r>
          </a:p>
          <a:p>
            <a:pPr>
              <a:lnSpc>
                <a:spcPct val="210000"/>
              </a:lnSpc>
              <a:spcBef>
                <a:spcPct val="0"/>
              </a:spcBef>
              <a:buFontTx/>
              <a:buNone/>
            </a:pPr>
            <a:r>
              <a:rPr lang="en-US" altLang="en-US" sz="1800">
                <a:solidFill>
                  <a:srgbClr val="000099"/>
                </a:solidFill>
                <a:latin typeface="Arial" panose="020B0604020202020204" pitchFamily="34" charset="0"/>
              </a:rPr>
              <a:t>•	Achilles Tendon Tears</a:t>
            </a:r>
          </a:p>
          <a:p>
            <a:pPr>
              <a:lnSpc>
                <a:spcPct val="210000"/>
              </a:lnSpc>
              <a:spcBef>
                <a:spcPct val="0"/>
              </a:spcBef>
              <a:buFontTx/>
              <a:buNone/>
            </a:pPr>
            <a:r>
              <a:rPr lang="en-US" altLang="en-US" sz="1800">
                <a:solidFill>
                  <a:srgbClr val="000099"/>
                </a:solidFill>
                <a:latin typeface="Arial" panose="020B0604020202020204" pitchFamily="34" charset="0"/>
              </a:rPr>
              <a:t>•	Metatarsal Fractures</a:t>
            </a:r>
            <a:endParaRPr lang="en-US" altLang="en-US" sz="1800">
              <a:solidFill>
                <a:srgbClr val="000099"/>
              </a:solidFill>
              <a:latin typeface="Helvetica 55 Roman" charset="0"/>
            </a:endParaRPr>
          </a:p>
          <a:p>
            <a:pPr>
              <a:lnSpc>
                <a:spcPct val="210000"/>
              </a:lnSpc>
              <a:spcBef>
                <a:spcPct val="0"/>
              </a:spcBef>
              <a:buFontTx/>
              <a:buNone/>
            </a:pPr>
            <a:endParaRPr lang="en-US" altLang="en-US" sz="1800">
              <a:solidFill>
                <a:srgbClr val="000099"/>
              </a:solidFill>
              <a:latin typeface="Helvetica 55 Roman" charset="0"/>
            </a:endParaRPr>
          </a:p>
          <a:p>
            <a:pPr>
              <a:lnSpc>
                <a:spcPct val="210000"/>
              </a:lnSpc>
              <a:spcBef>
                <a:spcPct val="0"/>
              </a:spcBef>
              <a:buFontTx/>
              <a:buNone/>
            </a:pPr>
            <a:r>
              <a:rPr lang="en-US" altLang="en-US" sz="2000" b="1">
                <a:solidFill>
                  <a:srgbClr val="000099"/>
                </a:solidFill>
                <a:latin typeface="Helvetica 75 Bold" charset="0"/>
              </a:rPr>
              <a:t>Recommended Width</a:t>
            </a:r>
          </a:p>
          <a:p>
            <a:pPr>
              <a:lnSpc>
                <a:spcPct val="100000"/>
              </a:lnSpc>
              <a:spcBef>
                <a:spcPct val="0"/>
              </a:spcBef>
              <a:buFontTx/>
              <a:buNone/>
            </a:pPr>
            <a:r>
              <a:rPr lang="en-US" altLang="en-US" sz="1800">
                <a:solidFill>
                  <a:srgbClr val="000099"/>
                </a:solidFill>
                <a:latin typeface="Arial" panose="020B0604020202020204" pitchFamily="34" charset="0"/>
              </a:rPr>
              <a:t>•	4” or 5” for most patients</a:t>
            </a:r>
          </a:p>
          <a:p>
            <a:pPr>
              <a:lnSpc>
                <a:spcPct val="210000"/>
              </a:lnSpc>
              <a:spcBef>
                <a:spcPct val="0"/>
              </a:spcBef>
              <a:buFontTx/>
              <a:buNone/>
            </a:pPr>
            <a:endParaRPr lang="en-US" altLang="en-US" sz="1800">
              <a:solidFill>
                <a:srgbClr val="000099"/>
              </a:solidFill>
              <a:latin typeface="Helvetica 55 Roman" charset="0"/>
            </a:endParaRPr>
          </a:p>
        </p:txBody>
      </p:sp>
      <p:sp>
        <p:nvSpPr>
          <p:cNvPr id="297993" name="AutoShape 9" descr="P24b">
            <a:extLst>
              <a:ext uri="{FF2B5EF4-FFF2-40B4-BE49-F238E27FC236}">
                <a16:creationId xmlns:a16="http://schemas.microsoft.com/office/drawing/2014/main" id="{E6E1EAEB-2B20-4047-806B-7A828C8B88FD}"/>
              </a:ext>
            </a:extLst>
          </p:cNvPr>
          <p:cNvSpPr>
            <a:spLocks noChangeArrowheads="1"/>
          </p:cNvSpPr>
          <p:nvPr/>
        </p:nvSpPr>
        <p:spPr bwMode="auto">
          <a:xfrm>
            <a:off x="6858000" y="1371600"/>
            <a:ext cx="2057400" cy="2057400"/>
          </a:xfrm>
          <a:prstGeom prst="roundRect">
            <a:avLst>
              <a:gd name="adj" fmla="val 16667"/>
            </a:avLst>
          </a:prstGeom>
          <a:blipFill dpi="0" rotWithShape="0">
            <a:blip r:embed="rId2"/>
            <a:srcRect/>
            <a:stretch>
              <a:fillRect/>
            </a:stretch>
          </a:blip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de-DE" altLang="en-US" sz="2400">
              <a:latin typeface="Times New Roman" panose="02020603050405020304" pitchFamily="18" charset="0"/>
            </a:endParaRPr>
          </a:p>
        </p:txBody>
      </p:sp>
      <p:sp>
        <p:nvSpPr>
          <p:cNvPr id="297994" name="AutoShape 10" descr="P24a">
            <a:extLst>
              <a:ext uri="{FF2B5EF4-FFF2-40B4-BE49-F238E27FC236}">
                <a16:creationId xmlns:a16="http://schemas.microsoft.com/office/drawing/2014/main" id="{17989CB3-CF52-4999-863D-DD49480A4792}"/>
              </a:ext>
            </a:extLst>
          </p:cNvPr>
          <p:cNvSpPr>
            <a:spLocks noChangeArrowheads="1"/>
          </p:cNvSpPr>
          <p:nvPr/>
        </p:nvSpPr>
        <p:spPr bwMode="auto">
          <a:xfrm>
            <a:off x="4114800" y="1371600"/>
            <a:ext cx="2057400" cy="2057400"/>
          </a:xfrm>
          <a:prstGeom prst="roundRect">
            <a:avLst>
              <a:gd name="adj" fmla="val 16667"/>
            </a:avLst>
          </a:prstGeom>
          <a:blipFill dpi="0" rotWithShape="0">
            <a:blip r:embed="rId3"/>
            <a:srcRect/>
            <a:stretch>
              <a:fillRect/>
            </a:stretch>
          </a:blip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de-DE" altLang="en-US" sz="2400">
              <a:latin typeface="Times New Roman" panose="02020603050405020304" pitchFamily="18" charset="0"/>
            </a:endParaRPr>
          </a:p>
        </p:txBody>
      </p:sp>
      <p:sp>
        <p:nvSpPr>
          <p:cNvPr id="297995" name="AutoShape 11" descr="P24c">
            <a:extLst>
              <a:ext uri="{FF2B5EF4-FFF2-40B4-BE49-F238E27FC236}">
                <a16:creationId xmlns:a16="http://schemas.microsoft.com/office/drawing/2014/main" id="{F4F5DDC1-8C9F-4BAB-93B3-7D3579169BD3}"/>
              </a:ext>
            </a:extLst>
          </p:cNvPr>
          <p:cNvSpPr>
            <a:spLocks noChangeArrowheads="1"/>
          </p:cNvSpPr>
          <p:nvPr/>
        </p:nvSpPr>
        <p:spPr bwMode="auto">
          <a:xfrm>
            <a:off x="4114800" y="3886200"/>
            <a:ext cx="2057400" cy="2057400"/>
          </a:xfrm>
          <a:prstGeom prst="roundRect">
            <a:avLst>
              <a:gd name="adj" fmla="val 16667"/>
            </a:avLst>
          </a:prstGeom>
          <a:blipFill dpi="0" rotWithShape="0">
            <a:blip r:embed="rId4"/>
            <a:srcRect/>
            <a:stretch>
              <a:fillRect/>
            </a:stretch>
          </a:blip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de-DE" altLang="en-US" sz="2400">
              <a:latin typeface="Times New Roman" panose="02020603050405020304" pitchFamily="18" charset="0"/>
            </a:endParaRPr>
          </a:p>
        </p:txBody>
      </p:sp>
      <p:sp>
        <p:nvSpPr>
          <p:cNvPr id="297996" name="AutoShape 12" descr="P24d">
            <a:extLst>
              <a:ext uri="{FF2B5EF4-FFF2-40B4-BE49-F238E27FC236}">
                <a16:creationId xmlns:a16="http://schemas.microsoft.com/office/drawing/2014/main" id="{7540816A-37B1-47F8-B91F-CEBB4E50059F}"/>
              </a:ext>
            </a:extLst>
          </p:cNvPr>
          <p:cNvSpPr>
            <a:spLocks noChangeArrowheads="1"/>
          </p:cNvSpPr>
          <p:nvPr/>
        </p:nvSpPr>
        <p:spPr bwMode="auto">
          <a:xfrm>
            <a:off x="6858000" y="3886200"/>
            <a:ext cx="2057400" cy="2057400"/>
          </a:xfrm>
          <a:prstGeom prst="roundRect">
            <a:avLst>
              <a:gd name="adj" fmla="val 16667"/>
            </a:avLst>
          </a:prstGeom>
          <a:blipFill dpi="0" rotWithShape="0">
            <a:blip r:embed="rId5"/>
            <a:srcRect/>
            <a:stretch>
              <a:fillRect/>
            </a:stretch>
          </a:blip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de-DE" altLang="en-US" sz="2400">
              <a:latin typeface="Times New Roman" panose="02020603050405020304" pitchFamily="18" charset="0"/>
            </a:endParaRPr>
          </a:p>
        </p:txBody>
      </p:sp>
      <p:sp>
        <p:nvSpPr>
          <p:cNvPr id="297997" name="Oval 13">
            <a:extLst>
              <a:ext uri="{FF2B5EF4-FFF2-40B4-BE49-F238E27FC236}">
                <a16:creationId xmlns:a16="http://schemas.microsoft.com/office/drawing/2014/main" id="{E43571CB-4203-4D91-951F-CB301FB6CCB2}"/>
              </a:ext>
            </a:extLst>
          </p:cNvPr>
          <p:cNvSpPr>
            <a:spLocks noChangeArrowheads="1"/>
          </p:cNvSpPr>
          <p:nvPr/>
        </p:nvSpPr>
        <p:spPr bwMode="auto">
          <a:xfrm>
            <a:off x="4114800" y="1371600"/>
            <a:ext cx="381000" cy="406400"/>
          </a:xfrm>
          <a:prstGeom prst="ellipse">
            <a:avLst/>
          </a:prstGeom>
          <a:solidFill>
            <a:srgbClr val="000099"/>
          </a:solidFill>
          <a:ln w="12700" cap="sq">
            <a:solidFill>
              <a:schemeClr val="bg1"/>
            </a:solidFill>
            <a:round/>
            <a:headEnd type="none" w="sm" len="sm"/>
            <a:tailEnd type="none" w="sm" len="sm"/>
          </a:ln>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a:solidFill>
                  <a:schemeClr val="bg1"/>
                </a:solidFill>
                <a:latin typeface="Arial Black" panose="020B0A04020102020204" pitchFamily="34" charset="0"/>
              </a:rPr>
              <a:t>1</a:t>
            </a:r>
          </a:p>
        </p:txBody>
      </p:sp>
      <p:sp>
        <p:nvSpPr>
          <p:cNvPr id="297998" name="Oval 14">
            <a:extLst>
              <a:ext uri="{FF2B5EF4-FFF2-40B4-BE49-F238E27FC236}">
                <a16:creationId xmlns:a16="http://schemas.microsoft.com/office/drawing/2014/main" id="{8AC7C20A-ADFC-4CC1-89FB-667B4BC97569}"/>
              </a:ext>
            </a:extLst>
          </p:cNvPr>
          <p:cNvSpPr>
            <a:spLocks noChangeArrowheads="1"/>
          </p:cNvSpPr>
          <p:nvPr/>
        </p:nvSpPr>
        <p:spPr bwMode="auto">
          <a:xfrm>
            <a:off x="6858000" y="1371600"/>
            <a:ext cx="381000" cy="406400"/>
          </a:xfrm>
          <a:prstGeom prst="ellipse">
            <a:avLst/>
          </a:prstGeom>
          <a:solidFill>
            <a:srgbClr val="000099"/>
          </a:solidFill>
          <a:ln w="12700" cap="sq">
            <a:solidFill>
              <a:schemeClr val="bg1"/>
            </a:solidFill>
            <a:round/>
            <a:headEnd type="none" w="sm" len="sm"/>
            <a:tailEnd type="none" w="sm" len="sm"/>
          </a:ln>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a:solidFill>
                  <a:schemeClr val="bg1"/>
                </a:solidFill>
                <a:latin typeface="Arial Black" panose="020B0A04020102020204" pitchFamily="34" charset="0"/>
              </a:rPr>
              <a:t>2</a:t>
            </a:r>
          </a:p>
        </p:txBody>
      </p:sp>
      <p:sp>
        <p:nvSpPr>
          <p:cNvPr id="297999" name="Oval 15">
            <a:extLst>
              <a:ext uri="{FF2B5EF4-FFF2-40B4-BE49-F238E27FC236}">
                <a16:creationId xmlns:a16="http://schemas.microsoft.com/office/drawing/2014/main" id="{4BAAC869-13AE-44EA-9B7F-15303BE5F2B1}"/>
              </a:ext>
            </a:extLst>
          </p:cNvPr>
          <p:cNvSpPr>
            <a:spLocks noChangeArrowheads="1"/>
          </p:cNvSpPr>
          <p:nvPr/>
        </p:nvSpPr>
        <p:spPr bwMode="auto">
          <a:xfrm>
            <a:off x="4114800" y="3886200"/>
            <a:ext cx="381000" cy="406400"/>
          </a:xfrm>
          <a:prstGeom prst="ellipse">
            <a:avLst/>
          </a:prstGeom>
          <a:solidFill>
            <a:srgbClr val="000099"/>
          </a:solidFill>
          <a:ln w="12700" cap="sq">
            <a:solidFill>
              <a:schemeClr val="bg1"/>
            </a:solidFill>
            <a:round/>
            <a:headEnd type="none" w="sm" len="sm"/>
            <a:tailEnd type="none" w="sm" len="sm"/>
          </a:ln>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a:solidFill>
                  <a:schemeClr val="bg1"/>
                </a:solidFill>
                <a:latin typeface="Arial Black" panose="020B0A04020102020204" pitchFamily="34" charset="0"/>
              </a:rPr>
              <a:t>3</a:t>
            </a:r>
          </a:p>
        </p:txBody>
      </p:sp>
      <p:sp>
        <p:nvSpPr>
          <p:cNvPr id="298000" name="Oval 16">
            <a:extLst>
              <a:ext uri="{FF2B5EF4-FFF2-40B4-BE49-F238E27FC236}">
                <a16:creationId xmlns:a16="http://schemas.microsoft.com/office/drawing/2014/main" id="{F85DEEBF-F9E3-4DEC-976F-AF91FC0ED041}"/>
              </a:ext>
            </a:extLst>
          </p:cNvPr>
          <p:cNvSpPr>
            <a:spLocks noChangeArrowheads="1"/>
          </p:cNvSpPr>
          <p:nvPr/>
        </p:nvSpPr>
        <p:spPr bwMode="auto">
          <a:xfrm>
            <a:off x="6858000" y="3962400"/>
            <a:ext cx="381000" cy="406400"/>
          </a:xfrm>
          <a:prstGeom prst="ellipse">
            <a:avLst/>
          </a:prstGeom>
          <a:solidFill>
            <a:srgbClr val="000099"/>
          </a:solidFill>
          <a:ln w="12700" cap="sq">
            <a:solidFill>
              <a:schemeClr val="bg1"/>
            </a:solidFill>
            <a:round/>
            <a:headEnd type="none" w="sm" len="sm"/>
            <a:tailEnd type="none" w="sm" len="sm"/>
          </a:ln>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a:solidFill>
                  <a:schemeClr val="bg1"/>
                </a:solidFill>
                <a:latin typeface="Arial Black" panose="020B0A04020102020204" pitchFamily="34" charset="0"/>
              </a:rPr>
              <a:t>4</a:t>
            </a: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99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79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799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799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799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799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800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79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93" grpId="0" animBg="1"/>
      <p:bldP spid="297994" grpId="0" animBg="1"/>
      <p:bldP spid="297995" grpId="0" animBg="1"/>
      <p:bldP spid="297996" grpId="0" animBg="1"/>
      <p:bldP spid="297997" grpId="0" animBg="1"/>
      <p:bldP spid="297998" grpId="0" animBg="1"/>
      <p:bldP spid="297999" grpId="0" animBg="1"/>
      <p:bldP spid="298000" grpId="0" animBg="1"/>
    </p:bld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a:extLst>
              <a:ext uri="{FF2B5EF4-FFF2-40B4-BE49-F238E27FC236}">
                <a16:creationId xmlns:a16="http://schemas.microsoft.com/office/drawing/2014/main" id="{3F3A9C21-6CF4-4A15-8046-9AC3DAF90FB9}"/>
              </a:ext>
            </a:extLst>
          </p:cNvPr>
          <p:cNvSpPr txBox="1">
            <a:spLocks noChangeArrowheads="1"/>
          </p:cNvSpPr>
          <p:nvPr/>
        </p:nvSpPr>
        <p:spPr bwMode="auto">
          <a:xfrm>
            <a:off x="838200" y="1143000"/>
            <a:ext cx="792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endParaRPr lang="de-DE" altLang="en-US" sz="2400">
              <a:solidFill>
                <a:srgbClr val="800000"/>
              </a:solidFill>
              <a:latin typeface="Arial" panose="020B0604020202020204" pitchFamily="34" charset="0"/>
            </a:endParaRPr>
          </a:p>
        </p:txBody>
      </p:sp>
      <p:sp>
        <p:nvSpPr>
          <p:cNvPr id="20483" name="Rectangle 3">
            <a:extLst>
              <a:ext uri="{FF2B5EF4-FFF2-40B4-BE49-F238E27FC236}">
                <a16:creationId xmlns:a16="http://schemas.microsoft.com/office/drawing/2014/main" id="{E168802D-CA94-425B-912A-E1660C21C921}"/>
              </a:ext>
            </a:extLst>
          </p:cNvPr>
          <p:cNvSpPr>
            <a:spLocks noChangeArrowheads="1"/>
          </p:cNvSpPr>
          <p:nvPr/>
        </p:nvSpPr>
        <p:spPr bwMode="auto">
          <a:xfrm>
            <a:off x="914400" y="471488"/>
            <a:ext cx="38528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dirty="0">
                <a:solidFill>
                  <a:srgbClr val="800000"/>
                </a:solidFill>
                <a:latin typeface="Arial Black" panose="020B0A04020102020204" pitchFamily="34" charset="0"/>
              </a:rPr>
              <a:t>Required Materials</a:t>
            </a:r>
          </a:p>
        </p:txBody>
      </p:sp>
      <p:sp>
        <p:nvSpPr>
          <p:cNvPr id="20484" name="Text Box 4">
            <a:extLst>
              <a:ext uri="{FF2B5EF4-FFF2-40B4-BE49-F238E27FC236}">
                <a16:creationId xmlns:a16="http://schemas.microsoft.com/office/drawing/2014/main" id="{B8F4F789-451A-4FDC-957B-267934DADE60}"/>
              </a:ext>
            </a:extLst>
          </p:cNvPr>
          <p:cNvSpPr txBox="1">
            <a:spLocks noChangeArrowheads="1"/>
          </p:cNvSpPr>
          <p:nvPr/>
        </p:nvSpPr>
        <p:spPr bwMode="auto">
          <a:xfrm>
            <a:off x="838200" y="2286000"/>
            <a:ext cx="792480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2400" b="1" u="sng">
                <a:solidFill>
                  <a:srgbClr val="800000"/>
                </a:solidFill>
                <a:latin typeface="Arial" panose="020B0604020202020204" pitchFamily="34" charset="0"/>
              </a:rPr>
              <a:t>Posterior Ankle Splint</a:t>
            </a:r>
          </a:p>
          <a:p>
            <a:pPr algn="ctr" eaLnBrk="1" hangingPunct="1">
              <a:lnSpc>
                <a:spcPct val="100000"/>
              </a:lnSpc>
              <a:spcBef>
                <a:spcPct val="50000"/>
              </a:spcBef>
              <a:buFontTx/>
              <a:buNone/>
            </a:pPr>
            <a:r>
              <a:rPr lang="en-US" altLang="en-US" sz="2400">
                <a:solidFill>
                  <a:srgbClr val="000099"/>
                </a:solidFill>
                <a:latin typeface="Arial" panose="020B0604020202020204" pitchFamily="34" charset="0"/>
              </a:rPr>
              <a:t>4” x 30” Splinting Material</a:t>
            </a:r>
            <a:endParaRPr lang="en-US" altLang="en-US" sz="2400">
              <a:solidFill>
                <a:srgbClr val="000099"/>
              </a:solidFill>
              <a:latin typeface="Arial" panose="020B0604020202020204" pitchFamily="34" charset="0"/>
              <a:cs typeface="Arial" panose="020B0604020202020204" pitchFamily="34" charset="0"/>
            </a:endParaRPr>
          </a:p>
          <a:p>
            <a:pPr algn="ctr" eaLnBrk="1" hangingPunct="1">
              <a:lnSpc>
                <a:spcPct val="100000"/>
              </a:lnSpc>
              <a:spcBef>
                <a:spcPct val="50000"/>
              </a:spcBef>
              <a:buFontTx/>
              <a:buNone/>
            </a:pPr>
            <a:r>
              <a:rPr lang="en-US" altLang="en-US" sz="2400">
                <a:solidFill>
                  <a:srgbClr val="000099"/>
                </a:solidFill>
                <a:latin typeface="Arial" panose="020B0604020202020204" pitchFamily="34" charset="0"/>
              </a:rPr>
              <a:t>Scissors</a:t>
            </a:r>
          </a:p>
          <a:p>
            <a:pPr algn="ctr" eaLnBrk="1" hangingPunct="1">
              <a:lnSpc>
                <a:spcPct val="100000"/>
              </a:lnSpc>
              <a:spcBef>
                <a:spcPct val="50000"/>
              </a:spcBef>
              <a:buFontTx/>
              <a:buNone/>
            </a:pPr>
            <a:r>
              <a:rPr lang="en-US" altLang="en-US" sz="2400">
                <a:solidFill>
                  <a:srgbClr val="000099"/>
                </a:solidFill>
                <a:latin typeface="Arial" panose="020B0604020202020204" pitchFamily="34" charset="0"/>
              </a:rPr>
              <a:t>Water Bottle</a:t>
            </a:r>
          </a:p>
          <a:p>
            <a:pPr algn="ctr" eaLnBrk="1" hangingPunct="1">
              <a:lnSpc>
                <a:spcPct val="100000"/>
              </a:lnSpc>
              <a:spcBef>
                <a:spcPct val="50000"/>
              </a:spcBef>
              <a:buFontTx/>
              <a:buNone/>
            </a:pPr>
            <a:r>
              <a:rPr lang="en-US" altLang="en-US" sz="2400">
                <a:solidFill>
                  <a:srgbClr val="000099"/>
                </a:solidFill>
                <a:latin typeface="Arial" panose="020B0604020202020204" pitchFamily="34" charset="0"/>
              </a:rPr>
              <a:t>4” Elastic Bandage</a:t>
            </a:r>
          </a:p>
          <a:p>
            <a:pPr algn="ctr" eaLnBrk="1" hangingPunct="1">
              <a:lnSpc>
                <a:spcPct val="100000"/>
              </a:lnSpc>
              <a:spcBef>
                <a:spcPct val="50000"/>
              </a:spcBef>
              <a:buFontTx/>
              <a:buNone/>
            </a:pPr>
            <a:endParaRPr lang="en-US" altLang="en-US" sz="2400">
              <a:solidFill>
                <a:srgbClr val="000099"/>
              </a:solidFill>
              <a:latin typeface="Arial" panose="020B0604020202020204" pitchFamily="34" charset="0"/>
            </a:endParaRPr>
          </a:p>
        </p:txBody>
      </p:sp>
    </p:spTree>
  </p:cSld>
  <p:clrMapOvr>
    <a:masterClrMapping/>
  </p:clrMapOvr>
  <p:transition spd="slow"/>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a:extLst>
              <a:ext uri="{FF2B5EF4-FFF2-40B4-BE49-F238E27FC236}">
                <a16:creationId xmlns:a16="http://schemas.microsoft.com/office/drawing/2014/main" id="{9253DAA4-2C28-4B80-8C0A-9E6EBCDEADF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0588" r="10532"/>
          <a:stretch>
            <a:fillRect/>
          </a:stretch>
        </p:blipFill>
        <p:spPr>
          <a:xfrm>
            <a:off x="2590800" y="685800"/>
            <a:ext cx="3048000" cy="5791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7F207CAA-4CDB-4006-872D-108F14D7EEEB}"/>
              </a:ext>
            </a:extLst>
          </p:cNvPr>
          <p:cNvSpPr>
            <a:spLocks noGrp="1"/>
          </p:cNvSpPr>
          <p:nvPr>
            <p:ph type="title"/>
          </p:nvPr>
        </p:nvSpPr>
        <p:spPr>
          <a:xfrm>
            <a:off x="381000" y="533400"/>
            <a:ext cx="6324600" cy="762000"/>
          </a:xfrm>
        </p:spPr>
        <p:txBody>
          <a:bodyPr anchor="t"/>
          <a:lstStyle/>
          <a:p>
            <a:pPr eaLnBrk="1" hangingPunct="1"/>
            <a:r>
              <a:rPr lang="en-US" altLang="en-US" sz="3200">
                <a:solidFill>
                  <a:srgbClr val="800000"/>
                </a:solidFill>
                <a:latin typeface="Arial Black" panose="020B0A04020102020204" pitchFamily="34" charset="0"/>
              </a:rPr>
              <a:t>Immobilization</a:t>
            </a:r>
            <a:endParaRPr lang="en-US" altLang="en-US">
              <a:solidFill>
                <a:srgbClr val="800000"/>
              </a:solidFill>
              <a:latin typeface="Impact" panose="020B0806030902050204" pitchFamily="34" charset="0"/>
            </a:endParaRPr>
          </a:p>
        </p:txBody>
      </p:sp>
      <p:sp>
        <p:nvSpPr>
          <p:cNvPr id="22531" name="Rectangle 3">
            <a:extLst>
              <a:ext uri="{FF2B5EF4-FFF2-40B4-BE49-F238E27FC236}">
                <a16:creationId xmlns:a16="http://schemas.microsoft.com/office/drawing/2014/main" id="{EC06C3C9-5D30-40FA-AE77-04BC6CB60DB0}"/>
              </a:ext>
            </a:extLst>
          </p:cNvPr>
          <p:cNvSpPr>
            <a:spLocks noGrp="1"/>
          </p:cNvSpPr>
          <p:nvPr>
            <p:ph idx="1"/>
          </p:nvPr>
        </p:nvSpPr>
        <p:spPr>
          <a:xfrm>
            <a:off x="838200" y="990600"/>
            <a:ext cx="8153400" cy="4953000"/>
          </a:xfrm>
        </p:spPr>
        <p:txBody>
          <a:bodyPr/>
          <a:lstStyle/>
          <a:p>
            <a:pPr marL="287338" indent="-287338" eaLnBrk="1" hangingPunct="1">
              <a:lnSpc>
                <a:spcPct val="200000"/>
              </a:lnSpc>
            </a:pPr>
            <a:r>
              <a:rPr lang="en-US" altLang="en-US">
                <a:solidFill>
                  <a:srgbClr val="000099"/>
                </a:solidFill>
                <a:latin typeface="Arial" panose="020B0604020202020204" pitchFamily="34" charset="0"/>
              </a:rPr>
              <a:t>Prevents displacement, angulations, shortening.</a:t>
            </a:r>
          </a:p>
          <a:p>
            <a:pPr marL="287338" indent="-287338" eaLnBrk="1" hangingPunct="1">
              <a:lnSpc>
                <a:spcPct val="200000"/>
              </a:lnSpc>
            </a:pPr>
            <a:r>
              <a:rPr lang="en-US" altLang="en-US">
                <a:solidFill>
                  <a:srgbClr val="000099"/>
                </a:solidFill>
                <a:latin typeface="Arial" panose="020B0604020202020204" pitchFamily="34" charset="0"/>
              </a:rPr>
              <a:t>Prevents movement of bony fragments.</a:t>
            </a:r>
          </a:p>
          <a:p>
            <a:pPr marL="287338" indent="-287338" eaLnBrk="1" hangingPunct="1">
              <a:lnSpc>
                <a:spcPct val="200000"/>
              </a:lnSpc>
            </a:pPr>
            <a:r>
              <a:rPr lang="en-US" altLang="en-US">
                <a:solidFill>
                  <a:srgbClr val="000099"/>
                </a:solidFill>
                <a:latin typeface="Arial" panose="020B0604020202020204" pitchFamily="34" charset="0"/>
              </a:rPr>
              <a:t>Permits normal healing.</a:t>
            </a:r>
          </a:p>
          <a:p>
            <a:pPr marL="287338" indent="-287338" eaLnBrk="1" hangingPunct="1">
              <a:lnSpc>
                <a:spcPct val="200000"/>
              </a:lnSpc>
            </a:pPr>
            <a:r>
              <a:rPr lang="en-US" altLang="en-US">
                <a:solidFill>
                  <a:srgbClr val="000099"/>
                </a:solidFill>
                <a:latin typeface="Arial" panose="020B0604020202020204" pitchFamily="34" charset="0"/>
              </a:rPr>
              <a:t>Relieves pain.</a:t>
            </a:r>
          </a:p>
          <a:p>
            <a:pPr marL="287338" indent="-287338" eaLnBrk="1" hangingPunct="1">
              <a:lnSpc>
                <a:spcPct val="200000"/>
              </a:lnSpc>
            </a:pPr>
            <a:r>
              <a:rPr lang="en-US" altLang="en-US">
                <a:solidFill>
                  <a:srgbClr val="000099"/>
                </a:solidFill>
                <a:latin typeface="Arial" panose="020B0604020202020204" pitchFamily="34" charset="0"/>
              </a:rPr>
              <a:t>Permits earlier use of limb.</a:t>
            </a:r>
          </a:p>
        </p:txBody>
      </p:sp>
    </p:spTree>
  </p:cSld>
  <p:clrMapOvr>
    <a:masterClrMapping/>
  </p:clrMapOvr>
  <p:transition>
    <p:pull dir="rd"/>
  </p:transition>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49D6D0FF-DE99-403B-B49B-77E7E992BBA3}"/>
              </a:ext>
            </a:extLst>
          </p:cNvPr>
          <p:cNvSpPr>
            <a:spLocks noGrp="1"/>
          </p:cNvSpPr>
          <p:nvPr>
            <p:ph type="title"/>
          </p:nvPr>
        </p:nvSpPr>
        <p:spPr>
          <a:xfrm>
            <a:off x="152400" y="304800"/>
            <a:ext cx="6324600" cy="762000"/>
          </a:xfrm>
        </p:spPr>
        <p:txBody>
          <a:bodyPr anchor="t"/>
          <a:lstStyle/>
          <a:p>
            <a:pPr eaLnBrk="1" hangingPunct="1"/>
            <a:r>
              <a:rPr lang="en-US" altLang="en-US" sz="3200">
                <a:solidFill>
                  <a:srgbClr val="800000"/>
                </a:solidFill>
                <a:latin typeface="Arial Black" panose="020B0A04020102020204" pitchFamily="34" charset="0"/>
              </a:rPr>
              <a:t>Purpose of a Cast</a:t>
            </a:r>
            <a:endParaRPr lang="en-US" altLang="en-US">
              <a:solidFill>
                <a:srgbClr val="800000"/>
              </a:solidFill>
              <a:latin typeface="Impact" panose="020B0806030902050204" pitchFamily="34" charset="0"/>
            </a:endParaRPr>
          </a:p>
        </p:txBody>
      </p:sp>
      <p:sp>
        <p:nvSpPr>
          <p:cNvPr id="23555" name="Rectangle 3">
            <a:extLst>
              <a:ext uri="{FF2B5EF4-FFF2-40B4-BE49-F238E27FC236}">
                <a16:creationId xmlns:a16="http://schemas.microsoft.com/office/drawing/2014/main" id="{7DAACF2B-F7AD-4C3A-B94E-8C2CB00DC85F}"/>
              </a:ext>
            </a:extLst>
          </p:cNvPr>
          <p:cNvSpPr>
            <a:spLocks noGrp="1"/>
          </p:cNvSpPr>
          <p:nvPr>
            <p:ph idx="1"/>
          </p:nvPr>
        </p:nvSpPr>
        <p:spPr>
          <a:xfrm>
            <a:off x="838200" y="1219200"/>
            <a:ext cx="7848600" cy="4953000"/>
          </a:xfrm>
        </p:spPr>
        <p:txBody>
          <a:bodyPr/>
          <a:lstStyle/>
          <a:p>
            <a:pPr marL="287338" indent="-287338" eaLnBrk="1" hangingPunct="1"/>
            <a:r>
              <a:rPr lang="en-US" altLang="en-US" sz="2400" dirty="0">
                <a:solidFill>
                  <a:srgbClr val="000099"/>
                </a:solidFill>
                <a:latin typeface="Arial" panose="020B0604020202020204" pitchFamily="34" charset="0"/>
              </a:rPr>
              <a:t>A rigid encasement that surrounds a fracture area. </a:t>
            </a:r>
          </a:p>
          <a:p>
            <a:pPr marL="287338" indent="-287338" eaLnBrk="1" hangingPunct="1"/>
            <a:endParaRPr lang="en-US" altLang="en-US" sz="2400" dirty="0">
              <a:solidFill>
                <a:srgbClr val="000099"/>
              </a:solidFill>
              <a:latin typeface="Arial" panose="020B0604020202020204" pitchFamily="34" charset="0"/>
            </a:endParaRPr>
          </a:p>
          <a:p>
            <a:pPr marL="287338" indent="-287338" eaLnBrk="1" hangingPunct="1"/>
            <a:r>
              <a:rPr lang="en-US" altLang="en-US" sz="2400" dirty="0">
                <a:solidFill>
                  <a:srgbClr val="000099"/>
                </a:solidFill>
                <a:latin typeface="Arial" panose="020B0604020202020204" pitchFamily="34" charset="0"/>
              </a:rPr>
              <a:t>It must extend far enough on either side of the fracture to ensure immobility of the site. </a:t>
            </a:r>
          </a:p>
          <a:p>
            <a:pPr marL="287338" indent="-287338" eaLnBrk="1" hangingPunct="1"/>
            <a:endParaRPr lang="en-US" altLang="en-US" sz="2400" dirty="0">
              <a:solidFill>
                <a:srgbClr val="000099"/>
              </a:solidFill>
              <a:latin typeface="Arial" panose="020B0604020202020204" pitchFamily="34" charset="0"/>
            </a:endParaRPr>
          </a:p>
          <a:p>
            <a:pPr marL="287338" indent="-287338" eaLnBrk="1" hangingPunct="1"/>
            <a:r>
              <a:rPr lang="en-US" altLang="en-US" sz="2400" dirty="0">
                <a:solidFill>
                  <a:srgbClr val="000099"/>
                </a:solidFill>
                <a:latin typeface="Arial" panose="020B0604020202020204" pitchFamily="34" charset="0"/>
              </a:rPr>
              <a:t>They can be molded precisely to fit the contours of the affected area.</a:t>
            </a:r>
          </a:p>
          <a:p>
            <a:pPr marL="287338" indent="-287338" eaLnBrk="1" hangingPunct="1"/>
            <a:endParaRPr lang="en-US" altLang="en-US" sz="2400" dirty="0">
              <a:solidFill>
                <a:srgbClr val="000099"/>
              </a:solidFill>
              <a:latin typeface="Arial" panose="020B0604020202020204" pitchFamily="34" charset="0"/>
            </a:endParaRPr>
          </a:p>
          <a:p>
            <a:pPr marL="287338" indent="-287338" eaLnBrk="1" hangingPunct="1"/>
            <a:r>
              <a:rPr lang="en-US" altLang="en-US" sz="2400" dirty="0">
                <a:solidFill>
                  <a:srgbClr val="000099"/>
                </a:solidFill>
                <a:latin typeface="Arial" panose="020B0604020202020204" pitchFamily="34" charset="0"/>
              </a:rPr>
              <a:t>Synthetic materials, such as fiberglass are most often used.</a:t>
            </a:r>
          </a:p>
          <a:p>
            <a:pPr lvl="1" eaLnBrk="1" hangingPunct="1"/>
            <a:r>
              <a:rPr lang="en-US" altLang="en-US" dirty="0">
                <a:solidFill>
                  <a:srgbClr val="000099"/>
                </a:solidFill>
                <a:latin typeface="Arial" panose="020B0604020202020204" pitchFamily="34" charset="0"/>
              </a:rPr>
              <a:t>Focused Rigidity Casting Techniques </a:t>
            </a:r>
          </a:p>
          <a:p>
            <a:pPr marL="287338" indent="-287338" eaLnBrk="1" hangingPunct="1">
              <a:buFontTx/>
              <a:buNone/>
            </a:pPr>
            <a:endParaRPr lang="en-US" altLang="en-US" sz="2400" dirty="0">
              <a:solidFill>
                <a:srgbClr val="000099"/>
              </a:solidFill>
              <a:latin typeface="Arial" panose="020B0604020202020204" pitchFamily="34" charset="0"/>
            </a:endParaRPr>
          </a:p>
        </p:txBody>
      </p:sp>
    </p:spTree>
  </p:cSld>
  <p:clrMapOvr>
    <a:masterClrMapping/>
  </p:clrMapOvr>
  <p:transition>
    <p:pull dir="rd"/>
  </p:transition>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a:extLst>
              <a:ext uri="{FF2B5EF4-FFF2-40B4-BE49-F238E27FC236}">
                <a16:creationId xmlns:a16="http://schemas.microsoft.com/office/drawing/2014/main" id="{E2102926-FBBC-4A8F-B5B8-BF1E6006644A}"/>
              </a:ext>
            </a:extLst>
          </p:cNvPr>
          <p:cNvSpPr>
            <a:spLocks noGrp="1"/>
          </p:cNvSpPr>
          <p:nvPr>
            <p:ph type="title"/>
          </p:nvPr>
        </p:nvSpPr>
        <p:spPr>
          <a:xfrm>
            <a:off x="152400" y="457200"/>
            <a:ext cx="6324600" cy="762000"/>
          </a:xfrm>
        </p:spPr>
        <p:txBody>
          <a:bodyPr/>
          <a:lstStyle/>
          <a:p>
            <a:pPr eaLnBrk="1" hangingPunct="1"/>
            <a:r>
              <a:rPr lang="en-US" altLang="en-US" sz="3200">
                <a:solidFill>
                  <a:srgbClr val="800000"/>
                </a:solidFill>
                <a:latin typeface="Arial Black" panose="020B0A04020102020204" pitchFamily="34" charset="0"/>
              </a:rPr>
              <a:t>Precautions</a:t>
            </a:r>
            <a:endParaRPr lang="en-US" altLang="en-US">
              <a:solidFill>
                <a:srgbClr val="800000"/>
              </a:solidFill>
              <a:latin typeface="Impact" panose="020B0806030902050204" pitchFamily="34" charset="0"/>
            </a:endParaRPr>
          </a:p>
        </p:txBody>
      </p:sp>
      <p:sp>
        <p:nvSpPr>
          <p:cNvPr id="24579" name="Rectangle 2">
            <a:extLst>
              <a:ext uri="{FF2B5EF4-FFF2-40B4-BE49-F238E27FC236}">
                <a16:creationId xmlns:a16="http://schemas.microsoft.com/office/drawing/2014/main" id="{917CFC4E-8FD5-4AA0-92C5-B80774EC675B}"/>
              </a:ext>
            </a:extLst>
          </p:cNvPr>
          <p:cNvSpPr>
            <a:spLocks noGrp="1"/>
          </p:cNvSpPr>
          <p:nvPr>
            <p:ph idx="1"/>
          </p:nvPr>
        </p:nvSpPr>
        <p:spPr>
          <a:xfrm>
            <a:off x="838200" y="1219200"/>
            <a:ext cx="8001000" cy="5029200"/>
          </a:xfrm>
        </p:spPr>
        <p:txBody>
          <a:bodyPr/>
          <a:lstStyle/>
          <a:p>
            <a:pPr marL="287338" indent="-287338" eaLnBrk="1" hangingPunct="1"/>
            <a:r>
              <a:rPr lang="en-US" altLang="en-US">
                <a:solidFill>
                  <a:srgbClr val="000099"/>
                </a:solidFill>
                <a:latin typeface="Arial" panose="020B0604020202020204" pitchFamily="34" charset="0"/>
              </a:rPr>
              <a:t>Remove all jewelry before applying splints/casts</a:t>
            </a:r>
          </a:p>
          <a:p>
            <a:pPr marL="287338" indent="-287338" eaLnBrk="1" hangingPunct="1"/>
            <a:endParaRPr lang="en-US" altLang="en-US">
              <a:solidFill>
                <a:srgbClr val="000099"/>
              </a:solidFill>
              <a:latin typeface="Arial" panose="020B0604020202020204" pitchFamily="34" charset="0"/>
            </a:endParaRPr>
          </a:p>
          <a:p>
            <a:pPr marL="287338" indent="-287338" eaLnBrk="1" hangingPunct="1"/>
            <a:r>
              <a:rPr lang="en-US" altLang="en-US">
                <a:solidFill>
                  <a:srgbClr val="000099"/>
                </a:solidFill>
                <a:latin typeface="Arial" panose="020B0604020202020204" pitchFamily="34" charset="0"/>
              </a:rPr>
              <a:t>Neurovascular check – pre and post application</a:t>
            </a:r>
          </a:p>
          <a:p>
            <a:pPr marL="287338" indent="-287338" eaLnBrk="1" hangingPunct="1"/>
            <a:endParaRPr lang="en-US" altLang="en-US">
              <a:solidFill>
                <a:srgbClr val="000099"/>
              </a:solidFill>
              <a:latin typeface="Arial" panose="020B0604020202020204" pitchFamily="34" charset="0"/>
            </a:endParaRPr>
          </a:p>
          <a:p>
            <a:pPr marL="287338" indent="-287338" eaLnBrk="1" hangingPunct="1"/>
            <a:r>
              <a:rPr lang="en-US" altLang="en-US">
                <a:solidFill>
                  <a:srgbClr val="000099"/>
                </a:solidFill>
                <a:latin typeface="Arial" panose="020B0604020202020204" pitchFamily="34" charset="0"/>
              </a:rPr>
              <a:t>Document what patient states</a:t>
            </a:r>
          </a:p>
          <a:p>
            <a:pPr marL="287338" indent="-287338" eaLnBrk="1" hangingPunct="1">
              <a:buFontTx/>
              <a:buNone/>
            </a:pPr>
            <a:endParaRPr lang="en-US" altLang="en-US">
              <a:solidFill>
                <a:srgbClr val="000099"/>
              </a:solidFill>
              <a:latin typeface="Arial" panose="020B0604020202020204" pitchFamily="34" charset="0"/>
            </a:endParaRPr>
          </a:p>
        </p:txBody>
      </p:sp>
    </p:spTree>
  </p:cSld>
  <p:clrMapOvr>
    <a:masterClrMapping/>
  </p:clrMapOvr>
  <p:transition>
    <p:pull dir="rd"/>
  </p:transition>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a:extLst>
              <a:ext uri="{FF2B5EF4-FFF2-40B4-BE49-F238E27FC236}">
                <a16:creationId xmlns:a16="http://schemas.microsoft.com/office/drawing/2014/main" id="{D8BDFF00-FE05-4223-BF06-350BB6E24D56}"/>
              </a:ext>
            </a:extLst>
          </p:cNvPr>
          <p:cNvSpPr>
            <a:spLocks noGrp="1"/>
          </p:cNvSpPr>
          <p:nvPr>
            <p:ph type="title"/>
          </p:nvPr>
        </p:nvSpPr>
        <p:spPr>
          <a:xfrm>
            <a:off x="381000" y="319088"/>
            <a:ext cx="6324600" cy="762000"/>
          </a:xfrm>
        </p:spPr>
        <p:txBody>
          <a:bodyPr/>
          <a:lstStyle/>
          <a:p>
            <a:pPr eaLnBrk="1" hangingPunct="1"/>
            <a:r>
              <a:rPr lang="en-US" altLang="en-US" sz="3200">
                <a:solidFill>
                  <a:srgbClr val="800000"/>
                </a:solidFill>
                <a:latin typeface="Arial Black" panose="020B0A04020102020204" pitchFamily="34" charset="0"/>
              </a:rPr>
              <a:t>Precautions</a:t>
            </a:r>
            <a:endParaRPr lang="en-US" altLang="en-US" sz="4000">
              <a:solidFill>
                <a:srgbClr val="800000"/>
              </a:solidFill>
              <a:latin typeface="HelveticaNeue HeavyCond" charset="0"/>
            </a:endParaRPr>
          </a:p>
        </p:txBody>
      </p:sp>
      <p:sp>
        <p:nvSpPr>
          <p:cNvPr id="25603" name="Rectangle 2">
            <a:extLst>
              <a:ext uri="{FF2B5EF4-FFF2-40B4-BE49-F238E27FC236}">
                <a16:creationId xmlns:a16="http://schemas.microsoft.com/office/drawing/2014/main" id="{CB0DEEE5-BAF6-4E41-82D7-1EF8F71B8D2A}"/>
              </a:ext>
            </a:extLst>
          </p:cNvPr>
          <p:cNvSpPr>
            <a:spLocks noGrp="1"/>
          </p:cNvSpPr>
          <p:nvPr>
            <p:ph idx="1"/>
          </p:nvPr>
        </p:nvSpPr>
        <p:spPr>
          <a:xfrm>
            <a:off x="838200" y="1066800"/>
            <a:ext cx="8001000" cy="5029200"/>
          </a:xfrm>
        </p:spPr>
        <p:txBody>
          <a:bodyPr/>
          <a:lstStyle/>
          <a:p>
            <a:pPr marL="287338" indent="-287338" eaLnBrk="1" hangingPunct="1">
              <a:lnSpc>
                <a:spcPct val="80000"/>
              </a:lnSpc>
            </a:pPr>
            <a:r>
              <a:rPr lang="en-US" altLang="en-US" sz="2200">
                <a:solidFill>
                  <a:srgbClr val="000099"/>
                </a:solidFill>
                <a:latin typeface="Arial" panose="020B0604020202020204" pitchFamily="34" charset="0"/>
              </a:rPr>
              <a:t>Be sure to monitor the patient’s injury using “</a:t>
            </a:r>
            <a:r>
              <a:rPr lang="en-US" altLang="en-US" sz="2200" b="1">
                <a:solidFill>
                  <a:srgbClr val="000099"/>
                </a:solidFill>
                <a:latin typeface="Arial" panose="020B0604020202020204" pitchFamily="34" charset="0"/>
              </a:rPr>
              <a:t>F.A.C.T.S</a:t>
            </a:r>
            <a:r>
              <a:rPr lang="en-US" altLang="en-US" sz="2200">
                <a:solidFill>
                  <a:srgbClr val="000099"/>
                </a:solidFill>
                <a:latin typeface="Arial" panose="020B0604020202020204" pitchFamily="34" charset="0"/>
              </a:rPr>
              <a:t>.”, which checks:</a:t>
            </a:r>
          </a:p>
          <a:p>
            <a:pPr marL="287338" indent="-287338" eaLnBrk="1" hangingPunct="1">
              <a:lnSpc>
                <a:spcPct val="40000"/>
              </a:lnSpc>
              <a:buFontTx/>
              <a:buNone/>
            </a:pPr>
            <a:r>
              <a:rPr lang="en-US" altLang="en-US" sz="2200">
                <a:solidFill>
                  <a:srgbClr val="000099"/>
                </a:solidFill>
                <a:latin typeface="Arial" panose="020B0604020202020204" pitchFamily="34" charset="0"/>
              </a:rPr>
              <a:t>	</a:t>
            </a:r>
          </a:p>
          <a:p>
            <a:pPr marL="287338" indent="-287338" eaLnBrk="1" hangingPunct="1">
              <a:lnSpc>
                <a:spcPct val="140000"/>
              </a:lnSpc>
              <a:buFontTx/>
              <a:buNone/>
            </a:pPr>
            <a:r>
              <a:rPr lang="en-US" altLang="en-US" sz="2200">
                <a:solidFill>
                  <a:srgbClr val="000099"/>
                </a:solidFill>
                <a:latin typeface="Arial" panose="020B0604020202020204" pitchFamily="34" charset="0"/>
              </a:rPr>
              <a:t>	</a:t>
            </a:r>
            <a:r>
              <a:rPr lang="en-US" altLang="en-US" sz="2200" b="1">
                <a:solidFill>
                  <a:srgbClr val="000099"/>
                </a:solidFill>
                <a:latin typeface="Arial" panose="020B0604020202020204" pitchFamily="34" charset="0"/>
              </a:rPr>
              <a:t>F</a:t>
            </a:r>
            <a:r>
              <a:rPr lang="en-US" altLang="en-US" sz="2200">
                <a:solidFill>
                  <a:srgbClr val="000099"/>
                </a:solidFill>
                <a:latin typeface="Arial" panose="020B0604020202020204" pitchFamily="34" charset="0"/>
              </a:rPr>
              <a:t>unction – check for basic functional movement</a:t>
            </a:r>
          </a:p>
          <a:p>
            <a:pPr marL="287338" indent="-287338" eaLnBrk="1" hangingPunct="1">
              <a:lnSpc>
                <a:spcPct val="140000"/>
              </a:lnSpc>
              <a:buFontTx/>
              <a:buNone/>
            </a:pPr>
            <a:r>
              <a:rPr lang="en-US" altLang="en-US" sz="2200">
                <a:solidFill>
                  <a:srgbClr val="000099"/>
                </a:solidFill>
                <a:latin typeface="Arial" panose="020B0604020202020204" pitchFamily="34" charset="0"/>
              </a:rPr>
              <a:t>	</a:t>
            </a:r>
            <a:r>
              <a:rPr lang="en-US" altLang="en-US" sz="2200" b="1">
                <a:solidFill>
                  <a:srgbClr val="000099"/>
                </a:solidFill>
                <a:latin typeface="Arial" panose="020B0604020202020204" pitchFamily="34" charset="0"/>
              </a:rPr>
              <a:t>A</a:t>
            </a:r>
            <a:r>
              <a:rPr lang="en-US" altLang="en-US" sz="2200">
                <a:solidFill>
                  <a:srgbClr val="000099"/>
                </a:solidFill>
                <a:latin typeface="Arial" panose="020B0604020202020204" pitchFamily="34" charset="0"/>
              </a:rPr>
              <a:t>rterial pulse – always check for pulse</a:t>
            </a:r>
          </a:p>
          <a:p>
            <a:pPr marL="287338" indent="-287338" eaLnBrk="1" hangingPunct="1">
              <a:lnSpc>
                <a:spcPct val="140000"/>
              </a:lnSpc>
              <a:buFontTx/>
              <a:buNone/>
            </a:pPr>
            <a:r>
              <a:rPr lang="en-US" altLang="en-US" sz="2200">
                <a:solidFill>
                  <a:srgbClr val="000099"/>
                </a:solidFill>
                <a:latin typeface="Arial" panose="020B0604020202020204" pitchFamily="34" charset="0"/>
              </a:rPr>
              <a:t>	</a:t>
            </a:r>
            <a:r>
              <a:rPr lang="en-US" altLang="en-US" sz="2200" b="1">
                <a:solidFill>
                  <a:srgbClr val="000099"/>
                </a:solidFill>
                <a:latin typeface="Arial" panose="020B0604020202020204" pitchFamily="34" charset="0"/>
              </a:rPr>
              <a:t>C</a:t>
            </a:r>
            <a:r>
              <a:rPr lang="en-US" altLang="en-US" sz="2200">
                <a:solidFill>
                  <a:srgbClr val="000099"/>
                </a:solidFill>
                <a:latin typeface="Arial" panose="020B0604020202020204" pitchFamily="34" charset="0"/>
              </a:rPr>
              <a:t>apillary refill – leave tips of fingers exposed</a:t>
            </a:r>
          </a:p>
          <a:p>
            <a:pPr marL="287338" indent="-287338" eaLnBrk="1" hangingPunct="1">
              <a:lnSpc>
                <a:spcPct val="140000"/>
              </a:lnSpc>
              <a:buFontTx/>
              <a:buNone/>
            </a:pPr>
            <a:r>
              <a:rPr lang="en-US" altLang="en-US" sz="2200">
                <a:solidFill>
                  <a:srgbClr val="000099"/>
                </a:solidFill>
                <a:latin typeface="Arial" panose="020B0604020202020204" pitchFamily="34" charset="0"/>
              </a:rPr>
              <a:t>	</a:t>
            </a:r>
            <a:r>
              <a:rPr lang="en-US" altLang="en-US" sz="2200" b="1">
                <a:solidFill>
                  <a:srgbClr val="000099"/>
                </a:solidFill>
                <a:latin typeface="Arial" panose="020B0604020202020204" pitchFamily="34" charset="0"/>
              </a:rPr>
              <a:t>T</a:t>
            </a:r>
            <a:r>
              <a:rPr lang="en-US" altLang="en-US" sz="2200">
                <a:solidFill>
                  <a:srgbClr val="000099"/>
                </a:solidFill>
                <a:latin typeface="Arial" panose="020B0604020202020204" pitchFamily="34" charset="0"/>
              </a:rPr>
              <a:t>emperature-skin – should fall within normal range</a:t>
            </a:r>
          </a:p>
          <a:p>
            <a:pPr marL="287338" indent="-287338" eaLnBrk="1" hangingPunct="1">
              <a:lnSpc>
                <a:spcPct val="140000"/>
              </a:lnSpc>
              <a:buFontTx/>
              <a:buNone/>
            </a:pPr>
            <a:r>
              <a:rPr lang="en-US" altLang="en-US" sz="2200">
                <a:solidFill>
                  <a:srgbClr val="000099"/>
                </a:solidFill>
                <a:latin typeface="Arial" panose="020B0604020202020204" pitchFamily="34" charset="0"/>
              </a:rPr>
              <a:t>	</a:t>
            </a:r>
            <a:r>
              <a:rPr lang="en-US" altLang="en-US" sz="2200" b="1">
                <a:solidFill>
                  <a:srgbClr val="000099"/>
                </a:solidFill>
                <a:latin typeface="Arial" panose="020B0604020202020204" pitchFamily="34" charset="0"/>
              </a:rPr>
              <a:t>S</a:t>
            </a:r>
            <a:r>
              <a:rPr lang="en-US" altLang="en-US" sz="2200">
                <a:solidFill>
                  <a:srgbClr val="000099"/>
                </a:solidFill>
                <a:latin typeface="Arial" panose="020B0604020202020204" pitchFamily="34" charset="0"/>
              </a:rPr>
              <a:t>ensation – should not experience super-sensitivity</a:t>
            </a:r>
          </a:p>
          <a:p>
            <a:pPr marL="287338" indent="-287338" eaLnBrk="1" hangingPunct="1">
              <a:lnSpc>
                <a:spcPct val="80000"/>
              </a:lnSpc>
              <a:buFontTx/>
              <a:buNone/>
            </a:pPr>
            <a:endParaRPr lang="en-US" altLang="en-US" sz="2200">
              <a:solidFill>
                <a:srgbClr val="000099"/>
              </a:solidFill>
              <a:latin typeface="Arial" panose="020B0604020202020204" pitchFamily="34" charset="0"/>
            </a:endParaRPr>
          </a:p>
          <a:p>
            <a:pPr marL="287338" indent="-287338" eaLnBrk="1" hangingPunct="1">
              <a:lnSpc>
                <a:spcPct val="80000"/>
              </a:lnSpc>
              <a:buFontTx/>
              <a:buNone/>
            </a:pPr>
            <a:r>
              <a:rPr lang="en-US" altLang="en-US" sz="2200">
                <a:solidFill>
                  <a:srgbClr val="000099"/>
                </a:solidFill>
                <a:latin typeface="Arial" panose="020B0604020202020204" pitchFamily="34" charset="0"/>
              </a:rPr>
              <a:t>•	Be sure cast removal equipment is kept in good repair, replacing blades when necessary</a:t>
            </a:r>
          </a:p>
        </p:txBody>
      </p:sp>
    </p:spTree>
  </p:cSld>
  <p:clrMapOvr>
    <a:masterClrMapping/>
  </p:clrMapOvr>
  <p:transition>
    <p:pull dir="rd"/>
  </p:transition>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Step 5">
            <a:extLst>
              <a:ext uri="{FF2B5EF4-FFF2-40B4-BE49-F238E27FC236}">
                <a16:creationId xmlns:a16="http://schemas.microsoft.com/office/drawing/2014/main" id="{4FC331AB-3FEA-43BB-BDB8-D104F20652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200400"/>
            <a:ext cx="16764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3" descr="Step 1">
            <a:extLst>
              <a:ext uri="{FF2B5EF4-FFF2-40B4-BE49-F238E27FC236}">
                <a16:creationId xmlns:a16="http://schemas.microsoft.com/office/drawing/2014/main" id="{DE9D1832-28A4-4B45-84E9-DFDAE7FEE3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752600"/>
            <a:ext cx="1654175"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4" descr="Step 2">
            <a:extLst>
              <a:ext uri="{FF2B5EF4-FFF2-40B4-BE49-F238E27FC236}">
                <a16:creationId xmlns:a16="http://schemas.microsoft.com/office/drawing/2014/main" id="{CB2256B1-4001-439F-A009-C1FC66CA7F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752600"/>
            <a:ext cx="1643063"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descr="Step 3">
            <a:extLst>
              <a:ext uri="{FF2B5EF4-FFF2-40B4-BE49-F238E27FC236}">
                <a16:creationId xmlns:a16="http://schemas.microsoft.com/office/drawing/2014/main" id="{63C33D4C-9EF4-453D-B644-8303EBFD5C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4900" y="1752600"/>
            <a:ext cx="1689100"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6" descr="Step 4">
            <a:extLst>
              <a:ext uri="{FF2B5EF4-FFF2-40B4-BE49-F238E27FC236}">
                <a16:creationId xmlns:a16="http://schemas.microsoft.com/office/drawing/2014/main" id="{E6B8D1EF-C894-4ACB-9B07-BA29F61EBA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3200400"/>
            <a:ext cx="1670050" cy="153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Text Box 7" descr="Liner4">
            <a:extLst>
              <a:ext uri="{FF2B5EF4-FFF2-40B4-BE49-F238E27FC236}">
                <a16:creationId xmlns:a16="http://schemas.microsoft.com/office/drawing/2014/main" id="{8E10E245-309B-402D-B94B-65CDD4893EF0}"/>
              </a:ext>
            </a:extLst>
          </p:cNvPr>
          <p:cNvSpPr txBox="1">
            <a:spLocks noChangeArrowheads="1"/>
          </p:cNvSpPr>
          <p:nvPr/>
        </p:nvSpPr>
        <p:spPr bwMode="auto">
          <a:xfrm>
            <a:off x="914400" y="946150"/>
            <a:ext cx="4724400" cy="439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tabLst>
                <a:tab pos="231775"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2317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2317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2317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2317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2317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2317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2317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231775" algn="l"/>
              </a:tabLst>
              <a:defRPr>
                <a:solidFill>
                  <a:schemeClr val="tx1"/>
                </a:solidFill>
                <a:latin typeface="Calibri" panose="020F0502020204030204" pitchFamily="34" charset="0"/>
              </a:defRPr>
            </a:lvl9pPr>
          </a:lstStyle>
          <a:p>
            <a:pPr>
              <a:lnSpc>
                <a:spcPct val="100000"/>
              </a:lnSpc>
              <a:spcBef>
                <a:spcPct val="0"/>
              </a:spcBef>
              <a:buFontTx/>
              <a:buNone/>
            </a:pPr>
            <a:r>
              <a:rPr lang="en-US" altLang="en-US" sz="2100" b="1" u="sng">
                <a:solidFill>
                  <a:srgbClr val="800000"/>
                </a:solidFill>
                <a:latin typeface="Arial" panose="020B0604020202020204" pitchFamily="34" charset="0"/>
              </a:rPr>
              <a:t>Activation</a:t>
            </a:r>
          </a:p>
          <a:p>
            <a:pPr>
              <a:lnSpc>
                <a:spcPct val="150000"/>
              </a:lnSpc>
              <a:spcBef>
                <a:spcPct val="0"/>
              </a:spcBef>
              <a:buFontTx/>
              <a:buNone/>
            </a:pPr>
            <a:r>
              <a:rPr lang="en-US" altLang="en-US" sz="1800">
                <a:solidFill>
                  <a:srgbClr val="000099"/>
                </a:solidFill>
                <a:latin typeface="Arial" panose="020B0604020202020204" pitchFamily="34" charset="0"/>
              </a:rPr>
              <a:t>•	Use room temperature water</a:t>
            </a:r>
          </a:p>
          <a:p>
            <a:pPr>
              <a:lnSpc>
                <a:spcPct val="150000"/>
              </a:lnSpc>
              <a:spcBef>
                <a:spcPct val="0"/>
              </a:spcBef>
              <a:buFontTx/>
              <a:buNone/>
            </a:pPr>
            <a:r>
              <a:rPr lang="en-US" altLang="en-US" sz="1800">
                <a:solidFill>
                  <a:srgbClr val="000099"/>
                </a:solidFill>
                <a:latin typeface="Arial" panose="020B0604020202020204" pitchFamily="34" charset="0"/>
              </a:rPr>
              <a:t>•	Submerge tape</a:t>
            </a:r>
          </a:p>
          <a:p>
            <a:pPr>
              <a:lnSpc>
                <a:spcPct val="150000"/>
              </a:lnSpc>
              <a:spcBef>
                <a:spcPct val="0"/>
              </a:spcBef>
              <a:buFontTx/>
              <a:buNone/>
            </a:pPr>
            <a:r>
              <a:rPr lang="en-US" altLang="en-US" sz="1800">
                <a:solidFill>
                  <a:srgbClr val="000099"/>
                </a:solidFill>
                <a:latin typeface="Arial" panose="020B0604020202020204" pitchFamily="34" charset="0"/>
              </a:rPr>
              <a:t>•	Squeeze</a:t>
            </a:r>
          </a:p>
          <a:p>
            <a:pPr>
              <a:lnSpc>
                <a:spcPct val="150000"/>
              </a:lnSpc>
              <a:spcBef>
                <a:spcPct val="0"/>
              </a:spcBef>
              <a:buFontTx/>
              <a:buNone/>
            </a:pPr>
            <a:r>
              <a:rPr lang="en-US" altLang="en-US" sz="1800">
                <a:solidFill>
                  <a:srgbClr val="000099"/>
                </a:solidFill>
                <a:latin typeface="Arial" panose="020B0604020202020204" pitchFamily="34" charset="0"/>
              </a:rPr>
              <a:t>•	Remove</a:t>
            </a:r>
          </a:p>
          <a:p>
            <a:pPr>
              <a:lnSpc>
                <a:spcPct val="150000"/>
              </a:lnSpc>
              <a:spcBef>
                <a:spcPct val="0"/>
              </a:spcBef>
              <a:buFontTx/>
              <a:buNone/>
            </a:pPr>
            <a:endParaRPr lang="en-US" altLang="en-US" sz="1800">
              <a:solidFill>
                <a:srgbClr val="000099"/>
              </a:solidFill>
              <a:latin typeface="Arial" panose="020B0604020202020204" pitchFamily="34" charset="0"/>
            </a:endParaRPr>
          </a:p>
          <a:p>
            <a:pPr>
              <a:lnSpc>
                <a:spcPct val="100000"/>
              </a:lnSpc>
              <a:spcBef>
                <a:spcPct val="0"/>
              </a:spcBef>
              <a:buFontTx/>
              <a:buNone/>
            </a:pPr>
            <a:r>
              <a:rPr lang="en-US" altLang="en-US" sz="1800">
                <a:solidFill>
                  <a:srgbClr val="000099"/>
                </a:solidFill>
                <a:latin typeface="Arial" panose="020B0604020202020204" pitchFamily="34" charset="0"/>
              </a:rPr>
              <a:t>*longer working time = more water</a:t>
            </a:r>
          </a:p>
          <a:p>
            <a:pPr>
              <a:lnSpc>
                <a:spcPct val="100000"/>
              </a:lnSpc>
              <a:spcBef>
                <a:spcPct val="0"/>
              </a:spcBef>
              <a:buFontTx/>
              <a:buNone/>
            </a:pPr>
            <a:r>
              <a:rPr lang="en-US" altLang="en-US" sz="1800">
                <a:solidFill>
                  <a:srgbClr val="000099"/>
                </a:solidFill>
                <a:latin typeface="Arial" panose="020B0604020202020204" pitchFamily="34" charset="0"/>
              </a:rPr>
              <a:t>*shorter working time = less water</a:t>
            </a:r>
          </a:p>
          <a:p>
            <a:pPr>
              <a:lnSpc>
                <a:spcPct val="100000"/>
              </a:lnSpc>
              <a:spcBef>
                <a:spcPct val="0"/>
              </a:spcBef>
              <a:buFontTx/>
              <a:buNone/>
            </a:pPr>
            <a:endParaRPr lang="en-US" altLang="en-US" sz="1800" b="1">
              <a:solidFill>
                <a:srgbClr val="000099"/>
              </a:solidFill>
              <a:latin typeface="Arial" panose="020B0604020202020204" pitchFamily="34" charset="0"/>
            </a:endParaRPr>
          </a:p>
          <a:p>
            <a:pPr>
              <a:lnSpc>
                <a:spcPct val="100000"/>
              </a:lnSpc>
              <a:spcBef>
                <a:spcPct val="0"/>
              </a:spcBef>
              <a:buFontTx/>
              <a:buNone/>
            </a:pPr>
            <a:r>
              <a:rPr lang="en-US" altLang="en-US" sz="1800">
                <a:solidFill>
                  <a:srgbClr val="000099"/>
                </a:solidFill>
                <a:latin typeface="Arial" panose="020B0604020202020204" pitchFamily="34" charset="0"/>
              </a:rPr>
              <a:t>Weight Bearing</a:t>
            </a:r>
          </a:p>
          <a:p>
            <a:pPr>
              <a:lnSpc>
                <a:spcPct val="100000"/>
              </a:lnSpc>
              <a:spcBef>
                <a:spcPct val="0"/>
              </a:spcBef>
              <a:buFontTx/>
              <a:buNone/>
            </a:pPr>
            <a:r>
              <a:rPr lang="en-US" altLang="en-US" sz="1800">
                <a:solidFill>
                  <a:srgbClr val="000099"/>
                </a:solidFill>
                <a:latin typeface="Arial" panose="020B0604020202020204" pitchFamily="34" charset="0"/>
              </a:rPr>
              <a:t>Cast cures to functional strength </a:t>
            </a:r>
          </a:p>
          <a:p>
            <a:pPr>
              <a:lnSpc>
                <a:spcPct val="100000"/>
              </a:lnSpc>
              <a:spcBef>
                <a:spcPct val="0"/>
              </a:spcBef>
              <a:buFontTx/>
              <a:buNone/>
            </a:pPr>
            <a:r>
              <a:rPr lang="en-US" altLang="en-US" sz="1800">
                <a:solidFill>
                  <a:srgbClr val="000099"/>
                </a:solidFill>
                <a:latin typeface="Arial" panose="020B0604020202020204" pitchFamily="34" charset="0"/>
              </a:rPr>
              <a:t>in 20 minutes.</a:t>
            </a:r>
          </a:p>
          <a:p>
            <a:pPr>
              <a:lnSpc>
                <a:spcPct val="100000"/>
              </a:lnSpc>
              <a:spcBef>
                <a:spcPct val="0"/>
              </a:spcBef>
              <a:buFontTx/>
              <a:buNone/>
            </a:pPr>
            <a:endParaRPr lang="en-US" altLang="en-US" sz="1800">
              <a:solidFill>
                <a:srgbClr val="000099"/>
              </a:solidFill>
              <a:latin typeface="Arial" panose="020B0604020202020204" pitchFamily="34" charset="0"/>
            </a:endParaRPr>
          </a:p>
        </p:txBody>
      </p:sp>
      <p:sp>
        <p:nvSpPr>
          <p:cNvPr id="26632" name="Rectangle 8">
            <a:extLst>
              <a:ext uri="{FF2B5EF4-FFF2-40B4-BE49-F238E27FC236}">
                <a16:creationId xmlns:a16="http://schemas.microsoft.com/office/drawing/2014/main" id="{A2C9A802-A74D-41E2-B6A4-C9AE0A4EDED9}"/>
              </a:ext>
            </a:extLst>
          </p:cNvPr>
          <p:cNvSpPr>
            <a:spLocks noChangeArrowheads="1"/>
          </p:cNvSpPr>
          <p:nvPr/>
        </p:nvSpPr>
        <p:spPr bwMode="auto">
          <a:xfrm>
            <a:off x="838200" y="393700"/>
            <a:ext cx="22621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a:solidFill>
                  <a:srgbClr val="800000"/>
                </a:solidFill>
                <a:latin typeface="Arial Black" panose="020B0A04020102020204" pitchFamily="34" charset="0"/>
              </a:rPr>
              <a:t>Casting</a:t>
            </a:r>
            <a:r>
              <a:rPr lang="en-US" altLang="en-US">
                <a:solidFill>
                  <a:srgbClr val="000080"/>
                </a:solidFill>
                <a:latin typeface="HelveticaNeue MediumExt" pitchFamily="2" charset="0"/>
              </a:rPr>
              <a:t> </a:t>
            </a:r>
            <a:r>
              <a:rPr lang="en-US" altLang="en-US" sz="2400">
                <a:solidFill>
                  <a:srgbClr val="800000"/>
                </a:solidFill>
                <a:latin typeface="Arial Black" panose="020B0A04020102020204" pitchFamily="34" charset="0"/>
              </a:rPr>
              <a:t>Tips</a:t>
            </a:r>
          </a:p>
        </p:txBody>
      </p:sp>
    </p:spTree>
  </p:cSld>
  <p:clrMapOvr>
    <a:masterClrMapping/>
  </p:clrMapOvr>
  <p:transition>
    <p:pull dir="rd"/>
  </p:transition>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4C233610-9A02-4FCE-A4DF-1D2E4AC44CF9}"/>
              </a:ext>
            </a:extLst>
          </p:cNvPr>
          <p:cNvSpPr>
            <a:spLocks noChangeArrowheads="1"/>
          </p:cNvSpPr>
          <p:nvPr/>
        </p:nvSpPr>
        <p:spPr bwMode="auto">
          <a:xfrm>
            <a:off x="838200" y="441325"/>
            <a:ext cx="30432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a:solidFill>
                  <a:srgbClr val="800000"/>
                </a:solidFill>
                <a:latin typeface="Arial Black" panose="020B0A04020102020204" pitchFamily="34" charset="0"/>
              </a:rPr>
              <a:t>Casting Products</a:t>
            </a:r>
          </a:p>
        </p:txBody>
      </p:sp>
      <p:sp>
        <p:nvSpPr>
          <p:cNvPr id="27651" name="Text Box 4" descr="Liner4">
            <a:extLst>
              <a:ext uri="{FF2B5EF4-FFF2-40B4-BE49-F238E27FC236}">
                <a16:creationId xmlns:a16="http://schemas.microsoft.com/office/drawing/2014/main" id="{B8A924BE-BED5-4A45-808A-BA39D635BFA1}"/>
              </a:ext>
            </a:extLst>
          </p:cNvPr>
          <p:cNvSpPr txBox="1">
            <a:spLocks noChangeArrowheads="1"/>
          </p:cNvSpPr>
          <p:nvPr/>
        </p:nvSpPr>
        <p:spPr bwMode="auto">
          <a:xfrm>
            <a:off x="1143000" y="690563"/>
            <a:ext cx="7239000"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tabLst>
                <a:tab pos="12065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12065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12065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12065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12065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2065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2065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2065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20650" algn="l"/>
              </a:tabLst>
              <a:defRPr>
                <a:solidFill>
                  <a:schemeClr val="tx1"/>
                </a:solidFill>
                <a:latin typeface="Calibri" panose="020F0502020204030204" pitchFamily="34" charset="0"/>
              </a:defRPr>
            </a:lvl9pPr>
          </a:lstStyle>
          <a:p>
            <a:pPr eaLnBrk="1" hangingPunct="1">
              <a:lnSpc>
                <a:spcPct val="130000"/>
              </a:lnSpc>
              <a:spcBef>
                <a:spcPct val="20000"/>
              </a:spcBef>
              <a:buFontTx/>
              <a:buNone/>
            </a:pPr>
            <a:r>
              <a:rPr lang="en-US" altLang="en-US" sz="2900" b="1" u="sng">
                <a:solidFill>
                  <a:srgbClr val="800000"/>
                </a:solidFill>
                <a:latin typeface="Arial" panose="020B0604020202020204" pitchFamily="34" charset="0"/>
              </a:rPr>
              <a:t>Casting</a:t>
            </a:r>
            <a:endParaRPr lang="en-US" altLang="en-US" sz="2900" u="sng">
              <a:solidFill>
                <a:srgbClr val="800000"/>
              </a:solidFill>
              <a:latin typeface="Arial" panose="020B0604020202020204" pitchFamily="34" charset="0"/>
            </a:endParaRPr>
          </a:p>
          <a:p>
            <a:pPr>
              <a:lnSpc>
                <a:spcPct val="100000"/>
              </a:lnSpc>
              <a:spcBef>
                <a:spcPct val="0"/>
              </a:spcBef>
              <a:buFontTx/>
              <a:buNone/>
            </a:pPr>
            <a:r>
              <a:rPr lang="en-US" altLang="en-US" sz="2400">
                <a:solidFill>
                  <a:srgbClr val="000099"/>
                </a:solidFill>
                <a:latin typeface="Arial" panose="020B0604020202020204" pitchFamily="34" charset="0"/>
              </a:rPr>
              <a:t>•Synthetic Casting</a:t>
            </a:r>
          </a:p>
          <a:p>
            <a:pPr>
              <a:lnSpc>
                <a:spcPct val="100000"/>
              </a:lnSpc>
              <a:spcBef>
                <a:spcPct val="0"/>
              </a:spcBef>
            </a:pPr>
            <a:r>
              <a:rPr lang="en-US" altLang="en-US" sz="2400">
                <a:solidFill>
                  <a:srgbClr val="000099"/>
                </a:solidFill>
                <a:latin typeface="Arial" panose="020B0604020202020204" pitchFamily="34" charset="0"/>
              </a:rPr>
              <a:t>Cotton or Synthetic Padding</a:t>
            </a:r>
          </a:p>
          <a:p>
            <a:pPr>
              <a:lnSpc>
                <a:spcPct val="100000"/>
              </a:lnSpc>
              <a:spcBef>
                <a:spcPct val="0"/>
              </a:spcBef>
            </a:pPr>
            <a:r>
              <a:rPr lang="en-US" altLang="en-US" sz="2400">
                <a:solidFill>
                  <a:srgbClr val="000099"/>
                </a:solidFill>
                <a:latin typeface="Arial" panose="020B0604020202020204" pitchFamily="34" charset="0"/>
              </a:rPr>
              <a:t>Stockinette</a:t>
            </a:r>
          </a:p>
          <a:p>
            <a:pPr>
              <a:lnSpc>
                <a:spcPct val="100000"/>
              </a:lnSpc>
              <a:spcBef>
                <a:spcPct val="0"/>
              </a:spcBef>
            </a:pPr>
            <a:endParaRPr lang="en-US" altLang="en-US" sz="2400">
              <a:solidFill>
                <a:srgbClr val="000099"/>
              </a:solidFill>
              <a:latin typeface="Arial" panose="020B0604020202020204" pitchFamily="34" charset="0"/>
            </a:endParaRPr>
          </a:p>
          <a:p>
            <a:pPr>
              <a:lnSpc>
                <a:spcPct val="100000"/>
              </a:lnSpc>
              <a:spcBef>
                <a:spcPct val="0"/>
              </a:spcBef>
              <a:buFontTx/>
              <a:buNone/>
            </a:pPr>
            <a:endParaRPr lang="en-US" altLang="en-US" sz="2400">
              <a:solidFill>
                <a:srgbClr val="000099"/>
              </a:solidFill>
              <a:latin typeface="Arial" panose="020B0604020202020204" pitchFamily="34" charset="0"/>
            </a:endParaRPr>
          </a:p>
        </p:txBody>
      </p:sp>
    </p:spTree>
  </p:cSld>
  <p:clrMapOvr>
    <a:masterClrMapping/>
  </p:clrMapOvr>
  <p:transition>
    <p:pull dir="rd"/>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AD9A5-E896-40F1-A07C-4AF2B725A37C}"/>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DC275934-5D3B-4F7F-B3C1-151EBBA574E0}"/>
              </a:ext>
            </a:extLst>
          </p:cNvPr>
          <p:cNvPicPr>
            <a:picLocks noGrp="1" noChangeAspect="1"/>
          </p:cNvPicPr>
          <p:nvPr>
            <p:ph idx="1"/>
          </p:nvPr>
        </p:nvPicPr>
        <p:blipFill>
          <a:blip r:embed="rId2"/>
          <a:stretch>
            <a:fillRect/>
          </a:stretch>
        </p:blipFill>
        <p:spPr>
          <a:xfrm>
            <a:off x="0" y="857251"/>
            <a:ext cx="9144000" cy="5143499"/>
          </a:xfrm>
        </p:spPr>
      </p:pic>
    </p:spTree>
    <p:extLst>
      <p:ext uri="{BB962C8B-B14F-4D97-AF65-F5344CB8AC3E}">
        <p14:creationId xmlns:p14="http://schemas.microsoft.com/office/powerpoint/2010/main" val="1777592145"/>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BF369805-04EA-47DD-9B4A-EE2FAADFCA58}"/>
              </a:ext>
            </a:extLst>
          </p:cNvPr>
          <p:cNvSpPr>
            <a:spLocks noChangeArrowheads="1"/>
          </p:cNvSpPr>
          <p:nvPr/>
        </p:nvSpPr>
        <p:spPr bwMode="auto">
          <a:xfrm>
            <a:off x="762000" y="519113"/>
            <a:ext cx="3330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dirty="0">
                <a:solidFill>
                  <a:srgbClr val="800000"/>
                </a:solidFill>
                <a:latin typeface="Arial Black" panose="020B0A04020102020204" pitchFamily="34" charset="0"/>
              </a:rPr>
              <a:t>Required Materials</a:t>
            </a:r>
          </a:p>
        </p:txBody>
      </p:sp>
      <p:sp>
        <p:nvSpPr>
          <p:cNvPr id="28675" name="Text Box 3">
            <a:extLst>
              <a:ext uri="{FF2B5EF4-FFF2-40B4-BE49-F238E27FC236}">
                <a16:creationId xmlns:a16="http://schemas.microsoft.com/office/drawing/2014/main" id="{5A69565F-EA48-45DF-9EF4-4B920216D8E3}"/>
              </a:ext>
            </a:extLst>
          </p:cNvPr>
          <p:cNvSpPr txBox="1">
            <a:spLocks noChangeArrowheads="1"/>
          </p:cNvSpPr>
          <p:nvPr/>
        </p:nvSpPr>
        <p:spPr bwMode="auto">
          <a:xfrm>
            <a:off x="762000" y="2133600"/>
            <a:ext cx="792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endParaRPr lang="de-DE" altLang="en-US" sz="2400">
              <a:solidFill>
                <a:srgbClr val="000099"/>
              </a:solidFill>
              <a:latin typeface="Arial" panose="020B0604020202020204" pitchFamily="34" charset="0"/>
            </a:endParaRPr>
          </a:p>
        </p:txBody>
      </p:sp>
      <p:sp>
        <p:nvSpPr>
          <p:cNvPr id="28676" name="Rectangle 9">
            <a:extLst>
              <a:ext uri="{FF2B5EF4-FFF2-40B4-BE49-F238E27FC236}">
                <a16:creationId xmlns:a16="http://schemas.microsoft.com/office/drawing/2014/main" id="{C770DA59-D90A-4316-937B-9454B95FC9FB}"/>
              </a:ext>
            </a:extLst>
          </p:cNvPr>
          <p:cNvSpPr>
            <a:spLocks noChangeArrowheads="1"/>
          </p:cNvSpPr>
          <p:nvPr/>
        </p:nvSpPr>
        <p:spPr bwMode="auto">
          <a:xfrm>
            <a:off x="2286000" y="2527300"/>
            <a:ext cx="4572000" cy="224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000" b="1" u="sng" dirty="0">
                <a:solidFill>
                  <a:srgbClr val="800000"/>
                </a:solidFill>
                <a:latin typeface="Times New Roman" panose="02020603050405020304" pitchFamily="18" charset="0"/>
              </a:rPr>
              <a:t>Short Arm Cast</a:t>
            </a:r>
          </a:p>
          <a:p>
            <a:pPr eaLnBrk="1" hangingPunct="1">
              <a:lnSpc>
                <a:spcPct val="100000"/>
              </a:lnSpc>
              <a:spcBef>
                <a:spcPct val="0"/>
              </a:spcBef>
              <a:buFontTx/>
              <a:buNone/>
            </a:pPr>
            <a:r>
              <a:rPr lang="en-US" altLang="en-US" sz="2000" dirty="0">
                <a:solidFill>
                  <a:srgbClr val="000099"/>
                </a:solidFill>
                <a:latin typeface="Times New Roman" panose="02020603050405020304" pitchFamily="18" charset="0"/>
              </a:rPr>
              <a:t>2“ or 3” Synthetic Casting </a:t>
            </a:r>
          </a:p>
          <a:p>
            <a:pPr eaLnBrk="1" hangingPunct="1">
              <a:lnSpc>
                <a:spcPct val="100000"/>
              </a:lnSpc>
              <a:spcBef>
                <a:spcPct val="0"/>
              </a:spcBef>
              <a:buFontTx/>
              <a:buNone/>
            </a:pPr>
            <a:r>
              <a:rPr lang="en-US" altLang="en-US" sz="2000" dirty="0">
                <a:solidFill>
                  <a:srgbClr val="000099"/>
                </a:solidFill>
                <a:latin typeface="Times New Roman" panose="02020603050405020304" pitchFamily="18" charset="0"/>
              </a:rPr>
              <a:t>2” or 3” Stockinette</a:t>
            </a:r>
          </a:p>
          <a:p>
            <a:pPr eaLnBrk="1" hangingPunct="1">
              <a:lnSpc>
                <a:spcPct val="100000"/>
              </a:lnSpc>
              <a:spcBef>
                <a:spcPct val="0"/>
              </a:spcBef>
              <a:buFontTx/>
              <a:buNone/>
            </a:pPr>
            <a:r>
              <a:rPr lang="en-US" altLang="en-US" sz="2000" dirty="0">
                <a:solidFill>
                  <a:srgbClr val="000099"/>
                </a:solidFill>
                <a:latin typeface="Times New Roman" panose="02020603050405020304" pitchFamily="18" charset="0"/>
              </a:rPr>
              <a:t>3”Cast Padding/ Padding</a:t>
            </a:r>
          </a:p>
          <a:p>
            <a:pPr eaLnBrk="1" hangingPunct="1">
              <a:lnSpc>
                <a:spcPct val="100000"/>
              </a:lnSpc>
              <a:spcBef>
                <a:spcPct val="0"/>
              </a:spcBef>
              <a:buFontTx/>
              <a:buNone/>
            </a:pPr>
            <a:r>
              <a:rPr lang="en-US" altLang="en-US" sz="2000" dirty="0">
                <a:solidFill>
                  <a:srgbClr val="000099"/>
                </a:solidFill>
                <a:latin typeface="Times New Roman" panose="02020603050405020304" pitchFamily="18" charset="0"/>
              </a:rPr>
              <a:t>Gloves</a:t>
            </a:r>
          </a:p>
          <a:p>
            <a:pPr eaLnBrk="1" hangingPunct="1">
              <a:lnSpc>
                <a:spcPct val="100000"/>
              </a:lnSpc>
              <a:spcBef>
                <a:spcPct val="0"/>
              </a:spcBef>
              <a:buFontTx/>
              <a:buNone/>
            </a:pPr>
            <a:r>
              <a:rPr lang="en-US" altLang="en-US" sz="2000" dirty="0">
                <a:solidFill>
                  <a:srgbClr val="000099"/>
                </a:solidFill>
                <a:latin typeface="Times New Roman" panose="02020603050405020304" pitchFamily="18" charset="0"/>
              </a:rPr>
              <a:t>Scissors</a:t>
            </a:r>
          </a:p>
          <a:p>
            <a:pPr eaLnBrk="1" hangingPunct="1">
              <a:lnSpc>
                <a:spcPct val="100000"/>
              </a:lnSpc>
              <a:spcBef>
                <a:spcPct val="0"/>
              </a:spcBef>
              <a:buFontTx/>
              <a:buNone/>
            </a:pPr>
            <a:r>
              <a:rPr lang="en-US" altLang="en-US" sz="2000" dirty="0">
                <a:solidFill>
                  <a:srgbClr val="000099"/>
                </a:solidFill>
                <a:latin typeface="Times New Roman" panose="02020603050405020304" pitchFamily="18" charset="0"/>
              </a:rPr>
              <a:t>Cast Saw</a:t>
            </a:r>
          </a:p>
        </p:txBody>
      </p:sp>
    </p:spTree>
  </p:cSld>
  <p:clrMapOvr>
    <a:masterClrMapping/>
  </p:clrMapOvr>
  <p:transition spd="slow"/>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5">
            <a:extLst>
              <a:ext uri="{FF2B5EF4-FFF2-40B4-BE49-F238E27FC236}">
                <a16:creationId xmlns:a16="http://schemas.microsoft.com/office/drawing/2014/main" id="{0B7A8587-71C2-4FA1-B4AD-C26EFF82F022}"/>
              </a:ext>
            </a:extLst>
          </p:cNvPr>
          <p:cNvSpPr>
            <a:spLocks noGrp="1"/>
          </p:cNvSpPr>
          <p:nvPr>
            <p:ph type="title"/>
          </p:nvPr>
        </p:nvSpPr>
        <p:spPr>
          <a:xfrm>
            <a:off x="304800" y="228600"/>
            <a:ext cx="4419600" cy="838200"/>
          </a:xfrm>
        </p:spPr>
        <p:txBody>
          <a:bodyPr/>
          <a:lstStyle/>
          <a:p>
            <a:pPr eaLnBrk="1" hangingPunct="1"/>
            <a:r>
              <a:rPr lang="en-US" altLang="en-US" sz="3200">
                <a:solidFill>
                  <a:srgbClr val="800000"/>
                </a:solidFill>
                <a:latin typeface="Arial Black" panose="020B0A04020102020204" pitchFamily="34" charset="0"/>
              </a:rPr>
              <a:t>Short Arm Cast</a:t>
            </a:r>
            <a:endParaRPr lang="en-US" altLang="en-US">
              <a:solidFill>
                <a:srgbClr val="800000"/>
              </a:solidFill>
              <a:latin typeface="Impact" panose="020B0806030902050204" pitchFamily="34" charset="0"/>
            </a:endParaRPr>
          </a:p>
        </p:txBody>
      </p:sp>
      <p:sp>
        <p:nvSpPr>
          <p:cNvPr id="29699" name="Rectangle 3">
            <a:extLst>
              <a:ext uri="{FF2B5EF4-FFF2-40B4-BE49-F238E27FC236}">
                <a16:creationId xmlns:a16="http://schemas.microsoft.com/office/drawing/2014/main" id="{DAFC8BE0-8E96-42CE-9C4F-75486CDFFF00}"/>
              </a:ext>
            </a:extLst>
          </p:cNvPr>
          <p:cNvSpPr>
            <a:spLocks noGrp="1"/>
          </p:cNvSpPr>
          <p:nvPr>
            <p:ph idx="1"/>
          </p:nvPr>
        </p:nvSpPr>
        <p:spPr>
          <a:xfrm>
            <a:off x="838200" y="914400"/>
            <a:ext cx="8305800" cy="2743200"/>
          </a:xfrm>
        </p:spPr>
        <p:txBody>
          <a:bodyPr/>
          <a:lstStyle/>
          <a:p>
            <a:pPr eaLnBrk="1" hangingPunct="1">
              <a:buFontTx/>
              <a:buNone/>
            </a:pPr>
            <a:r>
              <a:rPr lang="en-US" altLang="en-US" sz="2400" b="1">
                <a:solidFill>
                  <a:srgbClr val="000099"/>
                </a:solidFill>
                <a:latin typeface="Arial" panose="020B0604020202020204" pitchFamily="34" charset="0"/>
              </a:rPr>
              <a:t>Cast Dimensions</a:t>
            </a:r>
          </a:p>
          <a:p>
            <a:pPr eaLnBrk="1" hangingPunct="1"/>
            <a:r>
              <a:rPr lang="en-US" altLang="en-US" sz="2000">
                <a:solidFill>
                  <a:srgbClr val="000099"/>
                </a:solidFill>
                <a:latin typeface="Arial" panose="020B0604020202020204" pitchFamily="34" charset="0"/>
              </a:rPr>
              <a:t>Fit like a glove.</a:t>
            </a:r>
          </a:p>
          <a:p>
            <a:pPr eaLnBrk="1" hangingPunct="1">
              <a:lnSpc>
                <a:spcPct val="150000"/>
              </a:lnSpc>
              <a:spcBef>
                <a:spcPct val="0"/>
              </a:spcBef>
              <a:buFontTx/>
              <a:buNone/>
            </a:pPr>
            <a:r>
              <a:rPr lang="en-US" altLang="en-US" sz="2000">
                <a:solidFill>
                  <a:srgbClr val="000099"/>
                </a:solidFill>
                <a:latin typeface="Arial" panose="020B0604020202020204" pitchFamily="34" charset="0"/>
                <a:ea typeface="Arial Unicode MS" pitchFamily="34" charset="-128"/>
              </a:rPr>
              <a:t>• 	</a:t>
            </a:r>
            <a:r>
              <a:rPr lang="en-US" altLang="en-US" sz="2000">
                <a:solidFill>
                  <a:srgbClr val="000099"/>
                </a:solidFill>
                <a:latin typeface="Arial" panose="020B0604020202020204" pitchFamily="34" charset="0"/>
              </a:rPr>
              <a:t>Full range of motion at elbow </a:t>
            </a:r>
            <a:br>
              <a:rPr lang="en-US" altLang="en-US" sz="2000">
                <a:solidFill>
                  <a:srgbClr val="000099"/>
                </a:solidFill>
                <a:latin typeface="Arial" panose="020B0604020202020204" pitchFamily="34" charset="0"/>
              </a:rPr>
            </a:br>
            <a:r>
              <a:rPr lang="en-US" altLang="en-US" sz="2000">
                <a:solidFill>
                  <a:srgbClr val="000099"/>
                </a:solidFill>
                <a:latin typeface="Arial" panose="020B0604020202020204" pitchFamily="34" charset="0"/>
              </a:rPr>
              <a:t>(Oppose </a:t>
            </a:r>
            <a:r>
              <a:rPr lang="en-US" altLang="en-US" sz="2000" b="1">
                <a:solidFill>
                  <a:srgbClr val="000099"/>
                </a:solidFill>
                <a:latin typeface="Arial" panose="020B0604020202020204" pitchFamily="34" charset="0"/>
              </a:rPr>
              <a:t>all</a:t>
            </a:r>
            <a:r>
              <a:rPr lang="en-US" altLang="en-US" sz="2000">
                <a:solidFill>
                  <a:srgbClr val="000099"/>
                </a:solidFill>
                <a:latin typeface="Arial" panose="020B0604020202020204" pitchFamily="34" charset="0"/>
              </a:rPr>
              <a:t> fingers  to thumb).</a:t>
            </a:r>
          </a:p>
          <a:p>
            <a:pPr eaLnBrk="1" hangingPunct="1">
              <a:buFontTx/>
              <a:buNone/>
            </a:pPr>
            <a:r>
              <a:rPr lang="en-US" altLang="en-US" sz="2000">
                <a:solidFill>
                  <a:srgbClr val="000099"/>
                </a:solidFill>
                <a:latin typeface="Arial" panose="020B0604020202020204" pitchFamily="34" charset="0"/>
                <a:ea typeface="Arial Unicode MS" pitchFamily="34" charset="-128"/>
              </a:rPr>
              <a:t>• 	</a:t>
            </a:r>
            <a:r>
              <a:rPr lang="en-US" altLang="en-US" sz="2000">
                <a:solidFill>
                  <a:srgbClr val="000099"/>
                </a:solidFill>
                <a:latin typeface="Arial" panose="020B0604020202020204" pitchFamily="34" charset="0"/>
              </a:rPr>
              <a:t>Distal border – At distal palmer crease.</a:t>
            </a:r>
          </a:p>
          <a:p>
            <a:pPr eaLnBrk="1" hangingPunct="1">
              <a:buFontTx/>
              <a:buNone/>
            </a:pPr>
            <a:r>
              <a:rPr lang="en-US" altLang="en-US" sz="2000">
                <a:solidFill>
                  <a:srgbClr val="000099"/>
                </a:solidFill>
                <a:latin typeface="Arial" panose="020B0604020202020204" pitchFamily="34" charset="0"/>
                <a:ea typeface="Arial Unicode MS" pitchFamily="34" charset="-128"/>
              </a:rPr>
              <a:t>• 	</a:t>
            </a:r>
            <a:r>
              <a:rPr lang="en-US" altLang="en-US" sz="2000">
                <a:solidFill>
                  <a:srgbClr val="000099"/>
                </a:solidFill>
                <a:latin typeface="Arial" panose="020B0604020202020204" pitchFamily="34" charset="0"/>
              </a:rPr>
              <a:t>Proximal border – 2 finger breadths below elbow.</a:t>
            </a:r>
            <a:endParaRPr lang="en-US" altLang="en-US" sz="2000">
              <a:solidFill>
                <a:srgbClr val="000099"/>
              </a:solidFill>
              <a:latin typeface="55 Helvetica Roman" charset="0"/>
            </a:endParaRPr>
          </a:p>
        </p:txBody>
      </p:sp>
      <p:sp>
        <p:nvSpPr>
          <p:cNvPr id="29700" name="Rectangle 8" descr="13">
            <a:extLst>
              <a:ext uri="{FF2B5EF4-FFF2-40B4-BE49-F238E27FC236}">
                <a16:creationId xmlns:a16="http://schemas.microsoft.com/office/drawing/2014/main" id="{2C7F31BE-7512-47FE-B4D7-B3312593552B}"/>
              </a:ext>
            </a:extLst>
          </p:cNvPr>
          <p:cNvSpPr>
            <a:spLocks noChangeArrowheads="1"/>
          </p:cNvSpPr>
          <p:nvPr/>
        </p:nvSpPr>
        <p:spPr bwMode="auto">
          <a:xfrm>
            <a:off x="2133600" y="3581400"/>
            <a:ext cx="5181600" cy="2590800"/>
          </a:xfrm>
          <a:prstGeom prst="rect">
            <a:avLst/>
          </a:prstGeom>
          <a:blipFill dpi="0" rotWithShape="0">
            <a:blip r:embed="rId2"/>
            <a:srcRect/>
            <a:stretch>
              <a:fillRect/>
            </a:stretch>
          </a:blipFill>
          <a:ln>
            <a:noFill/>
          </a:ln>
          <a:effectLst>
            <a:outerShdw dist="107763" dir="2700000" algn="ctr" rotWithShape="0">
              <a:schemeClr val="bg2"/>
            </a:outerShdw>
          </a:effectLst>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Tree>
  </p:cSld>
  <p:clrMapOvr>
    <a:masterClrMapping/>
  </p:clrMapOvr>
  <p:transition>
    <p:pull dir="rd"/>
  </p:transition>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6">
            <a:extLst>
              <a:ext uri="{FF2B5EF4-FFF2-40B4-BE49-F238E27FC236}">
                <a16:creationId xmlns:a16="http://schemas.microsoft.com/office/drawing/2014/main" id="{81B4BC3B-B3F0-4D58-912E-1C4BDFDFF920}"/>
              </a:ext>
            </a:extLst>
          </p:cNvPr>
          <p:cNvSpPr>
            <a:spLocks noGrp="1"/>
          </p:cNvSpPr>
          <p:nvPr>
            <p:ph type="title"/>
          </p:nvPr>
        </p:nvSpPr>
        <p:spPr>
          <a:xfrm>
            <a:off x="304800" y="381000"/>
            <a:ext cx="6324600" cy="838200"/>
          </a:xfrm>
        </p:spPr>
        <p:txBody>
          <a:bodyPr/>
          <a:lstStyle/>
          <a:p>
            <a:pPr eaLnBrk="1" hangingPunct="1"/>
            <a:r>
              <a:rPr lang="en-US" altLang="en-US" sz="3200">
                <a:solidFill>
                  <a:srgbClr val="800000"/>
                </a:solidFill>
                <a:latin typeface="Arial Black" panose="020B0A04020102020204" pitchFamily="34" charset="0"/>
              </a:rPr>
              <a:t>Short Arm Cast</a:t>
            </a:r>
            <a:endParaRPr lang="en-US" altLang="en-US">
              <a:solidFill>
                <a:srgbClr val="800000"/>
              </a:solidFill>
              <a:latin typeface="HelveticaNeue HeavyCond" charset="0"/>
            </a:endParaRPr>
          </a:p>
        </p:txBody>
      </p:sp>
      <p:sp>
        <p:nvSpPr>
          <p:cNvPr id="30723" name="Rectangle 3">
            <a:extLst>
              <a:ext uri="{FF2B5EF4-FFF2-40B4-BE49-F238E27FC236}">
                <a16:creationId xmlns:a16="http://schemas.microsoft.com/office/drawing/2014/main" id="{0632D27D-9CC3-4714-BA5A-714A0521B0A2}"/>
              </a:ext>
            </a:extLst>
          </p:cNvPr>
          <p:cNvSpPr>
            <a:spLocks noGrp="1"/>
          </p:cNvSpPr>
          <p:nvPr>
            <p:ph type="body" sz="half" idx="1"/>
          </p:nvPr>
        </p:nvSpPr>
        <p:spPr>
          <a:xfrm>
            <a:off x="838200" y="990600"/>
            <a:ext cx="8001000" cy="1981200"/>
          </a:xfrm>
        </p:spPr>
        <p:txBody>
          <a:bodyPr/>
          <a:lstStyle/>
          <a:p>
            <a:pPr eaLnBrk="1" hangingPunct="1">
              <a:lnSpc>
                <a:spcPct val="80000"/>
              </a:lnSpc>
              <a:buFontTx/>
              <a:buNone/>
            </a:pPr>
            <a:r>
              <a:rPr lang="en-US" altLang="en-US" sz="2600" b="1" dirty="0">
                <a:solidFill>
                  <a:srgbClr val="000099"/>
                </a:solidFill>
                <a:latin typeface="Arial" panose="020B0604020202020204" pitchFamily="34" charset="0"/>
              </a:rPr>
              <a:t>Stockinette Selection </a:t>
            </a:r>
          </a:p>
          <a:p>
            <a:pPr eaLnBrk="1" hangingPunct="1">
              <a:lnSpc>
                <a:spcPct val="80000"/>
              </a:lnSpc>
            </a:pPr>
            <a:r>
              <a:rPr lang="en-US" altLang="en-US" sz="2200" dirty="0">
                <a:solidFill>
                  <a:srgbClr val="000099"/>
                </a:solidFill>
                <a:latin typeface="Arial" panose="020B0604020202020204" pitchFamily="34" charset="0"/>
              </a:rPr>
              <a:t>2” or 3” </a:t>
            </a:r>
          </a:p>
          <a:p>
            <a:pPr eaLnBrk="1" hangingPunct="1">
              <a:lnSpc>
                <a:spcPct val="80000"/>
              </a:lnSpc>
            </a:pPr>
            <a:r>
              <a:rPr lang="en-US" altLang="en-US" sz="2200" dirty="0">
                <a:solidFill>
                  <a:srgbClr val="000099"/>
                </a:solidFill>
                <a:latin typeface="Arial" panose="020B0604020202020204" pitchFamily="34" charset="0"/>
              </a:rPr>
              <a:t>Length - distal to MCPs and proximal into antecubital fossa.</a:t>
            </a:r>
          </a:p>
          <a:p>
            <a:pPr eaLnBrk="1" hangingPunct="1">
              <a:lnSpc>
                <a:spcPct val="80000"/>
              </a:lnSpc>
            </a:pPr>
            <a:r>
              <a:rPr lang="en-US" altLang="en-US" sz="2200" dirty="0">
                <a:solidFill>
                  <a:srgbClr val="000099"/>
                </a:solidFill>
                <a:latin typeface="Arial" panose="020B0604020202020204" pitchFamily="34" charset="0"/>
              </a:rPr>
              <a:t>Cut thumb hole, 3 inches from distal end and 1/4 inch into stockinette.</a:t>
            </a:r>
            <a:endParaRPr lang="en-US" altLang="en-US" sz="2200" dirty="0">
              <a:solidFill>
                <a:srgbClr val="000099"/>
              </a:solidFill>
              <a:latin typeface="55 Helvetica Roman" charset="0"/>
            </a:endParaRPr>
          </a:p>
          <a:p>
            <a:pPr eaLnBrk="1" hangingPunct="1">
              <a:lnSpc>
                <a:spcPct val="80000"/>
              </a:lnSpc>
              <a:buFontTx/>
              <a:buNone/>
            </a:pPr>
            <a:endParaRPr lang="en-US" altLang="en-US" sz="2200" dirty="0">
              <a:solidFill>
                <a:srgbClr val="000099"/>
              </a:solidFill>
              <a:latin typeface="Arial Unicode MS" pitchFamily="34" charset="-128"/>
            </a:endParaRPr>
          </a:p>
        </p:txBody>
      </p:sp>
      <p:sp>
        <p:nvSpPr>
          <p:cNvPr id="30724" name="Rectangle 10" descr="14">
            <a:extLst>
              <a:ext uri="{FF2B5EF4-FFF2-40B4-BE49-F238E27FC236}">
                <a16:creationId xmlns:a16="http://schemas.microsoft.com/office/drawing/2014/main" id="{858BE552-1825-4F12-B2F9-948FCE7D84FB}"/>
              </a:ext>
            </a:extLst>
          </p:cNvPr>
          <p:cNvSpPr>
            <a:spLocks noChangeArrowheads="1"/>
          </p:cNvSpPr>
          <p:nvPr/>
        </p:nvSpPr>
        <p:spPr bwMode="auto">
          <a:xfrm>
            <a:off x="2514600" y="3657600"/>
            <a:ext cx="4495800" cy="2514600"/>
          </a:xfrm>
          <a:prstGeom prst="rect">
            <a:avLst/>
          </a:prstGeom>
          <a:blipFill dpi="0" rotWithShape="0">
            <a:blip r:embed="rId2"/>
            <a:srcRect/>
            <a:stretch>
              <a:fillRect/>
            </a:stretch>
          </a:blipFill>
          <a:ln>
            <a:noFill/>
          </a:ln>
          <a:effectLst>
            <a:outerShdw dist="107763" dir="2700000" algn="ctr" rotWithShape="0">
              <a:schemeClr val="bg2"/>
            </a:outerShdw>
          </a:effectLst>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Tree>
  </p:cSld>
  <p:clrMapOvr>
    <a:masterClrMapping/>
  </p:clrMapOvr>
  <p:transition spd="med">
    <p:wipe dir="d"/>
  </p:transition>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a:extLst>
              <a:ext uri="{FF2B5EF4-FFF2-40B4-BE49-F238E27FC236}">
                <a16:creationId xmlns:a16="http://schemas.microsoft.com/office/drawing/2014/main" id="{BE497716-130C-421C-832E-E24E6D77EA42}"/>
              </a:ext>
            </a:extLst>
          </p:cNvPr>
          <p:cNvSpPr>
            <a:spLocks noGrp="1"/>
          </p:cNvSpPr>
          <p:nvPr>
            <p:ph type="title"/>
          </p:nvPr>
        </p:nvSpPr>
        <p:spPr>
          <a:xfrm>
            <a:off x="228600" y="228600"/>
            <a:ext cx="6172200" cy="838200"/>
          </a:xfrm>
        </p:spPr>
        <p:txBody>
          <a:bodyPr/>
          <a:lstStyle/>
          <a:p>
            <a:pPr eaLnBrk="1" hangingPunct="1"/>
            <a:r>
              <a:rPr lang="en-US" altLang="en-US" sz="3200">
                <a:solidFill>
                  <a:srgbClr val="800000"/>
                </a:solidFill>
                <a:latin typeface="Arial Black" panose="020B0A04020102020204" pitchFamily="34" charset="0"/>
              </a:rPr>
              <a:t>Short Arm Cast</a:t>
            </a:r>
            <a:endParaRPr lang="en-US" altLang="en-US">
              <a:solidFill>
                <a:srgbClr val="800000"/>
              </a:solidFill>
              <a:latin typeface="HelveticaNeue HeavyCond" charset="0"/>
            </a:endParaRPr>
          </a:p>
        </p:txBody>
      </p:sp>
      <p:sp>
        <p:nvSpPr>
          <p:cNvPr id="31747" name="Rectangle 3">
            <a:extLst>
              <a:ext uri="{FF2B5EF4-FFF2-40B4-BE49-F238E27FC236}">
                <a16:creationId xmlns:a16="http://schemas.microsoft.com/office/drawing/2014/main" id="{BE1D286C-9857-4D0B-B879-866E437C9900}"/>
              </a:ext>
            </a:extLst>
          </p:cNvPr>
          <p:cNvSpPr>
            <a:spLocks noGrp="1"/>
          </p:cNvSpPr>
          <p:nvPr>
            <p:ph type="body" sz="half" idx="1"/>
          </p:nvPr>
        </p:nvSpPr>
        <p:spPr>
          <a:xfrm>
            <a:off x="838200" y="990600"/>
            <a:ext cx="3505200" cy="4800600"/>
          </a:xfrm>
        </p:spPr>
        <p:txBody>
          <a:bodyPr/>
          <a:lstStyle/>
          <a:p>
            <a:pPr eaLnBrk="1" hangingPunct="1">
              <a:buFontTx/>
              <a:buNone/>
            </a:pPr>
            <a:r>
              <a:rPr lang="en-US" altLang="en-US" sz="2400" b="1">
                <a:solidFill>
                  <a:srgbClr val="000099"/>
                </a:solidFill>
                <a:latin typeface="Arial" panose="020B0604020202020204" pitchFamily="34" charset="0"/>
              </a:rPr>
              <a:t>Padding</a:t>
            </a:r>
            <a:endParaRPr lang="en-US" altLang="en-US" sz="2400" b="1">
              <a:solidFill>
                <a:srgbClr val="000099"/>
              </a:solidFill>
              <a:latin typeface="55 Helvetica Roman" charset="0"/>
            </a:endParaRPr>
          </a:p>
          <a:p>
            <a:pPr eaLnBrk="1" hangingPunct="1"/>
            <a:r>
              <a:rPr lang="en-US" altLang="en-US" sz="2000">
                <a:solidFill>
                  <a:srgbClr val="000099"/>
                </a:solidFill>
                <a:latin typeface="Arial" panose="020B0604020202020204" pitchFamily="34" charset="0"/>
              </a:rPr>
              <a:t>Size – use  3” padding.</a:t>
            </a:r>
          </a:p>
          <a:p>
            <a:pPr eaLnBrk="1" hangingPunct="1"/>
            <a:r>
              <a:rPr lang="en-US" altLang="en-US" sz="2000">
                <a:solidFill>
                  <a:srgbClr val="000099"/>
                </a:solidFill>
                <a:latin typeface="Arial" panose="020B0604020202020204" pitchFamily="34" charset="0"/>
              </a:rPr>
              <a:t>Typically wrap with 2 layers, except bony prominences, where 4 to 5 layers are required.</a:t>
            </a:r>
          </a:p>
          <a:p>
            <a:pPr eaLnBrk="1" hangingPunct="1"/>
            <a:r>
              <a:rPr lang="en-US" altLang="en-US" sz="2000">
                <a:solidFill>
                  <a:srgbClr val="000099"/>
                </a:solidFill>
                <a:latin typeface="Arial" panose="020B0604020202020204" pitchFamily="34" charset="0"/>
              </a:rPr>
              <a:t>Begin wrapping twice around wrist, over the dorsum of the hand and twice through the web space. Proceed up the arm, overlapping by 50 percent. At the proximal end, double padding.</a:t>
            </a:r>
            <a:endParaRPr lang="en-US" altLang="en-US" sz="2000">
              <a:solidFill>
                <a:srgbClr val="000099"/>
              </a:solidFill>
              <a:latin typeface="55 Helvetica Roman" charset="0"/>
            </a:endParaRPr>
          </a:p>
          <a:p>
            <a:pPr eaLnBrk="1" hangingPunct="1"/>
            <a:endParaRPr lang="en-US" altLang="en-US" sz="2000">
              <a:solidFill>
                <a:srgbClr val="000099"/>
              </a:solidFill>
              <a:latin typeface="55 Helvetica Roman" charset="0"/>
            </a:endParaRPr>
          </a:p>
        </p:txBody>
      </p:sp>
      <p:sp>
        <p:nvSpPr>
          <p:cNvPr id="220178" name="Rectangle 18" descr="Pad-1">
            <a:extLst>
              <a:ext uri="{FF2B5EF4-FFF2-40B4-BE49-F238E27FC236}">
                <a16:creationId xmlns:a16="http://schemas.microsoft.com/office/drawing/2014/main" id="{4A53415E-AB2A-4EBC-BC25-E02C8AC57390}"/>
              </a:ext>
            </a:extLst>
          </p:cNvPr>
          <p:cNvSpPr>
            <a:spLocks noChangeArrowheads="1"/>
          </p:cNvSpPr>
          <p:nvPr/>
        </p:nvSpPr>
        <p:spPr bwMode="auto">
          <a:xfrm>
            <a:off x="4191000" y="1447800"/>
            <a:ext cx="2286000" cy="1981200"/>
          </a:xfrm>
          <a:prstGeom prst="rect">
            <a:avLst/>
          </a:prstGeom>
          <a:blipFill dpi="0" rotWithShape="0">
            <a:blip r:embed="rId2"/>
            <a:srcRect/>
            <a:stretch>
              <a:fillRect/>
            </a:stretch>
          </a:blipFill>
          <a:ln>
            <a:noFill/>
          </a:ln>
          <a:effectLst>
            <a:outerShdw dist="107763" dir="2700000" algn="ctr" rotWithShape="0">
              <a:schemeClr val="bg2"/>
            </a:outerShdw>
          </a:effectLst>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220179" name="Rectangle 19" descr="Pad-2">
            <a:extLst>
              <a:ext uri="{FF2B5EF4-FFF2-40B4-BE49-F238E27FC236}">
                <a16:creationId xmlns:a16="http://schemas.microsoft.com/office/drawing/2014/main" id="{C3E32DC0-3E72-446C-AC5D-26A70E2C5B32}"/>
              </a:ext>
            </a:extLst>
          </p:cNvPr>
          <p:cNvSpPr>
            <a:spLocks noChangeArrowheads="1"/>
          </p:cNvSpPr>
          <p:nvPr/>
        </p:nvSpPr>
        <p:spPr bwMode="auto">
          <a:xfrm>
            <a:off x="6477000" y="4508500"/>
            <a:ext cx="2514600" cy="1219200"/>
          </a:xfrm>
          <a:prstGeom prst="rect">
            <a:avLst/>
          </a:prstGeom>
          <a:blipFill dpi="0" rotWithShape="0">
            <a:blip r:embed="rId3"/>
            <a:srcRect/>
            <a:stretch>
              <a:fillRect/>
            </a:stretch>
          </a:blipFill>
          <a:ln>
            <a:noFill/>
          </a:ln>
          <a:effectLst>
            <a:outerShdw dist="107763" dir="2700000" algn="ctr" rotWithShape="0">
              <a:schemeClr val="bg2"/>
            </a:outerShdw>
          </a:effectLst>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220180" name="Rectangle 20" descr="Pad-3">
            <a:extLst>
              <a:ext uri="{FF2B5EF4-FFF2-40B4-BE49-F238E27FC236}">
                <a16:creationId xmlns:a16="http://schemas.microsoft.com/office/drawing/2014/main" id="{91C4C81E-C7C7-4AA7-B827-43DABAD2B891}"/>
              </a:ext>
            </a:extLst>
          </p:cNvPr>
          <p:cNvSpPr>
            <a:spLocks noChangeArrowheads="1"/>
          </p:cNvSpPr>
          <p:nvPr/>
        </p:nvSpPr>
        <p:spPr bwMode="auto">
          <a:xfrm>
            <a:off x="6629400" y="1739900"/>
            <a:ext cx="2438400" cy="1524000"/>
          </a:xfrm>
          <a:prstGeom prst="rect">
            <a:avLst/>
          </a:prstGeom>
          <a:blipFill dpi="0" rotWithShape="0">
            <a:blip r:embed="rId4"/>
            <a:srcRect/>
            <a:stretch>
              <a:fillRect/>
            </a:stretch>
          </a:blipFill>
          <a:ln>
            <a:noFill/>
          </a:ln>
          <a:effectLst>
            <a:outerShdw dist="107763" dir="2700000" algn="ctr" rotWithShape="0">
              <a:schemeClr val="bg2"/>
            </a:outerShdw>
          </a:effectLst>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220181" name="Rectangle 21" descr="Pad-4">
            <a:extLst>
              <a:ext uri="{FF2B5EF4-FFF2-40B4-BE49-F238E27FC236}">
                <a16:creationId xmlns:a16="http://schemas.microsoft.com/office/drawing/2014/main" id="{F537CF4E-6465-4A0C-999B-28DAA542B038}"/>
              </a:ext>
            </a:extLst>
          </p:cNvPr>
          <p:cNvSpPr>
            <a:spLocks noChangeArrowheads="1"/>
          </p:cNvSpPr>
          <p:nvPr/>
        </p:nvSpPr>
        <p:spPr bwMode="auto">
          <a:xfrm>
            <a:off x="4191000" y="3886200"/>
            <a:ext cx="1981200" cy="2133600"/>
          </a:xfrm>
          <a:prstGeom prst="rect">
            <a:avLst/>
          </a:prstGeom>
          <a:blipFill dpi="0" rotWithShape="0">
            <a:blip r:embed="rId5"/>
            <a:srcRect/>
            <a:stretch>
              <a:fillRect/>
            </a:stretch>
          </a:blipFill>
          <a:ln>
            <a:noFill/>
          </a:ln>
          <a:effectLst>
            <a:outerShdw dist="107763" dir="2700000" algn="ctr" rotWithShape="0">
              <a:schemeClr val="bg2"/>
            </a:outerShdw>
          </a:effectLst>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220182" name="Oval 22">
            <a:extLst>
              <a:ext uri="{FF2B5EF4-FFF2-40B4-BE49-F238E27FC236}">
                <a16:creationId xmlns:a16="http://schemas.microsoft.com/office/drawing/2014/main" id="{AAFCB5F3-1BEF-4C38-89F2-8819D6F31418}"/>
              </a:ext>
            </a:extLst>
          </p:cNvPr>
          <p:cNvSpPr>
            <a:spLocks noChangeArrowheads="1"/>
          </p:cNvSpPr>
          <p:nvPr/>
        </p:nvSpPr>
        <p:spPr bwMode="auto">
          <a:xfrm>
            <a:off x="4114800" y="1371600"/>
            <a:ext cx="381000" cy="406400"/>
          </a:xfrm>
          <a:prstGeom prst="ellipse">
            <a:avLst/>
          </a:prstGeom>
          <a:solidFill>
            <a:srgbClr val="000099"/>
          </a:solidFill>
          <a:ln w="12700" cap="sq">
            <a:solidFill>
              <a:schemeClr val="bg1"/>
            </a:solidFill>
            <a:round/>
            <a:headEnd type="none" w="sm" len="sm"/>
            <a:tailEnd type="none" w="sm" len="sm"/>
          </a:ln>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a:solidFill>
                  <a:schemeClr val="bg1"/>
                </a:solidFill>
                <a:latin typeface="Arial Black" panose="020B0A04020102020204" pitchFamily="34" charset="0"/>
              </a:rPr>
              <a:t>1</a:t>
            </a:r>
          </a:p>
        </p:txBody>
      </p:sp>
      <p:sp>
        <p:nvSpPr>
          <p:cNvPr id="220183" name="Oval 23">
            <a:extLst>
              <a:ext uri="{FF2B5EF4-FFF2-40B4-BE49-F238E27FC236}">
                <a16:creationId xmlns:a16="http://schemas.microsoft.com/office/drawing/2014/main" id="{CFC79F75-4D16-4654-AA05-21839741D8CB}"/>
              </a:ext>
            </a:extLst>
          </p:cNvPr>
          <p:cNvSpPr>
            <a:spLocks noChangeArrowheads="1"/>
          </p:cNvSpPr>
          <p:nvPr/>
        </p:nvSpPr>
        <p:spPr bwMode="auto">
          <a:xfrm>
            <a:off x="6629400" y="1574800"/>
            <a:ext cx="381000" cy="406400"/>
          </a:xfrm>
          <a:prstGeom prst="ellipse">
            <a:avLst/>
          </a:prstGeom>
          <a:solidFill>
            <a:srgbClr val="000099"/>
          </a:solidFill>
          <a:ln w="12700" cap="sq">
            <a:solidFill>
              <a:schemeClr val="bg1"/>
            </a:solidFill>
            <a:round/>
            <a:headEnd type="none" w="sm" len="sm"/>
            <a:tailEnd type="none" w="sm" len="sm"/>
          </a:ln>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a:solidFill>
                  <a:schemeClr val="bg1"/>
                </a:solidFill>
                <a:latin typeface="Arial Black" panose="020B0A04020102020204" pitchFamily="34" charset="0"/>
              </a:rPr>
              <a:t>2</a:t>
            </a:r>
          </a:p>
        </p:txBody>
      </p:sp>
      <p:sp>
        <p:nvSpPr>
          <p:cNvPr id="220184" name="Oval 24">
            <a:extLst>
              <a:ext uri="{FF2B5EF4-FFF2-40B4-BE49-F238E27FC236}">
                <a16:creationId xmlns:a16="http://schemas.microsoft.com/office/drawing/2014/main" id="{C326BB30-45B1-4343-A86A-953C76911321}"/>
              </a:ext>
            </a:extLst>
          </p:cNvPr>
          <p:cNvSpPr>
            <a:spLocks noChangeArrowheads="1"/>
          </p:cNvSpPr>
          <p:nvPr/>
        </p:nvSpPr>
        <p:spPr bwMode="auto">
          <a:xfrm>
            <a:off x="4191000" y="3886200"/>
            <a:ext cx="381000" cy="406400"/>
          </a:xfrm>
          <a:prstGeom prst="ellipse">
            <a:avLst/>
          </a:prstGeom>
          <a:solidFill>
            <a:srgbClr val="000099"/>
          </a:solidFill>
          <a:ln w="12700" cap="sq">
            <a:solidFill>
              <a:schemeClr val="bg1"/>
            </a:solidFill>
            <a:round/>
            <a:headEnd type="none" w="sm" len="sm"/>
            <a:tailEnd type="none" w="sm" len="sm"/>
          </a:ln>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a:solidFill>
                  <a:schemeClr val="bg1"/>
                </a:solidFill>
                <a:latin typeface="Arial Black" panose="020B0A04020102020204" pitchFamily="34" charset="0"/>
              </a:rPr>
              <a:t>3</a:t>
            </a:r>
          </a:p>
        </p:txBody>
      </p:sp>
      <p:sp>
        <p:nvSpPr>
          <p:cNvPr id="220185" name="Oval 25">
            <a:extLst>
              <a:ext uri="{FF2B5EF4-FFF2-40B4-BE49-F238E27FC236}">
                <a16:creationId xmlns:a16="http://schemas.microsoft.com/office/drawing/2014/main" id="{25A89077-1E4A-40D0-AEFC-28E09CF5F97F}"/>
              </a:ext>
            </a:extLst>
          </p:cNvPr>
          <p:cNvSpPr>
            <a:spLocks noChangeArrowheads="1"/>
          </p:cNvSpPr>
          <p:nvPr/>
        </p:nvSpPr>
        <p:spPr bwMode="auto">
          <a:xfrm>
            <a:off x="6400800" y="4267200"/>
            <a:ext cx="381000" cy="406400"/>
          </a:xfrm>
          <a:prstGeom prst="ellipse">
            <a:avLst/>
          </a:prstGeom>
          <a:solidFill>
            <a:srgbClr val="000099"/>
          </a:solidFill>
          <a:ln w="12700" cap="sq">
            <a:solidFill>
              <a:schemeClr val="bg1"/>
            </a:solidFill>
            <a:round/>
            <a:headEnd type="none" w="sm" len="sm"/>
            <a:tailEnd type="none" w="sm" len="sm"/>
          </a:ln>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a:solidFill>
                  <a:schemeClr val="bg1"/>
                </a:solidFill>
                <a:latin typeface="Arial Black" panose="020B0A04020102020204" pitchFamily="34" charset="0"/>
              </a:rPr>
              <a:t>4</a:t>
            </a:r>
          </a:p>
        </p:txBody>
      </p:sp>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018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017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018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018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018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018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018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01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78" grpId="0" animBg="1"/>
      <p:bldP spid="220179" grpId="0" animBg="1"/>
      <p:bldP spid="220180" grpId="0" animBg="1"/>
      <p:bldP spid="220181" grpId="0" animBg="1"/>
      <p:bldP spid="220182" grpId="0" animBg="1"/>
      <p:bldP spid="220183" grpId="0" animBg="1"/>
      <p:bldP spid="220184" grpId="0" animBg="1"/>
      <p:bldP spid="220185" grpId="0" animBg="1"/>
    </p:bld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6">
            <a:extLst>
              <a:ext uri="{FF2B5EF4-FFF2-40B4-BE49-F238E27FC236}">
                <a16:creationId xmlns:a16="http://schemas.microsoft.com/office/drawing/2014/main" id="{1F2CD4DD-1816-4798-9EC2-4F3B66328B16}"/>
              </a:ext>
            </a:extLst>
          </p:cNvPr>
          <p:cNvSpPr>
            <a:spLocks noGrp="1"/>
          </p:cNvSpPr>
          <p:nvPr>
            <p:ph type="title"/>
          </p:nvPr>
        </p:nvSpPr>
        <p:spPr>
          <a:xfrm>
            <a:off x="228600" y="304800"/>
            <a:ext cx="6324600" cy="838200"/>
          </a:xfrm>
        </p:spPr>
        <p:txBody>
          <a:bodyPr/>
          <a:lstStyle/>
          <a:p>
            <a:pPr eaLnBrk="1" hangingPunct="1"/>
            <a:r>
              <a:rPr lang="en-US" altLang="en-US" sz="3200">
                <a:solidFill>
                  <a:srgbClr val="800000"/>
                </a:solidFill>
                <a:latin typeface="Arial Black" panose="020B0A04020102020204" pitchFamily="34" charset="0"/>
              </a:rPr>
              <a:t>Short Arm Cast</a:t>
            </a:r>
            <a:endParaRPr lang="en-US" altLang="en-US">
              <a:solidFill>
                <a:srgbClr val="800000"/>
              </a:solidFill>
              <a:latin typeface="HelveticaNeue HeavyCond" charset="0"/>
            </a:endParaRPr>
          </a:p>
        </p:txBody>
      </p:sp>
      <p:sp>
        <p:nvSpPr>
          <p:cNvPr id="32771" name="Rectangle 3">
            <a:extLst>
              <a:ext uri="{FF2B5EF4-FFF2-40B4-BE49-F238E27FC236}">
                <a16:creationId xmlns:a16="http://schemas.microsoft.com/office/drawing/2014/main" id="{3F52BCD9-E8E4-4F35-85EA-6B5BC7CEA108}"/>
              </a:ext>
            </a:extLst>
          </p:cNvPr>
          <p:cNvSpPr>
            <a:spLocks noGrp="1"/>
          </p:cNvSpPr>
          <p:nvPr>
            <p:ph type="body" sz="half" idx="1"/>
          </p:nvPr>
        </p:nvSpPr>
        <p:spPr>
          <a:xfrm>
            <a:off x="838200" y="1143000"/>
            <a:ext cx="3581400" cy="4876800"/>
          </a:xfrm>
        </p:spPr>
        <p:txBody>
          <a:bodyPr/>
          <a:lstStyle/>
          <a:p>
            <a:pPr eaLnBrk="1" hangingPunct="1">
              <a:buFontTx/>
              <a:buNone/>
            </a:pPr>
            <a:r>
              <a:rPr lang="en-US" altLang="en-US" sz="2400" b="1" dirty="0">
                <a:solidFill>
                  <a:srgbClr val="000099"/>
                </a:solidFill>
                <a:latin typeface="Arial" panose="020B0604020202020204" pitchFamily="34" charset="0"/>
              </a:rPr>
              <a:t>Thumb Protector</a:t>
            </a:r>
          </a:p>
          <a:p>
            <a:pPr eaLnBrk="1" hangingPunct="1"/>
            <a:r>
              <a:rPr lang="en-US" altLang="en-US" sz="2000" dirty="0">
                <a:solidFill>
                  <a:srgbClr val="000099"/>
                </a:solidFill>
                <a:latin typeface="Arial" panose="020B0604020202020204" pitchFamily="34" charset="0"/>
              </a:rPr>
              <a:t>Cut 6” length of 2” stockinette.</a:t>
            </a:r>
          </a:p>
          <a:p>
            <a:pPr eaLnBrk="1" hangingPunct="1">
              <a:buFontTx/>
              <a:buNone/>
            </a:pPr>
            <a:r>
              <a:rPr lang="en-US" altLang="en-US" sz="2000" dirty="0">
                <a:solidFill>
                  <a:srgbClr val="000099"/>
                </a:solidFill>
                <a:latin typeface="Arial" panose="020B0604020202020204" pitchFamily="34" charset="0"/>
              </a:rPr>
              <a:t> </a:t>
            </a:r>
          </a:p>
          <a:p>
            <a:pPr eaLnBrk="1" hangingPunct="1"/>
            <a:r>
              <a:rPr lang="en-US" altLang="en-US" sz="2000" dirty="0">
                <a:solidFill>
                  <a:srgbClr val="000099"/>
                </a:solidFill>
                <a:latin typeface="Arial" panose="020B0604020202020204" pitchFamily="34" charset="0"/>
              </a:rPr>
              <a:t>On one side, make a cut 1/4 way up the length of stockinette.</a:t>
            </a:r>
          </a:p>
          <a:p>
            <a:pPr eaLnBrk="1" hangingPunct="1">
              <a:buFontTx/>
              <a:buNone/>
            </a:pPr>
            <a:r>
              <a:rPr lang="en-US" altLang="en-US" sz="2000" dirty="0">
                <a:solidFill>
                  <a:srgbClr val="000099"/>
                </a:solidFill>
                <a:latin typeface="Arial" panose="020B0604020202020204" pitchFamily="34" charset="0"/>
              </a:rPr>
              <a:t> </a:t>
            </a:r>
          </a:p>
          <a:p>
            <a:pPr eaLnBrk="1" hangingPunct="1"/>
            <a:r>
              <a:rPr lang="en-US" altLang="en-US" sz="2000" dirty="0">
                <a:solidFill>
                  <a:srgbClr val="000099"/>
                </a:solidFill>
                <a:latin typeface="Arial" panose="020B0604020202020204" pitchFamily="34" charset="0"/>
              </a:rPr>
              <a:t>Roll the remaining stockinette  to create thumb cushion.</a:t>
            </a:r>
          </a:p>
          <a:p>
            <a:pPr eaLnBrk="1" hangingPunct="1">
              <a:buFontTx/>
              <a:buNone/>
            </a:pPr>
            <a:endParaRPr lang="en-US" altLang="en-US" sz="2000" dirty="0">
              <a:solidFill>
                <a:srgbClr val="000099"/>
              </a:solidFill>
              <a:latin typeface="Arial" panose="020B0604020202020204" pitchFamily="34" charset="0"/>
            </a:endParaRPr>
          </a:p>
          <a:p>
            <a:pPr eaLnBrk="1" hangingPunct="1"/>
            <a:r>
              <a:rPr lang="en-US" altLang="en-US" sz="2000" dirty="0">
                <a:solidFill>
                  <a:srgbClr val="000099"/>
                </a:solidFill>
                <a:latin typeface="Arial" panose="020B0604020202020204" pitchFamily="34" charset="0"/>
              </a:rPr>
              <a:t>Place over thumb with cut side facing index finger.</a:t>
            </a:r>
            <a:endParaRPr lang="en-US" altLang="en-US" sz="2000" dirty="0">
              <a:solidFill>
                <a:srgbClr val="000099"/>
              </a:solidFill>
              <a:latin typeface="55 Helvetica Roman" charset="0"/>
            </a:endParaRPr>
          </a:p>
          <a:p>
            <a:pPr eaLnBrk="1" hangingPunct="1"/>
            <a:endParaRPr lang="en-US" altLang="en-US" sz="2000" dirty="0">
              <a:solidFill>
                <a:srgbClr val="000099"/>
              </a:solidFill>
              <a:latin typeface="Arial Unicode MS" pitchFamily="34" charset="-128"/>
            </a:endParaRPr>
          </a:p>
        </p:txBody>
      </p:sp>
      <p:sp>
        <p:nvSpPr>
          <p:cNvPr id="32772" name="Rectangle 9" descr="16">
            <a:extLst>
              <a:ext uri="{FF2B5EF4-FFF2-40B4-BE49-F238E27FC236}">
                <a16:creationId xmlns:a16="http://schemas.microsoft.com/office/drawing/2014/main" id="{1523A987-01CC-4130-A0BF-64CB5A871DAB}"/>
              </a:ext>
            </a:extLst>
          </p:cNvPr>
          <p:cNvSpPr>
            <a:spLocks noChangeArrowheads="1"/>
          </p:cNvSpPr>
          <p:nvPr/>
        </p:nvSpPr>
        <p:spPr bwMode="auto">
          <a:xfrm>
            <a:off x="4267200" y="2057400"/>
            <a:ext cx="4572000" cy="3200400"/>
          </a:xfrm>
          <a:prstGeom prst="rect">
            <a:avLst/>
          </a:prstGeom>
          <a:blipFill dpi="0" rotWithShape="0">
            <a:blip r:embed="rId2"/>
            <a:srcRect/>
            <a:stretch>
              <a:fillRect/>
            </a:stretch>
          </a:blipFill>
          <a:ln>
            <a:noFill/>
          </a:ln>
          <a:effectLst>
            <a:outerShdw dist="107763" dir="2700000" algn="ctr" rotWithShape="0">
              <a:schemeClr val="bg2"/>
            </a:outerShdw>
          </a:effectLst>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Tree>
  </p:cSld>
  <p:clrMapOvr>
    <a:masterClrMapping/>
  </p:clrMapOvr>
  <p:transition spd="med">
    <p:wipe dir="d"/>
  </p:transition>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6">
            <a:extLst>
              <a:ext uri="{FF2B5EF4-FFF2-40B4-BE49-F238E27FC236}">
                <a16:creationId xmlns:a16="http://schemas.microsoft.com/office/drawing/2014/main" id="{7ADC6F8A-3D3E-4F28-9AD3-B549081808D3}"/>
              </a:ext>
            </a:extLst>
          </p:cNvPr>
          <p:cNvSpPr>
            <a:spLocks noGrp="1"/>
          </p:cNvSpPr>
          <p:nvPr>
            <p:ph type="title"/>
          </p:nvPr>
        </p:nvSpPr>
        <p:spPr>
          <a:xfrm>
            <a:off x="381000" y="190500"/>
            <a:ext cx="6324600" cy="838200"/>
          </a:xfrm>
        </p:spPr>
        <p:txBody>
          <a:bodyPr/>
          <a:lstStyle/>
          <a:p>
            <a:pPr eaLnBrk="1" hangingPunct="1"/>
            <a:r>
              <a:rPr lang="en-US" altLang="en-US" sz="3200">
                <a:solidFill>
                  <a:srgbClr val="800000"/>
                </a:solidFill>
                <a:latin typeface="Arial Black" panose="020B0A04020102020204" pitchFamily="34" charset="0"/>
              </a:rPr>
              <a:t>Short Arm Cast</a:t>
            </a:r>
            <a:endParaRPr lang="en-US" altLang="en-US">
              <a:solidFill>
                <a:srgbClr val="800000"/>
              </a:solidFill>
              <a:latin typeface="Impact" panose="020B0806030902050204" pitchFamily="34" charset="0"/>
            </a:endParaRPr>
          </a:p>
        </p:txBody>
      </p:sp>
      <p:sp>
        <p:nvSpPr>
          <p:cNvPr id="33795" name="Rectangle 3">
            <a:extLst>
              <a:ext uri="{FF2B5EF4-FFF2-40B4-BE49-F238E27FC236}">
                <a16:creationId xmlns:a16="http://schemas.microsoft.com/office/drawing/2014/main" id="{21D8B7C5-69EA-45F0-9029-26859E3ACE69}"/>
              </a:ext>
            </a:extLst>
          </p:cNvPr>
          <p:cNvSpPr>
            <a:spLocks noGrp="1"/>
          </p:cNvSpPr>
          <p:nvPr>
            <p:ph type="body" sz="half" idx="1"/>
          </p:nvPr>
        </p:nvSpPr>
        <p:spPr>
          <a:xfrm>
            <a:off x="838200" y="1371600"/>
            <a:ext cx="3657600" cy="4876800"/>
          </a:xfrm>
        </p:spPr>
        <p:txBody>
          <a:bodyPr/>
          <a:lstStyle/>
          <a:p>
            <a:pPr marL="292100" indent="-292100" eaLnBrk="1" hangingPunct="1">
              <a:buFontTx/>
              <a:buNone/>
            </a:pPr>
            <a:r>
              <a:rPr lang="en-US" altLang="en-US" sz="2000" b="1">
                <a:solidFill>
                  <a:srgbClr val="000099"/>
                </a:solidFill>
                <a:latin typeface="Arial" panose="020B0604020202020204" pitchFamily="34" charset="0"/>
              </a:rPr>
              <a:t>Casting Technique</a:t>
            </a:r>
          </a:p>
          <a:p>
            <a:pPr marL="292100" indent="-292100" eaLnBrk="1" hangingPunct="1"/>
            <a:r>
              <a:rPr lang="en-US" altLang="en-US" sz="2000">
                <a:solidFill>
                  <a:srgbClr val="000099"/>
                </a:solidFill>
                <a:latin typeface="Arial" panose="020B0604020202020204" pitchFamily="34" charset="0"/>
              </a:rPr>
              <a:t>Use 3” casting tape.</a:t>
            </a:r>
          </a:p>
          <a:p>
            <a:pPr marL="292100" indent="-292100" eaLnBrk="1" hangingPunct="1">
              <a:buFontTx/>
              <a:buNone/>
            </a:pPr>
            <a:endParaRPr lang="en-US" altLang="en-US" sz="2000">
              <a:solidFill>
                <a:srgbClr val="000099"/>
              </a:solidFill>
              <a:latin typeface="Arial" panose="020B0604020202020204" pitchFamily="34" charset="0"/>
            </a:endParaRPr>
          </a:p>
          <a:p>
            <a:pPr marL="292100" indent="-292100" eaLnBrk="1" hangingPunct="1"/>
            <a:r>
              <a:rPr lang="en-US" altLang="en-US" sz="2000">
                <a:solidFill>
                  <a:srgbClr val="000099"/>
                </a:solidFill>
                <a:latin typeface="Arial" panose="020B0604020202020204" pitchFamily="34" charset="0"/>
              </a:rPr>
              <a:t>Begin wrapping twice around the wrist.</a:t>
            </a:r>
          </a:p>
          <a:p>
            <a:pPr marL="292100" indent="-292100" eaLnBrk="1" hangingPunct="1">
              <a:buFontTx/>
              <a:buNone/>
            </a:pPr>
            <a:endParaRPr lang="en-US" altLang="en-US" sz="2000">
              <a:solidFill>
                <a:srgbClr val="000099"/>
              </a:solidFill>
              <a:latin typeface="Arial" panose="020B0604020202020204" pitchFamily="34" charset="0"/>
            </a:endParaRPr>
          </a:p>
          <a:p>
            <a:pPr marL="292100" indent="-292100" eaLnBrk="1" hangingPunct="1"/>
            <a:r>
              <a:rPr lang="en-US" altLang="en-US" sz="2000">
                <a:solidFill>
                  <a:srgbClr val="000099"/>
                </a:solidFill>
                <a:latin typeface="Arial" panose="020B0604020202020204" pitchFamily="34" charset="0"/>
              </a:rPr>
              <a:t>Make transverse cut leaving 1/4 inch to 1/2 inch, allowing for you to go between web space.</a:t>
            </a:r>
          </a:p>
          <a:p>
            <a:pPr marL="292100" indent="-292100" eaLnBrk="1" hangingPunct="1"/>
            <a:endParaRPr lang="en-US" altLang="en-US" sz="2000">
              <a:solidFill>
                <a:srgbClr val="000099"/>
              </a:solidFill>
              <a:latin typeface="Arial" panose="020B0604020202020204" pitchFamily="34" charset="0"/>
            </a:endParaRPr>
          </a:p>
          <a:p>
            <a:pPr marL="292100" indent="-292100" eaLnBrk="1" hangingPunct="1"/>
            <a:r>
              <a:rPr lang="en-US" altLang="en-US" sz="2000">
                <a:solidFill>
                  <a:srgbClr val="000099"/>
                </a:solidFill>
                <a:latin typeface="Arial" panose="020B0604020202020204" pitchFamily="34" charset="0"/>
              </a:rPr>
              <a:t>Wrap web space again and continue application proximally.</a:t>
            </a:r>
          </a:p>
          <a:p>
            <a:pPr marL="292100" indent="-292100" eaLnBrk="1" hangingPunct="1">
              <a:buFontTx/>
              <a:buNone/>
            </a:pPr>
            <a:endParaRPr lang="en-US" altLang="en-US" sz="2000">
              <a:solidFill>
                <a:srgbClr val="000099"/>
              </a:solidFill>
              <a:latin typeface="Arial" panose="020B0604020202020204" pitchFamily="34" charset="0"/>
            </a:endParaRPr>
          </a:p>
        </p:txBody>
      </p:sp>
      <p:sp>
        <p:nvSpPr>
          <p:cNvPr id="222226" name="Rectangle 18" descr="17">
            <a:extLst>
              <a:ext uri="{FF2B5EF4-FFF2-40B4-BE49-F238E27FC236}">
                <a16:creationId xmlns:a16="http://schemas.microsoft.com/office/drawing/2014/main" id="{C32C9F6F-495F-4A41-B1C8-BDC09831CDBE}"/>
              </a:ext>
            </a:extLst>
          </p:cNvPr>
          <p:cNvSpPr>
            <a:spLocks noChangeArrowheads="1"/>
          </p:cNvSpPr>
          <p:nvPr/>
        </p:nvSpPr>
        <p:spPr bwMode="auto">
          <a:xfrm>
            <a:off x="6781800" y="1295400"/>
            <a:ext cx="2133600" cy="2133600"/>
          </a:xfrm>
          <a:prstGeom prst="rect">
            <a:avLst/>
          </a:prstGeom>
          <a:blipFill dpi="0" rotWithShape="0">
            <a:blip r:embed="rId2"/>
            <a:srcRect/>
            <a:stretch>
              <a:fillRect/>
            </a:stretch>
          </a:blipFill>
          <a:ln>
            <a:noFill/>
          </a:ln>
          <a:effectLst>
            <a:outerShdw dist="107763" dir="2700000" algn="ctr" rotWithShape="0">
              <a:schemeClr val="bg2"/>
            </a:outerShdw>
          </a:effectLst>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222227" name="Rectangle 19" descr="17">
            <a:extLst>
              <a:ext uri="{FF2B5EF4-FFF2-40B4-BE49-F238E27FC236}">
                <a16:creationId xmlns:a16="http://schemas.microsoft.com/office/drawing/2014/main" id="{A0B4EBC0-A84D-42FE-8F1E-749EB07BD92C}"/>
              </a:ext>
            </a:extLst>
          </p:cNvPr>
          <p:cNvSpPr>
            <a:spLocks noChangeArrowheads="1"/>
          </p:cNvSpPr>
          <p:nvPr/>
        </p:nvSpPr>
        <p:spPr bwMode="auto">
          <a:xfrm>
            <a:off x="4876800" y="3962400"/>
            <a:ext cx="2895600" cy="2320925"/>
          </a:xfrm>
          <a:prstGeom prst="rect">
            <a:avLst/>
          </a:prstGeom>
          <a:blipFill dpi="0" rotWithShape="0">
            <a:blip r:embed="rId3"/>
            <a:srcRect/>
            <a:stretch>
              <a:fillRect/>
            </a:stretch>
          </a:blipFill>
          <a:ln>
            <a:noFill/>
          </a:ln>
          <a:effectLst>
            <a:outerShdw dist="107763" dir="2700000" algn="ctr" rotWithShape="0">
              <a:schemeClr val="bg2"/>
            </a:outerShdw>
          </a:effectLst>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222230" name="Rectangle 22" descr="17">
            <a:extLst>
              <a:ext uri="{FF2B5EF4-FFF2-40B4-BE49-F238E27FC236}">
                <a16:creationId xmlns:a16="http://schemas.microsoft.com/office/drawing/2014/main" id="{EB612BE3-69C4-4673-AFCC-F040D60CAAEA}"/>
              </a:ext>
            </a:extLst>
          </p:cNvPr>
          <p:cNvSpPr>
            <a:spLocks noChangeArrowheads="1"/>
          </p:cNvSpPr>
          <p:nvPr/>
        </p:nvSpPr>
        <p:spPr bwMode="auto">
          <a:xfrm>
            <a:off x="3962400" y="1295400"/>
            <a:ext cx="2514600" cy="1905000"/>
          </a:xfrm>
          <a:prstGeom prst="rect">
            <a:avLst/>
          </a:prstGeom>
          <a:blipFill dpi="0" rotWithShape="0">
            <a:blip r:embed="rId4"/>
            <a:srcRect/>
            <a:stretch>
              <a:fillRect/>
            </a:stretch>
          </a:blipFill>
          <a:ln>
            <a:noFill/>
          </a:ln>
          <a:effectLst>
            <a:outerShdw dist="107763" dir="2700000" algn="ctr" rotWithShape="0">
              <a:schemeClr val="bg2"/>
            </a:outerShdw>
          </a:effectLst>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222231" name="Oval 23">
            <a:extLst>
              <a:ext uri="{FF2B5EF4-FFF2-40B4-BE49-F238E27FC236}">
                <a16:creationId xmlns:a16="http://schemas.microsoft.com/office/drawing/2014/main" id="{39C4E0A8-BB3A-475D-838F-04B4EC34B155}"/>
              </a:ext>
            </a:extLst>
          </p:cNvPr>
          <p:cNvSpPr>
            <a:spLocks noChangeArrowheads="1"/>
          </p:cNvSpPr>
          <p:nvPr/>
        </p:nvSpPr>
        <p:spPr bwMode="auto">
          <a:xfrm>
            <a:off x="3886200" y="1219200"/>
            <a:ext cx="381000" cy="406400"/>
          </a:xfrm>
          <a:prstGeom prst="ellipse">
            <a:avLst/>
          </a:prstGeom>
          <a:solidFill>
            <a:srgbClr val="000099"/>
          </a:solidFill>
          <a:ln w="12700" cap="sq">
            <a:solidFill>
              <a:schemeClr val="bg1"/>
            </a:solidFill>
            <a:round/>
            <a:headEnd type="none" w="sm" len="sm"/>
            <a:tailEnd type="none" w="sm" len="sm"/>
          </a:ln>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a:solidFill>
                  <a:schemeClr val="bg1"/>
                </a:solidFill>
                <a:latin typeface="Arial Black" panose="020B0A04020102020204" pitchFamily="34" charset="0"/>
              </a:rPr>
              <a:t>1</a:t>
            </a:r>
          </a:p>
        </p:txBody>
      </p:sp>
      <p:sp>
        <p:nvSpPr>
          <p:cNvPr id="222232" name="Oval 24">
            <a:extLst>
              <a:ext uri="{FF2B5EF4-FFF2-40B4-BE49-F238E27FC236}">
                <a16:creationId xmlns:a16="http://schemas.microsoft.com/office/drawing/2014/main" id="{823C7492-F92F-40CE-87B5-4F3EEAB7F6A7}"/>
              </a:ext>
            </a:extLst>
          </p:cNvPr>
          <p:cNvSpPr>
            <a:spLocks noChangeArrowheads="1"/>
          </p:cNvSpPr>
          <p:nvPr/>
        </p:nvSpPr>
        <p:spPr bwMode="auto">
          <a:xfrm>
            <a:off x="6705600" y="1219200"/>
            <a:ext cx="381000" cy="406400"/>
          </a:xfrm>
          <a:prstGeom prst="ellipse">
            <a:avLst/>
          </a:prstGeom>
          <a:solidFill>
            <a:srgbClr val="000099"/>
          </a:solidFill>
          <a:ln w="12700" cap="sq">
            <a:solidFill>
              <a:schemeClr val="bg1"/>
            </a:solidFill>
            <a:round/>
            <a:headEnd type="none" w="sm" len="sm"/>
            <a:tailEnd type="none" w="sm" len="sm"/>
          </a:ln>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a:solidFill>
                  <a:schemeClr val="bg1"/>
                </a:solidFill>
                <a:latin typeface="Arial Black" panose="020B0A04020102020204" pitchFamily="34" charset="0"/>
              </a:rPr>
              <a:t>2</a:t>
            </a:r>
          </a:p>
        </p:txBody>
      </p:sp>
      <p:sp>
        <p:nvSpPr>
          <p:cNvPr id="222233" name="Oval 25">
            <a:extLst>
              <a:ext uri="{FF2B5EF4-FFF2-40B4-BE49-F238E27FC236}">
                <a16:creationId xmlns:a16="http://schemas.microsoft.com/office/drawing/2014/main" id="{ADEBA544-E4FC-49D9-B45F-F21DFF6C82F8}"/>
              </a:ext>
            </a:extLst>
          </p:cNvPr>
          <p:cNvSpPr>
            <a:spLocks noChangeArrowheads="1"/>
          </p:cNvSpPr>
          <p:nvPr/>
        </p:nvSpPr>
        <p:spPr bwMode="auto">
          <a:xfrm>
            <a:off x="4876800" y="3962400"/>
            <a:ext cx="381000" cy="406400"/>
          </a:xfrm>
          <a:prstGeom prst="ellipse">
            <a:avLst/>
          </a:prstGeom>
          <a:solidFill>
            <a:srgbClr val="000099"/>
          </a:solidFill>
          <a:ln w="12700" cap="sq">
            <a:solidFill>
              <a:schemeClr val="bg1"/>
            </a:solidFill>
            <a:round/>
            <a:headEnd type="none" w="sm" len="sm"/>
            <a:tailEnd type="none" w="sm" len="sm"/>
          </a:ln>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a:solidFill>
                  <a:schemeClr val="bg1"/>
                </a:solidFill>
                <a:latin typeface="Arial Black" panose="020B0A04020102020204" pitchFamily="34" charset="0"/>
              </a:rPr>
              <a:t>3</a:t>
            </a:r>
          </a:p>
        </p:txBody>
      </p:sp>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22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223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22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222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22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2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26" grpId="0" animBg="1"/>
      <p:bldP spid="222227" grpId="0" animBg="1"/>
      <p:bldP spid="222230" grpId="0" animBg="1"/>
      <p:bldP spid="222231" grpId="0" animBg="1"/>
      <p:bldP spid="222232" grpId="0" animBg="1"/>
      <p:bldP spid="222233" grpId="0" animBg="1"/>
    </p:bldLst>
  </p:timing>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a:extLst>
              <a:ext uri="{FF2B5EF4-FFF2-40B4-BE49-F238E27FC236}">
                <a16:creationId xmlns:a16="http://schemas.microsoft.com/office/drawing/2014/main" id="{4A0001DA-4419-4D77-9F9D-DAD4D3049B98}"/>
              </a:ext>
            </a:extLst>
          </p:cNvPr>
          <p:cNvSpPr>
            <a:spLocks noGrp="1"/>
          </p:cNvSpPr>
          <p:nvPr>
            <p:ph type="title"/>
          </p:nvPr>
        </p:nvSpPr>
        <p:spPr>
          <a:xfrm>
            <a:off x="152400" y="290513"/>
            <a:ext cx="6324600" cy="838200"/>
          </a:xfrm>
        </p:spPr>
        <p:txBody>
          <a:bodyPr/>
          <a:lstStyle/>
          <a:p>
            <a:pPr eaLnBrk="1" hangingPunct="1"/>
            <a:r>
              <a:rPr lang="en-US" altLang="en-US" sz="3200">
                <a:solidFill>
                  <a:srgbClr val="800000"/>
                </a:solidFill>
                <a:latin typeface="Arial Black" panose="020B0A04020102020204" pitchFamily="34" charset="0"/>
              </a:rPr>
              <a:t>Short Arm Cast</a:t>
            </a:r>
            <a:endParaRPr lang="en-US" altLang="en-US">
              <a:solidFill>
                <a:srgbClr val="800000"/>
              </a:solidFill>
              <a:latin typeface="Impact" panose="020B0806030902050204" pitchFamily="34" charset="0"/>
            </a:endParaRPr>
          </a:p>
        </p:txBody>
      </p:sp>
      <p:sp>
        <p:nvSpPr>
          <p:cNvPr id="34819" name="Rectangle 2">
            <a:extLst>
              <a:ext uri="{FF2B5EF4-FFF2-40B4-BE49-F238E27FC236}">
                <a16:creationId xmlns:a16="http://schemas.microsoft.com/office/drawing/2014/main" id="{91F34F84-6156-4338-AEF5-50BC185D51D6}"/>
              </a:ext>
            </a:extLst>
          </p:cNvPr>
          <p:cNvSpPr>
            <a:spLocks noGrp="1"/>
          </p:cNvSpPr>
          <p:nvPr>
            <p:ph type="body" sz="half" idx="1"/>
          </p:nvPr>
        </p:nvSpPr>
        <p:spPr>
          <a:xfrm>
            <a:off x="914400" y="1295400"/>
            <a:ext cx="7924800" cy="1219200"/>
          </a:xfrm>
        </p:spPr>
        <p:txBody>
          <a:bodyPr/>
          <a:lstStyle/>
          <a:p>
            <a:pPr marL="292100" indent="-292100" eaLnBrk="1" hangingPunct="1">
              <a:buFontTx/>
              <a:buNone/>
            </a:pPr>
            <a:r>
              <a:rPr lang="en-US" altLang="en-US" sz="2000" b="1">
                <a:solidFill>
                  <a:srgbClr val="000099"/>
                </a:solidFill>
                <a:latin typeface="Arial" panose="020B0604020202020204" pitchFamily="34" charset="0"/>
              </a:rPr>
              <a:t>Casting Technique</a:t>
            </a:r>
          </a:p>
          <a:p>
            <a:pPr marL="292100" indent="-292100" eaLnBrk="1" hangingPunct="1">
              <a:buFontTx/>
              <a:buNone/>
            </a:pPr>
            <a:r>
              <a:rPr lang="en-US" altLang="en-US" sz="2000">
                <a:solidFill>
                  <a:srgbClr val="000099"/>
                </a:solidFill>
                <a:latin typeface="Arial" panose="020B0604020202020204" pitchFamily="34" charset="0"/>
              </a:rPr>
              <a:t>Roll back stockinette, repeat step 4. Mold cast with palm until set.</a:t>
            </a:r>
            <a:endParaRPr lang="en-US" altLang="en-US" sz="2000">
              <a:solidFill>
                <a:srgbClr val="000099"/>
              </a:solidFill>
              <a:latin typeface="55 Helvetica Roman" charset="0"/>
            </a:endParaRPr>
          </a:p>
        </p:txBody>
      </p:sp>
      <p:sp>
        <p:nvSpPr>
          <p:cNvPr id="320523" name="Rectangle 11" descr="17">
            <a:extLst>
              <a:ext uri="{FF2B5EF4-FFF2-40B4-BE49-F238E27FC236}">
                <a16:creationId xmlns:a16="http://schemas.microsoft.com/office/drawing/2014/main" id="{D9C6A2C7-D65B-4CB3-B460-3532FF8215AB}"/>
              </a:ext>
            </a:extLst>
          </p:cNvPr>
          <p:cNvSpPr>
            <a:spLocks noChangeArrowheads="1"/>
          </p:cNvSpPr>
          <p:nvPr/>
        </p:nvSpPr>
        <p:spPr bwMode="auto">
          <a:xfrm>
            <a:off x="1371600" y="2743200"/>
            <a:ext cx="3429000" cy="1676400"/>
          </a:xfrm>
          <a:prstGeom prst="rect">
            <a:avLst/>
          </a:prstGeom>
          <a:blipFill dpi="0" rotWithShape="0">
            <a:blip r:embed="rId2"/>
            <a:srcRect/>
            <a:stretch>
              <a:fillRect/>
            </a:stretch>
          </a:blipFill>
          <a:ln>
            <a:noFill/>
          </a:ln>
          <a:effectLst>
            <a:outerShdw dist="107763" dir="2700000" algn="ctr" rotWithShape="0">
              <a:schemeClr val="bg2"/>
            </a:outerShdw>
          </a:effectLst>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320524" name="Rectangle 12" descr="17">
            <a:extLst>
              <a:ext uri="{FF2B5EF4-FFF2-40B4-BE49-F238E27FC236}">
                <a16:creationId xmlns:a16="http://schemas.microsoft.com/office/drawing/2014/main" id="{9B89E87E-55A9-4A66-B2CC-46B2879B39B6}"/>
              </a:ext>
            </a:extLst>
          </p:cNvPr>
          <p:cNvSpPr>
            <a:spLocks noChangeArrowheads="1"/>
          </p:cNvSpPr>
          <p:nvPr/>
        </p:nvSpPr>
        <p:spPr bwMode="auto">
          <a:xfrm>
            <a:off x="5410200" y="2743200"/>
            <a:ext cx="3352800" cy="1676400"/>
          </a:xfrm>
          <a:prstGeom prst="rect">
            <a:avLst/>
          </a:prstGeom>
          <a:blipFill dpi="0" rotWithShape="0">
            <a:blip r:embed="rId3"/>
            <a:srcRect/>
            <a:stretch>
              <a:fillRect/>
            </a:stretch>
          </a:blipFill>
          <a:ln>
            <a:noFill/>
          </a:ln>
          <a:effectLst>
            <a:outerShdw dist="107763" dir="2700000" algn="ctr" rotWithShape="0">
              <a:schemeClr val="bg2"/>
            </a:outerShdw>
          </a:effectLst>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320526" name="Oval 14">
            <a:extLst>
              <a:ext uri="{FF2B5EF4-FFF2-40B4-BE49-F238E27FC236}">
                <a16:creationId xmlns:a16="http://schemas.microsoft.com/office/drawing/2014/main" id="{73DF18C4-80AD-456B-A8AC-1C4051FA88EC}"/>
              </a:ext>
            </a:extLst>
          </p:cNvPr>
          <p:cNvSpPr>
            <a:spLocks noChangeArrowheads="1"/>
          </p:cNvSpPr>
          <p:nvPr/>
        </p:nvSpPr>
        <p:spPr bwMode="auto">
          <a:xfrm>
            <a:off x="1295400" y="2667000"/>
            <a:ext cx="381000" cy="406400"/>
          </a:xfrm>
          <a:prstGeom prst="ellipse">
            <a:avLst/>
          </a:prstGeom>
          <a:solidFill>
            <a:srgbClr val="000099"/>
          </a:solidFill>
          <a:ln w="12700" cap="sq">
            <a:solidFill>
              <a:schemeClr val="bg1"/>
            </a:solidFill>
            <a:round/>
            <a:headEnd type="none" w="sm" len="sm"/>
            <a:tailEnd type="none" w="sm" len="sm"/>
          </a:ln>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a:solidFill>
                  <a:schemeClr val="bg1"/>
                </a:solidFill>
                <a:latin typeface="Arial Black" panose="020B0A04020102020204" pitchFamily="34" charset="0"/>
              </a:rPr>
              <a:t>1</a:t>
            </a:r>
          </a:p>
        </p:txBody>
      </p:sp>
      <p:sp>
        <p:nvSpPr>
          <p:cNvPr id="320527" name="Oval 15">
            <a:extLst>
              <a:ext uri="{FF2B5EF4-FFF2-40B4-BE49-F238E27FC236}">
                <a16:creationId xmlns:a16="http://schemas.microsoft.com/office/drawing/2014/main" id="{3A729BE3-C76D-4FA5-BCFB-67DC62764CC4}"/>
              </a:ext>
            </a:extLst>
          </p:cNvPr>
          <p:cNvSpPr>
            <a:spLocks noChangeArrowheads="1"/>
          </p:cNvSpPr>
          <p:nvPr/>
        </p:nvSpPr>
        <p:spPr bwMode="auto">
          <a:xfrm>
            <a:off x="5334000" y="2514600"/>
            <a:ext cx="381000" cy="404813"/>
          </a:xfrm>
          <a:prstGeom prst="ellipse">
            <a:avLst/>
          </a:prstGeom>
          <a:solidFill>
            <a:srgbClr val="000099"/>
          </a:solidFill>
          <a:ln w="12700" cap="sq">
            <a:solidFill>
              <a:schemeClr val="bg1"/>
            </a:solidFill>
            <a:round/>
            <a:headEnd type="none" w="sm" len="sm"/>
            <a:tailEnd type="none" w="sm" len="sm"/>
          </a:ln>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a:solidFill>
                  <a:schemeClr val="bg1"/>
                </a:solidFill>
                <a:latin typeface="Arial Black" panose="020B0A04020102020204" pitchFamily="34" charset="0"/>
              </a:rPr>
              <a:t>2</a:t>
            </a:r>
          </a:p>
        </p:txBody>
      </p:sp>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05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052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05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05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523" grpId="0" animBg="1"/>
      <p:bldP spid="320524" grpId="0" animBg="1"/>
      <p:bldP spid="320526" grpId="0" animBg="1"/>
      <p:bldP spid="320527" grpId="0" animBg="1"/>
    </p:bldLst>
  </p:timing>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5B0BAD04-0BBC-4204-8F60-14A584E3DB3F}"/>
              </a:ext>
            </a:extLst>
          </p:cNvPr>
          <p:cNvSpPr>
            <a:spLocks noGrp="1"/>
          </p:cNvSpPr>
          <p:nvPr>
            <p:ph type="title"/>
          </p:nvPr>
        </p:nvSpPr>
        <p:spPr>
          <a:xfrm>
            <a:off x="228600" y="381000"/>
            <a:ext cx="6324600" cy="762000"/>
          </a:xfrm>
        </p:spPr>
        <p:txBody>
          <a:bodyPr anchor="t"/>
          <a:lstStyle/>
          <a:p>
            <a:pPr eaLnBrk="1" hangingPunct="1"/>
            <a:r>
              <a:rPr lang="en-US" altLang="en-US" sz="3200">
                <a:solidFill>
                  <a:srgbClr val="800000"/>
                </a:solidFill>
                <a:latin typeface="Arial Black" panose="020B0A04020102020204" pitchFamily="34" charset="0"/>
              </a:rPr>
              <a:t>Thumb Spica Cast</a:t>
            </a:r>
            <a:endParaRPr lang="en-US" altLang="en-US">
              <a:solidFill>
                <a:srgbClr val="800000"/>
              </a:solidFill>
              <a:latin typeface="Impact" panose="020B0806030902050204" pitchFamily="34" charset="0"/>
            </a:endParaRPr>
          </a:p>
        </p:txBody>
      </p:sp>
      <p:sp>
        <p:nvSpPr>
          <p:cNvPr id="35843" name="Rectangle 3">
            <a:extLst>
              <a:ext uri="{FF2B5EF4-FFF2-40B4-BE49-F238E27FC236}">
                <a16:creationId xmlns:a16="http://schemas.microsoft.com/office/drawing/2014/main" id="{2DAD085F-76D9-4E7A-B639-596F845E6B91}"/>
              </a:ext>
            </a:extLst>
          </p:cNvPr>
          <p:cNvSpPr>
            <a:spLocks noGrp="1"/>
          </p:cNvSpPr>
          <p:nvPr>
            <p:ph idx="1"/>
          </p:nvPr>
        </p:nvSpPr>
        <p:spPr>
          <a:xfrm>
            <a:off x="838200" y="2057400"/>
            <a:ext cx="3505200" cy="4267200"/>
          </a:xfrm>
        </p:spPr>
        <p:txBody>
          <a:bodyPr/>
          <a:lstStyle/>
          <a:p>
            <a:pPr marL="0" indent="0" eaLnBrk="1" hangingPunct="1">
              <a:buFontTx/>
              <a:buNone/>
            </a:pPr>
            <a:r>
              <a:rPr lang="en-US" altLang="en-US" b="1">
                <a:solidFill>
                  <a:srgbClr val="000099"/>
                </a:solidFill>
                <a:latin typeface="Arial" panose="020B0604020202020204" pitchFamily="34" charset="0"/>
              </a:rPr>
              <a:t>Indications</a:t>
            </a:r>
            <a:endParaRPr lang="en-US" altLang="en-US">
              <a:solidFill>
                <a:srgbClr val="000099"/>
              </a:solidFill>
              <a:latin typeface="75 Helvetica Bold" charset="0"/>
            </a:endParaRPr>
          </a:p>
          <a:p>
            <a:pPr marL="0" indent="0" eaLnBrk="1" hangingPunct="1">
              <a:lnSpc>
                <a:spcPct val="150000"/>
              </a:lnSpc>
              <a:buFontTx/>
              <a:buNone/>
            </a:pPr>
            <a:r>
              <a:rPr lang="en-US" altLang="en-US" sz="2400">
                <a:solidFill>
                  <a:srgbClr val="000099"/>
                </a:solidFill>
                <a:latin typeface="Arial" panose="020B0604020202020204" pitchFamily="34" charset="0"/>
              </a:rPr>
              <a:t>For fractures and dislocations of the         navicular, trapezuim, first metacarpal and their articulations.</a:t>
            </a:r>
            <a:endParaRPr lang="en-US" altLang="en-US" sz="2400">
              <a:solidFill>
                <a:srgbClr val="000099"/>
              </a:solidFill>
              <a:latin typeface="Arial Unicode MS" pitchFamily="34" charset="-128"/>
            </a:endParaRPr>
          </a:p>
        </p:txBody>
      </p:sp>
      <p:sp>
        <p:nvSpPr>
          <p:cNvPr id="35844" name="Rectangle 7" descr="19">
            <a:extLst>
              <a:ext uri="{FF2B5EF4-FFF2-40B4-BE49-F238E27FC236}">
                <a16:creationId xmlns:a16="http://schemas.microsoft.com/office/drawing/2014/main" id="{D4349368-5506-42DE-8C9F-58117C012441}"/>
              </a:ext>
            </a:extLst>
          </p:cNvPr>
          <p:cNvSpPr>
            <a:spLocks noChangeArrowheads="1"/>
          </p:cNvSpPr>
          <p:nvPr/>
        </p:nvSpPr>
        <p:spPr bwMode="auto">
          <a:xfrm>
            <a:off x="4876800" y="2057400"/>
            <a:ext cx="3810000" cy="3200400"/>
          </a:xfrm>
          <a:prstGeom prst="rect">
            <a:avLst/>
          </a:prstGeom>
          <a:blipFill dpi="0" rotWithShape="0">
            <a:blip r:embed="rId2"/>
            <a:srcRect/>
            <a:stretch>
              <a:fillRect/>
            </a:stretch>
          </a:blipFill>
          <a:ln>
            <a:noFill/>
          </a:ln>
          <a:effectLst>
            <a:outerShdw dist="107763" dir="2700000" algn="ctr" rotWithShape="0">
              <a:schemeClr val="bg2"/>
            </a:outerShdw>
          </a:effectLst>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Tree>
  </p:cSld>
  <p:clrMapOvr>
    <a:masterClrMapping/>
  </p:clrMapOvr>
  <p:transition>
    <p:pull dir="rd"/>
  </p:transition>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6">
            <a:extLst>
              <a:ext uri="{FF2B5EF4-FFF2-40B4-BE49-F238E27FC236}">
                <a16:creationId xmlns:a16="http://schemas.microsoft.com/office/drawing/2014/main" id="{558B283D-7E1D-41E1-92DB-F484797676F6}"/>
              </a:ext>
            </a:extLst>
          </p:cNvPr>
          <p:cNvSpPr>
            <a:spLocks noGrp="1"/>
          </p:cNvSpPr>
          <p:nvPr>
            <p:ph type="title"/>
          </p:nvPr>
        </p:nvSpPr>
        <p:spPr>
          <a:xfrm>
            <a:off x="304800" y="368300"/>
            <a:ext cx="6324600" cy="838200"/>
          </a:xfrm>
        </p:spPr>
        <p:txBody>
          <a:bodyPr/>
          <a:lstStyle/>
          <a:p>
            <a:pPr eaLnBrk="1" hangingPunct="1"/>
            <a:r>
              <a:rPr lang="en-US" altLang="en-US" sz="3200">
                <a:solidFill>
                  <a:srgbClr val="800000"/>
                </a:solidFill>
                <a:latin typeface="Arial Black" panose="020B0A04020102020204" pitchFamily="34" charset="0"/>
              </a:rPr>
              <a:t>Thumb Spica Cast</a:t>
            </a:r>
            <a:endParaRPr lang="en-US" altLang="en-US">
              <a:solidFill>
                <a:srgbClr val="800000"/>
              </a:solidFill>
              <a:latin typeface="HelveticaNeue HeavyCond" charset="0"/>
            </a:endParaRPr>
          </a:p>
        </p:txBody>
      </p:sp>
      <p:sp>
        <p:nvSpPr>
          <p:cNvPr id="36867" name="Rectangle 3">
            <a:extLst>
              <a:ext uri="{FF2B5EF4-FFF2-40B4-BE49-F238E27FC236}">
                <a16:creationId xmlns:a16="http://schemas.microsoft.com/office/drawing/2014/main" id="{66A64419-34C9-4697-8E9A-5E4067B02D15}"/>
              </a:ext>
            </a:extLst>
          </p:cNvPr>
          <p:cNvSpPr>
            <a:spLocks noGrp="1"/>
          </p:cNvSpPr>
          <p:nvPr>
            <p:ph type="body" sz="half" idx="1"/>
          </p:nvPr>
        </p:nvSpPr>
        <p:spPr>
          <a:xfrm>
            <a:off x="838200" y="1295400"/>
            <a:ext cx="3962400" cy="4191000"/>
          </a:xfrm>
        </p:spPr>
        <p:txBody>
          <a:bodyPr/>
          <a:lstStyle/>
          <a:p>
            <a:pPr marL="287338" indent="-287338" eaLnBrk="1" hangingPunct="1">
              <a:lnSpc>
                <a:spcPct val="80000"/>
              </a:lnSpc>
              <a:buFontTx/>
              <a:buNone/>
            </a:pPr>
            <a:r>
              <a:rPr lang="en-US" altLang="en-US" sz="2200" b="1">
                <a:solidFill>
                  <a:srgbClr val="000099"/>
                </a:solidFill>
                <a:latin typeface="Arial" panose="020B0604020202020204" pitchFamily="34" charset="0"/>
              </a:rPr>
              <a:t>Stockinette Selection</a:t>
            </a:r>
          </a:p>
          <a:p>
            <a:pPr marL="287338" indent="-287338" eaLnBrk="1" hangingPunct="1">
              <a:lnSpc>
                <a:spcPct val="80000"/>
              </a:lnSpc>
            </a:pPr>
            <a:r>
              <a:rPr lang="en-US" altLang="en-US" sz="1900">
                <a:solidFill>
                  <a:srgbClr val="000099"/>
                </a:solidFill>
                <a:latin typeface="Arial" panose="020B0604020202020204" pitchFamily="34" charset="0"/>
              </a:rPr>
              <a:t>Wide enough to not restrict widest part of limb.</a:t>
            </a:r>
          </a:p>
          <a:p>
            <a:pPr marL="287338" indent="-287338" eaLnBrk="1" hangingPunct="1">
              <a:lnSpc>
                <a:spcPct val="80000"/>
              </a:lnSpc>
              <a:buFontTx/>
              <a:buNone/>
            </a:pPr>
            <a:endParaRPr lang="en-US" altLang="en-US" sz="1900">
              <a:solidFill>
                <a:srgbClr val="000099"/>
              </a:solidFill>
              <a:latin typeface="Arial" panose="020B0604020202020204" pitchFamily="34" charset="0"/>
            </a:endParaRPr>
          </a:p>
          <a:p>
            <a:pPr marL="287338" indent="-287338" eaLnBrk="1" hangingPunct="1">
              <a:lnSpc>
                <a:spcPct val="80000"/>
              </a:lnSpc>
            </a:pPr>
            <a:r>
              <a:rPr lang="en-US" altLang="en-US" sz="1900">
                <a:solidFill>
                  <a:srgbClr val="000099"/>
                </a:solidFill>
                <a:latin typeface="Arial" panose="020B0604020202020204" pitchFamily="34" charset="0"/>
              </a:rPr>
              <a:t>Cut 4-5 inch length of 1 inch stockinette for thumb.</a:t>
            </a:r>
          </a:p>
          <a:p>
            <a:pPr marL="287338" indent="-287338" eaLnBrk="1" hangingPunct="1">
              <a:lnSpc>
                <a:spcPct val="80000"/>
              </a:lnSpc>
              <a:buFontTx/>
              <a:buNone/>
            </a:pPr>
            <a:endParaRPr lang="en-US" altLang="en-US" sz="1900">
              <a:solidFill>
                <a:srgbClr val="000099"/>
              </a:solidFill>
              <a:latin typeface="Arial" panose="020B0604020202020204" pitchFamily="34" charset="0"/>
            </a:endParaRPr>
          </a:p>
          <a:p>
            <a:pPr marL="287338" indent="-287338" eaLnBrk="1" hangingPunct="1">
              <a:lnSpc>
                <a:spcPct val="80000"/>
              </a:lnSpc>
            </a:pPr>
            <a:r>
              <a:rPr lang="en-US" altLang="en-US" sz="1900">
                <a:solidFill>
                  <a:srgbClr val="000099"/>
                </a:solidFill>
                <a:latin typeface="Arial" panose="020B0604020202020204" pitchFamily="34" charset="0"/>
              </a:rPr>
              <a:t>Extra length to roll back at </a:t>
            </a:r>
          </a:p>
          <a:p>
            <a:pPr marL="287338" indent="-287338" eaLnBrk="1" hangingPunct="1">
              <a:lnSpc>
                <a:spcPct val="80000"/>
              </a:lnSpc>
              <a:buFontTx/>
              <a:buNone/>
            </a:pPr>
            <a:r>
              <a:rPr lang="en-US" altLang="en-US" sz="1900">
                <a:solidFill>
                  <a:srgbClr val="000099"/>
                </a:solidFill>
                <a:latin typeface="Arial" panose="020B0604020202020204" pitchFamily="34" charset="0"/>
              </a:rPr>
              <a:t>	both ends.</a:t>
            </a:r>
          </a:p>
          <a:p>
            <a:pPr marL="287338" indent="-287338" eaLnBrk="1" hangingPunct="1">
              <a:lnSpc>
                <a:spcPct val="80000"/>
              </a:lnSpc>
              <a:buFontTx/>
              <a:buNone/>
            </a:pPr>
            <a:endParaRPr lang="en-US" altLang="en-US" sz="1900">
              <a:solidFill>
                <a:srgbClr val="000099"/>
              </a:solidFill>
              <a:latin typeface="Arial" panose="020B0604020202020204" pitchFamily="34" charset="0"/>
            </a:endParaRPr>
          </a:p>
          <a:p>
            <a:pPr marL="287338" indent="-287338" eaLnBrk="1" hangingPunct="1">
              <a:lnSpc>
                <a:spcPct val="80000"/>
              </a:lnSpc>
            </a:pPr>
            <a:r>
              <a:rPr lang="en-US" altLang="en-US" sz="1900">
                <a:solidFill>
                  <a:srgbClr val="000099"/>
                </a:solidFill>
                <a:latin typeface="Arial" panose="020B0604020202020204" pitchFamily="34" charset="0"/>
              </a:rPr>
              <a:t>Cut thumb hole 3 inches from distal end and 1/4 inch into stockinette.</a:t>
            </a:r>
            <a:endParaRPr lang="en-US" altLang="en-US" sz="1900">
              <a:solidFill>
                <a:srgbClr val="000099"/>
              </a:solidFill>
              <a:latin typeface="55 Helvetica Roman" charset="0"/>
            </a:endParaRPr>
          </a:p>
        </p:txBody>
      </p:sp>
      <p:sp>
        <p:nvSpPr>
          <p:cNvPr id="225295" name="Rectangle 15" descr="23">
            <a:extLst>
              <a:ext uri="{FF2B5EF4-FFF2-40B4-BE49-F238E27FC236}">
                <a16:creationId xmlns:a16="http://schemas.microsoft.com/office/drawing/2014/main" id="{C77AC99E-054A-4C0D-8ADE-FF321F28615C}"/>
              </a:ext>
            </a:extLst>
          </p:cNvPr>
          <p:cNvSpPr>
            <a:spLocks noChangeArrowheads="1"/>
          </p:cNvSpPr>
          <p:nvPr/>
        </p:nvSpPr>
        <p:spPr bwMode="auto">
          <a:xfrm>
            <a:off x="5791200" y="4038600"/>
            <a:ext cx="2819400" cy="2362200"/>
          </a:xfrm>
          <a:prstGeom prst="rect">
            <a:avLst/>
          </a:prstGeom>
          <a:blipFill dpi="0" rotWithShape="0">
            <a:blip r:embed="rId2"/>
            <a:srcRect/>
            <a:stretch>
              <a:fillRect/>
            </a:stretch>
          </a:blipFill>
          <a:ln>
            <a:noFill/>
          </a:ln>
          <a:effectLst>
            <a:outerShdw dist="107763" dir="2700000" algn="ctr" rotWithShape="0">
              <a:schemeClr val="bg2"/>
            </a:outerShdw>
          </a:effectLst>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225296" name="Rectangle 16" descr="23">
            <a:extLst>
              <a:ext uri="{FF2B5EF4-FFF2-40B4-BE49-F238E27FC236}">
                <a16:creationId xmlns:a16="http://schemas.microsoft.com/office/drawing/2014/main" id="{FA1F226D-786E-46B9-B872-123FD15C887A}"/>
              </a:ext>
            </a:extLst>
          </p:cNvPr>
          <p:cNvSpPr>
            <a:spLocks noChangeArrowheads="1"/>
          </p:cNvSpPr>
          <p:nvPr/>
        </p:nvSpPr>
        <p:spPr bwMode="auto">
          <a:xfrm>
            <a:off x="5791200" y="1143000"/>
            <a:ext cx="2743200" cy="2743200"/>
          </a:xfrm>
          <a:prstGeom prst="rect">
            <a:avLst/>
          </a:prstGeom>
          <a:blipFill dpi="0" rotWithShape="0">
            <a:blip r:embed="rId3"/>
            <a:srcRect/>
            <a:stretch>
              <a:fillRect/>
            </a:stretch>
          </a:blipFill>
          <a:ln>
            <a:noFill/>
          </a:ln>
          <a:effectLst>
            <a:outerShdw dist="107763" dir="2700000" algn="ctr" rotWithShape="0">
              <a:schemeClr val="bg2"/>
            </a:outerShdw>
          </a:effectLst>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225298" name="Oval 18">
            <a:extLst>
              <a:ext uri="{FF2B5EF4-FFF2-40B4-BE49-F238E27FC236}">
                <a16:creationId xmlns:a16="http://schemas.microsoft.com/office/drawing/2014/main" id="{629F5AEF-164B-4C1D-8547-006B26214F52}"/>
              </a:ext>
            </a:extLst>
          </p:cNvPr>
          <p:cNvSpPr>
            <a:spLocks noChangeArrowheads="1"/>
          </p:cNvSpPr>
          <p:nvPr/>
        </p:nvSpPr>
        <p:spPr bwMode="auto">
          <a:xfrm>
            <a:off x="5791200" y="1143000"/>
            <a:ext cx="381000" cy="406400"/>
          </a:xfrm>
          <a:prstGeom prst="ellipse">
            <a:avLst/>
          </a:prstGeom>
          <a:solidFill>
            <a:srgbClr val="000099"/>
          </a:solidFill>
          <a:ln w="12700" cap="sq">
            <a:solidFill>
              <a:schemeClr val="bg1"/>
            </a:solidFill>
            <a:round/>
            <a:headEnd type="none" w="sm" len="sm"/>
            <a:tailEnd type="none" w="sm" len="sm"/>
          </a:ln>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a:solidFill>
                  <a:schemeClr val="bg1"/>
                </a:solidFill>
                <a:latin typeface="Arial Black" panose="020B0A04020102020204" pitchFamily="34" charset="0"/>
              </a:rPr>
              <a:t>1</a:t>
            </a:r>
          </a:p>
        </p:txBody>
      </p:sp>
      <p:sp>
        <p:nvSpPr>
          <p:cNvPr id="225299" name="Oval 19">
            <a:extLst>
              <a:ext uri="{FF2B5EF4-FFF2-40B4-BE49-F238E27FC236}">
                <a16:creationId xmlns:a16="http://schemas.microsoft.com/office/drawing/2014/main" id="{0E3B9C9E-D490-46D6-B12D-35F0B605B096}"/>
              </a:ext>
            </a:extLst>
          </p:cNvPr>
          <p:cNvSpPr>
            <a:spLocks noChangeArrowheads="1"/>
          </p:cNvSpPr>
          <p:nvPr/>
        </p:nvSpPr>
        <p:spPr bwMode="auto">
          <a:xfrm>
            <a:off x="5791200" y="4038600"/>
            <a:ext cx="381000" cy="406400"/>
          </a:xfrm>
          <a:prstGeom prst="ellipse">
            <a:avLst/>
          </a:prstGeom>
          <a:solidFill>
            <a:srgbClr val="000099"/>
          </a:solidFill>
          <a:ln w="12700" cap="sq">
            <a:solidFill>
              <a:schemeClr val="bg1"/>
            </a:solidFill>
            <a:round/>
            <a:headEnd type="none" w="sm" len="sm"/>
            <a:tailEnd type="none" w="sm" len="sm"/>
          </a:ln>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a:solidFill>
                  <a:schemeClr val="bg1"/>
                </a:solidFill>
                <a:latin typeface="Arial Black" panose="020B0A04020102020204" pitchFamily="34" charset="0"/>
              </a:rPr>
              <a:t>2</a:t>
            </a:r>
          </a:p>
        </p:txBody>
      </p:sp>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2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529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529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52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95" grpId="0" animBg="1"/>
      <p:bldP spid="225296" grpId="0" animBg="1"/>
      <p:bldP spid="225298" grpId="0" animBg="1"/>
      <p:bldP spid="225299" grpId="0" animBg="1"/>
    </p:bld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6">
            <a:extLst>
              <a:ext uri="{FF2B5EF4-FFF2-40B4-BE49-F238E27FC236}">
                <a16:creationId xmlns:a16="http://schemas.microsoft.com/office/drawing/2014/main" id="{506250DB-4BD2-498B-88C4-AD2D1790097E}"/>
              </a:ext>
            </a:extLst>
          </p:cNvPr>
          <p:cNvSpPr>
            <a:spLocks noGrp="1"/>
          </p:cNvSpPr>
          <p:nvPr>
            <p:ph type="title"/>
          </p:nvPr>
        </p:nvSpPr>
        <p:spPr>
          <a:xfrm>
            <a:off x="-228600" y="228600"/>
            <a:ext cx="6324600" cy="838200"/>
          </a:xfrm>
        </p:spPr>
        <p:txBody>
          <a:bodyPr/>
          <a:lstStyle/>
          <a:p>
            <a:pPr eaLnBrk="1" hangingPunct="1"/>
            <a:r>
              <a:rPr lang="en-US" altLang="en-US" sz="3200">
                <a:solidFill>
                  <a:srgbClr val="800000"/>
                </a:solidFill>
                <a:latin typeface="Arial Black" panose="020B0A04020102020204" pitchFamily="34" charset="0"/>
              </a:rPr>
              <a:t>Thumb Spica Cast</a:t>
            </a:r>
            <a:endParaRPr lang="en-US" altLang="en-US">
              <a:solidFill>
                <a:srgbClr val="800000"/>
              </a:solidFill>
              <a:latin typeface="HelveticaNeue HeavyCond" charset="0"/>
            </a:endParaRPr>
          </a:p>
        </p:txBody>
      </p:sp>
      <p:sp>
        <p:nvSpPr>
          <p:cNvPr id="37891" name="Rectangle 3">
            <a:extLst>
              <a:ext uri="{FF2B5EF4-FFF2-40B4-BE49-F238E27FC236}">
                <a16:creationId xmlns:a16="http://schemas.microsoft.com/office/drawing/2014/main" id="{158FC920-1E9B-4C3E-943B-C292DE163CF2}"/>
              </a:ext>
            </a:extLst>
          </p:cNvPr>
          <p:cNvSpPr>
            <a:spLocks noGrp="1"/>
          </p:cNvSpPr>
          <p:nvPr>
            <p:ph type="body" sz="half" idx="1"/>
          </p:nvPr>
        </p:nvSpPr>
        <p:spPr>
          <a:xfrm>
            <a:off x="838200" y="1143000"/>
            <a:ext cx="7162800" cy="1143000"/>
          </a:xfrm>
        </p:spPr>
        <p:txBody>
          <a:bodyPr/>
          <a:lstStyle/>
          <a:p>
            <a:pPr marL="287338" indent="-287338" eaLnBrk="1" hangingPunct="1">
              <a:buFontTx/>
              <a:buNone/>
            </a:pPr>
            <a:r>
              <a:rPr lang="en-US" altLang="en-US" sz="2000" b="1">
                <a:solidFill>
                  <a:srgbClr val="000099"/>
                </a:solidFill>
                <a:latin typeface="Arial" panose="020B0604020202020204" pitchFamily="34" charset="0"/>
              </a:rPr>
              <a:t>Padding</a:t>
            </a:r>
          </a:p>
          <a:p>
            <a:pPr marL="287338" indent="-287338" eaLnBrk="1" hangingPunct="1">
              <a:buFontTx/>
              <a:buNone/>
            </a:pPr>
            <a:r>
              <a:rPr lang="en-US" altLang="en-US" sz="1800">
                <a:solidFill>
                  <a:srgbClr val="000099"/>
                </a:solidFill>
                <a:latin typeface="Arial" panose="020B0604020202020204" pitchFamily="34" charset="0"/>
              </a:rPr>
              <a:t>•	Size – use largest width that can be controlled.</a:t>
            </a:r>
          </a:p>
          <a:p>
            <a:pPr marL="287338" indent="-287338" eaLnBrk="1" hangingPunct="1">
              <a:buFontTx/>
              <a:buNone/>
            </a:pPr>
            <a:endParaRPr lang="en-US" altLang="en-US" sz="1800">
              <a:solidFill>
                <a:srgbClr val="000099"/>
              </a:solidFill>
              <a:latin typeface="Arial" panose="020B0604020202020204" pitchFamily="34" charset="0"/>
            </a:endParaRPr>
          </a:p>
        </p:txBody>
      </p:sp>
      <p:sp>
        <p:nvSpPr>
          <p:cNvPr id="226324" name="Rectangle 20" descr="20">
            <a:extLst>
              <a:ext uri="{FF2B5EF4-FFF2-40B4-BE49-F238E27FC236}">
                <a16:creationId xmlns:a16="http://schemas.microsoft.com/office/drawing/2014/main" id="{6ECFB107-DDCF-45DC-A14C-61E494625FC9}"/>
              </a:ext>
            </a:extLst>
          </p:cNvPr>
          <p:cNvSpPr>
            <a:spLocks noChangeArrowheads="1"/>
          </p:cNvSpPr>
          <p:nvPr/>
        </p:nvSpPr>
        <p:spPr bwMode="auto">
          <a:xfrm>
            <a:off x="876300" y="3035300"/>
            <a:ext cx="2438400" cy="2286000"/>
          </a:xfrm>
          <a:prstGeom prst="rect">
            <a:avLst/>
          </a:prstGeom>
          <a:blipFill dpi="0" rotWithShape="0">
            <a:blip r:embed="rId2"/>
            <a:srcRect/>
            <a:stretch>
              <a:fillRect/>
            </a:stretch>
          </a:blipFill>
          <a:ln>
            <a:noFill/>
          </a:ln>
          <a:effectLst>
            <a:outerShdw dist="107763" dir="2700000" algn="ctr" rotWithShape="0">
              <a:schemeClr val="bg2"/>
            </a:outerShdw>
          </a:effectLst>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226325" name="Rectangle 21" descr="20">
            <a:extLst>
              <a:ext uri="{FF2B5EF4-FFF2-40B4-BE49-F238E27FC236}">
                <a16:creationId xmlns:a16="http://schemas.microsoft.com/office/drawing/2014/main" id="{30ECE899-3E2A-4FA8-ACEE-EC7521733098}"/>
              </a:ext>
            </a:extLst>
          </p:cNvPr>
          <p:cNvSpPr>
            <a:spLocks noChangeArrowheads="1"/>
          </p:cNvSpPr>
          <p:nvPr/>
        </p:nvSpPr>
        <p:spPr bwMode="auto">
          <a:xfrm>
            <a:off x="3517900" y="3111500"/>
            <a:ext cx="2514600" cy="2133600"/>
          </a:xfrm>
          <a:prstGeom prst="rect">
            <a:avLst/>
          </a:prstGeom>
          <a:blipFill dpi="0" rotWithShape="0">
            <a:blip r:embed="rId3"/>
            <a:srcRect/>
            <a:stretch>
              <a:fillRect/>
            </a:stretch>
          </a:blipFill>
          <a:ln>
            <a:noFill/>
          </a:ln>
          <a:effectLst>
            <a:outerShdw dist="107763" dir="2700000" algn="ctr" rotWithShape="0">
              <a:schemeClr val="bg2"/>
            </a:outerShdw>
          </a:effectLst>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226326" name="Rectangle 22" descr="20">
            <a:extLst>
              <a:ext uri="{FF2B5EF4-FFF2-40B4-BE49-F238E27FC236}">
                <a16:creationId xmlns:a16="http://schemas.microsoft.com/office/drawing/2014/main" id="{96E9E70C-D28A-4C83-9935-8DCA2304FE5E}"/>
              </a:ext>
            </a:extLst>
          </p:cNvPr>
          <p:cNvSpPr>
            <a:spLocks noChangeArrowheads="1"/>
          </p:cNvSpPr>
          <p:nvPr/>
        </p:nvSpPr>
        <p:spPr bwMode="auto">
          <a:xfrm>
            <a:off x="6261100" y="3187700"/>
            <a:ext cx="2743200" cy="1981200"/>
          </a:xfrm>
          <a:prstGeom prst="rect">
            <a:avLst/>
          </a:prstGeom>
          <a:blipFill dpi="0" rotWithShape="0">
            <a:blip r:embed="rId4"/>
            <a:srcRect/>
            <a:stretch>
              <a:fillRect/>
            </a:stretch>
          </a:blipFill>
          <a:ln>
            <a:noFill/>
          </a:ln>
          <a:effectLst>
            <a:outerShdw dist="107763" dir="2700000" algn="ctr" rotWithShape="0">
              <a:schemeClr val="bg2"/>
            </a:outerShdw>
          </a:effectLst>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226327" name="Oval 23">
            <a:extLst>
              <a:ext uri="{FF2B5EF4-FFF2-40B4-BE49-F238E27FC236}">
                <a16:creationId xmlns:a16="http://schemas.microsoft.com/office/drawing/2014/main" id="{30A0BFEB-5676-4E6E-874E-9948A1CB5109}"/>
              </a:ext>
            </a:extLst>
          </p:cNvPr>
          <p:cNvSpPr>
            <a:spLocks noChangeArrowheads="1"/>
          </p:cNvSpPr>
          <p:nvPr/>
        </p:nvSpPr>
        <p:spPr bwMode="auto">
          <a:xfrm>
            <a:off x="6248400" y="3124200"/>
            <a:ext cx="381000" cy="406400"/>
          </a:xfrm>
          <a:prstGeom prst="ellipse">
            <a:avLst/>
          </a:prstGeom>
          <a:solidFill>
            <a:srgbClr val="000099"/>
          </a:solidFill>
          <a:ln w="12700" cap="sq">
            <a:solidFill>
              <a:schemeClr val="bg1"/>
            </a:solidFill>
            <a:round/>
            <a:headEnd type="none" w="sm" len="sm"/>
            <a:tailEnd type="none" w="sm" len="sm"/>
          </a:ln>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a:solidFill>
                  <a:schemeClr val="bg1"/>
                </a:solidFill>
                <a:latin typeface="Arial Black" panose="020B0A04020102020204" pitchFamily="34" charset="0"/>
              </a:rPr>
              <a:t>3</a:t>
            </a:r>
          </a:p>
        </p:txBody>
      </p:sp>
      <p:sp>
        <p:nvSpPr>
          <p:cNvPr id="226328" name="Oval 24">
            <a:extLst>
              <a:ext uri="{FF2B5EF4-FFF2-40B4-BE49-F238E27FC236}">
                <a16:creationId xmlns:a16="http://schemas.microsoft.com/office/drawing/2014/main" id="{7C702D31-D9D2-4AF2-8994-9E6303362498}"/>
              </a:ext>
            </a:extLst>
          </p:cNvPr>
          <p:cNvSpPr>
            <a:spLocks noChangeArrowheads="1"/>
          </p:cNvSpPr>
          <p:nvPr/>
        </p:nvSpPr>
        <p:spPr bwMode="auto">
          <a:xfrm>
            <a:off x="3429000" y="2971800"/>
            <a:ext cx="381000" cy="406400"/>
          </a:xfrm>
          <a:prstGeom prst="ellipse">
            <a:avLst/>
          </a:prstGeom>
          <a:solidFill>
            <a:srgbClr val="000099"/>
          </a:solidFill>
          <a:ln w="12700" cap="sq">
            <a:solidFill>
              <a:schemeClr val="bg1"/>
            </a:solidFill>
            <a:round/>
            <a:headEnd type="none" w="sm" len="sm"/>
            <a:tailEnd type="none" w="sm" len="sm"/>
          </a:ln>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a:solidFill>
                  <a:schemeClr val="bg1"/>
                </a:solidFill>
                <a:latin typeface="Arial Black" panose="020B0A04020102020204" pitchFamily="34" charset="0"/>
              </a:rPr>
              <a:t>2</a:t>
            </a:r>
          </a:p>
        </p:txBody>
      </p:sp>
      <p:sp>
        <p:nvSpPr>
          <p:cNvPr id="226329" name="Oval 25">
            <a:extLst>
              <a:ext uri="{FF2B5EF4-FFF2-40B4-BE49-F238E27FC236}">
                <a16:creationId xmlns:a16="http://schemas.microsoft.com/office/drawing/2014/main" id="{A9414E52-0D27-480B-A7B0-D14B625CD146}"/>
              </a:ext>
            </a:extLst>
          </p:cNvPr>
          <p:cNvSpPr>
            <a:spLocks noChangeArrowheads="1"/>
          </p:cNvSpPr>
          <p:nvPr/>
        </p:nvSpPr>
        <p:spPr bwMode="auto">
          <a:xfrm>
            <a:off x="838200" y="3048000"/>
            <a:ext cx="381000" cy="406400"/>
          </a:xfrm>
          <a:prstGeom prst="ellipse">
            <a:avLst/>
          </a:prstGeom>
          <a:solidFill>
            <a:srgbClr val="000099"/>
          </a:solidFill>
          <a:ln w="12700" cap="sq">
            <a:solidFill>
              <a:schemeClr val="bg1"/>
            </a:solidFill>
            <a:round/>
            <a:headEnd type="none" w="sm" len="sm"/>
            <a:tailEnd type="none" w="sm" len="sm"/>
          </a:ln>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a:solidFill>
                  <a:schemeClr val="bg1"/>
                </a:solidFill>
                <a:latin typeface="Arial Black" panose="020B0A04020102020204" pitchFamily="34" charset="0"/>
              </a:rPr>
              <a:t>1</a:t>
            </a:r>
          </a:p>
        </p:txBody>
      </p:sp>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63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632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63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632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63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63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24" grpId="0" animBg="1"/>
      <p:bldP spid="226325" grpId="0" animBg="1"/>
      <p:bldP spid="226326" grpId="0" animBg="1"/>
      <p:bldP spid="226327" grpId="0" animBg="1"/>
      <p:bldP spid="226328" grpId="0" animBg="1"/>
      <p:bldP spid="22632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B9756-26BC-4869-AEF0-8FF1D2FFFA85}"/>
              </a:ext>
            </a:extLst>
          </p:cNvPr>
          <p:cNvSpPr>
            <a:spLocks noGrp="1"/>
          </p:cNvSpPr>
          <p:nvPr>
            <p:ph type="title"/>
          </p:nvPr>
        </p:nvSpPr>
        <p:spPr/>
        <p:txBody>
          <a:bodyPr>
            <a:normAutofit fontScale="90000"/>
          </a:bodyPr>
          <a:lstStyle/>
          <a:p>
            <a:r>
              <a:rPr lang="en-US" dirty="0"/>
              <a:t>HISTORY OF PLASTER OF PARIS(CASTING)</a:t>
            </a:r>
          </a:p>
        </p:txBody>
      </p:sp>
      <p:sp>
        <p:nvSpPr>
          <p:cNvPr id="3" name="Content Placeholder 2">
            <a:extLst>
              <a:ext uri="{FF2B5EF4-FFF2-40B4-BE49-F238E27FC236}">
                <a16:creationId xmlns:a16="http://schemas.microsoft.com/office/drawing/2014/main" id="{8C1738A9-61ED-4E59-9B0B-47A0151EE47A}"/>
              </a:ext>
            </a:extLst>
          </p:cNvPr>
          <p:cNvSpPr>
            <a:spLocks noGrp="1"/>
          </p:cNvSpPr>
          <p:nvPr>
            <p:ph idx="1"/>
          </p:nvPr>
        </p:nvSpPr>
        <p:spPr/>
        <p:txBody>
          <a:bodyPr>
            <a:normAutofit fontScale="77500" lnSpcReduction="20000"/>
          </a:bodyPr>
          <a:lstStyle/>
          <a:p>
            <a:r>
              <a:rPr lang="en-US" dirty="0"/>
              <a:t>Plaster of Paris is produced by removing the impurities from the mined gypsum and then heating it under controlled conditions to reduce the amount of water of crystallization.</a:t>
            </a:r>
          </a:p>
          <a:p>
            <a:r>
              <a:rPr lang="en-US" dirty="0"/>
              <a:t>Plaster of Paris was well known as a building material for many centuries before it was introduced as casting material.</a:t>
            </a:r>
          </a:p>
          <a:p>
            <a:r>
              <a:rPr lang="en-US" dirty="0"/>
              <a:t>One account mentions King Henry III who visited Paris in 1254 and was so impressed by fine white walls that he introduced similar plastering in England where it became known as plaster of Paris.</a:t>
            </a:r>
          </a:p>
          <a:p>
            <a:r>
              <a:rPr lang="en-US" dirty="0"/>
              <a:t>The first use of plaster of Paris as a cast for injured limbs took place through a technique known as </a:t>
            </a:r>
            <a:r>
              <a:rPr lang="en-US" i="1" dirty="0" err="1"/>
              <a:t>plâtre</a:t>
            </a:r>
            <a:r>
              <a:rPr lang="en-US" i="1" dirty="0"/>
              <a:t> </a:t>
            </a:r>
            <a:r>
              <a:rPr lang="en-US" i="1" dirty="0" err="1"/>
              <a:t>coulé</a:t>
            </a:r>
            <a:r>
              <a:rPr lang="en-US" dirty="0"/>
              <a:t> that became popular in Europe at the beginning of 19</a:t>
            </a:r>
            <a:r>
              <a:rPr lang="en-US" baseline="30000" dirty="0"/>
              <a:t>th</a:t>
            </a:r>
            <a:r>
              <a:rPr lang="en-US" dirty="0"/>
              <a:t> century.</a:t>
            </a:r>
          </a:p>
          <a:p>
            <a:r>
              <a:rPr lang="en-US" dirty="0"/>
              <a:t>This technique involved pouring plaster of Paris around injured limbs encased in a wooden construct.</a:t>
            </a:r>
          </a:p>
          <a:p>
            <a:r>
              <a:rPr lang="en-US" dirty="0"/>
              <a:t>Some surgeons used it for lower limbs only and some using it for both upper and lower.</a:t>
            </a:r>
          </a:p>
        </p:txBody>
      </p:sp>
    </p:spTree>
    <p:extLst>
      <p:ext uri="{BB962C8B-B14F-4D97-AF65-F5344CB8AC3E}">
        <p14:creationId xmlns:p14="http://schemas.microsoft.com/office/powerpoint/2010/main" val="19038390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C7255-2A53-482C-AE9F-1E5C99EB52D7}"/>
              </a:ext>
            </a:extLst>
          </p:cNvPr>
          <p:cNvSpPr>
            <a:spLocks noGrp="1"/>
          </p:cNvSpPr>
          <p:nvPr>
            <p:ph type="title"/>
          </p:nvPr>
        </p:nvSpPr>
        <p:spPr/>
        <p:txBody>
          <a:bodyPr/>
          <a:lstStyle/>
          <a:p>
            <a:pPr algn="ctr"/>
            <a:r>
              <a:rPr lang="en-US" b="1" dirty="0"/>
              <a:t>CASTING OVER THE WOUND</a:t>
            </a:r>
          </a:p>
        </p:txBody>
      </p:sp>
      <p:sp>
        <p:nvSpPr>
          <p:cNvPr id="3" name="Content Placeholder 2">
            <a:extLst>
              <a:ext uri="{FF2B5EF4-FFF2-40B4-BE49-F238E27FC236}">
                <a16:creationId xmlns:a16="http://schemas.microsoft.com/office/drawing/2014/main" id="{F516BA29-80BE-45DE-8B41-1925599E42E2}"/>
              </a:ext>
            </a:extLst>
          </p:cNvPr>
          <p:cNvSpPr>
            <a:spLocks noGrp="1"/>
          </p:cNvSpPr>
          <p:nvPr>
            <p:ph idx="1"/>
          </p:nvPr>
        </p:nvSpPr>
        <p:spPr/>
        <p:txBody>
          <a:bodyPr>
            <a:normAutofit/>
          </a:bodyPr>
          <a:lstStyle/>
          <a:p>
            <a:r>
              <a:rPr lang="en-US" sz="3300" dirty="0">
                <a:solidFill>
                  <a:srgbClr val="000000"/>
                </a:solidFill>
                <a:latin typeface="Calibri" panose="020F0502020204030204" pitchFamily="34" charset="0"/>
              </a:rPr>
              <a:t>Never dress the wound with </a:t>
            </a:r>
            <a:r>
              <a:rPr lang="en-US" sz="3300" i="1" dirty="0">
                <a:solidFill>
                  <a:srgbClr val="000000"/>
                </a:solidFill>
                <a:latin typeface="Calibri-Italic"/>
              </a:rPr>
              <a:t>circumferential</a:t>
            </a:r>
            <a:r>
              <a:rPr lang="en-US" sz="3300" dirty="0">
                <a:solidFill>
                  <a:srgbClr val="000000"/>
                </a:solidFill>
                <a:latin typeface="Calibri" panose="020F0502020204030204" pitchFamily="34" charset="0"/>
              </a:rPr>
              <a:t> cotton fiber gauze. </a:t>
            </a:r>
          </a:p>
          <a:p>
            <a:pPr marL="0" indent="0">
              <a:buNone/>
            </a:pPr>
            <a:r>
              <a:rPr lang="en-US" sz="3300" dirty="0">
                <a:solidFill>
                  <a:srgbClr val="000000"/>
                </a:solidFill>
                <a:latin typeface="Arial" panose="020B0604020202020204" pitchFamily="34" charset="0"/>
              </a:rPr>
              <a:t>	– </a:t>
            </a:r>
            <a:r>
              <a:rPr lang="en-US" sz="3300" dirty="0">
                <a:solidFill>
                  <a:srgbClr val="000000"/>
                </a:solidFill>
                <a:latin typeface="Calibri" panose="020F0502020204030204" pitchFamily="34" charset="0"/>
              </a:rPr>
              <a:t>Cotton fibers absorb blood, which hardens and may become constrictive around the limb as edema increases. </a:t>
            </a:r>
            <a:endParaRPr lang="en-US" sz="4500" dirty="0"/>
          </a:p>
        </p:txBody>
      </p:sp>
    </p:spTree>
    <p:extLst>
      <p:ext uri="{BB962C8B-B14F-4D97-AF65-F5344CB8AC3E}">
        <p14:creationId xmlns:p14="http://schemas.microsoft.com/office/powerpoint/2010/main" val="1004371736"/>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6">
            <a:extLst>
              <a:ext uri="{FF2B5EF4-FFF2-40B4-BE49-F238E27FC236}">
                <a16:creationId xmlns:a16="http://schemas.microsoft.com/office/drawing/2014/main" id="{2D6309E1-D510-40F3-85C5-7D0ECB596287}"/>
              </a:ext>
            </a:extLst>
          </p:cNvPr>
          <p:cNvSpPr>
            <a:spLocks noGrp="1"/>
          </p:cNvSpPr>
          <p:nvPr>
            <p:ph type="title"/>
          </p:nvPr>
        </p:nvSpPr>
        <p:spPr>
          <a:xfrm>
            <a:off x="-304800" y="228600"/>
            <a:ext cx="6324600" cy="838200"/>
          </a:xfrm>
        </p:spPr>
        <p:txBody>
          <a:bodyPr/>
          <a:lstStyle/>
          <a:p>
            <a:pPr eaLnBrk="1" hangingPunct="1"/>
            <a:r>
              <a:rPr lang="en-US" altLang="en-US" sz="3200">
                <a:solidFill>
                  <a:srgbClr val="800000"/>
                </a:solidFill>
                <a:latin typeface="Arial Black" panose="020B0A04020102020204" pitchFamily="34" charset="0"/>
              </a:rPr>
              <a:t>Thumb Spica Cast</a:t>
            </a:r>
            <a:endParaRPr lang="en-US" altLang="en-US">
              <a:solidFill>
                <a:srgbClr val="800000"/>
              </a:solidFill>
              <a:latin typeface="HelveticaNeue HeavyCond" charset="0"/>
            </a:endParaRPr>
          </a:p>
        </p:txBody>
      </p:sp>
      <p:sp>
        <p:nvSpPr>
          <p:cNvPr id="38915" name="Rectangle 3">
            <a:extLst>
              <a:ext uri="{FF2B5EF4-FFF2-40B4-BE49-F238E27FC236}">
                <a16:creationId xmlns:a16="http://schemas.microsoft.com/office/drawing/2014/main" id="{672997A8-4A9B-40A5-9863-AD1672E9CBC0}"/>
              </a:ext>
            </a:extLst>
          </p:cNvPr>
          <p:cNvSpPr>
            <a:spLocks noGrp="1"/>
          </p:cNvSpPr>
          <p:nvPr>
            <p:ph type="body" sz="half" idx="1"/>
          </p:nvPr>
        </p:nvSpPr>
        <p:spPr>
          <a:xfrm>
            <a:off x="838200" y="1295400"/>
            <a:ext cx="3276600" cy="5257800"/>
          </a:xfrm>
        </p:spPr>
        <p:txBody>
          <a:bodyPr/>
          <a:lstStyle/>
          <a:p>
            <a:pPr marL="287338" indent="-287338" eaLnBrk="1" hangingPunct="1">
              <a:lnSpc>
                <a:spcPct val="80000"/>
              </a:lnSpc>
              <a:buFontTx/>
              <a:buNone/>
            </a:pPr>
            <a:r>
              <a:rPr lang="en-US" altLang="en-US" b="1">
                <a:solidFill>
                  <a:srgbClr val="000099"/>
                </a:solidFill>
                <a:latin typeface="Arial" panose="020B0604020202020204" pitchFamily="34" charset="0"/>
              </a:rPr>
              <a:t>First Roll</a:t>
            </a:r>
          </a:p>
          <a:p>
            <a:pPr marL="287338" indent="-287338" eaLnBrk="1" hangingPunct="1">
              <a:lnSpc>
                <a:spcPct val="80000"/>
              </a:lnSpc>
            </a:pPr>
            <a:r>
              <a:rPr lang="en-US" altLang="en-US" sz="2400">
                <a:solidFill>
                  <a:srgbClr val="000099"/>
                </a:solidFill>
                <a:latin typeface="Arial" panose="020B0604020202020204" pitchFamily="34" charset="0"/>
              </a:rPr>
              <a:t>Place hand in “pop can” position.</a:t>
            </a:r>
          </a:p>
          <a:p>
            <a:pPr marL="287338" indent="-287338" eaLnBrk="1" hangingPunct="1">
              <a:lnSpc>
                <a:spcPct val="80000"/>
              </a:lnSpc>
              <a:buFontTx/>
              <a:buNone/>
            </a:pPr>
            <a:endParaRPr lang="en-US" altLang="en-US" sz="2400">
              <a:solidFill>
                <a:srgbClr val="000099"/>
              </a:solidFill>
              <a:latin typeface="Arial" panose="020B0604020202020204" pitchFamily="34" charset="0"/>
            </a:endParaRPr>
          </a:p>
          <a:p>
            <a:pPr marL="287338" indent="-287338" eaLnBrk="1" hangingPunct="1">
              <a:lnSpc>
                <a:spcPct val="80000"/>
              </a:lnSpc>
            </a:pPr>
            <a:r>
              <a:rPr lang="en-US" altLang="en-US" sz="2400">
                <a:solidFill>
                  <a:srgbClr val="000099"/>
                </a:solidFill>
                <a:latin typeface="Arial" panose="020B0604020202020204" pitchFamily="34" charset="0"/>
              </a:rPr>
              <a:t>For average adult, </a:t>
            </a:r>
          </a:p>
          <a:p>
            <a:pPr marL="287338" indent="-287338" eaLnBrk="1" hangingPunct="1">
              <a:lnSpc>
                <a:spcPct val="80000"/>
              </a:lnSpc>
              <a:buFontTx/>
              <a:buNone/>
            </a:pPr>
            <a:r>
              <a:rPr lang="en-US" altLang="en-US" sz="2400">
                <a:solidFill>
                  <a:srgbClr val="000099"/>
                </a:solidFill>
                <a:latin typeface="Arial" panose="020B0604020202020204" pitchFamily="34" charset="0"/>
              </a:rPr>
              <a:t>   2 rolls of 3”.</a:t>
            </a:r>
          </a:p>
          <a:p>
            <a:pPr marL="287338" indent="-287338" eaLnBrk="1" hangingPunct="1">
              <a:lnSpc>
                <a:spcPct val="80000"/>
              </a:lnSpc>
              <a:buFontTx/>
              <a:buNone/>
            </a:pPr>
            <a:endParaRPr lang="en-US" altLang="en-US" sz="2400">
              <a:solidFill>
                <a:srgbClr val="000099"/>
              </a:solidFill>
              <a:latin typeface="Arial" panose="020B0604020202020204" pitchFamily="34" charset="0"/>
            </a:endParaRPr>
          </a:p>
          <a:p>
            <a:pPr marL="287338" indent="-287338" eaLnBrk="1" hangingPunct="1">
              <a:lnSpc>
                <a:spcPct val="80000"/>
              </a:lnSpc>
            </a:pPr>
            <a:r>
              <a:rPr lang="en-US" altLang="en-US" sz="2400">
                <a:solidFill>
                  <a:srgbClr val="000099"/>
                </a:solidFill>
                <a:latin typeface="Arial" panose="020B0604020202020204" pitchFamily="34" charset="0"/>
              </a:rPr>
              <a:t>Cut half way through tape when wrapping thumb for more comfortable fit.</a:t>
            </a:r>
          </a:p>
          <a:p>
            <a:pPr marL="287338" indent="-287338" eaLnBrk="1" hangingPunct="1">
              <a:lnSpc>
                <a:spcPct val="80000"/>
              </a:lnSpc>
            </a:pPr>
            <a:endParaRPr lang="en-US" altLang="en-US" sz="2400">
              <a:solidFill>
                <a:srgbClr val="000099"/>
              </a:solidFill>
              <a:latin typeface="Arial" panose="020B0604020202020204" pitchFamily="34" charset="0"/>
            </a:endParaRPr>
          </a:p>
          <a:p>
            <a:pPr marL="287338" indent="-287338" eaLnBrk="1" hangingPunct="1">
              <a:lnSpc>
                <a:spcPct val="80000"/>
              </a:lnSpc>
            </a:pPr>
            <a:r>
              <a:rPr lang="en-US" altLang="en-US" sz="2400">
                <a:solidFill>
                  <a:srgbClr val="000099"/>
                </a:solidFill>
                <a:latin typeface="Arial" panose="020B0604020202020204" pitchFamily="34" charset="0"/>
              </a:rPr>
              <a:t>Wrap &amp; cut twice around thumb.</a:t>
            </a:r>
          </a:p>
          <a:p>
            <a:pPr marL="287338" indent="-287338" eaLnBrk="1" hangingPunct="1">
              <a:lnSpc>
                <a:spcPct val="80000"/>
              </a:lnSpc>
              <a:buFontTx/>
              <a:buNone/>
            </a:pPr>
            <a:endParaRPr lang="en-US" altLang="en-US" sz="2400">
              <a:solidFill>
                <a:srgbClr val="000099"/>
              </a:solidFill>
              <a:latin typeface="Arial" panose="020B0604020202020204" pitchFamily="34" charset="0"/>
            </a:endParaRPr>
          </a:p>
          <a:p>
            <a:pPr marL="287338" indent="-287338" eaLnBrk="1" hangingPunct="1">
              <a:lnSpc>
                <a:spcPct val="80000"/>
              </a:lnSpc>
            </a:pPr>
            <a:endParaRPr lang="en-US" altLang="en-US" sz="2400">
              <a:solidFill>
                <a:srgbClr val="000099"/>
              </a:solidFill>
              <a:latin typeface="55 Helvetica Roman" charset="0"/>
            </a:endParaRPr>
          </a:p>
        </p:txBody>
      </p:sp>
      <p:sp>
        <p:nvSpPr>
          <p:cNvPr id="227353" name="Rectangle 25" descr="21">
            <a:extLst>
              <a:ext uri="{FF2B5EF4-FFF2-40B4-BE49-F238E27FC236}">
                <a16:creationId xmlns:a16="http://schemas.microsoft.com/office/drawing/2014/main" id="{E2DF6F8E-3A73-47D4-88ED-046A36C7A856}"/>
              </a:ext>
            </a:extLst>
          </p:cNvPr>
          <p:cNvSpPr>
            <a:spLocks noChangeArrowheads="1"/>
          </p:cNvSpPr>
          <p:nvPr/>
        </p:nvSpPr>
        <p:spPr bwMode="auto">
          <a:xfrm>
            <a:off x="3886200" y="1676400"/>
            <a:ext cx="2286000" cy="1905000"/>
          </a:xfrm>
          <a:prstGeom prst="rect">
            <a:avLst/>
          </a:prstGeom>
          <a:blipFill dpi="0" rotWithShape="0">
            <a:blip r:embed="rId2"/>
            <a:srcRect/>
            <a:stretch>
              <a:fillRect/>
            </a:stretch>
          </a:blipFill>
          <a:ln>
            <a:noFill/>
          </a:ln>
          <a:effectLst>
            <a:outerShdw dist="107763" dir="2700000" algn="ctr" rotWithShape="0">
              <a:schemeClr val="bg2"/>
            </a:outerShdw>
          </a:effectLst>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227355" name="Rectangle 27">
            <a:extLst>
              <a:ext uri="{FF2B5EF4-FFF2-40B4-BE49-F238E27FC236}">
                <a16:creationId xmlns:a16="http://schemas.microsoft.com/office/drawing/2014/main" id="{D479809C-2963-4ABB-AC65-6E1D38B7E0F5}"/>
              </a:ext>
            </a:extLst>
          </p:cNvPr>
          <p:cNvSpPr>
            <a:spLocks noChangeArrowheads="1"/>
          </p:cNvSpPr>
          <p:nvPr/>
        </p:nvSpPr>
        <p:spPr bwMode="auto">
          <a:xfrm>
            <a:off x="5105400" y="4495800"/>
            <a:ext cx="2286000" cy="1905000"/>
          </a:xfrm>
          <a:prstGeom prst="rect">
            <a:avLst/>
          </a:prstGeom>
          <a:blipFill dpi="0" rotWithShape="0">
            <a:blip r:embed="rId3"/>
            <a:srcRect/>
            <a:stretch>
              <a:fillRect/>
            </a:stretch>
          </a:blipFill>
          <a:ln>
            <a:noFill/>
          </a:ln>
          <a:effectLst>
            <a:outerShdw dist="107763" dir="2700000" algn="ctr" rotWithShape="0">
              <a:schemeClr val="bg2"/>
            </a:outerShdw>
          </a:effectLst>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227356" name="Rectangle 28" descr="21">
            <a:extLst>
              <a:ext uri="{FF2B5EF4-FFF2-40B4-BE49-F238E27FC236}">
                <a16:creationId xmlns:a16="http://schemas.microsoft.com/office/drawing/2014/main" id="{413D093D-C072-4CA9-ADFF-5D5DAC10046A}"/>
              </a:ext>
            </a:extLst>
          </p:cNvPr>
          <p:cNvSpPr>
            <a:spLocks noChangeArrowheads="1"/>
          </p:cNvSpPr>
          <p:nvPr/>
        </p:nvSpPr>
        <p:spPr bwMode="auto">
          <a:xfrm>
            <a:off x="6324600" y="1600200"/>
            <a:ext cx="2667000" cy="2514600"/>
          </a:xfrm>
          <a:prstGeom prst="rect">
            <a:avLst/>
          </a:prstGeom>
          <a:blipFill dpi="0" rotWithShape="0">
            <a:blip r:embed="rId4"/>
            <a:srcRect/>
            <a:stretch>
              <a:fillRect/>
            </a:stretch>
          </a:blipFill>
          <a:ln>
            <a:noFill/>
          </a:ln>
          <a:effectLst>
            <a:outerShdw dist="107763" dir="2700000" algn="ctr" rotWithShape="0">
              <a:schemeClr val="bg2"/>
            </a:outerShdw>
          </a:effectLst>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227359" name="Oval 31">
            <a:extLst>
              <a:ext uri="{FF2B5EF4-FFF2-40B4-BE49-F238E27FC236}">
                <a16:creationId xmlns:a16="http://schemas.microsoft.com/office/drawing/2014/main" id="{D2FF2731-2A76-4725-B5BA-E62FF65881EF}"/>
              </a:ext>
            </a:extLst>
          </p:cNvPr>
          <p:cNvSpPr>
            <a:spLocks noChangeArrowheads="1"/>
          </p:cNvSpPr>
          <p:nvPr/>
        </p:nvSpPr>
        <p:spPr bwMode="auto">
          <a:xfrm>
            <a:off x="3810000" y="1600200"/>
            <a:ext cx="381000" cy="406400"/>
          </a:xfrm>
          <a:prstGeom prst="ellipse">
            <a:avLst/>
          </a:prstGeom>
          <a:solidFill>
            <a:srgbClr val="000099"/>
          </a:solidFill>
          <a:ln w="12700" cap="sq">
            <a:solidFill>
              <a:schemeClr val="bg1"/>
            </a:solidFill>
            <a:round/>
            <a:headEnd type="none" w="sm" len="sm"/>
            <a:tailEnd type="none" w="sm" len="sm"/>
          </a:ln>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a:solidFill>
                  <a:schemeClr val="bg1"/>
                </a:solidFill>
                <a:latin typeface="Arial Black" panose="020B0A04020102020204" pitchFamily="34" charset="0"/>
              </a:rPr>
              <a:t>1</a:t>
            </a:r>
          </a:p>
        </p:txBody>
      </p:sp>
      <p:sp>
        <p:nvSpPr>
          <p:cNvPr id="227360" name="Oval 32">
            <a:extLst>
              <a:ext uri="{FF2B5EF4-FFF2-40B4-BE49-F238E27FC236}">
                <a16:creationId xmlns:a16="http://schemas.microsoft.com/office/drawing/2014/main" id="{CA8D0D3A-F937-476C-A702-469D93844E95}"/>
              </a:ext>
            </a:extLst>
          </p:cNvPr>
          <p:cNvSpPr>
            <a:spLocks noChangeArrowheads="1"/>
          </p:cNvSpPr>
          <p:nvPr/>
        </p:nvSpPr>
        <p:spPr bwMode="auto">
          <a:xfrm>
            <a:off x="6248400" y="1524000"/>
            <a:ext cx="381000" cy="406400"/>
          </a:xfrm>
          <a:prstGeom prst="ellipse">
            <a:avLst/>
          </a:prstGeom>
          <a:solidFill>
            <a:srgbClr val="000099"/>
          </a:solidFill>
          <a:ln w="12700" cap="sq">
            <a:solidFill>
              <a:schemeClr val="bg1"/>
            </a:solidFill>
            <a:round/>
            <a:headEnd type="none" w="sm" len="sm"/>
            <a:tailEnd type="none" w="sm" len="sm"/>
          </a:ln>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a:solidFill>
                  <a:schemeClr val="bg1"/>
                </a:solidFill>
                <a:latin typeface="Arial Black" panose="020B0A04020102020204" pitchFamily="34" charset="0"/>
              </a:rPr>
              <a:t>2</a:t>
            </a:r>
          </a:p>
        </p:txBody>
      </p:sp>
      <p:sp>
        <p:nvSpPr>
          <p:cNvPr id="227361" name="Oval 33">
            <a:extLst>
              <a:ext uri="{FF2B5EF4-FFF2-40B4-BE49-F238E27FC236}">
                <a16:creationId xmlns:a16="http://schemas.microsoft.com/office/drawing/2014/main" id="{D93A3C0C-4D0A-44E1-A80E-05124FC3922E}"/>
              </a:ext>
            </a:extLst>
          </p:cNvPr>
          <p:cNvSpPr>
            <a:spLocks noChangeArrowheads="1"/>
          </p:cNvSpPr>
          <p:nvPr/>
        </p:nvSpPr>
        <p:spPr bwMode="auto">
          <a:xfrm>
            <a:off x="5029200" y="4470400"/>
            <a:ext cx="381000" cy="406400"/>
          </a:xfrm>
          <a:prstGeom prst="ellipse">
            <a:avLst/>
          </a:prstGeom>
          <a:solidFill>
            <a:srgbClr val="000099"/>
          </a:solidFill>
          <a:ln w="12700" cap="sq">
            <a:solidFill>
              <a:schemeClr val="bg1"/>
            </a:solidFill>
            <a:round/>
            <a:headEnd type="none" w="sm" len="sm"/>
            <a:tailEnd type="none" w="sm" len="sm"/>
          </a:ln>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a:solidFill>
                  <a:schemeClr val="bg1"/>
                </a:solidFill>
                <a:latin typeface="Arial Black" panose="020B0A04020102020204" pitchFamily="34" charset="0"/>
              </a:rPr>
              <a:t>3</a:t>
            </a:r>
          </a:p>
        </p:txBody>
      </p:sp>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73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735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736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735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736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73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53" grpId="0" animBg="1"/>
      <p:bldP spid="227355" grpId="0" animBg="1"/>
      <p:bldP spid="227356" grpId="0" animBg="1"/>
      <p:bldP spid="227359" grpId="0" animBg="1"/>
      <p:bldP spid="227360" grpId="0" animBg="1"/>
      <p:bldP spid="227361" grpId="0" animBg="1"/>
    </p:bldLst>
  </p:timing>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a:extLst>
              <a:ext uri="{FF2B5EF4-FFF2-40B4-BE49-F238E27FC236}">
                <a16:creationId xmlns:a16="http://schemas.microsoft.com/office/drawing/2014/main" id="{C43DD8A0-9D6E-4A7D-B383-6888B77E5B44}"/>
              </a:ext>
            </a:extLst>
          </p:cNvPr>
          <p:cNvSpPr>
            <a:spLocks noGrp="1"/>
          </p:cNvSpPr>
          <p:nvPr>
            <p:ph type="title"/>
          </p:nvPr>
        </p:nvSpPr>
        <p:spPr>
          <a:xfrm>
            <a:off x="-304800" y="228600"/>
            <a:ext cx="6324600" cy="838200"/>
          </a:xfrm>
        </p:spPr>
        <p:txBody>
          <a:bodyPr/>
          <a:lstStyle/>
          <a:p>
            <a:pPr eaLnBrk="1" hangingPunct="1"/>
            <a:r>
              <a:rPr lang="en-US" altLang="en-US" sz="3200">
                <a:solidFill>
                  <a:srgbClr val="800000"/>
                </a:solidFill>
                <a:latin typeface="Arial Black" panose="020B0A04020102020204" pitchFamily="34" charset="0"/>
              </a:rPr>
              <a:t>Thumb Spica Cast</a:t>
            </a:r>
            <a:endParaRPr lang="en-US" altLang="en-US">
              <a:solidFill>
                <a:srgbClr val="800000"/>
              </a:solidFill>
              <a:latin typeface="HelveticaNeue HeavyCond" charset="0"/>
            </a:endParaRPr>
          </a:p>
        </p:txBody>
      </p:sp>
      <p:sp>
        <p:nvSpPr>
          <p:cNvPr id="39939" name="Rectangle 2">
            <a:extLst>
              <a:ext uri="{FF2B5EF4-FFF2-40B4-BE49-F238E27FC236}">
                <a16:creationId xmlns:a16="http://schemas.microsoft.com/office/drawing/2014/main" id="{9D166155-BC3B-488F-A352-CABD7C5ED839}"/>
              </a:ext>
            </a:extLst>
          </p:cNvPr>
          <p:cNvSpPr>
            <a:spLocks noGrp="1"/>
          </p:cNvSpPr>
          <p:nvPr>
            <p:ph type="body" sz="half" idx="1"/>
          </p:nvPr>
        </p:nvSpPr>
        <p:spPr>
          <a:xfrm>
            <a:off x="762000" y="1066800"/>
            <a:ext cx="8077200" cy="1600200"/>
          </a:xfrm>
        </p:spPr>
        <p:txBody>
          <a:bodyPr/>
          <a:lstStyle/>
          <a:p>
            <a:pPr marL="287338" indent="-287338" eaLnBrk="1" hangingPunct="1">
              <a:buFontTx/>
              <a:buNone/>
            </a:pPr>
            <a:r>
              <a:rPr lang="en-US" altLang="en-US" b="1">
                <a:solidFill>
                  <a:srgbClr val="000099"/>
                </a:solidFill>
                <a:latin typeface="Arial" panose="020B0604020202020204" pitchFamily="34" charset="0"/>
              </a:rPr>
              <a:t>First Roll</a:t>
            </a:r>
          </a:p>
          <a:p>
            <a:pPr marL="287338" indent="-287338" eaLnBrk="1" hangingPunct="1"/>
            <a:r>
              <a:rPr lang="en-US" altLang="en-US">
                <a:solidFill>
                  <a:srgbClr val="000099"/>
                </a:solidFill>
                <a:latin typeface="Arial" panose="020B0604020202020204" pitchFamily="34" charset="0"/>
              </a:rPr>
              <a:t>Fold back stockinette at proximal and distal borders.</a:t>
            </a:r>
            <a:endParaRPr lang="en-US" altLang="en-US">
              <a:solidFill>
                <a:srgbClr val="000099"/>
              </a:solidFill>
              <a:latin typeface="55 Helvetica Roman" charset="0"/>
            </a:endParaRPr>
          </a:p>
          <a:p>
            <a:pPr marL="287338" indent="-287338" eaLnBrk="1" hangingPunct="1"/>
            <a:endParaRPr lang="en-US" altLang="en-US">
              <a:solidFill>
                <a:srgbClr val="000099"/>
              </a:solidFill>
              <a:latin typeface="55 Helvetica Roman" charset="0"/>
            </a:endParaRPr>
          </a:p>
        </p:txBody>
      </p:sp>
      <p:sp>
        <p:nvSpPr>
          <p:cNvPr id="321548" name="Rectangle 12" descr="21">
            <a:extLst>
              <a:ext uri="{FF2B5EF4-FFF2-40B4-BE49-F238E27FC236}">
                <a16:creationId xmlns:a16="http://schemas.microsoft.com/office/drawing/2014/main" id="{8D6DDB90-974A-4685-8BA4-51F376535E05}"/>
              </a:ext>
            </a:extLst>
          </p:cNvPr>
          <p:cNvSpPr>
            <a:spLocks noChangeArrowheads="1"/>
          </p:cNvSpPr>
          <p:nvPr/>
        </p:nvSpPr>
        <p:spPr bwMode="auto">
          <a:xfrm>
            <a:off x="914400" y="3276600"/>
            <a:ext cx="3657600" cy="2057400"/>
          </a:xfrm>
          <a:prstGeom prst="rect">
            <a:avLst/>
          </a:prstGeom>
          <a:blipFill dpi="0" rotWithShape="0">
            <a:blip r:embed="rId2"/>
            <a:srcRect/>
            <a:stretch>
              <a:fillRect/>
            </a:stretch>
          </a:blipFill>
          <a:ln>
            <a:noFill/>
          </a:ln>
          <a:effectLst>
            <a:outerShdw dist="107763" dir="2700000" algn="ctr" rotWithShape="0">
              <a:schemeClr val="bg2"/>
            </a:outerShdw>
          </a:effectLst>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321549" name="Rectangle 13" descr="21">
            <a:extLst>
              <a:ext uri="{FF2B5EF4-FFF2-40B4-BE49-F238E27FC236}">
                <a16:creationId xmlns:a16="http://schemas.microsoft.com/office/drawing/2014/main" id="{3E9B9ADD-37B8-48C8-AFAC-63A1D2D900EA}"/>
              </a:ext>
            </a:extLst>
          </p:cNvPr>
          <p:cNvSpPr>
            <a:spLocks noChangeArrowheads="1"/>
          </p:cNvSpPr>
          <p:nvPr/>
        </p:nvSpPr>
        <p:spPr bwMode="auto">
          <a:xfrm>
            <a:off x="5181600" y="3276600"/>
            <a:ext cx="3657600" cy="2133600"/>
          </a:xfrm>
          <a:prstGeom prst="rect">
            <a:avLst/>
          </a:prstGeom>
          <a:blipFill dpi="0" rotWithShape="0">
            <a:blip r:embed="rId3"/>
            <a:srcRect/>
            <a:stretch>
              <a:fillRect/>
            </a:stretch>
          </a:blipFill>
          <a:ln>
            <a:noFill/>
          </a:ln>
          <a:effectLst>
            <a:outerShdw dist="107763" dir="2700000" algn="ctr" rotWithShape="0">
              <a:schemeClr val="bg2"/>
            </a:outerShdw>
          </a:effectLst>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321550" name="Oval 14">
            <a:extLst>
              <a:ext uri="{FF2B5EF4-FFF2-40B4-BE49-F238E27FC236}">
                <a16:creationId xmlns:a16="http://schemas.microsoft.com/office/drawing/2014/main" id="{3986E0E1-E64C-4987-94D4-B908269F48BD}"/>
              </a:ext>
            </a:extLst>
          </p:cNvPr>
          <p:cNvSpPr>
            <a:spLocks noChangeArrowheads="1"/>
          </p:cNvSpPr>
          <p:nvPr/>
        </p:nvSpPr>
        <p:spPr bwMode="auto">
          <a:xfrm>
            <a:off x="5181600" y="3200400"/>
            <a:ext cx="381000" cy="406400"/>
          </a:xfrm>
          <a:prstGeom prst="ellipse">
            <a:avLst/>
          </a:prstGeom>
          <a:solidFill>
            <a:srgbClr val="000099"/>
          </a:solidFill>
          <a:ln w="12700" cap="sq">
            <a:solidFill>
              <a:schemeClr val="bg1"/>
            </a:solidFill>
            <a:round/>
            <a:headEnd type="none" w="sm" len="sm"/>
            <a:tailEnd type="none" w="sm" len="sm"/>
          </a:ln>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a:solidFill>
                  <a:schemeClr val="bg1"/>
                </a:solidFill>
                <a:latin typeface="Arial Black" panose="020B0A04020102020204" pitchFamily="34" charset="0"/>
              </a:rPr>
              <a:t>2</a:t>
            </a:r>
          </a:p>
        </p:txBody>
      </p:sp>
      <p:sp>
        <p:nvSpPr>
          <p:cNvPr id="321551" name="Oval 15">
            <a:extLst>
              <a:ext uri="{FF2B5EF4-FFF2-40B4-BE49-F238E27FC236}">
                <a16:creationId xmlns:a16="http://schemas.microsoft.com/office/drawing/2014/main" id="{FA5F678F-884E-44DB-BB63-28BC55C22E47}"/>
              </a:ext>
            </a:extLst>
          </p:cNvPr>
          <p:cNvSpPr>
            <a:spLocks noChangeArrowheads="1"/>
          </p:cNvSpPr>
          <p:nvPr/>
        </p:nvSpPr>
        <p:spPr bwMode="auto">
          <a:xfrm>
            <a:off x="914400" y="3200400"/>
            <a:ext cx="381000" cy="406400"/>
          </a:xfrm>
          <a:prstGeom prst="ellipse">
            <a:avLst/>
          </a:prstGeom>
          <a:solidFill>
            <a:srgbClr val="000099"/>
          </a:solidFill>
          <a:ln w="12700" cap="sq">
            <a:solidFill>
              <a:schemeClr val="bg1"/>
            </a:solidFill>
            <a:round/>
            <a:headEnd type="none" w="sm" len="sm"/>
            <a:tailEnd type="none" w="sm" len="sm"/>
          </a:ln>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a:solidFill>
                  <a:schemeClr val="bg1"/>
                </a:solidFill>
                <a:latin typeface="Arial Black" panose="020B0A04020102020204" pitchFamily="34" charset="0"/>
              </a:rPr>
              <a:t>1</a:t>
            </a:r>
          </a:p>
        </p:txBody>
      </p:sp>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15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154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15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15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548" grpId="0" animBg="1"/>
      <p:bldP spid="321549" grpId="0" animBg="1"/>
      <p:bldP spid="321550" grpId="0" animBg="1"/>
      <p:bldP spid="321551" grpId="0" animBg="1"/>
    </p:bldLst>
  </p:timing>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6">
            <a:extLst>
              <a:ext uri="{FF2B5EF4-FFF2-40B4-BE49-F238E27FC236}">
                <a16:creationId xmlns:a16="http://schemas.microsoft.com/office/drawing/2014/main" id="{9DEB4CAF-A062-4AE8-A954-4BE64B15DA83}"/>
              </a:ext>
            </a:extLst>
          </p:cNvPr>
          <p:cNvSpPr>
            <a:spLocks noGrp="1"/>
          </p:cNvSpPr>
          <p:nvPr>
            <p:ph type="title"/>
          </p:nvPr>
        </p:nvSpPr>
        <p:spPr>
          <a:xfrm>
            <a:off x="-304800" y="228600"/>
            <a:ext cx="6324600" cy="838200"/>
          </a:xfrm>
        </p:spPr>
        <p:txBody>
          <a:bodyPr/>
          <a:lstStyle/>
          <a:p>
            <a:pPr eaLnBrk="1" hangingPunct="1"/>
            <a:r>
              <a:rPr lang="en-US" altLang="en-US" sz="3200">
                <a:solidFill>
                  <a:srgbClr val="800000"/>
                </a:solidFill>
                <a:latin typeface="Arial Black" panose="020B0A04020102020204" pitchFamily="34" charset="0"/>
              </a:rPr>
              <a:t>Thumb Spica Cast</a:t>
            </a:r>
            <a:endParaRPr lang="en-US" altLang="en-US">
              <a:solidFill>
                <a:srgbClr val="800000"/>
              </a:solidFill>
              <a:latin typeface="HelveticaNeue HeavyCond" charset="0"/>
            </a:endParaRPr>
          </a:p>
        </p:txBody>
      </p:sp>
      <p:sp>
        <p:nvSpPr>
          <p:cNvPr id="40963" name="Rectangle 3">
            <a:extLst>
              <a:ext uri="{FF2B5EF4-FFF2-40B4-BE49-F238E27FC236}">
                <a16:creationId xmlns:a16="http://schemas.microsoft.com/office/drawing/2014/main" id="{016BD270-7CA0-4F50-B01E-BD2F0C404455}"/>
              </a:ext>
            </a:extLst>
          </p:cNvPr>
          <p:cNvSpPr>
            <a:spLocks noGrp="1"/>
          </p:cNvSpPr>
          <p:nvPr>
            <p:ph type="body" sz="half" idx="1"/>
          </p:nvPr>
        </p:nvSpPr>
        <p:spPr>
          <a:xfrm>
            <a:off x="838200" y="990600"/>
            <a:ext cx="8305800" cy="1524000"/>
          </a:xfrm>
        </p:spPr>
        <p:txBody>
          <a:bodyPr/>
          <a:lstStyle/>
          <a:p>
            <a:pPr marL="287338" indent="-287338" eaLnBrk="1" hangingPunct="1">
              <a:lnSpc>
                <a:spcPct val="70000"/>
              </a:lnSpc>
              <a:buFontTx/>
              <a:buNone/>
            </a:pPr>
            <a:r>
              <a:rPr lang="en-US" altLang="en-US" sz="2600" b="1">
                <a:solidFill>
                  <a:srgbClr val="000099"/>
                </a:solidFill>
                <a:latin typeface="Arial" panose="020B0604020202020204" pitchFamily="34" charset="0"/>
              </a:rPr>
              <a:t>Second Roll</a:t>
            </a:r>
          </a:p>
          <a:p>
            <a:pPr marL="287338" indent="-287338" eaLnBrk="1" hangingPunct="1">
              <a:lnSpc>
                <a:spcPct val="70000"/>
              </a:lnSpc>
            </a:pPr>
            <a:r>
              <a:rPr lang="en-US" altLang="en-US" sz="2200">
                <a:solidFill>
                  <a:srgbClr val="000099"/>
                </a:solidFill>
                <a:latin typeface="Arial" panose="020B0604020202020204" pitchFamily="34" charset="0"/>
              </a:rPr>
              <a:t>Repeat thumb cut and wrap technique as for 1</a:t>
            </a:r>
            <a:r>
              <a:rPr lang="en-US" altLang="en-US" sz="2200" baseline="30000">
                <a:solidFill>
                  <a:srgbClr val="000099"/>
                </a:solidFill>
                <a:latin typeface="Arial" panose="020B0604020202020204" pitchFamily="34" charset="0"/>
              </a:rPr>
              <a:t>st</a:t>
            </a:r>
            <a:r>
              <a:rPr lang="en-US" altLang="en-US" sz="2200">
                <a:solidFill>
                  <a:srgbClr val="000099"/>
                </a:solidFill>
                <a:latin typeface="Arial" panose="020B0604020202020204" pitchFamily="34" charset="0"/>
              </a:rPr>
              <a:t> tape.</a:t>
            </a:r>
          </a:p>
          <a:p>
            <a:pPr marL="287338" indent="-287338" eaLnBrk="1" hangingPunct="1">
              <a:lnSpc>
                <a:spcPct val="70000"/>
              </a:lnSpc>
              <a:buFontTx/>
              <a:buNone/>
            </a:pPr>
            <a:endParaRPr lang="en-US" altLang="en-US" sz="2200">
              <a:solidFill>
                <a:srgbClr val="000099"/>
              </a:solidFill>
              <a:latin typeface="Arial" panose="020B0604020202020204" pitchFamily="34" charset="0"/>
            </a:endParaRPr>
          </a:p>
          <a:p>
            <a:pPr marL="287338" indent="-287338" eaLnBrk="1" hangingPunct="1">
              <a:lnSpc>
                <a:spcPct val="70000"/>
              </a:lnSpc>
            </a:pPr>
            <a:r>
              <a:rPr lang="en-US" altLang="en-US" sz="2200">
                <a:solidFill>
                  <a:srgbClr val="000099"/>
                </a:solidFill>
                <a:latin typeface="Arial" panose="020B0604020202020204" pitchFamily="34" charset="0"/>
              </a:rPr>
              <a:t>Finish and mold in normal fashion.</a:t>
            </a:r>
            <a:endParaRPr lang="en-US" altLang="en-US" sz="2200">
              <a:solidFill>
                <a:srgbClr val="000099"/>
              </a:solidFill>
              <a:latin typeface="55 Helvetica Roman" charset="0"/>
            </a:endParaRPr>
          </a:p>
          <a:p>
            <a:pPr marL="287338" indent="-287338" eaLnBrk="1" hangingPunct="1">
              <a:lnSpc>
                <a:spcPct val="70000"/>
              </a:lnSpc>
              <a:buFontTx/>
              <a:buNone/>
            </a:pPr>
            <a:endParaRPr lang="en-US" altLang="en-US" sz="2200">
              <a:solidFill>
                <a:srgbClr val="000099"/>
              </a:solidFill>
              <a:latin typeface="55 Helvetica Roman" charset="0"/>
            </a:endParaRPr>
          </a:p>
        </p:txBody>
      </p:sp>
      <p:pic>
        <p:nvPicPr>
          <p:cNvPr id="40964" name="Picture 10" descr="Finished">
            <a:extLst>
              <a:ext uri="{FF2B5EF4-FFF2-40B4-BE49-F238E27FC236}">
                <a16:creationId xmlns:a16="http://schemas.microsoft.com/office/drawing/2014/main" id="{E1799122-1B8B-442A-B188-91902C4E36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3124200"/>
            <a:ext cx="3824288" cy="3211513"/>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d"/>
  </p:transition>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92B7D10B-55D9-4F89-B9A2-993750C963F8}"/>
              </a:ext>
            </a:extLst>
          </p:cNvPr>
          <p:cNvSpPr>
            <a:spLocks noChangeArrowheads="1"/>
          </p:cNvSpPr>
          <p:nvPr/>
        </p:nvSpPr>
        <p:spPr bwMode="auto">
          <a:xfrm>
            <a:off x="762000" y="519113"/>
            <a:ext cx="3330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dirty="0">
                <a:solidFill>
                  <a:srgbClr val="800000"/>
                </a:solidFill>
                <a:latin typeface="Arial Black" panose="020B0A04020102020204" pitchFamily="34" charset="0"/>
              </a:rPr>
              <a:t>Required Materials</a:t>
            </a:r>
          </a:p>
        </p:txBody>
      </p:sp>
      <p:sp>
        <p:nvSpPr>
          <p:cNvPr id="41987" name="Text Box 3">
            <a:extLst>
              <a:ext uri="{FF2B5EF4-FFF2-40B4-BE49-F238E27FC236}">
                <a16:creationId xmlns:a16="http://schemas.microsoft.com/office/drawing/2014/main" id="{E0AC42F1-14B1-4949-BE3E-72CE1552A702}"/>
              </a:ext>
            </a:extLst>
          </p:cNvPr>
          <p:cNvSpPr txBox="1">
            <a:spLocks noChangeArrowheads="1"/>
          </p:cNvSpPr>
          <p:nvPr/>
        </p:nvSpPr>
        <p:spPr bwMode="auto">
          <a:xfrm>
            <a:off x="838200" y="1957388"/>
            <a:ext cx="79248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2400" b="1" u="sng">
                <a:solidFill>
                  <a:srgbClr val="800000"/>
                </a:solidFill>
                <a:latin typeface="Arial" panose="020B0604020202020204" pitchFamily="34" charset="0"/>
              </a:rPr>
              <a:t>Short Leg Walking Cast</a:t>
            </a:r>
          </a:p>
          <a:p>
            <a:pPr algn="ctr" eaLnBrk="1" hangingPunct="1">
              <a:lnSpc>
                <a:spcPct val="100000"/>
              </a:lnSpc>
              <a:spcBef>
                <a:spcPct val="0"/>
              </a:spcBef>
              <a:buFontTx/>
              <a:buNone/>
            </a:pPr>
            <a:r>
              <a:rPr lang="en-US" altLang="en-US" sz="2400">
                <a:solidFill>
                  <a:srgbClr val="000099"/>
                </a:solidFill>
                <a:latin typeface="Arial" panose="020B0604020202020204" pitchFamily="34" charset="0"/>
              </a:rPr>
              <a:t>3” or 4” Synthetic Casting</a:t>
            </a:r>
          </a:p>
          <a:p>
            <a:pPr algn="ctr" eaLnBrk="1" hangingPunct="1">
              <a:lnSpc>
                <a:spcPct val="100000"/>
              </a:lnSpc>
              <a:spcBef>
                <a:spcPct val="0"/>
              </a:spcBef>
              <a:buFontTx/>
              <a:buNone/>
            </a:pPr>
            <a:r>
              <a:rPr lang="en-US" altLang="en-US" sz="2400">
                <a:solidFill>
                  <a:srgbClr val="000099"/>
                </a:solidFill>
                <a:latin typeface="Arial" panose="020B0604020202020204" pitchFamily="34" charset="0"/>
              </a:rPr>
              <a:t>3” or 4” Stockinette</a:t>
            </a:r>
          </a:p>
          <a:p>
            <a:pPr algn="ctr" eaLnBrk="1" hangingPunct="1">
              <a:lnSpc>
                <a:spcPct val="100000"/>
              </a:lnSpc>
              <a:spcBef>
                <a:spcPct val="0"/>
              </a:spcBef>
              <a:buFontTx/>
              <a:buNone/>
            </a:pPr>
            <a:r>
              <a:rPr lang="en-US" altLang="en-US" sz="2400">
                <a:solidFill>
                  <a:srgbClr val="000099"/>
                </a:solidFill>
                <a:latin typeface="Arial" panose="020B0604020202020204" pitchFamily="34" charset="0"/>
              </a:rPr>
              <a:t>4” Cast Padding</a:t>
            </a:r>
          </a:p>
          <a:p>
            <a:pPr algn="ctr" eaLnBrk="1" hangingPunct="1">
              <a:lnSpc>
                <a:spcPct val="100000"/>
              </a:lnSpc>
              <a:spcBef>
                <a:spcPct val="0"/>
              </a:spcBef>
              <a:buFontTx/>
              <a:buNone/>
            </a:pPr>
            <a:r>
              <a:rPr lang="en-US" altLang="en-US" sz="2400">
                <a:solidFill>
                  <a:srgbClr val="000099"/>
                </a:solidFill>
                <a:latin typeface="Arial" panose="020B0604020202020204" pitchFamily="34" charset="0"/>
              </a:rPr>
              <a:t>Gloves</a:t>
            </a:r>
          </a:p>
          <a:p>
            <a:pPr algn="ctr" eaLnBrk="1" hangingPunct="1">
              <a:lnSpc>
                <a:spcPct val="100000"/>
              </a:lnSpc>
              <a:spcBef>
                <a:spcPct val="0"/>
              </a:spcBef>
              <a:buFontTx/>
              <a:buNone/>
            </a:pPr>
            <a:r>
              <a:rPr lang="en-US" altLang="en-US" sz="2400">
                <a:solidFill>
                  <a:srgbClr val="000099"/>
                </a:solidFill>
                <a:latin typeface="Arial" panose="020B0604020202020204" pitchFamily="34" charset="0"/>
              </a:rPr>
              <a:t>Scissors</a:t>
            </a:r>
          </a:p>
          <a:p>
            <a:pPr algn="ctr" eaLnBrk="1" hangingPunct="1">
              <a:lnSpc>
                <a:spcPct val="100000"/>
              </a:lnSpc>
              <a:spcBef>
                <a:spcPct val="0"/>
              </a:spcBef>
              <a:buFontTx/>
              <a:buNone/>
            </a:pPr>
            <a:r>
              <a:rPr lang="en-US" altLang="en-US" sz="2400">
                <a:solidFill>
                  <a:srgbClr val="000099"/>
                </a:solidFill>
                <a:latin typeface="Arial" panose="020B0604020202020204" pitchFamily="34" charset="0"/>
              </a:rPr>
              <a:t>Cast Saw</a:t>
            </a:r>
          </a:p>
          <a:p>
            <a:pPr eaLnBrk="1" hangingPunct="1">
              <a:lnSpc>
                <a:spcPct val="100000"/>
              </a:lnSpc>
              <a:spcBef>
                <a:spcPct val="0"/>
              </a:spcBef>
              <a:buFontTx/>
              <a:buChar char="•"/>
            </a:pPr>
            <a:endParaRPr lang="en-US" altLang="en-US" sz="2400">
              <a:solidFill>
                <a:srgbClr val="000099"/>
              </a:solidFill>
              <a:latin typeface="Arial" panose="020B0604020202020204" pitchFamily="34" charset="0"/>
            </a:endParaRPr>
          </a:p>
          <a:p>
            <a:pPr algn="ctr" eaLnBrk="1" hangingPunct="1">
              <a:lnSpc>
                <a:spcPct val="100000"/>
              </a:lnSpc>
              <a:spcBef>
                <a:spcPct val="50000"/>
              </a:spcBef>
              <a:buFontTx/>
              <a:buNone/>
            </a:pPr>
            <a:endParaRPr lang="en-US" altLang="en-US" sz="2400">
              <a:solidFill>
                <a:srgbClr val="000099"/>
              </a:solidFill>
              <a:latin typeface="Arial" panose="020B0604020202020204" pitchFamily="34" charset="0"/>
            </a:endParaRPr>
          </a:p>
        </p:txBody>
      </p:sp>
    </p:spTree>
  </p:cSld>
  <p:clrMapOvr>
    <a:masterClrMapping/>
  </p:clrMapOvr>
  <p:transition spd="slow"/>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a:extLst>
              <a:ext uri="{FF2B5EF4-FFF2-40B4-BE49-F238E27FC236}">
                <a16:creationId xmlns:a16="http://schemas.microsoft.com/office/drawing/2014/main" id="{3CA3E45B-7E83-4BD7-AD46-7435B83F50CB}"/>
              </a:ext>
            </a:extLst>
          </p:cNvPr>
          <p:cNvSpPr>
            <a:spLocks noGrp="1"/>
          </p:cNvSpPr>
          <p:nvPr>
            <p:ph type="title"/>
          </p:nvPr>
        </p:nvSpPr>
        <p:spPr>
          <a:xfrm>
            <a:off x="76200" y="228600"/>
            <a:ext cx="6781800" cy="762000"/>
          </a:xfrm>
        </p:spPr>
        <p:txBody>
          <a:bodyPr/>
          <a:lstStyle/>
          <a:p>
            <a:pPr eaLnBrk="1" hangingPunct="1"/>
            <a:r>
              <a:rPr lang="en-US" altLang="en-US" sz="3200">
                <a:solidFill>
                  <a:srgbClr val="800000"/>
                </a:solidFill>
                <a:latin typeface="Arial Black" panose="020B0A04020102020204" pitchFamily="34" charset="0"/>
              </a:rPr>
              <a:t>Short Leg Walking Cast</a:t>
            </a:r>
            <a:endParaRPr lang="en-US" altLang="en-US">
              <a:solidFill>
                <a:srgbClr val="800000"/>
              </a:solidFill>
              <a:latin typeface="Impact" panose="020B0806030902050204" pitchFamily="34" charset="0"/>
            </a:endParaRPr>
          </a:p>
        </p:txBody>
      </p:sp>
      <p:sp>
        <p:nvSpPr>
          <p:cNvPr id="43011" name="Rectangle 2">
            <a:extLst>
              <a:ext uri="{FF2B5EF4-FFF2-40B4-BE49-F238E27FC236}">
                <a16:creationId xmlns:a16="http://schemas.microsoft.com/office/drawing/2014/main" id="{07F7BBA5-D7BC-4CF2-9CD6-A8546E012A10}"/>
              </a:ext>
            </a:extLst>
          </p:cNvPr>
          <p:cNvSpPr>
            <a:spLocks noGrp="1"/>
          </p:cNvSpPr>
          <p:nvPr>
            <p:ph idx="1"/>
          </p:nvPr>
        </p:nvSpPr>
        <p:spPr>
          <a:xfrm>
            <a:off x="838200" y="990600"/>
            <a:ext cx="8305800" cy="1524000"/>
          </a:xfrm>
        </p:spPr>
        <p:txBody>
          <a:bodyPr>
            <a:normAutofit fontScale="92500"/>
          </a:bodyPr>
          <a:lstStyle/>
          <a:p>
            <a:pPr marL="0" indent="0" eaLnBrk="1" hangingPunct="1">
              <a:lnSpc>
                <a:spcPct val="80000"/>
              </a:lnSpc>
              <a:buFontTx/>
              <a:buNone/>
            </a:pPr>
            <a:r>
              <a:rPr lang="en-US" altLang="en-US" sz="2400" b="1">
                <a:solidFill>
                  <a:srgbClr val="000099"/>
                </a:solidFill>
                <a:latin typeface="Arial" panose="020B0604020202020204" pitchFamily="34" charset="0"/>
              </a:rPr>
              <a:t>Indication</a:t>
            </a:r>
          </a:p>
          <a:p>
            <a:pPr marL="0" indent="0" eaLnBrk="1" hangingPunct="1">
              <a:lnSpc>
                <a:spcPct val="140000"/>
              </a:lnSpc>
            </a:pPr>
            <a:r>
              <a:rPr lang="en-US" altLang="en-US" sz="2000">
                <a:solidFill>
                  <a:srgbClr val="000099"/>
                </a:solidFill>
                <a:latin typeface="Arial" panose="020B0604020202020204" pitchFamily="34" charset="0"/>
              </a:rPr>
              <a:t>  Distal Tib/Fib fractures,  sprains, strains and  dislocations of the ankle.</a:t>
            </a:r>
          </a:p>
          <a:p>
            <a:pPr marL="0" indent="0" eaLnBrk="1" hangingPunct="1">
              <a:lnSpc>
                <a:spcPct val="140000"/>
              </a:lnSpc>
            </a:pPr>
            <a:r>
              <a:rPr lang="en-US" altLang="en-US" sz="2000">
                <a:solidFill>
                  <a:srgbClr val="000099"/>
                </a:solidFill>
                <a:latin typeface="Arial" panose="020B0604020202020204" pitchFamily="34" charset="0"/>
              </a:rPr>
              <a:t>  Achilles tendon ruptures and some metatarsal fractures.</a:t>
            </a:r>
            <a:endParaRPr lang="en-US" altLang="en-US" sz="2000">
              <a:solidFill>
                <a:srgbClr val="000099"/>
              </a:solidFill>
              <a:latin typeface="55 Helvetica Roman" charset="0"/>
            </a:endParaRPr>
          </a:p>
        </p:txBody>
      </p:sp>
      <p:pic>
        <p:nvPicPr>
          <p:cNvPr id="43012" name="Picture 5">
            <a:extLst>
              <a:ext uri="{FF2B5EF4-FFF2-40B4-BE49-F238E27FC236}">
                <a16:creationId xmlns:a16="http://schemas.microsoft.com/office/drawing/2014/main" id="{6EA17EC5-5135-491C-8413-05DBB2F84F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743200"/>
            <a:ext cx="3962400" cy="34607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cSld>
  <p:clrMapOvr>
    <a:masterClrMapping/>
  </p:clrMapOvr>
  <p:transition>
    <p:pull dir="rd"/>
  </p:transition>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a:extLst>
              <a:ext uri="{FF2B5EF4-FFF2-40B4-BE49-F238E27FC236}">
                <a16:creationId xmlns:a16="http://schemas.microsoft.com/office/drawing/2014/main" id="{C21E4352-8FAA-4CC6-9D52-5823B505835C}"/>
              </a:ext>
            </a:extLst>
          </p:cNvPr>
          <p:cNvSpPr>
            <a:spLocks noGrp="1"/>
          </p:cNvSpPr>
          <p:nvPr>
            <p:ph type="title"/>
          </p:nvPr>
        </p:nvSpPr>
        <p:spPr>
          <a:xfrm>
            <a:off x="0" y="228600"/>
            <a:ext cx="7010400" cy="914400"/>
          </a:xfrm>
        </p:spPr>
        <p:txBody>
          <a:bodyPr/>
          <a:lstStyle/>
          <a:p>
            <a:pPr eaLnBrk="1" hangingPunct="1"/>
            <a:r>
              <a:rPr lang="en-US" altLang="en-US" sz="3200">
                <a:solidFill>
                  <a:srgbClr val="800000"/>
                </a:solidFill>
                <a:latin typeface="Arial Black" panose="020B0A04020102020204" pitchFamily="34" charset="0"/>
              </a:rPr>
              <a:t>Short Leg Walking Cast</a:t>
            </a:r>
            <a:endParaRPr lang="en-US" altLang="en-US">
              <a:solidFill>
                <a:srgbClr val="800000"/>
              </a:solidFill>
              <a:latin typeface="HelveticaNeue HeavyCond" charset="0"/>
            </a:endParaRPr>
          </a:p>
        </p:txBody>
      </p:sp>
      <p:sp>
        <p:nvSpPr>
          <p:cNvPr id="44035" name="Rectangle 2">
            <a:extLst>
              <a:ext uri="{FF2B5EF4-FFF2-40B4-BE49-F238E27FC236}">
                <a16:creationId xmlns:a16="http://schemas.microsoft.com/office/drawing/2014/main" id="{886D2E7A-AF7C-4233-B749-9976730DD226}"/>
              </a:ext>
            </a:extLst>
          </p:cNvPr>
          <p:cNvSpPr>
            <a:spLocks noGrp="1"/>
          </p:cNvSpPr>
          <p:nvPr>
            <p:ph idx="1"/>
          </p:nvPr>
        </p:nvSpPr>
        <p:spPr>
          <a:xfrm>
            <a:off x="838200" y="1219200"/>
            <a:ext cx="3581400" cy="4343400"/>
          </a:xfrm>
        </p:spPr>
        <p:txBody>
          <a:bodyPr>
            <a:normAutofit lnSpcReduction="10000"/>
          </a:bodyPr>
          <a:lstStyle/>
          <a:p>
            <a:pPr marL="287338" indent="-287338" eaLnBrk="1" hangingPunct="1">
              <a:buFontTx/>
              <a:buNone/>
            </a:pPr>
            <a:r>
              <a:rPr lang="en-US" altLang="en-US" sz="2600" b="1" dirty="0">
                <a:solidFill>
                  <a:srgbClr val="000099"/>
                </a:solidFill>
                <a:latin typeface="Arial" panose="020B0604020202020204" pitchFamily="34" charset="0"/>
              </a:rPr>
              <a:t>Cast Dimensions</a:t>
            </a:r>
          </a:p>
          <a:p>
            <a:pPr marL="287338" indent="-287338" eaLnBrk="1" hangingPunct="1"/>
            <a:r>
              <a:rPr lang="en-US" altLang="en-US" sz="2600" dirty="0">
                <a:solidFill>
                  <a:srgbClr val="000099"/>
                </a:solidFill>
                <a:latin typeface="Arial" panose="020B0604020202020204" pitchFamily="34" charset="0"/>
              </a:rPr>
              <a:t>Distal end just beyond</a:t>
            </a:r>
            <a:br>
              <a:rPr lang="en-US" altLang="en-US" sz="2600" dirty="0">
                <a:solidFill>
                  <a:srgbClr val="000099"/>
                </a:solidFill>
                <a:latin typeface="Arial" panose="020B0604020202020204" pitchFamily="34" charset="0"/>
              </a:rPr>
            </a:br>
            <a:r>
              <a:rPr lang="en-US" altLang="en-US" sz="2600" dirty="0">
                <a:solidFill>
                  <a:srgbClr val="000099"/>
                </a:solidFill>
                <a:latin typeface="Arial" panose="020B0604020202020204" pitchFamily="34" charset="0"/>
              </a:rPr>
              <a:t>metatarsal head.</a:t>
            </a:r>
          </a:p>
          <a:p>
            <a:pPr marL="287338" indent="-287338" eaLnBrk="1" hangingPunct="1"/>
            <a:endParaRPr lang="en-US" altLang="en-US" sz="2600" dirty="0">
              <a:solidFill>
                <a:srgbClr val="000099"/>
              </a:solidFill>
              <a:latin typeface="Arial" panose="020B0604020202020204" pitchFamily="34" charset="0"/>
            </a:endParaRPr>
          </a:p>
          <a:p>
            <a:pPr marL="287338" indent="-287338" eaLnBrk="1" hangingPunct="1"/>
            <a:r>
              <a:rPr lang="en-US" altLang="en-US" sz="2600" dirty="0">
                <a:solidFill>
                  <a:srgbClr val="000099"/>
                </a:solidFill>
                <a:latin typeface="Arial" panose="020B0604020202020204" pitchFamily="34" charset="0"/>
              </a:rPr>
              <a:t>Proximal to 2” below tibial tuberosity.</a:t>
            </a:r>
          </a:p>
          <a:p>
            <a:pPr marL="287338" indent="-287338" eaLnBrk="1" hangingPunct="1">
              <a:buFontTx/>
              <a:buNone/>
            </a:pPr>
            <a:endParaRPr lang="en-US" altLang="en-US" sz="2600" dirty="0">
              <a:solidFill>
                <a:srgbClr val="000099"/>
              </a:solidFill>
              <a:latin typeface="Arial" panose="020B0604020202020204" pitchFamily="34" charset="0"/>
            </a:endParaRPr>
          </a:p>
          <a:p>
            <a:pPr marL="287338" indent="-287338" eaLnBrk="1" hangingPunct="1"/>
            <a:r>
              <a:rPr lang="en-US" altLang="en-US" sz="2600" dirty="0">
                <a:solidFill>
                  <a:srgbClr val="000099"/>
                </a:solidFill>
                <a:latin typeface="Arial" panose="020B0604020202020204" pitchFamily="34" charset="0"/>
              </a:rPr>
              <a:t>Back of cast low to allow knee flexion.</a:t>
            </a:r>
          </a:p>
          <a:p>
            <a:pPr marL="287338" indent="-287338" eaLnBrk="1" hangingPunct="1">
              <a:buFontTx/>
              <a:buNone/>
            </a:pPr>
            <a:endParaRPr lang="en-US" altLang="en-US" sz="2600" dirty="0">
              <a:solidFill>
                <a:srgbClr val="000099"/>
              </a:solidFill>
              <a:latin typeface="55 Helvetica Roman" charset="0"/>
            </a:endParaRPr>
          </a:p>
        </p:txBody>
      </p:sp>
      <p:pic>
        <p:nvPicPr>
          <p:cNvPr id="44036" name="Picture 4">
            <a:extLst>
              <a:ext uri="{FF2B5EF4-FFF2-40B4-BE49-F238E27FC236}">
                <a16:creationId xmlns:a16="http://schemas.microsoft.com/office/drawing/2014/main" id="{F97A433C-13E6-40AF-B1A6-05642D4462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981200"/>
            <a:ext cx="3962400" cy="34607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cSld>
  <p:clrMapOvr>
    <a:masterClrMapping/>
  </p:clrMapOvr>
  <p:transition>
    <p:pull dir="rd"/>
  </p:transition>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a:extLst>
              <a:ext uri="{FF2B5EF4-FFF2-40B4-BE49-F238E27FC236}">
                <a16:creationId xmlns:a16="http://schemas.microsoft.com/office/drawing/2014/main" id="{0FD18128-E705-4E29-9A44-2FD1FA0A421A}"/>
              </a:ext>
            </a:extLst>
          </p:cNvPr>
          <p:cNvSpPr>
            <a:spLocks noGrp="1"/>
          </p:cNvSpPr>
          <p:nvPr>
            <p:ph type="title"/>
          </p:nvPr>
        </p:nvSpPr>
        <p:spPr>
          <a:xfrm>
            <a:off x="152400" y="228600"/>
            <a:ext cx="6781800" cy="914400"/>
          </a:xfrm>
        </p:spPr>
        <p:txBody>
          <a:bodyPr/>
          <a:lstStyle/>
          <a:p>
            <a:pPr eaLnBrk="1" hangingPunct="1"/>
            <a:r>
              <a:rPr lang="en-US" altLang="en-US" sz="3200">
                <a:solidFill>
                  <a:srgbClr val="800000"/>
                </a:solidFill>
                <a:latin typeface="Arial Black" panose="020B0A04020102020204" pitchFamily="34" charset="0"/>
              </a:rPr>
              <a:t>Short Leg Walking Cast</a:t>
            </a:r>
            <a:endParaRPr lang="en-US" altLang="en-US">
              <a:solidFill>
                <a:srgbClr val="800000"/>
              </a:solidFill>
              <a:latin typeface="HelveticaNeue HeavyCond" charset="0"/>
            </a:endParaRPr>
          </a:p>
        </p:txBody>
      </p:sp>
      <p:sp>
        <p:nvSpPr>
          <p:cNvPr id="45059" name="Rectangle 2">
            <a:extLst>
              <a:ext uri="{FF2B5EF4-FFF2-40B4-BE49-F238E27FC236}">
                <a16:creationId xmlns:a16="http://schemas.microsoft.com/office/drawing/2014/main" id="{F0BC26AB-B621-48F0-B988-FFCF6BFA366B}"/>
              </a:ext>
            </a:extLst>
          </p:cNvPr>
          <p:cNvSpPr>
            <a:spLocks noGrp="1"/>
          </p:cNvSpPr>
          <p:nvPr>
            <p:ph type="body" sz="half" idx="1"/>
          </p:nvPr>
        </p:nvSpPr>
        <p:spPr>
          <a:xfrm>
            <a:off x="838200" y="1143000"/>
            <a:ext cx="3352800" cy="5029200"/>
          </a:xfrm>
        </p:spPr>
        <p:txBody>
          <a:bodyPr>
            <a:normAutofit lnSpcReduction="10000"/>
          </a:bodyPr>
          <a:lstStyle/>
          <a:p>
            <a:pPr marL="287338" indent="-287338" eaLnBrk="1" hangingPunct="1">
              <a:buFontTx/>
              <a:buNone/>
            </a:pPr>
            <a:r>
              <a:rPr lang="en-US" altLang="en-US" sz="2300" b="1">
                <a:solidFill>
                  <a:srgbClr val="000099"/>
                </a:solidFill>
                <a:latin typeface="Arial" panose="020B0604020202020204" pitchFamily="34" charset="0"/>
              </a:rPr>
              <a:t>Stockinette</a:t>
            </a:r>
          </a:p>
          <a:p>
            <a:pPr marL="287338" indent="-287338" eaLnBrk="1" hangingPunct="1"/>
            <a:r>
              <a:rPr lang="en-US" altLang="en-US" sz="2300">
                <a:solidFill>
                  <a:srgbClr val="000099"/>
                </a:solidFill>
                <a:latin typeface="Arial" panose="020B0604020202020204" pitchFamily="34" charset="0"/>
              </a:rPr>
              <a:t>3” size for large children </a:t>
            </a:r>
          </a:p>
          <a:p>
            <a:pPr marL="287338" indent="-287338" eaLnBrk="1" hangingPunct="1">
              <a:spcBef>
                <a:spcPct val="0"/>
              </a:spcBef>
              <a:buFontTx/>
              <a:buNone/>
            </a:pPr>
            <a:r>
              <a:rPr lang="en-US" altLang="en-US" sz="2300">
                <a:solidFill>
                  <a:srgbClr val="000099"/>
                </a:solidFill>
                <a:latin typeface="Arial" panose="020B0604020202020204" pitchFamily="34" charset="0"/>
              </a:rPr>
              <a:t>	and adults.</a:t>
            </a:r>
          </a:p>
          <a:p>
            <a:pPr marL="287338" indent="-287338" eaLnBrk="1" hangingPunct="1">
              <a:spcBef>
                <a:spcPct val="0"/>
              </a:spcBef>
            </a:pPr>
            <a:r>
              <a:rPr lang="en-US" altLang="en-US" sz="2300">
                <a:solidFill>
                  <a:srgbClr val="000099"/>
                </a:solidFill>
                <a:latin typeface="Arial" panose="020B0604020202020204" pitchFamily="34" charset="0"/>
              </a:rPr>
              <a:t>Length allows for distal and proximal roll back of stockinette over cast.</a:t>
            </a:r>
          </a:p>
          <a:p>
            <a:pPr marL="287338" indent="-287338" eaLnBrk="1" hangingPunct="1"/>
            <a:r>
              <a:rPr lang="en-US" altLang="en-US" sz="2300">
                <a:solidFill>
                  <a:srgbClr val="000099"/>
                </a:solidFill>
                <a:latin typeface="Arial" panose="020B0604020202020204" pitchFamily="34" charset="0"/>
              </a:rPr>
              <a:t>Accommodate ankle dorsiflex with transverse cut from malleolus to malleolus and overlap of stockinette material.</a:t>
            </a:r>
            <a:endParaRPr lang="en-US" altLang="en-US" sz="2300">
              <a:solidFill>
                <a:srgbClr val="000099"/>
              </a:solidFill>
              <a:latin typeface="55 Helvetica Roman" charset="0"/>
            </a:endParaRPr>
          </a:p>
        </p:txBody>
      </p:sp>
      <p:sp>
        <p:nvSpPr>
          <p:cNvPr id="301066" name="Rectangle 10" descr="27">
            <a:extLst>
              <a:ext uri="{FF2B5EF4-FFF2-40B4-BE49-F238E27FC236}">
                <a16:creationId xmlns:a16="http://schemas.microsoft.com/office/drawing/2014/main" id="{50623E27-926B-4669-B734-7134BAB13C76}"/>
              </a:ext>
            </a:extLst>
          </p:cNvPr>
          <p:cNvSpPr>
            <a:spLocks noChangeArrowheads="1"/>
          </p:cNvSpPr>
          <p:nvPr/>
        </p:nvSpPr>
        <p:spPr bwMode="auto">
          <a:xfrm>
            <a:off x="5486400" y="1066800"/>
            <a:ext cx="2286000" cy="2895600"/>
          </a:xfrm>
          <a:prstGeom prst="rect">
            <a:avLst/>
          </a:prstGeom>
          <a:blipFill dpi="0" rotWithShape="0">
            <a:blip r:embed="rId2"/>
            <a:srcRect/>
            <a:stretch>
              <a:fillRect/>
            </a:stretch>
          </a:blipFill>
          <a:ln>
            <a:noFill/>
          </a:ln>
          <a:effectLst>
            <a:outerShdw dist="107763" dir="2700000" algn="ctr" rotWithShape="0">
              <a:schemeClr val="bg2"/>
            </a:outerShdw>
          </a:effectLst>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301067" name="Rectangle 11" descr="27">
            <a:extLst>
              <a:ext uri="{FF2B5EF4-FFF2-40B4-BE49-F238E27FC236}">
                <a16:creationId xmlns:a16="http://schemas.microsoft.com/office/drawing/2014/main" id="{E4FDF8D7-6C41-447B-8AEE-9D9960DA8653}"/>
              </a:ext>
            </a:extLst>
          </p:cNvPr>
          <p:cNvSpPr>
            <a:spLocks noChangeArrowheads="1"/>
          </p:cNvSpPr>
          <p:nvPr/>
        </p:nvSpPr>
        <p:spPr bwMode="auto">
          <a:xfrm>
            <a:off x="4191000" y="4343400"/>
            <a:ext cx="2362200" cy="2057400"/>
          </a:xfrm>
          <a:prstGeom prst="rect">
            <a:avLst/>
          </a:prstGeom>
          <a:blipFill dpi="0" rotWithShape="0">
            <a:blip r:embed="rId3"/>
            <a:srcRect/>
            <a:stretch>
              <a:fillRect/>
            </a:stretch>
          </a:blipFill>
          <a:ln>
            <a:noFill/>
          </a:ln>
          <a:effectLst>
            <a:outerShdw dist="107763" dir="2700000" algn="ctr" rotWithShape="0">
              <a:schemeClr val="bg2"/>
            </a:outerShdw>
          </a:effectLst>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301068" name="Rectangle 12" descr="27">
            <a:extLst>
              <a:ext uri="{FF2B5EF4-FFF2-40B4-BE49-F238E27FC236}">
                <a16:creationId xmlns:a16="http://schemas.microsoft.com/office/drawing/2014/main" id="{5EC55E9B-F13D-487A-A1F4-144484C5298E}"/>
              </a:ext>
            </a:extLst>
          </p:cNvPr>
          <p:cNvSpPr>
            <a:spLocks noChangeArrowheads="1"/>
          </p:cNvSpPr>
          <p:nvPr/>
        </p:nvSpPr>
        <p:spPr bwMode="auto">
          <a:xfrm>
            <a:off x="6705600" y="4343400"/>
            <a:ext cx="2286000" cy="2057400"/>
          </a:xfrm>
          <a:prstGeom prst="rect">
            <a:avLst/>
          </a:prstGeom>
          <a:blipFill dpi="0" rotWithShape="0">
            <a:blip r:embed="rId4"/>
            <a:srcRect/>
            <a:stretch>
              <a:fillRect/>
            </a:stretch>
          </a:blipFill>
          <a:ln>
            <a:noFill/>
          </a:ln>
          <a:effectLst>
            <a:outerShdw dist="107763" dir="2700000" algn="ctr" rotWithShape="0">
              <a:schemeClr val="bg2"/>
            </a:outerShdw>
          </a:effectLst>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301070" name="Oval 14">
            <a:extLst>
              <a:ext uri="{FF2B5EF4-FFF2-40B4-BE49-F238E27FC236}">
                <a16:creationId xmlns:a16="http://schemas.microsoft.com/office/drawing/2014/main" id="{4A1890F9-0267-4FD3-BD4E-363C09097F8F}"/>
              </a:ext>
            </a:extLst>
          </p:cNvPr>
          <p:cNvSpPr>
            <a:spLocks noChangeArrowheads="1"/>
          </p:cNvSpPr>
          <p:nvPr/>
        </p:nvSpPr>
        <p:spPr bwMode="auto">
          <a:xfrm>
            <a:off x="6705600" y="4343400"/>
            <a:ext cx="381000" cy="406400"/>
          </a:xfrm>
          <a:prstGeom prst="ellipse">
            <a:avLst/>
          </a:prstGeom>
          <a:solidFill>
            <a:srgbClr val="000099"/>
          </a:solidFill>
          <a:ln w="12700" cap="sq">
            <a:solidFill>
              <a:schemeClr val="bg1"/>
            </a:solidFill>
            <a:round/>
            <a:headEnd type="none" w="sm" len="sm"/>
            <a:tailEnd type="none" w="sm" len="sm"/>
          </a:ln>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a:solidFill>
                  <a:schemeClr val="bg1"/>
                </a:solidFill>
                <a:latin typeface="Arial Black" panose="020B0A04020102020204" pitchFamily="34" charset="0"/>
              </a:rPr>
              <a:t>3</a:t>
            </a:r>
          </a:p>
        </p:txBody>
      </p:sp>
      <p:sp>
        <p:nvSpPr>
          <p:cNvPr id="301071" name="Oval 15">
            <a:extLst>
              <a:ext uri="{FF2B5EF4-FFF2-40B4-BE49-F238E27FC236}">
                <a16:creationId xmlns:a16="http://schemas.microsoft.com/office/drawing/2014/main" id="{356D3994-8661-40FF-B5B3-E91DB15BC12F}"/>
              </a:ext>
            </a:extLst>
          </p:cNvPr>
          <p:cNvSpPr>
            <a:spLocks noChangeArrowheads="1"/>
          </p:cNvSpPr>
          <p:nvPr/>
        </p:nvSpPr>
        <p:spPr bwMode="auto">
          <a:xfrm>
            <a:off x="5486400" y="990600"/>
            <a:ext cx="381000" cy="406400"/>
          </a:xfrm>
          <a:prstGeom prst="ellipse">
            <a:avLst/>
          </a:prstGeom>
          <a:solidFill>
            <a:srgbClr val="000099"/>
          </a:solidFill>
          <a:ln w="12700" cap="sq">
            <a:solidFill>
              <a:schemeClr val="bg1"/>
            </a:solidFill>
            <a:round/>
            <a:headEnd type="none" w="sm" len="sm"/>
            <a:tailEnd type="none" w="sm" len="sm"/>
          </a:ln>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a:solidFill>
                  <a:schemeClr val="bg1"/>
                </a:solidFill>
                <a:latin typeface="Arial Black" panose="020B0A04020102020204" pitchFamily="34" charset="0"/>
              </a:rPr>
              <a:t>1</a:t>
            </a:r>
          </a:p>
        </p:txBody>
      </p:sp>
      <p:sp>
        <p:nvSpPr>
          <p:cNvPr id="301072" name="Oval 16">
            <a:extLst>
              <a:ext uri="{FF2B5EF4-FFF2-40B4-BE49-F238E27FC236}">
                <a16:creationId xmlns:a16="http://schemas.microsoft.com/office/drawing/2014/main" id="{1E9CA1D4-3660-4E39-941C-50EFA5909810}"/>
              </a:ext>
            </a:extLst>
          </p:cNvPr>
          <p:cNvSpPr>
            <a:spLocks noChangeArrowheads="1"/>
          </p:cNvSpPr>
          <p:nvPr/>
        </p:nvSpPr>
        <p:spPr bwMode="auto">
          <a:xfrm>
            <a:off x="4191000" y="4267200"/>
            <a:ext cx="381000" cy="406400"/>
          </a:xfrm>
          <a:prstGeom prst="ellipse">
            <a:avLst/>
          </a:prstGeom>
          <a:solidFill>
            <a:srgbClr val="000099"/>
          </a:solidFill>
          <a:ln w="12700" cap="sq">
            <a:solidFill>
              <a:schemeClr val="bg1"/>
            </a:solidFill>
            <a:round/>
            <a:headEnd type="none" w="sm" len="sm"/>
            <a:tailEnd type="none" w="sm" len="sm"/>
          </a:ln>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a:solidFill>
                  <a:schemeClr val="bg1"/>
                </a:solidFill>
                <a:latin typeface="Arial Black" panose="020B0A04020102020204" pitchFamily="34" charset="0"/>
              </a:rPr>
              <a:t>2</a:t>
            </a:r>
          </a:p>
        </p:txBody>
      </p:sp>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107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106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107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106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107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10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66" grpId="0" animBg="1"/>
      <p:bldP spid="301067" grpId="0" animBg="1"/>
      <p:bldP spid="301068" grpId="0" animBg="1"/>
      <p:bldP spid="301070" grpId="0" animBg="1"/>
      <p:bldP spid="301071" grpId="0" animBg="1"/>
      <p:bldP spid="301072" grpId="0" animBg="1"/>
    </p:bldLst>
  </p:timing>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a:extLst>
              <a:ext uri="{FF2B5EF4-FFF2-40B4-BE49-F238E27FC236}">
                <a16:creationId xmlns:a16="http://schemas.microsoft.com/office/drawing/2014/main" id="{E704A3A1-673A-414F-B721-D72645C2106F}"/>
              </a:ext>
            </a:extLst>
          </p:cNvPr>
          <p:cNvSpPr>
            <a:spLocks noGrp="1"/>
          </p:cNvSpPr>
          <p:nvPr>
            <p:ph type="title"/>
          </p:nvPr>
        </p:nvSpPr>
        <p:spPr>
          <a:xfrm>
            <a:off x="0" y="228600"/>
            <a:ext cx="7010400" cy="762000"/>
          </a:xfrm>
        </p:spPr>
        <p:txBody>
          <a:bodyPr/>
          <a:lstStyle/>
          <a:p>
            <a:pPr eaLnBrk="1" hangingPunct="1"/>
            <a:r>
              <a:rPr lang="en-US" altLang="en-US" sz="3200">
                <a:solidFill>
                  <a:srgbClr val="800000"/>
                </a:solidFill>
                <a:latin typeface="Arial Black" panose="020B0A04020102020204" pitchFamily="34" charset="0"/>
              </a:rPr>
              <a:t>Short Leg Walking Cast</a:t>
            </a:r>
            <a:endParaRPr lang="en-US" altLang="en-US">
              <a:solidFill>
                <a:srgbClr val="800000"/>
              </a:solidFill>
              <a:latin typeface="HelveticaNeue HeavyCond" charset="0"/>
            </a:endParaRPr>
          </a:p>
        </p:txBody>
      </p:sp>
      <p:sp>
        <p:nvSpPr>
          <p:cNvPr id="46083" name="Rectangle 2">
            <a:extLst>
              <a:ext uri="{FF2B5EF4-FFF2-40B4-BE49-F238E27FC236}">
                <a16:creationId xmlns:a16="http://schemas.microsoft.com/office/drawing/2014/main" id="{987C944E-4223-431A-8044-66A276503C14}"/>
              </a:ext>
            </a:extLst>
          </p:cNvPr>
          <p:cNvSpPr>
            <a:spLocks noGrp="1"/>
          </p:cNvSpPr>
          <p:nvPr>
            <p:ph type="body" sz="half" idx="1"/>
          </p:nvPr>
        </p:nvSpPr>
        <p:spPr>
          <a:xfrm>
            <a:off x="838200" y="1066800"/>
            <a:ext cx="3962400" cy="5334000"/>
          </a:xfrm>
        </p:spPr>
        <p:txBody>
          <a:bodyPr/>
          <a:lstStyle/>
          <a:p>
            <a:pPr marL="287338" indent="-287338" eaLnBrk="1" hangingPunct="1">
              <a:buFontTx/>
              <a:buNone/>
            </a:pPr>
            <a:r>
              <a:rPr lang="en-US" altLang="en-US" sz="2100" b="1">
                <a:solidFill>
                  <a:srgbClr val="000099"/>
                </a:solidFill>
                <a:latin typeface="Arial" panose="020B0604020202020204" pitchFamily="34" charset="0"/>
              </a:rPr>
              <a:t>Padding</a:t>
            </a:r>
            <a:r>
              <a:rPr lang="en-US" altLang="en-US" sz="2100" b="1">
                <a:solidFill>
                  <a:srgbClr val="000099"/>
                </a:solidFill>
                <a:latin typeface="55 Helvetica Roman" charset="0"/>
              </a:rPr>
              <a:t> </a:t>
            </a:r>
          </a:p>
          <a:p>
            <a:pPr marL="287338" indent="-287338" eaLnBrk="1" hangingPunct="1"/>
            <a:r>
              <a:rPr lang="en-US" altLang="en-US" sz="2100">
                <a:solidFill>
                  <a:srgbClr val="000099"/>
                </a:solidFill>
                <a:latin typeface="Arial" panose="020B0604020202020204" pitchFamily="34" charset="0"/>
              </a:rPr>
              <a:t>Place foot and ankle in neutral position.</a:t>
            </a:r>
          </a:p>
          <a:p>
            <a:pPr marL="287338" indent="-287338" eaLnBrk="1" hangingPunct="1"/>
            <a:r>
              <a:rPr lang="en-US" altLang="en-US" sz="2100">
                <a:solidFill>
                  <a:srgbClr val="000099"/>
                </a:solidFill>
                <a:latin typeface="Arial" panose="020B0604020202020204" pitchFamily="34" charset="0"/>
              </a:rPr>
              <a:t>Extend pad beyond metatarsal heads.</a:t>
            </a:r>
          </a:p>
          <a:p>
            <a:pPr marL="287338" indent="-287338" eaLnBrk="1" hangingPunct="1"/>
            <a:r>
              <a:rPr lang="en-US" altLang="en-US" sz="2100">
                <a:solidFill>
                  <a:srgbClr val="000099"/>
                </a:solidFill>
                <a:latin typeface="Arial" panose="020B0604020202020204" pitchFamily="34" charset="0"/>
              </a:rPr>
              <a:t>Wrap spirally, overlapping by </a:t>
            </a:r>
            <a:br>
              <a:rPr lang="en-US" altLang="en-US" sz="2100">
                <a:solidFill>
                  <a:srgbClr val="000099"/>
                </a:solidFill>
                <a:latin typeface="Arial" panose="020B0604020202020204" pitchFamily="34" charset="0"/>
              </a:rPr>
            </a:br>
            <a:r>
              <a:rPr lang="en-US" altLang="en-US" sz="2100">
                <a:solidFill>
                  <a:srgbClr val="000099"/>
                </a:solidFill>
                <a:latin typeface="Arial" panose="020B0604020202020204" pitchFamily="34" charset="0"/>
              </a:rPr>
              <a:t>50 percent.</a:t>
            </a:r>
          </a:p>
          <a:p>
            <a:pPr marL="287338" indent="-287338" eaLnBrk="1" hangingPunct="1"/>
            <a:r>
              <a:rPr lang="en-US" altLang="en-US" sz="2100">
                <a:solidFill>
                  <a:srgbClr val="000099"/>
                </a:solidFill>
                <a:latin typeface="Arial" panose="020B0604020202020204" pitchFamily="34" charset="0"/>
              </a:rPr>
              <a:t>Apply extra padding on lateral </a:t>
            </a:r>
            <a:br>
              <a:rPr lang="en-US" altLang="en-US" sz="2100">
                <a:solidFill>
                  <a:srgbClr val="000099"/>
                </a:solidFill>
                <a:latin typeface="Arial" panose="020B0604020202020204" pitchFamily="34" charset="0"/>
              </a:rPr>
            </a:br>
            <a:r>
              <a:rPr lang="en-US" altLang="en-US" sz="2100">
                <a:solidFill>
                  <a:srgbClr val="000099"/>
                </a:solidFill>
                <a:latin typeface="Arial" panose="020B0604020202020204" pitchFamily="34" charset="0"/>
              </a:rPr>
              <a:t>side of fibular head to protect peroneal nerve.</a:t>
            </a:r>
          </a:p>
          <a:p>
            <a:pPr marL="287338" indent="-287338" eaLnBrk="1" hangingPunct="1"/>
            <a:r>
              <a:rPr lang="en-US" altLang="en-US" sz="2100">
                <a:solidFill>
                  <a:srgbClr val="000099"/>
                </a:solidFill>
                <a:latin typeface="Arial" panose="020B0604020202020204" pitchFamily="34" charset="0"/>
              </a:rPr>
              <a:t>Use accessory padding over Achilles area, lateral and medial malleolus, and heel.</a:t>
            </a:r>
            <a:r>
              <a:rPr lang="en-US" altLang="en-US" sz="2100">
                <a:solidFill>
                  <a:srgbClr val="000099"/>
                </a:solidFill>
                <a:latin typeface="55 Helvetica Roman" charset="0"/>
              </a:rPr>
              <a:t>  </a:t>
            </a:r>
          </a:p>
        </p:txBody>
      </p:sp>
      <p:pic>
        <p:nvPicPr>
          <p:cNvPr id="46084" name="Picture 4">
            <a:extLst>
              <a:ext uri="{FF2B5EF4-FFF2-40B4-BE49-F238E27FC236}">
                <a16:creationId xmlns:a16="http://schemas.microsoft.com/office/drawing/2014/main" id="{D134934E-843E-4833-B8EF-1F98856552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371600"/>
            <a:ext cx="3384550" cy="44958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cSld>
  <p:clrMapOvr>
    <a:masterClrMapping/>
  </p:clrMapOvr>
  <p:transition spd="med">
    <p:wipe dir="d"/>
  </p:transition>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a:extLst>
              <a:ext uri="{FF2B5EF4-FFF2-40B4-BE49-F238E27FC236}">
                <a16:creationId xmlns:a16="http://schemas.microsoft.com/office/drawing/2014/main" id="{B7457209-9170-4568-9D97-81E63C6C43DD}"/>
              </a:ext>
            </a:extLst>
          </p:cNvPr>
          <p:cNvSpPr>
            <a:spLocks noGrp="1"/>
          </p:cNvSpPr>
          <p:nvPr>
            <p:ph type="title"/>
          </p:nvPr>
        </p:nvSpPr>
        <p:spPr>
          <a:xfrm>
            <a:off x="76200" y="228600"/>
            <a:ext cx="6781800" cy="762000"/>
          </a:xfrm>
        </p:spPr>
        <p:txBody>
          <a:bodyPr/>
          <a:lstStyle/>
          <a:p>
            <a:pPr eaLnBrk="1" hangingPunct="1"/>
            <a:r>
              <a:rPr lang="en-US" altLang="en-US" sz="3200">
                <a:solidFill>
                  <a:srgbClr val="800000"/>
                </a:solidFill>
                <a:latin typeface="Arial Black" panose="020B0A04020102020204" pitchFamily="34" charset="0"/>
              </a:rPr>
              <a:t>Short Leg Walking Cast</a:t>
            </a:r>
            <a:endParaRPr lang="en-US" altLang="en-US">
              <a:solidFill>
                <a:srgbClr val="800000"/>
              </a:solidFill>
              <a:latin typeface="HelveticaNeue HeavyCond" charset="0"/>
            </a:endParaRPr>
          </a:p>
        </p:txBody>
      </p:sp>
      <p:sp>
        <p:nvSpPr>
          <p:cNvPr id="47107" name="Rectangle 2">
            <a:extLst>
              <a:ext uri="{FF2B5EF4-FFF2-40B4-BE49-F238E27FC236}">
                <a16:creationId xmlns:a16="http://schemas.microsoft.com/office/drawing/2014/main" id="{C293CA35-D909-4275-B21E-2DD7E62D8FA7}"/>
              </a:ext>
            </a:extLst>
          </p:cNvPr>
          <p:cNvSpPr>
            <a:spLocks noGrp="1"/>
          </p:cNvSpPr>
          <p:nvPr>
            <p:ph type="body" sz="half" idx="1"/>
          </p:nvPr>
        </p:nvSpPr>
        <p:spPr>
          <a:xfrm>
            <a:off x="838200" y="990600"/>
            <a:ext cx="7467600" cy="1981200"/>
          </a:xfrm>
        </p:spPr>
        <p:txBody>
          <a:bodyPr/>
          <a:lstStyle/>
          <a:p>
            <a:pPr marL="287338" indent="-236538" eaLnBrk="1" hangingPunct="1">
              <a:buFontTx/>
              <a:buNone/>
            </a:pPr>
            <a:r>
              <a:rPr lang="en-US" altLang="en-US" b="1">
                <a:solidFill>
                  <a:srgbClr val="000099"/>
                </a:solidFill>
                <a:latin typeface="Arial" panose="020B0604020202020204" pitchFamily="34" charset="0"/>
              </a:rPr>
              <a:t>First Roll Application </a:t>
            </a:r>
          </a:p>
          <a:p>
            <a:pPr marL="287338" indent="-236538" eaLnBrk="1" hangingPunct="1"/>
            <a:r>
              <a:rPr lang="en-US" altLang="en-US" sz="2400">
                <a:solidFill>
                  <a:srgbClr val="000099"/>
                </a:solidFill>
                <a:latin typeface="Arial" panose="020B0604020202020204" pitchFamily="34" charset="0"/>
              </a:rPr>
              <a:t>Wrap distally from metatarsal heads up to 1” from end of padding, overlapping 50 percent.</a:t>
            </a:r>
          </a:p>
          <a:p>
            <a:pPr marL="287338" indent="-236538" eaLnBrk="1" hangingPunct="1"/>
            <a:r>
              <a:rPr lang="en-US" altLang="en-US" sz="2400">
                <a:solidFill>
                  <a:srgbClr val="000099"/>
                </a:solidFill>
                <a:latin typeface="Arial" panose="020B0604020202020204" pitchFamily="34" charset="0"/>
              </a:rPr>
              <a:t>Roll back stockinette at the proximal end of cast.</a:t>
            </a:r>
            <a:endParaRPr lang="en-US" altLang="en-US" sz="2400">
              <a:solidFill>
                <a:srgbClr val="000099"/>
              </a:solidFill>
              <a:latin typeface="Arial Unicode MS" pitchFamily="34" charset="-128"/>
            </a:endParaRPr>
          </a:p>
          <a:p>
            <a:pPr marL="287338" indent="-236538" eaLnBrk="1" hangingPunct="1"/>
            <a:endParaRPr lang="en-US" altLang="en-US" sz="2400">
              <a:solidFill>
                <a:srgbClr val="000099"/>
              </a:solidFill>
              <a:latin typeface="Arial Unicode MS" pitchFamily="34" charset="-128"/>
            </a:endParaRPr>
          </a:p>
        </p:txBody>
      </p:sp>
      <p:sp>
        <p:nvSpPr>
          <p:cNvPr id="303116" name="Rectangle 12" descr="29">
            <a:extLst>
              <a:ext uri="{FF2B5EF4-FFF2-40B4-BE49-F238E27FC236}">
                <a16:creationId xmlns:a16="http://schemas.microsoft.com/office/drawing/2014/main" id="{266F428C-2818-4483-B8A0-D3E2B39E5638}"/>
              </a:ext>
            </a:extLst>
          </p:cNvPr>
          <p:cNvSpPr>
            <a:spLocks noChangeArrowheads="1"/>
          </p:cNvSpPr>
          <p:nvPr/>
        </p:nvSpPr>
        <p:spPr bwMode="auto">
          <a:xfrm>
            <a:off x="1066800" y="3352800"/>
            <a:ext cx="2286000" cy="1905000"/>
          </a:xfrm>
          <a:prstGeom prst="rect">
            <a:avLst/>
          </a:prstGeom>
          <a:blipFill dpi="0" rotWithShape="0">
            <a:blip r:embed="rId2"/>
            <a:srcRect/>
            <a:stretch>
              <a:fillRect/>
            </a:stretch>
          </a:blipFill>
          <a:ln>
            <a:noFill/>
          </a:ln>
          <a:effectLst>
            <a:outerShdw dist="107763" dir="2700000" algn="ctr" rotWithShape="0">
              <a:schemeClr val="bg2"/>
            </a:outerShdw>
          </a:effectLst>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303117" name="Rectangle 13" descr="29">
            <a:extLst>
              <a:ext uri="{FF2B5EF4-FFF2-40B4-BE49-F238E27FC236}">
                <a16:creationId xmlns:a16="http://schemas.microsoft.com/office/drawing/2014/main" id="{C7626500-CFEA-4B6E-8B50-BD24FB76AC6C}"/>
              </a:ext>
            </a:extLst>
          </p:cNvPr>
          <p:cNvSpPr>
            <a:spLocks noChangeArrowheads="1"/>
          </p:cNvSpPr>
          <p:nvPr/>
        </p:nvSpPr>
        <p:spPr bwMode="auto">
          <a:xfrm>
            <a:off x="3733800" y="3276600"/>
            <a:ext cx="2286000" cy="1981200"/>
          </a:xfrm>
          <a:prstGeom prst="rect">
            <a:avLst/>
          </a:prstGeom>
          <a:blipFill dpi="0" rotWithShape="0">
            <a:blip r:embed="rId3"/>
            <a:srcRect/>
            <a:stretch>
              <a:fillRect/>
            </a:stretch>
          </a:blipFill>
          <a:ln>
            <a:noFill/>
          </a:ln>
          <a:effectLst>
            <a:outerShdw dist="107763" dir="2700000" algn="ctr" rotWithShape="0">
              <a:schemeClr val="bg2"/>
            </a:outerShdw>
          </a:effectLst>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303119" name="Rectangle 15" descr="29">
            <a:extLst>
              <a:ext uri="{FF2B5EF4-FFF2-40B4-BE49-F238E27FC236}">
                <a16:creationId xmlns:a16="http://schemas.microsoft.com/office/drawing/2014/main" id="{54286759-493E-4362-BB92-B1FF9E7BE8DA}"/>
              </a:ext>
            </a:extLst>
          </p:cNvPr>
          <p:cNvSpPr>
            <a:spLocks noChangeArrowheads="1"/>
          </p:cNvSpPr>
          <p:nvPr/>
        </p:nvSpPr>
        <p:spPr bwMode="auto">
          <a:xfrm>
            <a:off x="6781800" y="2971800"/>
            <a:ext cx="1828800" cy="2819400"/>
          </a:xfrm>
          <a:prstGeom prst="rect">
            <a:avLst/>
          </a:prstGeom>
          <a:blipFill dpi="0" rotWithShape="0">
            <a:blip r:embed="rId4"/>
            <a:srcRect/>
            <a:stretch>
              <a:fillRect/>
            </a:stretch>
          </a:blipFill>
          <a:ln>
            <a:noFill/>
          </a:ln>
          <a:effectLst>
            <a:outerShdw dist="107763" dir="2700000" algn="ctr" rotWithShape="0">
              <a:schemeClr val="bg2"/>
            </a:outerShdw>
          </a:effectLst>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303120" name="Oval 16">
            <a:extLst>
              <a:ext uri="{FF2B5EF4-FFF2-40B4-BE49-F238E27FC236}">
                <a16:creationId xmlns:a16="http://schemas.microsoft.com/office/drawing/2014/main" id="{1DCC6C5C-EB08-4D67-9070-BC08E94B1B7A}"/>
              </a:ext>
            </a:extLst>
          </p:cNvPr>
          <p:cNvSpPr>
            <a:spLocks noChangeArrowheads="1"/>
          </p:cNvSpPr>
          <p:nvPr/>
        </p:nvSpPr>
        <p:spPr bwMode="auto">
          <a:xfrm>
            <a:off x="3733800" y="3276600"/>
            <a:ext cx="381000" cy="404813"/>
          </a:xfrm>
          <a:prstGeom prst="ellipse">
            <a:avLst/>
          </a:prstGeom>
          <a:solidFill>
            <a:srgbClr val="000099"/>
          </a:solidFill>
          <a:ln w="12700" cap="sq">
            <a:solidFill>
              <a:schemeClr val="bg1"/>
            </a:solidFill>
            <a:round/>
            <a:headEnd type="none" w="sm" len="sm"/>
            <a:tailEnd type="none" w="sm" len="sm"/>
          </a:ln>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a:solidFill>
                  <a:schemeClr val="bg1"/>
                </a:solidFill>
                <a:latin typeface="Arial Black" panose="020B0A04020102020204" pitchFamily="34" charset="0"/>
              </a:rPr>
              <a:t>2</a:t>
            </a:r>
          </a:p>
        </p:txBody>
      </p:sp>
      <p:sp>
        <p:nvSpPr>
          <p:cNvPr id="303121" name="Oval 17">
            <a:extLst>
              <a:ext uri="{FF2B5EF4-FFF2-40B4-BE49-F238E27FC236}">
                <a16:creationId xmlns:a16="http://schemas.microsoft.com/office/drawing/2014/main" id="{98D6BE8A-F1C0-413F-8F67-7606A7F9FDD2}"/>
              </a:ext>
            </a:extLst>
          </p:cNvPr>
          <p:cNvSpPr>
            <a:spLocks noChangeArrowheads="1"/>
          </p:cNvSpPr>
          <p:nvPr/>
        </p:nvSpPr>
        <p:spPr bwMode="auto">
          <a:xfrm>
            <a:off x="990600" y="3276600"/>
            <a:ext cx="381000" cy="406400"/>
          </a:xfrm>
          <a:prstGeom prst="ellipse">
            <a:avLst/>
          </a:prstGeom>
          <a:solidFill>
            <a:srgbClr val="000099"/>
          </a:solidFill>
          <a:ln w="12700" cap="sq">
            <a:solidFill>
              <a:schemeClr val="bg1"/>
            </a:solidFill>
            <a:round/>
            <a:headEnd type="none" w="sm" len="sm"/>
            <a:tailEnd type="none" w="sm" len="sm"/>
          </a:ln>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a:solidFill>
                  <a:schemeClr val="bg1"/>
                </a:solidFill>
                <a:latin typeface="Arial Black" panose="020B0A04020102020204" pitchFamily="34" charset="0"/>
              </a:rPr>
              <a:t>1</a:t>
            </a:r>
          </a:p>
        </p:txBody>
      </p:sp>
      <p:sp>
        <p:nvSpPr>
          <p:cNvPr id="303122" name="Oval 18">
            <a:extLst>
              <a:ext uri="{FF2B5EF4-FFF2-40B4-BE49-F238E27FC236}">
                <a16:creationId xmlns:a16="http://schemas.microsoft.com/office/drawing/2014/main" id="{66290733-6A06-473B-AD86-265FD0758ED0}"/>
              </a:ext>
            </a:extLst>
          </p:cNvPr>
          <p:cNvSpPr>
            <a:spLocks noChangeArrowheads="1"/>
          </p:cNvSpPr>
          <p:nvPr/>
        </p:nvSpPr>
        <p:spPr bwMode="auto">
          <a:xfrm>
            <a:off x="6781800" y="2971800"/>
            <a:ext cx="381000" cy="406400"/>
          </a:xfrm>
          <a:prstGeom prst="ellipse">
            <a:avLst/>
          </a:prstGeom>
          <a:solidFill>
            <a:srgbClr val="000099"/>
          </a:solidFill>
          <a:ln w="12700" cap="sq">
            <a:solidFill>
              <a:schemeClr val="bg1"/>
            </a:solidFill>
            <a:round/>
            <a:headEnd type="none" w="sm" len="sm"/>
            <a:tailEnd type="none" w="sm" len="sm"/>
          </a:ln>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a:solidFill>
                  <a:schemeClr val="bg1"/>
                </a:solidFill>
                <a:latin typeface="Arial Black" panose="020B0A04020102020204" pitchFamily="34" charset="0"/>
              </a:rPr>
              <a:t>3</a:t>
            </a:r>
          </a:p>
        </p:txBody>
      </p:sp>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31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311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31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31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31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31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116" grpId="0" animBg="1"/>
      <p:bldP spid="303117" grpId="0" animBg="1"/>
      <p:bldP spid="303119" grpId="0" animBg="1"/>
      <p:bldP spid="303120" grpId="0" animBg="1"/>
      <p:bldP spid="303121" grpId="0" animBg="1"/>
      <p:bldP spid="303122" grpId="0" animBg="1"/>
    </p:bldLst>
  </p:timing>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a:extLst>
              <a:ext uri="{FF2B5EF4-FFF2-40B4-BE49-F238E27FC236}">
                <a16:creationId xmlns:a16="http://schemas.microsoft.com/office/drawing/2014/main" id="{7681D393-D56D-4626-9BA0-623221CE548C}"/>
              </a:ext>
            </a:extLst>
          </p:cNvPr>
          <p:cNvSpPr>
            <a:spLocks noGrp="1"/>
          </p:cNvSpPr>
          <p:nvPr>
            <p:ph type="title"/>
          </p:nvPr>
        </p:nvSpPr>
        <p:spPr>
          <a:xfrm>
            <a:off x="0" y="228600"/>
            <a:ext cx="6934200" cy="762000"/>
          </a:xfrm>
        </p:spPr>
        <p:txBody>
          <a:bodyPr/>
          <a:lstStyle/>
          <a:p>
            <a:pPr eaLnBrk="1" hangingPunct="1"/>
            <a:r>
              <a:rPr lang="en-US" altLang="en-US" sz="3200">
                <a:solidFill>
                  <a:srgbClr val="800000"/>
                </a:solidFill>
                <a:latin typeface="Arial Black" panose="020B0A04020102020204" pitchFamily="34" charset="0"/>
              </a:rPr>
              <a:t>Short Leg Walking Cast</a:t>
            </a:r>
            <a:endParaRPr lang="en-US" altLang="en-US">
              <a:solidFill>
                <a:srgbClr val="800000"/>
              </a:solidFill>
              <a:latin typeface="HelveticaNeue HeavyCond" charset="0"/>
            </a:endParaRPr>
          </a:p>
        </p:txBody>
      </p:sp>
      <p:sp>
        <p:nvSpPr>
          <p:cNvPr id="48131" name="Rectangle 2">
            <a:extLst>
              <a:ext uri="{FF2B5EF4-FFF2-40B4-BE49-F238E27FC236}">
                <a16:creationId xmlns:a16="http://schemas.microsoft.com/office/drawing/2014/main" id="{64A9959A-8ECC-4EF2-B8DC-555C368F915A}"/>
              </a:ext>
            </a:extLst>
          </p:cNvPr>
          <p:cNvSpPr>
            <a:spLocks noGrp="1"/>
          </p:cNvSpPr>
          <p:nvPr>
            <p:ph type="body" sz="half" idx="1"/>
          </p:nvPr>
        </p:nvSpPr>
        <p:spPr>
          <a:xfrm>
            <a:off x="838200" y="990600"/>
            <a:ext cx="3200400" cy="4038600"/>
          </a:xfrm>
        </p:spPr>
        <p:txBody>
          <a:bodyPr/>
          <a:lstStyle/>
          <a:p>
            <a:pPr marL="287338" indent="-287338" eaLnBrk="1" hangingPunct="1">
              <a:lnSpc>
                <a:spcPct val="70000"/>
              </a:lnSpc>
              <a:buFontTx/>
              <a:buNone/>
            </a:pPr>
            <a:r>
              <a:rPr lang="en-US" altLang="en-US" sz="2200" b="1">
                <a:solidFill>
                  <a:srgbClr val="000099"/>
                </a:solidFill>
                <a:latin typeface="Arial" panose="020B0604020202020204" pitchFamily="34" charset="0"/>
              </a:rPr>
              <a:t>Second Roll</a:t>
            </a:r>
          </a:p>
          <a:p>
            <a:pPr marL="287338" indent="-287338" eaLnBrk="1" hangingPunct="1">
              <a:lnSpc>
                <a:spcPct val="70000"/>
              </a:lnSpc>
            </a:pPr>
            <a:r>
              <a:rPr lang="en-US" altLang="en-US" sz="1900">
                <a:solidFill>
                  <a:srgbClr val="000099"/>
                </a:solidFill>
                <a:latin typeface="Arial" panose="020B0604020202020204" pitchFamily="34" charset="0"/>
              </a:rPr>
              <a:t>Weight bearing roll.</a:t>
            </a:r>
          </a:p>
          <a:p>
            <a:pPr marL="287338" indent="-287338" eaLnBrk="1" hangingPunct="1">
              <a:lnSpc>
                <a:spcPct val="70000"/>
              </a:lnSpc>
              <a:buFontTx/>
              <a:buNone/>
            </a:pPr>
            <a:endParaRPr lang="en-US" altLang="en-US" sz="1900">
              <a:solidFill>
                <a:srgbClr val="000099"/>
              </a:solidFill>
              <a:latin typeface="Arial" panose="020B0604020202020204" pitchFamily="34" charset="0"/>
            </a:endParaRPr>
          </a:p>
          <a:p>
            <a:pPr marL="287338" indent="-287338" eaLnBrk="1" hangingPunct="1">
              <a:lnSpc>
                <a:spcPct val="70000"/>
              </a:lnSpc>
            </a:pPr>
            <a:r>
              <a:rPr lang="en-US" altLang="en-US" sz="1900">
                <a:solidFill>
                  <a:srgbClr val="000099"/>
                </a:solidFill>
                <a:latin typeface="Arial" panose="020B0604020202020204" pitchFamily="34" charset="0"/>
              </a:rPr>
              <a:t>Wrap from metatarsal heads to just above ankle.</a:t>
            </a:r>
          </a:p>
          <a:p>
            <a:pPr marL="287338" indent="-287338" eaLnBrk="1" hangingPunct="1">
              <a:lnSpc>
                <a:spcPct val="70000"/>
              </a:lnSpc>
              <a:buFontTx/>
              <a:buNone/>
            </a:pPr>
            <a:endParaRPr lang="en-US" altLang="en-US" sz="1900">
              <a:solidFill>
                <a:srgbClr val="000099"/>
              </a:solidFill>
              <a:latin typeface="Arial" panose="020B0604020202020204" pitchFamily="34" charset="0"/>
            </a:endParaRPr>
          </a:p>
          <a:p>
            <a:pPr marL="287338" indent="-287338" eaLnBrk="1" hangingPunct="1">
              <a:lnSpc>
                <a:spcPct val="70000"/>
              </a:lnSpc>
            </a:pPr>
            <a:r>
              <a:rPr lang="en-US" altLang="en-US" sz="1900">
                <a:solidFill>
                  <a:srgbClr val="000099"/>
                </a:solidFill>
                <a:latin typeface="Arial" panose="020B0604020202020204" pitchFamily="34" charset="0"/>
              </a:rPr>
              <a:t>Reinforce around the heel.</a:t>
            </a:r>
          </a:p>
          <a:p>
            <a:pPr marL="287338" indent="-287338" eaLnBrk="1" hangingPunct="1">
              <a:lnSpc>
                <a:spcPct val="70000"/>
              </a:lnSpc>
              <a:buFontTx/>
              <a:buNone/>
            </a:pPr>
            <a:endParaRPr lang="en-US" altLang="en-US" sz="1900">
              <a:solidFill>
                <a:srgbClr val="000099"/>
              </a:solidFill>
              <a:latin typeface="Arial" panose="020B0604020202020204" pitchFamily="34" charset="0"/>
            </a:endParaRPr>
          </a:p>
          <a:p>
            <a:pPr marL="287338" indent="-287338" eaLnBrk="1" hangingPunct="1">
              <a:lnSpc>
                <a:spcPct val="70000"/>
              </a:lnSpc>
            </a:pPr>
            <a:r>
              <a:rPr lang="en-US" altLang="en-US" sz="1900">
                <a:solidFill>
                  <a:srgbClr val="000099"/>
                </a:solidFill>
                <a:latin typeface="Arial" panose="020B0604020202020204" pitchFamily="34" charset="0"/>
              </a:rPr>
              <a:t>Dorsal toe cutout.</a:t>
            </a:r>
          </a:p>
          <a:p>
            <a:pPr marL="287338" indent="-287338" eaLnBrk="1" hangingPunct="1">
              <a:lnSpc>
                <a:spcPct val="70000"/>
              </a:lnSpc>
              <a:buFontTx/>
              <a:buNone/>
            </a:pPr>
            <a:endParaRPr lang="en-US" altLang="en-US" sz="1900">
              <a:solidFill>
                <a:srgbClr val="000099"/>
              </a:solidFill>
              <a:latin typeface="Arial" panose="020B0604020202020204" pitchFamily="34" charset="0"/>
            </a:endParaRPr>
          </a:p>
          <a:p>
            <a:pPr marL="287338" indent="-287338" eaLnBrk="1" hangingPunct="1">
              <a:lnSpc>
                <a:spcPct val="70000"/>
              </a:lnSpc>
            </a:pPr>
            <a:r>
              <a:rPr lang="en-US" altLang="en-US" sz="1900">
                <a:solidFill>
                  <a:srgbClr val="000099"/>
                </a:solidFill>
                <a:latin typeface="Arial" panose="020B0604020202020204" pitchFamily="34" charset="0"/>
              </a:rPr>
              <a:t>Fold stockinette.</a:t>
            </a:r>
            <a:endParaRPr lang="en-US" altLang="en-US" sz="1900">
              <a:solidFill>
                <a:srgbClr val="000099"/>
              </a:solidFill>
              <a:latin typeface="55 Helvetica Roman" charset="0"/>
            </a:endParaRPr>
          </a:p>
        </p:txBody>
      </p:sp>
      <p:sp>
        <p:nvSpPr>
          <p:cNvPr id="304138" name="Rectangle 10" descr="30">
            <a:extLst>
              <a:ext uri="{FF2B5EF4-FFF2-40B4-BE49-F238E27FC236}">
                <a16:creationId xmlns:a16="http://schemas.microsoft.com/office/drawing/2014/main" id="{2966F545-B3ED-40BE-9B9C-AB09D5541B97}"/>
              </a:ext>
            </a:extLst>
          </p:cNvPr>
          <p:cNvSpPr>
            <a:spLocks noChangeArrowheads="1"/>
          </p:cNvSpPr>
          <p:nvPr/>
        </p:nvSpPr>
        <p:spPr bwMode="auto">
          <a:xfrm>
            <a:off x="5486400" y="1219200"/>
            <a:ext cx="2362200" cy="2209800"/>
          </a:xfrm>
          <a:prstGeom prst="rect">
            <a:avLst/>
          </a:prstGeom>
          <a:blipFill dpi="0" rotWithShape="0">
            <a:blip r:embed="rId2"/>
            <a:srcRect/>
            <a:stretch>
              <a:fillRect/>
            </a:stretch>
          </a:blipFill>
          <a:ln>
            <a:noFill/>
          </a:ln>
          <a:effectLst>
            <a:outerShdw dist="107763" dir="2700000" algn="ctr" rotWithShape="0">
              <a:schemeClr val="bg2"/>
            </a:outerShdw>
          </a:effectLst>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304139" name="Rectangle 11" descr="30">
            <a:extLst>
              <a:ext uri="{FF2B5EF4-FFF2-40B4-BE49-F238E27FC236}">
                <a16:creationId xmlns:a16="http://schemas.microsoft.com/office/drawing/2014/main" id="{5E2A9CB1-C4E2-4613-BAF8-30183479C9E9}"/>
              </a:ext>
            </a:extLst>
          </p:cNvPr>
          <p:cNvSpPr>
            <a:spLocks noChangeArrowheads="1"/>
          </p:cNvSpPr>
          <p:nvPr/>
        </p:nvSpPr>
        <p:spPr bwMode="auto">
          <a:xfrm>
            <a:off x="4572000" y="3886200"/>
            <a:ext cx="1524000" cy="2438400"/>
          </a:xfrm>
          <a:prstGeom prst="rect">
            <a:avLst/>
          </a:prstGeom>
          <a:blipFill dpi="0" rotWithShape="0">
            <a:blip r:embed="rId3"/>
            <a:srcRect/>
            <a:stretch>
              <a:fillRect/>
            </a:stretch>
          </a:blipFill>
          <a:ln>
            <a:noFill/>
          </a:ln>
          <a:effectLst>
            <a:outerShdw dist="107763" dir="2700000" algn="ctr" rotWithShape="0">
              <a:schemeClr val="bg2"/>
            </a:outerShdw>
          </a:effectLst>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304140" name="Rectangle 12" descr="30">
            <a:extLst>
              <a:ext uri="{FF2B5EF4-FFF2-40B4-BE49-F238E27FC236}">
                <a16:creationId xmlns:a16="http://schemas.microsoft.com/office/drawing/2014/main" id="{6FF4822D-DDBA-4087-A99A-D9A678FD73FE}"/>
              </a:ext>
            </a:extLst>
          </p:cNvPr>
          <p:cNvSpPr>
            <a:spLocks noChangeArrowheads="1"/>
          </p:cNvSpPr>
          <p:nvPr/>
        </p:nvSpPr>
        <p:spPr bwMode="auto">
          <a:xfrm>
            <a:off x="7086600" y="3886200"/>
            <a:ext cx="1828800" cy="2286000"/>
          </a:xfrm>
          <a:prstGeom prst="rect">
            <a:avLst/>
          </a:prstGeom>
          <a:blipFill dpi="0" rotWithShape="0">
            <a:blip r:embed="rId4"/>
            <a:srcRect/>
            <a:stretch>
              <a:fillRect/>
            </a:stretch>
          </a:blipFill>
          <a:ln>
            <a:noFill/>
          </a:ln>
          <a:effectLst>
            <a:outerShdw dist="107763" dir="2700000" algn="ctr" rotWithShape="0">
              <a:schemeClr val="bg2"/>
            </a:outerShdw>
          </a:effectLst>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2400">
              <a:latin typeface="Times New Roman" panose="02020603050405020304" pitchFamily="18" charset="0"/>
            </a:endParaRPr>
          </a:p>
        </p:txBody>
      </p:sp>
      <p:sp>
        <p:nvSpPr>
          <p:cNvPr id="304142" name="Oval 14">
            <a:extLst>
              <a:ext uri="{FF2B5EF4-FFF2-40B4-BE49-F238E27FC236}">
                <a16:creationId xmlns:a16="http://schemas.microsoft.com/office/drawing/2014/main" id="{3E92A404-B2AC-4DB8-86B2-02BC313D15D8}"/>
              </a:ext>
            </a:extLst>
          </p:cNvPr>
          <p:cNvSpPr>
            <a:spLocks noChangeArrowheads="1"/>
          </p:cNvSpPr>
          <p:nvPr/>
        </p:nvSpPr>
        <p:spPr bwMode="auto">
          <a:xfrm>
            <a:off x="7086600" y="3810000"/>
            <a:ext cx="381000" cy="406400"/>
          </a:xfrm>
          <a:prstGeom prst="ellipse">
            <a:avLst/>
          </a:prstGeom>
          <a:solidFill>
            <a:srgbClr val="000099"/>
          </a:solidFill>
          <a:ln w="12700" cap="sq">
            <a:solidFill>
              <a:schemeClr val="bg1"/>
            </a:solidFill>
            <a:round/>
            <a:headEnd type="none" w="sm" len="sm"/>
            <a:tailEnd type="none" w="sm" len="sm"/>
          </a:ln>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a:solidFill>
                  <a:schemeClr val="bg1"/>
                </a:solidFill>
                <a:latin typeface="Arial Black" panose="020B0A04020102020204" pitchFamily="34" charset="0"/>
              </a:rPr>
              <a:t>3</a:t>
            </a:r>
          </a:p>
        </p:txBody>
      </p:sp>
      <p:sp>
        <p:nvSpPr>
          <p:cNvPr id="304143" name="Oval 15">
            <a:extLst>
              <a:ext uri="{FF2B5EF4-FFF2-40B4-BE49-F238E27FC236}">
                <a16:creationId xmlns:a16="http://schemas.microsoft.com/office/drawing/2014/main" id="{2B4881BD-F353-46DB-878C-6DBE99EED2BC}"/>
              </a:ext>
            </a:extLst>
          </p:cNvPr>
          <p:cNvSpPr>
            <a:spLocks noChangeArrowheads="1"/>
          </p:cNvSpPr>
          <p:nvPr/>
        </p:nvSpPr>
        <p:spPr bwMode="auto">
          <a:xfrm>
            <a:off x="5410200" y="1219200"/>
            <a:ext cx="381000" cy="406400"/>
          </a:xfrm>
          <a:prstGeom prst="ellipse">
            <a:avLst/>
          </a:prstGeom>
          <a:solidFill>
            <a:srgbClr val="000099"/>
          </a:solidFill>
          <a:ln w="12700" cap="sq">
            <a:solidFill>
              <a:schemeClr val="bg1"/>
            </a:solidFill>
            <a:round/>
            <a:headEnd type="none" w="sm" len="sm"/>
            <a:tailEnd type="none" w="sm" len="sm"/>
          </a:ln>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a:solidFill>
                  <a:schemeClr val="bg1"/>
                </a:solidFill>
                <a:latin typeface="Arial Black" panose="020B0A04020102020204" pitchFamily="34" charset="0"/>
              </a:rPr>
              <a:t>1</a:t>
            </a:r>
          </a:p>
        </p:txBody>
      </p:sp>
      <p:sp>
        <p:nvSpPr>
          <p:cNvPr id="304144" name="Oval 16">
            <a:extLst>
              <a:ext uri="{FF2B5EF4-FFF2-40B4-BE49-F238E27FC236}">
                <a16:creationId xmlns:a16="http://schemas.microsoft.com/office/drawing/2014/main" id="{EFBE1A80-ECFA-44F4-8F40-EB5826E9709C}"/>
              </a:ext>
            </a:extLst>
          </p:cNvPr>
          <p:cNvSpPr>
            <a:spLocks noChangeArrowheads="1"/>
          </p:cNvSpPr>
          <p:nvPr/>
        </p:nvSpPr>
        <p:spPr bwMode="auto">
          <a:xfrm>
            <a:off x="4572000" y="3886200"/>
            <a:ext cx="381000" cy="406400"/>
          </a:xfrm>
          <a:prstGeom prst="ellipse">
            <a:avLst/>
          </a:prstGeom>
          <a:solidFill>
            <a:srgbClr val="000099"/>
          </a:solidFill>
          <a:ln w="12700" cap="sq">
            <a:solidFill>
              <a:schemeClr val="bg1"/>
            </a:solidFill>
            <a:round/>
            <a:headEnd type="none" w="sm" len="sm"/>
            <a:tailEnd type="none" w="sm" len="sm"/>
          </a:ln>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a:solidFill>
                  <a:schemeClr val="bg1"/>
                </a:solidFill>
                <a:latin typeface="Arial Black" panose="020B0A04020102020204" pitchFamily="34" charset="0"/>
              </a:rPr>
              <a:t>2</a:t>
            </a:r>
          </a:p>
        </p:txBody>
      </p:sp>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41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413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41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413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41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4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138" grpId="0" animBg="1"/>
      <p:bldP spid="304139" grpId="0" animBg="1"/>
      <p:bldP spid="304140" grpId="0" animBg="1"/>
      <p:bldP spid="304142" grpId="0" animBg="1"/>
      <p:bldP spid="304143" grpId="0" animBg="1"/>
      <p:bldP spid="30414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97439-5E16-45E5-9634-B5272238C68A}"/>
              </a:ext>
            </a:extLst>
          </p:cNvPr>
          <p:cNvSpPr>
            <a:spLocks noGrp="1"/>
          </p:cNvSpPr>
          <p:nvPr>
            <p:ph type="title"/>
          </p:nvPr>
        </p:nvSpPr>
        <p:spPr/>
        <p:txBody>
          <a:bodyPr>
            <a:normAutofit fontScale="90000"/>
          </a:bodyPr>
          <a:lstStyle/>
          <a:p>
            <a:pPr algn="ctr"/>
            <a:r>
              <a:rPr lang="en-US" b="1" dirty="0"/>
              <a:t>SELECTING THE APPROPRIATE CAST MATERIAL</a:t>
            </a:r>
          </a:p>
        </p:txBody>
      </p:sp>
      <p:sp>
        <p:nvSpPr>
          <p:cNvPr id="3" name="Content Placeholder 2">
            <a:extLst>
              <a:ext uri="{FF2B5EF4-FFF2-40B4-BE49-F238E27FC236}">
                <a16:creationId xmlns:a16="http://schemas.microsoft.com/office/drawing/2014/main" id="{8919E6ED-5BB1-4FEF-A553-FF2F2AB8B65F}"/>
              </a:ext>
            </a:extLst>
          </p:cNvPr>
          <p:cNvSpPr>
            <a:spLocks noGrp="1"/>
          </p:cNvSpPr>
          <p:nvPr>
            <p:ph idx="1"/>
          </p:nvPr>
        </p:nvSpPr>
        <p:spPr/>
        <p:txBody>
          <a:bodyPr>
            <a:normAutofit/>
          </a:bodyPr>
          <a:lstStyle/>
          <a:p>
            <a:r>
              <a:rPr lang="en-US" sz="3300" dirty="0">
                <a:solidFill>
                  <a:srgbClr val="CC0099"/>
                </a:solidFill>
                <a:latin typeface="Calibri" panose="020F0502020204030204" pitchFamily="34" charset="0"/>
              </a:rPr>
              <a:t>Considerations: </a:t>
            </a:r>
            <a:endParaRPr lang="en-US" sz="4500" dirty="0"/>
          </a:p>
          <a:p>
            <a:pPr marL="0" indent="0">
              <a:buNone/>
            </a:pPr>
            <a:r>
              <a:rPr lang="en-US" sz="3300" dirty="0">
                <a:solidFill>
                  <a:srgbClr val="000000"/>
                </a:solidFill>
                <a:latin typeface="Arial" panose="020B0604020202020204" pitchFamily="34" charset="0"/>
              </a:rPr>
              <a:t>	– </a:t>
            </a:r>
            <a:r>
              <a:rPr lang="en-US" sz="3300" dirty="0">
                <a:solidFill>
                  <a:srgbClr val="000000"/>
                </a:solidFill>
                <a:latin typeface="Calibri" panose="020F0502020204030204" pitchFamily="34" charset="0"/>
              </a:rPr>
              <a:t>Goals and anticipated duration of immobilization </a:t>
            </a:r>
            <a:endParaRPr lang="en-US" sz="4500" dirty="0"/>
          </a:p>
          <a:p>
            <a:pPr marL="0" indent="0">
              <a:buNone/>
            </a:pPr>
            <a:r>
              <a:rPr lang="en-US" sz="3300" dirty="0">
                <a:solidFill>
                  <a:srgbClr val="000000"/>
                </a:solidFill>
                <a:latin typeface="Arial" panose="020B0604020202020204" pitchFamily="34" charset="0"/>
              </a:rPr>
              <a:t>	– </a:t>
            </a:r>
            <a:r>
              <a:rPr lang="en-US" sz="3300" dirty="0">
                <a:solidFill>
                  <a:srgbClr val="000000"/>
                </a:solidFill>
                <a:latin typeface="Calibri" panose="020F0502020204030204" pitchFamily="34" charset="0"/>
              </a:rPr>
              <a:t>Patient and financial factors </a:t>
            </a:r>
            <a:endParaRPr lang="en-US" sz="4500" dirty="0"/>
          </a:p>
        </p:txBody>
      </p:sp>
    </p:spTree>
    <p:extLst>
      <p:ext uri="{BB962C8B-B14F-4D97-AF65-F5344CB8AC3E}">
        <p14:creationId xmlns:p14="http://schemas.microsoft.com/office/powerpoint/2010/main" val="1315164378"/>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a:extLst>
              <a:ext uri="{FF2B5EF4-FFF2-40B4-BE49-F238E27FC236}">
                <a16:creationId xmlns:a16="http://schemas.microsoft.com/office/drawing/2014/main" id="{AF5D7935-16EC-4AAE-A7E6-7F3B6E542284}"/>
              </a:ext>
            </a:extLst>
          </p:cNvPr>
          <p:cNvSpPr>
            <a:spLocks noGrp="1"/>
          </p:cNvSpPr>
          <p:nvPr>
            <p:ph type="title"/>
          </p:nvPr>
        </p:nvSpPr>
        <p:spPr>
          <a:xfrm>
            <a:off x="76200" y="228600"/>
            <a:ext cx="6781800" cy="762000"/>
          </a:xfrm>
        </p:spPr>
        <p:txBody>
          <a:bodyPr/>
          <a:lstStyle/>
          <a:p>
            <a:pPr eaLnBrk="1" hangingPunct="1"/>
            <a:r>
              <a:rPr lang="en-US" altLang="en-US" sz="3200">
                <a:solidFill>
                  <a:srgbClr val="800000"/>
                </a:solidFill>
                <a:latin typeface="Arial Black" panose="020B0A04020102020204" pitchFamily="34" charset="0"/>
              </a:rPr>
              <a:t>Short Leg Walking Cast</a:t>
            </a:r>
            <a:endParaRPr lang="en-US" altLang="en-US">
              <a:solidFill>
                <a:srgbClr val="800000"/>
              </a:solidFill>
              <a:latin typeface="HelveticaNeue HeavyCond" charset="0"/>
            </a:endParaRPr>
          </a:p>
        </p:txBody>
      </p:sp>
      <p:sp>
        <p:nvSpPr>
          <p:cNvPr id="49155" name="Rectangle 2">
            <a:extLst>
              <a:ext uri="{FF2B5EF4-FFF2-40B4-BE49-F238E27FC236}">
                <a16:creationId xmlns:a16="http://schemas.microsoft.com/office/drawing/2014/main" id="{7365454F-FBCF-4009-990C-47E9B243174B}"/>
              </a:ext>
            </a:extLst>
          </p:cNvPr>
          <p:cNvSpPr>
            <a:spLocks noGrp="1"/>
          </p:cNvSpPr>
          <p:nvPr>
            <p:ph type="body" sz="half" idx="1"/>
          </p:nvPr>
        </p:nvSpPr>
        <p:spPr>
          <a:xfrm>
            <a:off x="838200" y="1219200"/>
            <a:ext cx="3581400" cy="4343400"/>
          </a:xfrm>
        </p:spPr>
        <p:txBody>
          <a:bodyPr/>
          <a:lstStyle/>
          <a:p>
            <a:pPr eaLnBrk="1" hangingPunct="1">
              <a:buFontTx/>
              <a:buNone/>
            </a:pPr>
            <a:r>
              <a:rPr lang="en-US" altLang="en-US" b="1">
                <a:solidFill>
                  <a:srgbClr val="000099"/>
                </a:solidFill>
                <a:latin typeface="Arial" panose="020B0604020202020204" pitchFamily="34" charset="0"/>
              </a:rPr>
              <a:t>Third Roll</a:t>
            </a:r>
          </a:p>
          <a:p>
            <a:pPr eaLnBrk="1" hangingPunct="1"/>
            <a:r>
              <a:rPr lang="en-US" altLang="en-US" sz="2400">
                <a:solidFill>
                  <a:srgbClr val="000099"/>
                </a:solidFill>
                <a:latin typeface="Arial" panose="020B0604020202020204" pitchFamily="34" charset="0"/>
              </a:rPr>
              <a:t>Wrap distal to proximal, incorporating stockinette.</a:t>
            </a:r>
            <a:br>
              <a:rPr lang="en-US" altLang="en-US" sz="2400">
                <a:solidFill>
                  <a:srgbClr val="000099"/>
                </a:solidFill>
                <a:latin typeface="Arial" panose="020B0604020202020204" pitchFamily="34" charset="0"/>
              </a:rPr>
            </a:br>
            <a:endParaRPr lang="en-US" altLang="en-US" sz="2400">
              <a:solidFill>
                <a:srgbClr val="000099"/>
              </a:solidFill>
              <a:latin typeface="Arial" panose="020B0604020202020204" pitchFamily="34" charset="0"/>
            </a:endParaRPr>
          </a:p>
          <a:p>
            <a:pPr eaLnBrk="1" hangingPunct="1"/>
            <a:r>
              <a:rPr lang="en-US" altLang="en-US" sz="2400">
                <a:solidFill>
                  <a:srgbClr val="000099"/>
                </a:solidFill>
                <a:latin typeface="Arial" panose="020B0604020202020204" pitchFamily="34" charset="0"/>
              </a:rPr>
              <a:t>Mold cast until set.</a:t>
            </a:r>
            <a:endParaRPr lang="en-US" altLang="en-US" sz="2400">
              <a:solidFill>
                <a:srgbClr val="000099"/>
              </a:solidFill>
              <a:latin typeface="55 Helvetica Roman" charset="0"/>
            </a:endParaRPr>
          </a:p>
          <a:p>
            <a:pPr eaLnBrk="1" hangingPunct="1">
              <a:buFontTx/>
              <a:buNone/>
            </a:pPr>
            <a:endParaRPr lang="en-US" altLang="en-US" sz="1800">
              <a:solidFill>
                <a:srgbClr val="000099"/>
              </a:solidFill>
              <a:latin typeface="55 Helvetica Roman" charset="0"/>
            </a:endParaRPr>
          </a:p>
        </p:txBody>
      </p:sp>
      <p:pic>
        <p:nvPicPr>
          <p:cNvPr id="49156" name="Picture 4">
            <a:extLst>
              <a:ext uri="{FF2B5EF4-FFF2-40B4-BE49-F238E27FC236}">
                <a16:creationId xmlns:a16="http://schemas.microsoft.com/office/drawing/2014/main" id="{A2239D2E-BE6F-4A5D-9462-3223D84F04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997075"/>
            <a:ext cx="3733800" cy="32607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cSld>
  <p:clrMapOvr>
    <a:masterClrMapping/>
  </p:clrMapOvr>
  <p:transition spd="med">
    <p:wipe dir="d"/>
  </p:transition>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a:extLst>
              <a:ext uri="{FF2B5EF4-FFF2-40B4-BE49-F238E27FC236}">
                <a16:creationId xmlns:a16="http://schemas.microsoft.com/office/drawing/2014/main" id="{108D9018-108C-444D-9415-54F008B1FC2D}"/>
              </a:ext>
            </a:extLst>
          </p:cNvPr>
          <p:cNvSpPr>
            <a:spLocks noGrp="1"/>
          </p:cNvSpPr>
          <p:nvPr>
            <p:ph type="title"/>
          </p:nvPr>
        </p:nvSpPr>
        <p:spPr>
          <a:xfrm>
            <a:off x="76200" y="228600"/>
            <a:ext cx="6781800" cy="762000"/>
          </a:xfrm>
        </p:spPr>
        <p:txBody>
          <a:bodyPr/>
          <a:lstStyle/>
          <a:p>
            <a:pPr eaLnBrk="1" hangingPunct="1"/>
            <a:r>
              <a:rPr lang="en-US" altLang="en-US" sz="3200">
                <a:solidFill>
                  <a:srgbClr val="800000"/>
                </a:solidFill>
                <a:latin typeface="Arial Black" panose="020B0A04020102020204" pitchFamily="34" charset="0"/>
              </a:rPr>
              <a:t>Short Leg Walking Cast</a:t>
            </a:r>
            <a:endParaRPr lang="en-US" altLang="en-US">
              <a:solidFill>
                <a:srgbClr val="800000"/>
              </a:solidFill>
              <a:latin typeface="HelveticaNeue HeavyCond" charset="0"/>
            </a:endParaRPr>
          </a:p>
        </p:txBody>
      </p:sp>
      <p:sp>
        <p:nvSpPr>
          <p:cNvPr id="50179" name="Rectangle 2">
            <a:extLst>
              <a:ext uri="{FF2B5EF4-FFF2-40B4-BE49-F238E27FC236}">
                <a16:creationId xmlns:a16="http://schemas.microsoft.com/office/drawing/2014/main" id="{D9561E66-032D-4249-AA83-ED7DD53E1AEB}"/>
              </a:ext>
            </a:extLst>
          </p:cNvPr>
          <p:cNvSpPr>
            <a:spLocks noGrp="1"/>
          </p:cNvSpPr>
          <p:nvPr>
            <p:ph type="body" sz="half" idx="1"/>
          </p:nvPr>
        </p:nvSpPr>
        <p:spPr>
          <a:xfrm>
            <a:off x="838200" y="1295400"/>
            <a:ext cx="7696200" cy="5181600"/>
          </a:xfrm>
        </p:spPr>
        <p:txBody>
          <a:bodyPr>
            <a:normAutofit lnSpcReduction="10000"/>
          </a:bodyPr>
          <a:lstStyle/>
          <a:p>
            <a:pPr eaLnBrk="1" hangingPunct="1">
              <a:buFontTx/>
              <a:buNone/>
            </a:pPr>
            <a:r>
              <a:rPr lang="en-US" altLang="en-US" sz="2500" b="1">
                <a:solidFill>
                  <a:srgbClr val="000099"/>
                </a:solidFill>
                <a:latin typeface="Arial" panose="020B0604020202020204" pitchFamily="34" charset="0"/>
              </a:rPr>
              <a:t>Strap-on standard cast shoe</a:t>
            </a:r>
          </a:p>
          <a:p>
            <a:pPr eaLnBrk="1" hangingPunct="1">
              <a:buFontTx/>
              <a:buNone/>
            </a:pPr>
            <a:r>
              <a:rPr lang="en-US" altLang="en-US" sz="2500">
                <a:solidFill>
                  <a:srgbClr val="000099"/>
                </a:solidFill>
                <a:latin typeface="Arial" panose="020B0604020202020204" pitchFamily="34" charset="0"/>
              </a:rPr>
              <a:t>1. 	Allow extra minutes for set up of 1</a:t>
            </a:r>
            <a:r>
              <a:rPr lang="en-US" altLang="en-US" sz="2500" baseline="30000">
                <a:solidFill>
                  <a:srgbClr val="000099"/>
                </a:solidFill>
                <a:latin typeface="Arial" panose="020B0604020202020204" pitchFamily="34" charset="0"/>
              </a:rPr>
              <a:t>st</a:t>
            </a:r>
            <a:r>
              <a:rPr lang="en-US" altLang="en-US" sz="2500">
                <a:solidFill>
                  <a:srgbClr val="000099"/>
                </a:solidFill>
                <a:latin typeface="Arial" panose="020B0604020202020204" pitchFamily="34" charset="0"/>
              </a:rPr>
              <a:t> roll before weight bearing.</a:t>
            </a:r>
            <a:br>
              <a:rPr lang="en-US" altLang="en-US" sz="2500">
                <a:solidFill>
                  <a:srgbClr val="000099"/>
                </a:solidFill>
                <a:latin typeface="Arial" panose="020B0604020202020204" pitchFamily="34" charset="0"/>
              </a:rPr>
            </a:br>
            <a:endParaRPr lang="en-US" altLang="en-US" sz="2500">
              <a:solidFill>
                <a:srgbClr val="000099"/>
              </a:solidFill>
              <a:latin typeface="Arial" panose="020B0604020202020204" pitchFamily="34" charset="0"/>
            </a:endParaRPr>
          </a:p>
          <a:p>
            <a:pPr eaLnBrk="1" hangingPunct="1">
              <a:buFontTx/>
              <a:buNone/>
            </a:pPr>
            <a:r>
              <a:rPr lang="en-US" altLang="en-US" sz="2500">
                <a:solidFill>
                  <a:srgbClr val="000099"/>
                </a:solidFill>
                <a:latin typeface="Arial" panose="020B0604020202020204" pitchFamily="34" charset="0"/>
              </a:rPr>
              <a:t>2. 	Use for all ambulation on weight bearing casts.</a:t>
            </a:r>
            <a:endParaRPr lang="en-US" altLang="en-US" sz="2500">
              <a:solidFill>
                <a:srgbClr val="000099"/>
              </a:solidFill>
              <a:latin typeface="55 Helvetica Roman" charset="0"/>
            </a:endParaRPr>
          </a:p>
          <a:p>
            <a:pPr eaLnBrk="1" hangingPunct="1">
              <a:buFontTx/>
              <a:buNone/>
            </a:pPr>
            <a:endParaRPr lang="en-US" altLang="en-US" sz="2500">
              <a:solidFill>
                <a:srgbClr val="000099"/>
              </a:solidFill>
              <a:latin typeface="55 Helvetica Roman" charset="0"/>
            </a:endParaRPr>
          </a:p>
          <a:p>
            <a:pPr eaLnBrk="1" hangingPunct="1">
              <a:buFontTx/>
              <a:buNone/>
            </a:pPr>
            <a:r>
              <a:rPr lang="en-US" altLang="en-US" sz="2500" b="1">
                <a:solidFill>
                  <a:srgbClr val="000099"/>
                </a:solidFill>
                <a:latin typeface="Arial" panose="020B0604020202020204" pitchFamily="34" charset="0"/>
              </a:rPr>
              <a:t>Removal Technique</a:t>
            </a:r>
          </a:p>
          <a:p>
            <a:pPr eaLnBrk="1" hangingPunct="1">
              <a:buFontTx/>
              <a:buNone/>
            </a:pPr>
            <a:r>
              <a:rPr lang="en-US" altLang="en-US" sz="2500">
                <a:solidFill>
                  <a:srgbClr val="000099"/>
                </a:solidFill>
                <a:latin typeface="Arial" panose="020B0604020202020204" pitchFamily="34" charset="0"/>
              </a:rPr>
              <a:t>1. 	Follow removal steps for short  arm casts.</a:t>
            </a:r>
            <a:br>
              <a:rPr lang="en-US" altLang="en-US" sz="2500">
                <a:solidFill>
                  <a:srgbClr val="000099"/>
                </a:solidFill>
                <a:latin typeface="Arial" panose="020B0604020202020204" pitchFamily="34" charset="0"/>
              </a:rPr>
            </a:br>
            <a:endParaRPr lang="en-US" altLang="en-US" sz="2500">
              <a:solidFill>
                <a:srgbClr val="000099"/>
              </a:solidFill>
              <a:latin typeface="Arial" panose="020B0604020202020204" pitchFamily="34" charset="0"/>
            </a:endParaRPr>
          </a:p>
          <a:p>
            <a:pPr eaLnBrk="1" hangingPunct="1">
              <a:buFontTx/>
              <a:buNone/>
            </a:pPr>
            <a:r>
              <a:rPr lang="en-US" altLang="en-US" sz="2500">
                <a:solidFill>
                  <a:srgbClr val="000099"/>
                </a:solidFill>
                <a:latin typeface="Arial" panose="020B0604020202020204" pitchFamily="34" charset="0"/>
              </a:rPr>
              <a:t>2. 	Bivalve medially and laterally.</a:t>
            </a:r>
            <a:br>
              <a:rPr lang="en-US" altLang="en-US" sz="2500">
                <a:solidFill>
                  <a:srgbClr val="000099"/>
                </a:solidFill>
                <a:latin typeface="Arial" panose="020B0604020202020204" pitchFamily="34" charset="0"/>
              </a:rPr>
            </a:br>
            <a:endParaRPr lang="en-US" altLang="en-US" sz="2500">
              <a:solidFill>
                <a:srgbClr val="000099"/>
              </a:solidFill>
              <a:latin typeface="Arial" panose="020B0604020202020204" pitchFamily="34" charset="0"/>
            </a:endParaRPr>
          </a:p>
          <a:p>
            <a:pPr eaLnBrk="1" hangingPunct="1">
              <a:buFontTx/>
              <a:buNone/>
            </a:pPr>
            <a:r>
              <a:rPr lang="en-US" altLang="en-US" sz="2500">
                <a:solidFill>
                  <a:srgbClr val="000099"/>
                </a:solidFill>
                <a:latin typeface="Arial" panose="020B0604020202020204" pitchFamily="34" charset="0"/>
              </a:rPr>
              <a:t>3. 	Cut to remove stockinette and padding.</a:t>
            </a:r>
            <a:endParaRPr lang="en-US" altLang="en-US" sz="2500">
              <a:solidFill>
                <a:srgbClr val="000099"/>
              </a:solidFill>
              <a:latin typeface="55 Helvetica Roman" charset="0"/>
            </a:endParaRPr>
          </a:p>
        </p:txBody>
      </p:sp>
    </p:spTree>
  </p:cSld>
  <p:clrMapOvr>
    <a:masterClrMapping/>
  </p:clrMapOvr>
  <p:transition spd="med">
    <p:wipe dir="d"/>
  </p:transition>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70EB18F6-3170-4D1E-AFEF-2FB1E10F1575}"/>
              </a:ext>
            </a:extLst>
          </p:cNvPr>
          <p:cNvSpPr>
            <a:spLocks noGrp="1"/>
          </p:cNvSpPr>
          <p:nvPr>
            <p:ph type="ctrTitle"/>
          </p:nvPr>
        </p:nvSpPr>
        <p:spPr/>
        <p:txBody>
          <a:bodyPr/>
          <a:lstStyle/>
          <a:p>
            <a:pPr eaLnBrk="1" hangingPunct="1"/>
            <a:r>
              <a:rPr lang="en-US" altLang="en-US" b="1"/>
              <a:t>Plaster in Orthopaedics</a:t>
            </a:r>
          </a:p>
        </p:txBody>
      </p:sp>
      <p:sp>
        <p:nvSpPr>
          <p:cNvPr id="52227" name="Subtitle 2">
            <a:extLst>
              <a:ext uri="{FF2B5EF4-FFF2-40B4-BE49-F238E27FC236}">
                <a16:creationId xmlns:a16="http://schemas.microsoft.com/office/drawing/2014/main" id="{98DD8970-FB11-4C01-AF2E-DC72D2F566C7}"/>
              </a:ext>
            </a:extLst>
          </p:cNvPr>
          <p:cNvSpPr>
            <a:spLocks noGrp="1"/>
          </p:cNvSpPr>
          <p:nvPr>
            <p:ph type="subTitle" idx="1"/>
          </p:nvPr>
        </p:nvSpPr>
        <p:spPr/>
        <p:txBody>
          <a:bodyPr/>
          <a:lstStyle/>
          <a:p>
            <a:pPr eaLnBrk="1" hangingPunct="1"/>
            <a:endParaRPr lang="en-US" altLang="en-US"/>
          </a:p>
        </p:txBody>
      </p:sp>
      <p:pic>
        <p:nvPicPr>
          <p:cNvPr id="52228" name="Picture 2">
            <a:extLst>
              <a:ext uri="{FF2B5EF4-FFF2-40B4-BE49-F238E27FC236}">
                <a16:creationId xmlns:a16="http://schemas.microsoft.com/office/drawing/2014/main" id="{A6341E83-2E67-4537-9F70-A76D64C95F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1850" y="3227388"/>
            <a:ext cx="241935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4">
            <a:extLst>
              <a:ext uri="{FF2B5EF4-FFF2-40B4-BE49-F238E27FC236}">
                <a16:creationId xmlns:a16="http://schemas.microsoft.com/office/drawing/2014/main" id="{B4C8A57F-F612-48BD-AADC-E9DFC35D42C2}"/>
              </a:ext>
            </a:extLst>
          </p:cNvPr>
          <p:cNvSpPr>
            <a:spLocks noGrp="1"/>
          </p:cNvSpPr>
          <p:nvPr>
            <p:ph type="title"/>
          </p:nvPr>
        </p:nvSpPr>
        <p:spPr/>
        <p:txBody>
          <a:bodyPr>
            <a:normAutofit fontScale="90000"/>
          </a:bodyPr>
          <a:lstStyle/>
          <a:p>
            <a:pPr eaLnBrk="1" hangingPunct="1"/>
            <a:r>
              <a:rPr lang="en-US" altLang="en-US"/>
              <a:t>Principles of Casting and Splinting</a:t>
            </a:r>
          </a:p>
        </p:txBody>
      </p:sp>
      <p:sp>
        <p:nvSpPr>
          <p:cNvPr id="54275" name="Content Placeholder 2">
            <a:extLst>
              <a:ext uri="{FF2B5EF4-FFF2-40B4-BE49-F238E27FC236}">
                <a16:creationId xmlns:a16="http://schemas.microsoft.com/office/drawing/2014/main" id="{3C5EA16C-2545-4B20-9744-7F5A78397396}"/>
              </a:ext>
            </a:extLst>
          </p:cNvPr>
          <p:cNvSpPr>
            <a:spLocks noGrp="1"/>
          </p:cNvSpPr>
          <p:nvPr>
            <p:ph idx="1"/>
          </p:nvPr>
        </p:nvSpPr>
        <p:spPr/>
        <p:txBody>
          <a:bodyPr/>
          <a:lstStyle/>
          <a:p>
            <a:pPr eaLnBrk="1" hangingPunct="1"/>
            <a:r>
              <a:rPr lang="en-US" altLang="en-US"/>
              <a:t>The ability to properly apply casts and splints is a technical skill easily mastered with practice and an understanding of basic principles</a:t>
            </a:r>
          </a:p>
          <a:p>
            <a:pPr eaLnBrk="1" hangingPunct="1"/>
            <a:r>
              <a:rPr lang="en-US" altLang="en-US"/>
              <a:t>The initial approach to casting and splinting requires a thorough assessment of the skin, neurovascular status, soft tissues, and bony structures to accurately assess and diagnose the injury</a:t>
            </a:r>
          </a:p>
          <a:p>
            <a:pPr eaLnBrk="1" hangingPunct="1"/>
            <a:r>
              <a:rPr lang="en-US" altLang="en-US"/>
              <a:t>Once the need for immobilization has been determined, the physician must decide whether to apply a splint or a cast</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44E0886B-357C-4D9E-A472-63C2C95560DA}"/>
              </a:ext>
            </a:extLst>
          </p:cNvPr>
          <p:cNvSpPr>
            <a:spLocks noGrp="1"/>
          </p:cNvSpPr>
          <p:nvPr>
            <p:ph type="title"/>
          </p:nvPr>
        </p:nvSpPr>
        <p:spPr/>
        <p:txBody>
          <a:bodyPr/>
          <a:lstStyle/>
          <a:p>
            <a:pPr eaLnBrk="1" hangingPunct="1"/>
            <a:r>
              <a:rPr lang="en-US" altLang="en-US"/>
              <a:t>Immobilization techniques</a:t>
            </a:r>
          </a:p>
        </p:txBody>
      </p:sp>
      <p:sp>
        <p:nvSpPr>
          <p:cNvPr id="58371" name="Content Placeholder 2">
            <a:extLst>
              <a:ext uri="{FF2B5EF4-FFF2-40B4-BE49-F238E27FC236}">
                <a16:creationId xmlns:a16="http://schemas.microsoft.com/office/drawing/2014/main" id="{3C752F0C-8D58-4AF5-8430-F48A731A1C65}"/>
              </a:ext>
            </a:extLst>
          </p:cNvPr>
          <p:cNvSpPr>
            <a:spLocks noGrp="1"/>
          </p:cNvSpPr>
          <p:nvPr>
            <p:ph idx="1"/>
          </p:nvPr>
        </p:nvSpPr>
        <p:spPr/>
        <p:txBody>
          <a:bodyPr/>
          <a:lstStyle/>
          <a:p>
            <a:pPr eaLnBrk="1" hangingPunct="1"/>
            <a:r>
              <a:rPr lang="en-US" altLang="en-US"/>
              <a:t>Casts and splints serve to immobilize orthopedic injuries</a:t>
            </a:r>
            <a:endParaRPr lang="en-US" altLang="en-US" i="1"/>
          </a:p>
          <a:p>
            <a:pPr lvl="1" eaLnBrk="1" hangingPunct="1"/>
            <a:r>
              <a:rPr lang="en-US" altLang="en-US"/>
              <a:t>They promote healing, </a:t>
            </a:r>
          </a:p>
          <a:p>
            <a:pPr lvl="1" eaLnBrk="1" hangingPunct="1"/>
            <a:r>
              <a:rPr lang="en-US" altLang="en-US"/>
              <a:t>Maintain bone alignment, </a:t>
            </a:r>
          </a:p>
          <a:p>
            <a:pPr lvl="1" eaLnBrk="1" hangingPunct="1"/>
            <a:r>
              <a:rPr lang="en-US" altLang="en-US"/>
              <a:t>Diminish pain,</a:t>
            </a:r>
          </a:p>
          <a:p>
            <a:pPr lvl="1" eaLnBrk="1" hangingPunct="1"/>
            <a:r>
              <a:rPr lang="en-US" altLang="en-US"/>
              <a:t>Protect the injury, and </a:t>
            </a:r>
          </a:p>
          <a:p>
            <a:pPr lvl="1" eaLnBrk="1" hangingPunct="1"/>
            <a:r>
              <a:rPr lang="en-US" altLang="en-US"/>
              <a:t>Help compensate for surrounding muscular weakness</a:t>
            </a:r>
          </a:p>
          <a:p>
            <a:pPr eaLnBrk="1" hangingPunct="1"/>
            <a:r>
              <a:rPr lang="en-US" altLang="en-US"/>
              <a:t>Improper or prolonged application can increase the risk of complications from immobilization</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0356C23F-8FFA-4A96-8F59-ACCE6175B8D5}"/>
              </a:ext>
            </a:extLst>
          </p:cNvPr>
          <p:cNvSpPr>
            <a:spLocks noGrp="1"/>
          </p:cNvSpPr>
          <p:nvPr>
            <p:ph type="title"/>
          </p:nvPr>
        </p:nvSpPr>
        <p:spPr/>
        <p:txBody>
          <a:bodyPr/>
          <a:lstStyle/>
          <a:p>
            <a:pPr eaLnBrk="1" hangingPunct="1"/>
            <a:r>
              <a:rPr lang="en-US" altLang="en-US"/>
              <a:t>Indications </a:t>
            </a:r>
          </a:p>
        </p:txBody>
      </p:sp>
      <p:sp>
        <p:nvSpPr>
          <p:cNvPr id="60419" name="Content Placeholder 2">
            <a:extLst>
              <a:ext uri="{FF2B5EF4-FFF2-40B4-BE49-F238E27FC236}">
                <a16:creationId xmlns:a16="http://schemas.microsoft.com/office/drawing/2014/main" id="{672DBA47-36D2-41D9-BC3D-B72A808FCCA6}"/>
              </a:ext>
            </a:extLst>
          </p:cNvPr>
          <p:cNvSpPr>
            <a:spLocks noGrp="1"/>
          </p:cNvSpPr>
          <p:nvPr>
            <p:ph idx="1"/>
          </p:nvPr>
        </p:nvSpPr>
        <p:spPr/>
        <p:txBody>
          <a:bodyPr/>
          <a:lstStyle/>
          <a:p>
            <a:pPr eaLnBrk="1" hangingPunct="1"/>
            <a:endParaRPr lang="en-US" altLang="en-US"/>
          </a:p>
        </p:txBody>
      </p:sp>
      <p:pic>
        <p:nvPicPr>
          <p:cNvPr id="60420" name="Picture 2">
            <a:extLst>
              <a:ext uri="{FF2B5EF4-FFF2-40B4-BE49-F238E27FC236}">
                <a16:creationId xmlns:a16="http://schemas.microsoft.com/office/drawing/2014/main" id="{C9B377B5-A308-4305-B5CF-9960576ACD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9144000" cy="477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8311BCC6-BB37-4CEE-8888-85E47C58648E}"/>
              </a:ext>
            </a:extLst>
          </p:cNvPr>
          <p:cNvSpPr>
            <a:spLocks noGrp="1"/>
          </p:cNvSpPr>
          <p:nvPr>
            <p:ph type="title"/>
          </p:nvPr>
        </p:nvSpPr>
        <p:spPr/>
        <p:txBody>
          <a:bodyPr/>
          <a:lstStyle/>
          <a:p>
            <a:pPr eaLnBrk="1" hangingPunct="1"/>
            <a:endParaRPr lang="en-US" altLang="en-US"/>
          </a:p>
        </p:txBody>
      </p:sp>
      <p:sp>
        <p:nvSpPr>
          <p:cNvPr id="64515" name="Content Placeholder 2">
            <a:extLst>
              <a:ext uri="{FF2B5EF4-FFF2-40B4-BE49-F238E27FC236}">
                <a16:creationId xmlns:a16="http://schemas.microsoft.com/office/drawing/2014/main" id="{1618FD5E-8DF6-4858-BD72-27F039DAD7EF}"/>
              </a:ext>
            </a:extLst>
          </p:cNvPr>
          <p:cNvSpPr>
            <a:spLocks noGrp="1"/>
          </p:cNvSpPr>
          <p:nvPr>
            <p:ph idx="1"/>
          </p:nvPr>
        </p:nvSpPr>
        <p:spPr/>
        <p:txBody>
          <a:bodyPr/>
          <a:lstStyle/>
          <a:p>
            <a:pPr eaLnBrk="1" hangingPunct="1"/>
            <a:endParaRPr lang="en-US" altLang="en-US"/>
          </a:p>
        </p:txBody>
      </p:sp>
      <p:pic>
        <p:nvPicPr>
          <p:cNvPr id="64516" name="Picture 2">
            <a:extLst>
              <a:ext uri="{FF2B5EF4-FFF2-40B4-BE49-F238E27FC236}">
                <a16:creationId xmlns:a16="http://schemas.microsoft.com/office/drawing/2014/main" id="{C10D5A1D-CEEA-40C8-865A-03404CE6D3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22"/>
          <a:stretch>
            <a:fillRect/>
          </a:stretch>
        </p:blipFill>
        <p:spPr bwMode="auto">
          <a:xfrm>
            <a:off x="533400" y="0"/>
            <a:ext cx="80914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0674E325-889D-499E-B01C-698FA7ABCF17}"/>
              </a:ext>
            </a:extLst>
          </p:cNvPr>
          <p:cNvSpPr>
            <a:spLocks noGrp="1"/>
          </p:cNvSpPr>
          <p:nvPr>
            <p:ph type="title"/>
          </p:nvPr>
        </p:nvSpPr>
        <p:spPr/>
        <p:txBody>
          <a:bodyPr/>
          <a:lstStyle/>
          <a:p>
            <a:pPr eaLnBrk="1" hangingPunct="1"/>
            <a:r>
              <a:rPr lang="en-US" altLang="en-US"/>
              <a:t>Splinting Versus Casting</a:t>
            </a:r>
          </a:p>
        </p:txBody>
      </p:sp>
      <p:sp>
        <p:nvSpPr>
          <p:cNvPr id="66563" name="Content Placeholder 2">
            <a:extLst>
              <a:ext uri="{FF2B5EF4-FFF2-40B4-BE49-F238E27FC236}">
                <a16:creationId xmlns:a16="http://schemas.microsoft.com/office/drawing/2014/main" id="{F676E65D-A2E3-4060-8C22-E54DD473C24F}"/>
              </a:ext>
            </a:extLst>
          </p:cNvPr>
          <p:cNvSpPr>
            <a:spLocks noGrp="1"/>
          </p:cNvSpPr>
          <p:nvPr>
            <p:ph idx="1"/>
          </p:nvPr>
        </p:nvSpPr>
        <p:spPr/>
        <p:txBody>
          <a:bodyPr>
            <a:normAutofit fontScale="92500" lnSpcReduction="20000"/>
          </a:bodyPr>
          <a:lstStyle/>
          <a:p>
            <a:pPr eaLnBrk="1" hangingPunct="1"/>
            <a:r>
              <a:rPr lang="en-US" altLang="en-US" sz="2500"/>
              <a:t>When considering whether to apply a splint or a cast, the physician must assess </a:t>
            </a:r>
          </a:p>
          <a:p>
            <a:pPr lvl="1" eaLnBrk="1" hangingPunct="1"/>
            <a:r>
              <a:rPr lang="en-US" altLang="en-US" sz="2200"/>
              <a:t>The stage and severity of the injury, </a:t>
            </a:r>
          </a:p>
          <a:p>
            <a:pPr lvl="1" eaLnBrk="1" hangingPunct="1"/>
            <a:r>
              <a:rPr lang="en-US" altLang="en-US" sz="2200"/>
              <a:t>The potential for instability, </a:t>
            </a:r>
          </a:p>
          <a:p>
            <a:pPr lvl="1" eaLnBrk="1" hangingPunct="1"/>
            <a:r>
              <a:rPr lang="en-US" altLang="en-US" sz="2200"/>
              <a:t>The risk of complications, and </a:t>
            </a:r>
          </a:p>
          <a:p>
            <a:pPr lvl="1" eaLnBrk="1" hangingPunct="1"/>
            <a:r>
              <a:rPr lang="en-US" altLang="en-US" sz="2200"/>
              <a:t>The patient’s functional requirements</a:t>
            </a:r>
          </a:p>
          <a:p>
            <a:pPr eaLnBrk="1" hangingPunct="1"/>
            <a:r>
              <a:rPr lang="en-US" altLang="en-US" sz="2500"/>
              <a:t>Splinting is more widely used in primary care for acute as well as definitive management (management following the acute phase of an injury) of orthopedic injuries</a:t>
            </a:r>
          </a:p>
          <a:p>
            <a:pPr lvl="1" eaLnBrk="1" hangingPunct="1"/>
            <a:r>
              <a:rPr lang="en-US" altLang="en-US" sz="2100"/>
              <a:t>Splints are often used for simple or stable fractures, sprains, tendon injuries, reduced joint dislocations, sprains, severe soft tissue injuries, and post-laceration repairs</a:t>
            </a:r>
          </a:p>
          <a:p>
            <a:pPr eaLnBrk="1" hangingPunct="1"/>
            <a:r>
              <a:rPr lang="en-US" altLang="en-US" sz="2500"/>
              <a:t>Casting is usually reserved for definitive and/or complex fracture management</a:t>
            </a:r>
          </a:p>
          <a:p>
            <a:pPr eaLnBrk="1" hangingPunct="1"/>
            <a:endParaRPr lang="en-US" altLang="en-US" sz="2500"/>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a:extLst>
              <a:ext uri="{FF2B5EF4-FFF2-40B4-BE49-F238E27FC236}">
                <a16:creationId xmlns:a16="http://schemas.microsoft.com/office/drawing/2014/main" id="{6F40CC99-5B8E-436A-AD2C-A1C91192C8AA}"/>
              </a:ext>
            </a:extLst>
          </p:cNvPr>
          <p:cNvSpPr>
            <a:spLocks noGrp="1"/>
          </p:cNvSpPr>
          <p:nvPr>
            <p:ph type="title"/>
          </p:nvPr>
        </p:nvSpPr>
        <p:spPr/>
        <p:txBody>
          <a:bodyPr/>
          <a:lstStyle/>
          <a:p>
            <a:pPr eaLnBrk="1" hangingPunct="1"/>
            <a:r>
              <a:rPr lang="en-US" altLang="en-US"/>
              <a:t>Splinting Versus Casting</a:t>
            </a:r>
          </a:p>
        </p:txBody>
      </p:sp>
      <p:sp>
        <p:nvSpPr>
          <p:cNvPr id="68611" name="Content Placeholder 2">
            <a:extLst>
              <a:ext uri="{FF2B5EF4-FFF2-40B4-BE49-F238E27FC236}">
                <a16:creationId xmlns:a16="http://schemas.microsoft.com/office/drawing/2014/main" id="{01465071-A3E0-4C98-B57A-F131263844A7}"/>
              </a:ext>
            </a:extLst>
          </p:cNvPr>
          <p:cNvSpPr>
            <a:spLocks noGrp="1"/>
          </p:cNvSpPr>
          <p:nvPr>
            <p:ph idx="1"/>
          </p:nvPr>
        </p:nvSpPr>
        <p:spPr/>
        <p:txBody>
          <a:bodyPr/>
          <a:lstStyle/>
          <a:p>
            <a:pPr eaLnBrk="1" hangingPunct="1"/>
            <a:endParaRPr lang="en-US" altLang="en-US"/>
          </a:p>
        </p:txBody>
      </p:sp>
      <p:pic>
        <p:nvPicPr>
          <p:cNvPr id="68612" name="Picture 2">
            <a:extLst>
              <a:ext uri="{FF2B5EF4-FFF2-40B4-BE49-F238E27FC236}">
                <a16:creationId xmlns:a16="http://schemas.microsoft.com/office/drawing/2014/main" id="{0B1D9C5A-5A3E-4505-B276-84DB397733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09750"/>
            <a:ext cx="9144000"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7C1DEB4E-3C8F-470E-9120-219DC7C605EC}"/>
              </a:ext>
            </a:extLst>
          </p:cNvPr>
          <p:cNvSpPr>
            <a:spLocks noGrp="1"/>
          </p:cNvSpPr>
          <p:nvPr>
            <p:ph type="title"/>
          </p:nvPr>
        </p:nvSpPr>
        <p:spPr/>
        <p:txBody>
          <a:bodyPr/>
          <a:lstStyle/>
          <a:p>
            <a:pPr eaLnBrk="1" hangingPunct="1"/>
            <a:r>
              <a:rPr lang="en-US" altLang="en-US"/>
              <a:t>Clinical Recommendation</a:t>
            </a:r>
          </a:p>
        </p:txBody>
      </p:sp>
      <p:sp>
        <p:nvSpPr>
          <p:cNvPr id="70659" name="Content Placeholder 2">
            <a:extLst>
              <a:ext uri="{FF2B5EF4-FFF2-40B4-BE49-F238E27FC236}">
                <a16:creationId xmlns:a16="http://schemas.microsoft.com/office/drawing/2014/main" id="{D69ACD64-C172-4E69-86D1-B667B50D42B4}"/>
              </a:ext>
            </a:extLst>
          </p:cNvPr>
          <p:cNvSpPr>
            <a:spLocks noGrp="1"/>
          </p:cNvSpPr>
          <p:nvPr>
            <p:ph idx="1"/>
          </p:nvPr>
        </p:nvSpPr>
        <p:spPr/>
        <p:txBody>
          <a:bodyPr/>
          <a:lstStyle/>
          <a:p>
            <a:pPr eaLnBrk="1" hangingPunct="1"/>
            <a:r>
              <a:rPr lang="en-US" altLang="en-US"/>
              <a:t>Splinting is the preferred method of fracture immobilization in the acute care setting.</a:t>
            </a:r>
          </a:p>
          <a:p>
            <a:pPr eaLnBrk="1" hangingPunct="1"/>
            <a:r>
              <a:rPr lang="en-US" altLang="en-US"/>
              <a:t>Casting is the mainstay of treatment for most fractures. </a:t>
            </a:r>
          </a:p>
          <a:p>
            <a:pPr eaLnBrk="1" hangingPunct="1"/>
            <a:r>
              <a:rPr lang="en-US" altLang="en-US"/>
              <a:t>Plaster should be used for most routine splinting applications.</a:t>
            </a:r>
          </a:p>
          <a:p>
            <a:pPr lvl="1" eaLnBrk="1" hangingPunct="1"/>
            <a:r>
              <a:rPr lang="en-US" altLang="en-US"/>
              <a:t>However, when weight or bulk of the cast or the time to bearing weight is important, a synthetic material chosen principally on the basis of cost is indicated.</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AD0BF-20E7-4021-B85D-E9043D8623D1}"/>
              </a:ext>
            </a:extLst>
          </p:cNvPr>
          <p:cNvSpPr>
            <a:spLocks noGrp="1"/>
          </p:cNvSpPr>
          <p:nvPr>
            <p:ph type="title"/>
          </p:nvPr>
        </p:nvSpPr>
        <p:spPr/>
        <p:txBody>
          <a:bodyPr>
            <a:normAutofit fontScale="90000"/>
          </a:bodyPr>
          <a:lstStyle/>
          <a:p>
            <a:pPr algn="r"/>
            <a:r>
              <a:rPr lang="en-US" b="1" dirty="0"/>
              <a:t>SELECTING THE APPROPRIATE CAST MATERIAL</a:t>
            </a:r>
          </a:p>
        </p:txBody>
      </p:sp>
      <p:sp>
        <p:nvSpPr>
          <p:cNvPr id="3" name="Content Placeholder 2">
            <a:extLst>
              <a:ext uri="{FF2B5EF4-FFF2-40B4-BE49-F238E27FC236}">
                <a16:creationId xmlns:a16="http://schemas.microsoft.com/office/drawing/2014/main" id="{E82CAA66-838F-4EE3-ACEC-5DC606539FC7}"/>
              </a:ext>
            </a:extLst>
          </p:cNvPr>
          <p:cNvSpPr>
            <a:spLocks noGrp="1"/>
          </p:cNvSpPr>
          <p:nvPr>
            <p:ph idx="1"/>
          </p:nvPr>
        </p:nvSpPr>
        <p:spPr/>
        <p:txBody>
          <a:bodyPr>
            <a:normAutofit fontScale="47500" lnSpcReduction="20000"/>
          </a:bodyPr>
          <a:lstStyle/>
          <a:p>
            <a:pPr marL="0" indent="0">
              <a:buNone/>
            </a:pPr>
            <a:endParaRPr lang="en-US" dirty="0"/>
          </a:p>
          <a:p>
            <a:pPr marL="0" indent="0">
              <a:buNone/>
            </a:pPr>
            <a:r>
              <a:rPr lang="en-US" sz="4425" dirty="0">
                <a:solidFill>
                  <a:srgbClr val="CC0099"/>
                </a:solidFill>
                <a:latin typeface="Arial" panose="020B0604020202020204" pitchFamily="34" charset="0"/>
              </a:rPr>
              <a:t>• </a:t>
            </a:r>
            <a:r>
              <a:rPr lang="en-US" sz="4425" dirty="0">
                <a:solidFill>
                  <a:srgbClr val="CC0099"/>
                </a:solidFill>
                <a:latin typeface="Calibri" panose="020F0502020204030204" pitchFamily="34" charset="0"/>
              </a:rPr>
              <a:t>When to Use POP: </a:t>
            </a:r>
            <a:endParaRPr lang="en-US" sz="5700" dirty="0"/>
          </a:p>
          <a:p>
            <a:pPr marL="0" indent="0">
              <a:buNone/>
            </a:pPr>
            <a:r>
              <a:rPr lang="en-US" sz="4425" dirty="0">
                <a:solidFill>
                  <a:srgbClr val="000000"/>
                </a:solidFill>
                <a:latin typeface="Arial" panose="020B0604020202020204" pitchFamily="34" charset="0"/>
              </a:rPr>
              <a:t>	– </a:t>
            </a:r>
            <a:r>
              <a:rPr lang="en-US" sz="4425" b="1" dirty="0">
                <a:solidFill>
                  <a:srgbClr val="000000"/>
                </a:solidFill>
                <a:latin typeface="Calibri-Bold"/>
              </a:rPr>
              <a:t>When a well-molded cast is crucial to maintain reduction </a:t>
            </a:r>
            <a:endParaRPr lang="en-US" sz="5700" dirty="0"/>
          </a:p>
          <a:p>
            <a:pPr marL="0" indent="0">
              <a:buNone/>
            </a:pPr>
            <a:r>
              <a:rPr lang="en-US" sz="4425" dirty="0">
                <a:solidFill>
                  <a:srgbClr val="000000"/>
                </a:solidFill>
                <a:latin typeface="Arial" panose="020B0604020202020204" pitchFamily="34" charset="0"/>
              </a:rPr>
              <a:t>• </a:t>
            </a:r>
            <a:r>
              <a:rPr lang="en-US" sz="4425" dirty="0">
                <a:solidFill>
                  <a:srgbClr val="000000"/>
                </a:solidFill>
                <a:latin typeface="Calibri" panose="020F0502020204030204" pitchFamily="34" charset="0"/>
              </a:rPr>
              <a:t>Acute </a:t>
            </a:r>
            <a:r>
              <a:rPr lang="en-US" sz="4425" dirty="0" err="1">
                <a:solidFill>
                  <a:srgbClr val="000000"/>
                </a:solidFill>
                <a:latin typeface="Calibri" panose="020F0502020204030204" pitchFamily="34" charset="0"/>
              </a:rPr>
              <a:t>paediatric</a:t>
            </a:r>
            <a:r>
              <a:rPr lang="en-US" sz="4425" dirty="0">
                <a:solidFill>
                  <a:srgbClr val="000000"/>
                </a:solidFill>
                <a:latin typeface="Calibri" panose="020F0502020204030204" pitchFamily="34" charset="0"/>
              </a:rPr>
              <a:t> forearm fractures that requires closed reduction and immobilization </a:t>
            </a:r>
            <a:endParaRPr lang="en-US" sz="5700" dirty="0"/>
          </a:p>
          <a:p>
            <a:pPr marL="0" indent="0">
              <a:buNone/>
            </a:pPr>
            <a:r>
              <a:rPr lang="en-US" sz="4425" dirty="0">
                <a:solidFill>
                  <a:srgbClr val="000000"/>
                </a:solidFill>
                <a:latin typeface="Arial" panose="020B0604020202020204" pitchFamily="34" charset="0"/>
              </a:rPr>
              <a:t>• </a:t>
            </a:r>
            <a:r>
              <a:rPr lang="en-US" sz="4425" dirty="0">
                <a:solidFill>
                  <a:srgbClr val="000000"/>
                </a:solidFill>
                <a:latin typeface="Calibri" panose="020F0502020204030204" pitchFamily="34" charset="0"/>
              </a:rPr>
              <a:t>Clubfoot </a:t>
            </a:r>
            <a:endParaRPr lang="en-US" sz="5700" dirty="0"/>
          </a:p>
          <a:p>
            <a:pPr marL="0" indent="0">
              <a:buNone/>
            </a:pPr>
            <a:r>
              <a:rPr lang="en-US" sz="4425" dirty="0">
                <a:solidFill>
                  <a:srgbClr val="000000"/>
                </a:solidFill>
                <a:latin typeface="Arial" panose="020B0604020202020204" pitchFamily="34" charset="0"/>
              </a:rPr>
              <a:t>	– </a:t>
            </a:r>
            <a:r>
              <a:rPr lang="en-US" sz="4425" dirty="0">
                <a:solidFill>
                  <a:srgbClr val="000000"/>
                </a:solidFill>
                <a:latin typeface="Calibri" panose="020F0502020204030204" pitchFamily="34" charset="0"/>
              </a:rPr>
              <a:t>The immobilized limb is small </a:t>
            </a:r>
            <a:endParaRPr lang="en-US" sz="5700" dirty="0"/>
          </a:p>
          <a:p>
            <a:pPr marL="0" indent="0">
              <a:buNone/>
            </a:pPr>
            <a:r>
              <a:rPr lang="en-US" sz="4425" dirty="0">
                <a:solidFill>
                  <a:srgbClr val="000000"/>
                </a:solidFill>
                <a:latin typeface="Arial" panose="020B0604020202020204" pitchFamily="34" charset="0"/>
              </a:rPr>
              <a:t>	– </a:t>
            </a:r>
            <a:r>
              <a:rPr lang="en-US" sz="4425" dirty="0">
                <a:solidFill>
                  <a:srgbClr val="000000"/>
                </a:solidFill>
                <a:latin typeface="Calibri" panose="020F0502020204030204" pitchFamily="34" charset="0"/>
              </a:rPr>
              <a:t>Maintaining position is essential </a:t>
            </a:r>
            <a:endParaRPr lang="en-US" sz="5700" dirty="0"/>
          </a:p>
          <a:p>
            <a:pPr marL="0" indent="0">
              <a:buNone/>
            </a:pPr>
            <a:r>
              <a:rPr lang="en-US" sz="4425" dirty="0">
                <a:solidFill>
                  <a:srgbClr val="000000"/>
                </a:solidFill>
                <a:latin typeface="Arial" panose="020B0604020202020204" pitchFamily="34" charset="0"/>
              </a:rPr>
              <a:t>	– </a:t>
            </a:r>
            <a:r>
              <a:rPr lang="en-US" sz="4425" dirty="0">
                <a:solidFill>
                  <a:srgbClr val="000000"/>
                </a:solidFill>
                <a:latin typeface="Calibri" panose="020F0502020204030204" pitchFamily="34" charset="0"/>
              </a:rPr>
              <a:t>Life span of each cast is short. </a:t>
            </a:r>
            <a:endParaRPr lang="en-US" sz="5700" dirty="0"/>
          </a:p>
          <a:p>
            <a:pPr marL="0" indent="0">
              <a:buNone/>
            </a:pPr>
            <a:r>
              <a:rPr lang="en-US" sz="4425" dirty="0">
                <a:solidFill>
                  <a:srgbClr val="000000"/>
                </a:solidFill>
                <a:latin typeface="Arial" panose="020B0604020202020204" pitchFamily="34" charset="0"/>
              </a:rPr>
              <a:t>	– </a:t>
            </a:r>
            <a:r>
              <a:rPr lang="en-US" sz="4425" b="1" dirty="0">
                <a:solidFill>
                  <a:srgbClr val="000000"/>
                </a:solidFill>
                <a:latin typeface="Calibri-Bold"/>
              </a:rPr>
              <a:t>In the busy nonsurgical fracture clinic </a:t>
            </a:r>
            <a:endParaRPr lang="en-US" sz="5700" dirty="0"/>
          </a:p>
          <a:p>
            <a:pPr marL="0" indent="0">
              <a:buNone/>
            </a:pPr>
            <a:r>
              <a:rPr lang="en-US" sz="4425" dirty="0">
                <a:solidFill>
                  <a:srgbClr val="000000"/>
                </a:solidFill>
                <a:latin typeface="Arial" panose="020B0604020202020204" pitchFamily="34" charset="0"/>
              </a:rPr>
              <a:t>• </a:t>
            </a:r>
            <a:r>
              <a:rPr lang="en-US" sz="4425" dirty="0">
                <a:solidFill>
                  <a:srgbClr val="000000"/>
                </a:solidFill>
                <a:latin typeface="Calibri" panose="020F0502020204030204" pitchFamily="34" charset="0"/>
              </a:rPr>
              <a:t>Many casts are regularly applied </a:t>
            </a:r>
            <a:endParaRPr lang="en-US" sz="5700" dirty="0"/>
          </a:p>
          <a:p>
            <a:pPr marL="0" indent="0">
              <a:buNone/>
            </a:pPr>
            <a:r>
              <a:rPr lang="en-US" sz="4425" dirty="0">
                <a:solidFill>
                  <a:srgbClr val="000000"/>
                </a:solidFill>
                <a:latin typeface="Arial" panose="020B0604020202020204" pitchFamily="34" charset="0"/>
              </a:rPr>
              <a:t>• </a:t>
            </a:r>
            <a:r>
              <a:rPr lang="en-US" sz="4425" dirty="0">
                <a:solidFill>
                  <a:srgbClr val="000000"/>
                </a:solidFill>
                <a:latin typeface="Calibri" panose="020F0502020204030204" pitchFamily="34" charset="0"/>
              </a:rPr>
              <a:t>Plaster might be chosen for both its increased pliability and its lower cost</a:t>
            </a:r>
            <a:endParaRPr lang="en-US" sz="5700" dirty="0"/>
          </a:p>
        </p:txBody>
      </p:sp>
    </p:spTree>
    <p:extLst>
      <p:ext uri="{BB962C8B-B14F-4D97-AF65-F5344CB8AC3E}">
        <p14:creationId xmlns:p14="http://schemas.microsoft.com/office/powerpoint/2010/main" val="1529432545"/>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a:extLst>
              <a:ext uri="{FF2B5EF4-FFF2-40B4-BE49-F238E27FC236}">
                <a16:creationId xmlns:a16="http://schemas.microsoft.com/office/drawing/2014/main" id="{CEB90A85-3C60-40CA-9DE1-9CC2A618CC53}"/>
              </a:ext>
            </a:extLst>
          </p:cNvPr>
          <p:cNvSpPr>
            <a:spLocks noGrp="1"/>
          </p:cNvSpPr>
          <p:nvPr>
            <p:ph type="title"/>
          </p:nvPr>
        </p:nvSpPr>
        <p:spPr/>
        <p:txBody>
          <a:bodyPr/>
          <a:lstStyle/>
          <a:p>
            <a:pPr eaLnBrk="1" hangingPunct="1"/>
            <a:endParaRPr lang="en-US" altLang="en-US"/>
          </a:p>
        </p:txBody>
      </p:sp>
      <p:pic>
        <p:nvPicPr>
          <p:cNvPr id="72707" name="Picture 2" descr="body cast cartoons, body cast cartoon, body cast picture, body cast pictures, body cast image, body cast images, body cast illustration, body cast illustrations ">
            <a:extLst>
              <a:ext uri="{FF2B5EF4-FFF2-40B4-BE49-F238E27FC236}">
                <a16:creationId xmlns:a16="http://schemas.microsoft.com/office/drawing/2014/main" id="{3FB1BC81-7ABD-4D78-9498-6CEC341A05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9291"/>
          <a:stretch>
            <a:fillRect/>
          </a:stretch>
        </p:blipFill>
        <p:spPr bwMode="auto">
          <a:xfrm>
            <a:off x="1331913" y="985838"/>
            <a:ext cx="6019800" cy="587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Cloud Callout 8">
            <a:extLst>
              <a:ext uri="{FF2B5EF4-FFF2-40B4-BE49-F238E27FC236}">
                <a16:creationId xmlns:a16="http://schemas.microsoft.com/office/drawing/2014/main" id="{2DBB3B76-F62D-4755-9C01-1120C915A90D}"/>
              </a:ext>
            </a:extLst>
          </p:cNvPr>
          <p:cNvSpPr>
            <a:spLocks noChangeArrowheads="1"/>
          </p:cNvSpPr>
          <p:nvPr/>
        </p:nvSpPr>
        <p:spPr bwMode="auto">
          <a:xfrm rot="1565846">
            <a:off x="5010150" y="1624013"/>
            <a:ext cx="2362200" cy="1676400"/>
          </a:xfrm>
          <a:prstGeom prst="cloudCallout">
            <a:avLst>
              <a:gd name="adj1" fmla="val -20833"/>
              <a:gd name="adj2" fmla="val 62500"/>
            </a:avLst>
          </a:prstGeom>
          <a:solidFill>
            <a:schemeClr val="accent1"/>
          </a:solidFill>
          <a:ln w="9525" algn="ctr">
            <a:solidFill>
              <a:schemeClr val="tx1"/>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a:latin typeface="Arial" panose="020B0604020202020204" pitchFamily="34" charset="0"/>
                <a:ea typeface="PMingLiU" panose="02020500000000000000" pitchFamily="18" charset="-120"/>
              </a:rPr>
              <a:t>'No, no - don't get up. I'll show myself out.'</a:t>
            </a:r>
            <a:endParaRPr kumimoji="1" lang="en-US" altLang="en-US" sz="1800">
              <a:latin typeface="Arial" panose="020B0604020202020204" pitchFamily="34" charset="0"/>
              <a:ea typeface="PMingLiU" panose="02020500000000000000" pitchFamily="18" charset="-120"/>
            </a:endParaRP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23B610C6-7081-4886-A6A2-E055FF468D87}"/>
              </a:ext>
            </a:extLst>
          </p:cNvPr>
          <p:cNvSpPr>
            <a:spLocks noGrp="1"/>
          </p:cNvSpPr>
          <p:nvPr>
            <p:ph type="title"/>
          </p:nvPr>
        </p:nvSpPr>
        <p:spPr/>
        <p:txBody>
          <a:bodyPr/>
          <a:lstStyle/>
          <a:p>
            <a:pPr eaLnBrk="1" hangingPunct="1"/>
            <a:r>
              <a:rPr lang="en-US" altLang="en-US"/>
              <a:t>Advantages of Splinting</a:t>
            </a:r>
          </a:p>
        </p:txBody>
      </p:sp>
      <p:sp>
        <p:nvSpPr>
          <p:cNvPr id="74755" name="Content Placeholder 2">
            <a:extLst>
              <a:ext uri="{FF2B5EF4-FFF2-40B4-BE49-F238E27FC236}">
                <a16:creationId xmlns:a16="http://schemas.microsoft.com/office/drawing/2014/main" id="{FF9D0E20-5F52-47A1-9EBD-48E8783DF50A}"/>
              </a:ext>
            </a:extLst>
          </p:cNvPr>
          <p:cNvSpPr>
            <a:spLocks noGrp="1"/>
          </p:cNvSpPr>
          <p:nvPr>
            <p:ph idx="1"/>
          </p:nvPr>
        </p:nvSpPr>
        <p:spPr/>
        <p:txBody>
          <a:bodyPr>
            <a:normAutofit fontScale="92500" lnSpcReduction="20000"/>
          </a:bodyPr>
          <a:lstStyle/>
          <a:p>
            <a:pPr eaLnBrk="1" hangingPunct="1"/>
            <a:r>
              <a:rPr lang="en-US" altLang="en-US" sz="2700"/>
              <a:t>Splint use offers many advantages over casting</a:t>
            </a:r>
          </a:p>
          <a:p>
            <a:pPr lvl="1" eaLnBrk="1" hangingPunct="1"/>
            <a:r>
              <a:rPr lang="en-US" altLang="en-US" sz="2300"/>
              <a:t>Splints are faster and easier to apply.</a:t>
            </a:r>
          </a:p>
          <a:p>
            <a:pPr lvl="1" eaLnBrk="1" hangingPunct="1"/>
            <a:r>
              <a:rPr lang="en-US" altLang="en-US" sz="2300"/>
              <a:t>May be static (i.e., prevent motion) or dynamic (i.e., functional; assist with controlled motion). </a:t>
            </a:r>
          </a:p>
          <a:p>
            <a:pPr lvl="1" eaLnBrk="1" hangingPunct="1"/>
            <a:r>
              <a:rPr lang="en-US" altLang="en-US" sz="2300"/>
              <a:t>Splints being non-circumferential, allow for the natural swelling that occurs during the initial inflammatory phase of the injury</a:t>
            </a:r>
          </a:p>
          <a:p>
            <a:pPr lvl="1" eaLnBrk="1" hangingPunct="1"/>
            <a:r>
              <a:rPr lang="en-US" altLang="en-US" sz="2300"/>
              <a:t>Pressure related complications increase with severe soft-tissue swelling, particularly in a contained space such as a circumferential cast</a:t>
            </a:r>
          </a:p>
          <a:p>
            <a:pPr lvl="1" eaLnBrk="1" hangingPunct="1"/>
            <a:r>
              <a:rPr lang="en-US" altLang="en-US" sz="2300"/>
              <a:t>Therefore, splinting is the preferred method of immobilization in the acute care setting</a:t>
            </a:r>
          </a:p>
          <a:p>
            <a:pPr lvl="1" eaLnBrk="1" hangingPunct="1"/>
            <a:r>
              <a:rPr lang="en-US" altLang="en-US" sz="2300"/>
              <a:t>Furthermore, a splint may be removed more easily than a cast, allowing for regular inspection of the injury site. </a:t>
            </a:r>
          </a:p>
          <a:p>
            <a:pPr lvl="2" eaLnBrk="1" hangingPunct="1"/>
            <a:r>
              <a:rPr lang="en-US" altLang="en-US"/>
              <a:t>Both custom-made and standard “offthe- shelf” splints are effective</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ttp://t2.gstatic.com/images?q=tbn:sCUGmG3H0nsIAM:http://www.communityspark.com/wp-content/uploads/2007/07/disadvantages.jpg">
            <a:hlinkClick r:id="rId3"/>
            <a:extLst>
              <a:ext uri="{FF2B5EF4-FFF2-40B4-BE49-F238E27FC236}">
                <a16:creationId xmlns:a16="http://schemas.microsoft.com/office/drawing/2014/main" id="{5C4E95B9-236B-49C6-83CA-36B4F8A7C2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6650" y="0"/>
            <a:ext cx="16573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Title 1">
            <a:extLst>
              <a:ext uri="{FF2B5EF4-FFF2-40B4-BE49-F238E27FC236}">
                <a16:creationId xmlns:a16="http://schemas.microsoft.com/office/drawing/2014/main" id="{222244B1-66CF-4C2A-8C6B-E8CB9DF1D762}"/>
              </a:ext>
            </a:extLst>
          </p:cNvPr>
          <p:cNvSpPr>
            <a:spLocks noGrp="1"/>
          </p:cNvSpPr>
          <p:nvPr>
            <p:ph type="title"/>
          </p:nvPr>
        </p:nvSpPr>
        <p:spPr/>
        <p:txBody>
          <a:bodyPr/>
          <a:lstStyle/>
          <a:p>
            <a:pPr eaLnBrk="1" hangingPunct="1"/>
            <a:r>
              <a:rPr lang="en-US" altLang="en-US"/>
              <a:t>Disadvantages of splinting</a:t>
            </a:r>
          </a:p>
        </p:txBody>
      </p:sp>
      <p:sp>
        <p:nvSpPr>
          <p:cNvPr id="76804" name="Content Placeholder 2">
            <a:extLst>
              <a:ext uri="{FF2B5EF4-FFF2-40B4-BE49-F238E27FC236}">
                <a16:creationId xmlns:a16="http://schemas.microsoft.com/office/drawing/2014/main" id="{BFA7975D-F975-4029-BC90-A6255AEBCB70}"/>
              </a:ext>
            </a:extLst>
          </p:cNvPr>
          <p:cNvSpPr>
            <a:spLocks noGrp="1"/>
          </p:cNvSpPr>
          <p:nvPr>
            <p:ph idx="1"/>
          </p:nvPr>
        </p:nvSpPr>
        <p:spPr/>
        <p:txBody>
          <a:bodyPr>
            <a:normAutofit fontScale="92500" lnSpcReduction="10000"/>
          </a:bodyPr>
          <a:lstStyle/>
          <a:p>
            <a:pPr eaLnBrk="1" hangingPunct="1"/>
            <a:r>
              <a:rPr lang="en-US" altLang="en-US"/>
              <a:t>Disadvantages of splinting include </a:t>
            </a:r>
          </a:p>
          <a:p>
            <a:pPr lvl="1" eaLnBrk="1" hangingPunct="1"/>
            <a:r>
              <a:rPr lang="en-US" altLang="en-US"/>
              <a:t>Lack of patient compliance and excessive motion at the injury site. </a:t>
            </a:r>
          </a:p>
          <a:p>
            <a:pPr lvl="1" eaLnBrk="1" hangingPunct="1"/>
            <a:r>
              <a:rPr lang="en-US" altLang="en-US"/>
              <a:t>Splints also have limitations in their usage. </a:t>
            </a:r>
          </a:p>
          <a:p>
            <a:pPr lvl="1" eaLnBrk="1" hangingPunct="1"/>
            <a:r>
              <a:rPr lang="en-US" altLang="en-US"/>
              <a:t>Fractures that are unstable or potentially unstable (e.g., fractures requiring reduction, segmental or spiral fractures, dislocation fractures) may be splinted acutely to allow for swelling or to provide stability while awaiting definitive care. </a:t>
            </a:r>
          </a:p>
          <a:p>
            <a:pPr lvl="1" eaLnBrk="1" hangingPunct="1"/>
            <a:r>
              <a:rPr lang="en-US" altLang="en-US"/>
              <a:t>However, splints themselves are inappropriate for definitive care of these types of injuries. </a:t>
            </a:r>
          </a:p>
          <a:p>
            <a:pPr lvl="1" eaLnBrk="1" hangingPunct="1"/>
            <a:r>
              <a:rPr lang="en-US" altLang="en-US"/>
              <a:t>Such fractures are likely to require casting and orthopedic referral</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6D68B407-6A4B-4055-92C9-94FE2D1F35A6}"/>
              </a:ext>
            </a:extLst>
          </p:cNvPr>
          <p:cNvSpPr>
            <a:spLocks noGrp="1"/>
          </p:cNvSpPr>
          <p:nvPr>
            <p:ph type="title"/>
          </p:nvPr>
        </p:nvSpPr>
        <p:spPr/>
        <p:txBody>
          <a:bodyPr>
            <a:normAutofit fontScale="90000"/>
          </a:bodyPr>
          <a:lstStyle/>
          <a:p>
            <a:pPr eaLnBrk="1" hangingPunct="1"/>
            <a:r>
              <a:rPr lang="en-US" altLang="en-US"/>
              <a:t>Advantages and Disadvantages of Casting</a:t>
            </a:r>
          </a:p>
        </p:txBody>
      </p:sp>
      <p:sp>
        <p:nvSpPr>
          <p:cNvPr id="78851" name="Content Placeholder 2">
            <a:extLst>
              <a:ext uri="{FF2B5EF4-FFF2-40B4-BE49-F238E27FC236}">
                <a16:creationId xmlns:a16="http://schemas.microsoft.com/office/drawing/2014/main" id="{1A41C0BA-968C-4662-A7A1-5D823262547D}"/>
              </a:ext>
            </a:extLst>
          </p:cNvPr>
          <p:cNvSpPr>
            <a:spLocks noGrp="1"/>
          </p:cNvSpPr>
          <p:nvPr>
            <p:ph idx="1"/>
          </p:nvPr>
        </p:nvSpPr>
        <p:spPr/>
        <p:txBody>
          <a:bodyPr/>
          <a:lstStyle/>
          <a:p>
            <a:pPr eaLnBrk="1" hangingPunct="1"/>
            <a:r>
              <a:rPr lang="en-US" altLang="en-US"/>
              <a:t>Casting is the mainstay of treatment for most fractures</a:t>
            </a:r>
          </a:p>
          <a:p>
            <a:pPr eaLnBrk="1" hangingPunct="1"/>
            <a:r>
              <a:rPr lang="en-US" altLang="en-US"/>
              <a:t>Casts generally provide more effective immobilization, but, </a:t>
            </a:r>
          </a:p>
          <a:p>
            <a:pPr lvl="1" eaLnBrk="1" hangingPunct="1"/>
            <a:r>
              <a:rPr lang="en-US" altLang="en-US"/>
              <a:t>Require more skill and time to apply, and, </a:t>
            </a:r>
          </a:p>
          <a:p>
            <a:pPr lvl="1" eaLnBrk="1" hangingPunct="1"/>
            <a:r>
              <a:rPr lang="en-US" altLang="en-US"/>
              <a:t>Have a higher risk of complications if not applied properly</a:t>
            </a:r>
          </a:p>
        </p:txBody>
      </p:sp>
      <p:pic>
        <p:nvPicPr>
          <p:cNvPr id="78852" name="Picture 2" descr="http://t3.gstatic.com/images?q=tbn:bma7GfydfelVCM:http://www.internetmarketingdelhi.com/images/pros-and-cons.jpg">
            <a:hlinkClick r:id="rId3"/>
            <a:extLst>
              <a:ext uri="{FF2B5EF4-FFF2-40B4-BE49-F238E27FC236}">
                <a16:creationId xmlns:a16="http://schemas.microsoft.com/office/drawing/2014/main" id="{07B3FA64-7B9E-4D0B-9923-BA31C3698C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191000"/>
            <a:ext cx="234315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8" descr="http://t1.gstatic.com/images?q=tbn:wu1pGMUqKEpHlM:http://kenickbiochem09.wikispaces.com/file/view/j0437330.jpg/69744437/j0437330.jpg">
            <a:hlinkClick r:id="rId5"/>
            <a:extLst>
              <a:ext uri="{FF2B5EF4-FFF2-40B4-BE49-F238E27FC236}">
                <a16:creationId xmlns:a16="http://schemas.microsoft.com/office/drawing/2014/main" id="{81983C4C-B428-4DBB-B746-6F4C392C26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3733800"/>
            <a:ext cx="2409825"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3134AE6A-5DF3-4426-98E0-98921B556EC0}"/>
              </a:ext>
            </a:extLst>
          </p:cNvPr>
          <p:cNvSpPr>
            <a:spLocks noGrp="1"/>
          </p:cNvSpPr>
          <p:nvPr>
            <p:ph type="title"/>
          </p:nvPr>
        </p:nvSpPr>
        <p:spPr/>
        <p:txBody>
          <a:bodyPr/>
          <a:lstStyle/>
          <a:p>
            <a:pPr eaLnBrk="1" hangingPunct="1"/>
            <a:r>
              <a:rPr lang="en-US" altLang="en-US" dirty="0"/>
              <a:t>Materials and Equipment </a:t>
            </a:r>
          </a:p>
        </p:txBody>
      </p:sp>
      <p:sp>
        <p:nvSpPr>
          <p:cNvPr id="80899" name="Content Placeholder 2">
            <a:extLst>
              <a:ext uri="{FF2B5EF4-FFF2-40B4-BE49-F238E27FC236}">
                <a16:creationId xmlns:a16="http://schemas.microsoft.com/office/drawing/2014/main" id="{243E533B-304B-4D7F-A1F0-EF8372630F22}"/>
              </a:ext>
            </a:extLst>
          </p:cNvPr>
          <p:cNvSpPr>
            <a:spLocks noGrp="1"/>
          </p:cNvSpPr>
          <p:nvPr>
            <p:ph idx="1"/>
          </p:nvPr>
        </p:nvSpPr>
        <p:spPr/>
        <p:txBody>
          <a:bodyPr>
            <a:normAutofit fontScale="92500" lnSpcReduction="10000"/>
          </a:bodyPr>
          <a:lstStyle/>
          <a:p>
            <a:pPr eaLnBrk="1" hangingPunct="1"/>
            <a:r>
              <a:rPr lang="en-US" altLang="en-US" sz="2600" dirty="0"/>
              <a:t>Plaster has traditionally been the preferred material for splints</a:t>
            </a:r>
          </a:p>
          <a:p>
            <a:pPr lvl="1" eaLnBrk="1" hangingPunct="1"/>
            <a:r>
              <a:rPr lang="en-US" altLang="en-US" sz="2200" dirty="0"/>
              <a:t>Plaster is more pliable and has a slower setting time than fiberglass, allowing more time to apply and mold the material before it sets. </a:t>
            </a:r>
          </a:p>
          <a:p>
            <a:pPr lvl="1" eaLnBrk="1" hangingPunct="1"/>
            <a:r>
              <a:rPr lang="en-US" altLang="en-US" sz="2200" dirty="0"/>
              <a:t>Materials with slower setting times also produce less heat, thus reducing patient discomfort and the risk of burns. </a:t>
            </a:r>
          </a:p>
          <a:p>
            <a:pPr eaLnBrk="1" hangingPunct="1"/>
            <a:r>
              <a:rPr lang="en-US" altLang="en-US" sz="2600" dirty="0"/>
              <a:t>Fiberglass is a reasonable alternative because the cost has declined since it was first introduced</a:t>
            </a:r>
          </a:p>
          <a:p>
            <a:pPr lvl="1" eaLnBrk="1" hangingPunct="1"/>
            <a:r>
              <a:rPr lang="en-US" altLang="en-US" sz="2200" dirty="0"/>
              <a:t>It produces less mess, and it is lighter than plaster</a:t>
            </a:r>
          </a:p>
          <a:p>
            <a:pPr lvl="1" eaLnBrk="1" hangingPunct="1"/>
            <a:r>
              <a:rPr lang="en-US" altLang="en-US" sz="2200" dirty="0"/>
              <a:t>Fiberglass is commonly used for nondisplaced fractures and severe soft-tissue injuries. </a:t>
            </a:r>
          </a:p>
          <a:p>
            <a:pPr eaLnBrk="1" hangingPunct="1"/>
            <a:r>
              <a:rPr lang="en-US" altLang="en-US" sz="2600" dirty="0"/>
              <a:t>Previous literature has demonstrated the benefits of using plaster rather than fiberglass following fracture reduction</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a:extLst>
              <a:ext uri="{FF2B5EF4-FFF2-40B4-BE49-F238E27FC236}">
                <a16:creationId xmlns:a16="http://schemas.microsoft.com/office/drawing/2014/main" id="{F06E9C0D-A014-47AF-8F3F-42976C24F770}"/>
              </a:ext>
            </a:extLst>
          </p:cNvPr>
          <p:cNvSpPr>
            <a:spLocks noGrp="1"/>
          </p:cNvSpPr>
          <p:nvPr>
            <p:ph type="title"/>
          </p:nvPr>
        </p:nvSpPr>
        <p:spPr/>
        <p:txBody>
          <a:bodyPr/>
          <a:lstStyle/>
          <a:p>
            <a:pPr eaLnBrk="1" hangingPunct="1"/>
            <a:endParaRPr lang="en-US" altLang="en-US"/>
          </a:p>
        </p:txBody>
      </p:sp>
      <p:sp>
        <p:nvSpPr>
          <p:cNvPr id="82947" name="Content Placeholder 2">
            <a:extLst>
              <a:ext uri="{FF2B5EF4-FFF2-40B4-BE49-F238E27FC236}">
                <a16:creationId xmlns:a16="http://schemas.microsoft.com/office/drawing/2014/main" id="{DDA984F1-511B-451D-99C3-4FE03198F417}"/>
              </a:ext>
            </a:extLst>
          </p:cNvPr>
          <p:cNvSpPr>
            <a:spLocks noGrp="1"/>
          </p:cNvSpPr>
          <p:nvPr>
            <p:ph idx="1"/>
          </p:nvPr>
        </p:nvSpPr>
        <p:spPr/>
        <p:txBody>
          <a:bodyPr/>
          <a:lstStyle/>
          <a:p>
            <a:pPr eaLnBrk="1" hangingPunct="1"/>
            <a:endParaRPr lang="en-US" altLang="en-US"/>
          </a:p>
        </p:txBody>
      </p:sp>
      <p:pic>
        <p:nvPicPr>
          <p:cNvPr id="82948" name="Picture 2">
            <a:extLst>
              <a:ext uri="{FF2B5EF4-FFF2-40B4-BE49-F238E27FC236}">
                <a16:creationId xmlns:a16="http://schemas.microsoft.com/office/drawing/2014/main" id="{4E8613A5-D5C8-4FFE-9A77-DEC61C13F3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0"/>
            <a:ext cx="914400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45D265AC-1B2B-48F2-BB53-1150982E558F}"/>
              </a:ext>
            </a:extLst>
          </p:cNvPr>
          <p:cNvSpPr>
            <a:spLocks noGrp="1"/>
          </p:cNvSpPr>
          <p:nvPr>
            <p:ph type="title"/>
          </p:nvPr>
        </p:nvSpPr>
        <p:spPr/>
        <p:txBody>
          <a:bodyPr/>
          <a:lstStyle/>
          <a:p>
            <a:pPr eaLnBrk="1" hangingPunct="1"/>
            <a:r>
              <a:rPr lang="en-US" altLang="en-US"/>
              <a:t>Plaster of Paris </a:t>
            </a:r>
          </a:p>
        </p:txBody>
      </p:sp>
      <p:sp>
        <p:nvSpPr>
          <p:cNvPr id="3" name="Content Placeholder 2">
            <a:extLst>
              <a:ext uri="{FF2B5EF4-FFF2-40B4-BE49-F238E27FC236}">
                <a16:creationId xmlns:a16="http://schemas.microsoft.com/office/drawing/2014/main" id="{DBB485EE-1B66-4939-A44B-59E47D516629}"/>
              </a:ext>
            </a:extLst>
          </p:cNvPr>
          <p:cNvSpPr>
            <a:spLocks noGrp="1"/>
          </p:cNvSpPr>
          <p:nvPr>
            <p:ph idx="1"/>
          </p:nvPr>
        </p:nvSpPr>
        <p:spPr/>
        <p:txBody>
          <a:bodyPr/>
          <a:lstStyle/>
          <a:p>
            <a:pPr eaLnBrk="1" hangingPunct="1">
              <a:defRPr/>
            </a:pPr>
            <a:r>
              <a:rPr lang="en-US" dirty="0"/>
              <a:t>Plaster of Paris is a hemi hydrated calcium phosphate. </a:t>
            </a:r>
          </a:p>
          <a:p>
            <a:pPr lvl="1" eaLnBrk="1" hangingPunct="1">
              <a:defRPr/>
            </a:pPr>
            <a:r>
              <a:rPr lang="en-US" dirty="0"/>
              <a:t>To make plaster of </a:t>
            </a:r>
            <a:r>
              <a:rPr lang="en-US" dirty="0" err="1"/>
              <a:t>paris</a:t>
            </a:r>
            <a:r>
              <a:rPr lang="en-US" dirty="0"/>
              <a:t>, gypsum is heated to drive off water. </a:t>
            </a:r>
          </a:p>
          <a:p>
            <a:pPr lvl="1" eaLnBrk="1" hangingPunct="1">
              <a:defRPr/>
            </a:pPr>
            <a:r>
              <a:rPr lang="en-US" dirty="0"/>
              <a:t>When water is added to the resulting powder original mineral forms and is set hard.</a:t>
            </a:r>
          </a:p>
          <a:p>
            <a:pPr eaLnBrk="1" hangingPunct="1">
              <a:buFont typeface="Wingdings" panose="05000000000000000000" pitchFamily="2" charset="2"/>
              <a:buNone/>
              <a:defRPr/>
            </a:pPr>
            <a:r>
              <a:rPr lang="en-US" dirty="0"/>
              <a:t> </a:t>
            </a:r>
            <a:r>
              <a:rPr lang="en-US" i="1" dirty="0">
                <a:solidFill>
                  <a:schemeClr val="accent6">
                    <a:lumMod val="50000"/>
                  </a:schemeClr>
                </a:solidFill>
              </a:rPr>
              <a:t>		2(Caso</a:t>
            </a:r>
            <a:r>
              <a:rPr lang="en-US" i="1" baseline="-25000" dirty="0">
                <a:solidFill>
                  <a:schemeClr val="accent6">
                    <a:lumMod val="50000"/>
                  </a:schemeClr>
                </a:solidFill>
              </a:rPr>
              <a:t>4 </a:t>
            </a:r>
            <a:r>
              <a:rPr lang="en-US" i="1" dirty="0">
                <a:solidFill>
                  <a:schemeClr val="accent6">
                    <a:lumMod val="50000"/>
                  </a:schemeClr>
                </a:solidFill>
              </a:rPr>
              <a:t>2H</a:t>
            </a:r>
            <a:r>
              <a:rPr lang="en-US" i="1" baseline="-25000" dirty="0">
                <a:solidFill>
                  <a:schemeClr val="accent6">
                    <a:lumMod val="50000"/>
                  </a:schemeClr>
                </a:solidFill>
              </a:rPr>
              <a:t>2</a:t>
            </a:r>
            <a:r>
              <a:rPr lang="en-US" i="1" dirty="0">
                <a:solidFill>
                  <a:schemeClr val="accent6">
                    <a:lumMod val="50000"/>
                  </a:schemeClr>
                </a:solidFill>
              </a:rPr>
              <a:t>O) +Heat       2(Caso</a:t>
            </a:r>
            <a:r>
              <a:rPr lang="en-US" i="1" baseline="-25000" dirty="0">
                <a:solidFill>
                  <a:schemeClr val="accent6">
                    <a:lumMod val="50000"/>
                  </a:schemeClr>
                </a:solidFill>
              </a:rPr>
              <a:t>4</a:t>
            </a:r>
            <a:r>
              <a:rPr lang="en-US" i="1" dirty="0">
                <a:solidFill>
                  <a:schemeClr val="accent6">
                    <a:lumMod val="50000"/>
                  </a:schemeClr>
                </a:solidFill>
              </a:rPr>
              <a:t> 1/2 H</a:t>
            </a:r>
            <a:r>
              <a:rPr lang="en-US" i="1" baseline="-25000" dirty="0">
                <a:solidFill>
                  <a:schemeClr val="accent6">
                    <a:lumMod val="50000"/>
                  </a:schemeClr>
                </a:solidFill>
              </a:rPr>
              <a:t>2</a:t>
            </a:r>
            <a:r>
              <a:rPr lang="en-US" i="1" dirty="0">
                <a:solidFill>
                  <a:schemeClr val="accent6">
                    <a:lumMod val="50000"/>
                  </a:schemeClr>
                </a:solidFill>
              </a:rPr>
              <a:t>O) + 3H</a:t>
            </a:r>
            <a:r>
              <a:rPr lang="en-US" i="1" baseline="-25000" dirty="0">
                <a:solidFill>
                  <a:schemeClr val="accent6">
                    <a:lumMod val="50000"/>
                  </a:schemeClr>
                </a:solidFill>
              </a:rPr>
              <a:t>2</a:t>
            </a:r>
            <a:r>
              <a:rPr lang="en-US" i="1" dirty="0">
                <a:solidFill>
                  <a:schemeClr val="accent6">
                    <a:lumMod val="50000"/>
                  </a:schemeClr>
                </a:solidFill>
              </a:rPr>
              <a:t>O</a:t>
            </a:r>
          </a:p>
        </p:txBody>
      </p:sp>
      <p:sp>
        <p:nvSpPr>
          <p:cNvPr id="4" name="Left-Right Arrow 3">
            <a:extLst>
              <a:ext uri="{FF2B5EF4-FFF2-40B4-BE49-F238E27FC236}">
                <a16:creationId xmlns:a16="http://schemas.microsoft.com/office/drawing/2014/main" id="{4F8DB097-BF36-4C12-956D-BEA4F8052C03}"/>
              </a:ext>
            </a:extLst>
          </p:cNvPr>
          <p:cNvSpPr/>
          <p:nvPr/>
        </p:nvSpPr>
        <p:spPr bwMode="auto">
          <a:xfrm>
            <a:off x="4267200" y="3352800"/>
            <a:ext cx="381000" cy="152400"/>
          </a:xfrm>
          <a:prstGeom prst="leftRigh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eaLnBrk="1" hangingPunct="1">
              <a:defRPr/>
            </a:pPr>
            <a:endParaRPr kumimoji="1" lang="en-US">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ea typeface="新細明體" pitchFamily="18" charset="-120"/>
            </a:endParaRP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2C520293-1E8C-496A-B161-8A6A4097E2EE}"/>
              </a:ext>
            </a:extLst>
          </p:cNvPr>
          <p:cNvSpPr>
            <a:spLocks noGrp="1"/>
          </p:cNvSpPr>
          <p:nvPr>
            <p:ph type="title"/>
          </p:nvPr>
        </p:nvSpPr>
        <p:spPr/>
        <p:txBody>
          <a:bodyPr/>
          <a:lstStyle/>
          <a:p>
            <a:pPr eaLnBrk="1" hangingPunct="1"/>
            <a:r>
              <a:rPr lang="en-US" altLang="en-US"/>
              <a:t>Historical background POP</a:t>
            </a:r>
          </a:p>
        </p:txBody>
      </p:sp>
      <p:sp>
        <p:nvSpPr>
          <p:cNvPr id="87043" name="Content Placeholder 2">
            <a:extLst>
              <a:ext uri="{FF2B5EF4-FFF2-40B4-BE49-F238E27FC236}">
                <a16:creationId xmlns:a16="http://schemas.microsoft.com/office/drawing/2014/main" id="{41B16555-F065-4085-95F9-6DAC7CF5413C}"/>
              </a:ext>
            </a:extLst>
          </p:cNvPr>
          <p:cNvSpPr>
            <a:spLocks noGrp="1"/>
          </p:cNvSpPr>
          <p:nvPr>
            <p:ph idx="1"/>
          </p:nvPr>
        </p:nvSpPr>
        <p:spPr/>
        <p:txBody>
          <a:bodyPr>
            <a:normAutofit lnSpcReduction="10000"/>
          </a:bodyPr>
          <a:lstStyle/>
          <a:p>
            <a:pPr eaLnBrk="1" hangingPunct="1"/>
            <a:r>
              <a:rPr lang="en-US" altLang="en-US"/>
              <a:t>The name Plaster of paris originated from an accident to a house built on deposit of gypsum near the city of paris</a:t>
            </a:r>
          </a:p>
          <a:p>
            <a:pPr lvl="1" eaLnBrk="1" hangingPunct="1"/>
            <a:r>
              <a:rPr lang="en-US" altLang="en-US"/>
              <a:t>The house was accidentally burnt down.</a:t>
            </a:r>
          </a:p>
          <a:p>
            <a:pPr lvl="1" eaLnBrk="1" hangingPunct="1"/>
            <a:r>
              <a:rPr lang="en-US" altLang="en-US"/>
              <a:t>When it rained on the next day, it was noted that the foot prints of the people in the mud had set rock hard.</a:t>
            </a:r>
          </a:p>
          <a:p>
            <a:pPr eaLnBrk="1" hangingPunct="1"/>
            <a:r>
              <a:rPr lang="en-US" altLang="en-US"/>
              <a:t>Plaster of paris was first used in orthopedics by Mathysen, a Dutch surgeon, in 1852 </a:t>
            </a:r>
          </a:p>
          <a:p>
            <a:pPr eaLnBrk="1" hangingPunct="1"/>
            <a:r>
              <a:rPr lang="en-US" altLang="en-US"/>
              <a:t>It is made from gypsum which is a naturally occurring mineral </a:t>
            </a:r>
          </a:p>
          <a:p>
            <a:pPr eaLnBrk="1" hangingPunct="1"/>
            <a:r>
              <a:rPr lang="en-US" altLang="en-US"/>
              <a:t>It is commercially available since 1931.</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a:extLst>
              <a:ext uri="{FF2B5EF4-FFF2-40B4-BE49-F238E27FC236}">
                <a16:creationId xmlns:a16="http://schemas.microsoft.com/office/drawing/2014/main" id="{69024009-74FB-470D-B823-185577A2ED47}"/>
              </a:ext>
            </a:extLst>
          </p:cNvPr>
          <p:cNvSpPr>
            <a:spLocks noGrp="1"/>
          </p:cNvSpPr>
          <p:nvPr>
            <p:ph type="title"/>
          </p:nvPr>
        </p:nvSpPr>
        <p:spPr/>
        <p:txBody>
          <a:bodyPr/>
          <a:lstStyle/>
          <a:p>
            <a:pPr eaLnBrk="1" hangingPunct="1"/>
            <a:r>
              <a:rPr lang="en-US" altLang="en-US"/>
              <a:t>Types of POP</a:t>
            </a:r>
          </a:p>
        </p:txBody>
      </p:sp>
      <p:sp>
        <p:nvSpPr>
          <p:cNvPr id="89091" name="Content Placeholder 2">
            <a:extLst>
              <a:ext uri="{FF2B5EF4-FFF2-40B4-BE49-F238E27FC236}">
                <a16:creationId xmlns:a16="http://schemas.microsoft.com/office/drawing/2014/main" id="{018F1503-CE83-4B67-84CD-DC91BB8019DD}"/>
              </a:ext>
            </a:extLst>
          </p:cNvPr>
          <p:cNvSpPr>
            <a:spLocks noGrp="1"/>
          </p:cNvSpPr>
          <p:nvPr>
            <p:ph idx="1"/>
          </p:nvPr>
        </p:nvSpPr>
        <p:spPr/>
        <p:txBody>
          <a:bodyPr/>
          <a:lstStyle/>
          <a:p>
            <a:pPr eaLnBrk="1" hangingPunct="1"/>
            <a:r>
              <a:rPr lang="en-US" altLang="en-US"/>
              <a:t>Indigenous</a:t>
            </a:r>
          </a:p>
          <a:p>
            <a:pPr lvl="1" eaLnBrk="1" hangingPunct="1"/>
            <a:r>
              <a:rPr lang="en-US" altLang="en-US"/>
              <a:t>Prepared from ordinary cotton bandage role smeared with POP powder.</a:t>
            </a:r>
          </a:p>
          <a:p>
            <a:pPr eaLnBrk="1" hangingPunct="1"/>
            <a:r>
              <a:rPr lang="en-US" altLang="en-US"/>
              <a:t>Commercial</a:t>
            </a:r>
          </a:p>
          <a:p>
            <a:pPr lvl="1" eaLnBrk="1" hangingPunct="1"/>
            <a:r>
              <a:rPr lang="en-US" altLang="en-US"/>
              <a:t>Plaster of paris rolls commercially prepared consists of rolls of muslin stiffened by starch POP powder and an accelerator substance like alum.</a:t>
            </a:r>
          </a:p>
          <a:p>
            <a:pPr lvl="1" eaLnBrk="1" hangingPunct="1"/>
            <a:r>
              <a:rPr lang="en-US" altLang="en-US"/>
              <a:t>This commercial preparation sets very fast and gives a neat finish unlike the indigenous ones.</a:t>
            </a:r>
          </a:p>
          <a:p>
            <a:pPr eaLnBrk="1" hangingPunct="1"/>
            <a:endParaRPr lang="en-US" altLang="en-US"/>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a:extLst>
              <a:ext uri="{FF2B5EF4-FFF2-40B4-BE49-F238E27FC236}">
                <a16:creationId xmlns:a16="http://schemas.microsoft.com/office/drawing/2014/main" id="{D06D5CF4-36BD-43AF-BEB2-093C0517562F}"/>
              </a:ext>
            </a:extLst>
          </p:cNvPr>
          <p:cNvSpPr>
            <a:spLocks noGrp="1"/>
          </p:cNvSpPr>
          <p:nvPr>
            <p:ph type="title"/>
          </p:nvPr>
        </p:nvSpPr>
        <p:spPr/>
        <p:txBody>
          <a:bodyPr/>
          <a:lstStyle/>
          <a:p>
            <a:pPr eaLnBrk="1" hangingPunct="1"/>
            <a:r>
              <a:rPr lang="en-US" altLang="en-US"/>
              <a:t>Plaster</a:t>
            </a:r>
          </a:p>
        </p:txBody>
      </p:sp>
      <p:sp>
        <p:nvSpPr>
          <p:cNvPr id="91139" name="Content Placeholder 2">
            <a:extLst>
              <a:ext uri="{FF2B5EF4-FFF2-40B4-BE49-F238E27FC236}">
                <a16:creationId xmlns:a16="http://schemas.microsoft.com/office/drawing/2014/main" id="{570AFD1D-4112-4386-BA9F-C4984CBDD955}"/>
              </a:ext>
            </a:extLst>
          </p:cNvPr>
          <p:cNvSpPr>
            <a:spLocks noGrp="1"/>
          </p:cNvSpPr>
          <p:nvPr>
            <p:ph idx="1"/>
          </p:nvPr>
        </p:nvSpPr>
        <p:spPr/>
        <p:txBody>
          <a:bodyPr>
            <a:normAutofit fontScale="92500"/>
          </a:bodyPr>
          <a:lstStyle/>
          <a:p>
            <a:pPr eaLnBrk="1" hangingPunct="1"/>
            <a:r>
              <a:rPr lang="en-US" altLang="en-US"/>
              <a:t>Plaster bandages and splints are made by impregnating crinoline with plaster of paris [CaSO</a:t>
            </a:r>
            <a:r>
              <a:rPr lang="en-US" altLang="en-US" baseline="-25000"/>
              <a:t>4</a:t>
            </a:r>
            <a:r>
              <a:rPr lang="en-US" altLang="en-US"/>
              <a:t>)</a:t>
            </a:r>
            <a:r>
              <a:rPr lang="en-US" altLang="en-US" baseline="-25000"/>
              <a:t>2</a:t>
            </a:r>
            <a:r>
              <a:rPr lang="en-US" altLang="en-US"/>
              <a:t>H</a:t>
            </a:r>
            <a:r>
              <a:rPr lang="en-US" altLang="en-US" baseline="-25000"/>
              <a:t>2</a:t>
            </a:r>
            <a:r>
              <a:rPr lang="en-US" altLang="en-US"/>
              <a:t>O]. </a:t>
            </a:r>
          </a:p>
          <a:p>
            <a:pPr lvl="1" eaLnBrk="1" hangingPunct="1"/>
            <a:r>
              <a:rPr lang="en-US" altLang="en-US"/>
              <a:t>When this material is dipped into water, the powdery plaster of paris is transformed into a solid crystalline form of gypsum.  </a:t>
            </a:r>
          </a:p>
          <a:p>
            <a:pPr eaLnBrk="1" hangingPunct="1"/>
            <a:r>
              <a:rPr lang="en-US" altLang="en-US"/>
              <a:t>The amount of heat given off is determined by the amount of plaster applied and the temperature of the water. </a:t>
            </a:r>
          </a:p>
          <a:p>
            <a:pPr eaLnBrk="1" hangingPunct="1"/>
            <a:r>
              <a:rPr lang="en-US" altLang="en-US"/>
              <a:t>The more plaster and the hotter the water, the more heat is generated. </a:t>
            </a:r>
          </a:p>
          <a:p>
            <a:pPr eaLnBrk="1" hangingPunct="1"/>
            <a:r>
              <a:rPr lang="en-US" altLang="en-US"/>
              <a:t>The interlocking of the crystals formed is essential to the strength and rigidity of the cast. </a:t>
            </a:r>
          </a:p>
          <a:p>
            <a:pPr eaLnBrk="1" hangingPunct="1"/>
            <a:endParaRPr lang="en-US" altLang="en-US"/>
          </a:p>
          <a:p>
            <a:pPr eaLnBrk="1" hangingPunct="1"/>
            <a:endParaRPr lang="en-US" alt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FBE15-F776-4347-9E72-2443FC91528B}"/>
              </a:ext>
            </a:extLst>
          </p:cNvPr>
          <p:cNvSpPr>
            <a:spLocks noGrp="1"/>
          </p:cNvSpPr>
          <p:nvPr>
            <p:ph type="title"/>
          </p:nvPr>
        </p:nvSpPr>
        <p:spPr/>
        <p:txBody>
          <a:bodyPr>
            <a:normAutofit fontScale="90000"/>
          </a:bodyPr>
          <a:lstStyle/>
          <a:p>
            <a:pPr algn="ctr"/>
            <a:r>
              <a:rPr lang="en-US" b="1" dirty="0"/>
              <a:t>SELECTING THE APPROPRIATE CAST MATERIAL</a:t>
            </a:r>
          </a:p>
        </p:txBody>
      </p:sp>
      <p:sp>
        <p:nvSpPr>
          <p:cNvPr id="3" name="Content Placeholder 2">
            <a:extLst>
              <a:ext uri="{FF2B5EF4-FFF2-40B4-BE49-F238E27FC236}">
                <a16:creationId xmlns:a16="http://schemas.microsoft.com/office/drawing/2014/main" id="{44567BCD-0A67-468E-9E03-E6020642430A}"/>
              </a:ext>
            </a:extLst>
          </p:cNvPr>
          <p:cNvSpPr>
            <a:spLocks noGrp="1"/>
          </p:cNvSpPr>
          <p:nvPr>
            <p:ph idx="1"/>
          </p:nvPr>
        </p:nvSpPr>
        <p:spPr/>
        <p:txBody>
          <a:bodyPr>
            <a:normAutofit/>
          </a:bodyPr>
          <a:lstStyle/>
          <a:p>
            <a:r>
              <a:rPr lang="en-US" sz="2400" dirty="0">
                <a:solidFill>
                  <a:srgbClr val="CC0099"/>
                </a:solidFill>
                <a:latin typeface="Calibri" panose="020F0502020204030204" pitchFamily="34" charset="0"/>
              </a:rPr>
              <a:t>When to Choose Fiberglass: </a:t>
            </a:r>
            <a:endParaRPr lang="en-US" sz="3300" dirty="0"/>
          </a:p>
          <a:p>
            <a:r>
              <a:rPr lang="en-US" sz="2400" dirty="0">
                <a:solidFill>
                  <a:srgbClr val="000000"/>
                </a:solidFill>
                <a:latin typeface="Arial" panose="020B0604020202020204" pitchFamily="34" charset="0"/>
              </a:rPr>
              <a:t>– </a:t>
            </a:r>
            <a:r>
              <a:rPr lang="en-US" sz="2400" dirty="0">
                <a:solidFill>
                  <a:srgbClr val="000000"/>
                </a:solidFill>
                <a:latin typeface="Calibri" panose="020F0502020204030204" pitchFamily="34" charset="0"/>
              </a:rPr>
              <a:t>When cast immobilization is used simply to offer support and hold a limb in an anatomic position </a:t>
            </a:r>
            <a:endParaRPr lang="en-US" sz="3300" dirty="0"/>
          </a:p>
          <a:p>
            <a:pPr marL="0" indent="0">
              <a:buNone/>
            </a:pPr>
            <a:r>
              <a:rPr lang="en-US" sz="2400" dirty="0">
                <a:solidFill>
                  <a:srgbClr val="000000"/>
                </a:solidFill>
                <a:latin typeface="Arial" panose="020B0604020202020204" pitchFamily="34" charset="0"/>
              </a:rPr>
              <a:t>• </a:t>
            </a:r>
            <a:r>
              <a:rPr lang="en-US" sz="2400" dirty="0">
                <a:solidFill>
                  <a:srgbClr val="000000"/>
                </a:solidFill>
                <a:latin typeface="Calibri" panose="020F0502020204030204" pitchFamily="34" charset="0"/>
              </a:rPr>
              <a:t>e.g. in stable minimally displaced fractures. </a:t>
            </a:r>
            <a:r>
              <a:rPr lang="en-US" sz="2400" dirty="0">
                <a:solidFill>
                  <a:srgbClr val="000000"/>
                </a:solidFill>
                <a:latin typeface="Arial" panose="020B0604020202020204" pitchFamily="34" charset="0"/>
              </a:rPr>
              <a:t>– </a:t>
            </a:r>
            <a:r>
              <a:rPr lang="en-US" sz="2400" dirty="0">
                <a:solidFill>
                  <a:srgbClr val="000000"/>
                </a:solidFill>
                <a:latin typeface="Calibri" panose="020F0502020204030204" pitchFamily="34" charset="0"/>
              </a:rPr>
              <a:t>For postoperative casting </a:t>
            </a:r>
            <a:endParaRPr lang="en-US" sz="3300" dirty="0"/>
          </a:p>
          <a:p>
            <a:pPr marL="0" indent="0">
              <a:buNone/>
            </a:pPr>
            <a:r>
              <a:rPr lang="en-US" sz="2400" dirty="0">
                <a:solidFill>
                  <a:srgbClr val="000000"/>
                </a:solidFill>
                <a:latin typeface="Arial" panose="020B0604020202020204" pitchFamily="34" charset="0"/>
              </a:rPr>
              <a:t>• </a:t>
            </a:r>
            <a:r>
              <a:rPr lang="en-US" sz="2400" dirty="0">
                <a:solidFill>
                  <a:srgbClr val="000000"/>
                </a:solidFill>
                <a:latin typeface="Calibri" panose="020F0502020204030204" pitchFamily="34" charset="0"/>
              </a:rPr>
              <a:t>After the initial postoperative edema has abated. </a:t>
            </a:r>
            <a:endParaRPr lang="en-US" sz="3300" dirty="0"/>
          </a:p>
          <a:p>
            <a:r>
              <a:rPr lang="en-US" sz="2400" b="1" dirty="0">
                <a:solidFill>
                  <a:srgbClr val="000000"/>
                </a:solidFill>
                <a:latin typeface="Calibri-Bold"/>
              </a:rPr>
              <a:t>Advantages: </a:t>
            </a:r>
            <a:endParaRPr lang="en-US" sz="3300" dirty="0"/>
          </a:p>
          <a:p>
            <a:pPr marL="0" indent="0">
              <a:buNone/>
            </a:pPr>
            <a:r>
              <a:rPr lang="en-US" sz="2400" dirty="0">
                <a:solidFill>
                  <a:srgbClr val="000000"/>
                </a:solidFill>
                <a:latin typeface="Arial" panose="020B0604020202020204" pitchFamily="34" charset="0"/>
              </a:rPr>
              <a:t>	– </a:t>
            </a:r>
            <a:r>
              <a:rPr lang="en-US" sz="2400" dirty="0">
                <a:solidFill>
                  <a:srgbClr val="000000"/>
                </a:solidFill>
                <a:latin typeface="Calibri" panose="020F0502020204030204" pitchFamily="34" charset="0"/>
              </a:rPr>
              <a:t>High strength-to-weight ratio allows for easier mobilization postoperatively </a:t>
            </a:r>
            <a:endParaRPr lang="en-US" sz="3300" dirty="0"/>
          </a:p>
          <a:p>
            <a:pPr marL="0" indent="0">
              <a:buNone/>
            </a:pPr>
            <a:r>
              <a:rPr lang="en-US" sz="2400" dirty="0">
                <a:solidFill>
                  <a:srgbClr val="000000"/>
                </a:solidFill>
                <a:latin typeface="Arial" panose="020B0604020202020204" pitchFamily="34" charset="0"/>
              </a:rPr>
              <a:t>	– </a:t>
            </a:r>
            <a:r>
              <a:rPr lang="en-US" sz="2400" dirty="0">
                <a:solidFill>
                  <a:srgbClr val="000000"/>
                </a:solidFill>
                <a:latin typeface="Calibri" panose="020F0502020204030204" pitchFamily="34" charset="0"/>
              </a:rPr>
              <a:t>Durability is ideal for walking casts</a:t>
            </a:r>
            <a:endParaRPr lang="en-US" sz="3300" dirty="0"/>
          </a:p>
        </p:txBody>
      </p:sp>
    </p:spTree>
    <p:extLst>
      <p:ext uri="{BB962C8B-B14F-4D97-AF65-F5344CB8AC3E}">
        <p14:creationId xmlns:p14="http://schemas.microsoft.com/office/powerpoint/2010/main" val="3536386654"/>
      </p:ext>
    </p:extLst>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EB3AECAD-82DB-4D8B-ADC4-8536A2496E01}"/>
              </a:ext>
            </a:extLst>
          </p:cNvPr>
          <p:cNvSpPr>
            <a:spLocks noGrp="1"/>
          </p:cNvSpPr>
          <p:nvPr>
            <p:ph type="title"/>
          </p:nvPr>
        </p:nvSpPr>
        <p:spPr/>
        <p:txBody>
          <a:bodyPr/>
          <a:lstStyle/>
          <a:p>
            <a:pPr eaLnBrk="1" hangingPunct="1"/>
            <a:endParaRPr lang="en-US" altLang="en-US"/>
          </a:p>
        </p:txBody>
      </p:sp>
      <p:sp>
        <p:nvSpPr>
          <p:cNvPr id="93187" name="Content Placeholder 2">
            <a:extLst>
              <a:ext uri="{FF2B5EF4-FFF2-40B4-BE49-F238E27FC236}">
                <a16:creationId xmlns:a16="http://schemas.microsoft.com/office/drawing/2014/main" id="{F4E3B102-CC24-44D3-9521-360F2CA41780}"/>
              </a:ext>
            </a:extLst>
          </p:cNvPr>
          <p:cNvSpPr>
            <a:spLocks noGrp="1"/>
          </p:cNvSpPr>
          <p:nvPr>
            <p:ph idx="1"/>
          </p:nvPr>
        </p:nvSpPr>
        <p:spPr/>
        <p:txBody>
          <a:bodyPr>
            <a:normAutofit fontScale="92500" lnSpcReduction="10000"/>
          </a:bodyPr>
          <a:lstStyle/>
          <a:p>
            <a:pPr eaLnBrk="1" hangingPunct="1"/>
            <a:r>
              <a:rPr lang="en-US" altLang="en-US" sz="2400"/>
              <a:t>Motion during the critical setting period interferes with this interlocking process and reduces the ultimate strength by as much as 77%. </a:t>
            </a:r>
          </a:p>
          <a:p>
            <a:pPr eaLnBrk="1" hangingPunct="1"/>
            <a:r>
              <a:rPr lang="en-US" altLang="en-US" sz="2400"/>
              <a:t>The interlocking of crystals (the critical setting period) begins when the plaster reaches the thick creamy stage, becomes a little rubbery, and starts losing its wet, shiny appearance. </a:t>
            </a:r>
          </a:p>
          <a:p>
            <a:pPr eaLnBrk="1" hangingPunct="1"/>
            <a:r>
              <a:rPr lang="en-US" altLang="en-US" sz="2400"/>
              <a:t>Cast drying occurs by the evaporation of the water not required for crystallization. </a:t>
            </a:r>
          </a:p>
          <a:p>
            <a:pPr eaLnBrk="1" hangingPunct="1"/>
            <a:r>
              <a:rPr lang="en-US" altLang="en-US" sz="2400"/>
              <a:t>The evaporation from the cast surface is influenced by air temperature, humidity, and circulation about the cast. </a:t>
            </a:r>
          </a:p>
          <a:p>
            <a:pPr eaLnBrk="1" hangingPunct="1"/>
            <a:r>
              <a:rPr lang="en-US" altLang="en-US" sz="2400"/>
              <a:t>Thick casts take longer to dry than thin ones. </a:t>
            </a:r>
          </a:p>
          <a:p>
            <a:pPr eaLnBrk="1" hangingPunct="1"/>
            <a:r>
              <a:rPr lang="en-US" altLang="en-US" sz="2400"/>
              <a:t>Strength increases as drying occurs. </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a:extLst>
              <a:ext uri="{FF2B5EF4-FFF2-40B4-BE49-F238E27FC236}">
                <a16:creationId xmlns:a16="http://schemas.microsoft.com/office/drawing/2014/main" id="{2695D08B-072A-4ABC-BF1F-FCE57249DAA1}"/>
              </a:ext>
            </a:extLst>
          </p:cNvPr>
          <p:cNvSpPr>
            <a:spLocks noGrp="1"/>
          </p:cNvSpPr>
          <p:nvPr>
            <p:ph type="title"/>
          </p:nvPr>
        </p:nvSpPr>
        <p:spPr/>
        <p:txBody>
          <a:bodyPr/>
          <a:lstStyle/>
          <a:p>
            <a:pPr eaLnBrk="1" hangingPunct="1"/>
            <a:endParaRPr lang="en-US" altLang="en-US"/>
          </a:p>
        </p:txBody>
      </p:sp>
      <p:sp>
        <p:nvSpPr>
          <p:cNvPr id="95235" name="Content Placeholder 2">
            <a:extLst>
              <a:ext uri="{FF2B5EF4-FFF2-40B4-BE49-F238E27FC236}">
                <a16:creationId xmlns:a16="http://schemas.microsoft.com/office/drawing/2014/main" id="{8A7F0150-F820-4702-B2DD-E337B845482B}"/>
              </a:ext>
            </a:extLst>
          </p:cNvPr>
          <p:cNvSpPr>
            <a:spLocks noGrp="1"/>
          </p:cNvSpPr>
          <p:nvPr>
            <p:ph idx="1"/>
          </p:nvPr>
        </p:nvSpPr>
        <p:spPr/>
        <p:txBody>
          <a:bodyPr/>
          <a:lstStyle/>
          <a:p>
            <a:pPr eaLnBrk="1" hangingPunct="1"/>
            <a:r>
              <a:rPr lang="en-US" altLang="en-US"/>
              <a:t>Plaster is available as bandage rolls in widths of 8, 6, 3, and 2 inches and splints in 5- Ã— 45-inch, 5- Ã— 30-inch, and 3- Ã— 15-inch sizes. </a:t>
            </a:r>
          </a:p>
          <a:p>
            <a:pPr eaLnBrk="1" hangingPunct="1"/>
            <a:r>
              <a:rPr lang="en-US" altLang="en-US"/>
              <a:t>Additives are used to alter the setting time. </a:t>
            </a:r>
          </a:p>
          <a:p>
            <a:pPr eaLnBrk="1" hangingPunct="1"/>
            <a:r>
              <a:rPr lang="en-US" altLang="en-US"/>
              <a:t>Three variations are available. </a:t>
            </a:r>
          </a:p>
          <a:p>
            <a:pPr lvl="1" eaLnBrk="1" hangingPunct="1"/>
            <a:r>
              <a:rPr lang="en-US" altLang="en-US"/>
              <a:t>Extra-fast setting takes 2 to 4 minutes, </a:t>
            </a:r>
          </a:p>
          <a:p>
            <a:pPr lvl="1" eaLnBrk="1" hangingPunct="1"/>
            <a:r>
              <a:rPr lang="en-US" altLang="en-US"/>
              <a:t>Fast setting takes 5 to 6 minutes, and </a:t>
            </a:r>
          </a:p>
          <a:p>
            <a:pPr lvl="1" eaLnBrk="1" hangingPunct="1"/>
            <a:r>
              <a:rPr lang="en-US" altLang="en-US"/>
              <a:t>Slow setting takes 10 to 18 minutes. </a:t>
            </a:r>
          </a:p>
          <a:p>
            <a:pPr eaLnBrk="1" hangingPunct="1"/>
            <a:endParaRPr lang="en-US" altLang="en-US"/>
          </a:p>
          <a:p>
            <a:pPr eaLnBrk="1" hangingPunct="1"/>
            <a:endParaRPr lang="en-US" altLang="en-US"/>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84401556-6FE1-4ABA-97F9-A4745F580188}"/>
              </a:ext>
            </a:extLst>
          </p:cNvPr>
          <p:cNvSpPr>
            <a:spLocks noGrp="1"/>
          </p:cNvSpPr>
          <p:nvPr>
            <p:ph type="title"/>
          </p:nvPr>
        </p:nvSpPr>
        <p:spPr/>
        <p:txBody>
          <a:bodyPr/>
          <a:lstStyle/>
          <a:p>
            <a:pPr eaLnBrk="1" hangingPunct="1"/>
            <a:r>
              <a:rPr lang="en-US" altLang="en-US"/>
              <a:t>Advantages Plaster of Paris</a:t>
            </a:r>
          </a:p>
        </p:txBody>
      </p:sp>
      <p:sp>
        <p:nvSpPr>
          <p:cNvPr id="97283" name="Content Placeholder 2">
            <a:extLst>
              <a:ext uri="{FF2B5EF4-FFF2-40B4-BE49-F238E27FC236}">
                <a16:creationId xmlns:a16="http://schemas.microsoft.com/office/drawing/2014/main" id="{E5C9F4F5-78C0-4F88-AFD4-A3415C5DFB30}"/>
              </a:ext>
            </a:extLst>
          </p:cNvPr>
          <p:cNvSpPr>
            <a:spLocks noGrp="1"/>
          </p:cNvSpPr>
          <p:nvPr>
            <p:ph idx="1"/>
          </p:nvPr>
        </p:nvSpPr>
        <p:spPr/>
        <p:txBody>
          <a:bodyPr>
            <a:normAutofit lnSpcReduction="10000"/>
          </a:bodyPr>
          <a:lstStyle/>
          <a:p>
            <a:pPr eaLnBrk="1" hangingPunct="1"/>
            <a:r>
              <a:rPr lang="en-US" altLang="en-US"/>
              <a:t>It is cheap</a:t>
            </a:r>
          </a:p>
          <a:p>
            <a:pPr eaLnBrk="1" hangingPunct="1"/>
            <a:r>
              <a:rPr lang="en-US" altLang="en-US"/>
              <a:t>It is easily available</a:t>
            </a:r>
          </a:p>
          <a:p>
            <a:pPr eaLnBrk="1" hangingPunct="1"/>
            <a:r>
              <a:rPr lang="en-US" altLang="en-US"/>
              <a:t>It is comfortable</a:t>
            </a:r>
          </a:p>
          <a:p>
            <a:pPr eaLnBrk="1" hangingPunct="1"/>
            <a:r>
              <a:rPr lang="en-US" altLang="en-US"/>
              <a:t>It is easy to mould</a:t>
            </a:r>
          </a:p>
          <a:p>
            <a:pPr eaLnBrk="1" hangingPunct="1"/>
            <a:r>
              <a:rPr lang="en-US" altLang="en-US"/>
              <a:t>It is strong and light</a:t>
            </a:r>
          </a:p>
          <a:p>
            <a:pPr eaLnBrk="1" hangingPunct="1"/>
            <a:r>
              <a:rPr lang="en-US" altLang="en-US"/>
              <a:t>It is easy to remove</a:t>
            </a:r>
          </a:p>
          <a:p>
            <a:pPr eaLnBrk="1" hangingPunct="1"/>
            <a:r>
              <a:rPr lang="en-US" altLang="en-US"/>
              <a:t>It is permeable to radiography</a:t>
            </a:r>
          </a:p>
          <a:p>
            <a:pPr eaLnBrk="1" hangingPunct="1"/>
            <a:r>
              <a:rPr lang="en-US" altLang="en-US"/>
              <a:t>It is permeable to air and hence underlying skin can breathe.</a:t>
            </a:r>
          </a:p>
          <a:p>
            <a:pPr eaLnBrk="1" hangingPunct="1"/>
            <a:r>
              <a:rPr lang="en-US" altLang="en-US"/>
              <a:t>It is non inflammable</a:t>
            </a:r>
          </a:p>
          <a:p>
            <a:pPr eaLnBrk="1" hangingPunct="1"/>
            <a:endParaRPr lang="en-US" altLang="en-US"/>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a:extLst>
              <a:ext uri="{FF2B5EF4-FFF2-40B4-BE49-F238E27FC236}">
                <a16:creationId xmlns:a16="http://schemas.microsoft.com/office/drawing/2014/main" id="{41873957-2E5A-499C-B520-AE0CD9B166A2}"/>
              </a:ext>
            </a:extLst>
          </p:cNvPr>
          <p:cNvSpPr>
            <a:spLocks noGrp="1"/>
          </p:cNvSpPr>
          <p:nvPr>
            <p:ph type="title"/>
          </p:nvPr>
        </p:nvSpPr>
        <p:spPr/>
        <p:txBody>
          <a:bodyPr/>
          <a:lstStyle/>
          <a:p>
            <a:pPr eaLnBrk="1" hangingPunct="1"/>
            <a:r>
              <a:rPr lang="en-US" altLang="en-US"/>
              <a:t>Various forms of POP</a:t>
            </a:r>
          </a:p>
        </p:txBody>
      </p:sp>
      <p:sp>
        <p:nvSpPr>
          <p:cNvPr id="99331" name="Content Placeholder 2">
            <a:extLst>
              <a:ext uri="{FF2B5EF4-FFF2-40B4-BE49-F238E27FC236}">
                <a16:creationId xmlns:a16="http://schemas.microsoft.com/office/drawing/2014/main" id="{B4C2285B-76F1-4881-AD39-8D2CCCB997C0}"/>
              </a:ext>
            </a:extLst>
          </p:cNvPr>
          <p:cNvSpPr>
            <a:spLocks noGrp="1"/>
          </p:cNvSpPr>
          <p:nvPr>
            <p:ph idx="1"/>
          </p:nvPr>
        </p:nvSpPr>
        <p:spPr/>
        <p:txBody>
          <a:bodyPr/>
          <a:lstStyle/>
          <a:p>
            <a:pPr eaLnBrk="1" hangingPunct="1"/>
            <a:r>
              <a:rPr lang="en-US" altLang="en-US"/>
              <a:t>Plaster of Paris is used in four forms as </a:t>
            </a:r>
          </a:p>
          <a:p>
            <a:pPr lvl="1" eaLnBrk="1" hangingPunct="1"/>
            <a:r>
              <a:rPr lang="en-US" altLang="en-US"/>
              <a:t>Slab, </a:t>
            </a:r>
          </a:p>
          <a:p>
            <a:pPr lvl="1" eaLnBrk="1" hangingPunct="1"/>
            <a:r>
              <a:rPr lang="en-US" altLang="en-US"/>
              <a:t>Cast, </a:t>
            </a:r>
          </a:p>
          <a:p>
            <a:pPr lvl="1" eaLnBrk="1" hangingPunct="1"/>
            <a:r>
              <a:rPr lang="en-US" altLang="en-US"/>
              <a:t>Spica and </a:t>
            </a:r>
          </a:p>
          <a:p>
            <a:pPr lvl="1" eaLnBrk="1" hangingPunct="1"/>
            <a:r>
              <a:rPr lang="en-US" altLang="en-US"/>
              <a:t>Functional cast brace</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a:extLst>
              <a:ext uri="{FF2B5EF4-FFF2-40B4-BE49-F238E27FC236}">
                <a16:creationId xmlns:a16="http://schemas.microsoft.com/office/drawing/2014/main" id="{214EA02B-81FA-4376-9E50-B1F212216820}"/>
              </a:ext>
            </a:extLst>
          </p:cNvPr>
          <p:cNvSpPr>
            <a:spLocks noGrp="1"/>
          </p:cNvSpPr>
          <p:nvPr>
            <p:ph type="title"/>
          </p:nvPr>
        </p:nvSpPr>
        <p:spPr/>
        <p:txBody>
          <a:bodyPr/>
          <a:lstStyle/>
          <a:p>
            <a:pPr eaLnBrk="1" hangingPunct="1"/>
            <a:r>
              <a:rPr lang="en-US" altLang="en-US"/>
              <a:t>Slab</a:t>
            </a:r>
          </a:p>
        </p:txBody>
      </p:sp>
      <p:sp>
        <p:nvSpPr>
          <p:cNvPr id="101379" name="Content Placeholder 2">
            <a:extLst>
              <a:ext uri="{FF2B5EF4-FFF2-40B4-BE49-F238E27FC236}">
                <a16:creationId xmlns:a16="http://schemas.microsoft.com/office/drawing/2014/main" id="{BBB4CB1A-08D0-4C5E-B49F-6B537EDEFD6E}"/>
              </a:ext>
            </a:extLst>
          </p:cNvPr>
          <p:cNvSpPr>
            <a:spLocks noGrp="1"/>
          </p:cNvSpPr>
          <p:nvPr>
            <p:ph idx="1"/>
          </p:nvPr>
        </p:nvSpPr>
        <p:spPr/>
        <p:txBody>
          <a:bodyPr/>
          <a:lstStyle/>
          <a:p>
            <a:pPr eaLnBrk="1" hangingPunct="1"/>
            <a:r>
              <a:rPr lang="en-US" altLang="en-US"/>
              <a:t>It is a temporary splint used in the initial stages of fracture treatment and also during first aid, it is useful to immobilize the limbs postoperatively and in infections. </a:t>
            </a:r>
          </a:p>
          <a:p>
            <a:pPr eaLnBrk="1" hangingPunct="1"/>
            <a:r>
              <a:rPr lang="en-US" altLang="en-US"/>
              <a:t>It is made up of half by POP and half by bandage roll hence can accommodate the swelling in the initial stages of fractures.</a:t>
            </a:r>
          </a:p>
          <a:p>
            <a:pPr eaLnBrk="1" hangingPunct="1"/>
            <a:r>
              <a:rPr lang="en-US" altLang="en-US"/>
              <a:t>Is prepared according to the required length. </a:t>
            </a:r>
          </a:p>
          <a:p>
            <a:pPr eaLnBrk="1" hangingPunct="1">
              <a:buFont typeface="Wingdings" panose="05000000000000000000" pitchFamily="2" charset="2"/>
              <a:buNone/>
            </a:pPr>
            <a:endParaRPr lang="en-US" altLang="en-US"/>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a:extLst>
              <a:ext uri="{FF2B5EF4-FFF2-40B4-BE49-F238E27FC236}">
                <a16:creationId xmlns:a16="http://schemas.microsoft.com/office/drawing/2014/main" id="{7C5EEDC4-9B5E-453F-B71F-EF898F68D744}"/>
              </a:ext>
            </a:extLst>
          </p:cNvPr>
          <p:cNvSpPr>
            <a:spLocks noGrp="1"/>
          </p:cNvSpPr>
          <p:nvPr>
            <p:ph type="title"/>
          </p:nvPr>
        </p:nvSpPr>
        <p:spPr/>
        <p:txBody>
          <a:bodyPr/>
          <a:lstStyle/>
          <a:p>
            <a:pPr eaLnBrk="1" hangingPunct="1"/>
            <a:r>
              <a:rPr lang="en-US" altLang="en-US"/>
              <a:t>Slab </a:t>
            </a:r>
          </a:p>
        </p:txBody>
      </p:sp>
      <p:sp>
        <p:nvSpPr>
          <p:cNvPr id="103427" name="Content Placeholder 2">
            <a:extLst>
              <a:ext uri="{FF2B5EF4-FFF2-40B4-BE49-F238E27FC236}">
                <a16:creationId xmlns:a16="http://schemas.microsoft.com/office/drawing/2014/main" id="{8EACCD24-05A5-4987-8C4A-FD443DBD9A67}"/>
              </a:ext>
            </a:extLst>
          </p:cNvPr>
          <p:cNvSpPr>
            <a:spLocks noGrp="1"/>
          </p:cNvSpPr>
          <p:nvPr>
            <p:ph idx="1"/>
          </p:nvPr>
        </p:nvSpPr>
        <p:spPr/>
        <p:txBody>
          <a:bodyPr/>
          <a:lstStyle/>
          <a:p>
            <a:pPr eaLnBrk="1" hangingPunct="1"/>
            <a:r>
              <a:rPr lang="en-US" altLang="en-US"/>
              <a:t>There are three methods of applying slab.</a:t>
            </a:r>
          </a:p>
          <a:p>
            <a:pPr lvl="1" eaLnBrk="1" hangingPunct="1"/>
            <a:r>
              <a:rPr lang="en-US" altLang="en-US"/>
              <a:t>Dry method: </a:t>
            </a:r>
          </a:p>
          <a:p>
            <a:pPr lvl="2" eaLnBrk="1" hangingPunct="1"/>
            <a:r>
              <a:rPr lang="en-US" altLang="en-US"/>
              <a:t>Here the slab is prepared first and then dipped in water (commonly employed)</a:t>
            </a:r>
          </a:p>
          <a:p>
            <a:pPr lvl="1" eaLnBrk="1" hangingPunct="1"/>
            <a:r>
              <a:rPr lang="en-US" altLang="en-US"/>
              <a:t>Wet method: </a:t>
            </a:r>
          </a:p>
          <a:p>
            <a:pPr lvl="2" eaLnBrk="1" hangingPunct="1"/>
            <a:r>
              <a:rPr lang="en-US" altLang="en-US"/>
              <a:t>Here the slab is prepared after dipping the POP roll in water. This is rare and requires experience.</a:t>
            </a:r>
          </a:p>
          <a:p>
            <a:pPr lvl="1" eaLnBrk="1" hangingPunct="1"/>
            <a:r>
              <a:rPr lang="en-US" altLang="en-US"/>
              <a:t>Pattern Method: </a:t>
            </a:r>
          </a:p>
          <a:p>
            <a:pPr lvl="2" eaLnBrk="1" hangingPunct="1"/>
            <a:r>
              <a:rPr lang="en-US" altLang="en-US"/>
              <a:t>Here the slabs are fashioned in the desired way before dipping in water.</a:t>
            </a:r>
          </a:p>
          <a:p>
            <a:pPr eaLnBrk="1" hangingPunct="1"/>
            <a:endParaRPr lang="en-US" altLang="en-US"/>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a:extLst>
              <a:ext uri="{FF2B5EF4-FFF2-40B4-BE49-F238E27FC236}">
                <a16:creationId xmlns:a16="http://schemas.microsoft.com/office/drawing/2014/main" id="{0BE8785F-6164-4B2F-8806-323614CE79C9}"/>
              </a:ext>
            </a:extLst>
          </p:cNvPr>
          <p:cNvSpPr>
            <a:spLocks noGrp="1"/>
          </p:cNvSpPr>
          <p:nvPr>
            <p:ph type="title"/>
          </p:nvPr>
        </p:nvSpPr>
        <p:spPr/>
        <p:txBody>
          <a:bodyPr/>
          <a:lstStyle/>
          <a:p>
            <a:pPr eaLnBrk="1" hangingPunct="1"/>
            <a:r>
              <a:rPr lang="en-US" altLang="en-US"/>
              <a:t>Cast </a:t>
            </a:r>
          </a:p>
        </p:txBody>
      </p:sp>
      <p:sp>
        <p:nvSpPr>
          <p:cNvPr id="105475" name="Content Placeholder 2">
            <a:extLst>
              <a:ext uri="{FF2B5EF4-FFF2-40B4-BE49-F238E27FC236}">
                <a16:creationId xmlns:a16="http://schemas.microsoft.com/office/drawing/2014/main" id="{B104AAD6-9A02-4D22-889F-9F64084B463B}"/>
              </a:ext>
            </a:extLst>
          </p:cNvPr>
          <p:cNvSpPr>
            <a:spLocks noGrp="1"/>
          </p:cNvSpPr>
          <p:nvPr>
            <p:ph idx="1"/>
          </p:nvPr>
        </p:nvSpPr>
        <p:spPr/>
        <p:txBody>
          <a:bodyPr>
            <a:normAutofit fontScale="92500" lnSpcReduction="20000"/>
          </a:bodyPr>
          <a:lstStyle/>
          <a:p>
            <a:pPr eaLnBrk="1" hangingPunct="1"/>
            <a:r>
              <a:rPr lang="en-US" altLang="en-US"/>
              <a:t>Here the POP completely encircles the limb. </a:t>
            </a:r>
          </a:p>
          <a:p>
            <a:pPr lvl="1" eaLnBrk="1" hangingPunct="1"/>
            <a:r>
              <a:rPr lang="en-US" altLang="en-US"/>
              <a:t>It is used as a definitive form of fracture treatment and also to correct deformities. </a:t>
            </a:r>
          </a:p>
          <a:p>
            <a:pPr eaLnBrk="1" hangingPunct="1"/>
            <a:r>
              <a:rPr lang="en-US" altLang="en-US"/>
              <a:t>There are three methods of applying a POP cast.</a:t>
            </a:r>
          </a:p>
          <a:p>
            <a:pPr lvl="1" eaLnBrk="1" hangingPunct="1"/>
            <a:r>
              <a:rPr lang="en-US" altLang="en-US"/>
              <a:t>Skin tight cast: </a:t>
            </a:r>
          </a:p>
          <a:p>
            <a:pPr lvl="2" eaLnBrk="1" hangingPunct="1"/>
            <a:r>
              <a:rPr lang="en-US" altLang="en-US"/>
              <a:t>Here the cast is directly applied over the skin. Dangerous as it may cause pressure sores. It is difficult to remove as the hairs may be incorporated into the cast and hence it is not recommended.</a:t>
            </a:r>
          </a:p>
          <a:p>
            <a:pPr lvl="1" eaLnBrk="1" hangingPunct="1"/>
            <a:r>
              <a:rPr lang="en-US" altLang="en-US"/>
              <a:t>Bologna cast: </a:t>
            </a:r>
          </a:p>
          <a:p>
            <a:pPr lvl="2" eaLnBrk="1" hangingPunct="1"/>
            <a:r>
              <a:rPr lang="en-US" altLang="en-US"/>
              <a:t>How generous amount of cotton padding is applied to the limb before putting the cast. This is the commonly employed method.</a:t>
            </a:r>
          </a:p>
          <a:p>
            <a:pPr lvl="1" eaLnBrk="1" hangingPunct="1"/>
            <a:r>
              <a:rPr lang="en-US" altLang="en-US"/>
              <a:t>Three tier cast: </a:t>
            </a:r>
          </a:p>
          <a:p>
            <a:pPr lvl="2" eaLnBrk="1" hangingPunct="1"/>
            <a:r>
              <a:rPr lang="en-US" altLang="en-US"/>
              <a:t>Here stockinette is used first, over which cotton padding is done before applying the POP cast. It is an ideal method, but it is expensive.</a:t>
            </a:r>
          </a:p>
          <a:p>
            <a:pPr eaLnBrk="1" hangingPunct="1"/>
            <a:endParaRPr lang="en-US" altLang="en-US"/>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a:extLst>
              <a:ext uri="{FF2B5EF4-FFF2-40B4-BE49-F238E27FC236}">
                <a16:creationId xmlns:a16="http://schemas.microsoft.com/office/drawing/2014/main" id="{2200E095-5EFC-4242-90E5-CB38C222885B}"/>
              </a:ext>
            </a:extLst>
          </p:cNvPr>
          <p:cNvSpPr>
            <a:spLocks noGrp="1"/>
          </p:cNvSpPr>
          <p:nvPr>
            <p:ph type="title"/>
          </p:nvPr>
        </p:nvSpPr>
        <p:spPr/>
        <p:txBody>
          <a:bodyPr/>
          <a:lstStyle/>
          <a:p>
            <a:pPr eaLnBrk="1" hangingPunct="1"/>
            <a:r>
              <a:rPr lang="en-US" altLang="en-US"/>
              <a:t>Spica </a:t>
            </a:r>
          </a:p>
        </p:txBody>
      </p:sp>
      <p:sp>
        <p:nvSpPr>
          <p:cNvPr id="107523" name="Content Placeholder 2">
            <a:extLst>
              <a:ext uri="{FF2B5EF4-FFF2-40B4-BE49-F238E27FC236}">
                <a16:creationId xmlns:a16="http://schemas.microsoft.com/office/drawing/2014/main" id="{5960C689-C3C9-4B99-9BCD-5785ABD0836A}"/>
              </a:ext>
            </a:extLst>
          </p:cNvPr>
          <p:cNvSpPr>
            <a:spLocks noGrp="1"/>
          </p:cNvSpPr>
          <p:nvPr>
            <p:ph idx="1"/>
          </p:nvPr>
        </p:nvSpPr>
        <p:spPr/>
        <p:txBody>
          <a:bodyPr/>
          <a:lstStyle/>
          <a:p>
            <a:pPr eaLnBrk="1" hangingPunct="1"/>
            <a:r>
              <a:rPr lang="en-US" altLang="en-US"/>
              <a:t>Spica encircles a part of the body, </a:t>
            </a:r>
          </a:p>
          <a:p>
            <a:pPr lvl="1" eaLnBrk="1" hangingPunct="1"/>
            <a:r>
              <a:rPr lang="en-US" altLang="en-US"/>
              <a:t>e.g., hip spica for fracture around the hip, </a:t>
            </a:r>
          </a:p>
          <a:p>
            <a:pPr lvl="1" eaLnBrk="1" hangingPunct="1"/>
            <a:r>
              <a:rPr lang="en-US" altLang="en-US"/>
              <a:t>thumb spica for fracture scaphoid</a:t>
            </a:r>
          </a:p>
          <a:p>
            <a:pPr eaLnBrk="1" hangingPunct="1"/>
            <a:endParaRPr lang="en-US" altLang="en-US"/>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a:extLst>
              <a:ext uri="{FF2B5EF4-FFF2-40B4-BE49-F238E27FC236}">
                <a16:creationId xmlns:a16="http://schemas.microsoft.com/office/drawing/2014/main" id="{150B27CA-90E5-49ED-81EA-1B47300ED80F}"/>
              </a:ext>
            </a:extLst>
          </p:cNvPr>
          <p:cNvSpPr>
            <a:spLocks noGrp="1"/>
          </p:cNvSpPr>
          <p:nvPr>
            <p:ph type="title"/>
          </p:nvPr>
        </p:nvSpPr>
        <p:spPr/>
        <p:txBody>
          <a:bodyPr/>
          <a:lstStyle/>
          <a:p>
            <a:pPr eaLnBrk="1" hangingPunct="1"/>
            <a:r>
              <a:rPr lang="en-US" altLang="en-US"/>
              <a:t>Functional cast brace</a:t>
            </a:r>
          </a:p>
        </p:txBody>
      </p:sp>
      <p:sp>
        <p:nvSpPr>
          <p:cNvPr id="109571" name="Content Placeholder 2">
            <a:extLst>
              <a:ext uri="{FF2B5EF4-FFF2-40B4-BE49-F238E27FC236}">
                <a16:creationId xmlns:a16="http://schemas.microsoft.com/office/drawing/2014/main" id="{49B08B54-84FB-4E7E-BCAA-C796D3989CF6}"/>
              </a:ext>
            </a:extLst>
          </p:cNvPr>
          <p:cNvSpPr>
            <a:spLocks noGrp="1"/>
          </p:cNvSpPr>
          <p:nvPr>
            <p:ph idx="1"/>
          </p:nvPr>
        </p:nvSpPr>
        <p:spPr/>
        <p:txBody>
          <a:bodyPr/>
          <a:lstStyle/>
          <a:p>
            <a:pPr eaLnBrk="1" hangingPunct="1"/>
            <a:r>
              <a:rPr lang="en-US" altLang="en-US"/>
              <a:t>Functional cast brace is used for fracture tibia after initial immobilization of 3 to 4 weeks.</a:t>
            </a:r>
          </a:p>
          <a:p>
            <a:pPr eaLnBrk="1" hangingPunct="1">
              <a:buFont typeface="Wingdings" panose="05000000000000000000" pitchFamily="2" charset="2"/>
              <a:buNone/>
            </a:pPr>
            <a:endParaRPr lang="en-US" altLang="en-US"/>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a:extLst>
              <a:ext uri="{FF2B5EF4-FFF2-40B4-BE49-F238E27FC236}">
                <a16:creationId xmlns:a16="http://schemas.microsoft.com/office/drawing/2014/main" id="{80F4B813-AFA7-4391-B1D7-4FE8027B4150}"/>
              </a:ext>
            </a:extLst>
          </p:cNvPr>
          <p:cNvSpPr>
            <a:spLocks noGrp="1"/>
          </p:cNvSpPr>
          <p:nvPr>
            <p:ph type="title"/>
          </p:nvPr>
        </p:nvSpPr>
        <p:spPr/>
        <p:txBody>
          <a:bodyPr/>
          <a:lstStyle/>
          <a:p>
            <a:pPr eaLnBrk="1" hangingPunct="1"/>
            <a:r>
              <a:rPr lang="en-US" altLang="en-US"/>
              <a:t>Fiberglass cast</a:t>
            </a:r>
          </a:p>
        </p:txBody>
      </p:sp>
      <p:sp>
        <p:nvSpPr>
          <p:cNvPr id="3" name="Content Placeholder 2">
            <a:extLst>
              <a:ext uri="{FF2B5EF4-FFF2-40B4-BE49-F238E27FC236}">
                <a16:creationId xmlns:a16="http://schemas.microsoft.com/office/drawing/2014/main" id="{8B7EE1C9-6454-4D51-945A-0FB30500C0F9}"/>
              </a:ext>
            </a:extLst>
          </p:cNvPr>
          <p:cNvSpPr>
            <a:spLocks noGrp="1"/>
          </p:cNvSpPr>
          <p:nvPr>
            <p:ph idx="1"/>
          </p:nvPr>
        </p:nvSpPr>
        <p:spPr/>
        <p:txBody>
          <a:bodyPr>
            <a:normAutofit fontScale="92500" lnSpcReduction="20000"/>
          </a:bodyPr>
          <a:lstStyle/>
          <a:p>
            <a:pPr eaLnBrk="1" hangingPunct="1">
              <a:defRPr/>
            </a:pPr>
            <a:r>
              <a:rPr lang="en-US" sz="2550" dirty="0"/>
              <a:t>In recent years, a number of companies have developed materials to replace plaster of </a:t>
            </a:r>
            <a:r>
              <a:rPr lang="en-US" sz="2550" dirty="0" err="1"/>
              <a:t>paris</a:t>
            </a:r>
            <a:r>
              <a:rPr lang="en-US" sz="2550" dirty="0"/>
              <a:t> as a cast. </a:t>
            </a:r>
          </a:p>
          <a:p>
            <a:pPr eaLnBrk="1" hangingPunct="1">
              <a:defRPr/>
            </a:pPr>
            <a:r>
              <a:rPr lang="en-US" sz="2550" dirty="0"/>
              <a:t>Most of these are a fiberglass fabric impregnated with polyurethane resin. </a:t>
            </a:r>
          </a:p>
          <a:p>
            <a:pPr eaLnBrk="1" hangingPunct="1">
              <a:defRPr/>
            </a:pPr>
            <a:r>
              <a:rPr lang="en-US" sz="2550" dirty="0"/>
              <a:t>The </a:t>
            </a:r>
            <a:r>
              <a:rPr lang="en-US" sz="2550" dirty="0" err="1"/>
              <a:t>prepolymer</a:t>
            </a:r>
            <a:r>
              <a:rPr lang="en-US" sz="2550" dirty="0"/>
              <a:t> is </a:t>
            </a:r>
            <a:r>
              <a:rPr lang="en-US" sz="2550" dirty="0" err="1"/>
              <a:t>methylene</a:t>
            </a:r>
            <a:r>
              <a:rPr lang="en-US" sz="2550" dirty="0"/>
              <a:t> </a:t>
            </a:r>
            <a:r>
              <a:rPr lang="en-US" sz="2550" dirty="0" err="1"/>
              <a:t>bisphenyl</a:t>
            </a:r>
            <a:r>
              <a:rPr lang="en-US" sz="2550" dirty="0"/>
              <a:t> </a:t>
            </a:r>
            <a:r>
              <a:rPr lang="en-US" sz="2550" dirty="0" err="1"/>
              <a:t>diisolynate</a:t>
            </a:r>
            <a:r>
              <a:rPr lang="en-US" sz="2550" dirty="0"/>
              <a:t>, which converts to a nontoxic polymeric urea substitute. </a:t>
            </a:r>
          </a:p>
          <a:p>
            <a:pPr eaLnBrk="1" hangingPunct="1">
              <a:defRPr/>
            </a:pPr>
            <a:r>
              <a:rPr lang="en-US" sz="2550" dirty="0"/>
              <a:t>The exothermic reaction does not place the patient's skin at risk for thermal injury</a:t>
            </a:r>
          </a:p>
          <a:p>
            <a:pPr eaLnBrk="1" hangingPunct="1">
              <a:defRPr/>
            </a:pPr>
            <a:r>
              <a:rPr lang="en-US" sz="2550" dirty="0"/>
              <a:t>These materials are preferred for most orthopaedic applications except in acute fractures in which reduction maintenance is critical</a:t>
            </a:r>
          </a:p>
          <a:p>
            <a:pPr eaLnBrk="1" hangingPunct="1">
              <a:defRPr/>
            </a:pPr>
            <a:r>
              <a:rPr lang="en-US" sz="2550" dirty="0"/>
              <a:t>Fiberglass casts do not provide higher skin pressure when compared to plaster casts when properly applied .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E0824-79E2-42A8-B7FA-256DA626E76E}"/>
              </a:ext>
            </a:extLst>
          </p:cNvPr>
          <p:cNvSpPr>
            <a:spLocks noGrp="1"/>
          </p:cNvSpPr>
          <p:nvPr>
            <p:ph type="title"/>
          </p:nvPr>
        </p:nvSpPr>
        <p:spPr/>
        <p:txBody>
          <a:bodyPr/>
          <a:lstStyle/>
          <a:p>
            <a:pPr algn="ctr"/>
            <a:r>
              <a:rPr lang="en-US" b="1" dirty="0"/>
              <a:t>BEWARE</a:t>
            </a:r>
          </a:p>
        </p:txBody>
      </p:sp>
      <p:sp>
        <p:nvSpPr>
          <p:cNvPr id="3" name="Content Placeholder 2">
            <a:extLst>
              <a:ext uri="{FF2B5EF4-FFF2-40B4-BE49-F238E27FC236}">
                <a16:creationId xmlns:a16="http://schemas.microsoft.com/office/drawing/2014/main" id="{CC537FBB-73AF-42E5-B594-6C255CC6083D}"/>
              </a:ext>
            </a:extLst>
          </p:cNvPr>
          <p:cNvSpPr>
            <a:spLocks noGrp="1"/>
          </p:cNvSpPr>
          <p:nvPr>
            <p:ph idx="1"/>
          </p:nvPr>
        </p:nvSpPr>
        <p:spPr/>
        <p:txBody>
          <a:bodyPr>
            <a:normAutofit/>
          </a:bodyPr>
          <a:lstStyle/>
          <a:p>
            <a:r>
              <a:rPr lang="en-US" sz="3000" dirty="0">
                <a:solidFill>
                  <a:srgbClr val="000000"/>
                </a:solidFill>
                <a:latin typeface="Calibri" panose="020F0502020204030204" pitchFamily="34" charset="0"/>
              </a:rPr>
              <a:t>Do not use a fiberglass cast in the acute setting unless the patient will be under close observation in the hospital. </a:t>
            </a:r>
            <a:endParaRPr lang="en-US" sz="4050" dirty="0"/>
          </a:p>
          <a:p>
            <a:pPr marL="0" indent="0">
              <a:buNone/>
            </a:pPr>
            <a:r>
              <a:rPr lang="en-US" sz="3000" dirty="0">
                <a:solidFill>
                  <a:srgbClr val="000000"/>
                </a:solidFill>
                <a:latin typeface="Arial" panose="020B0604020202020204" pitchFamily="34" charset="0"/>
              </a:rPr>
              <a:t>• </a:t>
            </a:r>
            <a:r>
              <a:rPr lang="en-US" sz="3000" dirty="0">
                <a:solidFill>
                  <a:srgbClr val="000000"/>
                </a:solidFill>
                <a:latin typeface="Calibri" panose="020F0502020204030204" pitchFamily="34" charset="0"/>
              </a:rPr>
              <a:t>Never use it in the acute setting on an obtunded patient. </a:t>
            </a:r>
            <a:endParaRPr lang="en-US" sz="4050" dirty="0"/>
          </a:p>
        </p:txBody>
      </p:sp>
    </p:spTree>
    <p:extLst>
      <p:ext uri="{BB962C8B-B14F-4D97-AF65-F5344CB8AC3E}">
        <p14:creationId xmlns:p14="http://schemas.microsoft.com/office/powerpoint/2010/main" val="3526137679"/>
      </p:ext>
    </p:extLst>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a:extLst>
              <a:ext uri="{FF2B5EF4-FFF2-40B4-BE49-F238E27FC236}">
                <a16:creationId xmlns:a16="http://schemas.microsoft.com/office/drawing/2014/main" id="{81E35904-2311-4D88-85D6-667822EE561B}"/>
              </a:ext>
            </a:extLst>
          </p:cNvPr>
          <p:cNvSpPr>
            <a:spLocks noGrp="1"/>
          </p:cNvSpPr>
          <p:nvPr>
            <p:ph type="title"/>
          </p:nvPr>
        </p:nvSpPr>
        <p:spPr/>
        <p:txBody>
          <a:bodyPr>
            <a:normAutofit fontScale="90000"/>
          </a:bodyPr>
          <a:lstStyle/>
          <a:p>
            <a:pPr eaLnBrk="1" hangingPunct="1"/>
            <a:r>
              <a:rPr lang="en-US" altLang="en-US"/>
              <a:t>Important issues relating to a plaster</a:t>
            </a:r>
          </a:p>
        </p:txBody>
      </p:sp>
      <p:sp>
        <p:nvSpPr>
          <p:cNvPr id="113667" name="Content Placeholder 2">
            <a:extLst>
              <a:ext uri="{FF2B5EF4-FFF2-40B4-BE49-F238E27FC236}">
                <a16:creationId xmlns:a16="http://schemas.microsoft.com/office/drawing/2014/main" id="{D09E8DC2-C7E7-4282-A698-08D2952F2CBE}"/>
              </a:ext>
            </a:extLst>
          </p:cNvPr>
          <p:cNvSpPr>
            <a:spLocks noGrp="1"/>
          </p:cNvSpPr>
          <p:nvPr>
            <p:ph idx="1"/>
          </p:nvPr>
        </p:nvSpPr>
        <p:spPr/>
        <p:txBody>
          <a:bodyPr/>
          <a:lstStyle/>
          <a:p>
            <a:pPr eaLnBrk="1" hangingPunct="1"/>
            <a:r>
              <a:rPr lang="en-US" altLang="en-US"/>
              <a:t>Factors influencing plastering</a:t>
            </a:r>
          </a:p>
          <a:p>
            <a:pPr lvl="1" eaLnBrk="1" hangingPunct="1"/>
            <a:r>
              <a:rPr lang="en-US" altLang="en-US"/>
              <a:t>Preparation of the patients.</a:t>
            </a:r>
          </a:p>
          <a:p>
            <a:pPr lvl="1" eaLnBrk="1" hangingPunct="1"/>
            <a:r>
              <a:rPr lang="en-US" altLang="en-US"/>
              <a:t>Plaster application principles.</a:t>
            </a:r>
          </a:p>
          <a:p>
            <a:pPr lvl="1" eaLnBrk="1" hangingPunct="1"/>
            <a:r>
              <a:rPr lang="en-US" altLang="en-US"/>
              <a:t>Care of the cast.</a:t>
            </a:r>
          </a:p>
          <a:p>
            <a:pPr lvl="1" eaLnBrk="1" hangingPunct="1"/>
            <a:r>
              <a:rPr lang="en-US" altLang="en-US"/>
              <a:t> Instructions to patients.</a:t>
            </a:r>
          </a:p>
          <a:p>
            <a:pPr lvl="1" eaLnBrk="1" hangingPunct="1"/>
            <a:r>
              <a:rPr lang="en-US" altLang="en-US"/>
              <a:t>Complications.</a:t>
            </a:r>
          </a:p>
          <a:p>
            <a:pPr lvl="1" eaLnBrk="1" hangingPunct="1"/>
            <a:r>
              <a:rPr lang="en-US" altLang="en-US"/>
              <a:t>Removal of plaster casts.</a:t>
            </a:r>
          </a:p>
          <a:p>
            <a:pPr eaLnBrk="1" hangingPunct="1"/>
            <a:endParaRPr lang="en-US" altLang="en-US"/>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a:extLst>
              <a:ext uri="{FF2B5EF4-FFF2-40B4-BE49-F238E27FC236}">
                <a16:creationId xmlns:a16="http://schemas.microsoft.com/office/drawing/2014/main" id="{9E6F2AEE-4BD3-42BB-A867-8A1CE89A56EC}"/>
              </a:ext>
            </a:extLst>
          </p:cNvPr>
          <p:cNvSpPr>
            <a:spLocks noGrp="1"/>
          </p:cNvSpPr>
          <p:nvPr>
            <p:ph type="title"/>
          </p:nvPr>
        </p:nvSpPr>
        <p:spPr/>
        <p:txBody>
          <a:bodyPr>
            <a:normAutofit fontScale="90000"/>
          </a:bodyPr>
          <a:lstStyle/>
          <a:p>
            <a:pPr eaLnBrk="1" hangingPunct="1"/>
            <a:r>
              <a:rPr lang="en-US" altLang="en-US"/>
              <a:t>Advantages and Disadvantages of fiberglass cast</a:t>
            </a:r>
          </a:p>
        </p:txBody>
      </p:sp>
      <p:sp>
        <p:nvSpPr>
          <p:cNvPr id="115715" name="Content Placeholder 2">
            <a:extLst>
              <a:ext uri="{FF2B5EF4-FFF2-40B4-BE49-F238E27FC236}">
                <a16:creationId xmlns:a16="http://schemas.microsoft.com/office/drawing/2014/main" id="{0FB46A59-EF81-4F87-8876-AC4BDB18321A}"/>
              </a:ext>
            </a:extLst>
          </p:cNvPr>
          <p:cNvSpPr>
            <a:spLocks noGrp="1"/>
          </p:cNvSpPr>
          <p:nvPr>
            <p:ph idx="1"/>
          </p:nvPr>
        </p:nvSpPr>
        <p:spPr/>
        <p:txBody>
          <a:bodyPr>
            <a:normAutofit fontScale="92500" lnSpcReduction="10000"/>
          </a:bodyPr>
          <a:lstStyle/>
          <a:p>
            <a:pPr eaLnBrk="1" hangingPunct="1"/>
            <a:r>
              <a:rPr lang="en-US" altLang="en-US" dirty="0"/>
              <a:t>Advantages</a:t>
            </a:r>
          </a:p>
          <a:p>
            <a:pPr lvl="1" eaLnBrk="1" hangingPunct="1"/>
            <a:r>
              <a:rPr lang="en-US" altLang="en-US" dirty="0"/>
              <a:t>These materials are strong, lightweight, and resist breakdown in water; they are also available in multiple colors and patterns</a:t>
            </a:r>
          </a:p>
          <a:p>
            <a:pPr eaLnBrk="1" hangingPunct="1"/>
            <a:r>
              <a:rPr lang="en-US" altLang="en-US" dirty="0"/>
              <a:t>Disadvantages. </a:t>
            </a:r>
          </a:p>
          <a:p>
            <a:pPr lvl="1" eaLnBrk="1" hangingPunct="1"/>
            <a:r>
              <a:rPr lang="en-US" altLang="en-US" dirty="0"/>
              <a:t>They are harder to contour than plaster of </a:t>
            </a:r>
            <a:r>
              <a:rPr lang="en-US" altLang="en-US" dirty="0" err="1"/>
              <a:t>paris</a:t>
            </a:r>
            <a:endParaRPr lang="en-US" altLang="en-US" dirty="0"/>
          </a:p>
          <a:p>
            <a:pPr lvl="1" eaLnBrk="1" hangingPunct="1"/>
            <a:r>
              <a:rPr lang="en-US" altLang="en-US" dirty="0"/>
              <a:t>The polyurethane may irritate the skin</a:t>
            </a:r>
          </a:p>
          <a:p>
            <a:pPr lvl="1" eaLnBrk="1" hangingPunct="1"/>
            <a:r>
              <a:rPr lang="en-US" altLang="en-US" dirty="0"/>
              <a:t>Fiberglass is harder to apply, although the newer bias stretch material is an improvement. </a:t>
            </a:r>
          </a:p>
          <a:p>
            <a:pPr lvl="1" eaLnBrk="1" hangingPunct="1"/>
            <a:r>
              <a:rPr lang="en-US" altLang="en-US" dirty="0"/>
              <a:t>Patients are commonly under the impression that fiberglass casts can be gotten wet. This is incorrect; if submerged, they need to be changed to avoid significant skin maceration.</a:t>
            </a:r>
          </a:p>
          <a:p>
            <a:pPr eaLnBrk="1" hangingPunct="1"/>
            <a:endParaRPr lang="en-US" altLang="en-US" dirty="0"/>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a:extLst>
              <a:ext uri="{FF2B5EF4-FFF2-40B4-BE49-F238E27FC236}">
                <a16:creationId xmlns:a16="http://schemas.microsoft.com/office/drawing/2014/main" id="{A358CC82-F927-40B6-9A75-0EE0C3DB5BC9}"/>
              </a:ext>
            </a:extLst>
          </p:cNvPr>
          <p:cNvSpPr>
            <a:spLocks noGrp="1"/>
          </p:cNvSpPr>
          <p:nvPr>
            <p:ph type="title"/>
          </p:nvPr>
        </p:nvSpPr>
        <p:spPr/>
        <p:txBody>
          <a:bodyPr/>
          <a:lstStyle/>
          <a:p>
            <a:pPr eaLnBrk="1" hangingPunct="1"/>
            <a:r>
              <a:rPr lang="en-US" altLang="en-US"/>
              <a:t>Factors influencing plastering</a:t>
            </a:r>
          </a:p>
        </p:txBody>
      </p:sp>
      <p:sp>
        <p:nvSpPr>
          <p:cNvPr id="117763" name="Content Placeholder 2">
            <a:extLst>
              <a:ext uri="{FF2B5EF4-FFF2-40B4-BE49-F238E27FC236}">
                <a16:creationId xmlns:a16="http://schemas.microsoft.com/office/drawing/2014/main" id="{7A017878-8825-4A27-91E4-55EF79736F6D}"/>
              </a:ext>
            </a:extLst>
          </p:cNvPr>
          <p:cNvSpPr>
            <a:spLocks noGrp="1"/>
          </p:cNvSpPr>
          <p:nvPr>
            <p:ph idx="1"/>
          </p:nvPr>
        </p:nvSpPr>
        <p:spPr/>
        <p:txBody>
          <a:bodyPr/>
          <a:lstStyle/>
          <a:p>
            <a:pPr eaLnBrk="1" hangingPunct="1"/>
            <a:r>
              <a:rPr lang="en-US" altLang="en-US"/>
              <a:t>Temperature  </a:t>
            </a:r>
          </a:p>
          <a:p>
            <a:pPr eaLnBrk="1" hangingPunct="1"/>
            <a:r>
              <a:rPr lang="en-US" altLang="en-US"/>
              <a:t>Strength</a:t>
            </a:r>
          </a:p>
          <a:p>
            <a:pPr eaLnBrk="1" hangingPunct="1"/>
            <a:r>
              <a:rPr lang="en-US" altLang="en-US"/>
              <a:t>Padding </a:t>
            </a:r>
          </a:p>
          <a:p>
            <a:pPr eaLnBrk="1" hangingPunct="1"/>
            <a:r>
              <a:rPr lang="en-US" altLang="en-US"/>
              <a:t>Incorporation</a:t>
            </a:r>
          </a:p>
          <a:p>
            <a:pPr eaLnBrk="1" hangingPunct="1"/>
            <a:r>
              <a:rPr lang="en-US" altLang="en-US"/>
              <a:t>Absorption</a:t>
            </a:r>
          </a:p>
          <a:p>
            <a:pPr eaLnBrk="1" hangingPunct="1"/>
            <a:r>
              <a:rPr lang="en-US" altLang="en-US"/>
              <a:t>Time </a:t>
            </a:r>
          </a:p>
          <a:p>
            <a:pPr eaLnBrk="1" hangingPunct="1"/>
            <a:endParaRPr lang="en-US" altLang="en-US"/>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D969DD39-69DC-4B57-974D-12D4D2B58E13}"/>
              </a:ext>
            </a:extLst>
          </p:cNvPr>
          <p:cNvSpPr>
            <a:spLocks noGrp="1"/>
          </p:cNvSpPr>
          <p:nvPr>
            <p:ph type="title"/>
          </p:nvPr>
        </p:nvSpPr>
        <p:spPr/>
        <p:txBody>
          <a:bodyPr/>
          <a:lstStyle/>
          <a:p>
            <a:pPr eaLnBrk="1" hangingPunct="1"/>
            <a:r>
              <a:rPr lang="en-US" altLang="en-US"/>
              <a:t>Factors influencing plastering</a:t>
            </a:r>
          </a:p>
        </p:txBody>
      </p:sp>
      <p:sp>
        <p:nvSpPr>
          <p:cNvPr id="119811" name="Content Placeholder 2">
            <a:extLst>
              <a:ext uri="{FF2B5EF4-FFF2-40B4-BE49-F238E27FC236}">
                <a16:creationId xmlns:a16="http://schemas.microsoft.com/office/drawing/2014/main" id="{FE8CBC2C-079D-46A5-B241-967092441B7E}"/>
              </a:ext>
            </a:extLst>
          </p:cNvPr>
          <p:cNvSpPr>
            <a:spLocks noGrp="1"/>
          </p:cNvSpPr>
          <p:nvPr>
            <p:ph idx="1"/>
          </p:nvPr>
        </p:nvSpPr>
        <p:spPr/>
        <p:txBody>
          <a:bodyPr/>
          <a:lstStyle/>
          <a:p>
            <a:pPr eaLnBrk="1" hangingPunct="1"/>
            <a:endParaRPr lang="en-US" altLang="en-US"/>
          </a:p>
        </p:txBody>
      </p:sp>
      <p:pic>
        <p:nvPicPr>
          <p:cNvPr id="119812" name="Picture 2">
            <a:extLst>
              <a:ext uri="{FF2B5EF4-FFF2-40B4-BE49-F238E27FC236}">
                <a16:creationId xmlns:a16="http://schemas.microsoft.com/office/drawing/2014/main" id="{CFC88D86-DADC-4DA6-8A78-6E064FC38F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4675" y="1446213"/>
            <a:ext cx="5394325" cy="548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a:extLst>
              <a:ext uri="{FF2B5EF4-FFF2-40B4-BE49-F238E27FC236}">
                <a16:creationId xmlns:a16="http://schemas.microsoft.com/office/drawing/2014/main" id="{DC16B28A-EB06-4906-8390-7DFED9D163C3}"/>
              </a:ext>
            </a:extLst>
          </p:cNvPr>
          <p:cNvSpPr>
            <a:spLocks noGrp="1"/>
          </p:cNvSpPr>
          <p:nvPr>
            <p:ph type="title"/>
          </p:nvPr>
        </p:nvSpPr>
        <p:spPr/>
        <p:txBody>
          <a:bodyPr/>
          <a:lstStyle/>
          <a:p>
            <a:pPr eaLnBrk="1" hangingPunct="1"/>
            <a:r>
              <a:rPr lang="en-US" altLang="en-US"/>
              <a:t>Application-Cast</a:t>
            </a:r>
          </a:p>
        </p:txBody>
      </p:sp>
      <p:sp>
        <p:nvSpPr>
          <p:cNvPr id="121859" name="Content Placeholder 2">
            <a:extLst>
              <a:ext uri="{FF2B5EF4-FFF2-40B4-BE49-F238E27FC236}">
                <a16:creationId xmlns:a16="http://schemas.microsoft.com/office/drawing/2014/main" id="{C1B107D6-D0EC-4855-BBB9-2CEF1FC8A93D}"/>
              </a:ext>
            </a:extLst>
          </p:cNvPr>
          <p:cNvSpPr>
            <a:spLocks noGrp="1"/>
          </p:cNvSpPr>
          <p:nvPr>
            <p:ph idx="1"/>
          </p:nvPr>
        </p:nvSpPr>
        <p:spPr/>
        <p:txBody>
          <a:bodyPr/>
          <a:lstStyle/>
          <a:p>
            <a:pPr eaLnBrk="1" hangingPunct="1"/>
            <a:r>
              <a:rPr lang="en-US" altLang="en-US"/>
              <a:t>Casting and splinting both begin by placing the injured extremity in its position of function. </a:t>
            </a:r>
          </a:p>
          <a:p>
            <a:pPr lvl="1" eaLnBrk="1" hangingPunct="1"/>
            <a:r>
              <a:rPr lang="en-US" altLang="en-US"/>
              <a:t>Casting continues with application of stockinette, then circumferential application of two or three layers of cotton padding, and finally circumferential application of plaster or fiberglass.</a:t>
            </a:r>
          </a:p>
          <a:p>
            <a:pPr lvl="1" eaLnBrk="1" hangingPunct="1"/>
            <a:r>
              <a:rPr lang="en-US" altLang="en-US"/>
              <a:t>In general, 2-inch padding is used for the hands, 2- to 4-inch padding for the upper extremities, 3-inch padding for the feet, and 4- to 6-inch padding for the lower extremities.</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a:extLst>
              <a:ext uri="{FF2B5EF4-FFF2-40B4-BE49-F238E27FC236}">
                <a16:creationId xmlns:a16="http://schemas.microsoft.com/office/drawing/2014/main" id="{E05BC382-6E3B-4C33-B5E3-57543C828507}"/>
              </a:ext>
            </a:extLst>
          </p:cNvPr>
          <p:cNvSpPr>
            <a:spLocks noGrp="1"/>
          </p:cNvSpPr>
          <p:nvPr>
            <p:ph type="title"/>
          </p:nvPr>
        </p:nvSpPr>
        <p:spPr/>
        <p:txBody>
          <a:bodyPr/>
          <a:lstStyle/>
          <a:p>
            <a:pPr eaLnBrk="1" hangingPunct="1"/>
            <a:r>
              <a:rPr lang="en-US" altLang="en-US"/>
              <a:t>Splint</a:t>
            </a:r>
          </a:p>
        </p:txBody>
      </p:sp>
      <p:sp>
        <p:nvSpPr>
          <p:cNvPr id="123907" name="Content Placeholder 2">
            <a:extLst>
              <a:ext uri="{FF2B5EF4-FFF2-40B4-BE49-F238E27FC236}">
                <a16:creationId xmlns:a16="http://schemas.microsoft.com/office/drawing/2014/main" id="{A035BD53-0F69-4E70-A60C-7D4120626FAE}"/>
              </a:ext>
            </a:extLst>
          </p:cNvPr>
          <p:cNvSpPr>
            <a:spLocks noGrp="1"/>
          </p:cNvSpPr>
          <p:nvPr>
            <p:ph idx="1"/>
          </p:nvPr>
        </p:nvSpPr>
        <p:spPr/>
        <p:txBody>
          <a:bodyPr>
            <a:normAutofit fontScale="92500" lnSpcReduction="10000"/>
          </a:bodyPr>
          <a:lstStyle/>
          <a:p>
            <a:pPr eaLnBrk="1" hangingPunct="1"/>
            <a:r>
              <a:rPr lang="en-US" altLang="en-US"/>
              <a:t>Splinting may be accomplished in a variety of ways.</a:t>
            </a:r>
          </a:p>
          <a:p>
            <a:pPr lvl="1" eaLnBrk="1" hangingPunct="1"/>
            <a:r>
              <a:rPr lang="en-US" altLang="en-US"/>
              <a:t>One option is to begin as if creating a cast and, with the extremity in its position of function, apply stockinette, then a layer of overlapping circumferential cotton padding.</a:t>
            </a:r>
          </a:p>
          <a:p>
            <a:pPr lvl="1" eaLnBrk="1" hangingPunct="1"/>
            <a:r>
              <a:rPr lang="en-US" altLang="en-US"/>
              <a:t>The wet splint is then placed over the padding and molded to the contours of the extremity, and the stockinette and padding are folded back to create a smooth edge</a:t>
            </a:r>
          </a:p>
          <a:p>
            <a:pPr lvl="1" eaLnBrk="1" hangingPunct="1"/>
            <a:r>
              <a:rPr lang="en-US" altLang="en-US"/>
              <a:t>The dried splint is secured in place by wrapping an elastic bandage in a distal to proximal direction.</a:t>
            </a:r>
          </a:p>
          <a:p>
            <a:pPr lvl="1" eaLnBrk="1" hangingPunct="1"/>
            <a:r>
              <a:rPr lang="en-US" altLang="en-US"/>
              <a:t>For an average-size adult, upper extremities should be splinted with six to 10 sheets of casting material, whereas lower extremities may require 12 to 15 sheets.</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a:extLst>
              <a:ext uri="{FF2B5EF4-FFF2-40B4-BE49-F238E27FC236}">
                <a16:creationId xmlns:a16="http://schemas.microsoft.com/office/drawing/2014/main" id="{E6C4B093-2C12-4AEE-9990-FB6A5AA4A2D4}"/>
              </a:ext>
            </a:extLst>
          </p:cNvPr>
          <p:cNvSpPr>
            <a:spLocks noGrp="1"/>
          </p:cNvSpPr>
          <p:nvPr>
            <p:ph type="title"/>
          </p:nvPr>
        </p:nvSpPr>
        <p:spPr/>
        <p:txBody>
          <a:bodyPr/>
          <a:lstStyle/>
          <a:p>
            <a:pPr eaLnBrk="1" hangingPunct="1"/>
            <a:endParaRPr lang="en-US" altLang="en-US"/>
          </a:p>
        </p:txBody>
      </p:sp>
      <p:sp>
        <p:nvSpPr>
          <p:cNvPr id="125955" name="Content Placeholder 2">
            <a:extLst>
              <a:ext uri="{FF2B5EF4-FFF2-40B4-BE49-F238E27FC236}">
                <a16:creationId xmlns:a16="http://schemas.microsoft.com/office/drawing/2014/main" id="{0CDA1FEB-A899-42E4-97DA-AD0BF8BC948E}"/>
              </a:ext>
            </a:extLst>
          </p:cNvPr>
          <p:cNvSpPr>
            <a:spLocks noGrp="1"/>
          </p:cNvSpPr>
          <p:nvPr>
            <p:ph idx="1"/>
          </p:nvPr>
        </p:nvSpPr>
        <p:spPr/>
        <p:txBody>
          <a:bodyPr/>
          <a:lstStyle/>
          <a:p>
            <a:pPr eaLnBrk="1" hangingPunct="1"/>
            <a:endParaRPr lang="en-US" altLang="en-US"/>
          </a:p>
        </p:txBody>
      </p:sp>
      <p:pic>
        <p:nvPicPr>
          <p:cNvPr id="125956" name="Picture 2">
            <a:extLst>
              <a:ext uri="{FF2B5EF4-FFF2-40B4-BE49-F238E27FC236}">
                <a16:creationId xmlns:a16="http://schemas.microsoft.com/office/drawing/2014/main" id="{C60B8D51-6411-4A26-B7D5-AAC0B2FB40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2438" y="2438400"/>
            <a:ext cx="5668962"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7" name="Rectangle 4">
            <a:extLst>
              <a:ext uri="{FF2B5EF4-FFF2-40B4-BE49-F238E27FC236}">
                <a16:creationId xmlns:a16="http://schemas.microsoft.com/office/drawing/2014/main" id="{36DE0294-8F78-4CEC-AA3E-EF8AA4C33046}"/>
              </a:ext>
            </a:extLst>
          </p:cNvPr>
          <p:cNvSpPr>
            <a:spLocks noChangeArrowheads="1"/>
          </p:cNvSpPr>
          <p:nvPr/>
        </p:nvSpPr>
        <p:spPr bwMode="auto">
          <a:xfrm>
            <a:off x="2286000" y="5145088"/>
            <a:ext cx="457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a:latin typeface="Arial" panose="020B0604020202020204" pitchFamily="34" charset="0"/>
                <a:ea typeface="PMingLiU" panose="02020500000000000000" pitchFamily="18" charset="-120"/>
              </a:rPr>
              <a:t>Ulnar gutter splint with underlying stockinette and circumferential padding.</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a:extLst>
              <a:ext uri="{FF2B5EF4-FFF2-40B4-BE49-F238E27FC236}">
                <a16:creationId xmlns:a16="http://schemas.microsoft.com/office/drawing/2014/main" id="{E0D9B47A-CD42-4B02-8982-64D3A0330160}"/>
              </a:ext>
            </a:extLst>
          </p:cNvPr>
          <p:cNvSpPr>
            <a:spLocks noGrp="1"/>
          </p:cNvSpPr>
          <p:nvPr>
            <p:ph type="title"/>
          </p:nvPr>
        </p:nvSpPr>
        <p:spPr/>
        <p:txBody>
          <a:bodyPr/>
          <a:lstStyle/>
          <a:p>
            <a:pPr eaLnBrk="1" hangingPunct="1"/>
            <a:r>
              <a:rPr lang="en-US" altLang="en-US"/>
              <a:t>Splint </a:t>
            </a:r>
          </a:p>
        </p:txBody>
      </p:sp>
      <p:sp>
        <p:nvSpPr>
          <p:cNvPr id="128003" name="Content Placeholder 2">
            <a:extLst>
              <a:ext uri="{FF2B5EF4-FFF2-40B4-BE49-F238E27FC236}">
                <a16:creationId xmlns:a16="http://schemas.microsoft.com/office/drawing/2014/main" id="{E8E05806-F925-47F9-945E-4F43A86B6E6E}"/>
              </a:ext>
            </a:extLst>
          </p:cNvPr>
          <p:cNvSpPr>
            <a:spLocks noGrp="1"/>
          </p:cNvSpPr>
          <p:nvPr>
            <p:ph idx="1"/>
          </p:nvPr>
        </p:nvSpPr>
        <p:spPr/>
        <p:txBody>
          <a:bodyPr>
            <a:normAutofit fontScale="85000" lnSpcReduction="10000"/>
          </a:bodyPr>
          <a:lstStyle/>
          <a:p>
            <a:pPr eaLnBrk="1" hangingPunct="1"/>
            <a:r>
              <a:rPr lang="en-US" altLang="en-US"/>
              <a:t>An acceptable alternative is </a:t>
            </a:r>
          </a:p>
          <a:p>
            <a:pPr lvl="1" eaLnBrk="1" hangingPunct="1"/>
            <a:r>
              <a:rPr lang="en-US" altLang="en-US"/>
              <a:t>To create a splint without the use of stockinette or circumferential padding. </a:t>
            </a:r>
          </a:p>
          <a:p>
            <a:pPr lvl="1" eaLnBrk="1" hangingPunct="1"/>
            <a:r>
              <a:rPr lang="en-US" altLang="en-US"/>
              <a:t>Several layers of padding that are slightly wider and longer than the splint are applied directly to the smoothed, wet splint. </a:t>
            </a:r>
          </a:p>
          <a:p>
            <a:pPr lvl="1" eaLnBrk="1" hangingPunct="1"/>
            <a:r>
              <a:rPr lang="en-US" altLang="en-US"/>
              <a:t>Together they are molded to the extremity and secured with an elastic bandage </a:t>
            </a:r>
            <a:endParaRPr lang="en-US" altLang="en-US" i="1"/>
          </a:p>
          <a:p>
            <a:pPr lvl="1" eaLnBrk="1" hangingPunct="1"/>
            <a:r>
              <a:rPr lang="en-US" altLang="en-US" i="1"/>
              <a:t>Prepackaged </a:t>
            </a:r>
            <a:r>
              <a:rPr lang="en-US" altLang="en-US"/>
              <a:t>splints consisting of fiberglass and padding wrapped in a mesh layer also exist. </a:t>
            </a:r>
          </a:p>
          <a:p>
            <a:pPr lvl="2" eaLnBrk="1" hangingPunct="1"/>
            <a:r>
              <a:rPr lang="en-US" altLang="en-US"/>
              <a:t>These are easily cut and molded to the injured extremity; however, they are more expensive and are not always available. </a:t>
            </a:r>
          </a:p>
          <a:p>
            <a:pPr lvl="1" eaLnBrk="1" hangingPunct="1"/>
            <a:r>
              <a:rPr lang="en-US" altLang="en-US"/>
              <a:t>Prefabricated and over the counter splints are the simplest option, although they are less “custom fit,” and their use may be limited by cost or availability.</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a:extLst>
              <a:ext uri="{FF2B5EF4-FFF2-40B4-BE49-F238E27FC236}">
                <a16:creationId xmlns:a16="http://schemas.microsoft.com/office/drawing/2014/main" id="{23977571-EBAA-44D2-B0F9-50097B4B183E}"/>
              </a:ext>
            </a:extLst>
          </p:cNvPr>
          <p:cNvSpPr>
            <a:spLocks noGrp="1"/>
          </p:cNvSpPr>
          <p:nvPr>
            <p:ph type="title"/>
          </p:nvPr>
        </p:nvSpPr>
        <p:spPr/>
        <p:txBody>
          <a:bodyPr/>
          <a:lstStyle/>
          <a:p>
            <a:pPr eaLnBrk="1" hangingPunct="1"/>
            <a:endParaRPr lang="en-US" altLang="en-US"/>
          </a:p>
        </p:txBody>
      </p:sp>
      <p:sp>
        <p:nvSpPr>
          <p:cNvPr id="130051" name="Content Placeholder 2">
            <a:extLst>
              <a:ext uri="{FF2B5EF4-FFF2-40B4-BE49-F238E27FC236}">
                <a16:creationId xmlns:a16="http://schemas.microsoft.com/office/drawing/2014/main" id="{EAA41C1D-D0D5-4D12-BD28-B5363E1DABB6}"/>
              </a:ext>
            </a:extLst>
          </p:cNvPr>
          <p:cNvSpPr>
            <a:spLocks noGrp="1"/>
          </p:cNvSpPr>
          <p:nvPr>
            <p:ph idx="1"/>
          </p:nvPr>
        </p:nvSpPr>
        <p:spPr/>
        <p:txBody>
          <a:bodyPr/>
          <a:lstStyle/>
          <a:p>
            <a:pPr eaLnBrk="1" hangingPunct="1"/>
            <a:endParaRPr lang="en-US" altLang="en-US"/>
          </a:p>
        </p:txBody>
      </p:sp>
      <p:pic>
        <p:nvPicPr>
          <p:cNvPr id="130052" name="Picture 2">
            <a:extLst>
              <a:ext uri="{FF2B5EF4-FFF2-40B4-BE49-F238E27FC236}">
                <a16:creationId xmlns:a16="http://schemas.microsoft.com/office/drawing/2014/main" id="{73BDEA45-E006-4316-8D16-7A9CB42705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2575" y="1919288"/>
            <a:ext cx="6038850"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3" name="Rectangle 4">
            <a:extLst>
              <a:ext uri="{FF2B5EF4-FFF2-40B4-BE49-F238E27FC236}">
                <a16:creationId xmlns:a16="http://schemas.microsoft.com/office/drawing/2014/main" id="{BB585BBA-8647-4800-A176-EBB0ABFC344C}"/>
              </a:ext>
            </a:extLst>
          </p:cNvPr>
          <p:cNvSpPr>
            <a:spLocks noChangeArrowheads="1"/>
          </p:cNvSpPr>
          <p:nvPr/>
        </p:nvSpPr>
        <p:spPr bwMode="auto">
          <a:xfrm>
            <a:off x="3127375" y="5040313"/>
            <a:ext cx="2889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a:latin typeface="Arial" panose="020B0604020202020204" pitchFamily="34" charset="0"/>
                <a:ea typeface="PMingLiU" panose="02020500000000000000" pitchFamily="18" charset="-120"/>
              </a:rPr>
              <a:t>Padded thumb spica splint</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a:extLst>
              <a:ext uri="{FF2B5EF4-FFF2-40B4-BE49-F238E27FC236}">
                <a16:creationId xmlns:a16="http://schemas.microsoft.com/office/drawing/2014/main" id="{24216E20-23C8-475F-8452-71AC4B0F4D83}"/>
              </a:ext>
            </a:extLst>
          </p:cNvPr>
          <p:cNvSpPr>
            <a:spLocks noGrp="1"/>
          </p:cNvSpPr>
          <p:nvPr>
            <p:ph type="title"/>
          </p:nvPr>
        </p:nvSpPr>
        <p:spPr/>
        <p:txBody>
          <a:bodyPr>
            <a:normAutofit fontScale="90000"/>
          </a:bodyPr>
          <a:lstStyle/>
          <a:p>
            <a:pPr eaLnBrk="1" hangingPunct="1"/>
            <a:r>
              <a:rPr lang="en-US" altLang="en-US"/>
              <a:t>Rules of application of pop casts</a:t>
            </a:r>
          </a:p>
        </p:txBody>
      </p:sp>
      <p:sp>
        <p:nvSpPr>
          <p:cNvPr id="132099" name="Content Placeholder 2">
            <a:extLst>
              <a:ext uri="{FF2B5EF4-FFF2-40B4-BE49-F238E27FC236}">
                <a16:creationId xmlns:a16="http://schemas.microsoft.com/office/drawing/2014/main" id="{267CEFFD-BDA3-4C28-841A-463A0C2432A9}"/>
              </a:ext>
            </a:extLst>
          </p:cNvPr>
          <p:cNvSpPr>
            <a:spLocks noGrp="1"/>
          </p:cNvSpPr>
          <p:nvPr>
            <p:ph idx="1"/>
          </p:nvPr>
        </p:nvSpPr>
        <p:spPr/>
        <p:txBody>
          <a:bodyPr>
            <a:normAutofit fontScale="92500"/>
          </a:bodyPr>
          <a:lstStyle/>
          <a:p>
            <a:pPr eaLnBrk="1" hangingPunct="1"/>
            <a:r>
              <a:rPr lang="en-US" altLang="en-US"/>
              <a:t>Choose the correct size</a:t>
            </a:r>
          </a:p>
          <a:p>
            <a:pPr eaLnBrk="1" hangingPunct="1"/>
            <a:r>
              <a:rPr lang="en-US" altLang="en-US"/>
              <a:t>A joint above and a joint below should ideally be included.</a:t>
            </a:r>
          </a:p>
          <a:p>
            <a:pPr lvl="1" eaLnBrk="1" hangingPunct="1"/>
            <a:r>
              <a:rPr lang="en-US" altLang="en-US"/>
              <a:t>This is done to eliminate movements of the joints on either side of the fractures. </a:t>
            </a:r>
          </a:p>
          <a:p>
            <a:pPr eaLnBrk="1" hangingPunct="1"/>
            <a:r>
              <a:rPr lang="en-US" altLang="en-US"/>
              <a:t>It should be moulded with the palm and not with the fingers for the fear of indentation.</a:t>
            </a:r>
          </a:p>
          <a:p>
            <a:pPr eaLnBrk="1" hangingPunct="1"/>
            <a:r>
              <a:rPr lang="en-US" altLang="en-US"/>
              <a:t>The joints should be immobilized in functional position.</a:t>
            </a:r>
          </a:p>
          <a:p>
            <a:pPr eaLnBrk="1" hangingPunct="1"/>
            <a:r>
              <a:rPr lang="en-US" altLang="en-US"/>
              <a:t>The plaster should be snugly fit and should not be too tight or too loose.</a:t>
            </a:r>
          </a:p>
          <a:p>
            <a:pPr eaLnBrk="1" hangingPunct="1"/>
            <a:r>
              <a:rPr lang="en-US" altLang="en-US"/>
              <a:t>Uniform thickness of the plaster is preferred.</a:t>
            </a:r>
          </a:p>
          <a:p>
            <a:pPr eaLnBrk="1" hangingPunct="1"/>
            <a:endParaRPr lang="en-US" alt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2E416-6882-4A09-BCC6-3147DEF97F8A}"/>
              </a:ext>
            </a:extLst>
          </p:cNvPr>
          <p:cNvSpPr>
            <a:spLocks noGrp="1"/>
          </p:cNvSpPr>
          <p:nvPr>
            <p:ph type="title"/>
          </p:nvPr>
        </p:nvSpPr>
        <p:spPr/>
        <p:txBody>
          <a:bodyPr/>
          <a:lstStyle/>
          <a:p>
            <a:pPr algn="ctr"/>
            <a:r>
              <a:rPr lang="en-US" b="1" dirty="0"/>
              <a:t>WELL MOLDED CAST</a:t>
            </a:r>
          </a:p>
        </p:txBody>
      </p:sp>
      <p:sp>
        <p:nvSpPr>
          <p:cNvPr id="3" name="Content Placeholder 2">
            <a:extLst>
              <a:ext uri="{FF2B5EF4-FFF2-40B4-BE49-F238E27FC236}">
                <a16:creationId xmlns:a16="http://schemas.microsoft.com/office/drawing/2014/main" id="{A0E0FD35-AE24-4679-929A-8F359A7BD308}"/>
              </a:ext>
            </a:extLst>
          </p:cNvPr>
          <p:cNvSpPr>
            <a:spLocks noGrp="1"/>
          </p:cNvSpPr>
          <p:nvPr>
            <p:ph idx="1"/>
          </p:nvPr>
        </p:nvSpPr>
        <p:spPr/>
        <p:txBody>
          <a:bodyPr>
            <a:normAutofit/>
          </a:bodyPr>
          <a:lstStyle/>
          <a:p>
            <a:r>
              <a:rPr lang="en-US" sz="3300" dirty="0">
                <a:solidFill>
                  <a:srgbClr val="000000"/>
                </a:solidFill>
                <a:latin typeface="Calibri" panose="020F0502020204030204" pitchFamily="34" charset="0"/>
              </a:rPr>
              <a:t>Application of a </a:t>
            </a:r>
            <a:r>
              <a:rPr lang="en-US" sz="3300" b="1" dirty="0">
                <a:solidFill>
                  <a:srgbClr val="000000"/>
                </a:solidFill>
                <a:latin typeface="Calibri-Bold"/>
              </a:rPr>
              <a:t>well-molded cast</a:t>
            </a:r>
            <a:r>
              <a:rPr lang="en-US" sz="3300" dirty="0">
                <a:solidFill>
                  <a:srgbClr val="000000"/>
                </a:solidFill>
                <a:latin typeface="Calibri" panose="020F0502020204030204" pitchFamily="34" charset="0"/>
              </a:rPr>
              <a:t> is the key to preventing soft-tissue irritation and loss of fracture reduction. </a:t>
            </a:r>
            <a:endParaRPr lang="en-US" sz="4500" dirty="0"/>
          </a:p>
          <a:p>
            <a:pPr marL="0" indent="0">
              <a:buNone/>
            </a:pPr>
            <a:r>
              <a:rPr lang="en-US" sz="3300" dirty="0">
                <a:solidFill>
                  <a:srgbClr val="000000"/>
                </a:solidFill>
                <a:latin typeface="Arial" panose="020B0604020202020204" pitchFamily="34" charset="0"/>
              </a:rPr>
              <a:t>• </a:t>
            </a:r>
            <a:r>
              <a:rPr lang="en-US" sz="3300" dirty="0">
                <a:solidFill>
                  <a:srgbClr val="000000"/>
                </a:solidFill>
                <a:latin typeface="Calibri" panose="020F0502020204030204" pitchFamily="34" charset="0"/>
              </a:rPr>
              <a:t>Each cast should closely mimic the limb it is immobilizing.</a:t>
            </a:r>
            <a:endParaRPr lang="en-US" sz="4500" dirty="0"/>
          </a:p>
        </p:txBody>
      </p:sp>
    </p:spTree>
    <p:extLst>
      <p:ext uri="{BB962C8B-B14F-4D97-AF65-F5344CB8AC3E}">
        <p14:creationId xmlns:p14="http://schemas.microsoft.com/office/powerpoint/2010/main" val="1385452180"/>
      </p:ext>
    </p:extLst>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a:extLst>
              <a:ext uri="{FF2B5EF4-FFF2-40B4-BE49-F238E27FC236}">
                <a16:creationId xmlns:a16="http://schemas.microsoft.com/office/drawing/2014/main" id="{9A0518A7-CC9E-4122-B7DA-E52738D866A7}"/>
              </a:ext>
            </a:extLst>
          </p:cNvPr>
          <p:cNvSpPr>
            <a:spLocks noGrp="1"/>
          </p:cNvSpPr>
          <p:nvPr>
            <p:ph type="title"/>
          </p:nvPr>
        </p:nvSpPr>
        <p:spPr/>
        <p:txBody>
          <a:bodyPr/>
          <a:lstStyle/>
          <a:p>
            <a:pPr eaLnBrk="1" hangingPunct="1"/>
            <a:r>
              <a:rPr lang="en-US" altLang="en-US"/>
              <a:t>Common casting errors</a:t>
            </a:r>
          </a:p>
        </p:txBody>
      </p:sp>
      <p:sp>
        <p:nvSpPr>
          <p:cNvPr id="3" name="Content Placeholder 2">
            <a:extLst>
              <a:ext uri="{FF2B5EF4-FFF2-40B4-BE49-F238E27FC236}">
                <a16:creationId xmlns:a16="http://schemas.microsoft.com/office/drawing/2014/main" id="{FFD14F0F-CB76-4878-A580-C213B7776629}"/>
              </a:ext>
            </a:extLst>
          </p:cNvPr>
          <p:cNvSpPr>
            <a:spLocks noGrp="1"/>
          </p:cNvSpPr>
          <p:nvPr>
            <p:ph idx="1"/>
          </p:nvPr>
        </p:nvSpPr>
        <p:spPr/>
        <p:txBody>
          <a:bodyPr>
            <a:normAutofit fontScale="92500" lnSpcReduction="20000"/>
          </a:bodyPr>
          <a:lstStyle/>
          <a:p>
            <a:pPr eaLnBrk="1" hangingPunct="1">
              <a:defRPr/>
            </a:pPr>
            <a:r>
              <a:rPr lang="en-US" dirty="0"/>
              <a:t>The most common casting errors are:    </a:t>
            </a:r>
          </a:p>
          <a:p>
            <a:pPr lvl="1" eaLnBrk="1" hangingPunct="1">
              <a:defRPr/>
            </a:pPr>
            <a:r>
              <a:rPr lang="en-US" dirty="0"/>
              <a:t>Poor choice of cast type: failure to immobilize a joint above and below injury</a:t>
            </a:r>
          </a:p>
          <a:p>
            <a:pPr lvl="1" eaLnBrk="1" hangingPunct="1">
              <a:defRPr/>
            </a:pPr>
            <a:r>
              <a:rPr lang="en-US" dirty="0"/>
              <a:t>Redundancy and bunching in cast liner or padding secondary to careless, uneven application or extremity repositioning after application with resultant “pressure point” formation and skin breakdown (</a:t>
            </a:r>
            <a:r>
              <a:rPr lang="en-US" dirty="0" err="1"/>
              <a:t>antecubital</a:t>
            </a:r>
            <a:r>
              <a:rPr lang="en-US" dirty="0"/>
              <a:t> </a:t>
            </a:r>
            <a:r>
              <a:rPr lang="en-US" dirty="0" err="1"/>
              <a:t>fossa</a:t>
            </a:r>
            <a:r>
              <a:rPr lang="en-US" dirty="0"/>
              <a:t>)</a:t>
            </a:r>
          </a:p>
          <a:p>
            <a:pPr lvl="1" eaLnBrk="1" hangingPunct="1">
              <a:defRPr/>
            </a:pPr>
            <a:r>
              <a:rPr lang="en-US" dirty="0"/>
              <a:t>Excessively tight padding or cast material application</a:t>
            </a:r>
          </a:p>
          <a:p>
            <a:pPr lvl="1" eaLnBrk="1" hangingPunct="1">
              <a:defRPr/>
            </a:pPr>
            <a:r>
              <a:rPr lang="en-US" dirty="0"/>
              <a:t>Inadequate padding at pressure points (</a:t>
            </a:r>
            <a:r>
              <a:rPr lang="en-US" dirty="0" err="1"/>
              <a:t>olecranon</a:t>
            </a:r>
            <a:r>
              <a:rPr lang="en-US" dirty="0"/>
              <a:t> and </a:t>
            </a:r>
            <a:r>
              <a:rPr lang="en-US" dirty="0" err="1"/>
              <a:t>ulnar</a:t>
            </a:r>
            <a:r>
              <a:rPr lang="en-US" dirty="0"/>
              <a:t> border)</a:t>
            </a:r>
          </a:p>
          <a:p>
            <a:pPr lvl="1" eaLnBrk="1" hangingPunct="1">
              <a:defRPr/>
            </a:pPr>
            <a:r>
              <a:rPr lang="en-US" dirty="0"/>
              <a:t>Failure to extend cast to appropriate proximal and distal levels</a:t>
            </a:r>
          </a:p>
          <a:p>
            <a:pPr lvl="1" eaLnBrk="1" hangingPunct="1">
              <a:defRPr/>
            </a:pPr>
            <a:r>
              <a:rPr lang="en-US" dirty="0"/>
              <a:t>Poor molding technique with subsequent cast displacement or loss of reduction</a:t>
            </a:r>
          </a:p>
          <a:p>
            <a:pPr lvl="1" eaLnBrk="1" hangingPunct="1">
              <a:defRPr/>
            </a:pPr>
            <a:r>
              <a:rPr lang="en-US" dirty="0"/>
              <a:t>Acceptance of a suboptimal cast</a:t>
            </a:r>
          </a:p>
          <a:p>
            <a:pPr eaLnBrk="1" hangingPunct="1">
              <a:defRPr/>
            </a:pPr>
            <a:endParaRPr lang="en-US" dirty="0"/>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a:extLst>
              <a:ext uri="{FF2B5EF4-FFF2-40B4-BE49-F238E27FC236}">
                <a16:creationId xmlns:a16="http://schemas.microsoft.com/office/drawing/2014/main" id="{C6222624-4B43-418D-8F2F-E7182900F24B}"/>
              </a:ext>
            </a:extLst>
          </p:cNvPr>
          <p:cNvSpPr>
            <a:spLocks noGrp="1"/>
          </p:cNvSpPr>
          <p:nvPr>
            <p:ph type="title"/>
          </p:nvPr>
        </p:nvSpPr>
        <p:spPr/>
        <p:txBody>
          <a:bodyPr/>
          <a:lstStyle/>
          <a:p>
            <a:pPr eaLnBrk="1" hangingPunct="1"/>
            <a:r>
              <a:rPr lang="en-US" altLang="en-US"/>
              <a:t>Stages of plaster application</a:t>
            </a:r>
          </a:p>
        </p:txBody>
      </p:sp>
      <p:sp>
        <p:nvSpPr>
          <p:cNvPr id="136195" name="Content Placeholder 2">
            <a:extLst>
              <a:ext uri="{FF2B5EF4-FFF2-40B4-BE49-F238E27FC236}">
                <a16:creationId xmlns:a16="http://schemas.microsoft.com/office/drawing/2014/main" id="{105664B6-8B7D-4527-B993-24C6F33FEFF8}"/>
              </a:ext>
            </a:extLst>
          </p:cNvPr>
          <p:cNvSpPr>
            <a:spLocks noGrp="1"/>
          </p:cNvSpPr>
          <p:nvPr>
            <p:ph idx="1"/>
          </p:nvPr>
        </p:nvSpPr>
        <p:spPr/>
        <p:txBody>
          <a:bodyPr>
            <a:normAutofit fontScale="92500" lnSpcReduction="20000"/>
          </a:bodyPr>
          <a:lstStyle/>
          <a:p>
            <a:pPr eaLnBrk="1" hangingPunct="1"/>
            <a:r>
              <a:rPr lang="en-US" altLang="en-US"/>
              <a:t>First Stage</a:t>
            </a:r>
          </a:p>
          <a:p>
            <a:pPr lvl="1" eaLnBrk="1" hangingPunct="1"/>
            <a:r>
              <a:rPr lang="en-US" altLang="en-US"/>
              <a:t>The first stage involves the application of POP slab or cast.</a:t>
            </a:r>
          </a:p>
          <a:p>
            <a:pPr eaLnBrk="1" hangingPunct="1"/>
            <a:r>
              <a:rPr lang="en-US" altLang="en-US"/>
              <a:t> Second stage or cast –setting stage</a:t>
            </a:r>
          </a:p>
          <a:p>
            <a:pPr lvl="1" eaLnBrk="1" hangingPunct="1"/>
            <a:r>
              <a:rPr lang="en-US" altLang="en-US"/>
              <a:t>Change of pop to gypsum </a:t>
            </a:r>
          </a:p>
          <a:p>
            <a:pPr lvl="1" eaLnBrk="1" hangingPunct="1"/>
            <a:r>
              <a:rPr lang="en-US" altLang="en-US"/>
              <a:t>Defined as the time taken to form rigid dressing after contact with water.</a:t>
            </a:r>
          </a:p>
          <a:p>
            <a:pPr eaLnBrk="1" hangingPunct="1"/>
            <a:r>
              <a:rPr lang="en-US" altLang="en-US"/>
              <a:t>Third stage or Green stage</a:t>
            </a:r>
          </a:p>
          <a:p>
            <a:pPr lvl="1" eaLnBrk="1" hangingPunct="1"/>
            <a:r>
              <a:rPr lang="en-US" altLang="en-US"/>
              <a:t>The just set wet cast.</a:t>
            </a:r>
          </a:p>
          <a:p>
            <a:pPr eaLnBrk="1" hangingPunct="1"/>
            <a:r>
              <a:rPr lang="en-US" altLang="en-US"/>
              <a:t> Fourth Stage or cast Drying</a:t>
            </a:r>
          </a:p>
          <a:p>
            <a:pPr lvl="1" eaLnBrk="1" hangingPunct="1"/>
            <a:r>
              <a:rPr lang="en-US" altLang="en-US"/>
              <a:t>By evaporation of excess of water when the cast dries. </a:t>
            </a:r>
          </a:p>
          <a:p>
            <a:pPr lvl="1" eaLnBrk="1" hangingPunct="1"/>
            <a:r>
              <a:rPr lang="en-US" altLang="en-US"/>
              <a:t>This results in a mature cast with multiple air pockets through which the skin breathes.</a:t>
            </a:r>
          </a:p>
          <a:p>
            <a:pPr eaLnBrk="1" hangingPunct="1"/>
            <a:endParaRPr lang="en-US" altLang="en-US"/>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a:extLst>
              <a:ext uri="{FF2B5EF4-FFF2-40B4-BE49-F238E27FC236}">
                <a16:creationId xmlns:a16="http://schemas.microsoft.com/office/drawing/2014/main" id="{E6507064-4BEF-4DCF-81FE-71E31AD6A61E}"/>
              </a:ext>
            </a:extLst>
          </p:cNvPr>
          <p:cNvSpPr>
            <a:spLocks noGrp="1"/>
          </p:cNvSpPr>
          <p:nvPr>
            <p:ph type="title"/>
          </p:nvPr>
        </p:nvSpPr>
        <p:spPr/>
        <p:txBody>
          <a:bodyPr/>
          <a:lstStyle/>
          <a:p>
            <a:pPr eaLnBrk="1" hangingPunct="1"/>
            <a:r>
              <a:rPr lang="en-US" altLang="en-US"/>
              <a:t>General Application Procedures</a:t>
            </a:r>
          </a:p>
        </p:txBody>
      </p:sp>
      <p:sp>
        <p:nvSpPr>
          <p:cNvPr id="3" name="Content Placeholder 2">
            <a:extLst>
              <a:ext uri="{FF2B5EF4-FFF2-40B4-BE49-F238E27FC236}">
                <a16:creationId xmlns:a16="http://schemas.microsoft.com/office/drawing/2014/main" id="{1E27DD72-BB5C-4BB2-93A8-960FA24C7891}"/>
              </a:ext>
            </a:extLst>
          </p:cNvPr>
          <p:cNvSpPr>
            <a:spLocks noGrp="1"/>
          </p:cNvSpPr>
          <p:nvPr>
            <p:ph idx="1"/>
          </p:nvPr>
        </p:nvSpPr>
        <p:spPr/>
        <p:txBody>
          <a:bodyPr>
            <a:normAutofit fontScale="92500" lnSpcReduction="10000"/>
          </a:bodyPr>
          <a:lstStyle/>
          <a:p>
            <a:pPr eaLnBrk="1" hangingPunct="1">
              <a:defRPr/>
            </a:pPr>
            <a:r>
              <a:rPr lang="en-US" dirty="0"/>
              <a:t>Preparing the Injured Area</a:t>
            </a:r>
          </a:p>
          <a:p>
            <a:pPr lvl="1" eaLnBrk="1" hangingPunct="1">
              <a:defRPr/>
            </a:pPr>
            <a:r>
              <a:rPr lang="en-US" dirty="0" err="1"/>
              <a:t>Stockinette</a:t>
            </a:r>
            <a:r>
              <a:rPr lang="en-US" dirty="0"/>
              <a:t> is measured and applied to cover the area and extend about 10 cm beyond each end of the intended splint site</a:t>
            </a:r>
          </a:p>
          <a:p>
            <a:pPr lvl="1" eaLnBrk="1" hangingPunct="1">
              <a:defRPr/>
            </a:pPr>
            <a:r>
              <a:rPr lang="en-US" dirty="0"/>
              <a:t>Excess </a:t>
            </a:r>
            <a:r>
              <a:rPr lang="en-US" dirty="0" err="1"/>
              <a:t>stockinette</a:t>
            </a:r>
            <a:r>
              <a:rPr lang="en-US" dirty="0"/>
              <a:t> is folded back over the edges of the splint to form a smooth, padded edge. </a:t>
            </a:r>
          </a:p>
          <a:p>
            <a:pPr lvl="1" eaLnBrk="1" hangingPunct="1">
              <a:defRPr/>
            </a:pPr>
            <a:r>
              <a:rPr lang="en-US" dirty="0" err="1"/>
              <a:t>Stockinette</a:t>
            </a:r>
            <a:r>
              <a:rPr lang="en-US" dirty="0"/>
              <a:t> should not be too tight</a:t>
            </a:r>
          </a:p>
          <a:p>
            <a:pPr lvl="1" eaLnBrk="1" hangingPunct="1">
              <a:defRPr/>
            </a:pPr>
            <a:r>
              <a:rPr lang="en-US" dirty="0"/>
              <a:t>Wrinkling over flexion points and bony prominences should be minimized by smoothing or trimming the </a:t>
            </a:r>
            <a:r>
              <a:rPr lang="en-US" dirty="0" err="1"/>
              <a:t>stockinette</a:t>
            </a:r>
            <a:r>
              <a:rPr lang="en-US" dirty="0"/>
              <a:t>. </a:t>
            </a:r>
          </a:p>
          <a:p>
            <a:pPr lvl="1" eaLnBrk="1" hangingPunct="1">
              <a:defRPr/>
            </a:pPr>
            <a:r>
              <a:rPr lang="en-US" b="1" i="1" dirty="0">
                <a:solidFill>
                  <a:schemeClr val="accent6">
                    <a:lumMod val="50000"/>
                  </a:schemeClr>
                </a:solidFill>
              </a:rPr>
              <a:t>Generally, 2 to 3 inches wide </a:t>
            </a:r>
            <a:r>
              <a:rPr lang="en-US" b="1" i="1" dirty="0" err="1">
                <a:solidFill>
                  <a:schemeClr val="accent6">
                    <a:lumMod val="50000"/>
                  </a:schemeClr>
                </a:solidFill>
              </a:rPr>
              <a:t>stockinette</a:t>
            </a:r>
            <a:r>
              <a:rPr lang="en-US" b="1" i="1" dirty="0">
                <a:solidFill>
                  <a:schemeClr val="accent6">
                    <a:lumMod val="50000"/>
                  </a:schemeClr>
                </a:solidFill>
              </a:rPr>
              <a:t> is used for the upper extremities and 4 inches wide for the lower extremities.</a:t>
            </a:r>
          </a:p>
          <a:p>
            <a:pPr lvl="1" eaLnBrk="1" hangingPunct="1">
              <a:defRPr/>
            </a:pPr>
            <a:endParaRPr lang="en-US" dirty="0"/>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1">
            <a:extLst>
              <a:ext uri="{FF2B5EF4-FFF2-40B4-BE49-F238E27FC236}">
                <a16:creationId xmlns:a16="http://schemas.microsoft.com/office/drawing/2014/main" id="{9602FC57-DC34-4504-8A84-887FC32515C3}"/>
              </a:ext>
            </a:extLst>
          </p:cNvPr>
          <p:cNvSpPr>
            <a:spLocks noGrp="1"/>
          </p:cNvSpPr>
          <p:nvPr>
            <p:ph type="title"/>
          </p:nvPr>
        </p:nvSpPr>
        <p:spPr/>
        <p:txBody>
          <a:bodyPr/>
          <a:lstStyle/>
          <a:p>
            <a:pPr eaLnBrk="1" hangingPunct="1"/>
            <a:endParaRPr lang="en-US" altLang="en-US"/>
          </a:p>
        </p:txBody>
      </p:sp>
      <p:sp>
        <p:nvSpPr>
          <p:cNvPr id="140291" name="Content Placeholder 2">
            <a:extLst>
              <a:ext uri="{FF2B5EF4-FFF2-40B4-BE49-F238E27FC236}">
                <a16:creationId xmlns:a16="http://schemas.microsoft.com/office/drawing/2014/main" id="{650CDA57-D1BC-40D2-A1CC-737CBCE07D1B}"/>
              </a:ext>
            </a:extLst>
          </p:cNvPr>
          <p:cNvSpPr>
            <a:spLocks noGrp="1"/>
          </p:cNvSpPr>
          <p:nvPr>
            <p:ph idx="1"/>
          </p:nvPr>
        </p:nvSpPr>
        <p:spPr/>
        <p:txBody>
          <a:bodyPr/>
          <a:lstStyle/>
          <a:p>
            <a:pPr eaLnBrk="1" hangingPunct="1"/>
            <a:endParaRPr lang="en-US" altLang="en-US"/>
          </a:p>
        </p:txBody>
      </p:sp>
      <p:pic>
        <p:nvPicPr>
          <p:cNvPr id="140292" name="Picture 2">
            <a:extLst>
              <a:ext uri="{FF2B5EF4-FFF2-40B4-BE49-F238E27FC236}">
                <a16:creationId xmlns:a16="http://schemas.microsoft.com/office/drawing/2014/main" id="{6A15F104-AA0F-432E-B560-DD93D6FC42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3" y="2457450"/>
            <a:ext cx="3246437"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3" name="Picture 3">
            <a:extLst>
              <a:ext uri="{FF2B5EF4-FFF2-40B4-BE49-F238E27FC236}">
                <a16:creationId xmlns:a16="http://schemas.microsoft.com/office/drawing/2014/main" id="{4A0AE0EE-672F-4BED-A0E5-D7D01A0C2A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0563" y="2133600"/>
            <a:ext cx="3246437"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4" name="Picture 4">
            <a:extLst>
              <a:ext uri="{FF2B5EF4-FFF2-40B4-BE49-F238E27FC236}">
                <a16:creationId xmlns:a16="http://schemas.microsoft.com/office/drawing/2014/main" id="{C34D6E8B-DC1F-416D-B6E1-CBC7EFC6D9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7950" y="1752600"/>
            <a:ext cx="2686050"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a:extLst>
              <a:ext uri="{FF2B5EF4-FFF2-40B4-BE49-F238E27FC236}">
                <a16:creationId xmlns:a16="http://schemas.microsoft.com/office/drawing/2014/main" id="{83E24B36-16F0-4491-A9AA-1E2110863941}"/>
              </a:ext>
            </a:extLst>
          </p:cNvPr>
          <p:cNvSpPr>
            <a:spLocks noGrp="1"/>
          </p:cNvSpPr>
          <p:nvPr>
            <p:ph type="title"/>
          </p:nvPr>
        </p:nvSpPr>
        <p:spPr/>
        <p:txBody>
          <a:bodyPr/>
          <a:lstStyle/>
          <a:p>
            <a:pPr eaLnBrk="1" hangingPunct="1"/>
            <a:endParaRPr lang="en-US" altLang="en-US"/>
          </a:p>
        </p:txBody>
      </p:sp>
      <p:sp>
        <p:nvSpPr>
          <p:cNvPr id="142339" name="Content Placeholder 2">
            <a:extLst>
              <a:ext uri="{FF2B5EF4-FFF2-40B4-BE49-F238E27FC236}">
                <a16:creationId xmlns:a16="http://schemas.microsoft.com/office/drawing/2014/main" id="{61E193CE-EC1E-41CF-9786-1824EA8E107A}"/>
              </a:ext>
            </a:extLst>
          </p:cNvPr>
          <p:cNvSpPr>
            <a:spLocks noGrp="1"/>
          </p:cNvSpPr>
          <p:nvPr>
            <p:ph idx="1"/>
          </p:nvPr>
        </p:nvSpPr>
        <p:spPr/>
        <p:txBody>
          <a:bodyPr>
            <a:normAutofit lnSpcReduction="10000"/>
          </a:bodyPr>
          <a:lstStyle/>
          <a:p>
            <a:pPr eaLnBrk="1" hangingPunct="1"/>
            <a:r>
              <a:rPr lang="en-US" altLang="en-US" dirty="0"/>
              <a:t>Once a physician is proficient in splinting, a splint can be created without the use of a stockinette. </a:t>
            </a:r>
          </a:p>
          <a:p>
            <a:pPr lvl="1" eaLnBrk="1" hangingPunct="1"/>
            <a:r>
              <a:rPr lang="en-US" altLang="en-US" dirty="0"/>
              <a:t>This technique may be particularly useful if dramatic swelling is anticipated and care is being taken to avoid using any circumferential materials that are not essential. </a:t>
            </a:r>
          </a:p>
          <a:p>
            <a:pPr lvl="1" eaLnBrk="1" hangingPunct="1"/>
            <a:r>
              <a:rPr lang="en-US" altLang="en-US" dirty="0"/>
              <a:t>Padding that is slightly wider and longer than the splinting material should be applied in several layers directly to the smoothed, wet splint.</a:t>
            </a:r>
          </a:p>
          <a:p>
            <a:pPr eaLnBrk="1" hangingPunct="1"/>
            <a:r>
              <a:rPr lang="en-US" altLang="en-US" dirty="0"/>
              <a:t>Together, the padding and splinting material are molded to the extremity.</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1">
            <a:extLst>
              <a:ext uri="{FF2B5EF4-FFF2-40B4-BE49-F238E27FC236}">
                <a16:creationId xmlns:a16="http://schemas.microsoft.com/office/drawing/2014/main" id="{B9794A80-1250-475E-8CD3-AB2D5DE0C860}"/>
              </a:ext>
            </a:extLst>
          </p:cNvPr>
          <p:cNvSpPr>
            <a:spLocks noGrp="1"/>
          </p:cNvSpPr>
          <p:nvPr>
            <p:ph type="title"/>
          </p:nvPr>
        </p:nvSpPr>
        <p:spPr/>
        <p:txBody>
          <a:bodyPr/>
          <a:lstStyle/>
          <a:p>
            <a:pPr eaLnBrk="1" hangingPunct="1"/>
            <a:endParaRPr lang="en-US" altLang="en-US"/>
          </a:p>
        </p:txBody>
      </p:sp>
      <p:sp>
        <p:nvSpPr>
          <p:cNvPr id="144387" name="Content Placeholder 2">
            <a:extLst>
              <a:ext uri="{FF2B5EF4-FFF2-40B4-BE49-F238E27FC236}">
                <a16:creationId xmlns:a16="http://schemas.microsoft.com/office/drawing/2014/main" id="{D257CC8A-8FDC-4B17-BC03-399FF39337D7}"/>
              </a:ext>
            </a:extLst>
          </p:cNvPr>
          <p:cNvSpPr>
            <a:spLocks noGrp="1"/>
          </p:cNvSpPr>
          <p:nvPr>
            <p:ph idx="1"/>
          </p:nvPr>
        </p:nvSpPr>
        <p:spPr/>
        <p:txBody>
          <a:bodyPr>
            <a:normAutofit fontScale="92500" lnSpcReduction="20000"/>
          </a:bodyPr>
          <a:lstStyle/>
          <a:p>
            <a:pPr eaLnBrk="1" hangingPunct="1"/>
            <a:r>
              <a:rPr lang="en-US" altLang="en-US"/>
              <a:t>Next, layers of padding are placed over the stockinette </a:t>
            </a:r>
          </a:p>
          <a:p>
            <a:pPr lvl="1" eaLnBrk="1" hangingPunct="1"/>
            <a:r>
              <a:rPr lang="en-US" altLang="en-US"/>
              <a:t>To prevent maceration of the underlying skin and to accommodate for swelling. </a:t>
            </a:r>
          </a:p>
          <a:p>
            <a:pPr eaLnBrk="1" hangingPunct="1"/>
            <a:r>
              <a:rPr lang="en-US" altLang="en-US"/>
              <a:t>Padding is wrapped circumferentially around the extremity, rolling the material from one end of the extremity to the other, each new layer overlapping the previous layer by 50 percent. </a:t>
            </a:r>
          </a:p>
          <a:p>
            <a:pPr lvl="1" eaLnBrk="1" hangingPunct="1"/>
            <a:r>
              <a:rPr lang="en-US" altLang="en-US"/>
              <a:t>This technique will automatically provide two layers of padding. </a:t>
            </a:r>
          </a:p>
          <a:p>
            <a:pPr lvl="1" eaLnBrk="1" hangingPunct="1"/>
            <a:r>
              <a:rPr lang="en-US" altLang="en-US"/>
              <a:t>Extra layers may be added over the initial layers, if necessary. </a:t>
            </a:r>
          </a:p>
          <a:p>
            <a:pPr lvl="1" eaLnBrk="1" hangingPunct="1"/>
            <a:r>
              <a:rPr lang="en-US" altLang="en-US"/>
              <a:t>The padding should be at least two to three layers thick without being constrictive, and should extend 2 to 3 cm beyond the intended edges of the splint</a:t>
            </a:r>
            <a:endParaRPr lang="en-US" altLang="en-US" i="1"/>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a:extLst>
              <a:ext uri="{FF2B5EF4-FFF2-40B4-BE49-F238E27FC236}">
                <a16:creationId xmlns:a16="http://schemas.microsoft.com/office/drawing/2014/main" id="{CF86FBBF-D425-4D8C-A99A-7BE0B63FE649}"/>
              </a:ext>
            </a:extLst>
          </p:cNvPr>
          <p:cNvSpPr>
            <a:spLocks noGrp="1"/>
          </p:cNvSpPr>
          <p:nvPr>
            <p:ph type="title"/>
          </p:nvPr>
        </p:nvSpPr>
        <p:spPr/>
        <p:txBody>
          <a:bodyPr/>
          <a:lstStyle/>
          <a:p>
            <a:pPr eaLnBrk="1" hangingPunct="1"/>
            <a:endParaRPr lang="en-US" altLang="en-US"/>
          </a:p>
        </p:txBody>
      </p:sp>
      <p:sp>
        <p:nvSpPr>
          <p:cNvPr id="146435" name="Content Placeholder 2">
            <a:extLst>
              <a:ext uri="{FF2B5EF4-FFF2-40B4-BE49-F238E27FC236}">
                <a16:creationId xmlns:a16="http://schemas.microsoft.com/office/drawing/2014/main" id="{70411D47-D85F-4E1A-AC22-867F5AA6C272}"/>
              </a:ext>
            </a:extLst>
          </p:cNvPr>
          <p:cNvSpPr>
            <a:spLocks noGrp="1"/>
          </p:cNvSpPr>
          <p:nvPr>
            <p:ph idx="1"/>
          </p:nvPr>
        </p:nvSpPr>
        <p:spPr/>
        <p:txBody>
          <a:bodyPr/>
          <a:lstStyle/>
          <a:p>
            <a:pPr eaLnBrk="1" hangingPunct="1"/>
            <a:endParaRPr lang="en-US" altLang="en-US"/>
          </a:p>
        </p:txBody>
      </p:sp>
      <p:pic>
        <p:nvPicPr>
          <p:cNvPr id="146436" name="Picture 2">
            <a:extLst>
              <a:ext uri="{FF2B5EF4-FFF2-40B4-BE49-F238E27FC236}">
                <a16:creationId xmlns:a16="http://schemas.microsoft.com/office/drawing/2014/main" id="{59F78452-06FD-4F48-B1AD-EE3B281411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828800"/>
            <a:ext cx="3276600"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a:extLst>
              <a:ext uri="{FF2B5EF4-FFF2-40B4-BE49-F238E27FC236}">
                <a16:creationId xmlns:a16="http://schemas.microsoft.com/office/drawing/2014/main" id="{0150D5E2-870B-41D5-A5DD-1B5B26F94790}"/>
              </a:ext>
            </a:extLst>
          </p:cNvPr>
          <p:cNvSpPr>
            <a:spLocks noGrp="1"/>
          </p:cNvSpPr>
          <p:nvPr>
            <p:ph type="title"/>
          </p:nvPr>
        </p:nvSpPr>
        <p:spPr/>
        <p:txBody>
          <a:bodyPr/>
          <a:lstStyle/>
          <a:p>
            <a:pPr eaLnBrk="1" hangingPunct="1"/>
            <a:endParaRPr lang="en-US" altLang="en-US"/>
          </a:p>
        </p:txBody>
      </p:sp>
      <p:sp>
        <p:nvSpPr>
          <p:cNvPr id="148483" name="Content Placeholder 2">
            <a:extLst>
              <a:ext uri="{FF2B5EF4-FFF2-40B4-BE49-F238E27FC236}">
                <a16:creationId xmlns:a16="http://schemas.microsoft.com/office/drawing/2014/main" id="{1AF09DA7-99D4-4E37-A83B-9669EA6BE129}"/>
              </a:ext>
            </a:extLst>
          </p:cNvPr>
          <p:cNvSpPr>
            <a:spLocks noGrp="1"/>
          </p:cNvSpPr>
          <p:nvPr>
            <p:ph idx="1"/>
          </p:nvPr>
        </p:nvSpPr>
        <p:spPr/>
        <p:txBody>
          <a:bodyPr>
            <a:normAutofit fontScale="92500" lnSpcReduction="20000"/>
          </a:bodyPr>
          <a:lstStyle/>
          <a:p>
            <a:pPr eaLnBrk="1" hangingPunct="1"/>
            <a:r>
              <a:rPr lang="en-US" altLang="en-US" sz="2600"/>
              <a:t>Extra padding is placed at each end of the intended splint border, between digits, and over areas of bony prominence. </a:t>
            </a:r>
          </a:p>
          <a:p>
            <a:pPr eaLnBrk="1" hangingPunct="1"/>
            <a:r>
              <a:rPr lang="en-US" altLang="en-US" sz="2600"/>
              <a:t>Prominences at highest risk are the </a:t>
            </a:r>
          </a:p>
          <a:p>
            <a:pPr lvl="1" eaLnBrk="1" hangingPunct="1"/>
            <a:r>
              <a:rPr lang="en-US" altLang="en-US" sz="2200"/>
              <a:t>Ulnar styloid,</a:t>
            </a:r>
          </a:p>
          <a:p>
            <a:pPr lvl="1" eaLnBrk="1" hangingPunct="1"/>
            <a:r>
              <a:rPr lang="en-US" altLang="en-US" sz="2200"/>
              <a:t>Heel, </a:t>
            </a:r>
          </a:p>
          <a:p>
            <a:pPr lvl="1" eaLnBrk="1" hangingPunct="1"/>
            <a:r>
              <a:rPr lang="en-US" altLang="en-US" sz="2200"/>
              <a:t>Olecranon, and </a:t>
            </a:r>
          </a:p>
          <a:p>
            <a:pPr lvl="1" eaLnBrk="1" hangingPunct="1"/>
            <a:r>
              <a:rPr lang="en-US" altLang="en-US" sz="2200"/>
              <a:t>Malleoli. </a:t>
            </a:r>
          </a:p>
          <a:p>
            <a:pPr eaLnBrk="1" hangingPunct="1"/>
            <a:r>
              <a:rPr lang="en-US" altLang="en-US" sz="2600"/>
              <a:t>If significant swelling is anticipated, more padding may be used</a:t>
            </a:r>
          </a:p>
          <a:p>
            <a:pPr lvl="1" eaLnBrk="1" hangingPunct="1"/>
            <a:r>
              <a:rPr lang="en-US" altLang="en-US" sz="2200"/>
              <a:t>Care must be taken not to compromise the support provided by the splint by using too many layers. </a:t>
            </a:r>
          </a:p>
          <a:p>
            <a:pPr lvl="1" eaLnBrk="1" hangingPunct="1"/>
            <a:r>
              <a:rPr lang="en-US" altLang="en-US" sz="2200"/>
              <a:t>Both too much and too little padding are associated with potential complications and poor fit of the splint or cast</a:t>
            </a:r>
          </a:p>
          <a:p>
            <a:pPr eaLnBrk="1" hangingPunct="1"/>
            <a:endParaRPr lang="en-US" altLang="en-US"/>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a:extLst>
              <a:ext uri="{FF2B5EF4-FFF2-40B4-BE49-F238E27FC236}">
                <a16:creationId xmlns:a16="http://schemas.microsoft.com/office/drawing/2014/main" id="{FCF9B412-85A3-4923-8949-24552AAA52B9}"/>
              </a:ext>
            </a:extLst>
          </p:cNvPr>
          <p:cNvSpPr>
            <a:spLocks noGrp="1"/>
          </p:cNvSpPr>
          <p:nvPr>
            <p:ph type="title"/>
          </p:nvPr>
        </p:nvSpPr>
        <p:spPr/>
        <p:txBody>
          <a:bodyPr/>
          <a:lstStyle/>
          <a:p>
            <a:pPr eaLnBrk="1" hangingPunct="1"/>
            <a:endParaRPr lang="en-US" altLang="en-US"/>
          </a:p>
        </p:txBody>
      </p:sp>
      <p:sp>
        <p:nvSpPr>
          <p:cNvPr id="150531" name="Content Placeholder 2">
            <a:extLst>
              <a:ext uri="{FF2B5EF4-FFF2-40B4-BE49-F238E27FC236}">
                <a16:creationId xmlns:a16="http://schemas.microsoft.com/office/drawing/2014/main" id="{955801C9-D07A-40B1-A969-390C3F9D9401}"/>
              </a:ext>
            </a:extLst>
          </p:cNvPr>
          <p:cNvSpPr>
            <a:spLocks noGrp="1"/>
          </p:cNvSpPr>
          <p:nvPr>
            <p:ph idx="1"/>
          </p:nvPr>
        </p:nvSpPr>
        <p:spPr/>
        <p:txBody>
          <a:bodyPr/>
          <a:lstStyle/>
          <a:p>
            <a:pPr eaLnBrk="1" hangingPunct="1"/>
            <a:endParaRPr lang="en-US" altLang="en-US"/>
          </a:p>
        </p:txBody>
      </p:sp>
      <p:pic>
        <p:nvPicPr>
          <p:cNvPr id="150532" name="Picture 2">
            <a:extLst>
              <a:ext uri="{FF2B5EF4-FFF2-40B4-BE49-F238E27FC236}">
                <a16:creationId xmlns:a16="http://schemas.microsoft.com/office/drawing/2014/main" id="{3B1A7E6E-C73F-4E48-8272-B670ABFF99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8563" y="1905000"/>
            <a:ext cx="4389437"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a:extLst>
              <a:ext uri="{FF2B5EF4-FFF2-40B4-BE49-F238E27FC236}">
                <a16:creationId xmlns:a16="http://schemas.microsoft.com/office/drawing/2014/main" id="{74756AFD-4108-473C-A27C-FF64D8154117}"/>
              </a:ext>
            </a:extLst>
          </p:cNvPr>
          <p:cNvSpPr>
            <a:spLocks noGrp="1"/>
          </p:cNvSpPr>
          <p:nvPr>
            <p:ph type="title"/>
          </p:nvPr>
        </p:nvSpPr>
        <p:spPr/>
        <p:txBody>
          <a:bodyPr/>
          <a:lstStyle/>
          <a:p>
            <a:pPr eaLnBrk="1" hangingPunct="1"/>
            <a:endParaRPr lang="en-US" altLang="en-US"/>
          </a:p>
        </p:txBody>
      </p:sp>
      <p:sp>
        <p:nvSpPr>
          <p:cNvPr id="152579" name="Content Placeholder 2">
            <a:extLst>
              <a:ext uri="{FF2B5EF4-FFF2-40B4-BE49-F238E27FC236}">
                <a16:creationId xmlns:a16="http://schemas.microsoft.com/office/drawing/2014/main" id="{3DDE01F1-9015-44ED-9BED-82BED54BC5E2}"/>
              </a:ext>
            </a:extLst>
          </p:cNvPr>
          <p:cNvSpPr>
            <a:spLocks noGrp="1"/>
          </p:cNvSpPr>
          <p:nvPr>
            <p:ph idx="1"/>
          </p:nvPr>
        </p:nvSpPr>
        <p:spPr/>
        <p:txBody>
          <a:bodyPr>
            <a:normAutofit fontScale="92500" lnSpcReduction="20000"/>
          </a:bodyPr>
          <a:lstStyle/>
          <a:p>
            <a:pPr eaLnBrk="1" hangingPunct="1"/>
            <a:r>
              <a:rPr lang="en-US" altLang="en-US"/>
              <a:t>Joints should be placed in their proper position of function before, during, and after padding is applied to avoid areas of excess wrinkling and subsequent pressure. </a:t>
            </a:r>
          </a:p>
          <a:p>
            <a:pPr eaLnBrk="1" hangingPunct="1"/>
            <a:r>
              <a:rPr lang="en-US" altLang="en-US"/>
              <a:t>In general,</a:t>
            </a:r>
          </a:p>
          <a:p>
            <a:pPr lvl="1" eaLnBrk="1" hangingPunct="1"/>
            <a:r>
              <a:rPr lang="en-US" altLang="en-US"/>
              <a:t>The wrist is placed in slight extension and ulnar deviation, and,</a:t>
            </a:r>
          </a:p>
          <a:p>
            <a:pPr lvl="1" eaLnBrk="1" hangingPunct="1"/>
            <a:r>
              <a:rPr lang="en-US" altLang="en-US"/>
              <a:t>The ankle is placed at 90 degrees of flexion. </a:t>
            </a:r>
          </a:p>
          <a:p>
            <a:pPr eaLnBrk="1" hangingPunct="1"/>
            <a:r>
              <a:rPr lang="en-US" altLang="en-US"/>
              <a:t>Padding comes in several widths</a:t>
            </a:r>
          </a:p>
          <a:p>
            <a:pPr lvl="1" eaLnBrk="1" hangingPunct="1"/>
            <a:r>
              <a:rPr lang="en-US" altLang="en-US"/>
              <a:t>In general, padding 2 inches wide is used for the hands, </a:t>
            </a:r>
          </a:p>
          <a:p>
            <a:pPr lvl="1" eaLnBrk="1" hangingPunct="1"/>
            <a:r>
              <a:rPr lang="en-US" altLang="en-US"/>
              <a:t>2 to 4 inches for upper extremities, </a:t>
            </a:r>
          </a:p>
          <a:p>
            <a:pPr lvl="1" eaLnBrk="1" hangingPunct="1"/>
            <a:r>
              <a:rPr lang="en-US" altLang="en-US"/>
              <a:t>3 inches for feet, and, </a:t>
            </a:r>
          </a:p>
          <a:p>
            <a:pPr lvl="1" eaLnBrk="1" hangingPunct="1"/>
            <a:r>
              <a:rPr lang="en-US" altLang="en-US"/>
              <a:t>4 to 6 inches for lower extremities.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7B431-20AC-4826-857F-18941401059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7DA0E36-ECC1-436D-8329-6BE132F6354B}"/>
              </a:ext>
            </a:extLst>
          </p:cNvPr>
          <p:cNvPicPr>
            <a:picLocks noGrp="1" noChangeAspect="1"/>
          </p:cNvPicPr>
          <p:nvPr>
            <p:ph idx="1"/>
          </p:nvPr>
        </p:nvPicPr>
        <p:blipFill>
          <a:blip r:embed="rId2"/>
          <a:stretch>
            <a:fillRect/>
          </a:stretch>
        </p:blipFill>
        <p:spPr>
          <a:xfrm>
            <a:off x="0" y="857251"/>
            <a:ext cx="9144000" cy="5143500"/>
          </a:xfrm>
        </p:spPr>
      </p:pic>
    </p:spTree>
    <p:extLst>
      <p:ext uri="{BB962C8B-B14F-4D97-AF65-F5344CB8AC3E}">
        <p14:creationId xmlns:p14="http://schemas.microsoft.com/office/powerpoint/2010/main" val="389796730"/>
      </p:ext>
    </p:extLst>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a:extLst>
              <a:ext uri="{FF2B5EF4-FFF2-40B4-BE49-F238E27FC236}">
                <a16:creationId xmlns:a16="http://schemas.microsoft.com/office/drawing/2014/main" id="{441F5D35-D300-4387-BC78-EC44BBF22236}"/>
              </a:ext>
            </a:extLst>
          </p:cNvPr>
          <p:cNvSpPr>
            <a:spLocks noGrp="1"/>
          </p:cNvSpPr>
          <p:nvPr>
            <p:ph type="title"/>
          </p:nvPr>
        </p:nvSpPr>
        <p:spPr/>
        <p:txBody>
          <a:bodyPr/>
          <a:lstStyle/>
          <a:p>
            <a:pPr eaLnBrk="1" hangingPunct="1"/>
            <a:endParaRPr lang="en-US" altLang="en-US"/>
          </a:p>
        </p:txBody>
      </p:sp>
      <p:pic>
        <p:nvPicPr>
          <p:cNvPr id="4" name="finalGeneral.wmv">
            <a:hlinkClick r:id="" action="ppaction://media"/>
            <a:extLst>
              <a:ext uri="{FF2B5EF4-FFF2-40B4-BE49-F238E27FC236}">
                <a16:creationId xmlns:a16="http://schemas.microsoft.com/office/drawing/2014/main" id="{86F1264A-8560-43EF-8B30-F6621BC875BC}"/>
              </a:ext>
            </a:extLst>
          </p:cNvPr>
          <p:cNvPicPr>
            <a:picLocks noGrp="1" noRot="1" noChangeAspect="1" noChangeArrowheads="1"/>
          </p:cNvPicPr>
          <p:nvPr>
            <p:ph idx="1"/>
            <a:videoFile r:link="rId1"/>
          </p:nvPr>
        </p:nvPicPr>
        <p:blipFill>
          <a:blip r:embed="rId4">
            <a:extLst>
              <a:ext uri="{28A0092B-C50C-407E-A947-70E740481C1C}">
                <a14:useLocalDpi xmlns:a14="http://schemas.microsoft.com/office/drawing/2010/main" val="0"/>
              </a:ext>
            </a:extLst>
          </a:blip>
          <a:srcRect/>
          <a:stretch>
            <a:fillRect/>
          </a:stretch>
        </p:blipFill>
        <p:spPr>
          <a:xfrm>
            <a:off x="3048000" y="2667000"/>
            <a:ext cx="3048000" cy="22860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1">
            <a:extLst>
              <a:ext uri="{FF2B5EF4-FFF2-40B4-BE49-F238E27FC236}">
                <a16:creationId xmlns:a16="http://schemas.microsoft.com/office/drawing/2014/main" id="{7E9EA111-924E-4400-AA97-898547AAADE6}"/>
              </a:ext>
            </a:extLst>
          </p:cNvPr>
          <p:cNvSpPr>
            <a:spLocks noGrp="1"/>
          </p:cNvSpPr>
          <p:nvPr>
            <p:ph type="title"/>
          </p:nvPr>
        </p:nvSpPr>
        <p:spPr/>
        <p:txBody>
          <a:bodyPr>
            <a:normAutofit fontScale="90000"/>
          </a:bodyPr>
          <a:lstStyle/>
          <a:p>
            <a:pPr eaLnBrk="1" hangingPunct="1"/>
            <a:r>
              <a:rPr lang="en-US" altLang="en-US"/>
              <a:t>Complications of Immobilization</a:t>
            </a:r>
          </a:p>
        </p:txBody>
      </p:sp>
      <p:sp>
        <p:nvSpPr>
          <p:cNvPr id="156675" name="Content Placeholder 2">
            <a:extLst>
              <a:ext uri="{FF2B5EF4-FFF2-40B4-BE49-F238E27FC236}">
                <a16:creationId xmlns:a16="http://schemas.microsoft.com/office/drawing/2014/main" id="{5FCB5EF4-1DD8-484B-A53F-3CD864E31216}"/>
              </a:ext>
            </a:extLst>
          </p:cNvPr>
          <p:cNvSpPr>
            <a:spLocks noGrp="1"/>
          </p:cNvSpPr>
          <p:nvPr>
            <p:ph idx="1"/>
          </p:nvPr>
        </p:nvSpPr>
        <p:spPr/>
        <p:txBody>
          <a:bodyPr>
            <a:normAutofit fontScale="92500" lnSpcReduction="10000"/>
          </a:bodyPr>
          <a:lstStyle/>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r>
              <a:rPr lang="en-US" altLang="en-US"/>
              <a:t>These conditions can occur regardless of how long the device is used</a:t>
            </a:r>
          </a:p>
          <a:p>
            <a:pPr lvl="1" eaLnBrk="1" hangingPunct="1"/>
            <a:r>
              <a:rPr lang="en-US" altLang="en-US"/>
              <a:t>To maximize benefits while minimizing complications, the use of casts and splints is generally limited to the short term.</a:t>
            </a:r>
          </a:p>
          <a:p>
            <a:pPr eaLnBrk="1" hangingPunct="1"/>
            <a:endParaRPr lang="en-US" altLang="en-US"/>
          </a:p>
        </p:txBody>
      </p:sp>
      <p:pic>
        <p:nvPicPr>
          <p:cNvPr id="156676" name="Picture 2">
            <a:extLst>
              <a:ext uri="{FF2B5EF4-FFF2-40B4-BE49-F238E27FC236}">
                <a16:creationId xmlns:a16="http://schemas.microsoft.com/office/drawing/2014/main" id="{9AC9DA11-6D08-43E6-ACF4-228AB83A3E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729"/>
          <a:stretch>
            <a:fillRect/>
          </a:stretch>
        </p:blipFill>
        <p:spPr bwMode="auto">
          <a:xfrm>
            <a:off x="441325" y="1371600"/>
            <a:ext cx="8321675" cy="367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a:extLst>
              <a:ext uri="{FF2B5EF4-FFF2-40B4-BE49-F238E27FC236}">
                <a16:creationId xmlns:a16="http://schemas.microsoft.com/office/drawing/2014/main" id="{D3D55804-0C92-4CEF-842E-15996F44F32D}"/>
              </a:ext>
            </a:extLst>
          </p:cNvPr>
          <p:cNvSpPr>
            <a:spLocks noGrp="1"/>
          </p:cNvSpPr>
          <p:nvPr>
            <p:ph type="title"/>
          </p:nvPr>
        </p:nvSpPr>
        <p:spPr/>
        <p:txBody>
          <a:bodyPr/>
          <a:lstStyle/>
          <a:p>
            <a:pPr eaLnBrk="1" hangingPunct="1"/>
            <a:r>
              <a:rPr lang="en-US" altLang="en-US"/>
              <a:t>Local Complications</a:t>
            </a:r>
          </a:p>
        </p:txBody>
      </p:sp>
      <p:sp>
        <p:nvSpPr>
          <p:cNvPr id="158723" name="Content Placeholder 2">
            <a:extLst>
              <a:ext uri="{FF2B5EF4-FFF2-40B4-BE49-F238E27FC236}">
                <a16:creationId xmlns:a16="http://schemas.microsoft.com/office/drawing/2014/main" id="{9FA64EB3-F9B4-4374-A328-75FB92DABA2C}"/>
              </a:ext>
            </a:extLst>
          </p:cNvPr>
          <p:cNvSpPr>
            <a:spLocks noGrp="1"/>
          </p:cNvSpPr>
          <p:nvPr>
            <p:ph idx="1"/>
          </p:nvPr>
        </p:nvSpPr>
        <p:spPr/>
        <p:txBody>
          <a:bodyPr>
            <a:normAutofit fontScale="92500" lnSpcReduction="10000"/>
          </a:bodyPr>
          <a:lstStyle/>
          <a:p>
            <a:pPr eaLnBrk="1" hangingPunct="1"/>
            <a:r>
              <a:rPr lang="en-US" altLang="en-US"/>
              <a:t>Encasement of the limb or trunk in plaster may produce </a:t>
            </a:r>
          </a:p>
          <a:p>
            <a:pPr lvl="1" eaLnBrk="1" hangingPunct="1"/>
            <a:r>
              <a:rPr lang="en-US" altLang="en-US"/>
              <a:t>Pain</a:t>
            </a:r>
          </a:p>
          <a:p>
            <a:pPr lvl="1" eaLnBrk="1" hangingPunct="1"/>
            <a:r>
              <a:rPr lang="en-US" altLang="en-US"/>
              <a:t>Pressure sores </a:t>
            </a:r>
          </a:p>
          <a:p>
            <a:pPr lvl="1" eaLnBrk="1" hangingPunct="1"/>
            <a:r>
              <a:rPr lang="en-US" altLang="en-US"/>
              <a:t>Stiff joints, </a:t>
            </a:r>
          </a:p>
          <a:p>
            <a:pPr lvl="1" eaLnBrk="1" hangingPunct="1"/>
            <a:r>
              <a:rPr lang="en-US" altLang="en-US"/>
              <a:t>Muscle wasting and </a:t>
            </a:r>
          </a:p>
          <a:p>
            <a:pPr lvl="1" eaLnBrk="1" hangingPunct="1"/>
            <a:r>
              <a:rPr lang="en-US" altLang="en-US"/>
              <a:t>Impaired circulation </a:t>
            </a:r>
          </a:p>
          <a:p>
            <a:pPr lvl="1" eaLnBrk="1" hangingPunct="1"/>
            <a:r>
              <a:rPr lang="en-US" altLang="en-US"/>
              <a:t>Peripheral nerve injury</a:t>
            </a:r>
          </a:p>
          <a:p>
            <a:pPr eaLnBrk="1" hangingPunct="1"/>
            <a:r>
              <a:rPr lang="en-US" altLang="en-US"/>
              <a:t>Physiotherapy and good nursing can help reduce these complications and speed the final recovery</a:t>
            </a:r>
          </a:p>
          <a:p>
            <a:pPr eaLnBrk="1" hangingPunct="1"/>
            <a:r>
              <a:rPr lang="en-US" altLang="en-US"/>
              <a:t>Due to plaster allergy</a:t>
            </a:r>
          </a:p>
          <a:p>
            <a:pPr lvl="1" eaLnBrk="1" hangingPunct="1"/>
            <a:r>
              <a:rPr lang="en-US" altLang="en-US"/>
              <a:t>Allergic dermatitis.</a:t>
            </a:r>
          </a:p>
          <a:p>
            <a:pPr eaLnBrk="1" hangingPunct="1"/>
            <a:endParaRPr lang="en-US" altLang="en-US"/>
          </a:p>
          <a:p>
            <a:pPr eaLnBrk="1" hangingPunct="1"/>
            <a:endParaRPr lang="en-US" altLang="en-US"/>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a:extLst>
              <a:ext uri="{FF2B5EF4-FFF2-40B4-BE49-F238E27FC236}">
                <a16:creationId xmlns:a16="http://schemas.microsoft.com/office/drawing/2014/main" id="{CB3C00AF-FD26-43CC-A4B4-78566CE5D918}"/>
              </a:ext>
            </a:extLst>
          </p:cNvPr>
          <p:cNvSpPr>
            <a:spLocks noGrp="1"/>
          </p:cNvSpPr>
          <p:nvPr>
            <p:ph type="title"/>
          </p:nvPr>
        </p:nvSpPr>
        <p:spPr/>
        <p:txBody>
          <a:bodyPr/>
          <a:lstStyle/>
          <a:p>
            <a:pPr eaLnBrk="1" hangingPunct="1"/>
            <a:r>
              <a:rPr lang="en-US" altLang="en-US"/>
              <a:t>Systemic Complications</a:t>
            </a:r>
          </a:p>
        </p:txBody>
      </p:sp>
      <p:sp>
        <p:nvSpPr>
          <p:cNvPr id="160771" name="Content Placeholder 2">
            <a:extLst>
              <a:ext uri="{FF2B5EF4-FFF2-40B4-BE49-F238E27FC236}">
                <a16:creationId xmlns:a16="http://schemas.microsoft.com/office/drawing/2014/main" id="{B3ADD3D4-07DA-4031-B463-A493084F5E48}"/>
              </a:ext>
            </a:extLst>
          </p:cNvPr>
          <p:cNvSpPr>
            <a:spLocks noGrp="1"/>
          </p:cNvSpPr>
          <p:nvPr>
            <p:ph idx="1"/>
          </p:nvPr>
        </p:nvSpPr>
        <p:spPr/>
        <p:txBody>
          <a:bodyPr>
            <a:normAutofit lnSpcReduction="10000"/>
          </a:bodyPr>
          <a:lstStyle/>
          <a:p>
            <a:pPr eaLnBrk="1" hangingPunct="1"/>
            <a:r>
              <a:rPr lang="en-US" altLang="en-US"/>
              <a:t>The most serious is deep venous thrombosis leading to pulmonary embolism. </a:t>
            </a:r>
          </a:p>
          <a:p>
            <a:pPr lvl="1" eaLnBrk="1" hangingPunct="1"/>
            <a:r>
              <a:rPr lang="en-US" altLang="en-US"/>
              <a:t>Pain in the calf is an important sign needing medical advice. </a:t>
            </a:r>
          </a:p>
          <a:p>
            <a:pPr eaLnBrk="1" hangingPunct="1"/>
            <a:r>
              <a:rPr lang="en-US" altLang="en-US"/>
              <a:t>Immobilization in trunk plasters or plaster beds may also produce </a:t>
            </a:r>
          </a:p>
          <a:p>
            <a:pPr lvl="1" eaLnBrk="1" hangingPunct="1"/>
            <a:r>
              <a:rPr lang="en-US" altLang="en-US"/>
              <a:t>Nausea, abdominal cramps, retension care of urine and abdominal distension. </a:t>
            </a:r>
          </a:p>
          <a:p>
            <a:pPr eaLnBrk="1" hangingPunct="1"/>
            <a:r>
              <a:rPr lang="en-US" altLang="en-US"/>
              <a:t>Good nursing, and diet with regular exercises will help ensure that the initial period of extensive immobilization is achieved without complications.</a:t>
            </a:r>
          </a:p>
          <a:p>
            <a:pPr eaLnBrk="1" hangingPunct="1">
              <a:buFont typeface="Wingdings" panose="05000000000000000000" pitchFamily="2" charset="2"/>
              <a:buNone/>
            </a:pPr>
            <a:endParaRPr lang="en-US" altLang="en-US"/>
          </a:p>
          <a:p>
            <a:pPr eaLnBrk="1" hangingPunct="1"/>
            <a:endParaRPr lang="en-US" altLang="en-US"/>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hlinkClick r:id="rId2" tooltip="Support &amp; Braces"/>
              </a:rPr>
              <a:t>Support &amp; Braces</a:t>
            </a:r>
            <a:endParaRPr lang="en-US" dirty="0"/>
          </a:p>
        </p:txBody>
      </p:sp>
      <p:sp>
        <p:nvSpPr>
          <p:cNvPr id="3" name="Subtitle 2"/>
          <p:cNvSpPr>
            <a:spLocks noGrp="1"/>
          </p:cNvSpPr>
          <p:nvPr>
            <p:ph type="subTitle" idx="1"/>
          </p:nvPr>
        </p:nvSpPr>
        <p:spPr>
          <a:xfrm>
            <a:off x="1371600" y="3556000"/>
            <a:ext cx="7086600" cy="2082799"/>
          </a:xfrm>
        </p:spPr>
        <p:txBody>
          <a:bodyPr>
            <a:normAutofit/>
          </a:bodyPr>
          <a:lstStyle/>
          <a:p>
            <a:r>
              <a:rPr lang="en-US" sz="4000" dirty="0"/>
              <a:t>Wrist Support Elbow Splints</a:t>
            </a:r>
          </a:p>
        </p:txBody>
      </p:sp>
      <p:sp>
        <p:nvSpPr>
          <p:cNvPr id="4" name="TextBox 3"/>
          <p:cNvSpPr txBox="1"/>
          <p:nvPr/>
        </p:nvSpPr>
        <p:spPr>
          <a:xfrm>
            <a:off x="6641123" y="6488668"/>
            <a:ext cx="2514600" cy="369332"/>
          </a:xfrm>
          <a:prstGeom prst="rect">
            <a:avLst/>
          </a:prstGeom>
          <a:noFill/>
        </p:spPr>
        <p:txBody>
          <a:bodyPr wrap="square" rtlCol="0">
            <a:spAutoFit/>
          </a:bodyPr>
          <a:lstStyle/>
          <a:p>
            <a:r>
              <a:rPr lang="en-US" dirty="0"/>
              <a:t>By Zacharia Kimengich</a:t>
            </a:r>
          </a:p>
        </p:txBody>
      </p:sp>
    </p:spTree>
    <p:extLst>
      <p:ext uri="{BB962C8B-B14F-4D97-AF65-F5344CB8AC3E}">
        <p14:creationId xmlns:p14="http://schemas.microsoft.com/office/powerpoint/2010/main" val="4093511513"/>
      </p:ext>
    </p:extLst>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r>
              <a:rPr lang="en-US" sz="2000" b="1" dirty="0"/>
              <a:t>Size:</a:t>
            </a:r>
            <a:r>
              <a:rPr lang="en-US" sz="2000" dirty="0"/>
              <a:t> S, M, L</a:t>
            </a:r>
          </a:p>
          <a:p>
            <a:r>
              <a:rPr lang="en-US" sz="2000" b="1" dirty="0"/>
              <a:t>Feature:</a:t>
            </a:r>
            <a:endParaRPr lang="en-US" sz="2000" dirty="0"/>
          </a:p>
          <a:p>
            <a:r>
              <a:rPr lang="en-US" sz="2000" dirty="0"/>
              <a:t>For protection and support to tip of finger</a:t>
            </a:r>
          </a:p>
          <a:p>
            <a:r>
              <a:rPr lang="en-US" sz="2000" dirty="0"/>
              <a:t>Its flaps fold to maintain the finger in fixed position.</a:t>
            </a:r>
          </a:p>
          <a:p>
            <a:r>
              <a:rPr lang="en-US" sz="2000" b="1" dirty="0"/>
              <a:t>Application :</a:t>
            </a:r>
            <a:endParaRPr lang="en-US" sz="2000" dirty="0"/>
          </a:p>
          <a:p>
            <a:r>
              <a:rPr lang="en-US" sz="2000" dirty="0"/>
              <a:t>To prevent contractures due to burns</a:t>
            </a:r>
          </a:p>
          <a:p>
            <a:r>
              <a:rPr lang="en-US" sz="2000" dirty="0"/>
              <a:t>In case of fractures and sprains</a:t>
            </a:r>
          </a:p>
          <a:p>
            <a:pPr marL="0" indent="0">
              <a:buNone/>
            </a:pPr>
            <a:endParaRPr lang="en-US" dirty="0"/>
          </a:p>
        </p:txBody>
      </p:sp>
      <p:sp>
        <p:nvSpPr>
          <p:cNvPr id="4" name="Title 3"/>
          <p:cNvSpPr>
            <a:spLocks noGrp="1"/>
          </p:cNvSpPr>
          <p:nvPr>
            <p:ph type="title"/>
          </p:nvPr>
        </p:nvSpPr>
        <p:spPr/>
        <p:txBody>
          <a:bodyPr>
            <a:normAutofit fontScale="90000"/>
          </a:bodyPr>
          <a:lstStyle/>
          <a:p>
            <a:r>
              <a:rPr lang="en-US" b="1" dirty="0"/>
              <a:t>RH401 - Finger Baseball Splint</a:t>
            </a:r>
            <a:br>
              <a:rPr lang="en-US" b="1" dirty="0"/>
            </a:b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2125" y="4191000"/>
            <a:ext cx="3571875" cy="2637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5698565"/>
      </p:ext>
    </p:extLst>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029200"/>
          </a:xfrm>
        </p:spPr>
        <p:txBody>
          <a:bodyPr>
            <a:normAutofit/>
          </a:bodyPr>
          <a:lstStyle/>
          <a:p>
            <a:r>
              <a:rPr lang="en-US" sz="2200" b="1" dirty="0"/>
              <a:t>Size:</a:t>
            </a:r>
            <a:r>
              <a:rPr lang="en-US" sz="2200" dirty="0"/>
              <a:t> S, M, L</a:t>
            </a:r>
          </a:p>
          <a:p>
            <a:r>
              <a:rPr lang="en-US" sz="2200" b="1" dirty="0"/>
              <a:t>Feature:</a:t>
            </a:r>
            <a:endParaRPr lang="en-US" sz="2200" dirty="0"/>
          </a:p>
          <a:p>
            <a:r>
              <a:rPr lang="en-US" sz="2200" dirty="0"/>
              <a:t>V shaped malleable </a:t>
            </a:r>
            <a:r>
              <a:rPr lang="en-US" sz="2200" dirty="0" err="1"/>
              <a:t>Aluminium</a:t>
            </a:r>
            <a:r>
              <a:rPr lang="en-US" sz="2200" dirty="0"/>
              <a:t> splints designed for easy application</a:t>
            </a:r>
          </a:p>
          <a:p>
            <a:r>
              <a:rPr lang="en-US" sz="2200" dirty="0"/>
              <a:t>Poly foam padding for comfort</a:t>
            </a:r>
          </a:p>
          <a:p>
            <a:r>
              <a:rPr lang="en-US" sz="2200" dirty="0"/>
              <a:t>Fits any finger, meant to keep straight for given period of time.</a:t>
            </a:r>
          </a:p>
          <a:p>
            <a:r>
              <a:rPr lang="en-US" sz="2200" b="1" dirty="0"/>
              <a:t>Application:</a:t>
            </a:r>
            <a:endParaRPr lang="en-US" sz="2200" dirty="0"/>
          </a:p>
          <a:p>
            <a:r>
              <a:rPr lang="en-US" sz="2200" dirty="0"/>
              <a:t>Fractures of distal inter phalangeal joints</a:t>
            </a:r>
          </a:p>
          <a:p>
            <a:r>
              <a:rPr lang="en-US" sz="2200" dirty="0"/>
              <a:t>Collateral ligament injury of the distal inter phalangeal joint.</a:t>
            </a:r>
          </a:p>
          <a:p>
            <a:r>
              <a:rPr lang="en-US" sz="2200" dirty="0"/>
              <a:t>Protection from Nail bed injuries of fingers.</a:t>
            </a:r>
          </a:p>
          <a:p>
            <a:pPr marL="0" indent="0">
              <a:buNone/>
            </a:pPr>
            <a:endParaRPr lang="en-US" sz="2200" dirty="0"/>
          </a:p>
          <a:p>
            <a:endParaRPr lang="en-US" dirty="0"/>
          </a:p>
        </p:txBody>
      </p:sp>
      <p:sp>
        <p:nvSpPr>
          <p:cNvPr id="2" name="Title 1"/>
          <p:cNvSpPr>
            <a:spLocks noGrp="1"/>
          </p:cNvSpPr>
          <p:nvPr>
            <p:ph type="title"/>
          </p:nvPr>
        </p:nvSpPr>
        <p:spPr>
          <a:xfrm>
            <a:off x="457200" y="0"/>
            <a:ext cx="8229600" cy="1447800"/>
          </a:xfrm>
        </p:spPr>
        <p:txBody>
          <a:bodyPr>
            <a:normAutofit fontScale="90000"/>
          </a:bodyPr>
          <a:lstStyle/>
          <a:p>
            <a:br>
              <a:rPr lang="en-US" b="1" dirty="0"/>
            </a:br>
            <a:br>
              <a:rPr lang="en-US" b="1" dirty="0"/>
            </a:br>
            <a:br>
              <a:rPr lang="en-US" b="1" dirty="0"/>
            </a:br>
            <a:r>
              <a:rPr lang="en-US" b="1" dirty="0"/>
              <a:t>RH402 - Finger Cot</a:t>
            </a:r>
            <a:br>
              <a:rPr lang="en-US" b="1" dirty="0"/>
            </a:b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4807634"/>
            <a:ext cx="6248399"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6234211"/>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715000"/>
          </a:xfrm>
        </p:spPr>
        <p:txBody>
          <a:bodyPr/>
          <a:lstStyle/>
          <a:p>
            <a:br>
              <a:rPr lang="en-US" sz="2000" dirty="0"/>
            </a:br>
            <a:r>
              <a:rPr lang="en-US" sz="2000" b="1" dirty="0"/>
              <a:t>Size:</a:t>
            </a:r>
            <a:r>
              <a:rPr lang="en-US" sz="2000" dirty="0"/>
              <a:t> S, M, L</a:t>
            </a:r>
          </a:p>
          <a:p>
            <a:r>
              <a:rPr lang="en-US" sz="2000" b="1" dirty="0"/>
              <a:t>Feature:</a:t>
            </a:r>
            <a:endParaRPr lang="en-US" sz="2000" dirty="0"/>
          </a:p>
          <a:p>
            <a:r>
              <a:rPr lang="en-US" sz="2000" dirty="0"/>
              <a:t>Flat design with </a:t>
            </a:r>
            <a:r>
              <a:rPr lang="en-US" sz="2000" dirty="0" err="1"/>
              <a:t>velcro</a:t>
            </a:r>
            <a:r>
              <a:rPr lang="en-US" sz="2000" dirty="0"/>
              <a:t> straps. Malleable splint with foam padding.</a:t>
            </a:r>
          </a:p>
          <a:p>
            <a:r>
              <a:rPr lang="en-US" sz="2000" b="1" dirty="0"/>
              <a:t>Application:</a:t>
            </a:r>
            <a:endParaRPr lang="en-US" sz="2000" dirty="0"/>
          </a:p>
          <a:p>
            <a:r>
              <a:rPr lang="en-US" sz="2000" dirty="0"/>
              <a:t>During conditions requiring support and immobilization of inter phalangeal joints. Dislocations or sprain during sports and crushed fractures due to accidents.</a:t>
            </a:r>
          </a:p>
          <a:p>
            <a:pPr marL="0" indent="0">
              <a:buNone/>
            </a:pPr>
            <a:endParaRPr lang="en-US" dirty="0"/>
          </a:p>
        </p:txBody>
      </p:sp>
      <p:sp>
        <p:nvSpPr>
          <p:cNvPr id="2" name="Title 1"/>
          <p:cNvSpPr>
            <a:spLocks noGrp="1"/>
          </p:cNvSpPr>
          <p:nvPr>
            <p:ph type="title"/>
          </p:nvPr>
        </p:nvSpPr>
        <p:spPr>
          <a:xfrm>
            <a:off x="457200" y="274638"/>
            <a:ext cx="8229600" cy="1020762"/>
          </a:xfrm>
        </p:spPr>
        <p:txBody>
          <a:bodyPr>
            <a:normAutofit fontScale="90000"/>
          </a:bodyPr>
          <a:lstStyle/>
          <a:p>
            <a:r>
              <a:rPr lang="en-US" b="1" dirty="0"/>
              <a:t>RH404 - Straight Splint</a:t>
            </a:r>
            <a:br>
              <a:rPr lang="en-US" b="1" dirty="0"/>
            </a:b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3657600"/>
            <a:ext cx="5857875"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4760625"/>
      </p:ext>
    </p:extLst>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211763"/>
          </a:xfrm>
        </p:spPr>
        <p:txBody>
          <a:bodyPr>
            <a:normAutofit/>
          </a:bodyPr>
          <a:lstStyle/>
          <a:p>
            <a:r>
              <a:rPr lang="en-US" sz="2000" b="1" dirty="0"/>
              <a:t>Size:</a:t>
            </a:r>
            <a:r>
              <a:rPr lang="en-US" sz="2000" dirty="0"/>
              <a:t> S, M, L</a:t>
            </a:r>
          </a:p>
          <a:p>
            <a:r>
              <a:rPr lang="en-US" sz="2000" b="1" dirty="0"/>
              <a:t>Feature:</a:t>
            </a:r>
            <a:endParaRPr lang="en-US" sz="2000" dirty="0"/>
          </a:p>
          <a:p>
            <a:r>
              <a:rPr lang="en-US" sz="2000" dirty="0"/>
              <a:t>Foam padded </a:t>
            </a:r>
            <a:r>
              <a:rPr lang="en-US" sz="2000" dirty="0" err="1"/>
              <a:t>aluminium</a:t>
            </a:r>
            <a:r>
              <a:rPr lang="en-US" sz="2000" dirty="0"/>
              <a:t> splint in unique shape to cover the dorsal surface of finger to remain open</a:t>
            </a:r>
          </a:p>
          <a:p>
            <a:r>
              <a:rPr lang="en-US" sz="2000" dirty="0"/>
              <a:t>Four extended arms to ensure good fitting.</a:t>
            </a:r>
          </a:p>
          <a:p>
            <a:r>
              <a:rPr lang="en-US" sz="2000" b="1" dirty="0"/>
              <a:t>Application:</a:t>
            </a:r>
          </a:p>
          <a:p>
            <a:r>
              <a:rPr lang="en-US" sz="2000" dirty="0"/>
              <a:t>To hold distal inter phalangeal joints in correct alignment</a:t>
            </a:r>
          </a:p>
          <a:p>
            <a:r>
              <a:rPr lang="en-US" sz="2000" dirty="0"/>
              <a:t>Collateral ligament injuries of distal inter phalangeal joint</a:t>
            </a:r>
          </a:p>
          <a:p>
            <a:r>
              <a:rPr lang="en-US" sz="2000" dirty="0"/>
              <a:t>Hyper flexion injuries</a:t>
            </a:r>
          </a:p>
          <a:p>
            <a:r>
              <a:rPr lang="en-US" sz="2000" dirty="0"/>
              <a:t>Swan neck deformity</a:t>
            </a:r>
          </a:p>
          <a:p>
            <a:pPr marL="0" indent="0">
              <a:buNone/>
            </a:pPr>
            <a:endParaRPr lang="en-US" dirty="0"/>
          </a:p>
        </p:txBody>
      </p:sp>
      <p:sp>
        <p:nvSpPr>
          <p:cNvPr id="2" name="Title 1"/>
          <p:cNvSpPr>
            <a:spLocks noGrp="1"/>
          </p:cNvSpPr>
          <p:nvPr>
            <p:ph type="title"/>
          </p:nvPr>
        </p:nvSpPr>
        <p:spPr>
          <a:xfrm>
            <a:off x="457200" y="274638"/>
            <a:ext cx="8229600" cy="944562"/>
          </a:xfrm>
        </p:spPr>
        <p:txBody>
          <a:bodyPr>
            <a:normAutofit fontScale="90000"/>
          </a:bodyPr>
          <a:lstStyle/>
          <a:p>
            <a:r>
              <a:rPr lang="en-US" b="1" dirty="0"/>
              <a:t>RH403 - Frog Splint</a:t>
            </a:r>
            <a:br>
              <a:rPr lang="en-US" b="1" dirty="0"/>
            </a:b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4038600"/>
            <a:ext cx="4648199"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6334494"/>
      </p:ext>
    </p:extLst>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562600"/>
          </a:xfrm>
        </p:spPr>
        <p:txBody>
          <a:bodyPr>
            <a:normAutofit/>
          </a:bodyPr>
          <a:lstStyle/>
          <a:p>
            <a:r>
              <a:rPr lang="en-US" sz="1800" b="1" dirty="0"/>
              <a:t>Size:</a:t>
            </a:r>
            <a:r>
              <a:rPr lang="en-US" sz="1800" dirty="0"/>
              <a:t> Universal</a:t>
            </a:r>
          </a:p>
          <a:p>
            <a:r>
              <a:rPr lang="en-US" sz="1800" b="1" dirty="0"/>
              <a:t>Feature:</a:t>
            </a:r>
            <a:endParaRPr lang="en-US" sz="1800" dirty="0"/>
          </a:p>
          <a:p>
            <a:r>
              <a:rPr lang="en-US" sz="1800" dirty="0"/>
              <a:t>Malleable </a:t>
            </a:r>
            <a:r>
              <a:rPr lang="en-US" sz="1800" dirty="0" err="1"/>
              <a:t>aluminium</a:t>
            </a:r>
            <a:r>
              <a:rPr lang="en-US" sz="1800" dirty="0"/>
              <a:t> used to keep </a:t>
            </a:r>
            <a:r>
              <a:rPr lang="en-US" sz="1800" dirty="0" err="1"/>
              <a:t>interphallangeal</a:t>
            </a:r>
            <a:r>
              <a:rPr lang="en-US" sz="1800" dirty="0"/>
              <a:t> joints in right position</a:t>
            </a:r>
          </a:p>
          <a:p>
            <a:r>
              <a:rPr lang="en-US" sz="1800" dirty="0" err="1"/>
              <a:t>Polyfoam</a:t>
            </a:r>
            <a:r>
              <a:rPr lang="en-US" sz="1800" dirty="0"/>
              <a:t> padding for comfort</a:t>
            </a:r>
          </a:p>
          <a:p>
            <a:r>
              <a:rPr lang="en-US" sz="1800" dirty="0"/>
              <a:t>Fits any finger</a:t>
            </a:r>
          </a:p>
          <a:p>
            <a:r>
              <a:rPr lang="en-US" sz="1800" dirty="0"/>
              <a:t>Can be </a:t>
            </a:r>
            <a:r>
              <a:rPr lang="en-US" sz="1800" dirty="0" err="1"/>
              <a:t>moulded</a:t>
            </a:r>
            <a:r>
              <a:rPr lang="en-US" sz="1800" dirty="0"/>
              <a:t> by bare hands</a:t>
            </a:r>
          </a:p>
          <a:p>
            <a:r>
              <a:rPr lang="en-US" sz="1800" b="1" dirty="0"/>
              <a:t>Application:</a:t>
            </a:r>
            <a:endParaRPr lang="en-US" sz="1800" dirty="0"/>
          </a:p>
          <a:p>
            <a:r>
              <a:rPr lang="en-US" sz="1800" dirty="0"/>
              <a:t>Extensor tendon injuries of the finger</a:t>
            </a:r>
          </a:p>
          <a:p>
            <a:r>
              <a:rPr lang="en-US" sz="1800" dirty="0"/>
              <a:t>Collateral ligament injuries of the inter phalangeal joint</a:t>
            </a:r>
          </a:p>
          <a:p>
            <a:r>
              <a:rPr lang="en-US" sz="1800" dirty="0"/>
              <a:t>Boutonniere's deformity</a:t>
            </a:r>
          </a:p>
          <a:p>
            <a:r>
              <a:rPr lang="en-US" sz="1800" dirty="0"/>
              <a:t>Immobilization to the fractured finger</a:t>
            </a:r>
          </a:p>
          <a:p>
            <a:pPr marL="0" indent="0">
              <a:buNone/>
            </a:pPr>
            <a:endParaRPr lang="en-US" sz="1800" dirty="0"/>
          </a:p>
          <a:p>
            <a:endParaRPr lang="en-US" dirty="0"/>
          </a:p>
        </p:txBody>
      </p:sp>
      <p:sp>
        <p:nvSpPr>
          <p:cNvPr id="2" name="Title 1"/>
          <p:cNvSpPr>
            <a:spLocks noGrp="1"/>
          </p:cNvSpPr>
          <p:nvPr>
            <p:ph type="title"/>
          </p:nvPr>
        </p:nvSpPr>
        <p:spPr>
          <a:xfrm>
            <a:off x="457200" y="274638"/>
            <a:ext cx="8229600" cy="1096962"/>
          </a:xfrm>
        </p:spPr>
        <p:txBody>
          <a:bodyPr>
            <a:normAutofit fontScale="90000"/>
          </a:bodyPr>
          <a:lstStyle/>
          <a:p>
            <a:r>
              <a:rPr lang="en-US" b="1" dirty="0"/>
              <a:t>RH405 - Finger Extension Splint</a:t>
            </a:r>
            <a:br>
              <a:rPr lang="en-US" b="1" dirty="0"/>
            </a:b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1" y="3848100"/>
            <a:ext cx="4493454" cy="300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37435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F62FB-EB12-4AEE-B86E-60FED9873747}"/>
              </a:ext>
            </a:extLst>
          </p:cNvPr>
          <p:cNvSpPr>
            <a:spLocks noGrp="1"/>
          </p:cNvSpPr>
          <p:nvPr>
            <p:ph type="title"/>
          </p:nvPr>
        </p:nvSpPr>
        <p:spPr/>
        <p:txBody>
          <a:bodyPr>
            <a:normAutofit fontScale="90000"/>
          </a:bodyPr>
          <a:lstStyle/>
          <a:p>
            <a:pPr algn="ctr"/>
            <a:r>
              <a:rPr lang="en-US" b="1" dirty="0"/>
              <a:t>“WELL MOLDED ” DOES NOT MEAN TIGHT</a:t>
            </a:r>
          </a:p>
        </p:txBody>
      </p:sp>
      <p:sp>
        <p:nvSpPr>
          <p:cNvPr id="3" name="Content Placeholder 2">
            <a:extLst>
              <a:ext uri="{FF2B5EF4-FFF2-40B4-BE49-F238E27FC236}">
                <a16:creationId xmlns:a16="http://schemas.microsoft.com/office/drawing/2014/main" id="{9E25D512-6C28-46FF-93CC-60CE5EF25365}"/>
              </a:ext>
            </a:extLst>
          </p:cNvPr>
          <p:cNvSpPr>
            <a:spLocks noGrp="1"/>
          </p:cNvSpPr>
          <p:nvPr>
            <p:ph idx="1"/>
          </p:nvPr>
        </p:nvSpPr>
        <p:spPr/>
        <p:txBody>
          <a:bodyPr>
            <a:normAutofit/>
          </a:bodyPr>
          <a:lstStyle/>
          <a:p>
            <a:r>
              <a:rPr lang="en-US" sz="3600" dirty="0">
                <a:solidFill>
                  <a:srgbClr val="000000"/>
                </a:solidFill>
                <a:latin typeface="Calibri" panose="020F0502020204030204" pitchFamily="34" charset="0"/>
              </a:rPr>
              <a:t>A cast that is wrapped too</a:t>
            </a:r>
            <a:r>
              <a:rPr lang="en-US" sz="4950" dirty="0">
                <a:solidFill>
                  <a:srgbClr val="000000"/>
                </a:solidFill>
                <a:latin typeface="Calibri" panose="020F0502020204030204" pitchFamily="34" charset="0"/>
              </a:rPr>
              <a:t> </a:t>
            </a:r>
            <a:r>
              <a:rPr lang="en-US" sz="3600" dirty="0">
                <a:solidFill>
                  <a:srgbClr val="000000"/>
                </a:solidFill>
                <a:latin typeface="Calibri" panose="020F0502020204030204" pitchFamily="34" charset="0"/>
              </a:rPr>
              <a:t>tightly acts like a </a:t>
            </a:r>
            <a:r>
              <a:rPr lang="en-US" sz="3600" dirty="0">
                <a:solidFill>
                  <a:srgbClr val="FF3300"/>
                </a:solidFill>
                <a:latin typeface="Calibri" panose="020F0502020204030204" pitchFamily="34" charset="0"/>
              </a:rPr>
              <a:t>rigid tourniquet</a:t>
            </a:r>
            <a:r>
              <a:rPr lang="en-US" sz="3600" dirty="0">
                <a:solidFill>
                  <a:srgbClr val="000000"/>
                </a:solidFill>
                <a:latin typeface="Calibri" panose="020F0502020204030204" pitchFamily="34" charset="0"/>
              </a:rPr>
              <a:t> to the extremity.</a:t>
            </a:r>
            <a:endParaRPr lang="en-US" sz="4950" dirty="0"/>
          </a:p>
        </p:txBody>
      </p:sp>
    </p:spTree>
    <p:extLst>
      <p:ext uri="{BB962C8B-B14F-4D97-AF65-F5344CB8AC3E}">
        <p14:creationId xmlns:p14="http://schemas.microsoft.com/office/powerpoint/2010/main" val="11503383"/>
      </p:ext>
    </p:extLst>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64163"/>
          </a:xfrm>
        </p:spPr>
        <p:txBody>
          <a:bodyPr>
            <a:normAutofit/>
          </a:bodyPr>
          <a:lstStyle/>
          <a:p>
            <a:r>
              <a:rPr lang="en-US" sz="2200" b="1" dirty="0"/>
              <a:t>Size:</a:t>
            </a:r>
            <a:r>
              <a:rPr lang="en-US" sz="2200" dirty="0"/>
              <a:t> Universal</a:t>
            </a:r>
          </a:p>
          <a:p>
            <a:r>
              <a:rPr lang="en-US" sz="2200" b="1" dirty="0"/>
              <a:t>Feature:</a:t>
            </a:r>
            <a:endParaRPr lang="en-US" sz="2200" dirty="0"/>
          </a:p>
          <a:p>
            <a:r>
              <a:rPr lang="en-US" sz="2200" dirty="0"/>
              <a:t>High quality fabric with suede lining for comfort and durability</a:t>
            </a:r>
          </a:p>
          <a:p>
            <a:r>
              <a:rPr lang="en-US" sz="2200" dirty="0"/>
              <a:t>Allows performance of routine tasks in comfort as it limits extreme motion of the joint of the thumb.</a:t>
            </a:r>
          </a:p>
          <a:p>
            <a:r>
              <a:rPr lang="en-US" sz="2200" b="1" dirty="0"/>
              <a:t>Application:</a:t>
            </a:r>
            <a:endParaRPr lang="en-US" sz="2200" dirty="0"/>
          </a:p>
          <a:p>
            <a:r>
              <a:rPr lang="en-US" sz="2200" dirty="0"/>
              <a:t>Designed for patients with painful wrists and thumb tendentious</a:t>
            </a:r>
          </a:p>
          <a:p>
            <a:r>
              <a:rPr lang="en-US" sz="2200" dirty="0"/>
              <a:t>Splint provides light compression to assist in decreasing pain and relieving inflammation</a:t>
            </a:r>
          </a:p>
          <a:p>
            <a:pPr marL="0" indent="0">
              <a:buNone/>
            </a:pPr>
            <a:endParaRPr lang="en-US" dirty="0"/>
          </a:p>
        </p:txBody>
      </p:sp>
      <p:sp>
        <p:nvSpPr>
          <p:cNvPr id="2" name="Title 1"/>
          <p:cNvSpPr>
            <a:spLocks noGrp="1"/>
          </p:cNvSpPr>
          <p:nvPr>
            <p:ph type="title"/>
          </p:nvPr>
        </p:nvSpPr>
        <p:spPr>
          <a:xfrm>
            <a:off x="457200" y="274638"/>
            <a:ext cx="8229600" cy="1020762"/>
          </a:xfrm>
        </p:spPr>
        <p:txBody>
          <a:bodyPr>
            <a:normAutofit fontScale="90000"/>
          </a:bodyPr>
          <a:lstStyle/>
          <a:p>
            <a:r>
              <a:rPr lang="en-US" b="1" dirty="0"/>
              <a:t>RH409 - Thumb Spica Splint</a:t>
            </a:r>
            <a:br>
              <a:rPr lang="en-US" b="1" dirty="0"/>
            </a:b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0818" y="3886200"/>
            <a:ext cx="5233182"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0924311"/>
      </p:ext>
    </p:extLst>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64163"/>
          </a:xfrm>
        </p:spPr>
        <p:txBody>
          <a:bodyPr>
            <a:normAutofit/>
          </a:bodyPr>
          <a:lstStyle/>
          <a:p>
            <a:br>
              <a:rPr lang="en-US" sz="2000" dirty="0"/>
            </a:br>
            <a:r>
              <a:rPr lang="en-US" sz="2000" b="1" dirty="0"/>
              <a:t>Size:</a:t>
            </a:r>
            <a:r>
              <a:rPr lang="en-US" sz="2000" dirty="0"/>
              <a:t> Universal</a:t>
            </a:r>
          </a:p>
          <a:p>
            <a:r>
              <a:rPr lang="en-US" sz="2000" b="1" dirty="0"/>
              <a:t>Feature:</a:t>
            </a:r>
            <a:endParaRPr lang="en-US" sz="2000" dirty="0"/>
          </a:p>
          <a:p>
            <a:r>
              <a:rPr lang="en-US" sz="2000" dirty="0"/>
              <a:t>Thumb hole present to fit through the thumb to the wrist region</a:t>
            </a:r>
          </a:p>
          <a:p>
            <a:r>
              <a:rPr lang="en-US" sz="2000" dirty="0"/>
              <a:t>Sets of </a:t>
            </a:r>
            <a:r>
              <a:rPr lang="en-US" sz="2000" dirty="0" err="1"/>
              <a:t>velcro</a:t>
            </a:r>
            <a:r>
              <a:rPr lang="en-US" sz="2000" dirty="0"/>
              <a:t> present on elastic for adjustment.</a:t>
            </a:r>
          </a:p>
          <a:p>
            <a:r>
              <a:rPr lang="en-US" sz="2000" b="1" dirty="0"/>
              <a:t>Application :</a:t>
            </a:r>
            <a:endParaRPr lang="en-US" sz="2000" dirty="0"/>
          </a:p>
          <a:p>
            <a:r>
              <a:rPr lang="en-US" sz="2000" dirty="0"/>
              <a:t>Sprains and strains</a:t>
            </a:r>
          </a:p>
          <a:p>
            <a:r>
              <a:rPr lang="en-US" sz="2000" dirty="0"/>
              <a:t>Post trauma compression support.</a:t>
            </a:r>
          </a:p>
          <a:p>
            <a:pPr marL="0" indent="0">
              <a:buNone/>
            </a:pPr>
            <a:endParaRPr lang="en-US" dirty="0"/>
          </a:p>
        </p:txBody>
      </p:sp>
      <p:sp>
        <p:nvSpPr>
          <p:cNvPr id="2" name="Title 1"/>
          <p:cNvSpPr>
            <a:spLocks noGrp="1"/>
          </p:cNvSpPr>
          <p:nvPr>
            <p:ph type="title"/>
          </p:nvPr>
        </p:nvSpPr>
        <p:spPr>
          <a:xfrm>
            <a:off x="457200" y="274638"/>
            <a:ext cx="8229600" cy="1096962"/>
          </a:xfrm>
        </p:spPr>
        <p:txBody>
          <a:bodyPr>
            <a:normAutofit fontScale="90000"/>
          </a:bodyPr>
          <a:lstStyle/>
          <a:p>
            <a:r>
              <a:rPr lang="en-US" b="1" dirty="0"/>
              <a:t>RH416 - Wrist Brace with Thumb</a:t>
            </a:r>
            <a:br>
              <a:rPr lang="en-US" b="1" dirty="0"/>
            </a:b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2667001"/>
            <a:ext cx="4648200" cy="4194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7835528"/>
      </p:ext>
    </p:extLst>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normAutofit/>
          </a:bodyPr>
          <a:lstStyle/>
          <a:p>
            <a:r>
              <a:rPr lang="en-US" sz="2000" b="1" dirty="0"/>
              <a:t>Size:</a:t>
            </a:r>
            <a:r>
              <a:rPr lang="en-US" sz="2000" dirty="0"/>
              <a:t> S, M, L, XL</a:t>
            </a:r>
          </a:p>
          <a:p>
            <a:r>
              <a:rPr lang="en-US" sz="2000" b="1" dirty="0"/>
              <a:t>Feature:</a:t>
            </a:r>
            <a:endParaRPr lang="en-US" sz="2000" dirty="0"/>
          </a:p>
          <a:p>
            <a:r>
              <a:rPr lang="en-US" sz="2000" dirty="0"/>
              <a:t>Elastic strap with two sets of </a:t>
            </a:r>
            <a:r>
              <a:rPr lang="en-US" sz="2000" dirty="0" err="1"/>
              <a:t>velcro</a:t>
            </a:r>
            <a:r>
              <a:rPr lang="en-US" sz="2000" dirty="0"/>
              <a:t> closures for better compression</a:t>
            </a:r>
          </a:p>
          <a:p>
            <a:r>
              <a:rPr lang="en-US" sz="2000" dirty="0"/>
              <a:t>Easy to apply and peel to open.</a:t>
            </a:r>
          </a:p>
          <a:p>
            <a:r>
              <a:rPr lang="en-US" sz="2000" b="1" dirty="0"/>
              <a:t>Application:</a:t>
            </a:r>
            <a:endParaRPr lang="en-US" sz="2000" dirty="0"/>
          </a:p>
          <a:p>
            <a:r>
              <a:rPr lang="en-US" sz="2000" dirty="0"/>
              <a:t>Sprain, strains post trauma compression support</a:t>
            </a:r>
          </a:p>
          <a:p>
            <a:r>
              <a:rPr lang="en-US" sz="2000" dirty="0"/>
              <a:t>Preventive support during sports activities.</a:t>
            </a:r>
          </a:p>
          <a:p>
            <a:pPr marL="0" indent="0">
              <a:buNone/>
            </a:pPr>
            <a:endParaRPr lang="en-US" sz="2000" dirty="0"/>
          </a:p>
        </p:txBody>
      </p:sp>
      <p:sp>
        <p:nvSpPr>
          <p:cNvPr id="2" name="Title 1"/>
          <p:cNvSpPr>
            <a:spLocks noGrp="1"/>
          </p:cNvSpPr>
          <p:nvPr>
            <p:ph type="title"/>
          </p:nvPr>
        </p:nvSpPr>
        <p:spPr>
          <a:xfrm>
            <a:off x="457200" y="274638"/>
            <a:ext cx="8229600" cy="944562"/>
          </a:xfrm>
        </p:spPr>
        <p:txBody>
          <a:bodyPr>
            <a:normAutofit fontScale="90000"/>
          </a:bodyPr>
          <a:lstStyle/>
          <a:p>
            <a:r>
              <a:rPr lang="en-US" sz="4000" b="1" dirty="0"/>
              <a:t>RH417 - Wrist Brace With Double Lock</a:t>
            </a:r>
            <a:br>
              <a:rPr lang="en-US" b="1" dirty="0"/>
            </a:b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352800"/>
            <a:ext cx="714375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9794963"/>
      </p:ext>
    </p:extLst>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867400"/>
          </a:xfrm>
        </p:spPr>
        <p:txBody>
          <a:bodyPr>
            <a:normAutofit/>
          </a:bodyPr>
          <a:lstStyle/>
          <a:p>
            <a:br>
              <a:rPr lang="en-US" sz="1800" dirty="0"/>
            </a:br>
            <a:r>
              <a:rPr lang="en-US" sz="1800" b="1" dirty="0"/>
              <a:t>Size:</a:t>
            </a:r>
            <a:r>
              <a:rPr lang="en-US" sz="1800" dirty="0"/>
              <a:t> S, M, L, XL (Left, Right)</a:t>
            </a:r>
          </a:p>
          <a:p>
            <a:r>
              <a:rPr lang="en-US" sz="1800" b="1" dirty="0"/>
              <a:t>Feature:</a:t>
            </a:r>
            <a:endParaRPr lang="en-US" sz="1800" dirty="0"/>
          </a:p>
          <a:p>
            <a:r>
              <a:rPr lang="en-US" sz="1800" dirty="0"/>
              <a:t>Pre shaped splint for immobilization in dorsiflexion.</a:t>
            </a:r>
          </a:p>
          <a:p>
            <a:r>
              <a:rPr lang="en-US" sz="1800" dirty="0"/>
              <a:t>High quality fabric and foam padding for comfort wear.</a:t>
            </a:r>
          </a:p>
          <a:p>
            <a:r>
              <a:rPr lang="en-US" sz="1800" dirty="0"/>
              <a:t>Thumb flap with </a:t>
            </a:r>
            <a:r>
              <a:rPr lang="en-US" sz="1800" dirty="0" err="1"/>
              <a:t>velcro</a:t>
            </a:r>
            <a:r>
              <a:rPr lang="en-US" sz="1800" dirty="0"/>
              <a:t> closure.</a:t>
            </a:r>
          </a:p>
          <a:p>
            <a:r>
              <a:rPr lang="en-US" sz="1800" b="1" dirty="0"/>
              <a:t>Application:</a:t>
            </a:r>
          </a:p>
          <a:p>
            <a:r>
              <a:rPr lang="en-US" sz="1800" dirty="0"/>
              <a:t>Minor fractures of the wrist and distal forearm..</a:t>
            </a:r>
          </a:p>
          <a:p>
            <a:r>
              <a:rPr lang="en-US" sz="1800" dirty="0"/>
              <a:t>Strain and sprain in the wrist.</a:t>
            </a:r>
          </a:p>
          <a:p>
            <a:r>
              <a:rPr lang="en-US" sz="1800" dirty="0"/>
              <a:t>Early cast removal.</a:t>
            </a:r>
          </a:p>
          <a:p>
            <a:pPr marL="0" indent="0">
              <a:buNone/>
            </a:pPr>
            <a:endParaRPr lang="en-US" sz="1800" dirty="0"/>
          </a:p>
          <a:p>
            <a:pPr marL="0" indent="0">
              <a:buNone/>
            </a:pPr>
            <a:endParaRPr lang="en-US" sz="1800" dirty="0"/>
          </a:p>
        </p:txBody>
      </p:sp>
      <p:sp>
        <p:nvSpPr>
          <p:cNvPr id="2" name="Title 1"/>
          <p:cNvSpPr>
            <a:spLocks noGrp="1"/>
          </p:cNvSpPr>
          <p:nvPr>
            <p:ph type="title"/>
          </p:nvPr>
        </p:nvSpPr>
        <p:spPr>
          <a:xfrm>
            <a:off x="457200" y="274638"/>
            <a:ext cx="8229600" cy="1020762"/>
          </a:xfrm>
        </p:spPr>
        <p:txBody>
          <a:bodyPr>
            <a:normAutofit fontScale="90000"/>
          </a:bodyPr>
          <a:lstStyle/>
          <a:p>
            <a:r>
              <a:rPr lang="en-US" b="1" dirty="0"/>
              <a:t>RH418 - Wrist And Forearm Splint</a:t>
            </a:r>
            <a:br>
              <a:rPr lang="en-US" b="1" dirty="0"/>
            </a:b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3352800"/>
            <a:ext cx="5410199"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96152"/>
      </p:ext>
    </p:extLst>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715000"/>
          </a:xfrm>
        </p:spPr>
        <p:txBody>
          <a:bodyPr/>
          <a:lstStyle/>
          <a:p>
            <a:r>
              <a:rPr lang="en-US" sz="2000" b="1" dirty="0"/>
              <a:t>Size:</a:t>
            </a:r>
            <a:r>
              <a:rPr lang="en-US" sz="2000" dirty="0"/>
              <a:t> S, M, L, XL</a:t>
            </a:r>
          </a:p>
          <a:p>
            <a:r>
              <a:rPr lang="en-US" sz="2000" b="1" dirty="0"/>
              <a:t>Feature:</a:t>
            </a:r>
            <a:endParaRPr lang="en-US" sz="2000" dirty="0"/>
          </a:p>
          <a:p>
            <a:r>
              <a:rPr lang="en-US" sz="2000" dirty="0"/>
              <a:t>Foam padded synthetic strap with </a:t>
            </a:r>
            <a:r>
              <a:rPr lang="en-US" sz="2000" dirty="0" err="1"/>
              <a:t>velcro</a:t>
            </a:r>
            <a:r>
              <a:rPr lang="en-US" sz="2000" dirty="0"/>
              <a:t> and buckle provision for proper fittings.</a:t>
            </a:r>
          </a:p>
          <a:p>
            <a:r>
              <a:rPr lang="en-US" sz="2000" b="1" dirty="0"/>
              <a:t>Application:</a:t>
            </a:r>
            <a:endParaRPr lang="en-US" sz="2000" dirty="0"/>
          </a:p>
          <a:p>
            <a:r>
              <a:rPr lang="en-US" sz="2000" dirty="0"/>
              <a:t>Tennis elbow syndrome or lateral </a:t>
            </a:r>
            <a:r>
              <a:rPr lang="en-US" sz="2000" dirty="0" err="1"/>
              <a:t>epicondylitis</a:t>
            </a:r>
            <a:r>
              <a:rPr lang="en-US" sz="2000" dirty="0"/>
              <a:t>.</a:t>
            </a:r>
          </a:p>
          <a:p>
            <a:r>
              <a:rPr lang="en-US" sz="2000" dirty="0"/>
              <a:t>Preventive care support for tennis elbow syndrome.</a:t>
            </a:r>
          </a:p>
          <a:p>
            <a:pPr marL="0" indent="0">
              <a:buNone/>
            </a:pPr>
            <a:endParaRPr lang="en-US" dirty="0"/>
          </a:p>
        </p:txBody>
      </p:sp>
      <p:sp>
        <p:nvSpPr>
          <p:cNvPr id="2" name="Title 1"/>
          <p:cNvSpPr>
            <a:spLocks noGrp="1"/>
          </p:cNvSpPr>
          <p:nvPr>
            <p:ph type="title"/>
          </p:nvPr>
        </p:nvSpPr>
        <p:spPr>
          <a:xfrm>
            <a:off x="457200" y="274638"/>
            <a:ext cx="8229600" cy="1173162"/>
          </a:xfrm>
        </p:spPr>
        <p:txBody>
          <a:bodyPr>
            <a:normAutofit fontScale="90000"/>
          </a:bodyPr>
          <a:lstStyle/>
          <a:p>
            <a:r>
              <a:rPr lang="en-US" b="1" dirty="0"/>
              <a:t>RH423 - Tennis Elbow Support</a:t>
            </a:r>
            <a:br>
              <a:rPr lang="en-US" b="1" dirty="0"/>
            </a:b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352799"/>
            <a:ext cx="7143750" cy="347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6958207"/>
      </p:ext>
    </p:extLst>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64163"/>
          </a:xfrm>
        </p:spPr>
        <p:txBody>
          <a:bodyPr/>
          <a:lstStyle/>
          <a:p>
            <a:r>
              <a:rPr lang="en-US" sz="2000" b="1" dirty="0"/>
              <a:t>Size:</a:t>
            </a:r>
            <a:r>
              <a:rPr lang="en-US" sz="2000" dirty="0"/>
              <a:t> S, M, L, XL</a:t>
            </a:r>
          </a:p>
          <a:p>
            <a:r>
              <a:rPr lang="en-US" sz="2000" b="1" dirty="0"/>
              <a:t>Feature:</a:t>
            </a:r>
            <a:endParaRPr lang="en-US" sz="2000" dirty="0"/>
          </a:p>
          <a:p>
            <a:r>
              <a:rPr lang="en-US" sz="2000" dirty="0"/>
              <a:t>Soft yarn and heat resistant rubber thread for comfortable and prolonged use.</a:t>
            </a:r>
          </a:p>
          <a:p>
            <a:r>
              <a:rPr lang="en-US" sz="2000" dirty="0"/>
              <a:t>Gives graduated compression.</a:t>
            </a:r>
          </a:p>
          <a:p>
            <a:r>
              <a:rPr lang="en-US" sz="2000" b="1" dirty="0"/>
              <a:t>Application:</a:t>
            </a:r>
            <a:endParaRPr lang="en-US" sz="2000" dirty="0"/>
          </a:p>
          <a:p>
            <a:r>
              <a:rPr lang="en-US" sz="2000" dirty="0"/>
              <a:t>Relieves discomfort from tired, aching or swollen elbow.</a:t>
            </a:r>
          </a:p>
          <a:p>
            <a:pPr marL="0" indent="0">
              <a:buNone/>
            </a:pPr>
            <a:endParaRPr lang="en-US" dirty="0"/>
          </a:p>
        </p:txBody>
      </p:sp>
      <p:sp>
        <p:nvSpPr>
          <p:cNvPr id="2" name="Title 1"/>
          <p:cNvSpPr>
            <a:spLocks noGrp="1"/>
          </p:cNvSpPr>
          <p:nvPr>
            <p:ph type="title"/>
          </p:nvPr>
        </p:nvSpPr>
        <p:spPr>
          <a:xfrm>
            <a:off x="457200" y="274638"/>
            <a:ext cx="8229600" cy="944562"/>
          </a:xfrm>
        </p:spPr>
        <p:txBody>
          <a:bodyPr>
            <a:normAutofit fontScale="90000"/>
          </a:bodyPr>
          <a:lstStyle/>
          <a:p>
            <a:r>
              <a:rPr lang="en-US" b="1" dirty="0"/>
              <a:t>RH424 - Elbow Brace</a:t>
            </a:r>
            <a:br>
              <a:rPr lang="en-US" b="1" dirty="0"/>
            </a:br>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3276600"/>
            <a:ext cx="714375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8887395"/>
      </p:ext>
    </p:extLst>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35563"/>
          </a:xfrm>
        </p:spPr>
        <p:txBody>
          <a:bodyPr>
            <a:normAutofit/>
          </a:bodyPr>
          <a:lstStyle/>
          <a:p>
            <a:r>
              <a:rPr lang="en-US" sz="2000" b="1" dirty="0"/>
              <a:t>Size:</a:t>
            </a:r>
            <a:r>
              <a:rPr lang="en-US" sz="2000" dirty="0"/>
              <a:t> Universal</a:t>
            </a:r>
          </a:p>
          <a:p>
            <a:r>
              <a:rPr lang="en-US" sz="2000" b="1" dirty="0"/>
              <a:t>Feature:</a:t>
            </a:r>
            <a:endParaRPr lang="en-US" sz="2000" dirty="0"/>
          </a:p>
          <a:p>
            <a:r>
              <a:rPr lang="en-US" sz="2000" dirty="0"/>
              <a:t>Splint keeps the finger joints in hyper extension.</a:t>
            </a:r>
          </a:p>
          <a:p>
            <a:r>
              <a:rPr lang="en-US" sz="2000" dirty="0" err="1"/>
              <a:t>Aluminium</a:t>
            </a:r>
            <a:r>
              <a:rPr lang="en-US" sz="2000" dirty="0"/>
              <a:t> made with padding for comfort wear.</a:t>
            </a:r>
          </a:p>
          <a:p>
            <a:r>
              <a:rPr lang="en-US" sz="2000" b="1" dirty="0"/>
              <a:t>Application:</a:t>
            </a:r>
            <a:endParaRPr lang="en-US" sz="2000" dirty="0"/>
          </a:p>
          <a:p>
            <a:r>
              <a:rPr lang="en-US" sz="2000" dirty="0"/>
              <a:t>Hyper flexion injuries like mallet finger</a:t>
            </a:r>
          </a:p>
          <a:p>
            <a:pPr marL="0" indent="0">
              <a:buNone/>
            </a:pPr>
            <a:endParaRPr lang="en-US" sz="2000" dirty="0"/>
          </a:p>
        </p:txBody>
      </p:sp>
      <p:sp>
        <p:nvSpPr>
          <p:cNvPr id="2" name="Title 1"/>
          <p:cNvSpPr>
            <a:spLocks noGrp="1"/>
          </p:cNvSpPr>
          <p:nvPr>
            <p:ph type="title"/>
          </p:nvPr>
        </p:nvSpPr>
        <p:spPr>
          <a:xfrm>
            <a:off x="457200" y="274638"/>
            <a:ext cx="8229600" cy="1173162"/>
          </a:xfrm>
        </p:spPr>
        <p:txBody>
          <a:bodyPr>
            <a:normAutofit fontScale="90000"/>
          </a:bodyPr>
          <a:lstStyle/>
          <a:p>
            <a:r>
              <a:rPr lang="en-US" b="1" dirty="0"/>
              <a:t>RH425 - Finger Mallet Splint</a:t>
            </a:r>
            <a:br>
              <a:rPr lang="en-US" b="1" dirty="0"/>
            </a:br>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642" y="3200399"/>
            <a:ext cx="7143750" cy="3661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8281270"/>
      </p:ext>
    </p:extLst>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www.orthopaedic-implants.com/images/skel-hover-images/body.gif"/>
          <p:cNvPicPr/>
          <p:nvPr/>
        </p:nvPicPr>
        <p:blipFill>
          <a:blip r:embed="rId2">
            <a:extLst>
              <a:ext uri="{28A0092B-C50C-407E-A947-70E740481C1C}">
                <a14:useLocalDpi xmlns:a14="http://schemas.microsoft.com/office/drawing/2010/main" val="0"/>
              </a:ext>
            </a:extLst>
          </a:blip>
          <a:srcRect/>
          <a:stretch>
            <a:fillRect/>
          </a:stretch>
        </p:blipFill>
        <p:spPr bwMode="auto">
          <a:xfrm>
            <a:off x="1676400" y="0"/>
            <a:ext cx="5844208" cy="6858000"/>
          </a:xfrm>
          <a:prstGeom prst="rect">
            <a:avLst/>
          </a:prstGeom>
          <a:noFill/>
          <a:ln>
            <a:noFill/>
          </a:ln>
        </p:spPr>
      </p:pic>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4"/>
          <p:cNvSpPr>
            <a:spLocks noGrp="1" noChangeArrowheads="1"/>
          </p:cNvSpPr>
          <p:nvPr>
            <p:ph type="ctrTitle"/>
          </p:nvPr>
        </p:nvSpPr>
        <p:spPr>
          <a:xfrm>
            <a:off x="1066800" y="2057400"/>
            <a:ext cx="7696200" cy="2286000"/>
          </a:xfrm>
        </p:spPr>
        <p:txBody>
          <a:bodyPr>
            <a:normAutofit fontScale="90000"/>
          </a:bodyPr>
          <a:lstStyle/>
          <a:p>
            <a:r>
              <a:rPr lang="en-US" b="1" dirty="0"/>
              <a:t>Closed Reduction, Traction, and Casting Techniques</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t>Closed Reduction Principles</a:t>
            </a:r>
          </a:p>
        </p:txBody>
      </p:sp>
      <p:sp>
        <p:nvSpPr>
          <p:cNvPr id="3075" name="Rectangle 3"/>
          <p:cNvSpPr>
            <a:spLocks noGrp="1" noChangeArrowheads="1"/>
          </p:cNvSpPr>
          <p:nvPr>
            <p:ph type="body" idx="1"/>
          </p:nvPr>
        </p:nvSpPr>
        <p:spPr/>
        <p:txBody>
          <a:bodyPr/>
          <a:lstStyle/>
          <a:p>
            <a:r>
              <a:rPr lang="en-US"/>
              <a:t>All displaced fractures should be reduced to minimize soft tissue complications, including those that require ORIF </a:t>
            </a:r>
          </a:p>
          <a:p>
            <a:r>
              <a:rPr lang="en-US"/>
              <a:t>Use splints initially </a:t>
            </a:r>
          </a:p>
          <a:p>
            <a:pPr lvl="1"/>
            <a:r>
              <a:rPr lang="en-US"/>
              <a:t>Allow for swelling </a:t>
            </a:r>
          </a:p>
          <a:p>
            <a:pPr lvl="1"/>
            <a:r>
              <a:rPr lang="en-US"/>
              <a:t>Adequately pad all bony prominences</a:t>
            </a:r>
          </a:p>
          <a:p>
            <a:pPr lvl="1"/>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1DCE-1CDA-4255-827F-BF21047565BC}"/>
              </a:ext>
            </a:extLst>
          </p:cNvPr>
          <p:cNvSpPr>
            <a:spLocks noGrp="1"/>
          </p:cNvSpPr>
          <p:nvPr>
            <p:ph type="title"/>
          </p:nvPr>
        </p:nvSpPr>
        <p:spPr/>
        <p:txBody>
          <a:bodyPr/>
          <a:lstStyle/>
          <a:p>
            <a:pPr algn="ctr"/>
            <a:r>
              <a:rPr lang="en-US" b="1" dirty="0"/>
              <a:t>AVOID DIMPLING THE CAST</a:t>
            </a:r>
          </a:p>
        </p:txBody>
      </p:sp>
      <p:sp>
        <p:nvSpPr>
          <p:cNvPr id="3" name="Content Placeholder 2">
            <a:extLst>
              <a:ext uri="{FF2B5EF4-FFF2-40B4-BE49-F238E27FC236}">
                <a16:creationId xmlns:a16="http://schemas.microsoft.com/office/drawing/2014/main" id="{0B830EDB-57A4-40E0-9D22-93AC2E109B5C}"/>
              </a:ext>
            </a:extLst>
          </p:cNvPr>
          <p:cNvSpPr>
            <a:spLocks noGrp="1"/>
          </p:cNvSpPr>
          <p:nvPr>
            <p:ph idx="1"/>
          </p:nvPr>
        </p:nvSpPr>
        <p:spPr/>
        <p:txBody>
          <a:bodyPr>
            <a:normAutofit/>
          </a:bodyPr>
          <a:lstStyle/>
          <a:p>
            <a:endParaRPr lang="en-US" sz="1350" dirty="0">
              <a:solidFill>
                <a:srgbClr val="000000"/>
              </a:solidFill>
              <a:latin typeface="Arial" panose="020B0604020202020204" pitchFamily="34" charset="0"/>
            </a:endParaRPr>
          </a:p>
          <a:p>
            <a:r>
              <a:rPr lang="en-US" sz="1800" dirty="0">
                <a:solidFill>
                  <a:srgbClr val="000000"/>
                </a:solidFill>
                <a:latin typeface="Calibri" panose="020F0502020204030204" pitchFamily="34" charset="0"/>
              </a:rPr>
              <a:t>Areas of increased pressure lead to foci of decreased perfusion, resulting in </a:t>
            </a:r>
            <a:endParaRPr lang="en-US" sz="2700" dirty="0"/>
          </a:p>
          <a:p>
            <a:pPr marL="0" indent="0">
              <a:buNone/>
            </a:pPr>
            <a:r>
              <a:rPr lang="en-US" sz="1800" dirty="0">
                <a:solidFill>
                  <a:srgbClr val="000000"/>
                </a:solidFill>
                <a:latin typeface="Calibri" panose="020F0502020204030204" pitchFamily="34" charset="0"/>
              </a:rPr>
              <a:t>pressure sores. </a:t>
            </a:r>
            <a:endParaRPr lang="en-US" sz="2700" dirty="0"/>
          </a:p>
          <a:p>
            <a:r>
              <a:rPr lang="en-US" sz="1800" dirty="0">
                <a:solidFill>
                  <a:srgbClr val="000000"/>
                </a:solidFill>
                <a:latin typeface="Calibri" panose="020F0502020204030204" pitchFamily="34" charset="0"/>
              </a:rPr>
              <a:t>Every assistant should be well trained to hold the limb </a:t>
            </a:r>
            <a:endParaRPr lang="en-US" sz="2700" dirty="0"/>
          </a:p>
          <a:p>
            <a:pPr marL="0" indent="0">
              <a:buNone/>
            </a:pPr>
            <a:r>
              <a:rPr lang="en-US" sz="1800" dirty="0">
                <a:solidFill>
                  <a:srgbClr val="000000"/>
                </a:solidFill>
                <a:latin typeface="Calibri" panose="020F0502020204030204" pitchFamily="34" charset="0"/>
              </a:rPr>
              <a:t>without producing divots or dimples in the cast.</a:t>
            </a:r>
            <a:endParaRPr lang="en-US" sz="2700" dirty="0"/>
          </a:p>
        </p:txBody>
      </p:sp>
      <p:pic>
        <p:nvPicPr>
          <p:cNvPr id="5" name="Picture 4">
            <a:extLst>
              <a:ext uri="{FF2B5EF4-FFF2-40B4-BE49-F238E27FC236}">
                <a16:creationId xmlns:a16="http://schemas.microsoft.com/office/drawing/2014/main" id="{8E20DC6B-9F77-4E9B-B476-0992880B4548}"/>
              </a:ext>
            </a:extLst>
          </p:cNvPr>
          <p:cNvPicPr>
            <a:picLocks noChangeAspect="1"/>
          </p:cNvPicPr>
          <p:nvPr/>
        </p:nvPicPr>
        <p:blipFill>
          <a:blip r:embed="rId2"/>
          <a:stretch>
            <a:fillRect/>
          </a:stretch>
        </p:blipFill>
        <p:spPr>
          <a:xfrm>
            <a:off x="6197669" y="2843055"/>
            <a:ext cx="2221429" cy="2992857"/>
          </a:xfrm>
          <a:prstGeom prst="rect">
            <a:avLst/>
          </a:prstGeom>
        </p:spPr>
      </p:pic>
    </p:spTree>
    <p:extLst>
      <p:ext uri="{BB962C8B-B14F-4D97-AF65-F5344CB8AC3E}">
        <p14:creationId xmlns:p14="http://schemas.microsoft.com/office/powerpoint/2010/main" val="1557121286"/>
      </p:ext>
    </p:extLst>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85800" y="228600"/>
            <a:ext cx="7772400" cy="1143000"/>
          </a:xfrm>
        </p:spPr>
        <p:txBody>
          <a:bodyPr/>
          <a:lstStyle/>
          <a:p>
            <a:r>
              <a:rPr lang="en-US"/>
              <a:t>Closed Reduction Principles</a:t>
            </a:r>
          </a:p>
        </p:txBody>
      </p:sp>
      <p:sp>
        <p:nvSpPr>
          <p:cNvPr id="4099" name="Rectangle 3"/>
          <p:cNvSpPr>
            <a:spLocks noGrp="1" noChangeArrowheads="1"/>
          </p:cNvSpPr>
          <p:nvPr>
            <p:ph type="body" idx="1"/>
          </p:nvPr>
        </p:nvSpPr>
        <p:spPr>
          <a:xfrm>
            <a:off x="685800" y="1752600"/>
            <a:ext cx="7772400" cy="4114800"/>
          </a:xfrm>
        </p:spPr>
        <p:txBody>
          <a:bodyPr/>
          <a:lstStyle/>
          <a:p>
            <a:r>
              <a:rPr lang="en-US"/>
              <a:t>Adequate analgesia and muscle relaxation are critical for success</a:t>
            </a:r>
          </a:p>
          <a:p>
            <a:r>
              <a:rPr lang="en-US"/>
              <a:t>Reduction maneuver may be specific for fracture location and pattern </a:t>
            </a:r>
          </a:p>
          <a:p>
            <a:r>
              <a:rPr lang="en-US"/>
              <a:t>Correct/restore length, rotation, and angulation</a:t>
            </a:r>
          </a:p>
          <a:p>
            <a:r>
              <a:rPr lang="en-US"/>
              <a:t>Immobilize joint above and below</a:t>
            </a:r>
            <a:endParaRPr lang="en-US" sz="3600"/>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5800" y="228600"/>
            <a:ext cx="7772400" cy="1143000"/>
          </a:xfrm>
        </p:spPr>
        <p:txBody>
          <a:bodyPr/>
          <a:lstStyle/>
          <a:p>
            <a:r>
              <a:rPr lang="en-US"/>
              <a:t>Closed Reduction Principles</a:t>
            </a:r>
          </a:p>
        </p:txBody>
      </p:sp>
      <p:sp>
        <p:nvSpPr>
          <p:cNvPr id="5123" name="Rectangle 3"/>
          <p:cNvSpPr>
            <a:spLocks noGrp="1" noChangeArrowheads="1"/>
          </p:cNvSpPr>
          <p:nvPr>
            <p:ph type="body" idx="1"/>
          </p:nvPr>
        </p:nvSpPr>
        <p:spPr>
          <a:xfrm>
            <a:off x="457200" y="1371600"/>
            <a:ext cx="8229600" cy="1219200"/>
          </a:xfrm>
        </p:spPr>
        <p:txBody>
          <a:bodyPr>
            <a:normAutofit fontScale="77500" lnSpcReduction="20000"/>
          </a:bodyPr>
          <a:lstStyle/>
          <a:p>
            <a:pPr>
              <a:lnSpc>
                <a:spcPct val="90000"/>
              </a:lnSpc>
            </a:pPr>
            <a:r>
              <a:rPr lang="en-US" sz="2800"/>
              <a:t>Reduction may require reversal of mechanism of injury, especially in children with intact periosteum</a:t>
            </a:r>
          </a:p>
          <a:p>
            <a:pPr>
              <a:lnSpc>
                <a:spcPct val="90000"/>
              </a:lnSpc>
            </a:pPr>
            <a:r>
              <a:rPr lang="en-US" sz="2800"/>
              <a:t>When the bone breaks because of bending, the soft tissues disrupt on the convex side and remain intact on the concave side</a:t>
            </a:r>
          </a:p>
        </p:txBody>
      </p:sp>
      <p:pic>
        <p:nvPicPr>
          <p:cNvPr id="5124" name="Picture 6"/>
          <p:cNvPicPr>
            <a:picLocks noChangeAspect="1" noChangeArrowheads="1"/>
          </p:cNvPicPr>
          <p:nvPr/>
        </p:nvPicPr>
        <p:blipFill>
          <a:blip r:embed="rId2"/>
          <a:srcRect/>
          <a:stretch>
            <a:fillRect/>
          </a:stretch>
        </p:blipFill>
        <p:spPr bwMode="auto">
          <a:xfrm>
            <a:off x="2438400" y="3733800"/>
            <a:ext cx="4191000" cy="1828800"/>
          </a:xfrm>
          <a:prstGeom prst="rect">
            <a:avLst/>
          </a:prstGeom>
          <a:noFill/>
          <a:ln w="25400">
            <a:noFill/>
            <a:miter lim="800000"/>
            <a:headEnd/>
            <a:tailEnd/>
          </a:ln>
        </p:spPr>
      </p:pic>
      <p:sp>
        <p:nvSpPr>
          <p:cNvPr id="5125" name="Rectangle 13"/>
          <p:cNvSpPr>
            <a:spLocks noChangeArrowheads="1"/>
          </p:cNvSpPr>
          <p:nvPr/>
        </p:nvSpPr>
        <p:spPr bwMode="auto">
          <a:xfrm>
            <a:off x="2438400" y="5715000"/>
            <a:ext cx="4191000" cy="942975"/>
          </a:xfrm>
          <a:prstGeom prst="rect">
            <a:avLst/>
          </a:prstGeom>
          <a:noFill/>
          <a:ln w="25400">
            <a:noFill/>
            <a:miter lim="800000"/>
            <a:headEnd/>
            <a:tailEnd/>
          </a:ln>
        </p:spPr>
        <p:txBody>
          <a:bodyPr>
            <a:spAutoFit/>
          </a:bodyPr>
          <a:lstStyle/>
          <a:p>
            <a:r>
              <a:rPr lang="en-US" sz="1400"/>
              <a:t>Figure from Chapman’s Orthopaedic Surgery 3</a:t>
            </a:r>
            <a:r>
              <a:rPr lang="en-US" sz="1400" baseline="30000"/>
              <a:t>rd</a:t>
            </a:r>
            <a:r>
              <a:rPr lang="en-US" sz="1400"/>
              <a:t> Ed. (Redrawn from Charnley J. The Closed Treatment of Common Fractures, 3rd ed. Baltimore: Williams &amp; Wilkins, 1963.)</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5800" y="228600"/>
            <a:ext cx="7772400" cy="1143000"/>
          </a:xfrm>
        </p:spPr>
        <p:txBody>
          <a:bodyPr/>
          <a:lstStyle/>
          <a:p>
            <a:r>
              <a:rPr lang="en-US"/>
              <a:t>Closed Reduction Principles</a:t>
            </a:r>
          </a:p>
        </p:txBody>
      </p:sp>
      <p:sp>
        <p:nvSpPr>
          <p:cNvPr id="6147" name="Rectangle 3"/>
          <p:cNvSpPr>
            <a:spLocks noGrp="1" noChangeArrowheads="1"/>
          </p:cNvSpPr>
          <p:nvPr>
            <p:ph type="body" idx="1"/>
          </p:nvPr>
        </p:nvSpPr>
        <p:spPr>
          <a:xfrm>
            <a:off x="457200" y="1371600"/>
            <a:ext cx="8229600" cy="1219200"/>
          </a:xfrm>
        </p:spPr>
        <p:txBody>
          <a:bodyPr>
            <a:normAutofit fontScale="92500" lnSpcReduction="20000"/>
          </a:bodyPr>
          <a:lstStyle/>
          <a:p>
            <a:pPr>
              <a:lnSpc>
                <a:spcPct val="90000"/>
              </a:lnSpc>
            </a:pPr>
            <a:r>
              <a:rPr lang="en-US" sz="2800"/>
              <a:t>Longitudinal traction may not allow the fragments to be disimpacted and brought out to length if there is an intact soft-tissue hinge (typically seen in children who have strong perisoteum that is intact on one side) </a:t>
            </a:r>
          </a:p>
        </p:txBody>
      </p:sp>
      <p:pic>
        <p:nvPicPr>
          <p:cNvPr id="6148" name="Picture 4"/>
          <p:cNvPicPr>
            <a:picLocks noChangeAspect="1" noChangeArrowheads="1"/>
          </p:cNvPicPr>
          <p:nvPr/>
        </p:nvPicPr>
        <p:blipFill>
          <a:blip r:embed="rId2"/>
          <a:srcRect/>
          <a:stretch>
            <a:fillRect/>
          </a:stretch>
        </p:blipFill>
        <p:spPr bwMode="auto">
          <a:xfrm>
            <a:off x="2590800" y="3429000"/>
            <a:ext cx="4191000" cy="1524000"/>
          </a:xfrm>
          <a:prstGeom prst="rect">
            <a:avLst/>
          </a:prstGeom>
          <a:noFill/>
          <a:ln w="25400">
            <a:noFill/>
            <a:miter lim="800000"/>
            <a:headEnd/>
            <a:tailEnd/>
          </a:ln>
        </p:spPr>
      </p:pic>
      <p:sp>
        <p:nvSpPr>
          <p:cNvPr id="6149" name="Rectangle 7"/>
          <p:cNvSpPr>
            <a:spLocks noChangeArrowheads="1"/>
          </p:cNvSpPr>
          <p:nvPr/>
        </p:nvSpPr>
        <p:spPr bwMode="auto">
          <a:xfrm>
            <a:off x="2590800" y="5410200"/>
            <a:ext cx="4191000" cy="942975"/>
          </a:xfrm>
          <a:prstGeom prst="rect">
            <a:avLst/>
          </a:prstGeom>
          <a:noFill/>
          <a:ln w="25400">
            <a:noFill/>
            <a:miter lim="800000"/>
            <a:headEnd/>
            <a:tailEnd/>
          </a:ln>
        </p:spPr>
        <p:txBody>
          <a:bodyPr>
            <a:spAutoFit/>
          </a:bodyPr>
          <a:lstStyle/>
          <a:p>
            <a:r>
              <a:rPr lang="en-US" sz="1400"/>
              <a:t>Figure from Chapman’s Orthopaedic Surgery 3</a:t>
            </a:r>
            <a:r>
              <a:rPr lang="en-US" sz="1400" baseline="30000"/>
              <a:t>rd</a:t>
            </a:r>
            <a:r>
              <a:rPr lang="en-US" sz="1400"/>
              <a:t> Ed. (Redrawn from Charnley J. The Closed Treatment of Common Fractures, 3rd ed. Baltimore: Williams &amp; Wilkins, 1963.)</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85800" y="228600"/>
            <a:ext cx="7772400" cy="1143000"/>
          </a:xfrm>
        </p:spPr>
        <p:txBody>
          <a:bodyPr/>
          <a:lstStyle/>
          <a:p>
            <a:r>
              <a:rPr lang="en-US"/>
              <a:t>Closed Reduction Principles</a:t>
            </a:r>
          </a:p>
        </p:txBody>
      </p:sp>
      <p:sp>
        <p:nvSpPr>
          <p:cNvPr id="7171" name="Rectangle 3"/>
          <p:cNvSpPr>
            <a:spLocks noGrp="1" noChangeArrowheads="1"/>
          </p:cNvSpPr>
          <p:nvPr>
            <p:ph type="body" idx="1"/>
          </p:nvPr>
        </p:nvSpPr>
        <p:spPr>
          <a:xfrm>
            <a:off x="457200" y="1371600"/>
            <a:ext cx="8229600" cy="1219200"/>
          </a:xfrm>
        </p:spPr>
        <p:txBody>
          <a:bodyPr>
            <a:normAutofit lnSpcReduction="10000"/>
          </a:bodyPr>
          <a:lstStyle/>
          <a:p>
            <a:pPr>
              <a:lnSpc>
                <a:spcPct val="90000"/>
              </a:lnSpc>
            </a:pPr>
            <a:r>
              <a:rPr lang="en-US" sz="2800"/>
              <a:t>Reproduction of the mechanism of fracture to hook on the ends of the fracture</a:t>
            </a:r>
          </a:p>
          <a:p>
            <a:pPr>
              <a:lnSpc>
                <a:spcPct val="90000"/>
              </a:lnSpc>
            </a:pPr>
            <a:r>
              <a:rPr lang="en-US" sz="2800"/>
              <a:t>Angulation beyond 90° is usually required</a:t>
            </a:r>
          </a:p>
        </p:txBody>
      </p:sp>
      <p:pic>
        <p:nvPicPr>
          <p:cNvPr id="7172" name="Picture 5"/>
          <p:cNvPicPr>
            <a:picLocks noChangeAspect="1" noChangeArrowheads="1"/>
          </p:cNvPicPr>
          <p:nvPr/>
        </p:nvPicPr>
        <p:blipFill>
          <a:blip r:embed="rId2"/>
          <a:srcRect/>
          <a:stretch>
            <a:fillRect/>
          </a:stretch>
        </p:blipFill>
        <p:spPr bwMode="auto">
          <a:xfrm>
            <a:off x="990600" y="2895600"/>
            <a:ext cx="3144838" cy="3657600"/>
          </a:xfrm>
          <a:prstGeom prst="rect">
            <a:avLst/>
          </a:prstGeom>
          <a:noFill/>
          <a:ln w="25400">
            <a:noFill/>
            <a:miter lim="800000"/>
            <a:headEnd/>
            <a:tailEnd/>
          </a:ln>
        </p:spPr>
      </p:pic>
      <p:sp>
        <p:nvSpPr>
          <p:cNvPr id="7173" name="Rectangle 7"/>
          <p:cNvSpPr>
            <a:spLocks noChangeArrowheads="1"/>
          </p:cNvSpPr>
          <p:nvPr/>
        </p:nvSpPr>
        <p:spPr bwMode="auto">
          <a:xfrm>
            <a:off x="4343400" y="3962400"/>
            <a:ext cx="4191000" cy="942975"/>
          </a:xfrm>
          <a:prstGeom prst="rect">
            <a:avLst/>
          </a:prstGeom>
          <a:noFill/>
          <a:ln w="25400">
            <a:noFill/>
            <a:miter lim="800000"/>
            <a:headEnd/>
            <a:tailEnd/>
          </a:ln>
        </p:spPr>
        <p:txBody>
          <a:bodyPr>
            <a:spAutoFit/>
          </a:bodyPr>
          <a:lstStyle/>
          <a:p>
            <a:r>
              <a:rPr lang="en-US" sz="1400"/>
              <a:t>Figure from Chapman’s Orthopaedic Surgery 3</a:t>
            </a:r>
            <a:r>
              <a:rPr lang="en-US" sz="1400" baseline="30000"/>
              <a:t>rd</a:t>
            </a:r>
            <a:r>
              <a:rPr lang="en-US" sz="1400"/>
              <a:t> Ed. (Redrawn from Charnley J. The Closed Treatment of Common Fractures, 3rd ed. Baltimore: Williams &amp; Wilkins, 1963.)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228600"/>
            <a:ext cx="7772400" cy="1143000"/>
          </a:xfrm>
        </p:spPr>
        <p:txBody>
          <a:bodyPr/>
          <a:lstStyle/>
          <a:p>
            <a:r>
              <a:rPr lang="en-US"/>
              <a:t>Closed Reduction Principles</a:t>
            </a:r>
          </a:p>
        </p:txBody>
      </p:sp>
      <p:sp>
        <p:nvSpPr>
          <p:cNvPr id="8195" name="Rectangle 3"/>
          <p:cNvSpPr>
            <a:spLocks noGrp="1" noChangeArrowheads="1"/>
          </p:cNvSpPr>
          <p:nvPr>
            <p:ph type="body" idx="1"/>
          </p:nvPr>
        </p:nvSpPr>
        <p:spPr>
          <a:xfrm>
            <a:off x="228600" y="1752600"/>
            <a:ext cx="4800600" cy="4191000"/>
          </a:xfrm>
        </p:spPr>
        <p:txBody>
          <a:bodyPr/>
          <a:lstStyle/>
          <a:p>
            <a:pPr>
              <a:buFontTx/>
              <a:buNone/>
            </a:pPr>
            <a:r>
              <a:rPr lang="en-US"/>
              <a:t>Three point contact (mold) is necessary to maintain closed reduction</a:t>
            </a:r>
          </a:p>
        </p:txBody>
      </p:sp>
      <p:sp>
        <p:nvSpPr>
          <p:cNvPr id="8196" name="Text Box 5"/>
          <p:cNvSpPr txBox="1">
            <a:spLocks noChangeArrowheads="1"/>
          </p:cNvSpPr>
          <p:nvPr/>
        </p:nvSpPr>
        <p:spPr bwMode="auto">
          <a:xfrm>
            <a:off x="381000" y="5105400"/>
            <a:ext cx="4219575" cy="822325"/>
          </a:xfrm>
          <a:prstGeom prst="rect">
            <a:avLst/>
          </a:prstGeom>
          <a:noFill/>
          <a:ln w="9525">
            <a:noFill/>
            <a:miter lim="800000"/>
            <a:headEnd/>
            <a:tailEnd/>
          </a:ln>
        </p:spPr>
        <p:txBody>
          <a:bodyPr wrap="none">
            <a:spAutoFit/>
          </a:bodyPr>
          <a:lstStyle/>
          <a:p>
            <a:pPr algn="l" eaLnBrk="0" hangingPunct="0"/>
            <a:r>
              <a:rPr lang="en-US">
                <a:solidFill>
                  <a:schemeClr val="tx2"/>
                </a:solidFill>
                <a:latin typeface="Times" charset="0"/>
              </a:rPr>
              <a:t>Removal of any of the three</a:t>
            </a:r>
          </a:p>
          <a:p>
            <a:pPr algn="l" eaLnBrk="0" hangingPunct="0"/>
            <a:r>
              <a:rPr lang="en-US">
                <a:solidFill>
                  <a:schemeClr val="tx2"/>
                </a:solidFill>
                <a:latin typeface="Times" charset="0"/>
              </a:rPr>
              <a:t>forces results in loss of reduction</a:t>
            </a:r>
          </a:p>
        </p:txBody>
      </p:sp>
      <p:grpSp>
        <p:nvGrpSpPr>
          <p:cNvPr id="2" name="Group 8"/>
          <p:cNvGrpSpPr>
            <a:grpSpLocks/>
          </p:cNvGrpSpPr>
          <p:nvPr/>
        </p:nvGrpSpPr>
        <p:grpSpPr bwMode="auto">
          <a:xfrm>
            <a:off x="4953000" y="1524000"/>
            <a:ext cx="3733800" cy="5334000"/>
            <a:chOff x="2928" y="960"/>
            <a:chExt cx="2352" cy="3360"/>
          </a:xfrm>
        </p:grpSpPr>
        <p:pic>
          <p:nvPicPr>
            <p:cNvPr id="8198" name="Picture 4"/>
            <p:cNvPicPr>
              <a:picLocks noChangeAspect="1" noChangeArrowheads="1"/>
            </p:cNvPicPr>
            <p:nvPr/>
          </p:nvPicPr>
          <p:blipFill>
            <a:blip r:embed="rId3">
              <a:lum bright="-8000" contrast="-22000"/>
              <a:grayscl/>
              <a:biLevel thresh="50000"/>
            </a:blip>
            <a:srcRect/>
            <a:stretch>
              <a:fillRect/>
            </a:stretch>
          </p:blipFill>
          <p:spPr bwMode="auto">
            <a:xfrm>
              <a:off x="3072" y="960"/>
              <a:ext cx="2109" cy="3024"/>
            </a:xfrm>
            <a:prstGeom prst="rect">
              <a:avLst/>
            </a:prstGeom>
            <a:noFill/>
            <a:ln w="9525">
              <a:noFill/>
              <a:miter lim="800000"/>
              <a:headEnd/>
              <a:tailEnd/>
            </a:ln>
          </p:spPr>
        </p:pic>
        <p:sp>
          <p:nvSpPr>
            <p:cNvPr id="8199" name="Line 6"/>
            <p:cNvSpPr>
              <a:spLocks noChangeShapeType="1"/>
            </p:cNvSpPr>
            <p:nvPr/>
          </p:nvSpPr>
          <p:spPr bwMode="auto">
            <a:xfrm>
              <a:off x="2928" y="3312"/>
              <a:ext cx="1104" cy="432"/>
            </a:xfrm>
            <a:prstGeom prst="line">
              <a:avLst/>
            </a:prstGeom>
            <a:noFill/>
            <a:ln w="57150">
              <a:solidFill>
                <a:srgbClr val="CC0000"/>
              </a:solidFill>
              <a:round/>
              <a:headEnd/>
              <a:tailEnd type="triangle" w="med" len="med"/>
            </a:ln>
          </p:spPr>
          <p:txBody>
            <a:bodyPr wrap="none" anchor="ctr"/>
            <a:lstStyle/>
            <a:p>
              <a:endParaRPr lang="en-US"/>
            </a:p>
          </p:txBody>
        </p:sp>
        <p:sp>
          <p:nvSpPr>
            <p:cNvPr id="8200" name="Rectangle 7"/>
            <p:cNvSpPr>
              <a:spLocks noChangeArrowheads="1"/>
            </p:cNvSpPr>
            <p:nvPr/>
          </p:nvSpPr>
          <p:spPr bwMode="auto">
            <a:xfrm>
              <a:off x="3024" y="3994"/>
              <a:ext cx="2256" cy="326"/>
            </a:xfrm>
            <a:prstGeom prst="rect">
              <a:avLst/>
            </a:prstGeom>
            <a:noFill/>
            <a:ln w="25400">
              <a:noFill/>
              <a:miter lim="800000"/>
              <a:headEnd/>
              <a:tailEnd/>
            </a:ln>
          </p:spPr>
          <p:txBody>
            <a:bodyPr>
              <a:spAutoFit/>
            </a:bodyPr>
            <a:lstStyle/>
            <a:p>
              <a:pPr eaLnBrk="0" hangingPunct="0">
                <a:spcBef>
                  <a:spcPct val="30000"/>
                </a:spcBef>
              </a:pPr>
              <a:r>
                <a:rPr lang="en-US" sz="1400"/>
                <a:t>Figure from:  Rockwood and Green: Fractures in Adults, 4</a:t>
              </a:r>
              <a:r>
                <a:rPr lang="en-US" sz="1400" baseline="30000"/>
                <a:t>th</a:t>
              </a:r>
              <a:r>
                <a:rPr lang="en-US" sz="1400"/>
                <a:t> ed, Lippincott, 1996.</a:t>
              </a:r>
            </a:p>
          </p:txBody>
        </p:sp>
      </p:gr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t>Closed Reduction Principles</a:t>
            </a:r>
            <a:endParaRPr lang="en-GB"/>
          </a:p>
        </p:txBody>
      </p:sp>
      <p:sp>
        <p:nvSpPr>
          <p:cNvPr id="9219" name="Rectangle 3"/>
          <p:cNvSpPr>
            <a:spLocks noGrp="1" noChangeArrowheads="1"/>
          </p:cNvSpPr>
          <p:nvPr>
            <p:ph type="body" idx="1"/>
          </p:nvPr>
        </p:nvSpPr>
        <p:spPr/>
        <p:txBody>
          <a:bodyPr/>
          <a:lstStyle/>
          <a:p>
            <a:r>
              <a:rPr lang="en-US"/>
              <a:t>Cast must be molded to resist deforming forces</a:t>
            </a:r>
          </a:p>
          <a:p>
            <a:r>
              <a:rPr lang="en-US"/>
              <a:t>“Straight casts lead to crooked bones”</a:t>
            </a:r>
          </a:p>
          <a:p>
            <a:r>
              <a:rPr lang="en-US"/>
              <a:t>“Crooked casts lead to straight bones”</a:t>
            </a:r>
            <a:endParaRPr lang="en-GB"/>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rmAutofit fontScale="90000"/>
          </a:bodyPr>
          <a:lstStyle/>
          <a:p>
            <a:r>
              <a:rPr lang="en-US"/>
              <a:t>Anesthesia for Closed Reduction</a:t>
            </a:r>
          </a:p>
        </p:txBody>
      </p:sp>
      <p:sp>
        <p:nvSpPr>
          <p:cNvPr id="10243" name="Rectangle 3"/>
          <p:cNvSpPr>
            <a:spLocks noGrp="1" noChangeArrowheads="1"/>
          </p:cNvSpPr>
          <p:nvPr>
            <p:ph type="body" idx="1"/>
          </p:nvPr>
        </p:nvSpPr>
        <p:spPr/>
        <p:txBody>
          <a:bodyPr/>
          <a:lstStyle/>
          <a:p>
            <a:r>
              <a:rPr lang="en-US" u="sng"/>
              <a:t>Hematoma Block</a:t>
            </a:r>
            <a:r>
              <a:rPr lang="en-US"/>
              <a:t> - aspirate hematoma and place 10cc of Lidocaine at fracture site</a:t>
            </a:r>
          </a:p>
          <a:p>
            <a:pPr lvl="1"/>
            <a:r>
              <a:rPr lang="en-US"/>
              <a:t>Less reliable than other methods</a:t>
            </a:r>
          </a:p>
          <a:p>
            <a:pPr lvl="1"/>
            <a:r>
              <a:rPr lang="en-US"/>
              <a:t>Fast and easy</a:t>
            </a:r>
          </a:p>
          <a:p>
            <a:pPr lvl="1"/>
            <a:r>
              <a:rPr lang="en-US"/>
              <a:t>Theoretically converts closed fracture to open fracture but no documented increase in infection </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normAutofit fontScale="90000"/>
          </a:bodyPr>
          <a:lstStyle/>
          <a:p>
            <a:r>
              <a:rPr lang="en-US"/>
              <a:t>Anesthesia for Closed Reduction</a:t>
            </a:r>
          </a:p>
        </p:txBody>
      </p:sp>
      <p:sp>
        <p:nvSpPr>
          <p:cNvPr id="11267" name="Rectangle 3"/>
          <p:cNvSpPr>
            <a:spLocks noGrp="1" noChangeArrowheads="1"/>
          </p:cNvSpPr>
          <p:nvPr>
            <p:ph type="body" idx="1"/>
          </p:nvPr>
        </p:nvSpPr>
        <p:spPr/>
        <p:txBody>
          <a:bodyPr/>
          <a:lstStyle/>
          <a:p>
            <a:pPr>
              <a:lnSpc>
                <a:spcPct val="90000"/>
              </a:lnSpc>
              <a:buFontTx/>
              <a:buNone/>
            </a:pPr>
            <a:r>
              <a:rPr lang="en-US" sz="2800" u="sng"/>
              <a:t>IV Sedation</a:t>
            </a:r>
          </a:p>
          <a:p>
            <a:pPr>
              <a:lnSpc>
                <a:spcPct val="90000"/>
              </a:lnSpc>
            </a:pPr>
            <a:r>
              <a:rPr lang="en-US" sz="2800"/>
              <a:t>Versed - 0.5 – 1 mg q 3 minutes up to 5mg</a:t>
            </a:r>
          </a:p>
          <a:p>
            <a:pPr>
              <a:lnSpc>
                <a:spcPct val="90000"/>
              </a:lnSpc>
            </a:pPr>
            <a:r>
              <a:rPr lang="en-US" sz="2800"/>
              <a:t>Morphine - 0.1 mg/kg</a:t>
            </a:r>
          </a:p>
          <a:p>
            <a:pPr>
              <a:lnSpc>
                <a:spcPct val="90000"/>
              </a:lnSpc>
            </a:pPr>
            <a:r>
              <a:rPr lang="en-US" sz="2800"/>
              <a:t>Demerol - 1- 2 mg/kg up to 150 mg</a:t>
            </a:r>
          </a:p>
          <a:p>
            <a:pPr lvl="1">
              <a:lnSpc>
                <a:spcPct val="90000"/>
              </a:lnSpc>
            </a:pPr>
            <a:r>
              <a:rPr lang="en-US"/>
              <a:t>Beware of pulmonary complications with deep conscious sedation - </a:t>
            </a:r>
            <a:r>
              <a:rPr lang="en-US">
                <a:solidFill>
                  <a:schemeClr val="tx2"/>
                </a:solidFill>
              </a:rPr>
              <a:t>consider anesthesia service assistance if there is concern</a:t>
            </a:r>
          </a:p>
          <a:p>
            <a:pPr lvl="1">
              <a:lnSpc>
                <a:spcPct val="90000"/>
              </a:lnSpc>
            </a:pPr>
            <a:r>
              <a:rPr lang="en-US"/>
              <a:t>Pulse oximeter and careful monitoring are recommended</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fontScale="90000"/>
          </a:bodyPr>
          <a:lstStyle/>
          <a:p>
            <a:r>
              <a:rPr lang="en-US"/>
              <a:t>Anesthesia for Closed Reductions</a:t>
            </a:r>
          </a:p>
        </p:txBody>
      </p:sp>
      <p:sp>
        <p:nvSpPr>
          <p:cNvPr id="12291" name="Rectangle 3"/>
          <p:cNvSpPr>
            <a:spLocks noGrp="1" noChangeArrowheads="1"/>
          </p:cNvSpPr>
          <p:nvPr>
            <p:ph type="body" idx="1"/>
          </p:nvPr>
        </p:nvSpPr>
        <p:spPr>
          <a:xfrm>
            <a:off x="685800" y="1905000"/>
            <a:ext cx="7772400" cy="4114800"/>
          </a:xfrm>
        </p:spPr>
        <p:txBody>
          <a:bodyPr>
            <a:normAutofit fontScale="92500"/>
          </a:bodyPr>
          <a:lstStyle/>
          <a:p>
            <a:pPr>
              <a:lnSpc>
                <a:spcPct val="90000"/>
              </a:lnSpc>
            </a:pPr>
            <a:r>
              <a:rPr lang="en-US" sz="2800" b="1" u="sng"/>
              <a:t>Bier Block</a:t>
            </a:r>
            <a:r>
              <a:rPr lang="en-US" sz="2800"/>
              <a:t> - superior pain relief, greater relaxation, less premedication needed</a:t>
            </a:r>
          </a:p>
          <a:p>
            <a:pPr>
              <a:lnSpc>
                <a:spcPct val="90000"/>
              </a:lnSpc>
            </a:pPr>
            <a:r>
              <a:rPr lang="en-US" sz="2800"/>
              <a:t>Double tourniquet is inflated on proximal arm and venous system is filled with local</a:t>
            </a:r>
          </a:p>
          <a:p>
            <a:pPr lvl="1">
              <a:lnSpc>
                <a:spcPct val="90000"/>
              </a:lnSpc>
            </a:pPr>
            <a:r>
              <a:rPr lang="en-US" sz="2400"/>
              <a:t>Lidocaine preferred for fast onset </a:t>
            </a:r>
          </a:p>
          <a:p>
            <a:pPr lvl="1">
              <a:lnSpc>
                <a:spcPct val="90000"/>
              </a:lnSpc>
            </a:pPr>
            <a:r>
              <a:rPr lang="en-US" sz="2400"/>
              <a:t>Volume = 40cc</a:t>
            </a:r>
          </a:p>
          <a:p>
            <a:pPr lvl="1">
              <a:lnSpc>
                <a:spcPct val="90000"/>
              </a:lnSpc>
            </a:pPr>
            <a:r>
              <a:rPr lang="en-US" sz="2400"/>
              <a:t>Adults 2-3 mg/kg   Children 1.5 mg/kg</a:t>
            </a:r>
          </a:p>
          <a:p>
            <a:pPr lvl="1">
              <a:lnSpc>
                <a:spcPct val="90000"/>
              </a:lnSpc>
            </a:pPr>
            <a:r>
              <a:rPr lang="en-US" sz="2400">
                <a:solidFill>
                  <a:schemeClr val="tx2"/>
                </a:solidFill>
              </a:rPr>
              <a:t>If tourniquet is deflated after &lt; 40 minutes then deflate for 3 seconds and re-inflate for 3 minutes - repeat twice</a:t>
            </a:r>
          </a:p>
          <a:p>
            <a:pPr lvl="1">
              <a:lnSpc>
                <a:spcPct val="90000"/>
              </a:lnSpc>
            </a:pPr>
            <a:r>
              <a:rPr lang="en-US" sz="2400"/>
              <a:t>Watch closely for cardiac and CNS side effects, especially in the elderly</a:t>
            </a:r>
            <a:endParaRPr lang="en-US"/>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85800" y="304800"/>
            <a:ext cx="7772400" cy="1143000"/>
          </a:xfrm>
        </p:spPr>
        <p:txBody>
          <a:bodyPr/>
          <a:lstStyle/>
          <a:p>
            <a:r>
              <a:rPr lang="en-US"/>
              <a:t>Common Closed Reductions</a:t>
            </a:r>
          </a:p>
        </p:txBody>
      </p:sp>
      <p:sp>
        <p:nvSpPr>
          <p:cNvPr id="13315" name="Rectangle 3"/>
          <p:cNvSpPr>
            <a:spLocks noGrp="1" noChangeArrowheads="1"/>
          </p:cNvSpPr>
          <p:nvPr>
            <p:ph type="body" idx="1"/>
          </p:nvPr>
        </p:nvSpPr>
        <p:spPr>
          <a:xfrm>
            <a:off x="228600" y="1447800"/>
            <a:ext cx="5257800" cy="4648200"/>
          </a:xfrm>
        </p:spPr>
        <p:txBody>
          <a:bodyPr/>
          <a:lstStyle/>
          <a:p>
            <a:pPr>
              <a:buFontTx/>
              <a:buNone/>
            </a:pPr>
            <a:r>
              <a:rPr lang="en-US" u="sng"/>
              <a:t>Distal Radius</a:t>
            </a:r>
            <a:r>
              <a:rPr lang="en-US"/>
              <a:t> </a:t>
            </a:r>
          </a:p>
          <a:p>
            <a:r>
              <a:rPr lang="en-US"/>
              <a:t>Longitudinal traction</a:t>
            </a:r>
          </a:p>
          <a:p>
            <a:r>
              <a:rPr lang="en-US"/>
              <a:t>Local or regional block</a:t>
            </a:r>
          </a:p>
          <a:p>
            <a:r>
              <a:rPr lang="en-US"/>
              <a:t>Exaggerate deformity</a:t>
            </a:r>
          </a:p>
          <a:p>
            <a:r>
              <a:rPr lang="en-US"/>
              <a:t>Push for length and reversal of deformity</a:t>
            </a:r>
          </a:p>
          <a:p>
            <a:r>
              <a:rPr lang="en-US"/>
              <a:t>Apply splint or cast with  	  3-point mold</a:t>
            </a:r>
          </a:p>
        </p:txBody>
      </p:sp>
      <p:pic>
        <p:nvPicPr>
          <p:cNvPr id="13316" name="Picture 4"/>
          <p:cNvPicPr>
            <a:picLocks noChangeAspect="1" noChangeArrowheads="1"/>
          </p:cNvPicPr>
          <p:nvPr/>
        </p:nvPicPr>
        <p:blipFill>
          <a:blip r:embed="rId3"/>
          <a:srcRect/>
          <a:stretch>
            <a:fillRect/>
          </a:stretch>
        </p:blipFill>
        <p:spPr bwMode="auto">
          <a:xfrm>
            <a:off x="5410200" y="1295400"/>
            <a:ext cx="3108325" cy="4953000"/>
          </a:xfrm>
          <a:prstGeom prst="rect">
            <a:avLst/>
          </a:prstGeom>
          <a:noFill/>
          <a:ln w="9525">
            <a:noFill/>
            <a:miter lim="800000"/>
            <a:headEnd/>
            <a:tailEnd/>
          </a:ln>
        </p:spPr>
      </p:pic>
      <p:sp>
        <p:nvSpPr>
          <p:cNvPr id="13317" name="Rectangle 5"/>
          <p:cNvSpPr>
            <a:spLocks noChangeArrowheads="1"/>
          </p:cNvSpPr>
          <p:nvPr/>
        </p:nvSpPr>
        <p:spPr bwMode="auto">
          <a:xfrm>
            <a:off x="4953000" y="6340475"/>
            <a:ext cx="3886200" cy="517525"/>
          </a:xfrm>
          <a:prstGeom prst="rect">
            <a:avLst/>
          </a:prstGeom>
          <a:noFill/>
          <a:ln w="25400">
            <a:noFill/>
            <a:miter lim="800000"/>
            <a:headEnd/>
            <a:tailEnd/>
          </a:ln>
        </p:spPr>
        <p:txBody>
          <a:bodyPr>
            <a:spAutoFit/>
          </a:bodyPr>
          <a:lstStyle/>
          <a:p>
            <a:pPr eaLnBrk="0" hangingPunct="0">
              <a:spcBef>
                <a:spcPct val="30000"/>
              </a:spcBef>
            </a:pPr>
            <a:r>
              <a:rPr lang="en-US" sz="1400"/>
              <a:t>Figure from:  Rockwood and Green: Fractures in Adults, 4</a:t>
            </a:r>
            <a:r>
              <a:rPr lang="en-US" sz="1400" baseline="30000"/>
              <a:t>th</a:t>
            </a:r>
            <a:r>
              <a:rPr lang="en-US" sz="1400"/>
              <a:t> ed, Lippincott, 1996.</a:t>
            </a:r>
            <a:endParaRPr lang="en-US" sz="1400">
              <a:latin typeface="Times"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3C429-C213-4965-91C5-CED2F894171F}"/>
              </a:ext>
            </a:extLst>
          </p:cNvPr>
          <p:cNvSpPr>
            <a:spLocks noGrp="1"/>
          </p:cNvSpPr>
          <p:nvPr>
            <p:ph type="title"/>
          </p:nvPr>
        </p:nvSpPr>
        <p:spPr/>
        <p:txBody>
          <a:bodyPr>
            <a:normAutofit/>
          </a:bodyPr>
          <a:lstStyle/>
          <a:p>
            <a:pPr algn="ctr"/>
            <a:r>
              <a:rPr lang="en-US" sz="3600" b="1" dirty="0"/>
              <a:t>AVOID AIR POCKETS</a:t>
            </a:r>
          </a:p>
        </p:txBody>
      </p:sp>
      <p:sp>
        <p:nvSpPr>
          <p:cNvPr id="3" name="Content Placeholder 2">
            <a:extLst>
              <a:ext uri="{FF2B5EF4-FFF2-40B4-BE49-F238E27FC236}">
                <a16:creationId xmlns:a16="http://schemas.microsoft.com/office/drawing/2014/main" id="{DEB8CF36-0325-49F3-9EF4-E2F207E58E4E}"/>
              </a:ext>
            </a:extLst>
          </p:cNvPr>
          <p:cNvSpPr>
            <a:spLocks noGrp="1"/>
          </p:cNvSpPr>
          <p:nvPr>
            <p:ph idx="1"/>
          </p:nvPr>
        </p:nvSpPr>
        <p:spPr/>
        <p:txBody>
          <a:bodyPr>
            <a:normAutofit/>
          </a:bodyPr>
          <a:lstStyle/>
          <a:p>
            <a:r>
              <a:rPr lang="en-US" sz="3000" dirty="0">
                <a:solidFill>
                  <a:srgbClr val="000000"/>
                </a:solidFill>
                <a:latin typeface="Calibri" panose="020F0502020204030204" pitchFamily="34" charset="0"/>
              </a:rPr>
              <a:t>Avoid air pockets or bubbles in the plaster, which form a stress riser inside the cast and lead to structural failure.</a:t>
            </a:r>
            <a:endParaRPr lang="en-US" sz="4050" dirty="0"/>
          </a:p>
        </p:txBody>
      </p:sp>
    </p:spTree>
    <p:extLst>
      <p:ext uri="{BB962C8B-B14F-4D97-AF65-F5344CB8AC3E}">
        <p14:creationId xmlns:p14="http://schemas.microsoft.com/office/powerpoint/2010/main" val="1213401442"/>
      </p:ext>
    </p:extLst>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85800" y="381000"/>
            <a:ext cx="7772400" cy="1143000"/>
          </a:xfrm>
        </p:spPr>
        <p:txBody>
          <a:bodyPr/>
          <a:lstStyle/>
          <a:p>
            <a:r>
              <a:rPr lang="en-US"/>
              <a:t>Common Joint Reductions</a:t>
            </a:r>
          </a:p>
        </p:txBody>
      </p:sp>
      <p:sp>
        <p:nvSpPr>
          <p:cNvPr id="14339" name="Rectangle 3"/>
          <p:cNvSpPr>
            <a:spLocks noGrp="1" noChangeArrowheads="1"/>
          </p:cNvSpPr>
          <p:nvPr>
            <p:ph type="body" idx="1"/>
          </p:nvPr>
        </p:nvSpPr>
        <p:spPr>
          <a:xfrm>
            <a:off x="685800" y="1447800"/>
            <a:ext cx="7772400" cy="4114800"/>
          </a:xfrm>
        </p:spPr>
        <p:txBody>
          <a:bodyPr/>
          <a:lstStyle/>
          <a:p>
            <a:r>
              <a:rPr lang="en-US" u="sng"/>
              <a:t>Elbow Dislocation</a:t>
            </a:r>
            <a:r>
              <a:rPr lang="en-US"/>
              <a:t> - traction, flexion, and direct manual push</a:t>
            </a:r>
          </a:p>
        </p:txBody>
      </p:sp>
      <p:sp>
        <p:nvSpPr>
          <p:cNvPr id="14340" name="Rectangle 4"/>
          <p:cNvSpPr>
            <a:spLocks noChangeArrowheads="1"/>
          </p:cNvSpPr>
          <p:nvPr/>
        </p:nvSpPr>
        <p:spPr bwMode="auto">
          <a:xfrm>
            <a:off x="2960688" y="6389688"/>
            <a:ext cx="3227387" cy="304800"/>
          </a:xfrm>
          <a:prstGeom prst="rect">
            <a:avLst/>
          </a:prstGeom>
          <a:noFill/>
          <a:ln w="25400">
            <a:noFill/>
            <a:miter lim="800000"/>
            <a:headEnd/>
            <a:tailEnd/>
          </a:ln>
        </p:spPr>
        <p:txBody>
          <a:bodyPr wrap="none">
            <a:spAutoFit/>
          </a:bodyPr>
          <a:lstStyle/>
          <a:p>
            <a:r>
              <a:rPr lang="en-US" sz="1400"/>
              <a:t>Figures from Rockwood and Green, 5</a:t>
            </a:r>
            <a:r>
              <a:rPr lang="en-US" sz="1400" baseline="30000"/>
              <a:t>th</a:t>
            </a:r>
            <a:r>
              <a:rPr lang="en-US" sz="1400"/>
              <a:t> ed.</a:t>
            </a:r>
          </a:p>
        </p:txBody>
      </p:sp>
      <p:pic>
        <p:nvPicPr>
          <p:cNvPr id="14341" name="Picture 5" descr="1"/>
          <p:cNvPicPr>
            <a:picLocks noChangeAspect="1" noChangeArrowheads="1"/>
          </p:cNvPicPr>
          <p:nvPr/>
        </p:nvPicPr>
        <p:blipFill>
          <a:blip r:embed="rId3"/>
          <a:srcRect/>
          <a:stretch>
            <a:fillRect/>
          </a:stretch>
        </p:blipFill>
        <p:spPr bwMode="auto">
          <a:xfrm>
            <a:off x="4876800" y="2746375"/>
            <a:ext cx="3505200" cy="3390900"/>
          </a:xfrm>
          <a:prstGeom prst="rect">
            <a:avLst/>
          </a:prstGeom>
          <a:noFill/>
          <a:ln w="9525">
            <a:noFill/>
            <a:miter lim="800000"/>
            <a:headEnd/>
            <a:tailEnd/>
          </a:ln>
        </p:spPr>
      </p:pic>
      <p:pic>
        <p:nvPicPr>
          <p:cNvPr id="14342" name="Picture 6" descr="1"/>
          <p:cNvPicPr>
            <a:picLocks noChangeAspect="1" noChangeArrowheads="1"/>
          </p:cNvPicPr>
          <p:nvPr/>
        </p:nvPicPr>
        <p:blipFill>
          <a:blip r:embed="rId4"/>
          <a:srcRect/>
          <a:stretch>
            <a:fillRect/>
          </a:stretch>
        </p:blipFill>
        <p:spPr bwMode="auto">
          <a:xfrm>
            <a:off x="609600" y="2743200"/>
            <a:ext cx="3581400" cy="3432175"/>
          </a:xfrm>
          <a:prstGeom prst="rect">
            <a:avLst/>
          </a:prstGeom>
          <a:noFill/>
          <a:ln w="9525">
            <a:noFill/>
            <a:miter lim="800000"/>
            <a:headEnd/>
            <a:tailEnd/>
          </a:ln>
        </p:spPr>
      </p:pic>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5800" y="228600"/>
            <a:ext cx="7772400" cy="1143000"/>
          </a:xfrm>
        </p:spPr>
        <p:txBody>
          <a:bodyPr/>
          <a:lstStyle/>
          <a:p>
            <a:r>
              <a:rPr lang="en-US"/>
              <a:t>Common Joint Reductions</a:t>
            </a:r>
          </a:p>
        </p:txBody>
      </p:sp>
      <p:sp>
        <p:nvSpPr>
          <p:cNvPr id="15363" name="Rectangle 3"/>
          <p:cNvSpPr>
            <a:spLocks noGrp="1" noChangeArrowheads="1"/>
          </p:cNvSpPr>
          <p:nvPr>
            <p:ph type="body" idx="1"/>
          </p:nvPr>
        </p:nvSpPr>
        <p:spPr>
          <a:xfrm>
            <a:off x="609600" y="1447800"/>
            <a:ext cx="7772400" cy="4114800"/>
          </a:xfrm>
        </p:spPr>
        <p:txBody>
          <a:bodyPr/>
          <a:lstStyle/>
          <a:p>
            <a:r>
              <a:rPr lang="en-US" u="sng"/>
              <a:t>Shoulder Dislocation</a:t>
            </a:r>
            <a:r>
              <a:rPr lang="en-US" b="1"/>
              <a:t> </a:t>
            </a:r>
            <a:r>
              <a:rPr lang="en-US"/>
              <a:t>- </a:t>
            </a:r>
            <a:r>
              <a:rPr lang="en-US" b="1" u="sng"/>
              <a:t>relaxation</a:t>
            </a:r>
            <a:r>
              <a:rPr lang="en-US"/>
              <a:t>, traction, gentle rotation if necessary </a:t>
            </a:r>
          </a:p>
        </p:txBody>
      </p:sp>
      <p:pic>
        <p:nvPicPr>
          <p:cNvPr id="15364" name="Picture 4" descr="1"/>
          <p:cNvPicPr>
            <a:picLocks noChangeAspect="1" noChangeArrowheads="1"/>
          </p:cNvPicPr>
          <p:nvPr/>
        </p:nvPicPr>
        <p:blipFill>
          <a:blip r:embed="rId3">
            <a:lum bright="18000" contrast="-48000"/>
          </a:blip>
          <a:srcRect/>
          <a:stretch>
            <a:fillRect/>
          </a:stretch>
        </p:blipFill>
        <p:spPr bwMode="auto">
          <a:xfrm>
            <a:off x="5029200" y="2667000"/>
            <a:ext cx="2960688" cy="3475038"/>
          </a:xfrm>
          <a:prstGeom prst="rect">
            <a:avLst/>
          </a:prstGeom>
          <a:noFill/>
          <a:ln w="9525">
            <a:noFill/>
            <a:miter lim="800000"/>
            <a:headEnd/>
            <a:tailEnd/>
          </a:ln>
        </p:spPr>
      </p:pic>
      <p:pic>
        <p:nvPicPr>
          <p:cNvPr id="15365" name="Picture 5" descr="1"/>
          <p:cNvPicPr>
            <a:picLocks noChangeAspect="1" noChangeArrowheads="1"/>
          </p:cNvPicPr>
          <p:nvPr/>
        </p:nvPicPr>
        <p:blipFill>
          <a:blip r:embed="rId4">
            <a:lum bright="-12000" contrast="12000"/>
          </a:blip>
          <a:srcRect/>
          <a:stretch>
            <a:fillRect/>
          </a:stretch>
        </p:blipFill>
        <p:spPr bwMode="auto">
          <a:xfrm>
            <a:off x="381000" y="2762250"/>
            <a:ext cx="3810000" cy="3028950"/>
          </a:xfrm>
          <a:prstGeom prst="rect">
            <a:avLst/>
          </a:prstGeom>
          <a:noFill/>
          <a:ln w="9525">
            <a:noFill/>
            <a:miter lim="800000"/>
            <a:headEnd/>
            <a:tailEnd/>
          </a:ln>
        </p:spPr>
      </p:pic>
      <p:sp>
        <p:nvSpPr>
          <p:cNvPr id="15366" name="Rectangle 6"/>
          <p:cNvSpPr>
            <a:spLocks noChangeArrowheads="1"/>
          </p:cNvSpPr>
          <p:nvPr/>
        </p:nvSpPr>
        <p:spPr bwMode="auto">
          <a:xfrm>
            <a:off x="2960688" y="6389688"/>
            <a:ext cx="3227387" cy="304800"/>
          </a:xfrm>
          <a:prstGeom prst="rect">
            <a:avLst/>
          </a:prstGeom>
          <a:noFill/>
          <a:ln w="25400">
            <a:noFill/>
            <a:miter lim="800000"/>
            <a:headEnd/>
            <a:tailEnd/>
          </a:ln>
        </p:spPr>
        <p:txBody>
          <a:bodyPr wrap="none">
            <a:spAutoFit/>
          </a:bodyPr>
          <a:lstStyle/>
          <a:p>
            <a:r>
              <a:rPr lang="en-US" sz="1400"/>
              <a:t>Figures from Rockwood and Green, 5</a:t>
            </a:r>
            <a:r>
              <a:rPr lang="en-US" sz="1400" baseline="30000"/>
              <a:t>th</a:t>
            </a:r>
            <a:r>
              <a:rPr lang="en-US" sz="1400"/>
              <a:t> ed.</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76200"/>
            <a:ext cx="7772400" cy="1143000"/>
          </a:xfrm>
        </p:spPr>
        <p:txBody>
          <a:bodyPr/>
          <a:lstStyle/>
          <a:p>
            <a:r>
              <a:rPr lang="en-US"/>
              <a:t>Common Joint Reductions</a:t>
            </a:r>
          </a:p>
        </p:txBody>
      </p:sp>
      <p:sp>
        <p:nvSpPr>
          <p:cNvPr id="16387" name="Rectangle 3"/>
          <p:cNvSpPr>
            <a:spLocks noGrp="1" noChangeArrowheads="1"/>
          </p:cNvSpPr>
          <p:nvPr>
            <p:ph type="body" sz="half" idx="1"/>
          </p:nvPr>
        </p:nvSpPr>
        <p:spPr>
          <a:xfrm>
            <a:off x="533400" y="1143000"/>
            <a:ext cx="3810000" cy="4114800"/>
          </a:xfrm>
        </p:spPr>
        <p:txBody>
          <a:bodyPr/>
          <a:lstStyle/>
          <a:p>
            <a:pPr>
              <a:buFontTx/>
              <a:buNone/>
            </a:pPr>
            <a:r>
              <a:rPr lang="en-US" sz="2800" u="sng"/>
              <a:t>Hip Dislocation</a:t>
            </a:r>
            <a:endParaRPr lang="en-US" sz="2800"/>
          </a:p>
          <a:p>
            <a:r>
              <a:rPr lang="en-US" sz="2800"/>
              <a:t>Relaxation, flexion, traction,  adduction and internal rotation</a:t>
            </a:r>
          </a:p>
          <a:p>
            <a:r>
              <a:rPr lang="en-US" sz="2800"/>
              <a:t>Gentle and atraumatic</a:t>
            </a:r>
          </a:p>
        </p:txBody>
      </p:sp>
      <p:sp>
        <p:nvSpPr>
          <p:cNvPr id="16388" name="Text Box 4"/>
          <p:cNvSpPr txBox="1">
            <a:spLocks noChangeArrowheads="1"/>
          </p:cNvSpPr>
          <p:nvPr/>
        </p:nvSpPr>
        <p:spPr bwMode="auto">
          <a:xfrm>
            <a:off x="873125" y="5715000"/>
            <a:ext cx="7010400" cy="822325"/>
          </a:xfrm>
          <a:prstGeom prst="rect">
            <a:avLst/>
          </a:prstGeom>
          <a:noFill/>
          <a:ln w="9525">
            <a:noFill/>
            <a:miter lim="800000"/>
            <a:headEnd/>
            <a:tailEnd/>
          </a:ln>
        </p:spPr>
        <p:txBody>
          <a:bodyPr wrap="none">
            <a:spAutoFit/>
          </a:bodyPr>
          <a:lstStyle/>
          <a:p>
            <a:pPr algn="l" eaLnBrk="0" hangingPunct="0"/>
            <a:r>
              <a:rPr lang="en-US">
                <a:latin typeface="Times" charset="0"/>
              </a:rPr>
              <a:t>Relocation should be palpable and permit significantly </a:t>
            </a:r>
          </a:p>
          <a:p>
            <a:pPr algn="l" eaLnBrk="0" hangingPunct="0"/>
            <a:r>
              <a:rPr lang="en-US">
                <a:latin typeface="Times" charset="0"/>
              </a:rPr>
              <a:t>improved ROM. This often requires very deep sedation.</a:t>
            </a:r>
          </a:p>
        </p:txBody>
      </p:sp>
      <p:sp>
        <p:nvSpPr>
          <p:cNvPr id="16389" name="Rectangle 5"/>
          <p:cNvSpPr>
            <a:spLocks noChangeArrowheads="1"/>
          </p:cNvSpPr>
          <p:nvPr/>
        </p:nvSpPr>
        <p:spPr bwMode="auto">
          <a:xfrm>
            <a:off x="2932113" y="6546850"/>
            <a:ext cx="3276600" cy="304800"/>
          </a:xfrm>
          <a:prstGeom prst="rect">
            <a:avLst/>
          </a:prstGeom>
          <a:noFill/>
          <a:ln w="25400">
            <a:noFill/>
            <a:miter lim="800000"/>
            <a:headEnd/>
            <a:tailEnd/>
          </a:ln>
        </p:spPr>
        <p:txBody>
          <a:bodyPr wrap="none">
            <a:spAutoFit/>
          </a:bodyPr>
          <a:lstStyle/>
          <a:p>
            <a:pPr eaLnBrk="0" hangingPunct="0">
              <a:spcBef>
                <a:spcPct val="30000"/>
              </a:spcBef>
            </a:pPr>
            <a:r>
              <a:rPr lang="en-US" sz="1400"/>
              <a:t>Figures from Rockwood and Green, 5th ed.</a:t>
            </a:r>
          </a:p>
        </p:txBody>
      </p:sp>
      <p:pic>
        <p:nvPicPr>
          <p:cNvPr id="16390" name="Picture 6" descr="1"/>
          <p:cNvPicPr>
            <a:picLocks noChangeAspect="1" noChangeArrowheads="1"/>
          </p:cNvPicPr>
          <p:nvPr/>
        </p:nvPicPr>
        <p:blipFill>
          <a:blip r:embed="rId3"/>
          <a:srcRect/>
          <a:stretch>
            <a:fillRect/>
          </a:stretch>
        </p:blipFill>
        <p:spPr bwMode="auto">
          <a:xfrm>
            <a:off x="5029200" y="1143000"/>
            <a:ext cx="2389188" cy="4495800"/>
          </a:xfrm>
          <a:prstGeom prst="rect">
            <a:avLst/>
          </a:prstGeom>
          <a:noFill/>
          <a:ln w="9525">
            <a:noFill/>
            <a:miter lim="800000"/>
            <a:headEnd/>
            <a:tailEnd/>
          </a:ln>
        </p:spPr>
      </p:pic>
      <p:pic>
        <p:nvPicPr>
          <p:cNvPr id="16391" name="Picture 7" descr="1"/>
          <p:cNvPicPr>
            <a:picLocks noGrp="1" noChangeAspect="1" noChangeArrowheads="1"/>
          </p:cNvPicPr>
          <p:nvPr>
            <p:ph sz="half" idx="2"/>
          </p:nvPr>
        </p:nvPicPr>
        <p:blipFill>
          <a:blip r:embed="rId4"/>
          <a:srcRect/>
          <a:stretch>
            <a:fillRect/>
          </a:stretch>
        </p:blipFill>
        <p:spPr>
          <a:xfrm>
            <a:off x="1447800" y="3630613"/>
            <a:ext cx="2286000" cy="2008187"/>
          </a:xfrm>
          <a:noFill/>
        </p:spPr>
      </p:pic>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dirty="0"/>
              <a:t>Splinting</a:t>
            </a:r>
          </a:p>
        </p:txBody>
      </p:sp>
      <p:sp>
        <p:nvSpPr>
          <p:cNvPr id="17411" name="Rectangle 3"/>
          <p:cNvSpPr>
            <a:spLocks noGrp="1" noChangeArrowheads="1"/>
          </p:cNvSpPr>
          <p:nvPr>
            <p:ph type="body" idx="1"/>
          </p:nvPr>
        </p:nvSpPr>
        <p:spPr/>
        <p:txBody>
          <a:bodyPr/>
          <a:lstStyle/>
          <a:p>
            <a:r>
              <a:rPr lang="en-US"/>
              <a:t>Non-cicumferential – allows for further swelling</a:t>
            </a:r>
          </a:p>
          <a:p>
            <a:r>
              <a:rPr lang="en-US"/>
              <a:t>May use plaster or prefab fiberglass splints</a:t>
            </a:r>
          </a:p>
          <a:p>
            <a:pPr>
              <a:buFontTx/>
              <a:buNone/>
            </a:pPr>
            <a:r>
              <a:rPr lang="en-US"/>
              <a:t>	(plaster molds better)</a:t>
            </a:r>
          </a:p>
        </p:txBody>
      </p:sp>
      <p:pic>
        <p:nvPicPr>
          <p:cNvPr id="17412" name="Picture 4"/>
          <p:cNvPicPr>
            <a:picLocks noChangeAspect="1" noChangeArrowheads="1"/>
          </p:cNvPicPr>
          <p:nvPr/>
        </p:nvPicPr>
        <p:blipFill>
          <a:blip r:embed="rId2"/>
          <a:srcRect/>
          <a:stretch>
            <a:fillRect/>
          </a:stretch>
        </p:blipFill>
        <p:spPr bwMode="auto">
          <a:xfrm>
            <a:off x="5129213" y="4000500"/>
            <a:ext cx="3405187" cy="2552700"/>
          </a:xfrm>
          <a:prstGeom prst="rect">
            <a:avLst/>
          </a:prstGeom>
          <a:noFill/>
          <a:ln w="9525">
            <a:noFill/>
            <a:miter lim="800000"/>
            <a:headEnd/>
            <a:tailEnd/>
          </a:ln>
        </p:spPr>
      </p:pic>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dirty="0"/>
              <a:t>Common Splinting Techniques</a:t>
            </a:r>
          </a:p>
        </p:txBody>
      </p:sp>
      <p:sp>
        <p:nvSpPr>
          <p:cNvPr id="18435" name="Rectangle 3"/>
          <p:cNvSpPr>
            <a:spLocks noGrp="1" noChangeArrowheads="1"/>
          </p:cNvSpPr>
          <p:nvPr>
            <p:ph type="body" idx="1"/>
          </p:nvPr>
        </p:nvSpPr>
        <p:spPr/>
        <p:txBody>
          <a:bodyPr/>
          <a:lstStyle/>
          <a:p>
            <a:r>
              <a:rPr lang="en-US" sz="2800"/>
              <a:t>“Bulky” Jones</a:t>
            </a:r>
          </a:p>
          <a:p>
            <a:r>
              <a:rPr lang="en-US" sz="2800"/>
              <a:t>Sugar-tong</a:t>
            </a:r>
          </a:p>
          <a:p>
            <a:r>
              <a:rPr lang="en-US" sz="2800"/>
              <a:t>Coaptation</a:t>
            </a:r>
          </a:p>
          <a:p>
            <a:r>
              <a:rPr lang="en-US" sz="2800"/>
              <a:t>Ulnar gutter</a:t>
            </a:r>
          </a:p>
          <a:p>
            <a:r>
              <a:rPr lang="en-US" sz="2800"/>
              <a:t>Volar / Dorsal hand</a:t>
            </a:r>
          </a:p>
          <a:p>
            <a:r>
              <a:rPr lang="en-US" sz="2800"/>
              <a:t>Thumb spica</a:t>
            </a:r>
          </a:p>
          <a:p>
            <a:r>
              <a:rPr lang="en-US" sz="2800"/>
              <a:t>Posterior slab (ankle) +/- U splint</a:t>
            </a:r>
          </a:p>
          <a:p>
            <a:r>
              <a:rPr lang="en-US" sz="2800"/>
              <a:t>Posterior slab (thigh)</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81000" y="533400"/>
            <a:ext cx="5486400" cy="914400"/>
          </a:xfrm>
        </p:spPr>
        <p:txBody>
          <a:bodyPr/>
          <a:lstStyle/>
          <a:p>
            <a:r>
              <a:rPr lang="en-US"/>
              <a:t>Sugar Tong Splint</a:t>
            </a:r>
          </a:p>
        </p:txBody>
      </p:sp>
      <p:sp>
        <p:nvSpPr>
          <p:cNvPr id="19459" name="Rectangle 3"/>
          <p:cNvSpPr>
            <a:spLocks noGrp="1" noChangeArrowheads="1"/>
          </p:cNvSpPr>
          <p:nvPr>
            <p:ph type="body" sz="half" idx="1"/>
          </p:nvPr>
        </p:nvSpPr>
        <p:spPr>
          <a:xfrm>
            <a:off x="304800" y="1981200"/>
            <a:ext cx="4724400" cy="4114800"/>
          </a:xfrm>
        </p:spPr>
        <p:txBody>
          <a:bodyPr/>
          <a:lstStyle/>
          <a:p>
            <a:r>
              <a:rPr lang="en-US"/>
              <a:t>Splint extends around the distal humerus to provide rotational control</a:t>
            </a:r>
          </a:p>
          <a:p>
            <a:r>
              <a:rPr lang="en-US"/>
              <a:t>Padding should be at least    3 - 4 layers thick with several extra layers at the elbow</a:t>
            </a:r>
          </a:p>
        </p:txBody>
      </p:sp>
      <p:sp>
        <p:nvSpPr>
          <p:cNvPr id="19460" name="Rectangle 4"/>
          <p:cNvSpPr>
            <a:spLocks noGrp="1" noChangeArrowheads="1"/>
          </p:cNvSpPr>
          <p:nvPr>
            <p:ph type="body" sz="half" idx="2"/>
          </p:nvPr>
        </p:nvSpPr>
        <p:spPr/>
        <p:txBody>
          <a:bodyPr/>
          <a:lstStyle/>
          <a:p>
            <a:pPr>
              <a:buFontTx/>
              <a:buNone/>
            </a:pPr>
            <a:r>
              <a:rPr lang="en-US"/>
              <a:t> </a:t>
            </a:r>
          </a:p>
        </p:txBody>
      </p:sp>
      <p:pic>
        <p:nvPicPr>
          <p:cNvPr id="19461" name="Picture 5"/>
          <p:cNvPicPr>
            <a:picLocks noChangeAspect="1" noChangeArrowheads="1"/>
          </p:cNvPicPr>
          <p:nvPr/>
        </p:nvPicPr>
        <p:blipFill>
          <a:blip r:embed="rId2"/>
          <a:srcRect/>
          <a:stretch>
            <a:fillRect/>
          </a:stretch>
        </p:blipFill>
        <p:spPr bwMode="auto">
          <a:xfrm>
            <a:off x="5778500" y="538163"/>
            <a:ext cx="2755900" cy="5862637"/>
          </a:xfrm>
          <a:prstGeom prst="rect">
            <a:avLst/>
          </a:prstGeom>
          <a:noFill/>
          <a:ln w="9525">
            <a:noFill/>
            <a:miter lim="800000"/>
            <a:headEnd/>
            <a:tailEnd/>
          </a:ln>
        </p:spPr>
      </p:pic>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3"/>
          <p:cNvSpPr txBox="1">
            <a:spLocks noChangeArrowheads="1"/>
          </p:cNvSpPr>
          <p:nvPr/>
        </p:nvSpPr>
        <p:spPr bwMode="auto">
          <a:xfrm>
            <a:off x="381000" y="2438400"/>
            <a:ext cx="4038600" cy="3081338"/>
          </a:xfrm>
          <a:prstGeom prst="rect">
            <a:avLst/>
          </a:prstGeom>
          <a:noFill/>
          <a:ln w="9525">
            <a:noFill/>
            <a:miter lim="800000"/>
            <a:headEnd/>
            <a:tailEnd/>
          </a:ln>
        </p:spPr>
        <p:txBody>
          <a:bodyPr>
            <a:spAutoFit/>
          </a:bodyPr>
          <a:lstStyle/>
          <a:p>
            <a:pPr marL="223838" indent="-223838" algn="l" eaLnBrk="0" hangingPunct="0">
              <a:buFontTx/>
              <a:buChar char="•"/>
            </a:pPr>
            <a:r>
              <a:rPr lang="en-US" sz="2800">
                <a:latin typeface="Times" charset="0"/>
              </a:rPr>
              <a:t>Medially splint ends in the axilla and must be well padded to avoid skin  breakdown</a:t>
            </a:r>
          </a:p>
          <a:p>
            <a:pPr marL="223838" indent="-223838" algn="l" eaLnBrk="0" hangingPunct="0"/>
            <a:endParaRPr lang="en-US" sz="2800">
              <a:latin typeface="Times" charset="0"/>
            </a:endParaRPr>
          </a:p>
          <a:p>
            <a:pPr marL="223838" indent="-223838" algn="l" eaLnBrk="0" hangingPunct="0">
              <a:buFontTx/>
              <a:buChar char="•"/>
            </a:pPr>
            <a:r>
              <a:rPr lang="en-US" sz="2800">
                <a:latin typeface="Times" charset="0"/>
              </a:rPr>
              <a:t>Lateral aspect of splint extends over the deltoid</a:t>
            </a:r>
          </a:p>
        </p:txBody>
      </p:sp>
      <p:sp>
        <p:nvSpPr>
          <p:cNvPr id="20483" name="Rectangle 4"/>
          <p:cNvSpPr>
            <a:spLocks noChangeArrowheads="1"/>
          </p:cNvSpPr>
          <p:nvPr/>
        </p:nvSpPr>
        <p:spPr bwMode="auto">
          <a:xfrm>
            <a:off x="5275263" y="5562600"/>
            <a:ext cx="3640137" cy="304800"/>
          </a:xfrm>
          <a:prstGeom prst="rect">
            <a:avLst/>
          </a:prstGeom>
          <a:noFill/>
          <a:ln w="25400">
            <a:noFill/>
            <a:miter lim="800000"/>
            <a:headEnd/>
            <a:tailEnd/>
          </a:ln>
        </p:spPr>
        <p:txBody>
          <a:bodyPr>
            <a:spAutoFit/>
          </a:bodyPr>
          <a:lstStyle/>
          <a:p>
            <a:r>
              <a:rPr lang="en-US" sz="1400"/>
              <a:t>Figure from Rockwood and Green, 4</a:t>
            </a:r>
            <a:r>
              <a:rPr lang="en-US" sz="1400" baseline="30000"/>
              <a:t>th</a:t>
            </a:r>
            <a:r>
              <a:rPr lang="en-US" sz="1400"/>
              <a:t> ed.</a:t>
            </a:r>
          </a:p>
        </p:txBody>
      </p:sp>
      <p:pic>
        <p:nvPicPr>
          <p:cNvPr id="20484" name="Picture 5" descr="1"/>
          <p:cNvPicPr>
            <a:picLocks noChangeAspect="1" noChangeArrowheads="1"/>
          </p:cNvPicPr>
          <p:nvPr/>
        </p:nvPicPr>
        <p:blipFill>
          <a:blip r:embed="rId3"/>
          <a:srcRect l="4988" r="2942" b="5693"/>
          <a:stretch>
            <a:fillRect/>
          </a:stretch>
        </p:blipFill>
        <p:spPr bwMode="auto">
          <a:xfrm>
            <a:off x="4800600" y="1828800"/>
            <a:ext cx="4191000" cy="3568700"/>
          </a:xfrm>
          <a:prstGeom prst="rect">
            <a:avLst/>
          </a:prstGeom>
          <a:noFill/>
          <a:ln w="9525">
            <a:noFill/>
            <a:miter lim="800000"/>
            <a:headEnd/>
            <a:tailEnd/>
          </a:ln>
        </p:spPr>
      </p:pic>
      <p:sp>
        <p:nvSpPr>
          <p:cNvPr id="20485" name="Text Box 6"/>
          <p:cNvSpPr txBox="1">
            <a:spLocks noChangeArrowheads="1"/>
          </p:cNvSpPr>
          <p:nvPr/>
        </p:nvSpPr>
        <p:spPr bwMode="auto">
          <a:xfrm>
            <a:off x="228600" y="381000"/>
            <a:ext cx="8534400" cy="641350"/>
          </a:xfrm>
          <a:prstGeom prst="rect">
            <a:avLst/>
          </a:prstGeom>
          <a:noFill/>
          <a:ln w="9525">
            <a:noFill/>
            <a:miter lim="800000"/>
            <a:headEnd/>
            <a:tailEnd/>
          </a:ln>
        </p:spPr>
        <p:txBody>
          <a:bodyPr>
            <a:spAutoFit/>
          </a:bodyPr>
          <a:lstStyle/>
          <a:p>
            <a:pPr algn="l" eaLnBrk="0" hangingPunct="0"/>
            <a:r>
              <a:rPr lang="en-US" sz="3600" b="1">
                <a:solidFill>
                  <a:schemeClr val="tx2"/>
                </a:solidFill>
                <a:latin typeface="Times" charset="0"/>
              </a:rPr>
              <a:t>Humeral Shaft Fracture Coaptation Splint</a:t>
            </a:r>
            <a:r>
              <a:rPr lang="en-US" sz="3600">
                <a:solidFill>
                  <a:schemeClr val="tx2"/>
                </a:solidFill>
                <a:latin typeface="Times" charset="0"/>
              </a:rPr>
              <a:t>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t>Fracture Bracing</a:t>
            </a:r>
          </a:p>
        </p:txBody>
      </p:sp>
      <p:sp>
        <p:nvSpPr>
          <p:cNvPr id="21507" name="Rectangle 3"/>
          <p:cNvSpPr>
            <a:spLocks noGrp="1" noChangeArrowheads="1"/>
          </p:cNvSpPr>
          <p:nvPr>
            <p:ph type="body" idx="1"/>
          </p:nvPr>
        </p:nvSpPr>
        <p:spPr/>
        <p:txBody>
          <a:bodyPr/>
          <a:lstStyle/>
          <a:p>
            <a:r>
              <a:rPr lang="en-US"/>
              <a:t>Allows for early functional ROM and weight bearing</a:t>
            </a:r>
          </a:p>
          <a:p>
            <a:r>
              <a:rPr lang="en-US"/>
              <a:t>Relies on intact soft tissues and muscle envelope to maintain alignment and length</a:t>
            </a:r>
          </a:p>
          <a:p>
            <a:r>
              <a:rPr lang="en-US"/>
              <a:t>Most commonly used for humeral shaft and tibial shaft fractures</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5"/>
          <p:cNvSpPr txBox="1">
            <a:spLocks noChangeArrowheads="1"/>
          </p:cNvSpPr>
          <p:nvPr/>
        </p:nvSpPr>
        <p:spPr bwMode="auto">
          <a:xfrm>
            <a:off x="304800" y="914400"/>
            <a:ext cx="5105400" cy="5216525"/>
          </a:xfrm>
          <a:prstGeom prst="rect">
            <a:avLst/>
          </a:prstGeom>
          <a:noFill/>
          <a:ln w="9525">
            <a:noFill/>
            <a:miter lim="800000"/>
            <a:headEnd/>
            <a:tailEnd/>
          </a:ln>
        </p:spPr>
        <p:txBody>
          <a:bodyPr>
            <a:spAutoFit/>
          </a:bodyPr>
          <a:lstStyle/>
          <a:p>
            <a:pPr marL="223838" indent="-223838" algn="l" eaLnBrk="0" hangingPunct="0">
              <a:buFontTx/>
              <a:buChar char="•"/>
            </a:pPr>
            <a:r>
              <a:rPr lang="en-US" sz="2800">
                <a:latin typeface="Times" charset="0"/>
              </a:rPr>
              <a:t>Convert to humeral fracture brace 7-10 days after fracture</a:t>
            </a:r>
          </a:p>
          <a:p>
            <a:pPr marL="223838" indent="-223838" algn="l" eaLnBrk="0" hangingPunct="0"/>
            <a:r>
              <a:rPr lang="en-US" sz="2800">
                <a:latin typeface="Times" charset="0"/>
              </a:rPr>
              <a:t>	(i.e. when fracture site is not tender to compression).</a:t>
            </a:r>
          </a:p>
          <a:p>
            <a:pPr marL="223838" indent="-223838" algn="l" eaLnBrk="0" hangingPunct="0">
              <a:buFontTx/>
              <a:buChar char="•"/>
            </a:pPr>
            <a:r>
              <a:rPr lang="en-US" sz="2800">
                <a:latin typeface="Times" charset="0"/>
              </a:rPr>
              <a:t>Allows early active elbow ROM </a:t>
            </a:r>
          </a:p>
          <a:p>
            <a:pPr marL="223838" indent="-223838" algn="l" eaLnBrk="0" hangingPunct="0">
              <a:buFontTx/>
              <a:buChar char="•"/>
            </a:pPr>
            <a:r>
              <a:rPr lang="en-US" sz="2800">
                <a:latin typeface="Times" charset="0"/>
              </a:rPr>
              <a:t>Fracture reduction maintained by hydrostatic column principle</a:t>
            </a:r>
          </a:p>
          <a:p>
            <a:pPr marL="223838" indent="-223838" algn="l" eaLnBrk="0" hangingPunct="0">
              <a:buFontTx/>
              <a:buChar char="•"/>
            </a:pPr>
            <a:r>
              <a:rPr lang="en-US" sz="2800">
                <a:latin typeface="Times" charset="0"/>
              </a:rPr>
              <a:t>Co-contraction of muscles</a:t>
            </a:r>
          </a:p>
          <a:p>
            <a:pPr lvl="1" algn="l" eaLnBrk="0" hangingPunct="0"/>
            <a:r>
              <a:rPr lang="en-US" sz="2800">
                <a:latin typeface="Times" charset="0"/>
              </a:rPr>
              <a:t>- Snug brace during the day</a:t>
            </a:r>
          </a:p>
          <a:p>
            <a:pPr lvl="1" algn="l" eaLnBrk="0" hangingPunct="0"/>
            <a:r>
              <a:rPr lang="en-US" sz="2800">
                <a:latin typeface="Times" charset="0"/>
              </a:rPr>
              <a:t>- Do not rest elbow on table</a:t>
            </a:r>
          </a:p>
          <a:p>
            <a:pPr lvl="1" algn="l" eaLnBrk="0" hangingPunct="0">
              <a:buFontTx/>
              <a:buChar char="•"/>
            </a:pPr>
            <a:endParaRPr lang="en-US" sz="2800">
              <a:latin typeface="Times" charset="0"/>
            </a:endParaRPr>
          </a:p>
          <a:p>
            <a:pPr marL="223838" indent="-223838" algn="l" eaLnBrk="0" hangingPunct="0"/>
            <a:endParaRPr lang="en-US" sz="2800">
              <a:latin typeface="Times" charset="0"/>
            </a:endParaRPr>
          </a:p>
        </p:txBody>
      </p:sp>
      <p:sp>
        <p:nvSpPr>
          <p:cNvPr id="22531" name="Text Box 6"/>
          <p:cNvSpPr txBox="1">
            <a:spLocks noChangeArrowheads="1"/>
          </p:cNvSpPr>
          <p:nvPr/>
        </p:nvSpPr>
        <p:spPr bwMode="auto">
          <a:xfrm>
            <a:off x="457200" y="4953000"/>
            <a:ext cx="4056063" cy="1373188"/>
          </a:xfrm>
          <a:prstGeom prst="rect">
            <a:avLst/>
          </a:prstGeom>
          <a:noFill/>
          <a:ln w="9525">
            <a:noFill/>
            <a:miter lim="800000"/>
            <a:headEnd/>
            <a:tailEnd/>
          </a:ln>
        </p:spPr>
        <p:txBody>
          <a:bodyPr>
            <a:spAutoFit/>
          </a:bodyPr>
          <a:lstStyle/>
          <a:p>
            <a:pPr algn="l" eaLnBrk="0" hangingPunct="0"/>
            <a:r>
              <a:rPr lang="en-US" sz="2800" b="1">
                <a:solidFill>
                  <a:schemeClr val="tx2"/>
                </a:solidFill>
              </a:rPr>
              <a:t>Patient must tolerate a snug fit for brace to be functional</a:t>
            </a:r>
            <a:r>
              <a:rPr lang="en-US" sz="2800">
                <a:solidFill>
                  <a:schemeClr val="tx2"/>
                </a:solidFill>
              </a:rPr>
              <a:t> </a:t>
            </a:r>
          </a:p>
        </p:txBody>
      </p:sp>
      <p:sp>
        <p:nvSpPr>
          <p:cNvPr id="22532" name="Rectangle 7"/>
          <p:cNvSpPr>
            <a:spLocks noChangeArrowheads="1"/>
          </p:cNvSpPr>
          <p:nvPr/>
        </p:nvSpPr>
        <p:spPr bwMode="auto">
          <a:xfrm>
            <a:off x="5200650" y="6096000"/>
            <a:ext cx="3943350" cy="336550"/>
          </a:xfrm>
          <a:prstGeom prst="rect">
            <a:avLst/>
          </a:prstGeom>
          <a:noFill/>
          <a:ln w="25400">
            <a:noFill/>
            <a:miter lim="800000"/>
            <a:headEnd/>
            <a:tailEnd/>
          </a:ln>
        </p:spPr>
        <p:txBody>
          <a:bodyPr>
            <a:spAutoFit/>
          </a:bodyPr>
          <a:lstStyle/>
          <a:p>
            <a:r>
              <a:rPr lang="en-US" sz="1600"/>
              <a:t>Figure from Rockwood and Green, 4th ed.</a:t>
            </a:r>
          </a:p>
        </p:txBody>
      </p:sp>
      <p:pic>
        <p:nvPicPr>
          <p:cNvPr id="22533" name="Picture 9" descr="1"/>
          <p:cNvPicPr>
            <a:picLocks noChangeAspect="1" noChangeArrowheads="1"/>
          </p:cNvPicPr>
          <p:nvPr/>
        </p:nvPicPr>
        <p:blipFill>
          <a:blip r:embed="rId3"/>
          <a:srcRect l="3703" r="2097" b="2632"/>
          <a:stretch>
            <a:fillRect/>
          </a:stretch>
        </p:blipFill>
        <p:spPr bwMode="auto">
          <a:xfrm>
            <a:off x="5486400" y="914400"/>
            <a:ext cx="3352800" cy="4876800"/>
          </a:xfrm>
          <a:prstGeom prst="rect">
            <a:avLst/>
          </a:prstGeom>
          <a:noFill/>
          <a:ln w="9525">
            <a:noFill/>
            <a:miter lim="800000"/>
            <a:headEnd/>
            <a:tailEnd/>
          </a:ln>
        </p:spPr>
      </p:pic>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t>Casting</a:t>
            </a:r>
          </a:p>
        </p:txBody>
      </p:sp>
      <p:sp>
        <p:nvSpPr>
          <p:cNvPr id="23555" name="Rectangle 3"/>
          <p:cNvSpPr>
            <a:spLocks noGrp="1" noChangeArrowheads="1"/>
          </p:cNvSpPr>
          <p:nvPr>
            <p:ph type="body" idx="1"/>
          </p:nvPr>
        </p:nvSpPr>
        <p:spPr/>
        <p:txBody>
          <a:bodyPr/>
          <a:lstStyle/>
          <a:p>
            <a:r>
              <a:rPr lang="en-US"/>
              <a:t>Goal of semi-rigid immobilization while avoiding pressure / skin complications</a:t>
            </a:r>
          </a:p>
          <a:p>
            <a:r>
              <a:rPr lang="en-US"/>
              <a:t>Often a poor choice in the treatment of acute fractures due to swelling and soft tissue complications</a:t>
            </a:r>
          </a:p>
          <a:p>
            <a:r>
              <a:rPr lang="en-US"/>
              <a:t>Good cast technique necessary to achieve predictable results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plaster</a:t>
            </a:r>
          </a:p>
        </p:txBody>
      </p:sp>
      <p:sp>
        <p:nvSpPr>
          <p:cNvPr id="3" name="Content Placeholder 2"/>
          <p:cNvSpPr>
            <a:spLocks noGrp="1"/>
          </p:cNvSpPr>
          <p:nvPr>
            <p:ph idx="1"/>
          </p:nvPr>
        </p:nvSpPr>
        <p:spPr/>
        <p:txBody>
          <a:bodyPr>
            <a:normAutofit lnSpcReduction="10000"/>
          </a:bodyPr>
          <a:lstStyle/>
          <a:p>
            <a:r>
              <a:rPr lang="en-US" dirty="0"/>
              <a:t>Plaster – is the common name  for calcium  suphate hemi hydrated  made by heating the mineral  gypsum, the common name for sulphate for lime plaster was made about 9000 years ago  and has been used by ancient Egyptians Greek and roman civilization  however, it wasn’t used on  a large scale until 1700s  when  it was require to be used in all construction  in Paris in 1666, a fire raged a cross  London  destroying many parts of it thus during the early  18</a:t>
            </a:r>
            <a:r>
              <a:rPr lang="en-US" baseline="30000" dirty="0"/>
              <a:t>th</a:t>
            </a:r>
            <a:r>
              <a:rPr lang="en-US" dirty="0"/>
              <a:t> century, Paris became the centre of plaster  production and hence the name plaster of Paris   started</a:t>
            </a:r>
          </a:p>
          <a:p>
            <a:endParaRPr lang="en-US" dirty="0"/>
          </a:p>
          <a:p>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99223-DB63-4F30-946C-752BF9A7CE28}"/>
              </a:ext>
            </a:extLst>
          </p:cNvPr>
          <p:cNvSpPr>
            <a:spLocks noGrp="1"/>
          </p:cNvSpPr>
          <p:nvPr>
            <p:ph type="title"/>
          </p:nvPr>
        </p:nvSpPr>
        <p:spPr/>
        <p:txBody>
          <a:bodyPr/>
          <a:lstStyle/>
          <a:p>
            <a:pPr algn="ctr"/>
            <a:r>
              <a:rPr lang="en-US" b="1" dirty="0"/>
              <a:t>NO DIRECT CONTACT</a:t>
            </a:r>
          </a:p>
        </p:txBody>
      </p:sp>
      <p:sp>
        <p:nvSpPr>
          <p:cNvPr id="3" name="Content Placeholder 2">
            <a:extLst>
              <a:ext uri="{FF2B5EF4-FFF2-40B4-BE49-F238E27FC236}">
                <a16:creationId xmlns:a16="http://schemas.microsoft.com/office/drawing/2014/main" id="{5B916B84-9E54-4F1C-89AC-0D1E7555CD71}"/>
              </a:ext>
            </a:extLst>
          </p:cNvPr>
          <p:cNvSpPr>
            <a:spLocks noGrp="1"/>
          </p:cNvSpPr>
          <p:nvPr>
            <p:ph idx="1"/>
          </p:nvPr>
        </p:nvSpPr>
        <p:spPr/>
        <p:txBody>
          <a:bodyPr/>
          <a:lstStyle/>
          <a:p>
            <a:r>
              <a:rPr lang="en-US" sz="2400" dirty="0">
                <a:solidFill>
                  <a:srgbClr val="000000"/>
                </a:solidFill>
                <a:latin typeface="Calibri" panose="020F0502020204030204" pitchFamily="34" charset="0"/>
              </a:rPr>
              <a:t>Avoid direct contact between the skin and plaster, which can result in abrasions and lacerations</a:t>
            </a:r>
            <a:r>
              <a:rPr lang="en-US" sz="1350" dirty="0">
                <a:solidFill>
                  <a:srgbClr val="000000"/>
                </a:solidFill>
                <a:latin typeface="Calibri" panose="020F0502020204030204" pitchFamily="34" charset="0"/>
              </a:rPr>
              <a:t>. </a:t>
            </a:r>
            <a:endParaRPr lang="en-US" dirty="0"/>
          </a:p>
        </p:txBody>
      </p:sp>
      <p:pic>
        <p:nvPicPr>
          <p:cNvPr id="5" name="Picture 4">
            <a:extLst>
              <a:ext uri="{FF2B5EF4-FFF2-40B4-BE49-F238E27FC236}">
                <a16:creationId xmlns:a16="http://schemas.microsoft.com/office/drawing/2014/main" id="{9C49DE08-9BBC-47F9-92C8-C7467EA316D8}"/>
              </a:ext>
            </a:extLst>
          </p:cNvPr>
          <p:cNvPicPr>
            <a:picLocks noChangeAspect="1"/>
          </p:cNvPicPr>
          <p:nvPr/>
        </p:nvPicPr>
        <p:blipFill>
          <a:blip r:embed="rId2"/>
          <a:stretch>
            <a:fillRect/>
          </a:stretch>
        </p:blipFill>
        <p:spPr>
          <a:xfrm>
            <a:off x="2403353" y="2944716"/>
            <a:ext cx="4887785" cy="3056034"/>
          </a:xfrm>
          <a:prstGeom prst="rect">
            <a:avLst/>
          </a:prstGeom>
        </p:spPr>
      </p:pic>
    </p:spTree>
    <p:extLst>
      <p:ext uri="{BB962C8B-B14F-4D97-AF65-F5344CB8AC3E}">
        <p14:creationId xmlns:p14="http://schemas.microsoft.com/office/powerpoint/2010/main" val="2793457830"/>
      </p:ext>
    </p:extLst>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t>Casting Techniques</a:t>
            </a:r>
          </a:p>
        </p:txBody>
      </p:sp>
      <p:sp>
        <p:nvSpPr>
          <p:cNvPr id="24579" name="Rectangle 3"/>
          <p:cNvSpPr>
            <a:spLocks noGrp="1" noChangeArrowheads="1"/>
          </p:cNvSpPr>
          <p:nvPr>
            <p:ph type="body" idx="1"/>
          </p:nvPr>
        </p:nvSpPr>
        <p:spPr/>
        <p:txBody>
          <a:bodyPr/>
          <a:lstStyle/>
          <a:p>
            <a:r>
              <a:rPr lang="en-US"/>
              <a:t>Stockinette - may require two different diameters to avoid overtight or loose material</a:t>
            </a:r>
          </a:p>
          <a:p>
            <a:r>
              <a:rPr lang="en-US"/>
              <a:t>Caution not to lift leg by stockinette – stretching the stockinette too tight around the heel may case high skin pressure</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28600" y="609600"/>
            <a:ext cx="5334000" cy="1143000"/>
          </a:xfrm>
        </p:spPr>
        <p:txBody>
          <a:bodyPr/>
          <a:lstStyle/>
          <a:p>
            <a:r>
              <a:rPr lang="en-US"/>
              <a:t>Casting Techniques</a:t>
            </a:r>
          </a:p>
        </p:txBody>
      </p:sp>
      <p:sp>
        <p:nvSpPr>
          <p:cNvPr id="25603" name="Rectangle 3"/>
          <p:cNvSpPr>
            <a:spLocks noGrp="1" noChangeArrowheads="1"/>
          </p:cNvSpPr>
          <p:nvPr>
            <p:ph type="body" idx="1"/>
          </p:nvPr>
        </p:nvSpPr>
        <p:spPr>
          <a:xfrm>
            <a:off x="685800" y="1981200"/>
            <a:ext cx="4191000" cy="4114800"/>
          </a:xfrm>
        </p:spPr>
        <p:txBody>
          <a:bodyPr/>
          <a:lstStyle/>
          <a:p>
            <a:r>
              <a:rPr lang="en-US"/>
              <a:t>To avoid wrinkles in the stockineete, cut along the concave surface and overlap to produce a smooth contour</a:t>
            </a:r>
          </a:p>
        </p:txBody>
      </p:sp>
      <p:pic>
        <p:nvPicPr>
          <p:cNvPr id="25604" name="Picture 4"/>
          <p:cNvPicPr>
            <a:picLocks noChangeAspect="1" noChangeArrowheads="1"/>
          </p:cNvPicPr>
          <p:nvPr/>
        </p:nvPicPr>
        <p:blipFill>
          <a:blip r:embed="rId2"/>
          <a:srcRect/>
          <a:stretch>
            <a:fillRect/>
          </a:stretch>
        </p:blipFill>
        <p:spPr bwMode="auto">
          <a:xfrm>
            <a:off x="5638800" y="533400"/>
            <a:ext cx="2590800" cy="2325688"/>
          </a:xfrm>
          <a:prstGeom prst="rect">
            <a:avLst/>
          </a:prstGeom>
          <a:noFill/>
          <a:ln w="25400">
            <a:noFill/>
            <a:miter lim="800000"/>
            <a:headEnd/>
            <a:tailEnd/>
          </a:ln>
        </p:spPr>
      </p:pic>
      <p:pic>
        <p:nvPicPr>
          <p:cNvPr id="25605" name="Picture 5"/>
          <p:cNvPicPr>
            <a:picLocks noChangeAspect="1" noChangeArrowheads="1"/>
          </p:cNvPicPr>
          <p:nvPr/>
        </p:nvPicPr>
        <p:blipFill>
          <a:blip r:embed="rId3"/>
          <a:srcRect/>
          <a:stretch>
            <a:fillRect/>
          </a:stretch>
        </p:blipFill>
        <p:spPr bwMode="auto">
          <a:xfrm>
            <a:off x="5486400" y="3124200"/>
            <a:ext cx="2895600" cy="1990725"/>
          </a:xfrm>
          <a:prstGeom prst="rect">
            <a:avLst/>
          </a:prstGeom>
          <a:noFill/>
          <a:ln w="25400">
            <a:noFill/>
            <a:miter lim="800000"/>
            <a:headEnd/>
            <a:tailEnd/>
          </a:ln>
        </p:spPr>
      </p:pic>
      <p:sp>
        <p:nvSpPr>
          <p:cNvPr id="25606" name="Rectangle 6"/>
          <p:cNvSpPr>
            <a:spLocks noChangeArrowheads="1"/>
          </p:cNvSpPr>
          <p:nvPr/>
        </p:nvSpPr>
        <p:spPr bwMode="auto">
          <a:xfrm>
            <a:off x="5410200" y="5562600"/>
            <a:ext cx="3048000" cy="517525"/>
          </a:xfrm>
          <a:prstGeom prst="rect">
            <a:avLst/>
          </a:prstGeom>
          <a:noFill/>
          <a:ln w="25400">
            <a:noFill/>
            <a:miter lim="800000"/>
            <a:headEnd/>
            <a:tailEnd/>
          </a:ln>
        </p:spPr>
        <p:txBody>
          <a:bodyPr>
            <a:spAutoFit/>
          </a:bodyPr>
          <a:lstStyle/>
          <a:p>
            <a:r>
              <a:rPr lang="en-US" sz="1400"/>
              <a:t>Figure from Chapman’s Orthopaedic Surgery 3</a:t>
            </a:r>
            <a:r>
              <a:rPr lang="en-US" sz="1400" baseline="30000"/>
              <a:t>rd</a:t>
            </a:r>
            <a:r>
              <a:rPr lang="en-US" sz="1400"/>
              <a:t> Ed. </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t>Casting Techniques</a:t>
            </a:r>
          </a:p>
        </p:txBody>
      </p:sp>
      <p:sp>
        <p:nvSpPr>
          <p:cNvPr id="26627" name="Rectangle 3"/>
          <p:cNvSpPr>
            <a:spLocks noGrp="1" noChangeArrowheads="1"/>
          </p:cNvSpPr>
          <p:nvPr>
            <p:ph type="body" idx="1"/>
          </p:nvPr>
        </p:nvSpPr>
        <p:spPr>
          <a:xfrm>
            <a:off x="533400" y="1828800"/>
            <a:ext cx="4648200" cy="4114800"/>
          </a:xfrm>
        </p:spPr>
        <p:txBody>
          <a:bodyPr/>
          <a:lstStyle/>
          <a:p>
            <a:r>
              <a:rPr lang="en-US"/>
              <a:t>Cast padding</a:t>
            </a:r>
          </a:p>
          <a:p>
            <a:pPr lvl="1"/>
            <a:r>
              <a:rPr lang="en-US"/>
              <a:t>Roll distal to proximal </a:t>
            </a:r>
          </a:p>
          <a:p>
            <a:pPr lvl="1"/>
            <a:r>
              <a:rPr lang="en-US"/>
              <a:t>50 % overlap</a:t>
            </a:r>
          </a:p>
          <a:p>
            <a:pPr lvl="1"/>
            <a:r>
              <a:rPr lang="en-US"/>
              <a:t>2 layers minimum</a:t>
            </a:r>
          </a:p>
          <a:p>
            <a:pPr lvl="1"/>
            <a:r>
              <a:rPr lang="en-US"/>
              <a:t>Extra padding at fibular head, malleoli, patella, and olecranon</a:t>
            </a:r>
          </a:p>
        </p:txBody>
      </p:sp>
      <p:pic>
        <p:nvPicPr>
          <p:cNvPr id="26628" name="Picture 4"/>
          <p:cNvPicPr>
            <a:picLocks noChangeAspect="1" noChangeArrowheads="1"/>
          </p:cNvPicPr>
          <p:nvPr/>
        </p:nvPicPr>
        <p:blipFill>
          <a:blip r:embed="rId2"/>
          <a:srcRect/>
          <a:stretch>
            <a:fillRect/>
          </a:stretch>
        </p:blipFill>
        <p:spPr bwMode="auto">
          <a:xfrm>
            <a:off x="5105400" y="1828800"/>
            <a:ext cx="3810000" cy="2438400"/>
          </a:xfrm>
          <a:prstGeom prst="rect">
            <a:avLst/>
          </a:prstGeom>
          <a:noFill/>
          <a:ln w="25400">
            <a:noFill/>
            <a:miter lim="800000"/>
            <a:headEnd/>
            <a:tailEnd/>
          </a:ln>
        </p:spPr>
      </p:pic>
      <p:sp>
        <p:nvSpPr>
          <p:cNvPr id="26629" name="Rectangle 5"/>
          <p:cNvSpPr>
            <a:spLocks noChangeArrowheads="1"/>
          </p:cNvSpPr>
          <p:nvPr/>
        </p:nvSpPr>
        <p:spPr bwMode="auto">
          <a:xfrm>
            <a:off x="5562600" y="4724400"/>
            <a:ext cx="3048000" cy="517525"/>
          </a:xfrm>
          <a:prstGeom prst="rect">
            <a:avLst/>
          </a:prstGeom>
          <a:noFill/>
          <a:ln w="25400">
            <a:noFill/>
            <a:miter lim="800000"/>
            <a:headEnd/>
            <a:tailEnd/>
          </a:ln>
        </p:spPr>
        <p:txBody>
          <a:bodyPr>
            <a:spAutoFit/>
          </a:bodyPr>
          <a:lstStyle/>
          <a:p>
            <a:r>
              <a:rPr lang="en-US" sz="1400"/>
              <a:t>Figure from Chapman’s Orthopaedic Surgery 3</a:t>
            </a:r>
            <a:r>
              <a:rPr lang="en-US" sz="1400" baseline="30000"/>
              <a:t>rd</a:t>
            </a:r>
            <a:r>
              <a:rPr lang="en-US" sz="1400"/>
              <a:t> Ed. </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t>Plaster vs. Fiberglass</a:t>
            </a:r>
          </a:p>
        </p:txBody>
      </p:sp>
      <p:sp>
        <p:nvSpPr>
          <p:cNvPr id="27651" name="Rectangle 3"/>
          <p:cNvSpPr>
            <a:spLocks noGrp="1" noChangeArrowheads="1"/>
          </p:cNvSpPr>
          <p:nvPr>
            <p:ph type="body" idx="1"/>
          </p:nvPr>
        </p:nvSpPr>
        <p:spPr/>
        <p:txBody>
          <a:bodyPr/>
          <a:lstStyle/>
          <a:p>
            <a:r>
              <a:rPr lang="en-US" sz="3600"/>
              <a:t>Plaster</a:t>
            </a:r>
          </a:p>
          <a:p>
            <a:pPr lvl="1"/>
            <a:r>
              <a:rPr lang="en-US"/>
              <a:t>Use cold water to maximize molding time</a:t>
            </a:r>
          </a:p>
          <a:p>
            <a:r>
              <a:rPr lang="en-US" sz="3600"/>
              <a:t>Fiberglass</a:t>
            </a:r>
            <a:endParaRPr lang="en-US" sz="2800"/>
          </a:p>
          <a:p>
            <a:pPr lvl="1"/>
            <a:r>
              <a:rPr lang="en-US" sz="2400"/>
              <a:t> </a:t>
            </a:r>
            <a:r>
              <a:rPr lang="en-US"/>
              <a:t>More difficult to mold but more durable and resistant to breakdown</a:t>
            </a:r>
          </a:p>
          <a:p>
            <a:pPr lvl="1"/>
            <a:r>
              <a:rPr lang="en-US" sz="2400"/>
              <a:t> </a:t>
            </a:r>
            <a:r>
              <a:rPr lang="en-US"/>
              <a:t>Generally 2 - 3 times stronger for any given thickness</a:t>
            </a:r>
            <a:endParaRPr lang="en-US" sz="2400"/>
          </a:p>
          <a:p>
            <a:endParaRPr lang="en-US"/>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t>Width</a:t>
            </a:r>
          </a:p>
        </p:txBody>
      </p:sp>
      <p:sp>
        <p:nvSpPr>
          <p:cNvPr id="28675" name="Rectangle 3"/>
          <p:cNvSpPr>
            <a:spLocks noGrp="1" noChangeArrowheads="1"/>
          </p:cNvSpPr>
          <p:nvPr>
            <p:ph type="body" idx="1"/>
          </p:nvPr>
        </p:nvSpPr>
        <p:spPr/>
        <p:txBody>
          <a:bodyPr/>
          <a:lstStyle/>
          <a:p>
            <a:r>
              <a:rPr lang="en-US" dirty="0"/>
              <a:t>Casting materials are available in various widths</a:t>
            </a:r>
          </a:p>
          <a:p>
            <a:pPr lvl="1"/>
            <a:r>
              <a:rPr lang="en-US" dirty="0"/>
              <a:t>6 inch for thigh</a:t>
            </a:r>
          </a:p>
          <a:p>
            <a:pPr lvl="1"/>
            <a:r>
              <a:rPr lang="en-US" dirty="0"/>
              <a:t> 3 - 4 inch for lower leg</a:t>
            </a:r>
          </a:p>
          <a:p>
            <a:pPr lvl="1"/>
            <a:r>
              <a:rPr lang="en-US" dirty="0"/>
              <a:t> 3 - 4 inch for upper arm</a:t>
            </a:r>
          </a:p>
          <a:p>
            <a:pPr lvl="1"/>
            <a:r>
              <a:rPr lang="en-US" dirty="0"/>
              <a:t> 2 - 4 inch for forearm</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srcRect/>
          <a:stretch>
            <a:fillRect/>
          </a:stretch>
        </p:blipFill>
        <p:spPr bwMode="auto">
          <a:xfrm>
            <a:off x="4648200" y="1066800"/>
            <a:ext cx="3810000" cy="3276600"/>
          </a:xfrm>
          <a:prstGeom prst="rect">
            <a:avLst/>
          </a:prstGeom>
          <a:noFill/>
          <a:ln w="25400">
            <a:noFill/>
            <a:miter lim="800000"/>
            <a:headEnd/>
            <a:tailEnd/>
          </a:ln>
        </p:spPr>
      </p:pic>
      <p:sp>
        <p:nvSpPr>
          <p:cNvPr id="29699" name="Rectangle 3"/>
          <p:cNvSpPr>
            <a:spLocks noChangeArrowheads="1"/>
          </p:cNvSpPr>
          <p:nvPr/>
        </p:nvSpPr>
        <p:spPr bwMode="auto">
          <a:xfrm>
            <a:off x="5029200" y="4953000"/>
            <a:ext cx="2895600" cy="517525"/>
          </a:xfrm>
          <a:prstGeom prst="rect">
            <a:avLst/>
          </a:prstGeom>
          <a:noFill/>
          <a:ln w="25400">
            <a:noFill/>
            <a:miter lim="800000"/>
            <a:headEnd/>
            <a:tailEnd/>
          </a:ln>
        </p:spPr>
        <p:txBody>
          <a:bodyPr>
            <a:spAutoFit/>
          </a:bodyPr>
          <a:lstStyle/>
          <a:p>
            <a:r>
              <a:rPr lang="en-US" sz="1400"/>
              <a:t>Figure from Chapman’s Orthopaedic Surgery 3</a:t>
            </a:r>
            <a:r>
              <a:rPr lang="en-US" sz="1400" baseline="30000"/>
              <a:t>rd</a:t>
            </a:r>
            <a:r>
              <a:rPr lang="en-US" sz="1400"/>
              <a:t> Ed. </a:t>
            </a:r>
          </a:p>
        </p:txBody>
      </p:sp>
      <p:sp>
        <p:nvSpPr>
          <p:cNvPr id="29700" name="Text Box 4"/>
          <p:cNvSpPr txBox="1">
            <a:spLocks noChangeArrowheads="1"/>
          </p:cNvSpPr>
          <p:nvPr/>
        </p:nvSpPr>
        <p:spPr bwMode="auto">
          <a:xfrm>
            <a:off x="381000" y="1828800"/>
            <a:ext cx="4114800" cy="2755900"/>
          </a:xfrm>
          <a:prstGeom prst="rect">
            <a:avLst/>
          </a:prstGeom>
          <a:noFill/>
          <a:ln w="9525">
            <a:noFill/>
            <a:miter lim="800000"/>
            <a:headEnd/>
            <a:tailEnd/>
          </a:ln>
        </p:spPr>
        <p:txBody>
          <a:bodyPr>
            <a:spAutoFit/>
          </a:bodyPr>
          <a:lstStyle/>
          <a:p>
            <a:pPr marL="223838" indent="-223838" algn="l" eaLnBrk="0" hangingPunct="0">
              <a:spcBef>
                <a:spcPts val="800"/>
              </a:spcBef>
              <a:buFontTx/>
              <a:buChar char="•"/>
            </a:pPr>
            <a:r>
              <a:rPr lang="en-US" sz="2800">
                <a:latin typeface="Times" charset="0"/>
              </a:rPr>
              <a:t>Avoid molding with anything but the </a:t>
            </a:r>
            <a:r>
              <a:rPr lang="en-US" sz="2800">
                <a:solidFill>
                  <a:schemeClr val="tx2"/>
                </a:solidFill>
                <a:latin typeface="Times" charset="0"/>
              </a:rPr>
              <a:t>heels of the palm </a:t>
            </a:r>
            <a:r>
              <a:rPr lang="en-US" sz="2800">
                <a:latin typeface="Times" charset="0"/>
              </a:rPr>
              <a:t>in order to avoid pressure points</a:t>
            </a:r>
          </a:p>
          <a:p>
            <a:pPr marL="223838" indent="-223838" algn="l" eaLnBrk="0" hangingPunct="0">
              <a:spcBef>
                <a:spcPts val="800"/>
              </a:spcBef>
              <a:buFontTx/>
              <a:buChar char="•"/>
            </a:pPr>
            <a:r>
              <a:rPr lang="en-US" sz="2800">
                <a:latin typeface="Times" charset="0"/>
              </a:rPr>
              <a:t>Mold applied to produce three point fixation</a:t>
            </a:r>
          </a:p>
        </p:txBody>
      </p:sp>
      <p:sp>
        <p:nvSpPr>
          <p:cNvPr id="29701" name="Rectangle 5"/>
          <p:cNvSpPr>
            <a:spLocks noChangeArrowheads="1"/>
          </p:cNvSpPr>
          <p:nvPr/>
        </p:nvSpPr>
        <p:spPr bwMode="auto">
          <a:xfrm>
            <a:off x="381000" y="609600"/>
            <a:ext cx="3810000" cy="1143000"/>
          </a:xfrm>
          <a:prstGeom prst="rect">
            <a:avLst/>
          </a:prstGeom>
          <a:noFill/>
          <a:ln w="9525">
            <a:noFill/>
            <a:miter lim="800000"/>
            <a:headEnd/>
            <a:tailEnd/>
          </a:ln>
        </p:spPr>
        <p:txBody>
          <a:bodyPr anchor="ctr"/>
          <a:lstStyle/>
          <a:p>
            <a:pPr eaLnBrk="0" hangingPunct="0"/>
            <a:r>
              <a:rPr lang="en-US" sz="4400">
                <a:solidFill>
                  <a:schemeClr val="tx2"/>
                </a:solidFill>
              </a:rPr>
              <a:t>Cast Molding</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t>Below Knee Cast</a:t>
            </a:r>
          </a:p>
        </p:txBody>
      </p:sp>
      <p:sp>
        <p:nvSpPr>
          <p:cNvPr id="30723" name="Rectangle 3"/>
          <p:cNvSpPr>
            <a:spLocks noGrp="1" noChangeArrowheads="1"/>
          </p:cNvSpPr>
          <p:nvPr>
            <p:ph type="body" idx="1"/>
          </p:nvPr>
        </p:nvSpPr>
        <p:spPr/>
        <p:txBody>
          <a:bodyPr/>
          <a:lstStyle/>
          <a:p>
            <a:r>
              <a:rPr lang="en-US"/>
              <a:t>Support metatarsal heads</a:t>
            </a:r>
          </a:p>
          <a:p>
            <a:r>
              <a:rPr lang="en-US"/>
              <a:t>Ankle in neutral – flex knee to relax gastroc </a:t>
            </a:r>
          </a:p>
          <a:p>
            <a:r>
              <a:rPr lang="en-US"/>
              <a:t>Ensure freedom of toes</a:t>
            </a:r>
          </a:p>
          <a:p>
            <a:r>
              <a:rPr lang="en-US"/>
              <a:t>Build up heel for walking casts - fiberglass much preferred for durability</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srcRect/>
          <a:stretch>
            <a:fillRect/>
          </a:stretch>
        </p:blipFill>
        <p:spPr bwMode="auto">
          <a:xfrm>
            <a:off x="381000" y="304800"/>
            <a:ext cx="3619500" cy="3676650"/>
          </a:xfrm>
          <a:prstGeom prst="rect">
            <a:avLst/>
          </a:prstGeom>
          <a:noFill/>
          <a:ln w="9525">
            <a:noFill/>
            <a:miter lim="800000"/>
            <a:headEnd/>
            <a:tailEnd/>
          </a:ln>
        </p:spPr>
      </p:pic>
      <p:pic>
        <p:nvPicPr>
          <p:cNvPr id="31747" name="Picture 3"/>
          <p:cNvPicPr>
            <a:picLocks noChangeAspect="1" noChangeArrowheads="1"/>
          </p:cNvPicPr>
          <p:nvPr/>
        </p:nvPicPr>
        <p:blipFill>
          <a:blip r:embed="rId3"/>
          <a:srcRect/>
          <a:stretch>
            <a:fillRect/>
          </a:stretch>
        </p:blipFill>
        <p:spPr bwMode="auto">
          <a:xfrm>
            <a:off x="3811588" y="1371600"/>
            <a:ext cx="5332412" cy="1828800"/>
          </a:xfrm>
          <a:prstGeom prst="rect">
            <a:avLst/>
          </a:prstGeom>
          <a:noFill/>
          <a:ln w="9525">
            <a:noFill/>
            <a:miter lim="800000"/>
            <a:headEnd/>
            <a:tailEnd/>
          </a:ln>
        </p:spPr>
      </p:pic>
      <p:sp>
        <p:nvSpPr>
          <p:cNvPr id="31748" name="Text Box 4"/>
          <p:cNvSpPr txBox="1">
            <a:spLocks noChangeArrowheads="1"/>
          </p:cNvSpPr>
          <p:nvPr/>
        </p:nvSpPr>
        <p:spPr bwMode="auto">
          <a:xfrm>
            <a:off x="762000" y="4495800"/>
            <a:ext cx="7935913" cy="519113"/>
          </a:xfrm>
          <a:prstGeom prst="rect">
            <a:avLst/>
          </a:prstGeom>
          <a:noFill/>
          <a:ln w="9525">
            <a:noFill/>
            <a:miter lim="800000"/>
            <a:headEnd/>
            <a:tailEnd/>
          </a:ln>
        </p:spPr>
        <p:txBody>
          <a:bodyPr wrap="none">
            <a:spAutoFit/>
          </a:bodyPr>
          <a:lstStyle/>
          <a:p>
            <a:pPr algn="l" eaLnBrk="0" hangingPunct="0"/>
            <a:r>
              <a:rPr lang="en-US" sz="2800" b="1">
                <a:latin typeface="Times" charset="0"/>
              </a:rPr>
              <a:t>Padding for fibular head and plantar aspect of foot</a:t>
            </a:r>
            <a:endParaRPr lang="en-US">
              <a:latin typeface="Times" charset="0"/>
            </a:endParaRP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lum bright="-36000" contrast="90000"/>
            <a:grayscl/>
            <a:biLevel thresh="50000"/>
          </a:blip>
          <a:srcRect/>
          <a:stretch>
            <a:fillRect/>
          </a:stretch>
        </p:blipFill>
        <p:spPr bwMode="auto">
          <a:xfrm>
            <a:off x="3124200" y="1235075"/>
            <a:ext cx="3232150" cy="4533900"/>
          </a:xfrm>
          <a:prstGeom prst="rect">
            <a:avLst/>
          </a:prstGeom>
          <a:noFill/>
          <a:ln w="9525">
            <a:noFill/>
            <a:miter lim="800000"/>
            <a:headEnd/>
            <a:tailEnd/>
          </a:ln>
        </p:spPr>
      </p:pic>
      <p:sp>
        <p:nvSpPr>
          <p:cNvPr id="32771" name="Text Box 4"/>
          <p:cNvSpPr txBox="1">
            <a:spLocks noChangeArrowheads="1"/>
          </p:cNvSpPr>
          <p:nvPr/>
        </p:nvSpPr>
        <p:spPr bwMode="auto">
          <a:xfrm>
            <a:off x="-457200" y="-1600200"/>
            <a:ext cx="8686800" cy="457200"/>
          </a:xfrm>
          <a:prstGeom prst="rect">
            <a:avLst/>
          </a:prstGeom>
          <a:noFill/>
          <a:ln w="9525">
            <a:noFill/>
            <a:miter lim="800000"/>
            <a:headEnd/>
            <a:tailEnd/>
          </a:ln>
        </p:spPr>
        <p:txBody>
          <a:bodyPr>
            <a:spAutoFit/>
          </a:bodyPr>
          <a:lstStyle/>
          <a:p>
            <a:pPr algn="l" eaLnBrk="0" hangingPunct="0">
              <a:spcBef>
                <a:spcPct val="50000"/>
              </a:spcBef>
            </a:pPr>
            <a:endParaRPr lang="en-US">
              <a:latin typeface="Times" charset="0"/>
            </a:endParaRPr>
          </a:p>
        </p:txBody>
      </p:sp>
      <p:sp>
        <p:nvSpPr>
          <p:cNvPr id="32772" name="Text Box 5"/>
          <p:cNvSpPr txBox="1">
            <a:spLocks noChangeArrowheads="1"/>
          </p:cNvSpPr>
          <p:nvPr/>
        </p:nvSpPr>
        <p:spPr bwMode="auto">
          <a:xfrm>
            <a:off x="974725" y="2209800"/>
            <a:ext cx="2044700" cy="822325"/>
          </a:xfrm>
          <a:prstGeom prst="rect">
            <a:avLst/>
          </a:prstGeom>
          <a:noFill/>
          <a:ln w="9525">
            <a:noFill/>
            <a:miter lim="800000"/>
            <a:headEnd/>
            <a:tailEnd/>
          </a:ln>
        </p:spPr>
        <p:txBody>
          <a:bodyPr wrap="none">
            <a:spAutoFit/>
          </a:bodyPr>
          <a:lstStyle/>
          <a:p>
            <a:pPr algn="l" eaLnBrk="0" hangingPunct="0"/>
            <a:r>
              <a:rPr lang="en-US">
                <a:latin typeface="Times" charset="0"/>
              </a:rPr>
              <a:t>Padded fibular </a:t>
            </a:r>
          </a:p>
          <a:p>
            <a:pPr algn="l" eaLnBrk="0" hangingPunct="0"/>
            <a:r>
              <a:rPr lang="en-US">
                <a:latin typeface="Times" charset="0"/>
              </a:rPr>
              <a:t>head</a:t>
            </a:r>
          </a:p>
        </p:txBody>
      </p:sp>
      <p:sp>
        <p:nvSpPr>
          <p:cNvPr id="32773" name="Text Box 6"/>
          <p:cNvSpPr txBox="1">
            <a:spLocks noChangeArrowheads="1"/>
          </p:cNvSpPr>
          <p:nvPr/>
        </p:nvSpPr>
        <p:spPr bwMode="auto">
          <a:xfrm>
            <a:off x="4479925" y="304800"/>
            <a:ext cx="1663700" cy="457200"/>
          </a:xfrm>
          <a:prstGeom prst="rect">
            <a:avLst/>
          </a:prstGeom>
          <a:noFill/>
          <a:ln w="9525">
            <a:noFill/>
            <a:miter lim="800000"/>
            <a:headEnd/>
            <a:tailEnd/>
          </a:ln>
        </p:spPr>
        <p:txBody>
          <a:bodyPr wrap="none">
            <a:spAutoFit/>
          </a:bodyPr>
          <a:lstStyle/>
          <a:p>
            <a:pPr algn="l" eaLnBrk="0" hangingPunct="0"/>
            <a:r>
              <a:rPr lang="en-US">
                <a:latin typeface="Times" charset="0"/>
              </a:rPr>
              <a:t>Flexed knee</a:t>
            </a:r>
          </a:p>
        </p:txBody>
      </p:sp>
      <p:sp>
        <p:nvSpPr>
          <p:cNvPr id="32774" name="Text Box 7"/>
          <p:cNvSpPr txBox="1">
            <a:spLocks noChangeArrowheads="1"/>
          </p:cNvSpPr>
          <p:nvPr/>
        </p:nvSpPr>
        <p:spPr bwMode="auto">
          <a:xfrm>
            <a:off x="1127125" y="4572000"/>
            <a:ext cx="1831975" cy="822325"/>
          </a:xfrm>
          <a:prstGeom prst="rect">
            <a:avLst/>
          </a:prstGeom>
          <a:noFill/>
          <a:ln w="9525">
            <a:noFill/>
            <a:miter lim="800000"/>
            <a:headEnd/>
            <a:tailEnd/>
          </a:ln>
        </p:spPr>
        <p:txBody>
          <a:bodyPr wrap="none">
            <a:spAutoFit/>
          </a:bodyPr>
          <a:lstStyle/>
          <a:p>
            <a:pPr algn="l" eaLnBrk="0" hangingPunct="0"/>
            <a:r>
              <a:rPr lang="en-US">
                <a:latin typeface="Times" charset="0"/>
              </a:rPr>
              <a:t>Neutral ankle</a:t>
            </a:r>
          </a:p>
          <a:p>
            <a:pPr algn="l" eaLnBrk="0" hangingPunct="0"/>
            <a:r>
              <a:rPr lang="en-US">
                <a:latin typeface="Times" charset="0"/>
              </a:rPr>
              <a:t>position</a:t>
            </a:r>
          </a:p>
        </p:txBody>
      </p:sp>
      <p:sp>
        <p:nvSpPr>
          <p:cNvPr id="32775" name="Text Box 8"/>
          <p:cNvSpPr txBox="1">
            <a:spLocks noChangeArrowheads="1"/>
          </p:cNvSpPr>
          <p:nvPr/>
        </p:nvSpPr>
        <p:spPr bwMode="auto">
          <a:xfrm>
            <a:off x="6613525" y="4876800"/>
            <a:ext cx="1325563" cy="457200"/>
          </a:xfrm>
          <a:prstGeom prst="rect">
            <a:avLst/>
          </a:prstGeom>
          <a:noFill/>
          <a:ln w="9525">
            <a:noFill/>
            <a:miter lim="800000"/>
            <a:headEnd/>
            <a:tailEnd/>
          </a:ln>
        </p:spPr>
        <p:txBody>
          <a:bodyPr wrap="none">
            <a:spAutoFit/>
          </a:bodyPr>
          <a:lstStyle/>
          <a:p>
            <a:pPr algn="l" eaLnBrk="0" hangingPunct="0"/>
            <a:r>
              <a:rPr lang="en-US">
                <a:latin typeface="Times" charset="0"/>
              </a:rPr>
              <a:t>Toes free</a:t>
            </a:r>
          </a:p>
        </p:txBody>
      </p:sp>
      <p:sp>
        <p:nvSpPr>
          <p:cNvPr id="32776" name="Line 9"/>
          <p:cNvSpPr>
            <a:spLocks noChangeShapeType="1"/>
          </p:cNvSpPr>
          <p:nvPr/>
        </p:nvSpPr>
        <p:spPr bwMode="auto">
          <a:xfrm flipV="1">
            <a:off x="2895600" y="2378075"/>
            <a:ext cx="1676400" cy="152400"/>
          </a:xfrm>
          <a:prstGeom prst="line">
            <a:avLst/>
          </a:prstGeom>
          <a:noFill/>
          <a:ln w="57150">
            <a:solidFill>
              <a:srgbClr val="CC0000"/>
            </a:solidFill>
            <a:round/>
            <a:headEnd/>
            <a:tailEnd/>
          </a:ln>
        </p:spPr>
        <p:txBody>
          <a:bodyPr wrap="none" anchor="ctr"/>
          <a:lstStyle/>
          <a:p>
            <a:endParaRPr lang="en-US"/>
          </a:p>
        </p:txBody>
      </p:sp>
      <p:sp>
        <p:nvSpPr>
          <p:cNvPr id="32777" name="Line 10"/>
          <p:cNvSpPr>
            <a:spLocks noChangeShapeType="1"/>
          </p:cNvSpPr>
          <p:nvPr/>
        </p:nvSpPr>
        <p:spPr bwMode="auto">
          <a:xfrm flipV="1">
            <a:off x="2895600" y="4816475"/>
            <a:ext cx="1828800" cy="152400"/>
          </a:xfrm>
          <a:prstGeom prst="line">
            <a:avLst/>
          </a:prstGeom>
          <a:noFill/>
          <a:ln w="57150">
            <a:solidFill>
              <a:srgbClr val="CC0000"/>
            </a:solidFill>
            <a:round/>
            <a:headEnd/>
            <a:tailEnd/>
          </a:ln>
        </p:spPr>
        <p:txBody>
          <a:bodyPr wrap="none" anchor="ctr"/>
          <a:lstStyle/>
          <a:p>
            <a:endParaRPr lang="en-US"/>
          </a:p>
        </p:txBody>
      </p:sp>
      <p:sp>
        <p:nvSpPr>
          <p:cNvPr id="32778" name="Line 11"/>
          <p:cNvSpPr>
            <a:spLocks noChangeShapeType="1"/>
          </p:cNvSpPr>
          <p:nvPr/>
        </p:nvSpPr>
        <p:spPr bwMode="auto">
          <a:xfrm flipH="1">
            <a:off x="5486400" y="5121275"/>
            <a:ext cx="1219200" cy="152400"/>
          </a:xfrm>
          <a:prstGeom prst="line">
            <a:avLst/>
          </a:prstGeom>
          <a:noFill/>
          <a:ln w="57150">
            <a:solidFill>
              <a:srgbClr val="CC0000"/>
            </a:solidFill>
            <a:round/>
            <a:headEnd/>
            <a:tailEnd/>
          </a:ln>
        </p:spPr>
        <p:txBody>
          <a:bodyPr wrap="none" anchor="ctr"/>
          <a:lstStyle/>
          <a:p>
            <a:endParaRPr lang="en-US"/>
          </a:p>
        </p:txBody>
      </p:sp>
      <p:sp>
        <p:nvSpPr>
          <p:cNvPr id="32779" name="Line 12"/>
          <p:cNvSpPr>
            <a:spLocks noChangeShapeType="1"/>
          </p:cNvSpPr>
          <p:nvPr/>
        </p:nvSpPr>
        <p:spPr bwMode="auto">
          <a:xfrm flipH="1">
            <a:off x="4800600" y="777875"/>
            <a:ext cx="304800" cy="1143000"/>
          </a:xfrm>
          <a:prstGeom prst="line">
            <a:avLst/>
          </a:prstGeom>
          <a:noFill/>
          <a:ln w="57150">
            <a:solidFill>
              <a:srgbClr val="CC0000"/>
            </a:solidFill>
            <a:round/>
            <a:headEnd/>
            <a:tailEnd/>
          </a:ln>
        </p:spPr>
        <p:txBody>
          <a:bodyPr wrap="none" anchor="ctr"/>
          <a:lstStyle/>
          <a:p>
            <a:endParaRPr lang="en-US"/>
          </a:p>
        </p:txBody>
      </p:sp>
      <p:sp>
        <p:nvSpPr>
          <p:cNvPr id="32780" name="Text Box 13"/>
          <p:cNvSpPr txBox="1">
            <a:spLocks noChangeArrowheads="1"/>
          </p:cNvSpPr>
          <p:nvPr/>
        </p:nvSpPr>
        <p:spPr bwMode="auto">
          <a:xfrm>
            <a:off x="1066800" y="5867400"/>
            <a:ext cx="7253288" cy="457200"/>
          </a:xfrm>
          <a:prstGeom prst="rect">
            <a:avLst/>
          </a:prstGeom>
          <a:noFill/>
          <a:ln w="9525">
            <a:noFill/>
            <a:miter lim="800000"/>
            <a:headEnd/>
            <a:tailEnd/>
          </a:ln>
        </p:spPr>
        <p:txBody>
          <a:bodyPr wrap="none">
            <a:spAutoFit/>
          </a:bodyPr>
          <a:lstStyle/>
          <a:p>
            <a:pPr algn="l" eaLnBrk="0" hangingPunct="0"/>
            <a:r>
              <a:rPr lang="en-US">
                <a:latin typeface="Times" charset="0"/>
              </a:rPr>
              <a:t>Assistant or foot stand required to maintain ankle position</a:t>
            </a:r>
          </a:p>
        </p:txBody>
      </p:sp>
      <p:sp>
        <p:nvSpPr>
          <p:cNvPr id="32781" name="Rectangle 15"/>
          <p:cNvSpPr>
            <a:spLocks noChangeArrowheads="1"/>
          </p:cNvSpPr>
          <p:nvPr/>
        </p:nvSpPr>
        <p:spPr bwMode="auto">
          <a:xfrm>
            <a:off x="1828800" y="6400800"/>
            <a:ext cx="5626100" cy="304800"/>
          </a:xfrm>
          <a:prstGeom prst="rect">
            <a:avLst/>
          </a:prstGeom>
          <a:noFill/>
          <a:ln w="25400">
            <a:noFill/>
            <a:miter lim="800000"/>
            <a:headEnd/>
            <a:tailEnd/>
          </a:ln>
        </p:spPr>
        <p:txBody>
          <a:bodyPr wrap="none">
            <a:spAutoFit/>
          </a:bodyPr>
          <a:lstStyle/>
          <a:p>
            <a:r>
              <a:rPr lang="en-US" sz="1400"/>
              <a:t>Figure from: Browner and Jupiter: Skeletal Trauma, 2</a:t>
            </a:r>
            <a:r>
              <a:rPr lang="en-US" sz="1400" baseline="30000"/>
              <a:t>nd</a:t>
            </a:r>
            <a:r>
              <a:rPr lang="en-US" sz="1400"/>
              <a:t> ed, Saunders,  1998.</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t>Short Leg Cast</a:t>
            </a:r>
          </a:p>
        </p:txBody>
      </p:sp>
      <p:sp>
        <p:nvSpPr>
          <p:cNvPr id="33795" name="Rectangle 3"/>
          <p:cNvSpPr>
            <a:spLocks noGrp="1" noChangeArrowheads="1"/>
          </p:cNvSpPr>
          <p:nvPr>
            <p:ph type="body" idx="1"/>
          </p:nvPr>
        </p:nvSpPr>
        <p:spPr>
          <a:xfrm>
            <a:off x="685800" y="1981200"/>
            <a:ext cx="4191000" cy="4114800"/>
          </a:xfrm>
        </p:spPr>
        <p:txBody>
          <a:bodyPr/>
          <a:lstStyle/>
          <a:p>
            <a:r>
              <a:rPr lang="en-US"/>
              <a:t>When working alone, the patient can help maintain proper ankle position by holding onto a muslin bandage placed beneath the toes</a:t>
            </a:r>
          </a:p>
        </p:txBody>
      </p:sp>
      <p:sp>
        <p:nvSpPr>
          <p:cNvPr id="33796" name="Rectangle 4"/>
          <p:cNvSpPr>
            <a:spLocks noChangeArrowheads="1"/>
          </p:cNvSpPr>
          <p:nvPr/>
        </p:nvSpPr>
        <p:spPr bwMode="auto">
          <a:xfrm>
            <a:off x="5410200" y="5867400"/>
            <a:ext cx="2895600" cy="517525"/>
          </a:xfrm>
          <a:prstGeom prst="rect">
            <a:avLst/>
          </a:prstGeom>
          <a:noFill/>
          <a:ln w="25400">
            <a:noFill/>
            <a:miter lim="800000"/>
            <a:headEnd/>
            <a:tailEnd/>
          </a:ln>
        </p:spPr>
        <p:txBody>
          <a:bodyPr>
            <a:spAutoFit/>
          </a:bodyPr>
          <a:lstStyle/>
          <a:p>
            <a:r>
              <a:rPr lang="en-US" sz="1400"/>
              <a:t>Figure from Chapman’s Orthopaedic Surgery 3</a:t>
            </a:r>
            <a:r>
              <a:rPr lang="en-US" sz="1400" baseline="30000"/>
              <a:t>rd</a:t>
            </a:r>
            <a:r>
              <a:rPr lang="en-US" sz="1400"/>
              <a:t> Ed. </a:t>
            </a:r>
          </a:p>
        </p:txBody>
      </p:sp>
      <p:pic>
        <p:nvPicPr>
          <p:cNvPr id="33797" name="Picture 5"/>
          <p:cNvPicPr>
            <a:picLocks noChangeAspect="1" noChangeArrowheads="1"/>
          </p:cNvPicPr>
          <p:nvPr/>
        </p:nvPicPr>
        <p:blipFill>
          <a:blip r:embed="rId2"/>
          <a:srcRect/>
          <a:stretch>
            <a:fillRect/>
          </a:stretch>
        </p:blipFill>
        <p:spPr bwMode="auto">
          <a:xfrm>
            <a:off x="5029200" y="2057400"/>
            <a:ext cx="3733800" cy="3048000"/>
          </a:xfrm>
          <a:prstGeom prst="rect">
            <a:avLst/>
          </a:prstGeom>
          <a:noFill/>
          <a:ln w="25400">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35F69-723C-4F85-80D3-29E73B7C1FAE}"/>
              </a:ext>
            </a:extLst>
          </p:cNvPr>
          <p:cNvSpPr>
            <a:spLocks noGrp="1"/>
          </p:cNvSpPr>
          <p:nvPr>
            <p:ph type="title"/>
          </p:nvPr>
        </p:nvSpPr>
        <p:spPr/>
        <p:txBody>
          <a:bodyPr/>
          <a:lstStyle/>
          <a:p>
            <a:pPr algn="ctr"/>
            <a:r>
              <a:rPr lang="en-US" b="1" dirty="0"/>
              <a:t>ROLE OF PADDING</a:t>
            </a:r>
          </a:p>
        </p:txBody>
      </p:sp>
      <p:sp>
        <p:nvSpPr>
          <p:cNvPr id="3" name="Content Placeholder 2">
            <a:extLst>
              <a:ext uri="{FF2B5EF4-FFF2-40B4-BE49-F238E27FC236}">
                <a16:creationId xmlns:a16="http://schemas.microsoft.com/office/drawing/2014/main" id="{4075ECC8-C1E8-4FFC-AC2A-859459B74FF9}"/>
              </a:ext>
            </a:extLst>
          </p:cNvPr>
          <p:cNvSpPr>
            <a:spLocks noGrp="1"/>
          </p:cNvSpPr>
          <p:nvPr>
            <p:ph idx="1"/>
          </p:nvPr>
        </p:nvSpPr>
        <p:spPr/>
        <p:txBody>
          <a:bodyPr>
            <a:normAutofit fontScale="25000" lnSpcReduction="20000"/>
          </a:bodyPr>
          <a:lstStyle/>
          <a:p>
            <a:endParaRPr lang="en-US" sz="1350" dirty="0">
              <a:solidFill>
                <a:srgbClr val="000000"/>
              </a:solidFill>
              <a:latin typeface="Arial" panose="020B0604020202020204" pitchFamily="34" charset="0"/>
            </a:endParaRPr>
          </a:p>
          <a:p>
            <a:r>
              <a:rPr lang="en-US" sz="9600" dirty="0">
                <a:solidFill>
                  <a:srgbClr val="000000"/>
                </a:solidFill>
                <a:latin typeface="Calibri" panose="020F0502020204030204" pitchFamily="34" charset="0"/>
              </a:rPr>
              <a:t>Some try to avoid pressure sores by increasing the amount of padding under the cast. </a:t>
            </a:r>
            <a:endParaRPr lang="en-US" sz="9600" dirty="0"/>
          </a:p>
          <a:p>
            <a:r>
              <a:rPr lang="en-US" sz="9600" dirty="0">
                <a:solidFill>
                  <a:srgbClr val="FF3300"/>
                </a:solidFill>
                <a:latin typeface="Arial" panose="020B0604020202020204" pitchFamily="34" charset="0"/>
              </a:rPr>
              <a:t> </a:t>
            </a:r>
            <a:r>
              <a:rPr lang="en-US" sz="9600" dirty="0">
                <a:solidFill>
                  <a:srgbClr val="FF3300"/>
                </a:solidFill>
                <a:latin typeface="Calibri" panose="020F0502020204030204" pitchFamily="34" charset="0"/>
              </a:rPr>
              <a:t>This is a misconception! </a:t>
            </a:r>
            <a:endParaRPr lang="en-US" sz="9600" dirty="0"/>
          </a:p>
          <a:p>
            <a:pPr marL="0" indent="0">
              <a:buNone/>
            </a:pPr>
            <a:r>
              <a:rPr lang="en-US" sz="9600" dirty="0">
                <a:solidFill>
                  <a:srgbClr val="000000"/>
                </a:solidFill>
                <a:latin typeface="Arial" panose="020B0604020202020204" pitchFamily="34" charset="0"/>
              </a:rPr>
              <a:t>• </a:t>
            </a:r>
            <a:r>
              <a:rPr lang="en-US" sz="9600" dirty="0">
                <a:solidFill>
                  <a:srgbClr val="000000"/>
                </a:solidFill>
                <a:latin typeface="Calibri" panose="020F0502020204030204" pitchFamily="34" charset="0"/>
              </a:rPr>
              <a:t>Excessive padding leads to a cast that is too loose </a:t>
            </a:r>
            <a:endParaRPr lang="en-US" sz="9600" dirty="0"/>
          </a:p>
          <a:p>
            <a:pPr marL="0" indent="0">
              <a:buNone/>
            </a:pPr>
            <a:r>
              <a:rPr lang="en-US" sz="9600" dirty="0">
                <a:solidFill>
                  <a:srgbClr val="000000"/>
                </a:solidFill>
                <a:latin typeface="Arial" panose="020B0604020202020204" pitchFamily="34" charset="0"/>
              </a:rPr>
              <a:t>	– </a:t>
            </a:r>
            <a:r>
              <a:rPr lang="en-US" sz="9600" dirty="0">
                <a:solidFill>
                  <a:srgbClr val="000000"/>
                </a:solidFill>
                <a:latin typeface="Calibri" panose="020F0502020204030204" pitchFamily="34" charset="0"/>
              </a:rPr>
              <a:t>This paradoxically increases skin irritation from shear stress at the skin/padding interface. </a:t>
            </a:r>
            <a:endParaRPr lang="en-US" sz="9600" dirty="0"/>
          </a:p>
          <a:p>
            <a:pPr marL="0" indent="0">
              <a:buNone/>
            </a:pPr>
            <a:r>
              <a:rPr lang="en-US" sz="9600" dirty="0">
                <a:solidFill>
                  <a:srgbClr val="000000"/>
                </a:solidFill>
                <a:latin typeface="Arial" panose="020B0604020202020204" pitchFamily="34" charset="0"/>
              </a:rPr>
              <a:t>• </a:t>
            </a:r>
            <a:r>
              <a:rPr lang="en-US" sz="9600" dirty="0">
                <a:solidFill>
                  <a:srgbClr val="000000"/>
                </a:solidFill>
                <a:latin typeface="Calibri" panose="020F0502020204030204" pitchFamily="34" charset="0"/>
              </a:rPr>
              <a:t>The loose-fitting cast can also cause malunion due to loss of fracture reduction. </a:t>
            </a:r>
            <a:endParaRPr lang="en-US" sz="9600" dirty="0"/>
          </a:p>
          <a:p>
            <a:r>
              <a:rPr lang="en-US" sz="9600" dirty="0">
                <a:solidFill>
                  <a:srgbClr val="000000"/>
                </a:solidFill>
                <a:latin typeface="Calibri" panose="020F0502020204030204" pitchFamily="34" charset="0"/>
              </a:rPr>
              <a:t>Proximal migration of fingers or toes should alert the clinician that there is a problem.</a:t>
            </a:r>
          </a:p>
          <a:p>
            <a:r>
              <a:rPr lang="en-US" sz="9600" dirty="0">
                <a:solidFill>
                  <a:srgbClr val="000000"/>
                </a:solidFill>
                <a:latin typeface="Calibri" panose="020F0502020204030204" pitchFamily="34" charset="0"/>
              </a:rPr>
              <a:t>Bony prominences and cast edges should be well padded and the cast molded to fit snugly without undue pressure.</a:t>
            </a:r>
            <a:endParaRPr lang="en-US" sz="49800" dirty="0"/>
          </a:p>
        </p:txBody>
      </p:sp>
    </p:spTree>
    <p:extLst>
      <p:ext uri="{BB962C8B-B14F-4D97-AF65-F5344CB8AC3E}">
        <p14:creationId xmlns:p14="http://schemas.microsoft.com/office/powerpoint/2010/main" val="3787954491"/>
      </p:ext>
    </p:extLst>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t>Above Knee Cast</a:t>
            </a:r>
          </a:p>
        </p:txBody>
      </p:sp>
      <p:sp>
        <p:nvSpPr>
          <p:cNvPr id="34819" name="Rectangle 3"/>
          <p:cNvSpPr>
            <a:spLocks noGrp="1" noChangeArrowheads="1"/>
          </p:cNvSpPr>
          <p:nvPr>
            <p:ph type="body" idx="1"/>
          </p:nvPr>
        </p:nvSpPr>
        <p:spPr>
          <a:xfrm>
            <a:off x="685800" y="1981200"/>
            <a:ext cx="8077200" cy="4114800"/>
          </a:xfrm>
        </p:spPr>
        <p:txBody>
          <a:bodyPr/>
          <a:lstStyle/>
          <a:p>
            <a:r>
              <a:rPr lang="en-US"/>
              <a:t>Apply below knee first (thin layer proximally)</a:t>
            </a:r>
          </a:p>
          <a:p>
            <a:r>
              <a:rPr lang="en-US"/>
              <a:t>Flex knee 5 - 20 degrees</a:t>
            </a:r>
          </a:p>
          <a:p>
            <a:r>
              <a:rPr lang="en-US"/>
              <a:t>Mold supracondylar femur for improved rotational stability</a:t>
            </a:r>
          </a:p>
          <a:p>
            <a:r>
              <a:rPr lang="en-US"/>
              <a:t>Apply extra padding anterior to patella</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p:cNvPicPr>
            <a:picLocks noChangeAspect="1" noChangeArrowheads="1"/>
          </p:cNvPicPr>
          <p:nvPr/>
        </p:nvPicPr>
        <p:blipFill>
          <a:blip r:embed="rId3">
            <a:lum bright="-24000"/>
            <a:grayscl/>
            <a:biLevel thresh="50000"/>
          </a:blip>
          <a:srcRect/>
          <a:stretch>
            <a:fillRect/>
          </a:stretch>
        </p:blipFill>
        <p:spPr bwMode="auto">
          <a:xfrm>
            <a:off x="2209800" y="1600200"/>
            <a:ext cx="4800600" cy="3670300"/>
          </a:xfrm>
          <a:prstGeom prst="rect">
            <a:avLst/>
          </a:prstGeom>
          <a:noFill/>
          <a:ln w="9525">
            <a:noFill/>
            <a:miter lim="800000"/>
            <a:headEnd/>
            <a:tailEnd/>
          </a:ln>
        </p:spPr>
      </p:pic>
      <p:sp>
        <p:nvSpPr>
          <p:cNvPr id="35843" name="Text Box 7"/>
          <p:cNvSpPr txBox="1">
            <a:spLocks noChangeArrowheads="1"/>
          </p:cNvSpPr>
          <p:nvPr/>
        </p:nvSpPr>
        <p:spPr bwMode="auto">
          <a:xfrm>
            <a:off x="4860925" y="746125"/>
            <a:ext cx="2273300" cy="457200"/>
          </a:xfrm>
          <a:prstGeom prst="rect">
            <a:avLst/>
          </a:prstGeom>
          <a:noFill/>
          <a:ln w="9525">
            <a:noFill/>
            <a:miter lim="800000"/>
            <a:headEnd/>
            <a:tailEnd/>
          </a:ln>
        </p:spPr>
        <p:txBody>
          <a:bodyPr wrap="none">
            <a:spAutoFit/>
          </a:bodyPr>
          <a:lstStyle/>
          <a:p>
            <a:pPr algn="l" eaLnBrk="0" hangingPunct="0"/>
            <a:r>
              <a:rPr lang="en-US">
                <a:latin typeface="Times" charset="0"/>
              </a:rPr>
              <a:t>Anterior padding</a:t>
            </a:r>
          </a:p>
        </p:txBody>
      </p:sp>
      <p:sp>
        <p:nvSpPr>
          <p:cNvPr id="35844" name="Text Box 8"/>
          <p:cNvSpPr txBox="1">
            <a:spLocks noChangeArrowheads="1"/>
          </p:cNvSpPr>
          <p:nvPr/>
        </p:nvSpPr>
        <p:spPr bwMode="auto">
          <a:xfrm>
            <a:off x="288925" y="2651125"/>
            <a:ext cx="1919288" cy="822325"/>
          </a:xfrm>
          <a:prstGeom prst="rect">
            <a:avLst/>
          </a:prstGeom>
          <a:noFill/>
          <a:ln w="9525">
            <a:noFill/>
            <a:miter lim="800000"/>
            <a:headEnd/>
            <a:tailEnd/>
          </a:ln>
        </p:spPr>
        <p:txBody>
          <a:bodyPr wrap="none">
            <a:spAutoFit/>
          </a:bodyPr>
          <a:lstStyle/>
          <a:p>
            <a:pPr algn="l" eaLnBrk="0" hangingPunct="0"/>
            <a:r>
              <a:rPr lang="en-US">
                <a:latin typeface="Times" charset="0"/>
              </a:rPr>
              <a:t>Support lower</a:t>
            </a:r>
          </a:p>
          <a:p>
            <a:pPr algn="l" eaLnBrk="0" hangingPunct="0"/>
            <a:r>
              <a:rPr lang="en-US">
                <a:latin typeface="Times" charset="0"/>
              </a:rPr>
              <a:t>leg / cast</a:t>
            </a:r>
          </a:p>
        </p:txBody>
      </p:sp>
      <p:sp>
        <p:nvSpPr>
          <p:cNvPr id="35845" name="Text Box 9"/>
          <p:cNvSpPr txBox="1">
            <a:spLocks noChangeArrowheads="1"/>
          </p:cNvSpPr>
          <p:nvPr/>
        </p:nvSpPr>
        <p:spPr bwMode="auto">
          <a:xfrm>
            <a:off x="7299325" y="3717925"/>
            <a:ext cx="1847850" cy="822325"/>
          </a:xfrm>
          <a:prstGeom prst="rect">
            <a:avLst/>
          </a:prstGeom>
          <a:noFill/>
          <a:ln w="9525">
            <a:noFill/>
            <a:miter lim="800000"/>
            <a:headEnd/>
            <a:tailEnd/>
          </a:ln>
        </p:spPr>
        <p:txBody>
          <a:bodyPr wrap="none">
            <a:spAutoFit/>
          </a:bodyPr>
          <a:lstStyle/>
          <a:p>
            <a:pPr algn="l" eaLnBrk="0" hangingPunct="0"/>
            <a:r>
              <a:rPr lang="en-US">
                <a:latin typeface="Times" charset="0"/>
              </a:rPr>
              <a:t>Extend to </a:t>
            </a:r>
          </a:p>
          <a:p>
            <a:pPr algn="l" eaLnBrk="0" hangingPunct="0"/>
            <a:r>
              <a:rPr lang="en-US">
                <a:latin typeface="Times" charset="0"/>
              </a:rPr>
              <a:t>gluteal crease</a:t>
            </a:r>
          </a:p>
        </p:txBody>
      </p:sp>
      <p:sp>
        <p:nvSpPr>
          <p:cNvPr id="35846" name="Line 10"/>
          <p:cNvSpPr>
            <a:spLocks noChangeShapeType="1"/>
          </p:cNvSpPr>
          <p:nvPr/>
        </p:nvSpPr>
        <p:spPr bwMode="auto">
          <a:xfrm flipV="1">
            <a:off x="1905000" y="3048000"/>
            <a:ext cx="1828800" cy="76200"/>
          </a:xfrm>
          <a:prstGeom prst="line">
            <a:avLst/>
          </a:prstGeom>
          <a:noFill/>
          <a:ln w="38100">
            <a:solidFill>
              <a:srgbClr val="CC0000"/>
            </a:solidFill>
            <a:round/>
            <a:headEnd/>
            <a:tailEnd/>
          </a:ln>
        </p:spPr>
        <p:txBody>
          <a:bodyPr wrap="none" anchor="ctr"/>
          <a:lstStyle/>
          <a:p>
            <a:endParaRPr lang="en-US"/>
          </a:p>
        </p:txBody>
      </p:sp>
      <p:sp>
        <p:nvSpPr>
          <p:cNvPr id="35847" name="Line 11"/>
          <p:cNvSpPr>
            <a:spLocks noChangeShapeType="1"/>
          </p:cNvSpPr>
          <p:nvPr/>
        </p:nvSpPr>
        <p:spPr bwMode="auto">
          <a:xfrm flipH="1">
            <a:off x="5257800" y="1066800"/>
            <a:ext cx="685800" cy="1752600"/>
          </a:xfrm>
          <a:prstGeom prst="line">
            <a:avLst/>
          </a:prstGeom>
          <a:noFill/>
          <a:ln w="38100">
            <a:solidFill>
              <a:srgbClr val="CC0000"/>
            </a:solidFill>
            <a:round/>
            <a:headEnd/>
            <a:tailEnd/>
          </a:ln>
        </p:spPr>
        <p:txBody>
          <a:bodyPr wrap="none" anchor="ctr"/>
          <a:lstStyle/>
          <a:p>
            <a:endParaRPr lang="en-US"/>
          </a:p>
        </p:txBody>
      </p:sp>
      <p:sp>
        <p:nvSpPr>
          <p:cNvPr id="35848" name="Line 12"/>
          <p:cNvSpPr>
            <a:spLocks noChangeShapeType="1"/>
          </p:cNvSpPr>
          <p:nvPr/>
        </p:nvSpPr>
        <p:spPr bwMode="auto">
          <a:xfrm flipH="1" flipV="1">
            <a:off x="6400800" y="3810000"/>
            <a:ext cx="914400" cy="381000"/>
          </a:xfrm>
          <a:prstGeom prst="line">
            <a:avLst/>
          </a:prstGeom>
          <a:noFill/>
          <a:ln w="38100">
            <a:solidFill>
              <a:srgbClr val="CC0000"/>
            </a:solidFill>
            <a:round/>
            <a:headEnd/>
            <a:tailEnd/>
          </a:ln>
        </p:spPr>
        <p:txBody>
          <a:bodyPr wrap="none" anchor="ctr"/>
          <a:lstStyle/>
          <a:p>
            <a:endParaRPr lang="en-US"/>
          </a:p>
        </p:txBody>
      </p:sp>
      <p:sp>
        <p:nvSpPr>
          <p:cNvPr id="35849" name="Line 13"/>
          <p:cNvSpPr>
            <a:spLocks noChangeShapeType="1"/>
          </p:cNvSpPr>
          <p:nvPr/>
        </p:nvSpPr>
        <p:spPr bwMode="auto">
          <a:xfrm flipH="1">
            <a:off x="5943600" y="3276600"/>
            <a:ext cx="762000" cy="990600"/>
          </a:xfrm>
          <a:prstGeom prst="line">
            <a:avLst/>
          </a:prstGeom>
          <a:noFill/>
          <a:ln w="57150">
            <a:solidFill>
              <a:srgbClr val="00CC00"/>
            </a:solidFill>
            <a:prstDash val="sysDot"/>
            <a:round/>
            <a:headEnd/>
            <a:tailEnd/>
          </a:ln>
        </p:spPr>
        <p:txBody>
          <a:bodyPr wrap="none" anchor="ctr"/>
          <a:lstStyle/>
          <a:p>
            <a:endParaRPr lang="en-US"/>
          </a:p>
        </p:txBody>
      </p:sp>
      <p:sp>
        <p:nvSpPr>
          <p:cNvPr id="35850" name="Rectangle 15"/>
          <p:cNvSpPr>
            <a:spLocks noChangeArrowheads="1"/>
          </p:cNvSpPr>
          <p:nvPr/>
        </p:nvSpPr>
        <p:spPr bwMode="auto">
          <a:xfrm>
            <a:off x="1752600" y="5551488"/>
            <a:ext cx="5626100" cy="304800"/>
          </a:xfrm>
          <a:prstGeom prst="rect">
            <a:avLst/>
          </a:prstGeom>
          <a:noFill/>
          <a:ln w="25400">
            <a:noFill/>
            <a:miter lim="800000"/>
            <a:headEnd/>
            <a:tailEnd/>
          </a:ln>
        </p:spPr>
        <p:txBody>
          <a:bodyPr wrap="none">
            <a:spAutoFit/>
          </a:bodyPr>
          <a:lstStyle/>
          <a:p>
            <a:r>
              <a:rPr lang="en-US" sz="1400"/>
              <a:t>Figure from: Browner and Jupiter: Skeletal Trauma, 2</a:t>
            </a:r>
            <a:r>
              <a:rPr lang="en-US" sz="1400" baseline="30000"/>
              <a:t>nd</a:t>
            </a:r>
            <a:r>
              <a:rPr lang="en-US" sz="1400"/>
              <a:t> ed, Saunders,  1998.</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t>Forearm Casts &amp; Splints</a:t>
            </a:r>
          </a:p>
        </p:txBody>
      </p:sp>
      <p:sp>
        <p:nvSpPr>
          <p:cNvPr id="36867" name="Rectangle 3"/>
          <p:cNvSpPr>
            <a:spLocks noGrp="1" noChangeArrowheads="1"/>
          </p:cNvSpPr>
          <p:nvPr>
            <p:ph type="body" idx="1"/>
          </p:nvPr>
        </p:nvSpPr>
        <p:spPr/>
        <p:txBody>
          <a:bodyPr/>
          <a:lstStyle/>
          <a:p>
            <a:r>
              <a:rPr lang="en-US"/>
              <a:t>MCP joints should be free </a:t>
            </a:r>
          </a:p>
          <a:p>
            <a:pPr lvl="1"/>
            <a:r>
              <a:rPr lang="en-US"/>
              <a:t>Do not go past proximal palmar crease</a:t>
            </a:r>
          </a:p>
          <a:p>
            <a:r>
              <a:rPr lang="en-US"/>
              <a:t>Thumb should be free to base of MC </a:t>
            </a:r>
          </a:p>
          <a:p>
            <a:pPr lvl="1"/>
            <a:r>
              <a:rPr lang="en-US"/>
              <a:t>Opposition of thumb to little finger should be unobstructed</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srcRect/>
          <a:stretch>
            <a:fillRect/>
          </a:stretch>
        </p:blipFill>
        <p:spPr bwMode="auto">
          <a:xfrm>
            <a:off x="1295400" y="990600"/>
            <a:ext cx="6503988" cy="4876800"/>
          </a:xfrm>
          <a:prstGeom prst="rect">
            <a:avLst/>
          </a:prstGeom>
          <a:noFill/>
          <a:ln w="9525">
            <a:noFill/>
            <a:miter lim="800000"/>
            <a:headEnd/>
            <a:tailEnd/>
          </a:ln>
        </p:spPr>
      </p:pic>
      <p:sp>
        <p:nvSpPr>
          <p:cNvPr id="37891" name="Oval 3"/>
          <p:cNvSpPr>
            <a:spLocks noChangeArrowheads="1"/>
          </p:cNvSpPr>
          <p:nvPr/>
        </p:nvSpPr>
        <p:spPr bwMode="auto">
          <a:xfrm>
            <a:off x="2133600" y="3733800"/>
            <a:ext cx="1981200" cy="1828800"/>
          </a:xfrm>
          <a:prstGeom prst="ellipse">
            <a:avLst/>
          </a:prstGeom>
          <a:noFill/>
          <a:ln w="57150">
            <a:solidFill>
              <a:schemeClr val="hlink"/>
            </a:solidFill>
            <a:round/>
            <a:headEnd/>
            <a:tailEnd/>
          </a:ln>
        </p:spPr>
        <p:txBody>
          <a:bodyPr wrap="none" anchor="ctr"/>
          <a:lstStyle/>
          <a:p>
            <a:endParaRPr lang="en-US"/>
          </a:p>
        </p:txBody>
      </p:sp>
      <p:sp>
        <p:nvSpPr>
          <p:cNvPr id="37892" name="Oval 4"/>
          <p:cNvSpPr>
            <a:spLocks noChangeArrowheads="1"/>
          </p:cNvSpPr>
          <p:nvPr/>
        </p:nvSpPr>
        <p:spPr bwMode="auto">
          <a:xfrm>
            <a:off x="4038600" y="3352800"/>
            <a:ext cx="1295400" cy="1066800"/>
          </a:xfrm>
          <a:prstGeom prst="ellipse">
            <a:avLst/>
          </a:prstGeom>
          <a:noFill/>
          <a:ln w="53975">
            <a:solidFill>
              <a:schemeClr val="hlink"/>
            </a:solidFill>
            <a:round/>
            <a:headEnd/>
            <a:tailEnd/>
          </a:ln>
        </p:spPr>
        <p:txBody>
          <a:bodyPr wrap="none" anchor="ctr"/>
          <a:lstStyle/>
          <a:p>
            <a:endParaRPr lang="en-US"/>
          </a:p>
        </p:txBody>
      </p:sp>
      <p:sp>
        <p:nvSpPr>
          <p:cNvPr id="37893" name="Text Box 6"/>
          <p:cNvSpPr txBox="1">
            <a:spLocks noChangeArrowheads="1"/>
          </p:cNvSpPr>
          <p:nvPr/>
        </p:nvSpPr>
        <p:spPr bwMode="auto">
          <a:xfrm>
            <a:off x="2438400" y="3698875"/>
            <a:ext cx="1447800" cy="1555750"/>
          </a:xfrm>
          <a:prstGeom prst="rect">
            <a:avLst/>
          </a:prstGeom>
          <a:noFill/>
          <a:ln w="25400">
            <a:noFill/>
            <a:miter lim="800000"/>
            <a:headEnd/>
            <a:tailEnd/>
          </a:ln>
        </p:spPr>
        <p:txBody>
          <a:bodyPr>
            <a:spAutoFit/>
          </a:bodyPr>
          <a:lstStyle/>
          <a:p>
            <a:r>
              <a:rPr lang="en-US" sz="9600">
                <a:solidFill>
                  <a:schemeClr val="hlink"/>
                </a:solidFill>
                <a:latin typeface="Arial Narrow" pitchFamily="34" charset="0"/>
              </a:rPr>
              <a:t>x</a:t>
            </a:r>
          </a:p>
        </p:txBody>
      </p:sp>
      <p:sp>
        <p:nvSpPr>
          <p:cNvPr id="37894" name="Rectangle 7"/>
          <p:cNvSpPr>
            <a:spLocks noChangeArrowheads="1"/>
          </p:cNvSpPr>
          <p:nvPr/>
        </p:nvSpPr>
        <p:spPr bwMode="auto">
          <a:xfrm>
            <a:off x="4114800" y="3276600"/>
            <a:ext cx="1143000" cy="1098550"/>
          </a:xfrm>
          <a:prstGeom prst="rect">
            <a:avLst/>
          </a:prstGeom>
          <a:noFill/>
          <a:ln w="25400">
            <a:noFill/>
            <a:miter lim="800000"/>
            <a:headEnd/>
            <a:tailEnd/>
          </a:ln>
        </p:spPr>
        <p:txBody>
          <a:bodyPr>
            <a:spAutoFit/>
          </a:bodyPr>
          <a:lstStyle/>
          <a:p>
            <a:r>
              <a:rPr lang="en-US" sz="6600">
                <a:solidFill>
                  <a:schemeClr val="hlink"/>
                </a:solidFill>
                <a:latin typeface="Arial Narrow" pitchFamily="34" charset="0"/>
              </a:rPr>
              <a:t>x</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85800" y="457200"/>
            <a:ext cx="7772400" cy="1143000"/>
          </a:xfrm>
        </p:spPr>
        <p:txBody>
          <a:bodyPr>
            <a:normAutofit fontScale="90000"/>
          </a:bodyPr>
          <a:lstStyle/>
          <a:p>
            <a:r>
              <a:rPr lang="en-US"/>
              <a:t>Examples - Position of Function</a:t>
            </a:r>
          </a:p>
        </p:txBody>
      </p:sp>
      <p:sp>
        <p:nvSpPr>
          <p:cNvPr id="38915" name="Rectangle 3"/>
          <p:cNvSpPr>
            <a:spLocks noGrp="1" noChangeArrowheads="1"/>
          </p:cNvSpPr>
          <p:nvPr>
            <p:ph type="body" sz="half" idx="1"/>
          </p:nvPr>
        </p:nvSpPr>
        <p:spPr>
          <a:xfrm>
            <a:off x="685800" y="1905000"/>
            <a:ext cx="7467600" cy="1219200"/>
          </a:xfrm>
        </p:spPr>
        <p:txBody>
          <a:bodyPr/>
          <a:lstStyle/>
          <a:p>
            <a:r>
              <a:rPr lang="en-US" sz="2800"/>
              <a:t>Ankle - Neutral dorsiflexion – </a:t>
            </a:r>
            <a:r>
              <a:rPr lang="en-US" sz="2800">
                <a:solidFill>
                  <a:schemeClr val="tx2"/>
                </a:solidFill>
              </a:rPr>
              <a:t>No Equinus</a:t>
            </a:r>
          </a:p>
          <a:p>
            <a:r>
              <a:rPr lang="en-US" sz="2800"/>
              <a:t>Hand - MCPs flexed 70 – 90</a:t>
            </a:r>
            <a:r>
              <a:rPr lang="en-US" sz="2800">
                <a:cs typeface="Times New Roman" pitchFamily="18" charset="0"/>
              </a:rPr>
              <a:t>º,</a:t>
            </a:r>
            <a:r>
              <a:rPr lang="en-US" sz="2800"/>
              <a:t> IPs in extension</a:t>
            </a:r>
          </a:p>
        </p:txBody>
      </p:sp>
      <p:pic>
        <p:nvPicPr>
          <p:cNvPr id="38916" name="Picture 7" descr="1"/>
          <p:cNvPicPr>
            <a:picLocks noGrp="1" noChangeAspect="1" noChangeArrowheads="1"/>
          </p:cNvPicPr>
          <p:nvPr>
            <p:ph sz="quarter" idx="2"/>
          </p:nvPr>
        </p:nvPicPr>
        <p:blipFill>
          <a:blip r:embed="rId3"/>
          <a:srcRect b="5246"/>
          <a:stretch>
            <a:fillRect/>
          </a:stretch>
        </p:blipFill>
        <p:spPr>
          <a:xfrm>
            <a:off x="1943100" y="3495675"/>
            <a:ext cx="5257800" cy="2752725"/>
          </a:xfrm>
          <a:noFill/>
        </p:spPr>
      </p:pic>
      <p:sp>
        <p:nvSpPr>
          <p:cNvPr id="38917" name="Text Box 5"/>
          <p:cNvSpPr txBox="1">
            <a:spLocks noChangeArrowheads="1"/>
          </p:cNvSpPr>
          <p:nvPr/>
        </p:nvSpPr>
        <p:spPr bwMode="auto">
          <a:xfrm>
            <a:off x="3276600" y="4495800"/>
            <a:ext cx="1473200" cy="366713"/>
          </a:xfrm>
          <a:prstGeom prst="rect">
            <a:avLst/>
          </a:prstGeom>
          <a:noFill/>
          <a:ln w="9525">
            <a:noFill/>
            <a:miter lim="800000"/>
            <a:headEnd/>
            <a:tailEnd/>
          </a:ln>
        </p:spPr>
        <p:txBody>
          <a:bodyPr wrap="none">
            <a:spAutoFit/>
          </a:bodyPr>
          <a:lstStyle/>
          <a:p>
            <a:pPr algn="l" eaLnBrk="0" hangingPunct="0"/>
            <a:r>
              <a:rPr lang="en-US" sz="1800">
                <a:solidFill>
                  <a:srgbClr val="CC0000"/>
                </a:solidFill>
                <a:latin typeface="Times" charset="0"/>
              </a:rPr>
              <a:t>70-90 degrees</a:t>
            </a:r>
            <a:endParaRPr lang="en-US">
              <a:latin typeface="Times" charset="0"/>
            </a:endParaRPr>
          </a:p>
        </p:txBody>
      </p:sp>
      <p:sp>
        <p:nvSpPr>
          <p:cNvPr id="38918" name="Rectangle 6"/>
          <p:cNvSpPr>
            <a:spLocks noChangeArrowheads="1"/>
          </p:cNvSpPr>
          <p:nvPr/>
        </p:nvSpPr>
        <p:spPr bwMode="auto">
          <a:xfrm>
            <a:off x="3000375" y="6477000"/>
            <a:ext cx="3157538" cy="304800"/>
          </a:xfrm>
          <a:prstGeom prst="rect">
            <a:avLst/>
          </a:prstGeom>
          <a:noFill/>
          <a:ln w="25400">
            <a:noFill/>
            <a:miter lim="800000"/>
            <a:headEnd/>
            <a:tailEnd/>
          </a:ln>
        </p:spPr>
        <p:txBody>
          <a:bodyPr wrap="none">
            <a:spAutoFit/>
          </a:bodyPr>
          <a:lstStyle/>
          <a:p>
            <a:r>
              <a:rPr lang="en-US" sz="1400"/>
              <a:t>Figure from Rockwood and Green, 5</a:t>
            </a:r>
            <a:r>
              <a:rPr lang="en-US" sz="1400" baseline="30000"/>
              <a:t>th</a:t>
            </a:r>
            <a:r>
              <a:rPr lang="en-US" sz="1400"/>
              <a:t> ed.</a:t>
            </a:r>
          </a:p>
        </p:txBody>
      </p:sp>
      <p:sp>
        <p:nvSpPr>
          <p:cNvPr id="38919" name="Line 12"/>
          <p:cNvSpPr>
            <a:spLocks noChangeShapeType="1"/>
          </p:cNvSpPr>
          <p:nvPr/>
        </p:nvSpPr>
        <p:spPr bwMode="auto">
          <a:xfrm flipV="1">
            <a:off x="2819400" y="4114800"/>
            <a:ext cx="152400" cy="838200"/>
          </a:xfrm>
          <a:prstGeom prst="line">
            <a:avLst/>
          </a:prstGeom>
          <a:noFill/>
          <a:ln w="25400">
            <a:solidFill>
              <a:schemeClr val="hlink"/>
            </a:solidFill>
            <a:round/>
            <a:headEnd/>
            <a:tailEnd/>
          </a:ln>
        </p:spPr>
        <p:txBody>
          <a:bodyPr wrap="none" anchor="ctr"/>
          <a:lstStyle/>
          <a:p>
            <a:endParaRPr lang="en-US"/>
          </a:p>
        </p:txBody>
      </p:sp>
      <p:sp>
        <p:nvSpPr>
          <p:cNvPr id="38920" name="Line 13"/>
          <p:cNvSpPr>
            <a:spLocks noChangeShapeType="1"/>
          </p:cNvSpPr>
          <p:nvPr/>
        </p:nvSpPr>
        <p:spPr bwMode="auto">
          <a:xfrm>
            <a:off x="2971800" y="4114800"/>
            <a:ext cx="1295400" cy="0"/>
          </a:xfrm>
          <a:prstGeom prst="line">
            <a:avLst/>
          </a:prstGeom>
          <a:noFill/>
          <a:ln w="25400">
            <a:solidFill>
              <a:schemeClr val="hlink"/>
            </a:solidFill>
            <a:round/>
            <a:headEnd/>
            <a:tailEnd/>
          </a:ln>
        </p:spPr>
        <p:txBody>
          <a:bodyPr wrap="none" anchor="ctr"/>
          <a:lstStyle/>
          <a:p>
            <a:endParaRPr lang="en-US"/>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5800" y="609600"/>
            <a:ext cx="5867400" cy="1143000"/>
          </a:xfrm>
        </p:spPr>
        <p:txBody>
          <a:bodyPr/>
          <a:lstStyle/>
          <a:p>
            <a:r>
              <a:rPr lang="en-US" dirty="0"/>
              <a:t>Cast Wedging</a:t>
            </a:r>
            <a:endParaRPr lang="en-GB" dirty="0"/>
          </a:p>
        </p:txBody>
      </p:sp>
      <p:sp>
        <p:nvSpPr>
          <p:cNvPr id="39939" name="Rectangle 3"/>
          <p:cNvSpPr>
            <a:spLocks noGrp="1" noChangeArrowheads="1"/>
          </p:cNvSpPr>
          <p:nvPr>
            <p:ph type="body" idx="1"/>
          </p:nvPr>
        </p:nvSpPr>
        <p:spPr>
          <a:xfrm>
            <a:off x="685800" y="1981200"/>
            <a:ext cx="5562600" cy="4114800"/>
          </a:xfrm>
        </p:spPr>
        <p:txBody>
          <a:bodyPr>
            <a:normAutofit lnSpcReduction="10000"/>
          </a:bodyPr>
          <a:lstStyle/>
          <a:p>
            <a:r>
              <a:rPr lang="en-US" sz="2800"/>
              <a:t>Early follow-up x-rays are required to ensure reduction is not lost</a:t>
            </a:r>
          </a:p>
          <a:p>
            <a:r>
              <a:rPr lang="en-US" sz="2800"/>
              <a:t>Cast may be “wedged” to correct reduction</a:t>
            </a:r>
          </a:p>
          <a:p>
            <a:r>
              <a:rPr lang="en-US" sz="2800"/>
              <a:t>Deformity is drawn out on cast</a:t>
            </a:r>
          </a:p>
          <a:p>
            <a:r>
              <a:rPr lang="en-US" sz="2800"/>
              <a:t>Cast is cut circumferentially</a:t>
            </a:r>
          </a:p>
          <a:p>
            <a:r>
              <a:rPr lang="en-US" sz="2800"/>
              <a:t>Cast is wedged to correct deformity and the over-wrapped</a:t>
            </a:r>
            <a:endParaRPr lang="en-GB" sz="2800"/>
          </a:p>
        </p:txBody>
      </p:sp>
      <p:pic>
        <p:nvPicPr>
          <p:cNvPr id="39940" name="Picture 4"/>
          <p:cNvPicPr>
            <a:picLocks noChangeAspect="1" noChangeArrowheads="1"/>
          </p:cNvPicPr>
          <p:nvPr/>
        </p:nvPicPr>
        <p:blipFill>
          <a:blip r:embed="rId2"/>
          <a:srcRect l="51985" b="39680"/>
          <a:stretch>
            <a:fillRect/>
          </a:stretch>
        </p:blipFill>
        <p:spPr bwMode="auto">
          <a:xfrm>
            <a:off x="6705600" y="0"/>
            <a:ext cx="2438400" cy="2514600"/>
          </a:xfrm>
          <a:prstGeom prst="rect">
            <a:avLst/>
          </a:prstGeom>
          <a:noFill/>
          <a:ln w="25400">
            <a:noFill/>
            <a:miter lim="800000"/>
            <a:headEnd/>
            <a:tailEnd/>
          </a:ln>
        </p:spPr>
      </p:pic>
      <p:sp>
        <p:nvSpPr>
          <p:cNvPr id="39941" name="Text Box 5"/>
          <p:cNvSpPr txBox="1">
            <a:spLocks noChangeArrowheads="1"/>
          </p:cNvSpPr>
          <p:nvPr/>
        </p:nvSpPr>
        <p:spPr bwMode="auto">
          <a:xfrm>
            <a:off x="6400800" y="5638800"/>
            <a:ext cx="2743200" cy="1155700"/>
          </a:xfrm>
          <a:prstGeom prst="rect">
            <a:avLst/>
          </a:prstGeom>
          <a:noFill/>
          <a:ln w="25400">
            <a:noFill/>
            <a:miter lim="800000"/>
            <a:headEnd/>
            <a:tailEnd/>
          </a:ln>
        </p:spPr>
        <p:txBody>
          <a:bodyPr>
            <a:spAutoFit/>
          </a:bodyPr>
          <a:lstStyle/>
          <a:p>
            <a:r>
              <a:rPr lang="en-US" sz="1400" dirty="0"/>
              <a:t>Example of cast wedging to correct loss of reduction of a pediatric distal both bone forearm fracture.  From </a:t>
            </a:r>
            <a:r>
              <a:rPr lang="en-GB" sz="1400" dirty="0" err="1"/>
              <a:t>Halanski</a:t>
            </a:r>
            <a:r>
              <a:rPr lang="en-GB" sz="1400" dirty="0"/>
              <a:t> M, Noonan KJ.  J Am </a:t>
            </a:r>
            <a:r>
              <a:rPr lang="en-GB" sz="1400" dirty="0" err="1"/>
              <a:t>Acad</a:t>
            </a:r>
            <a:r>
              <a:rPr lang="en-GB" sz="1400" dirty="0"/>
              <a:t> </a:t>
            </a:r>
            <a:r>
              <a:rPr lang="en-GB" sz="1400" dirty="0" err="1"/>
              <a:t>Orthop</a:t>
            </a:r>
            <a:r>
              <a:rPr lang="en-GB" sz="1400" dirty="0"/>
              <a:t> Surg. 2008.</a:t>
            </a:r>
          </a:p>
        </p:txBody>
      </p:sp>
      <p:pic>
        <p:nvPicPr>
          <p:cNvPr id="39942" name="Picture 6"/>
          <p:cNvPicPr>
            <a:picLocks noChangeAspect="1" noChangeArrowheads="1"/>
          </p:cNvPicPr>
          <p:nvPr/>
        </p:nvPicPr>
        <p:blipFill>
          <a:blip r:embed="rId2"/>
          <a:srcRect t="14622" r="51985" b="43336"/>
          <a:stretch>
            <a:fillRect/>
          </a:stretch>
        </p:blipFill>
        <p:spPr bwMode="auto">
          <a:xfrm>
            <a:off x="6705600" y="2667000"/>
            <a:ext cx="2438400" cy="1752600"/>
          </a:xfrm>
          <a:prstGeom prst="rect">
            <a:avLst/>
          </a:prstGeom>
          <a:noFill/>
          <a:ln w="25400">
            <a:noFill/>
            <a:miter lim="800000"/>
            <a:headEnd/>
            <a:tailEnd/>
          </a:ln>
        </p:spPr>
      </p:pic>
      <p:pic>
        <p:nvPicPr>
          <p:cNvPr id="39943" name="Picture 7"/>
          <p:cNvPicPr>
            <a:picLocks noChangeAspect="1" noChangeArrowheads="1"/>
          </p:cNvPicPr>
          <p:nvPr/>
        </p:nvPicPr>
        <p:blipFill>
          <a:blip r:embed="rId2"/>
          <a:srcRect l="51985" t="63976" b="3122"/>
          <a:stretch>
            <a:fillRect/>
          </a:stretch>
        </p:blipFill>
        <p:spPr bwMode="auto">
          <a:xfrm>
            <a:off x="6705600" y="4267200"/>
            <a:ext cx="2438400" cy="1371600"/>
          </a:xfrm>
          <a:prstGeom prst="rect">
            <a:avLst/>
          </a:prstGeom>
          <a:noFill/>
          <a:ln w="25400">
            <a:noFill/>
            <a:miter lim="800000"/>
            <a:headEnd/>
            <a:tailEnd/>
          </a:ln>
        </p:spPr>
      </p:pic>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t>Complications of Casts &amp; Splints</a:t>
            </a:r>
          </a:p>
        </p:txBody>
      </p:sp>
      <p:sp>
        <p:nvSpPr>
          <p:cNvPr id="40963" name="Rectangle 3"/>
          <p:cNvSpPr>
            <a:spLocks noGrp="1" noChangeArrowheads="1"/>
          </p:cNvSpPr>
          <p:nvPr>
            <p:ph type="body" idx="1"/>
          </p:nvPr>
        </p:nvSpPr>
        <p:spPr/>
        <p:txBody>
          <a:bodyPr/>
          <a:lstStyle/>
          <a:p>
            <a:pPr>
              <a:spcBef>
                <a:spcPts val="400"/>
              </a:spcBef>
            </a:pPr>
            <a:r>
              <a:rPr lang="en-US"/>
              <a:t>Loss of reduction</a:t>
            </a:r>
          </a:p>
          <a:p>
            <a:pPr>
              <a:spcBef>
                <a:spcPts val="400"/>
              </a:spcBef>
            </a:pPr>
            <a:r>
              <a:rPr lang="en-US"/>
              <a:t>Pressure necrosis – may occur as early as 2 hours</a:t>
            </a:r>
          </a:p>
          <a:p>
            <a:pPr>
              <a:spcBef>
                <a:spcPts val="400"/>
              </a:spcBef>
            </a:pPr>
            <a:r>
              <a:rPr lang="en-US"/>
              <a:t>Tight cast </a:t>
            </a:r>
            <a:r>
              <a:rPr lang="en-US">
                <a:sym typeface="Symbol" pitchFamily="18" charset="2"/>
              </a:rPr>
              <a:t> </a:t>
            </a:r>
            <a:r>
              <a:rPr lang="en-US"/>
              <a:t>compartment syndrome 		Univalving = 30% pressure drop                              	Bivalving = 60% pressure drop </a:t>
            </a:r>
          </a:p>
          <a:p>
            <a:pPr lvl="2">
              <a:spcBef>
                <a:spcPts val="400"/>
              </a:spcBef>
              <a:buFontTx/>
              <a:buNone/>
            </a:pPr>
            <a:r>
              <a:rPr lang="en-US" sz="3200"/>
              <a:t>Also need to cut cast padding</a:t>
            </a:r>
          </a:p>
          <a:p>
            <a:pPr lvl="2">
              <a:buFontTx/>
              <a:buNone/>
            </a:pPr>
            <a:endParaRPr lang="en-US" sz="3200"/>
          </a:p>
          <a:p>
            <a:pPr lvl="2">
              <a:buFontTx/>
              <a:buNone/>
            </a:pPr>
            <a:endParaRPr lang="en-US" sz="3200"/>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a:t>Complications of Casts &amp; Splints</a:t>
            </a:r>
          </a:p>
        </p:txBody>
      </p:sp>
      <p:sp>
        <p:nvSpPr>
          <p:cNvPr id="41987" name="Rectangle 3"/>
          <p:cNvSpPr>
            <a:spLocks noGrp="1" noChangeArrowheads="1"/>
          </p:cNvSpPr>
          <p:nvPr>
            <p:ph type="body" idx="1"/>
          </p:nvPr>
        </p:nvSpPr>
        <p:spPr/>
        <p:txBody>
          <a:bodyPr/>
          <a:lstStyle/>
          <a:p>
            <a:pPr>
              <a:lnSpc>
                <a:spcPct val="90000"/>
              </a:lnSpc>
            </a:pPr>
            <a:r>
              <a:rPr lang="en-US" sz="2800"/>
              <a:t>Thermal Injury - avoid plaster &gt; 10 ply, water &gt;24</a:t>
            </a:r>
            <a:r>
              <a:rPr lang="en-US" sz="2800">
                <a:cs typeface="Times New Roman" pitchFamily="18" charset="0"/>
              </a:rPr>
              <a:t>°</a:t>
            </a:r>
            <a:r>
              <a:rPr lang="en-US" sz="2800"/>
              <a:t>C, unusual with fiberglass</a:t>
            </a:r>
          </a:p>
          <a:p>
            <a:pPr>
              <a:lnSpc>
                <a:spcPct val="90000"/>
              </a:lnSpc>
            </a:pPr>
            <a:r>
              <a:rPr lang="en-US" sz="2800"/>
              <a:t>Cuts and burns during removal</a:t>
            </a:r>
          </a:p>
        </p:txBody>
      </p:sp>
      <p:pic>
        <p:nvPicPr>
          <p:cNvPr id="41988" name="Picture 4"/>
          <p:cNvPicPr>
            <a:picLocks noChangeAspect="1" noChangeArrowheads="1"/>
          </p:cNvPicPr>
          <p:nvPr/>
        </p:nvPicPr>
        <p:blipFill>
          <a:blip r:embed="rId2"/>
          <a:srcRect/>
          <a:stretch>
            <a:fillRect/>
          </a:stretch>
        </p:blipFill>
        <p:spPr bwMode="auto">
          <a:xfrm>
            <a:off x="5105400" y="3429000"/>
            <a:ext cx="3560763" cy="2416175"/>
          </a:xfrm>
          <a:prstGeom prst="rect">
            <a:avLst/>
          </a:prstGeom>
          <a:noFill/>
          <a:ln w="25400">
            <a:noFill/>
            <a:miter lim="800000"/>
            <a:headEnd/>
            <a:tailEnd/>
          </a:ln>
        </p:spPr>
      </p:pic>
      <p:sp>
        <p:nvSpPr>
          <p:cNvPr id="41989" name="Text Box 5"/>
          <p:cNvSpPr txBox="1">
            <a:spLocks noChangeArrowheads="1"/>
          </p:cNvSpPr>
          <p:nvPr/>
        </p:nvSpPr>
        <p:spPr bwMode="auto">
          <a:xfrm>
            <a:off x="5257800" y="5867400"/>
            <a:ext cx="3476625" cy="730250"/>
          </a:xfrm>
          <a:prstGeom prst="rect">
            <a:avLst/>
          </a:prstGeom>
          <a:noFill/>
          <a:ln w="25400">
            <a:noFill/>
            <a:miter lim="800000"/>
            <a:headEnd/>
            <a:tailEnd/>
          </a:ln>
        </p:spPr>
        <p:txBody>
          <a:bodyPr>
            <a:spAutoFit/>
          </a:bodyPr>
          <a:lstStyle/>
          <a:p>
            <a:r>
              <a:rPr lang="en-US" sz="1400"/>
              <a:t>Keloid formation as a result of an injury during cast removal.  From </a:t>
            </a:r>
            <a:r>
              <a:rPr lang="en-GB" sz="1400"/>
              <a:t>Halanski M, Noonan KJ.  J Am Acad Orthop Surg. 2008.</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t>Complications of Casts &amp; Splints</a:t>
            </a:r>
          </a:p>
        </p:txBody>
      </p:sp>
      <p:sp>
        <p:nvSpPr>
          <p:cNvPr id="43011" name="Rectangle 3"/>
          <p:cNvSpPr>
            <a:spLocks noGrp="1" noChangeArrowheads="1"/>
          </p:cNvSpPr>
          <p:nvPr>
            <p:ph type="body" idx="1"/>
          </p:nvPr>
        </p:nvSpPr>
        <p:spPr/>
        <p:txBody>
          <a:bodyPr/>
          <a:lstStyle/>
          <a:p>
            <a:pPr>
              <a:lnSpc>
                <a:spcPct val="90000"/>
              </a:lnSpc>
            </a:pPr>
            <a:r>
              <a:rPr lang="en-US" sz="2800"/>
              <a:t>DVT/PE - increased in lower extremity fracture </a:t>
            </a:r>
          </a:p>
          <a:p>
            <a:pPr lvl="1">
              <a:lnSpc>
                <a:spcPct val="90000"/>
              </a:lnSpc>
            </a:pPr>
            <a:r>
              <a:rPr lang="en-US" sz="2400"/>
              <a:t>Ask about prior history and family history</a:t>
            </a:r>
          </a:p>
          <a:p>
            <a:pPr lvl="1">
              <a:lnSpc>
                <a:spcPct val="90000"/>
              </a:lnSpc>
            </a:pPr>
            <a:r>
              <a:rPr lang="en-US" sz="2400"/>
              <a:t>Birth Control Pills are a risk factor</a:t>
            </a:r>
          </a:p>
          <a:p>
            <a:pPr lvl="1">
              <a:lnSpc>
                <a:spcPct val="90000"/>
              </a:lnSpc>
            </a:pPr>
            <a:r>
              <a:rPr lang="en-US" sz="2400"/>
              <a:t>Indications for prophylaxis controversial in patients without risk factors</a:t>
            </a:r>
          </a:p>
          <a:p>
            <a:pPr>
              <a:lnSpc>
                <a:spcPct val="90000"/>
              </a:lnSpc>
            </a:pPr>
            <a:r>
              <a:rPr lang="en-US" sz="2800"/>
              <a:t>Joint stiffness </a:t>
            </a:r>
          </a:p>
          <a:p>
            <a:pPr lvl="1">
              <a:lnSpc>
                <a:spcPct val="90000"/>
              </a:lnSpc>
            </a:pPr>
            <a:r>
              <a:rPr lang="en-US" sz="2400"/>
              <a:t>Leave joints free when possible (ie. thumb MCP for below elbow cast)</a:t>
            </a:r>
          </a:p>
          <a:p>
            <a:pPr lvl="1">
              <a:lnSpc>
                <a:spcPct val="90000"/>
              </a:lnSpc>
            </a:pPr>
            <a:r>
              <a:rPr lang="en-US" sz="2400"/>
              <a:t>Place joint in position of function</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9600" dirty="0"/>
              <a:t>Fiberglass</a:t>
            </a:r>
          </a:p>
        </p:txBody>
      </p:sp>
      <p:sp>
        <p:nvSpPr>
          <p:cNvPr id="3" name="Content Placeholder 2"/>
          <p:cNvSpPr>
            <a:spLocks noGrp="1"/>
          </p:cNvSpPr>
          <p:nvPr>
            <p:ph idx="1"/>
          </p:nvPr>
        </p:nvSpPr>
        <p:spPr/>
        <p:txBody>
          <a:bodyPr/>
          <a:lstStyle/>
          <a:p>
            <a:r>
              <a:rPr lang="en-US" dirty="0"/>
              <a:t>Fibre glass cast and splint  material is available  from suppliers in ready-made rolls. it is lighter than plaster  and resistant to water, but is more  difficult to remove and is more  expensive.</a:t>
            </a:r>
          </a:p>
          <a:p>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A1894-9891-4CD1-BA66-31195DA83672}"/>
              </a:ext>
            </a:extLst>
          </p:cNvPr>
          <p:cNvSpPr>
            <a:spLocks noGrp="1"/>
          </p:cNvSpPr>
          <p:nvPr>
            <p:ph type="title"/>
          </p:nvPr>
        </p:nvSpPr>
        <p:spPr/>
        <p:txBody>
          <a:bodyPr/>
          <a:lstStyle/>
          <a:p>
            <a:pPr algn="ctr"/>
            <a:r>
              <a:rPr lang="en-US" b="1" dirty="0"/>
              <a:t>CAST INDEX</a:t>
            </a:r>
          </a:p>
        </p:txBody>
      </p:sp>
      <p:sp>
        <p:nvSpPr>
          <p:cNvPr id="3" name="Content Placeholder 2">
            <a:extLst>
              <a:ext uri="{FF2B5EF4-FFF2-40B4-BE49-F238E27FC236}">
                <a16:creationId xmlns:a16="http://schemas.microsoft.com/office/drawing/2014/main" id="{6D54AEE2-A702-4FF2-BE77-DE0250E91E65}"/>
              </a:ext>
            </a:extLst>
          </p:cNvPr>
          <p:cNvSpPr>
            <a:spLocks noGrp="1"/>
          </p:cNvSpPr>
          <p:nvPr>
            <p:ph idx="1"/>
          </p:nvPr>
        </p:nvSpPr>
        <p:spPr/>
        <p:txBody>
          <a:bodyPr>
            <a:normAutofit/>
          </a:bodyPr>
          <a:lstStyle/>
          <a:p>
            <a:pPr marL="0" indent="0">
              <a:buNone/>
            </a:pPr>
            <a:r>
              <a:rPr lang="en-US" sz="3300" dirty="0">
                <a:solidFill>
                  <a:srgbClr val="000000"/>
                </a:solidFill>
                <a:latin typeface="Calibri" panose="020F0502020204030204" pitchFamily="34" charset="0"/>
              </a:rPr>
              <a:t>The cross-section of an appropriate forearm plaster should resemble an oval, not a circle. </a:t>
            </a:r>
            <a:endParaRPr lang="en-US" sz="4500" dirty="0"/>
          </a:p>
          <a:p>
            <a:r>
              <a:rPr lang="en-US" sz="3300" dirty="0">
                <a:solidFill>
                  <a:srgbClr val="000000"/>
                </a:solidFill>
                <a:latin typeface="Calibri" panose="020F0502020204030204" pitchFamily="34" charset="0"/>
              </a:rPr>
              <a:t>For optimal cast fitting in distal forearm fractures treated, the sagittal-to-coronal ratio should be 0.7. </a:t>
            </a:r>
            <a:endParaRPr lang="en-US" sz="4500" dirty="0"/>
          </a:p>
          <a:p>
            <a:r>
              <a:rPr lang="en-US" sz="3300" dirty="0">
                <a:solidFill>
                  <a:srgbClr val="000000"/>
                </a:solidFill>
                <a:latin typeface="Arial" panose="020B0604020202020204" pitchFamily="34" charset="0"/>
              </a:rPr>
              <a:t> </a:t>
            </a:r>
            <a:r>
              <a:rPr lang="en-US" sz="3300" dirty="0">
                <a:solidFill>
                  <a:srgbClr val="000000"/>
                </a:solidFill>
                <a:latin typeface="Calibri" panose="020F0502020204030204" pitchFamily="34" charset="0"/>
              </a:rPr>
              <a:t>Well-fitting plasters are important with any immobilized limb.</a:t>
            </a:r>
            <a:endParaRPr lang="en-US" sz="4500" dirty="0"/>
          </a:p>
        </p:txBody>
      </p:sp>
    </p:spTree>
    <p:extLst>
      <p:ext uri="{BB962C8B-B14F-4D97-AF65-F5344CB8AC3E}">
        <p14:creationId xmlns:p14="http://schemas.microsoft.com/office/powerpoint/2010/main" val="3928182974"/>
      </p:ext>
    </p:extLst>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1143000"/>
          </a:xfrm>
        </p:spPr>
        <p:txBody>
          <a:bodyPr/>
          <a:lstStyle/>
          <a:p>
            <a:r>
              <a:rPr lang="en-US" dirty="0"/>
              <a:t>Fiber glass</a:t>
            </a:r>
          </a:p>
        </p:txBody>
      </p:sp>
      <p:sp>
        <p:nvSpPr>
          <p:cNvPr id="3" name="Content Placeholder 2"/>
          <p:cNvSpPr>
            <a:spLocks noGrp="1"/>
          </p:cNvSpPr>
          <p:nvPr>
            <p:ph idx="1"/>
          </p:nvPr>
        </p:nvSpPr>
        <p:spPr>
          <a:xfrm>
            <a:off x="457200" y="1219200"/>
            <a:ext cx="8229600" cy="5105400"/>
          </a:xfrm>
        </p:spPr>
        <p:txBody>
          <a:bodyPr>
            <a:normAutofit/>
          </a:bodyPr>
          <a:lstStyle/>
          <a:p>
            <a:pPr marL="0" indent="0">
              <a:buNone/>
            </a:pPr>
            <a:r>
              <a:rPr lang="en-US" sz="2800" b="1" dirty="0">
                <a:latin typeface="Arial" pitchFamily="34" charset="0"/>
                <a:cs typeface="Arial" pitchFamily="34" charset="0"/>
              </a:rPr>
              <a:t>Fiber glass/ Synthetic  Casting Tape.</a:t>
            </a:r>
          </a:p>
          <a:p>
            <a:pPr marL="0" indent="0">
              <a:buNone/>
            </a:pPr>
            <a:r>
              <a:rPr lang="en-US" sz="2800" dirty="0">
                <a:latin typeface="Arial" pitchFamily="34" charset="0"/>
                <a:cs typeface="Arial" pitchFamily="34" charset="0"/>
              </a:rPr>
              <a:t>Synthetic in form – polyurethane.</a:t>
            </a:r>
          </a:p>
          <a:p>
            <a:pPr marL="0" indent="0">
              <a:buNone/>
            </a:pPr>
            <a:r>
              <a:rPr lang="en-US" sz="2800" b="1" dirty="0">
                <a:latin typeface="Arial" pitchFamily="34" charset="0"/>
                <a:cs typeface="Arial" pitchFamily="34" charset="0"/>
              </a:rPr>
              <a:t>Indications.</a:t>
            </a:r>
          </a:p>
          <a:p>
            <a:r>
              <a:rPr lang="en-US" sz="2800" dirty="0">
                <a:latin typeface="Arial" pitchFamily="34" charset="0"/>
                <a:cs typeface="Arial" pitchFamily="34" charset="0"/>
              </a:rPr>
              <a:t>Non- displaced fracture.</a:t>
            </a:r>
          </a:p>
          <a:p>
            <a:r>
              <a:rPr lang="en-US" sz="2800" dirty="0">
                <a:latin typeface="Arial" pitchFamily="34" charset="0"/>
                <a:cs typeface="Arial" pitchFamily="34" charset="0"/>
              </a:rPr>
              <a:t>Fitted when swelling has subsided.</a:t>
            </a:r>
          </a:p>
          <a:p>
            <a:r>
              <a:rPr lang="en-US" sz="2800" dirty="0">
                <a:latin typeface="Arial" pitchFamily="34" charset="0"/>
                <a:cs typeface="Arial" pitchFamily="34" charset="0"/>
              </a:rPr>
              <a:t>Long term Casting.</a:t>
            </a:r>
          </a:p>
          <a:p>
            <a:endParaRPr lang="en-US" dirty="0"/>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txBody>
          <a:bodyPr>
            <a:normAutofit/>
          </a:bodyPr>
          <a:lstStyle/>
          <a:p>
            <a:pPr algn="ctr"/>
            <a:r>
              <a:rPr lang="en-US" sz="4400" b="1" dirty="0">
                <a:latin typeface="Arial Black" pitchFamily="34" charset="0"/>
                <a:cs typeface="Arial" pitchFamily="34" charset="0"/>
              </a:rPr>
              <a:t>Fiberglass casts</a:t>
            </a:r>
          </a:p>
        </p:txBody>
      </p:sp>
      <p:sp>
        <p:nvSpPr>
          <p:cNvPr id="3" name="Content Placeholder 2"/>
          <p:cNvSpPr>
            <a:spLocks noGrp="1"/>
          </p:cNvSpPr>
          <p:nvPr>
            <p:ph idx="1"/>
          </p:nvPr>
        </p:nvSpPr>
        <p:spPr/>
        <p:txBody>
          <a:bodyPr>
            <a:normAutofit/>
          </a:bodyPr>
          <a:lstStyle/>
          <a:p>
            <a:r>
              <a:rPr lang="en-US" sz="2800" dirty="0">
                <a:latin typeface="Arial" pitchFamily="34" charset="0"/>
                <a:cs typeface="Arial" pitchFamily="34" charset="0"/>
              </a:rPr>
              <a:t>Fiberglass casts are also applied starting from a roll that becomes wet.</a:t>
            </a:r>
          </a:p>
          <a:p>
            <a:r>
              <a:rPr lang="en-US" sz="2800" dirty="0">
                <a:latin typeface="Arial" pitchFamily="34" charset="0"/>
                <a:cs typeface="Arial" pitchFamily="34" charset="0"/>
              </a:rPr>
              <a:t>After the roll is wet, it is rolled on to from the cast. Fiberglass casts also become warm and harden as they dry.</a:t>
            </a:r>
          </a:p>
          <a:p>
            <a:r>
              <a:rPr lang="en-US" sz="2800" dirty="0">
                <a:latin typeface="Arial" pitchFamily="34" charset="0"/>
                <a:cs typeface="Arial" pitchFamily="34" charset="0"/>
              </a:rPr>
              <a:t>Fiberglass casts are rough on the outside and look like a weave when dry. Fiberglass are available in many colors.</a:t>
            </a:r>
          </a:p>
        </p:txBody>
      </p:sp>
    </p:spTree>
    <p:extLst>
      <p:ext uri="{BB962C8B-B14F-4D97-AF65-F5344CB8AC3E}">
        <p14:creationId xmlns:p14="http://schemas.microsoft.com/office/powerpoint/2010/main" val="1505177173"/>
      </p:ext>
    </p:extLst>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a:t>Advantages of fiber glass cast</a:t>
            </a:r>
          </a:p>
        </p:txBody>
      </p:sp>
      <p:sp>
        <p:nvSpPr>
          <p:cNvPr id="3" name="Content Placeholder 2"/>
          <p:cNvSpPr>
            <a:spLocks noGrp="1"/>
          </p:cNvSpPr>
          <p:nvPr>
            <p:ph idx="1"/>
          </p:nvPr>
        </p:nvSpPr>
        <p:spPr>
          <a:xfrm>
            <a:off x="457200" y="1371600"/>
            <a:ext cx="8229600" cy="5257800"/>
          </a:xfrm>
        </p:spPr>
        <p:txBody>
          <a:bodyPr>
            <a:normAutofit/>
          </a:bodyPr>
          <a:lstStyle/>
          <a:p>
            <a:r>
              <a:rPr lang="en-US" sz="2800" b="1" dirty="0">
                <a:latin typeface="Arial" pitchFamily="34" charset="0"/>
                <a:cs typeface="Arial" pitchFamily="34" charset="0"/>
              </a:rPr>
              <a:t>Advantages.-</a:t>
            </a:r>
            <a:r>
              <a:rPr lang="en-US" sz="2800" b="1" dirty="0" err="1">
                <a:latin typeface="Arial" pitchFamily="34" charset="0"/>
                <a:cs typeface="Arial" pitchFamily="34" charset="0"/>
              </a:rPr>
              <a:t>fibre</a:t>
            </a:r>
            <a:r>
              <a:rPr lang="en-US" sz="2800" b="1" dirty="0">
                <a:latin typeface="Arial" pitchFamily="34" charset="0"/>
                <a:cs typeface="Arial" pitchFamily="34" charset="0"/>
              </a:rPr>
              <a:t> glass</a:t>
            </a:r>
            <a:endParaRPr lang="en-US" sz="2800" dirty="0">
              <a:latin typeface="Arial" pitchFamily="34" charset="0"/>
              <a:cs typeface="Arial" pitchFamily="34" charset="0"/>
            </a:endParaRPr>
          </a:p>
          <a:p>
            <a:r>
              <a:rPr lang="en-US" sz="2800" dirty="0">
                <a:latin typeface="Arial" pitchFamily="34" charset="0"/>
                <a:cs typeface="Arial" pitchFamily="34" charset="0"/>
              </a:rPr>
              <a:t>Light weight – less bulky.</a:t>
            </a:r>
          </a:p>
          <a:p>
            <a:r>
              <a:rPr lang="en-US" sz="2800" dirty="0">
                <a:latin typeface="Arial" pitchFamily="34" charset="0"/>
                <a:cs typeface="Arial" pitchFamily="34" charset="0"/>
              </a:rPr>
              <a:t>Easy to apply .</a:t>
            </a:r>
          </a:p>
          <a:p>
            <a:r>
              <a:rPr lang="en-US" sz="2800" dirty="0">
                <a:latin typeface="Arial" pitchFamily="34" charset="0"/>
                <a:cs typeface="Arial" pitchFamily="34" charset="0"/>
              </a:rPr>
              <a:t>Moisture proof.</a:t>
            </a:r>
          </a:p>
          <a:p>
            <a:r>
              <a:rPr lang="en-US" sz="2800" dirty="0">
                <a:latin typeface="Arial" pitchFamily="34" charset="0"/>
                <a:cs typeface="Arial" pitchFamily="34" charset="0"/>
              </a:rPr>
              <a:t>Fast drying. (15min)</a:t>
            </a:r>
          </a:p>
          <a:p>
            <a:r>
              <a:rPr lang="en-US" sz="2800" dirty="0">
                <a:latin typeface="Arial" pitchFamily="34" charset="0"/>
                <a:cs typeface="Arial" pitchFamily="34" charset="0"/>
              </a:rPr>
              <a:t>With different colors.</a:t>
            </a:r>
          </a:p>
          <a:p>
            <a:r>
              <a:rPr lang="en-US" sz="2800" dirty="0">
                <a:latin typeface="Arial" pitchFamily="34" charset="0"/>
                <a:cs typeface="Arial" pitchFamily="34" charset="0"/>
              </a:rPr>
              <a:t>Early weight bearing.</a:t>
            </a:r>
          </a:p>
          <a:p>
            <a:r>
              <a:rPr lang="en-US" sz="2800" dirty="0">
                <a:latin typeface="Arial" pitchFamily="34" charset="0"/>
                <a:cs typeface="Arial" pitchFamily="34" charset="0"/>
              </a:rPr>
              <a:t>Radiolucent  ( x-ray vision can past)</a:t>
            </a:r>
          </a:p>
          <a:p>
            <a:r>
              <a:rPr lang="en-US" sz="2800" dirty="0">
                <a:latin typeface="Arial" pitchFamily="34" charset="0"/>
                <a:cs typeface="Arial" pitchFamily="34" charset="0"/>
              </a:rPr>
              <a:t>Feels  color in hot  weather.</a:t>
            </a:r>
          </a:p>
          <a:p>
            <a:r>
              <a:rPr lang="en-US" sz="2800" dirty="0">
                <a:latin typeface="Arial" pitchFamily="34" charset="0"/>
                <a:cs typeface="Arial" pitchFamily="34" charset="0"/>
              </a:rPr>
              <a:t>Three times stronger than POP.</a:t>
            </a:r>
          </a:p>
          <a:p>
            <a:endParaRPr lang="en-US" dirty="0"/>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E6A3D-67FA-401E-A876-DCD9773ED1FE}"/>
              </a:ext>
            </a:extLst>
          </p:cNvPr>
          <p:cNvSpPr>
            <a:spLocks noGrp="1"/>
          </p:cNvSpPr>
          <p:nvPr>
            <p:ph type="title"/>
          </p:nvPr>
        </p:nvSpPr>
        <p:spPr/>
        <p:txBody>
          <a:bodyPr/>
          <a:lstStyle/>
          <a:p>
            <a:r>
              <a:rPr lang="en-US" dirty="0"/>
              <a:t>Disadvantages of fiberglass cast</a:t>
            </a:r>
          </a:p>
        </p:txBody>
      </p:sp>
      <p:sp>
        <p:nvSpPr>
          <p:cNvPr id="3" name="Content Placeholder 2">
            <a:extLst>
              <a:ext uri="{FF2B5EF4-FFF2-40B4-BE49-F238E27FC236}">
                <a16:creationId xmlns:a16="http://schemas.microsoft.com/office/drawing/2014/main" id="{A2D3845E-2CED-4B24-8AD4-0988591A549C}"/>
              </a:ext>
            </a:extLst>
          </p:cNvPr>
          <p:cNvSpPr>
            <a:spLocks noGrp="1"/>
          </p:cNvSpPr>
          <p:nvPr>
            <p:ph idx="1"/>
          </p:nvPr>
        </p:nvSpPr>
        <p:spPr/>
        <p:txBody>
          <a:bodyPr>
            <a:normAutofit fontScale="92500" lnSpcReduction="10000"/>
          </a:bodyPr>
          <a:lstStyle/>
          <a:p>
            <a:pPr marL="0" indent="0">
              <a:buNone/>
            </a:pPr>
            <a:r>
              <a:rPr lang="en-US" sz="2400" b="1" dirty="0">
                <a:latin typeface="Arial" pitchFamily="34" charset="0"/>
                <a:cs typeface="Arial" pitchFamily="34" charset="0"/>
              </a:rPr>
              <a:t>Disadvantages .</a:t>
            </a:r>
          </a:p>
          <a:p>
            <a:r>
              <a:rPr lang="en-US" sz="2400" dirty="0">
                <a:latin typeface="Arial" pitchFamily="34" charset="0"/>
                <a:cs typeface="Arial" pitchFamily="34" charset="0"/>
              </a:rPr>
              <a:t>Application requires speed  and accuracy.</a:t>
            </a:r>
          </a:p>
          <a:p>
            <a:r>
              <a:rPr lang="en-US" sz="2400" dirty="0">
                <a:latin typeface="Arial" pitchFamily="34" charset="0"/>
                <a:cs typeface="Arial" pitchFamily="34" charset="0"/>
              </a:rPr>
              <a:t>Not usually used in acute fractures.</a:t>
            </a:r>
          </a:p>
          <a:p>
            <a:r>
              <a:rPr lang="en-US" sz="2400" dirty="0">
                <a:latin typeface="Arial" pitchFamily="34" charset="0"/>
                <a:cs typeface="Arial" pitchFamily="34" charset="0"/>
              </a:rPr>
              <a:t>High  risk for irritation – tissue breakdown under the cast – extra rigidity.</a:t>
            </a:r>
          </a:p>
          <a:p>
            <a:r>
              <a:rPr lang="en-US" sz="2400" dirty="0">
                <a:latin typeface="Arial" pitchFamily="34" charset="0"/>
                <a:cs typeface="Arial" pitchFamily="34" charset="0"/>
              </a:rPr>
              <a:t>Expensive.</a:t>
            </a:r>
          </a:p>
          <a:p>
            <a:r>
              <a:rPr lang="en-US" sz="2400" dirty="0">
                <a:latin typeface="Arial" pitchFamily="34" charset="0"/>
                <a:cs typeface="Arial" pitchFamily="34" charset="0"/>
              </a:rPr>
              <a:t>Inner layer dries slowly .</a:t>
            </a:r>
          </a:p>
          <a:p>
            <a:r>
              <a:rPr lang="en-US" sz="2400" dirty="0">
                <a:latin typeface="Arial" pitchFamily="34" charset="0"/>
                <a:cs typeface="Arial" pitchFamily="34" charset="0"/>
              </a:rPr>
              <a:t>Risk for over physical mobility – light .</a:t>
            </a:r>
          </a:p>
          <a:p>
            <a:r>
              <a:rPr lang="en-US" dirty="0">
                <a:latin typeface="+mj-lt"/>
              </a:rPr>
              <a:t>Less pliable so more difficult to mold i.e. more stiff.</a:t>
            </a:r>
          </a:p>
          <a:p>
            <a:r>
              <a:rPr lang="en-US" dirty="0">
                <a:latin typeface="+mj-lt"/>
              </a:rPr>
              <a:t>High risk of pressure on and constriction of the limb.</a:t>
            </a:r>
          </a:p>
          <a:p>
            <a:r>
              <a:rPr lang="en-US" dirty="0">
                <a:latin typeface="+mj-lt"/>
              </a:rPr>
              <a:t>Carcinogenic ???</a:t>
            </a:r>
          </a:p>
        </p:txBody>
      </p:sp>
    </p:spTree>
    <p:extLst>
      <p:ext uri="{BB962C8B-B14F-4D97-AF65-F5344CB8AC3E}">
        <p14:creationId xmlns:p14="http://schemas.microsoft.com/office/powerpoint/2010/main" val="3647248700"/>
      </p:ext>
    </p:extLst>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638800"/>
          </a:xfrm>
        </p:spPr>
        <p:txBody>
          <a:bodyPr>
            <a:noAutofit/>
          </a:bodyPr>
          <a:lstStyle/>
          <a:p>
            <a:pPr marL="0" indent="0">
              <a:buNone/>
            </a:pPr>
            <a:r>
              <a:rPr lang="en-US" sz="2000" b="1" dirty="0">
                <a:latin typeface="Arial" pitchFamily="34" charset="0"/>
                <a:cs typeface="Arial" pitchFamily="34" charset="0"/>
              </a:rPr>
              <a:t>Six advantages to Fiberglass  Impregnated with polyurethane as a Cast  Material.  </a:t>
            </a:r>
          </a:p>
          <a:p>
            <a:r>
              <a:rPr lang="en-US" sz="2000" dirty="0">
                <a:latin typeface="Arial" pitchFamily="34" charset="0"/>
                <a:cs typeface="Arial" pitchFamily="34" charset="0"/>
              </a:rPr>
              <a:t>Lightweight.</a:t>
            </a:r>
          </a:p>
          <a:p>
            <a:r>
              <a:rPr lang="en-US" sz="2000" dirty="0">
                <a:latin typeface="Arial" pitchFamily="34" charset="0"/>
                <a:cs typeface="Arial" pitchFamily="34" charset="0"/>
              </a:rPr>
              <a:t>Durable.</a:t>
            </a:r>
          </a:p>
          <a:p>
            <a:r>
              <a:rPr lang="en-US" sz="2000" dirty="0">
                <a:latin typeface="Arial" pitchFamily="34" charset="0"/>
                <a:cs typeface="Arial" pitchFamily="34" charset="0"/>
              </a:rPr>
              <a:t>Porous. ( has breathability ) .</a:t>
            </a:r>
          </a:p>
          <a:p>
            <a:r>
              <a:rPr lang="en-US" sz="2000" dirty="0">
                <a:latin typeface="Arial" pitchFamily="34" charset="0"/>
                <a:cs typeface="Arial" pitchFamily="34" charset="0"/>
              </a:rPr>
              <a:t>Waterproof.</a:t>
            </a:r>
          </a:p>
          <a:p>
            <a:r>
              <a:rPr lang="en-US" sz="2000" dirty="0">
                <a:latin typeface="Arial" pitchFamily="34" charset="0"/>
                <a:cs typeface="Arial" pitchFamily="34" charset="0"/>
              </a:rPr>
              <a:t>Sets in 5 minutes , weight bearing in 10 – 20 minutes.</a:t>
            </a:r>
          </a:p>
          <a:p>
            <a:r>
              <a:rPr lang="en-US" sz="2000" dirty="0" err="1">
                <a:latin typeface="Arial" pitchFamily="34" charset="0"/>
                <a:cs typeface="Arial" pitchFamily="34" charset="0"/>
              </a:rPr>
              <a:t>Areradiolucent</a:t>
            </a:r>
            <a:r>
              <a:rPr lang="en-US" sz="2000" dirty="0">
                <a:latin typeface="Arial" pitchFamily="34" charset="0"/>
                <a:cs typeface="Arial" pitchFamily="34" charset="0"/>
              </a:rPr>
              <a:t>. </a:t>
            </a:r>
          </a:p>
          <a:p>
            <a:pPr marL="0" indent="0">
              <a:buNone/>
            </a:pPr>
            <a:r>
              <a:rPr lang="en-US" sz="2000" b="1" dirty="0">
                <a:latin typeface="Arial" pitchFamily="34" charset="0"/>
                <a:cs typeface="Arial" pitchFamily="34" charset="0"/>
              </a:rPr>
              <a:t>Six disadvantages to Fiberglass impregnated with polyurethane as a Cast Material.</a:t>
            </a:r>
          </a:p>
          <a:p>
            <a:r>
              <a:rPr lang="en-US" sz="2000" dirty="0">
                <a:latin typeface="Arial" pitchFamily="34" charset="0"/>
                <a:cs typeface="Arial" pitchFamily="34" charset="0"/>
              </a:rPr>
              <a:t>More expensive than plaster cast.</a:t>
            </a:r>
          </a:p>
          <a:p>
            <a:r>
              <a:rPr lang="en-US" sz="2000" dirty="0">
                <a:latin typeface="Arial" pitchFamily="34" charset="0"/>
                <a:cs typeface="Arial" pitchFamily="34" charset="0"/>
              </a:rPr>
              <a:t>Doesn’t </a:t>
            </a:r>
            <a:r>
              <a:rPr lang="en-US" sz="2000" dirty="0" err="1">
                <a:latin typeface="Arial" pitchFamily="34" charset="0"/>
                <a:cs typeface="Arial" pitchFamily="34" charset="0"/>
              </a:rPr>
              <a:t>mould</a:t>
            </a:r>
            <a:r>
              <a:rPr lang="en-US" sz="2000" dirty="0">
                <a:latin typeface="Arial" pitchFamily="34" charset="0"/>
                <a:cs typeface="Arial" pitchFamily="34" charset="0"/>
              </a:rPr>
              <a:t> as easily as plaster cast.</a:t>
            </a:r>
          </a:p>
          <a:p>
            <a:r>
              <a:rPr lang="en-US" sz="2000" dirty="0">
                <a:latin typeface="Arial" pitchFamily="34" charset="0"/>
                <a:cs typeface="Arial" pitchFamily="34" charset="0"/>
              </a:rPr>
              <a:t>Extremely rigid so can cause pressure  sores if applied unevenly.</a:t>
            </a:r>
          </a:p>
          <a:p>
            <a:r>
              <a:rPr lang="en-US" sz="2000" dirty="0">
                <a:latin typeface="Arial" pitchFamily="34" charset="0"/>
                <a:cs typeface="Arial" pitchFamily="34" charset="0"/>
              </a:rPr>
              <a:t>Mildly irritating ( wear gloves when applying ).</a:t>
            </a:r>
          </a:p>
          <a:p>
            <a:r>
              <a:rPr lang="en-US" sz="2000" dirty="0">
                <a:latin typeface="Arial" pitchFamily="34" charset="0"/>
                <a:cs typeface="Arial" pitchFamily="34" charset="0"/>
              </a:rPr>
              <a:t>Packages of casting material cannot freeze.</a:t>
            </a:r>
          </a:p>
          <a:p>
            <a:r>
              <a:rPr lang="en-US" sz="2000" dirty="0">
                <a:latin typeface="Arial" pitchFamily="34" charset="0"/>
                <a:cs typeface="Arial" pitchFamily="34" charset="0"/>
              </a:rPr>
              <a:t>If package has hole , moisture can get in causing it to harden. </a:t>
            </a:r>
          </a:p>
        </p:txBody>
      </p:sp>
    </p:spTree>
    <p:extLst>
      <p:ext uri="{BB962C8B-B14F-4D97-AF65-F5344CB8AC3E}">
        <p14:creationId xmlns:p14="http://schemas.microsoft.com/office/powerpoint/2010/main" val="1098572566"/>
      </p:ext>
    </p:extLst>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685800"/>
          </a:xfrm>
        </p:spPr>
        <p:txBody>
          <a:bodyPr>
            <a:noAutofit/>
          </a:bodyPr>
          <a:lstStyle/>
          <a:p>
            <a:pPr algn="ctr"/>
            <a:r>
              <a:rPr lang="en-US" sz="2800" b="1" dirty="0">
                <a:latin typeface="Arial" pitchFamily="34" charset="0"/>
                <a:cs typeface="Arial" pitchFamily="34" charset="0"/>
              </a:rPr>
              <a:t>FIBREGLASS CAST APPLICATION.</a:t>
            </a:r>
          </a:p>
        </p:txBody>
      </p:sp>
      <p:sp>
        <p:nvSpPr>
          <p:cNvPr id="3" name="Content Placeholder 2"/>
          <p:cNvSpPr>
            <a:spLocks noGrp="1"/>
          </p:cNvSpPr>
          <p:nvPr>
            <p:ph idx="1"/>
          </p:nvPr>
        </p:nvSpPr>
        <p:spPr>
          <a:xfrm>
            <a:off x="457200" y="1143000"/>
            <a:ext cx="8229600" cy="5440363"/>
          </a:xfrm>
        </p:spPr>
        <p:txBody>
          <a:bodyPr>
            <a:normAutofit fontScale="85000" lnSpcReduction="20000"/>
          </a:bodyPr>
          <a:lstStyle/>
          <a:p>
            <a:pPr marL="0" indent="0">
              <a:buNone/>
            </a:pPr>
            <a:r>
              <a:rPr lang="en-US" sz="2700" dirty="0">
                <a:latin typeface="Arial" pitchFamily="34" charset="0"/>
                <a:cs typeface="Arial" pitchFamily="34" charset="0"/>
              </a:rPr>
              <a:t>Although plaster casts have been used </a:t>
            </a:r>
            <a:r>
              <a:rPr lang="en-US" sz="2700" dirty="0" err="1">
                <a:latin typeface="Arial" pitchFamily="34" charset="0"/>
                <a:cs typeface="Arial" pitchFamily="34" charset="0"/>
              </a:rPr>
              <a:t>forcenturies</a:t>
            </a:r>
            <a:r>
              <a:rPr lang="en-US" sz="2700" dirty="0">
                <a:latin typeface="Arial" pitchFamily="34" charset="0"/>
                <a:cs typeface="Arial" pitchFamily="34" charset="0"/>
              </a:rPr>
              <a:t> , there are several disadvantages .One is the weight of the plaster . Under ordinary circumstances and with small casts , the weight does not pose a major problem; with large cast, however , especially for a patient who does not have good muscular control , the weight of the plaster may inhibit ambulatory potential. An additional disadvantage of the plaster cast is its inability to maintain immobility when it becomes wet.</a:t>
            </a:r>
          </a:p>
          <a:p>
            <a:pPr marL="0" indent="0">
              <a:buNone/>
            </a:pPr>
            <a:r>
              <a:rPr lang="en-US" sz="2700" dirty="0">
                <a:latin typeface="Arial" pitchFamily="34" charset="0"/>
                <a:cs typeface="Arial" pitchFamily="34" charset="0"/>
              </a:rPr>
              <a:t>These disadvantages have prompted research over the years to develop a material that will offer the same degree of immobilization as a plaster cast but it will alleviate the disadvantages. Within the past decade , fiberglass immobilization was introduced. This form of cast alleviates some of the disadvantages of plaster but it’s quite expensive. It is currently used by some </a:t>
            </a:r>
            <a:r>
              <a:rPr lang="en-US" sz="2700" dirty="0" err="1">
                <a:latin typeface="Arial" pitchFamily="34" charset="0"/>
                <a:cs typeface="Arial" pitchFamily="34" charset="0"/>
              </a:rPr>
              <a:t>orthopaedic</a:t>
            </a:r>
            <a:r>
              <a:rPr lang="en-US" sz="2700" dirty="0">
                <a:latin typeface="Arial" pitchFamily="34" charset="0"/>
                <a:cs typeface="Arial" pitchFamily="34" charset="0"/>
              </a:rPr>
              <a:t> surgeons and institutions , but on a selective rather than on a general basis. Its degree of popularity , however , at least warrants familiarity with equipment and the materials used in the construction.</a:t>
            </a:r>
          </a:p>
          <a:p>
            <a:pPr marL="0" indent="0">
              <a:buNone/>
            </a:pPr>
            <a:endParaRPr lang="en-US" sz="1200" dirty="0">
              <a:latin typeface="Arial" pitchFamily="34" charset="0"/>
              <a:cs typeface="Arial" pitchFamily="34" charset="0"/>
            </a:endParaRPr>
          </a:p>
        </p:txBody>
      </p:sp>
    </p:spTree>
    <p:extLst>
      <p:ext uri="{BB962C8B-B14F-4D97-AF65-F5344CB8AC3E}">
        <p14:creationId xmlns:p14="http://schemas.microsoft.com/office/powerpoint/2010/main" val="793901099"/>
      </p:ext>
    </p:extLst>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5A2E1-FEA9-483E-8A2C-6613ED14A327}"/>
              </a:ext>
            </a:extLst>
          </p:cNvPr>
          <p:cNvSpPr>
            <a:spLocks noGrp="1"/>
          </p:cNvSpPr>
          <p:nvPr>
            <p:ph type="title"/>
          </p:nvPr>
        </p:nvSpPr>
        <p:spPr/>
        <p:txBody>
          <a:bodyPr>
            <a:normAutofit fontScale="90000"/>
          </a:bodyPr>
          <a:lstStyle/>
          <a:p>
            <a:r>
              <a:rPr lang="en-US" dirty="0"/>
              <a:t>WHAT ABOUT FIBERGLASS CAST</a:t>
            </a:r>
          </a:p>
        </p:txBody>
      </p:sp>
      <p:sp>
        <p:nvSpPr>
          <p:cNvPr id="3" name="Content Placeholder 2">
            <a:extLst>
              <a:ext uri="{FF2B5EF4-FFF2-40B4-BE49-F238E27FC236}">
                <a16:creationId xmlns:a16="http://schemas.microsoft.com/office/drawing/2014/main" id="{EF3FBF4C-54EA-4F5D-AA9A-839ED6B3DFFD}"/>
              </a:ext>
            </a:extLst>
          </p:cNvPr>
          <p:cNvSpPr>
            <a:spLocks noGrp="1"/>
          </p:cNvSpPr>
          <p:nvPr>
            <p:ph idx="1"/>
          </p:nvPr>
        </p:nvSpPr>
        <p:spPr/>
        <p:txBody>
          <a:bodyPr>
            <a:normAutofit lnSpcReduction="10000"/>
          </a:bodyPr>
          <a:lstStyle/>
          <a:p>
            <a:r>
              <a:rPr lang="en-US" sz="2800" dirty="0">
                <a:solidFill>
                  <a:srgbClr val="000000"/>
                </a:solidFill>
                <a:effectLst/>
                <a:latin typeface="+mj-lt"/>
              </a:rPr>
              <a:t>A fiberglass cast is the plaster cast made from fiberglass material </a:t>
            </a:r>
            <a:endParaRPr lang="en-US" sz="3600" dirty="0">
              <a:latin typeface="+mj-lt"/>
            </a:endParaRPr>
          </a:p>
          <a:p>
            <a:r>
              <a:rPr lang="en-US" sz="2800" dirty="0">
                <a:solidFill>
                  <a:srgbClr val="000000"/>
                </a:solidFill>
                <a:effectLst/>
                <a:latin typeface="+mj-lt"/>
              </a:rPr>
              <a:t>Also called glass-reinforced plastic[GRP] or glass fiber reinforced plastic [GFRP] , synthetic cast </a:t>
            </a:r>
            <a:endParaRPr lang="en-US" sz="3600" dirty="0">
              <a:latin typeface="+mj-lt"/>
            </a:endParaRPr>
          </a:p>
          <a:p>
            <a:r>
              <a:rPr lang="en-US" sz="2800" dirty="0">
                <a:solidFill>
                  <a:srgbClr val="000000"/>
                </a:solidFill>
                <a:effectLst/>
                <a:latin typeface="+mj-lt"/>
              </a:rPr>
              <a:t>It is a fiber reinforced polymer made of a plastic matrix reinforced by fine fibers of glass. </a:t>
            </a:r>
            <a:endParaRPr lang="en-US" sz="3600" dirty="0">
              <a:latin typeface="+mj-lt"/>
            </a:endParaRPr>
          </a:p>
          <a:p>
            <a:r>
              <a:rPr lang="en-US" sz="2800" dirty="0">
                <a:solidFill>
                  <a:srgbClr val="000000"/>
                </a:solidFill>
                <a:effectLst/>
                <a:latin typeface="+mj-lt"/>
              </a:rPr>
              <a:t>Fiberglass bandages are impregnated with polyurethane </a:t>
            </a:r>
            <a:endParaRPr lang="en-US" sz="3600" dirty="0">
              <a:latin typeface="+mj-lt"/>
            </a:endParaRPr>
          </a:p>
          <a:p>
            <a:r>
              <a:rPr lang="en-US" sz="2800" dirty="0">
                <a:solidFill>
                  <a:srgbClr val="000000"/>
                </a:solidFill>
                <a:effectLst/>
                <a:latin typeface="+mj-lt"/>
              </a:rPr>
              <a:t>Used mostly in those cases where the healing process has already begun.</a:t>
            </a:r>
            <a:endParaRPr lang="en-US" sz="3600" dirty="0">
              <a:latin typeface="+mj-lt"/>
            </a:endParaRPr>
          </a:p>
        </p:txBody>
      </p:sp>
    </p:spTree>
    <p:extLst>
      <p:ext uri="{BB962C8B-B14F-4D97-AF65-F5344CB8AC3E}">
        <p14:creationId xmlns:p14="http://schemas.microsoft.com/office/powerpoint/2010/main" val="3082229558"/>
      </p:ext>
    </p:extLst>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Conti-</a:t>
            </a:r>
          </a:p>
        </p:txBody>
      </p:sp>
      <p:sp>
        <p:nvSpPr>
          <p:cNvPr id="3" name="Content Placeholder 2"/>
          <p:cNvSpPr>
            <a:spLocks noGrp="1"/>
          </p:cNvSpPr>
          <p:nvPr>
            <p:ph idx="1"/>
          </p:nvPr>
        </p:nvSpPr>
        <p:spPr>
          <a:xfrm>
            <a:off x="457200" y="1066800"/>
            <a:ext cx="8229600" cy="5638800"/>
          </a:xfrm>
        </p:spPr>
        <p:txBody>
          <a:bodyPr>
            <a:noAutofit/>
          </a:bodyPr>
          <a:lstStyle/>
          <a:p>
            <a:pPr marL="0" indent="0">
              <a:buNone/>
            </a:pPr>
            <a:r>
              <a:rPr lang="en-US" sz="2050" dirty="0">
                <a:latin typeface="Arial" pitchFamily="34" charset="0"/>
                <a:cs typeface="Arial" pitchFamily="34" charset="0"/>
              </a:rPr>
              <a:t>A fiber cast applied with special materials and </a:t>
            </a:r>
            <a:r>
              <a:rPr lang="en-US" sz="2050" dirty="0" err="1">
                <a:latin typeface="Arial" pitchFamily="34" charset="0"/>
                <a:cs typeface="Arial" pitchFamily="34" charset="0"/>
              </a:rPr>
              <a:t>eqiupment.The</a:t>
            </a:r>
            <a:r>
              <a:rPr lang="en-US" sz="2050" dirty="0">
                <a:latin typeface="Arial" pitchFamily="34" charset="0"/>
                <a:cs typeface="Arial" pitchFamily="34" charset="0"/>
              </a:rPr>
              <a:t> lining or padding of the cast is specially designed </a:t>
            </a:r>
            <a:r>
              <a:rPr lang="en-US" sz="2050" dirty="0" err="1">
                <a:latin typeface="Arial" pitchFamily="34" charset="0"/>
                <a:cs typeface="Arial" pitchFamily="34" charset="0"/>
              </a:rPr>
              <a:t>stockinette</a:t>
            </a:r>
            <a:r>
              <a:rPr lang="en-US" sz="2050" dirty="0">
                <a:latin typeface="Arial" pitchFamily="34" charset="0"/>
                <a:cs typeface="Arial" pitchFamily="34" charset="0"/>
              </a:rPr>
              <a:t> that is much heavier than the type used with a plaster “. A coarsely woven padding is rolled over the </a:t>
            </a:r>
            <a:r>
              <a:rPr lang="en-US" sz="2050" dirty="0" err="1">
                <a:latin typeface="Arial" pitchFamily="34" charset="0"/>
                <a:cs typeface="Arial" pitchFamily="34" charset="0"/>
              </a:rPr>
              <a:t>stockinette</a:t>
            </a:r>
            <a:r>
              <a:rPr lang="en-US" sz="2050" dirty="0">
                <a:latin typeface="Arial" pitchFamily="34" charset="0"/>
                <a:cs typeface="Arial" pitchFamily="34" charset="0"/>
              </a:rPr>
              <a:t>. The fiberglass material glass material is supplied in rolls and splints of various sizes. Its open – meshed and the application is similar to that of plaster cast. The fiberglass material has a rather strong </a:t>
            </a:r>
            <a:r>
              <a:rPr lang="en-US" sz="2050" dirty="0" err="1">
                <a:latin typeface="Arial" pitchFamily="34" charset="0"/>
                <a:cs typeface="Arial" pitchFamily="34" charset="0"/>
              </a:rPr>
              <a:t>odour</a:t>
            </a:r>
            <a:r>
              <a:rPr lang="en-US" sz="2050" dirty="0">
                <a:latin typeface="Arial" pitchFamily="34" charset="0"/>
                <a:cs typeface="Arial" pitchFamily="34" charset="0"/>
              </a:rPr>
              <a:t> until is “ cured” and should be applied in a well – ventilated room. Rubber gloves and special cream facilitate  handling of the fiberglass material. Because the edges tend to be extremely sharp, a special compound is used to smooth the edges. In addition , a finishing tape , made of a finer mesh, secures the stockinet and padding over the edges of the cast.</a:t>
            </a:r>
          </a:p>
          <a:p>
            <a:pPr marL="0" indent="0">
              <a:buNone/>
            </a:pPr>
            <a:r>
              <a:rPr lang="en-US" sz="2050" dirty="0">
                <a:latin typeface="Arial" pitchFamily="34" charset="0"/>
                <a:cs typeface="Arial" pitchFamily="34" charset="0"/>
              </a:rPr>
              <a:t>A special ultraviolet light is used to cure or harden the fiberglass. The time required depends on the size of the cast and the number of layers of the size of the cast and the number of layers of fiberglass applied. Because the cast is porous it dries fairly quickly. Of course, the larger the cast the longer the drying period necessary . The weight of this cast is considerably less than a plaster cast. </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295400"/>
            <a:ext cx="8077200" cy="4191000"/>
          </a:xfrm>
        </p:spPr>
        <p:txBody>
          <a:bodyPr>
            <a:normAutofit/>
          </a:bodyPr>
          <a:lstStyle/>
          <a:p>
            <a:pPr eaLnBrk="1" hangingPunct="1">
              <a:defRPr/>
            </a:pPr>
            <a:r>
              <a:rPr lang="en-US" dirty="0">
                <a:effectLst>
                  <a:outerShdw blurRad="38100" dist="38100" dir="2700000" algn="tl">
                    <a:srgbClr val="FFFFFF"/>
                  </a:outerShdw>
                </a:effectLst>
              </a:rPr>
              <a:t>Fracture Care and Casting for Primary Care Physicians</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a:effectLst>
                  <a:outerShdw blurRad="38100" dist="38100" dir="2700000" algn="tl">
                    <a:srgbClr val="FFFFFF"/>
                  </a:outerShdw>
                </a:effectLst>
              </a:rPr>
              <a:t>Goal</a:t>
            </a:r>
          </a:p>
        </p:txBody>
      </p:sp>
      <p:sp>
        <p:nvSpPr>
          <p:cNvPr id="3075" name="Rectangle 3"/>
          <p:cNvSpPr>
            <a:spLocks noGrp="1" noChangeArrowheads="1"/>
          </p:cNvSpPr>
          <p:nvPr>
            <p:ph type="body" idx="1"/>
          </p:nvPr>
        </p:nvSpPr>
        <p:spPr>
          <a:xfrm>
            <a:off x="228600" y="1752600"/>
            <a:ext cx="8686800" cy="4525963"/>
          </a:xfrm>
        </p:spPr>
        <p:txBody>
          <a:bodyPr/>
          <a:lstStyle/>
          <a:p>
            <a:pPr algn="ctr" eaLnBrk="1" hangingPunct="1">
              <a:buFont typeface="Wingdings" charset="2"/>
              <a:buNone/>
              <a:defRPr/>
            </a:pPr>
            <a:r>
              <a:rPr lang="en-US">
                <a:effectLst>
                  <a:outerShdw blurRad="38100" dist="38100" dir="2700000" algn="tl">
                    <a:srgbClr val="FFFFFF"/>
                  </a:outerShdw>
                </a:effectLst>
                <a:ea typeface="ＭＳ Ｐゴシック" charset="-128"/>
                <a:cs typeface="+mn-cs"/>
              </a:rPr>
              <a:t>Provide an intro to fracture management and casting for family physicians</a:t>
            </a:r>
            <a:endParaRPr lang="en-US" b="1">
              <a:effectLst>
                <a:outerShdw blurRad="38100" dist="38100" dir="2700000" algn="tl">
                  <a:srgbClr val="FFFFFF"/>
                </a:outerShdw>
              </a:effectLst>
              <a:ea typeface="ＭＳ Ｐゴシック" charset="-128"/>
              <a:cs typeface="+mn-cs"/>
            </a:endParaRPr>
          </a:p>
        </p:txBody>
      </p:sp>
      <p:pic>
        <p:nvPicPr>
          <p:cNvPr id="4100" name="Picture 7" descr="cast_2"/>
          <p:cNvPicPr>
            <a:picLocks noChangeAspect="1" noChangeArrowheads="1"/>
          </p:cNvPicPr>
          <p:nvPr/>
        </p:nvPicPr>
        <p:blipFill>
          <a:blip r:embed="rId2"/>
          <a:srcRect t="24001"/>
          <a:stretch>
            <a:fillRect/>
          </a:stretch>
        </p:blipFill>
        <p:spPr bwMode="auto">
          <a:xfrm>
            <a:off x="5334000" y="2971800"/>
            <a:ext cx="3455988" cy="3505200"/>
          </a:xfrm>
          <a:prstGeom prst="rect">
            <a:avLst/>
          </a:prstGeom>
          <a:noFill/>
          <a:ln w="9525">
            <a:noFill/>
            <a:miter lim="800000"/>
            <a:headEnd/>
            <a:tailEnd/>
          </a:ln>
        </p:spPr>
      </p:pic>
      <p:pic>
        <p:nvPicPr>
          <p:cNvPr id="4101" name="Picture 9" descr="42-15512016"/>
          <p:cNvPicPr>
            <a:picLocks noChangeAspect="1" noChangeArrowheads="1"/>
          </p:cNvPicPr>
          <p:nvPr/>
        </p:nvPicPr>
        <p:blipFill>
          <a:blip r:embed="rId3"/>
          <a:srcRect/>
          <a:stretch>
            <a:fillRect/>
          </a:stretch>
        </p:blipFill>
        <p:spPr bwMode="auto">
          <a:xfrm>
            <a:off x="6172200" y="152400"/>
            <a:ext cx="2514600" cy="1673225"/>
          </a:xfrm>
          <a:prstGeom prst="rect">
            <a:avLst/>
          </a:prstGeom>
          <a:noFill/>
          <a:ln w="9525">
            <a:noFill/>
            <a:miter lim="800000"/>
            <a:headEnd/>
            <a:tailEnd/>
          </a:ln>
        </p:spPr>
      </p:pic>
      <p:pic>
        <p:nvPicPr>
          <p:cNvPr id="4102" name="Picture 11" descr="199812233_e8302f0ed4"/>
          <p:cNvPicPr>
            <a:picLocks noChangeAspect="1" noChangeArrowheads="1"/>
          </p:cNvPicPr>
          <p:nvPr/>
        </p:nvPicPr>
        <p:blipFill>
          <a:blip r:embed="rId4"/>
          <a:srcRect/>
          <a:stretch>
            <a:fillRect/>
          </a:stretch>
        </p:blipFill>
        <p:spPr bwMode="auto">
          <a:xfrm>
            <a:off x="990600" y="3124200"/>
            <a:ext cx="4038600" cy="3028950"/>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454D7-1B18-42A3-86B6-866786095B19}"/>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A7914966-5872-4B2C-855E-AFDB2F2D7BAC}"/>
              </a:ext>
            </a:extLst>
          </p:cNvPr>
          <p:cNvPicPr>
            <a:picLocks noGrp="1" noChangeAspect="1"/>
          </p:cNvPicPr>
          <p:nvPr>
            <p:ph idx="1"/>
          </p:nvPr>
        </p:nvPicPr>
        <p:blipFill>
          <a:blip r:embed="rId2"/>
          <a:stretch>
            <a:fillRect/>
          </a:stretch>
        </p:blipFill>
        <p:spPr>
          <a:xfrm>
            <a:off x="2055" y="857250"/>
            <a:ext cx="9141946" cy="5200558"/>
          </a:xfrm>
        </p:spPr>
      </p:pic>
    </p:spTree>
    <p:extLst>
      <p:ext uri="{BB962C8B-B14F-4D97-AF65-F5344CB8AC3E}">
        <p14:creationId xmlns:p14="http://schemas.microsoft.com/office/powerpoint/2010/main" val="3784821520"/>
      </p:ext>
    </p:extLst>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defRPr/>
            </a:pPr>
            <a:r>
              <a:rPr lang="en-US">
                <a:effectLst>
                  <a:outerShdw blurRad="38100" dist="38100" dir="2700000" algn="tl">
                    <a:srgbClr val="FFFFFF"/>
                  </a:outerShdw>
                </a:effectLst>
              </a:rPr>
              <a:t>Objectives</a:t>
            </a:r>
          </a:p>
        </p:txBody>
      </p:sp>
      <p:sp>
        <p:nvSpPr>
          <p:cNvPr id="4099" name="Rectangle 3"/>
          <p:cNvSpPr>
            <a:spLocks noGrp="1" noChangeArrowheads="1"/>
          </p:cNvSpPr>
          <p:nvPr>
            <p:ph type="body" idx="1"/>
          </p:nvPr>
        </p:nvSpPr>
        <p:spPr>
          <a:xfrm>
            <a:off x="914400" y="1828800"/>
            <a:ext cx="7772400" cy="4800600"/>
          </a:xfrm>
        </p:spPr>
        <p:txBody>
          <a:bodyPr/>
          <a:lstStyle/>
          <a:p>
            <a:pPr eaLnBrk="1" hangingPunct="1">
              <a:lnSpc>
                <a:spcPct val="90000"/>
              </a:lnSpc>
              <a:defRPr/>
            </a:pPr>
            <a:r>
              <a:rPr lang="en-US" sz="2800" dirty="0">
                <a:effectLst>
                  <a:outerShdw blurRad="38100" dist="38100" dir="2700000" algn="tl">
                    <a:srgbClr val="FFFFFF"/>
                  </a:outerShdw>
                </a:effectLst>
              </a:rPr>
              <a:t>Identify common fractures in Primary Care</a:t>
            </a:r>
          </a:p>
          <a:p>
            <a:pPr eaLnBrk="1" hangingPunct="1">
              <a:lnSpc>
                <a:spcPct val="90000"/>
              </a:lnSpc>
              <a:defRPr/>
            </a:pPr>
            <a:r>
              <a:rPr lang="en-US" sz="2800" dirty="0">
                <a:effectLst>
                  <a:outerShdw blurRad="38100" dist="38100" dir="2700000" algn="tl">
                    <a:srgbClr val="FFFFFF"/>
                  </a:outerShdw>
                </a:effectLst>
              </a:rPr>
              <a:t>Proper use of a splint versus a cast</a:t>
            </a:r>
          </a:p>
          <a:p>
            <a:pPr eaLnBrk="1" hangingPunct="1">
              <a:lnSpc>
                <a:spcPct val="90000"/>
              </a:lnSpc>
              <a:defRPr/>
            </a:pPr>
            <a:r>
              <a:rPr lang="en-US" sz="2800" dirty="0">
                <a:effectLst>
                  <a:outerShdw blurRad="38100" dist="38100" dir="2700000" algn="tl">
                    <a:srgbClr val="FFFFFF"/>
                  </a:outerShdw>
                </a:effectLst>
              </a:rPr>
              <a:t>Identify commonly used casting materials and when to use them</a:t>
            </a:r>
          </a:p>
          <a:p>
            <a:pPr eaLnBrk="1" hangingPunct="1">
              <a:lnSpc>
                <a:spcPct val="90000"/>
              </a:lnSpc>
              <a:defRPr/>
            </a:pPr>
            <a:r>
              <a:rPr lang="en-US" sz="2800" dirty="0">
                <a:effectLst>
                  <a:outerShdw blurRad="38100" dist="38100" dir="2700000" algn="tl">
                    <a:srgbClr val="FFFFFF"/>
                  </a:outerShdw>
                </a:effectLst>
              </a:rPr>
              <a:t>Demonstrate proper cast application and removal</a:t>
            </a:r>
          </a:p>
          <a:p>
            <a:pPr eaLnBrk="1" hangingPunct="1">
              <a:lnSpc>
                <a:spcPct val="90000"/>
              </a:lnSpc>
              <a:defRPr/>
            </a:pPr>
            <a:r>
              <a:rPr lang="en-US" sz="2800" dirty="0">
                <a:effectLst>
                  <a:outerShdw blurRad="38100" dist="38100" dir="2700000" algn="tl">
                    <a:srgbClr val="FFFFFF"/>
                  </a:outerShdw>
                </a:effectLst>
              </a:rPr>
              <a:t>Describe appropriate patient education with regards to casting</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defRPr/>
            </a:pPr>
            <a:r>
              <a:rPr lang="en-US">
                <a:effectLst>
                  <a:outerShdw blurRad="38100" dist="38100" dir="2700000" algn="tl">
                    <a:srgbClr val="FFFFFF"/>
                  </a:outerShdw>
                </a:effectLst>
              </a:rPr>
              <a:t>Introduction</a:t>
            </a:r>
          </a:p>
        </p:txBody>
      </p:sp>
      <p:sp>
        <p:nvSpPr>
          <p:cNvPr id="5123" name="Rectangle 3"/>
          <p:cNvSpPr>
            <a:spLocks noGrp="1" noChangeArrowheads="1"/>
          </p:cNvSpPr>
          <p:nvPr>
            <p:ph type="body" sz="half" idx="1"/>
          </p:nvPr>
        </p:nvSpPr>
        <p:spPr/>
        <p:txBody>
          <a:bodyPr/>
          <a:lstStyle/>
          <a:p>
            <a:pPr eaLnBrk="1" hangingPunct="1">
              <a:lnSpc>
                <a:spcPct val="90000"/>
              </a:lnSpc>
              <a:defRPr/>
            </a:pPr>
            <a:r>
              <a:rPr lang="en-US" sz="2800">
                <a:effectLst>
                  <a:outerShdw blurRad="38100" dist="38100" dir="2700000" algn="tl">
                    <a:srgbClr val="FFFFFF"/>
                  </a:outerShdw>
                </a:effectLst>
              </a:rPr>
              <a:t>Orthopedic problems are over 10% of all primary care visits</a:t>
            </a:r>
          </a:p>
          <a:p>
            <a:pPr eaLnBrk="1" hangingPunct="1">
              <a:lnSpc>
                <a:spcPct val="90000"/>
              </a:lnSpc>
              <a:defRPr/>
            </a:pPr>
            <a:r>
              <a:rPr lang="en-US" sz="2800">
                <a:effectLst>
                  <a:outerShdw blurRad="38100" dist="38100" dir="2700000" algn="tl">
                    <a:srgbClr val="FFFFFF"/>
                  </a:outerShdw>
                </a:effectLst>
              </a:rPr>
              <a:t>1.6% of all visits to any physician are fracture related</a:t>
            </a:r>
          </a:p>
          <a:p>
            <a:pPr eaLnBrk="1" hangingPunct="1">
              <a:lnSpc>
                <a:spcPct val="90000"/>
              </a:lnSpc>
              <a:defRPr/>
            </a:pPr>
            <a:r>
              <a:rPr lang="en-US" sz="2800">
                <a:effectLst>
                  <a:outerShdw blurRad="38100" dist="38100" dir="2700000" algn="tl">
                    <a:srgbClr val="FFFFFF"/>
                  </a:outerShdw>
                </a:effectLst>
              </a:rPr>
              <a:t>16% of all fracture care is handled by family physicians</a:t>
            </a:r>
          </a:p>
        </p:txBody>
      </p:sp>
      <p:pic>
        <p:nvPicPr>
          <p:cNvPr id="6148" name="Picture 8" descr="15801580PER4"/>
          <p:cNvPicPr>
            <a:picLocks noGrp="1" noChangeAspect="1" noChangeArrowheads="1"/>
          </p:cNvPicPr>
          <p:nvPr>
            <p:ph sz="half" idx="2"/>
          </p:nvPr>
        </p:nvPicPr>
        <p:blipFill>
          <a:blip r:embed="rId2"/>
          <a:srcRect/>
          <a:stretch>
            <a:fillRect/>
          </a:stretch>
        </p:blipFill>
        <p:spPr>
          <a:xfrm>
            <a:off x="4724400" y="2152650"/>
            <a:ext cx="4038600" cy="3736975"/>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defRPr/>
            </a:pPr>
            <a:r>
              <a:rPr lang="en-US">
                <a:effectLst>
                  <a:outerShdw blurRad="38100" dist="38100" dir="2700000" algn="tl">
                    <a:srgbClr val="FFFFFF"/>
                  </a:outerShdw>
                </a:effectLst>
              </a:rPr>
              <a:t>Fractures seen by FPs</a:t>
            </a:r>
          </a:p>
        </p:txBody>
      </p:sp>
      <p:graphicFrame>
        <p:nvGraphicFramePr>
          <p:cNvPr id="6403" name="Group 259"/>
          <p:cNvGraphicFramePr>
            <a:graphicFrameLocks noGrp="1"/>
          </p:cNvGraphicFramePr>
          <p:nvPr>
            <p:ph type="tbl" idx="1"/>
          </p:nvPr>
        </p:nvGraphicFramePr>
        <p:xfrm>
          <a:off x="1066800" y="1981200"/>
          <a:ext cx="7543800" cy="4145152"/>
        </p:xfrm>
        <a:graphic>
          <a:graphicData uri="http://schemas.openxmlformats.org/drawingml/2006/table">
            <a:tbl>
              <a:tblPr/>
              <a:tblGrid>
                <a:gridCol w="1885950">
                  <a:extLst>
                    <a:ext uri="{9D8B030D-6E8A-4147-A177-3AD203B41FA5}">
                      <a16:colId xmlns:a16="http://schemas.microsoft.com/office/drawing/2014/main" val="20000"/>
                    </a:ext>
                  </a:extLst>
                </a:gridCol>
                <a:gridCol w="1885950">
                  <a:extLst>
                    <a:ext uri="{9D8B030D-6E8A-4147-A177-3AD203B41FA5}">
                      <a16:colId xmlns:a16="http://schemas.microsoft.com/office/drawing/2014/main" val="20001"/>
                    </a:ext>
                  </a:extLst>
                </a:gridCol>
                <a:gridCol w="1885950">
                  <a:extLst>
                    <a:ext uri="{9D8B030D-6E8A-4147-A177-3AD203B41FA5}">
                      <a16:colId xmlns:a16="http://schemas.microsoft.com/office/drawing/2014/main" val="20002"/>
                    </a:ext>
                  </a:extLst>
                </a:gridCol>
                <a:gridCol w="1885950">
                  <a:extLst>
                    <a:ext uri="{9D8B030D-6E8A-4147-A177-3AD203B41FA5}">
                      <a16:colId xmlns:a16="http://schemas.microsoft.com/office/drawing/2014/main" val="20003"/>
                    </a:ext>
                  </a:extLst>
                </a:gridCol>
              </a:tblGrid>
              <a:tr h="51812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a:ln>
                            <a:noFill/>
                          </a:ln>
                          <a:solidFill>
                            <a:srgbClr val="333333"/>
                          </a:solidFill>
                          <a:effectLst/>
                          <a:latin typeface="Tahoma" pitchFamily="34" charset="0"/>
                        </a:rPr>
                        <a:t>Fracture</a:t>
                      </a:r>
                    </a:p>
                  </a:txBody>
                  <a:tcPr marT="45712" marB="45712" horzOverflow="overflow">
                    <a:lnL w="76200" cap="flat" cmpd="sng" algn="ctr">
                      <a:solidFill>
                        <a:srgbClr val="333333"/>
                      </a:solidFill>
                      <a:prstDash val="solid"/>
                      <a:round/>
                      <a:headEnd type="none" w="med" len="med"/>
                      <a:tailEnd type="none" w="med" len="med"/>
                    </a:lnL>
                    <a:lnR w="76200" cap="flat" cmpd="sng" algn="ctr">
                      <a:solidFill>
                        <a:srgbClr val="333333"/>
                      </a:solidFill>
                      <a:prstDash val="solid"/>
                      <a:round/>
                      <a:headEnd type="none" w="med" len="med"/>
                      <a:tailEnd type="none" w="med" len="med"/>
                    </a:lnR>
                    <a:lnT w="76200" cap="flat" cmpd="sng" algn="ctr">
                      <a:solidFill>
                        <a:srgbClr val="333333"/>
                      </a:solidFill>
                      <a:prstDash val="solid"/>
                      <a:round/>
                      <a:headEnd type="none" w="med" len="med"/>
                      <a:tailEnd type="none" w="med" len="med"/>
                    </a:lnT>
                    <a:lnB w="76200" cap="flat" cmpd="sng" algn="ctr">
                      <a:solidFill>
                        <a:srgbClr val="333333"/>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a:ln>
                            <a:noFill/>
                          </a:ln>
                          <a:solidFill>
                            <a:srgbClr val="333333"/>
                          </a:solidFill>
                          <a:effectLst/>
                          <a:latin typeface="Tahoma" pitchFamily="34" charset="0"/>
                        </a:rPr>
                        <a:t>Eiff</a:t>
                      </a:r>
                    </a:p>
                  </a:txBody>
                  <a:tcPr marT="45712" marB="45712" horzOverflow="overflow">
                    <a:lnL w="76200" cap="flat" cmpd="sng" algn="ctr">
                      <a:solidFill>
                        <a:srgbClr val="333333"/>
                      </a:solidFill>
                      <a:prstDash val="solid"/>
                      <a:round/>
                      <a:headEnd type="none" w="med" len="med"/>
                      <a:tailEnd type="none" w="med" len="med"/>
                    </a:lnL>
                    <a:lnR w="76200" cap="flat" cmpd="sng" algn="ctr">
                      <a:solidFill>
                        <a:srgbClr val="333333"/>
                      </a:solidFill>
                      <a:prstDash val="solid"/>
                      <a:round/>
                      <a:headEnd type="none" w="med" len="med"/>
                      <a:tailEnd type="none" w="med" len="med"/>
                    </a:lnR>
                    <a:lnT w="76200" cap="flat" cmpd="sng" algn="ctr">
                      <a:solidFill>
                        <a:srgbClr val="333333"/>
                      </a:solidFill>
                      <a:prstDash val="solid"/>
                      <a:round/>
                      <a:headEnd type="none" w="med" len="med"/>
                      <a:tailEnd type="none" w="med" len="med"/>
                    </a:lnT>
                    <a:lnB w="76200" cap="flat" cmpd="sng" algn="ctr">
                      <a:solidFill>
                        <a:srgbClr val="333333"/>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a:ln>
                            <a:noFill/>
                          </a:ln>
                          <a:solidFill>
                            <a:srgbClr val="333333"/>
                          </a:solidFill>
                          <a:effectLst/>
                          <a:latin typeface="Tahoma" pitchFamily="34" charset="0"/>
                        </a:rPr>
                        <a:t>Hatch</a:t>
                      </a:r>
                    </a:p>
                  </a:txBody>
                  <a:tcPr marT="45712" marB="45712" horzOverflow="overflow">
                    <a:lnL w="76200" cap="flat" cmpd="sng" algn="ctr">
                      <a:solidFill>
                        <a:srgbClr val="333333"/>
                      </a:solidFill>
                      <a:prstDash val="solid"/>
                      <a:round/>
                      <a:headEnd type="none" w="med" len="med"/>
                      <a:tailEnd type="none" w="med" len="med"/>
                    </a:lnL>
                    <a:lnR w="76200" cap="flat" cmpd="sng" algn="ctr">
                      <a:solidFill>
                        <a:srgbClr val="333333"/>
                      </a:solidFill>
                      <a:prstDash val="solid"/>
                      <a:round/>
                      <a:headEnd type="none" w="med" len="med"/>
                      <a:tailEnd type="none" w="med" len="med"/>
                    </a:lnR>
                    <a:lnT w="76200" cap="flat" cmpd="sng" algn="ctr">
                      <a:solidFill>
                        <a:srgbClr val="333333"/>
                      </a:solidFill>
                      <a:prstDash val="solid"/>
                      <a:round/>
                      <a:headEnd type="none" w="med" len="med"/>
                      <a:tailEnd type="none" w="med" len="med"/>
                    </a:lnT>
                    <a:lnB w="76200" cap="flat" cmpd="sng" algn="ctr">
                      <a:solidFill>
                        <a:srgbClr val="333333"/>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a:ln>
                            <a:noFill/>
                          </a:ln>
                          <a:solidFill>
                            <a:srgbClr val="333333"/>
                          </a:solidFill>
                          <a:effectLst/>
                          <a:latin typeface="Tahoma" pitchFamily="34" charset="0"/>
                        </a:rPr>
                        <a:t>Alcoff</a:t>
                      </a:r>
                    </a:p>
                  </a:txBody>
                  <a:tcPr marT="45712" marB="45712" horzOverflow="overflow">
                    <a:lnL w="76200" cap="flat" cmpd="sng" algn="ctr">
                      <a:solidFill>
                        <a:srgbClr val="333333"/>
                      </a:solidFill>
                      <a:prstDash val="solid"/>
                      <a:round/>
                      <a:headEnd type="none" w="med" len="med"/>
                      <a:tailEnd type="none" w="med" len="med"/>
                    </a:lnL>
                    <a:lnR w="76200" cap="flat" cmpd="sng" algn="ctr">
                      <a:solidFill>
                        <a:srgbClr val="333333"/>
                      </a:solidFill>
                      <a:prstDash val="solid"/>
                      <a:round/>
                      <a:headEnd type="none" w="med" len="med"/>
                      <a:tailEnd type="none" w="med" len="med"/>
                    </a:lnR>
                    <a:lnT w="76200" cap="flat" cmpd="sng" algn="ctr">
                      <a:solidFill>
                        <a:srgbClr val="333333"/>
                      </a:solidFill>
                      <a:prstDash val="solid"/>
                      <a:round/>
                      <a:headEnd type="none" w="med" len="med"/>
                      <a:tailEnd type="none" w="med" len="med"/>
                    </a:lnT>
                    <a:lnB w="76200" cap="flat" cmpd="sng" algn="ctr">
                      <a:solidFill>
                        <a:srgbClr val="333333"/>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51812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1" u="none" strike="noStrike" cap="none" normalizeH="0" baseline="0">
                          <a:ln>
                            <a:noFill/>
                          </a:ln>
                          <a:solidFill>
                            <a:srgbClr val="333333"/>
                          </a:solidFill>
                          <a:effectLst/>
                          <a:latin typeface="Tahoma" pitchFamily="34" charset="0"/>
                        </a:rPr>
                        <a:t>Finger</a:t>
                      </a:r>
                    </a:p>
                  </a:txBody>
                  <a:tcPr marT="45712" marB="45712" horzOverflow="overflow">
                    <a:lnL w="76200" cap="flat" cmpd="sng" algn="ctr">
                      <a:solidFill>
                        <a:srgbClr val="333333"/>
                      </a:solidFill>
                      <a:prstDash val="solid"/>
                      <a:round/>
                      <a:headEnd type="none" w="med" len="med"/>
                      <a:tailEnd type="none" w="med" len="med"/>
                    </a:lnL>
                    <a:lnR w="76200" cap="flat" cmpd="sng" algn="ctr">
                      <a:solidFill>
                        <a:srgbClr val="333333"/>
                      </a:solidFill>
                      <a:prstDash val="solid"/>
                      <a:round/>
                      <a:headEnd type="none" w="med" len="med"/>
                      <a:tailEnd type="none" w="med" len="med"/>
                    </a:lnR>
                    <a:lnT w="76200" cap="flat" cmpd="sng" algn="ctr">
                      <a:solidFill>
                        <a:srgbClr val="333333"/>
                      </a:solidFill>
                      <a:prstDash val="solid"/>
                      <a:round/>
                      <a:headEnd type="none" w="med" len="med"/>
                      <a:tailEnd type="none" w="med" len="med"/>
                    </a:lnT>
                    <a:lnB w="76200" cap="flat" cmpd="sng" algn="ctr">
                      <a:solidFill>
                        <a:srgbClr val="333333"/>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dirty="0">
                          <a:ln>
                            <a:noFill/>
                          </a:ln>
                          <a:solidFill>
                            <a:srgbClr val="333333"/>
                          </a:solidFill>
                          <a:effectLst/>
                          <a:latin typeface="Tahoma" pitchFamily="34" charset="0"/>
                        </a:rPr>
                        <a:t>17%</a:t>
                      </a:r>
                    </a:p>
                  </a:txBody>
                  <a:tcPr marT="45712" marB="45712" horzOverflow="overflow">
                    <a:lnL w="76200" cap="flat" cmpd="sng" algn="ctr">
                      <a:solidFill>
                        <a:srgbClr val="333333"/>
                      </a:solidFill>
                      <a:prstDash val="solid"/>
                      <a:round/>
                      <a:headEnd type="none" w="med" len="med"/>
                      <a:tailEnd type="none" w="med" len="med"/>
                    </a:lnL>
                    <a:lnR w="76200" cap="flat" cmpd="sng" algn="ctr">
                      <a:solidFill>
                        <a:srgbClr val="333333"/>
                      </a:solidFill>
                      <a:prstDash val="solid"/>
                      <a:round/>
                      <a:headEnd type="none" w="med" len="med"/>
                      <a:tailEnd type="none" w="med" len="med"/>
                    </a:lnR>
                    <a:lnT w="76200" cap="flat" cmpd="sng" algn="ctr">
                      <a:solidFill>
                        <a:srgbClr val="333333"/>
                      </a:solidFill>
                      <a:prstDash val="solid"/>
                      <a:round/>
                      <a:headEnd type="none" w="med" len="med"/>
                      <a:tailEnd type="none" w="med" len="med"/>
                    </a:lnT>
                    <a:lnB w="76200" cap="flat" cmpd="sng" algn="ctr">
                      <a:solidFill>
                        <a:srgbClr val="333333"/>
                      </a:solidFill>
                      <a:prstDash val="solid"/>
                      <a:round/>
                      <a:headEnd type="none" w="med" len="med"/>
                      <a:tailEnd type="none" w="med" len="med"/>
                    </a:lnB>
                    <a:lnTlToBr>
                      <a:noFill/>
                    </a:lnTlToBr>
                    <a:lnBlToTr>
                      <a:noFill/>
                    </a:lnBlToTr>
                    <a:solidFill>
                      <a:schemeClr va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dirty="0">
                          <a:ln>
                            <a:noFill/>
                          </a:ln>
                          <a:solidFill>
                            <a:srgbClr val="333333"/>
                          </a:solidFill>
                          <a:effectLst/>
                          <a:latin typeface="Tahoma" pitchFamily="34" charset="0"/>
                        </a:rPr>
                        <a:t>18%</a:t>
                      </a:r>
                    </a:p>
                  </a:txBody>
                  <a:tcPr marT="45712" marB="45712" horzOverflow="overflow">
                    <a:lnL w="76200" cap="flat" cmpd="sng" algn="ctr">
                      <a:solidFill>
                        <a:srgbClr val="333333"/>
                      </a:solidFill>
                      <a:prstDash val="solid"/>
                      <a:round/>
                      <a:headEnd type="none" w="med" len="med"/>
                      <a:tailEnd type="none" w="med" len="med"/>
                    </a:lnL>
                    <a:lnR w="76200" cap="flat" cmpd="sng" algn="ctr">
                      <a:solidFill>
                        <a:srgbClr val="333333"/>
                      </a:solidFill>
                      <a:prstDash val="solid"/>
                      <a:round/>
                      <a:headEnd type="none" w="med" len="med"/>
                      <a:tailEnd type="none" w="med" len="med"/>
                    </a:lnR>
                    <a:lnT w="76200" cap="flat" cmpd="sng" algn="ctr">
                      <a:solidFill>
                        <a:srgbClr val="333333"/>
                      </a:solidFill>
                      <a:prstDash val="solid"/>
                      <a:round/>
                      <a:headEnd type="none" w="med" len="med"/>
                      <a:tailEnd type="none" w="med" len="med"/>
                    </a:lnT>
                    <a:lnB w="76200" cap="flat" cmpd="sng" algn="ctr">
                      <a:solidFill>
                        <a:srgbClr val="333333"/>
                      </a:solidFill>
                      <a:prstDash val="solid"/>
                      <a:round/>
                      <a:headEnd type="none" w="med" len="med"/>
                      <a:tailEnd type="none" w="med" len="med"/>
                    </a:lnB>
                    <a:lnTlToBr>
                      <a:noFill/>
                    </a:lnTlToBr>
                    <a:lnBlToTr>
                      <a:noFill/>
                    </a:lnBlToTr>
                    <a:solidFill>
                      <a:schemeClr va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rgbClr val="333333"/>
                          </a:solidFill>
                          <a:effectLst/>
                          <a:latin typeface="Tahoma" pitchFamily="34" charset="0"/>
                        </a:rPr>
                        <a:t>12%</a:t>
                      </a:r>
                    </a:p>
                  </a:txBody>
                  <a:tcPr marT="45712" marB="45712" horzOverflow="overflow">
                    <a:lnL w="76200" cap="flat" cmpd="sng" algn="ctr">
                      <a:solidFill>
                        <a:srgbClr val="333333"/>
                      </a:solidFill>
                      <a:prstDash val="solid"/>
                      <a:round/>
                      <a:headEnd type="none" w="med" len="med"/>
                      <a:tailEnd type="none" w="med" len="med"/>
                    </a:lnL>
                    <a:lnR w="76200" cap="flat" cmpd="sng" algn="ctr">
                      <a:solidFill>
                        <a:srgbClr val="333333"/>
                      </a:solidFill>
                      <a:prstDash val="solid"/>
                      <a:round/>
                      <a:headEnd type="none" w="med" len="med"/>
                      <a:tailEnd type="none" w="med" len="med"/>
                    </a:lnR>
                    <a:lnT w="76200" cap="flat" cmpd="sng" algn="ctr">
                      <a:solidFill>
                        <a:srgbClr val="333333"/>
                      </a:solidFill>
                      <a:prstDash val="solid"/>
                      <a:round/>
                      <a:headEnd type="none" w="med" len="med"/>
                      <a:tailEnd type="none" w="med" len="med"/>
                    </a:lnT>
                    <a:lnB w="76200" cap="flat" cmpd="sng" algn="ctr">
                      <a:solidFill>
                        <a:srgbClr val="333333"/>
                      </a:solidFill>
                      <a:prstDash val="solid"/>
                      <a:round/>
                      <a:headEnd type="none" w="med" len="med"/>
                      <a:tailEnd type="none" w="med" len="med"/>
                    </a:lnB>
                    <a:lnTlToBr>
                      <a:noFill/>
                    </a:lnTlToBr>
                    <a:lnBlToTr>
                      <a:noFill/>
                    </a:lnBlToTr>
                    <a:solidFill>
                      <a:schemeClr val="hlink"/>
                    </a:solidFill>
                  </a:tcPr>
                </a:tc>
                <a:extLst>
                  <a:ext uri="{0D108BD9-81ED-4DB2-BD59-A6C34878D82A}">
                    <a16:rowId xmlns:a16="http://schemas.microsoft.com/office/drawing/2014/main" val="10001"/>
                  </a:ext>
                </a:extLst>
              </a:tr>
              <a:tr h="51812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1" u="none" strike="noStrike" cap="none" normalizeH="0" baseline="0">
                          <a:ln>
                            <a:noFill/>
                          </a:ln>
                          <a:solidFill>
                            <a:srgbClr val="333333"/>
                          </a:solidFill>
                          <a:effectLst/>
                          <a:latin typeface="Tahoma" pitchFamily="34" charset="0"/>
                        </a:rPr>
                        <a:t>Metacarpal</a:t>
                      </a:r>
                    </a:p>
                  </a:txBody>
                  <a:tcPr marT="45712" marB="45712" horzOverflow="overflow">
                    <a:lnL w="76200" cap="flat" cmpd="sng" algn="ctr">
                      <a:solidFill>
                        <a:srgbClr val="333333"/>
                      </a:solidFill>
                      <a:prstDash val="solid"/>
                      <a:round/>
                      <a:headEnd type="none" w="med" len="med"/>
                      <a:tailEnd type="none" w="med" len="med"/>
                    </a:lnL>
                    <a:lnR w="76200" cap="flat" cmpd="sng" algn="ctr">
                      <a:solidFill>
                        <a:srgbClr val="333333"/>
                      </a:solidFill>
                      <a:prstDash val="solid"/>
                      <a:round/>
                      <a:headEnd type="none" w="med" len="med"/>
                      <a:tailEnd type="none" w="med" len="med"/>
                    </a:lnR>
                    <a:lnT w="76200" cap="flat" cmpd="sng" algn="ctr">
                      <a:solidFill>
                        <a:srgbClr val="333333"/>
                      </a:solidFill>
                      <a:prstDash val="solid"/>
                      <a:round/>
                      <a:headEnd type="none" w="med" len="med"/>
                      <a:tailEnd type="none" w="med" len="med"/>
                    </a:lnT>
                    <a:lnB w="76200" cap="flat" cmpd="sng" algn="ctr">
                      <a:solidFill>
                        <a:srgbClr val="333333"/>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rgbClr val="333333"/>
                          </a:solidFill>
                          <a:effectLst/>
                          <a:latin typeface="Tahoma" pitchFamily="34" charset="0"/>
                        </a:rPr>
                        <a:t>16</a:t>
                      </a:r>
                    </a:p>
                  </a:txBody>
                  <a:tcPr marT="45712" marB="45712" horzOverflow="overflow">
                    <a:lnL w="76200" cap="flat" cmpd="sng" algn="ctr">
                      <a:solidFill>
                        <a:srgbClr val="333333"/>
                      </a:solidFill>
                      <a:prstDash val="solid"/>
                      <a:round/>
                      <a:headEnd type="none" w="med" len="med"/>
                      <a:tailEnd type="none" w="med" len="med"/>
                    </a:lnL>
                    <a:lnR w="76200" cap="flat" cmpd="sng" algn="ctr">
                      <a:solidFill>
                        <a:srgbClr val="333333"/>
                      </a:solidFill>
                      <a:prstDash val="solid"/>
                      <a:round/>
                      <a:headEnd type="none" w="med" len="med"/>
                      <a:tailEnd type="none" w="med" len="med"/>
                    </a:lnR>
                    <a:lnT w="76200" cap="flat" cmpd="sng" algn="ctr">
                      <a:solidFill>
                        <a:srgbClr val="333333"/>
                      </a:solidFill>
                      <a:prstDash val="solid"/>
                      <a:round/>
                      <a:headEnd type="none" w="med" len="med"/>
                      <a:tailEnd type="none" w="med" len="med"/>
                    </a:lnT>
                    <a:lnB w="76200" cap="flat" cmpd="sng" algn="ctr">
                      <a:solidFill>
                        <a:srgbClr val="333333"/>
                      </a:solidFill>
                      <a:prstDash val="solid"/>
                      <a:round/>
                      <a:headEnd type="none" w="med" len="med"/>
                      <a:tailEnd type="none" w="med" len="med"/>
                    </a:lnB>
                    <a:lnTlToBr>
                      <a:noFill/>
                    </a:lnTlToBr>
                    <a:lnBlToTr>
                      <a:noFill/>
                    </a:lnBlToTr>
                    <a:solidFill>
                      <a:schemeClr va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dirty="0">
                          <a:ln>
                            <a:noFill/>
                          </a:ln>
                          <a:solidFill>
                            <a:srgbClr val="333333"/>
                          </a:solidFill>
                          <a:effectLst/>
                          <a:latin typeface="Tahoma" pitchFamily="34" charset="0"/>
                        </a:rPr>
                        <a:t>7</a:t>
                      </a:r>
                    </a:p>
                  </a:txBody>
                  <a:tcPr marT="45712" marB="45712" horzOverflow="overflow">
                    <a:lnL w="76200" cap="flat" cmpd="sng" algn="ctr">
                      <a:solidFill>
                        <a:srgbClr val="333333"/>
                      </a:solidFill>
                      <a:prstDash val="solid"/>
                      <a:round/>
                      <a:headEnd type="none" w="med" len="med"/>
                      <a:tailEnd type="none" w="med" len="med"/>
                    </a:lnL>
                    <a:lnR w="76200" cap="flat" cmpd="sng" algn="ctr">
                      <a:solidFill>
                        <a:srgbClr val="333333"/>
                      </a:solidFill>
                      <a:prstDash val="solid"/>
                      <a:round/>
                      <a:headEnd type="none" w="med" len="med"/>
                      <a:tailEnd type="none" w="med" len="med"/>
                    </a:lnR>
                    <a:lnT w="76200" cap="flat" cmpd="sng" algn="ctr">
                      <a:solidFill>
                        <a:srgbClr val="333333"/>
                      </a:solidFill>
                      <a:prstDash val="solid"/>
                      <a:round/>
                      <a:headEnd type="none" w="med" len="med"/>
                      <a:tailEnd type="none" w="med" len="med"/>
                    </a:lnT>
                    <a:lnB w="76200" cap="flat" cmpd="sng" algn="ctr">
                      <a:solidFill>
                        <a:srgbClr val="333333"/>
                      </a:solidFill>
                      <a:prstDash val="solid"/>
                      <a:round/>
                      <a:headEnd type="none" w="med" len="med"/>
                      <a:tailEnd type="none" w="med" len="med"/>
                    </a:lnB>
                    <a:lnTlToBr>
                      <a:noFill/>
                    </a:lnTlToBr>
                    <a:lnBlToTr>
                      <a:noFill/>
                    </a:lnBlToTr>
                    <a:solidFill>
                      <a:schemeClr va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rgbClr val="333333"/>
                          </a:solidFill>
                          <a:effectLst/>
                          <a:latin typeface="Tahoma" pitchFamily="34" charset="0"/>
                        </a:rPr>
                        <a:t>5</a:t>
                      </a:r>
                    </a:p>
                  </a:txBody>
                  <a:tcPr marT="45712" marB="45712" horzOverflow="overflow">
                    <a:lnL w="76200" cap="flat" cmpd="sng" algn="ctr">
                      <a:solidFill>
                        <a:srgbClr val="333333"/>
                      </a:solidFill>
                      <a:prstDash val="solid"/>
                      <a:round/>
                      <a:headEnd type="none" w="med" len="med"/>
                      <a:tailEnd type="none" w="med" len="med"/>
                    </a:lnL>
                    <a:lnR w="76200" cap="flat" cmpd="sng" algn="ctr">
                      <a:solidFill>
                        <a:srgbClr val="333333"/>
                      </a:solidFill>
                      <a:prstDash val="solid"/>
                      <a:round/>
                      <a:headEnd type="none" w="med" len="med"/>
                      <a:tailEnd type="none" w="med" len="med"/>
                    </a:lnR>
                    <a:lnT w="76200" cap="flat" cmpd="sng" algn="ctr">
                      <a:solidFill>
                        <a:srgbClr val="333333"/>
                      </a:solidFill>
                      <a:prstDash val="solid"/>
                      <a:round/>
                      <a:headEnd type="none" w="med" len="med"/>
                      <a:tailEnd type="none" w="med" len="med"/>
                    </a:lnT>
                    <a:lnB w="76200" cap="flat" cmpd="sng" algn="ctr">
                      <a:solidFill>
                        <a:srgbClr val="333333"/>
                      </a:solidFill>
                      <a:prstDash val="solid"/>
                      <a:round/>
                      <a:headEnd type="none" w="med" len="med"/>
                      <a:tailEnd type="none" w="med" len="med"/>
                    </a:lnB>
                    <a:lnTlToBr>
                      <a:noFill/>
                    </a:lnTlToBr>
                    <a:lnBlToTr>
                      <a:noFill/>
                    </a:lnBlToTr>
                    <a:solidFill>
                      <a:schemeClr val="hlink"/>
                    </a:solidFill>
                  </a:tcPr>
                </a:tc>
                <a:extLst>
                  <a:ext uri="{0D108BD9-81ED-4DB2-BD59-A6C34878D82A}">
                    <a16:rowId xmlns:a16="http://schemas.microsoft.com/office/drawing/2014/main" val="10002"/>
                  </a:ext>
                </a:extLst>
              </a:tr>
              <a:tr h="51812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1" u="none" strike="noStrike" cap="none" normalizeH="0" baseline="0">
                          <a:ln>
                            <a:noFill/>
                          </a:ln>
                          <a:solidFill>
                            <a:srgbClr val="333333"/>
                          </a:solidFill>
                          <a:effectLst/>
                          <a:latin typeface="Tahoma" pitchFamily="34" charset="0"/>
                        </a:rPr>
                        <a:t>Radius</a:t>
                      </a:r>
                    </a:p>
                  </a:txBody>
                  <a:tcPr marT="45712" marB="45712" horzOverflow="overflow">
                    <a:lnL w="76200" cap="flat" cmpd="sng" algn="ctr">
                      <a:solidFill>
                        <a:srgbClr val="333333"/>
                      </a:solidFill>
                      <a:prstDash val="solid"/>
                      <a:round/>
                      <a:headEnd type="none" w="med" len="med"/>
                      <a:tailEnd type="none" w="med" len="med"/>
                    </a:lnL>
                    <a:lnR w="76200" cap="flat" cmpd="sng" algn="ctr">
                      <a:solidFill>
                        <a:srgbClr val="333333"/>
                      </a:solidFill>
                      <a:prstDash val="solid"/>
                      <a:round/>
                      <a:headEnd type="none" w="med" len="med"/>
                      <a:tailEnd type="none" w="med" len="med"/>
                    </a:lnR>
                    <a:lnT w="76200" cap="flat" cmpd="sng" algn="ctr">
                      <a:solidFill>
                        <a:srgbClr val="333333"/>
                      </a:solidFill>
                      <a:prstDash val="solid"/>
                      <a:round/>
                      <a:headEnd type="none" w="med" len="med"/>
                      <a:tailEnd type="none" w="med" len="med"/>
                    </a:lnT>
                    <a:lnB w="76200" cap="flat" cmpd="sng" algn="ctr">
                      <a:solidFill>
                        <a:srgbClr val="333333"/>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rgbClr val="333333"/>
                          </a:solidFill>
                          <a:effectLst/>
                          <a:latin typeface="Tahoma" pitchFamily="34" charset="0"/>
                        </a:rPr>
                        <a:t>14</a:t>
                      </a:r>
                    </a:p>
                  </a:txBody>
                  <a:tcPr marT="45712" marB="45712" horzOverflow="overflow">
                    <a:lnL w="76200" cap="flat" cmpd="sng" algn="ctr">
                      <a:solidFill>
                        <a:srgbClr val="333333"/>
                      </a:solidFill>
                      <a:prstDash val="solid"/>
                      <a:round/>
                      <a:headEnd type="none" w="med" len="med"/>
                      <a:tailEnd type="none" w="med" len="med"/>
                    </a:lnL>
                    <a:lnR w="76200" cap="flat" cmpd="sng" algn="ctr">
                      <a:solidFill>
                        <a:srgbClr val="333333"/>
                      </a:solidFill>
                      <a:prstDash val="solid"/>
                      <a:round/>
                      <a:headEnd type="none" w="med" len="med"/>
                      <a:tailEnd type="none" w="med" len="med"/>
                    </a:lnR>
                    <a:lnT w="76200" cap="flat" cmpd="sng" algn="ctr">
                      <a:solidFill>
                        <a:srgbClr val="333333"/>
                      </a:solidFill>
                      <a:prstDash val="solid"/>
                      <a:round/>
                      <a:headEnd type="none" w="med" len="med"/>
                      <a:tailEnd type="none" w="med" len="med"/>
                    </a:lnT>
                    <a:lnB w="76200" cap="flat" cmpd="sng" algn="ctr">
                      <a:solidFill>
                        <a:srgbClr val="333333"/>
                      </a:solidFill>
                      <a:prstDash val="solid"/>
                      <a:round/>
                      <a:headEnd type="none" w="med" len="med"/>
                      <a:tailEnd type="none" w="med" len="med"/>
                    </a:lnB>
                    <a:lnTlToBr>
                      <a:noFill/>
                    </a:lnTlToBr>
                    <a:lnBlToTr>
                      <a:noFill/>
                    </a:lnBlToTr>
                    <a:solidFill>
                      <a:schemeClr va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dirty="0">
                          <a:ln>
                            <a:noFill/>
                          </a:ln>
                          <a:solidFill>
                            <a:srgbClr val="333333"/>
                          </a:solidFill>
                          <a:effectLst/>
                          <a:latin typeface="Tahoma" pitchFamily="34" charset="0"/>
                        </a:rPr>
                        <a:t>10</a:t>
                      </a:r>
                    </a:p>
                  </a:txBody>
                  <a:tcPr marT="45712" marB="45712" horzOverflow="overflow">
                    <a:lnL w="76200" cap="flat" cmpd="sng" algn="ctr">
                      <a:solidFill>
                        <a:srgbClr val="333333"/>
                      </a:solidFill>
                      <a:prstDash val="solid"/>
                      <a:round/>
                      <a:headEnd type="none" w="med" len="med"/>
                      <a:tailEnd type="none" w="med" len="med"/>
                    </a:lnL>
                    <a:lnR w="76200" cap="flat" cmpd="sng" algn="ctr">
                      <a:solidFill>
                        <a:srgbClr val="333333"/>
                      </a:solidFill>
                      <a:prstDash val="solid"/>
                      <a:round/>
                      <a:headEnd type="none" w="med" len="med"/>
                      <a:tailEnd type="none" w="med" len="med"/>
                    </a:lnR>
                    <a:lnT w="76200" cap="flat" cmpd="sng" algn="ctr">
                      <a:solidFill>
                        <a:srgbClr val="333333"/>
                      </a:solidFill>
                      <a:prstDash val="solid"/>
                      <a:round/>
                      <a:headEnd type="none" w="med" len="med"/>
                      <a:tailEnd type="none" w="med" len="med"/>
                    </a:lnT>
                    <a:lnB w="76200" cap="flat" cmpd="sng" algn="ctr">
                      <a:solidFill>
                        <a:srgbClr val="333333"/>
                      </a:solidFill>
                      <a:prstDash val="solid"/>
                      <a:round/>
                      <a:headEnd type="none" w="med" len="med"/>
                      <a:tailEnd type="none" w="med" len="med"/>
                    </a:lnB>
                    <a:lnTlToBr>
                      <a:noFill/>
                    </a:lnTlToBr>
                    <a:lnBlToTr>
                      <a:noFill/>
                    </a:lnBlToTr>
                    <a:solidFill>
                      <a:schemeClr va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rgbClr val="333333"/>
                          </a:solidFill>
                          <a:effectLst/>
                          <a:latin typeface="Tahoma" pitchFamily="34" charset="0"/>
                        </a:rPr>
                        <a:t>16</a:t>
                      </a:r>
                    </a:p>
                  </a:txBody>
                  <a:tcPr marT="45712" marB="45712" horzOverflow="overflow">
                    <a:lnL w="76200" cap="flat" cmpd="sng" algn="ctr">
                      <a:solidFill>
                        <a:srgbClr val="333333"/>
                      </a:solidFill>
                      <a:prstDash val="solid"/>
                      <a:round/>
                      <a:headEnd type="none" w="med" len="med"/>
                      <a:tailEnd type="none" w="med" len="med"/>
                    </a:lnL>
                    <a:lnR w="76200" cap="flat" cmpd="sng" algn="ctr">
                      <a:solidFill>
                        <a:srgbClr val="333333"/>
                      </a:solidFill>
                      <a:prstDash val="solid"/>
                      <a:round/>
                      <a:headEnd type="none" w="med" len="med"/>
                      <a:tailEnd type="none" w="med" len="med"/>
                    </a:lnR>
                    <a:lnT w="76200" cap="flat" cmpd="sng" algn="ctr">
                      <a:solidFill>
                        <a:srgbClr val="333333"/>
                      </a:solidFill>
                      <a:prstDash val="solid"/>
                      <a:round/>
                      <a:headEnd type="none" w="med" len="med"/>
                      <a:tailEnd type="none" w="med" len="med"/>
                    </a:lnT>
                    <a:lnB w="76200" cap="flat" cmpd="sng" algn="ctr">
                      <a:solidFill>
                        <a:srgbClr val="333333"/>
                      </a:solidFill>
                      <a:prstDash val="solid"/>
                      <a:round/>
                      <a:headEnd type="none" w="med" len="med"/>
                      <a:tailEnd type="none" w="med" len="med"/>
                    </a:lnB>
                    <a:lnTlToBr>
                      <a:noFill/>
                    </a:lnTlToBr>
                    <a:lnBlToTr>
                      <a:noFill/>
                    </a:lnBlToTr>
                    <a:solidFill>
                      <a:schemeClr val="hlink"/>
                    </a:solidFill>
                  </a:tcPr>
                </a:tc>
                <a:extLst>
                  <a:ext uri="{0D108BD9-81ED-4DB2-BD59-A6C34878D82A}">
                    <a16:rowId xmlns:a16="http://schemas.microsoft.com/office/drawing/2014/main" val="10003"/>
                  </a:ext>
                </a:extLst>
              </a:tr>
              <a:tr h="51812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1" u="none" strike="noStrike" cap="none" normalizeH="0" baseline="0">
                          <a:ln>
                            <a:noFill/>
                          </a:ln>
                          <a:solidFill>
                            <a:srgbClr val="333333"/>
                          </a:solidFill>
                          <a:effectLst/>
                          <a:latin typeface="Tahoma" pitchFamily="34" charset="0"/>
                        </a:rPr>
                        <a:t>Toe</a:t>
                      </a:r>
                    </a:p>
                  </a:txBody>
                  <a:tcPr marT="45712" marB="45712" horzOverflow="overflow">
                    <a:lnL w="76200" cap="flat" cmpd="sng" algn="ctr">
                      <a:solidFill>
                        <a:srgbClr val="333333"/>
                      </a:solidFill>
                      <a:prstDash val="solid"/>
                      <a:round/>
                      <a:headEnd type="none" w="med" len="med"/>
                      <a:tailEnd type="none" w="med" len="med"/>
                    </a:lnL>
                    <a:lnR w="76200" cap="flat" cmpd="sng" algn="ctr">
                      <a:solidFill>
                        <a:srgbClr val="333333"/>
                      </a:solidFill>
                      <a:prstDash val="solid"/>
                      <a:round/>
                      <a:headEnd type="none" w="med" len="med"/>
                      <a:tailEnd type="none" w="med" len="med"/>
                    </a:lnR>
                    <a:lnT w="76200" cap="flat" cmpd="sng" algn="ctr">
                      <a:solidFill>
                        <a:srgbClr val="333333"/>
                      </a:solidFill>
                      <a:prstDash val="solid"/>
                      <a:round/>
                      <a:headEnd type="none" w="med" len="med"/>
                      <a:tailEnd type="none" w="med" len="med"/>
                    </a:lnT>
                    <a:lnB w="76200" cap="flat" cmpd="sng" algn="ctr">
                      <a:solidFill>
                        <a:srgbClr val="333333"/>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rgbClr val="333333"/>
                          </a:solidFill>
                          <a:effectLst/>
                          <a:latin typeface="Tahoma" pitchFamily="34" charset="0"/>
                        </a:rPr>
                        <a:t>9</a:t>
                      </a:r>
                    </a:p>
                  </a:txBody>
                  <a:tcPr marT="45712" marB="45712" horzOverflow="overflow">
                    <a:lnL w="76200" cap="flat" cmpd="sng" algn="ctr">
                      <a:solidFill>
                        <a:srgbClr val="333333"/>
                      </a:solidFill>
                      <a:prstDash val="solid"/>
                      <a:round/>
                      <a:headEnd type="none" w="med" len="med"/>
                      <a:tailEnd type="none" w="med" len="med"/>
                    </a:lnL>
                    <a:lnR w="76200" cap="flat" cmpd="sng" algn="ctr">
                      <a:solidFill>
                        <a:srgbClr val="333333"/>
                      </a:solidFill>
                      <a:prstDash val="solid"/>
                      <a:round/>
                      <a:headEnd type="none" w="med" len="med"/>
                      <a:tailEnd type="none" w="med" len="med"/>
                    </a:lnR>
                    <a:lnT w="76200" cap="flat" cmpd="sng" algn="ctr">
                      <a:solidFill>
                        <a:srgbClr val="333333"/>
                      </a:solidFill>
                      <a:prstDash val="solid"/>
                      <a:round/>
                      <a:headEnd type="none" w="med" len="med"/>
                      <a:tailEnd type="none" w="med" len="med"/>
                    </a:lnT>
                    <a:lnB w="76200" cap="flat" cmpd="sng" algn="ctr">
                      <a:solidFill>
                        <a:srgbClr val="333333"/>
                      </a:solidFill>
                      <a:prstDash val="solid"/>
                      <a:round/>
                      <a:headEnd type="none" w="med" len="med"/>
                      <a:tailEnd type="none" w="med" len="med"/>
                    </a:lnB>
                    <a:lnTlToBr>
                      <a:noFill/>
                    </a:lnTlToBr>
                    <a:lnBlToTr>
                      <a:noFill/>
                    </a:lnBlToTr>
                    <a:solidFill>
                      <a:schemeClr va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rgbClr val="333333"/>
                          </a:solidFill>
                          <a:effectLst/>
                          <a:latin typeface="Tahoma" pitchFamily="34" charset="0"/>
                        </a:rPr>
                        <a:t>9</a:t>
                      </a:r>
                    </a:p>
                  </a:txBody>
                  <a:tcPr marT="45712" marB="45712" horzOverflow="overflow">
                    <a:lnL w="76200" cap="flat" cmpd="sng" algn="ctr">
                      <a:solidFill>
                        <a:srgbClr val="333333"/>
                      </a:solidFill>
                      <a:prstDash val="solid"/>
                      <a:round/>
                      <a:headEnd type="none" w="med" len="med"/>
                      <a:tailEnd type="none" w="med" len="med"/>
                    </a:lnL>
                    <a:lnR w="76200" cap="flat" cmpd="sng" algn="ctr">
                      <a:solidFill>
                        <a:srgbClr val="333333"/>
                      </a:solidFill>
                      <a:prstDash val="solid"/>
                      <a:round/>
                      <a:headEnd type="none" w="med" len="med"/>
                      <a:tailEnd type="none" w="med" len="med"/>
                    </a:lnR>
                    <a:lnT w="76200" cap="flat" cmpd="sng" algn="ctr">
                      <a:solidFill>
                        <a:srgbClr val="333333"/>
                      </a:solidFill>
                      <a:prstDash val="solid"/>
                      <a:round/>
                      <a:headEnd type="none" w="med" len="med"/>
                      <a:tailEnd type="none" w="med" len="med"/>
                    </a:lnT>
                    <a:lnB w="76200" cap="flat" cmpd="sng" algn="ctr">
                      <a:solidFill>
                        <a:srgbClr val="333333"/>
                      </a:solidFill>
                      <a:prstDash val="solid"/>
                      <a:round/>
                      <a:headEnd type="none" w="med" len="med"/>
                      <a:tailEnd type="none" w="med" len="med"/>
                    </a:lnB>
                    <a:lnTlToBr>
                      <a:noFill/>
                    </a:lnTlToBr>
                    <a:lnBlToTr>
                      <a:noFill/>
                    </a:lnBlToTr>
                    <a:solidFill>
                      <a:schemeClr va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dirty="0">
                          <a:ln>
                            <a:noFill/>
                          </a:ln>
                          <a:solidFill>
                            <a:srgbClr val="333333"/>
                          </a:solidFill>
                          <a:effectLst/>
                          <a:latin typeface="Tahoma" pitchFamily="34" charset="0"/>
                        </a:rPr>
                        <a:t>1</a:t>
                      </a:r>
                    </a:p>
                  </a:txBody>
                  <a:tcPr marT="45712" marB="45712" horzOverflow="overflow">
                    <a:lnL w="76200" cap="flat" cmpd="sng" algn="ctr">
                      <a:solidFill>
                        <a:srgbClr val="333333"/>
                      </a:solidFill>
                      <a:prstDash val="solid"/>
                      <a:round/>
                      <a:headEnd type="none" w="med" len="med"/>
                      <a:tailEnd type="none" w="med" len="med"/>
                    </a:lnL>
                    <a:lnR w="76200" cap="flat" cmpd="sng" algn="ctr">
                      <a:solidFill>
                        <a:srgbClr val="333333"/>
                      </a:solidFill>
                      <a:prstDash val="solid"/>
                      <a:round/>
                      <a:headEnd type="none" w="med" len="med"/>
                      <a:tailEnd type="none" w="med" len="med"/>
                    </a:lnR>
                    <a:lnT w="76200" cap="flat" cmpd="sng" algn="ctr">
                      <a:solidFill>
                        <a:srgbClr val="333333"/>
                      </a:solidFill>
                      <a:prstDash val="solid"/>
                      <a:round/>
                      <a:headEnd type="none" w="med" len="med"/>
                      <a:tailEnd type="none" w="med" len="med"/>
                    </a:lnT>
                    <a:lnB w="76200" cap="flat" cmpd="sng" algn="ctr">
                      <a:solidFill>
                        <a:srgbClr val="333333"/>
                      </a:solidFill>
                      <a:prstDash val="solid"/>
                      <a:round/>
                      <a:headEnd type="none" w="med" len="med"/>
                      <a:tailEnd type="none" w="med" len="med"/>
                    </a:lnB>
                    <a:lnTlToBr>
                      <a:noFill/>
                    </a:lnTlToBr>
                    <a:lnBlToTr>
                      <a:noFill/>
                    </a:lnBlToTr>
                    <a:solidFill>
                      <a:schemeClr val="hlink"/>
                    </a:solidFill>
                  </a:tcPr>
                </a:tc>
                <a:extLst>
                  <a:ext uri="{0D108BD9-81ED-4DB2-BD59-A6C34878D82A}">
                    <a16:rowId xmlns:a16="http://schemas.microsoft.com/office/drawing/2014/main" val="10004"/>
                  </a:ext>
                </a:extLst>
              </a:tr>
              <a:tr h="51812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1" u="none" strike="noStrike" cap="none" normalizeH="0" baseline="0">
                          <a:ln>
                            <a:noFill/>
                          </a:ln>
                          <a:solidFill>
                            <a:srgbClr val="333333"/>
                          </a:solidFill>
                          <a:effectLst/>
                          <a:latin typeface="Tahoma" pitchFamily="34" charset="0"/>
                        </a:rPr>
                        <a:t>Fibula</a:t>
                      </a:r>
                    </a:p>
                  </a:txBody>
                  <a:tcPr marT="45712" marB="45712" horzOverflow="overflow">
                    <a:lnL w="76200" cap="flat" cmpd="sng" algn="ctr">
                      <a:solidFill>
                        <a:srgbClr val="333333"/>
                      </a:solidFill>
                      <a:prstDash val="solid"/>
                      <a:round/>
                      <a:headEnd type="none" w="med" len="med"/>
                      <a:tailEnd type="none" w="med" len="med"/>
                    </a:lnL>
                    <a:lnR w="76200" cap="flat" cmpd="sng" algn="ctr">
                      <a:solidFill>
                        <a:srgbClr val="333333"/>
                      </a:solidFill>
                      <a:prstDash val="solid"/>
                      <a:round/>
                      <a:headEnd type="none" w="med" len="med"/>
                      <a:tailEnd type="none" w="med" len="med"/>
                    </a:lnR>
                    <a:lnT w="76200" cap="flat" cmpd="sng" algn="ctr">
                      <a:solidFill>
                        <a:srgbClr val="333333"/>
                      </a:solidFill>
                      <a:prstDash val="solid"/>
                      <a:round/>
                      <a:headEnd type="none" w="med" len="med"/>
                      <a:tailEnd type="none" w="med" len="med"/>
                    </a:lnT>
                    <a:lnB w="76200" cap="flat" cmpd="sng" algn="ctr">
                      <a:solidFill>
                        <a:srgbClr val="333333"/>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rgbClr val="333333"/>
                          </a:solidFill>
                          <a:effectLst/>
                          <a:latin typeface="Tahoma" pitchFamily="34" charset="0"/>
                        </a:rPr>
                        <a:t>7</a:t>
                      </a:r>
                    </a:p>
                  </a:txBody>
                  <a:tcPr marT="45712" marB="45712" horzOverflow="overflow">
                    <a:lnL w="76200" cap="flat" cmpd="sng" algn="ctr">
                      <a:solidFill>
                        <a:srgbClr val="333333"/>
                      </a:solidFill>
                      <a:prstDash val="solid"/>
                      <a:round/>
                      <a:headEnd type="none" w="med" len="med"/>
                      <a:tailEnd type="none" w="med" len="med"/>
                    </a:lnL>
                    <a:lnR w="76200" cap="flat" cmpd="sng" algn="ctr">
                      <a:solidFill>
                        <a:srgbClr val="333333"/>
                      </a:solidFill>
                      <a:prstDash val="solid"/>
                      <a:round/>
                      <a:headEnd type="none" w="med" len="med"/>
                      <a:tailEnd type="none" w="med" len="med"/>
                    </a:lnR>
                    <a:lnT w="76200" cap="flat" cmpd="sng" algn="ctr">
                      <a:solidFill>
                        <a:srgbClr val="333333"/>
                      </a:solidFill>
                      <a:prstDash val="solid"/>
                      <a:round/>
                      <a:headEnd type="none" w="med" len="med"/>
                      <a:tailEnd type="none" w="med" len="med"/>
                    </a:lnT>
                    <a:lnB w="76200" cap="flat" cmpd="sng" algn="ctr">
                      <a:solidFill>
                        <a:srgbClr val="333333"/>
                      </a:solidFill>
                      <a:prstDash val="solid"/>
                      <a:round/>
                      <a:headEnd type="none" w="med" len="med"/>
                      <a:tailEnd type="none" w="med" len="med"/>
                    </a:lnB>
                    <a:lnTlToBr>
                      <a:noFill/>
                    </a:lnTlToBr>
                    <a:lnBlToTr>
                      <a:noFill/>
                    </a:lnBlToTr>
                    <a:solidFill>
                      <a:schemeClr va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rgbClr val="333333"/>
                          </a:solidFill>
                          <a:effectLst/>
                          <a:latin typeface="Tahoma" pitchFamily="34" charset="0"/>
                        </a:rPr>
                        <a:t>7</a:t>
                      </a:r>
                    </a:p>
                  </a:txBody>
                  <a:tcPr marT="45712" marB="45712" horzOverflow="overflow">
                    <a:lnL w="76200" cap="flat" cmpd="sng" algn="ctr">
                      <a:solidFill>
                        <a:srgbClr val="333333"/>
                      </a:solidFill>
                      <a:prstDash val="solid"/>
                      <a:round/>
                      <a:headEnd type="none" w="med" len="med"/>
                      <a:tailEnd type="none" w="med" len="med"/>
                    </a:lnL>
                    <a:lnR w="76200" cap="flat" cmpd="sng" algn="ctr">
                      <a:solidFill>
                        <a:srgbClr val="333333"/>
                      </a:solidFill>
                      <a:prstDash val="solid"/>
                      <a:round/>
                      <a:headEnd type="none" w="med" len="med"/>
                      <a:tailEnd type="none" w="med" len="med"/>
                    </a:lnR>
                    <a:lnT w="76200" cap="flat" cmpd="sng" algn="ctr">
                      <a:solidFill>
                        <a:srgbClr val="333333"/>
                      </a:solidFill>
                      <a:prstDash val="solid"/>
                      <a:round/>
                      <a:headEnd type="none" w="med" len="med"/>
                      <a:tailEnd type="none" w="med" len="med"/>
                    </a:lnT>
                    <a:lnB w="76200" cap="flat" cmpd="sng" algn="ctr">
                      <a:solidFill>
                        <a:srgbClr val="333333"/>
                      </a:solidFill>
                      <a:prstDash val="solid"/>
                      <a:round/>
                      <a:headEnd type="none" w="med" len="med"/>
                      <a:tailEnd type="none" w="med" len="med"/>
                    </a:lnB>
                    <a:lnTlToBr>
                      <a:noFill/>
                    </a:lnTlToBr>
                    <a:lnBlToTr>
                      <a:noFill/>
                    </a:lnBlToTr>
                    <a:solidFill>
                      <a:schemeClr va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dirty="0">
                          <a:ln>
                            <a:noFill/>
                          </a:ln>
                          <a:solidFill>
                            <a:srgbClr val="333333"/>
                          </a:solidFill>
                          <a:effectLst/>
                          <a:latin typeface="Tahoma" pitchFamily="34" charset="0"/>
                        </a:rPr>
                        <a:t>7</a:t>
                      </a:r>
                    </a:p>
                  </a:txBody>
                  <a:tcPr marT="45712" marB="45712" horzOverflow="overflow">
                    <a:lnL w="76200" cap="flat" cmpd="sng" algn="ctr">
                      <a:solidFill>
                        <a:srgbClr val="333333"/>
                      </a:solidFill>
                      <a:prstDash val="solid"/>
                      <a:round/>
                      <a:headEnd type="none" w="med" len="med"/>
                      <a:tailEnd type="none" w="med" len="med"/>
                    </a:lnL>
                    <a:lnR w="76200" cap="flat" cmpd="sng" algn="ctr">
                      <a:solidFill>
                        <a:srgbClr val="333333"/>
                      </a:solidFill>
                      <a:prstDash val="solid"/>
                      <a:round/>
                      <a:headEnd type="none" w="med" len="med"/>
                      <a:tailEnd type="none" w="med" len="med"/>
                    </a:lnR>
                    <a:lnT w="76200" cap="flat" cmpd="sng" algn="ctr">
                      <a:solidFill>
                        <a:srgbClr val="333333"/>
                      </a:solidFill>
                      <a:prstDash val="solid"/>
                      <a:round/>
                      <a:headEnd type="none" w="med" len="med"/>
                      <a:tailEnd type="none" w="med" len="med"/>
                    </a:lnT>
                    <a:lnB w="76200" cap="flat" cmpd="sng" algn="ctr">
                      <a:solidFill>
                        <a:srgbClr val="333333"/>
                      </a:solidFill>
                      <a:prstDash val="solid"/>
                      <a:round/>
                      <a:headEnd type="none" w="med" len="med"/>
                      <a:tailEnd type="none" w="med" len="med"/>
                    </a:lnB>
                    <a:lnTlToBr>
                      <a:noFill/>
                    </a:lnTlToBr>
                    <a:lnBlToTr>
                      <a:noFill/>
                    </a:lnBlToTr>
                    <a:solidFill>
                      <a:schemeClr val="hlink"/>
                    </a:solidFill>
                  </a:tcPr>
                </a:tc>
                <a:extLst>
                  <a:ext uri="{0D108BD9-81ED-4DB2-BD59-A6C34878D82A}">
                    <a16:rowId xmlns:a16="http://schemas.microsoft.com/office/drawing/2014/main" val="10005"/>
                  </a:ext>
                </a:extLst>
              </a:tr>
              <a:tr h="51812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1" u="none" strike="noStrike" cap="none" normalizeH="0" baseline="0">
                          <a:ln>
                            <a:noFill/>
                          </a:ln>
                          <a:solidFill>
                            <a:srgbClr val="333333"/>
                          </a:solidFill>
                          <a:effectLst/>
                          <a:latin typeface="Tahoma" pitchFamily="34" charset="0"/>
                        </a:rPr>
                        <a:t>Metatarsal</a:t>
                      </a:r>
                    </a:p>
                  </a:txBody>
                  <a:tcPr marT="45712" marB="45712" horzOverflow="overflow">
                    <a:lnL w="76200" cap="flat" cmpd="sng" algn="ctr">
                      <a:solidFill>
                        <a:srgbClr val="333333"/>
                      </a:solidFill>
                      <a:prstDash val="solid"/>
                      <a:round/>
                      <a:headEnd type="none" w="med" len="med"/>
                      <a:tailEnd type="none" w="med" len="med"/>
                    </a:lnL>
                    <a:lnR w="76200" cap="flat" cmpd="sng" algn="ctr">
                      <a:solidFill>
                        <a:srgbClr val="333333"/>
                      </a:solidFill>
                      <a:prstDash val="solid"/>
                      <a:round/>
                      <a:headEnd type="none" w="med" len="med"/>
                      <a:tailEnd type="none" w="med" len="med"/>
                    </a:lnR>
                    <a:lnT w="76200" cap="flat" cmpd="sng" algn="ctr">
                      <a:solidFill>
                        <a:srgbClr val="333333"/>
                      </a:solidFill>
                      <a:prstDash val="solid"/>
                      <a:round/>
                      <a:headEnd type="none" w="med" len="med"/>
                      <a:tailEnd type="none" w="med" len="med"/>
                    </a:lnT>
                    <a:lnB w="76200" cap="flat" cmpd="sng" algn="ctr">
                      <a:solidFill>
                        <a:srgbClr val="333333"/>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rgbClr val="333333"/>
                          </a:solidFill>
                          <a:effectLst/>
                          <a:latin typeface="Tahoma" pitchFamily="34" charset="0"/>
                        </a:rPr>
                        <a:t>6</a:t>
                      </a:r>
                    </a:p>
                  </a:txBody>
                  <a:tcPr marT="45712" marB="45712" horzOverflow="overflow">
                    <a:lnL w="76200" cap="flat" cmpd="sng" algn="ctr">
                      <a:solidFill>
                        <a:srgbClr val="333333"/>
                      </a:solidFill>
                      <a:prstDash val="solid"/>
                      <a:round/>
                      <a:headEnd type="none" w="med" len="med"/>
                      <a:tailEnd type="none" w="med" len="med"/>
                    </a:lnL>
                    <a:lnR w="76200" cap="flat" cmpd="sng" algn="ctr">
                      <a:solidFill>
                        <a:srgbClr val="333333"/>
                      </a:solidFill>
                      <a:prstDash val="solid"/>
                      <a:round/>
                      <a:headEnd type="none" w="med" len="med"/>
                      <a:tailEnd type="none" w="med" len="med"/>
                    </a:lnR>
                    <a:lnT w="76200" cap="flat" cmpd="sng" algn="ctr">
                      <a:solidFill>
                        <a:srgbClr val="333333"/>
                      </a:solidFill>
                      <a:prstDash val="solid"/>
                      <a:round/>
                      <a:headEnd type="none" w="med" len="med"/>
                      <a:tailEnd type="none" w="med" len="med"/>
                    </a:lnT>
                    <a:lnB w="76200" cap="flat" cmpd="sng" algn="ctr">
                      <a:solidFill>
                        <a:srgbClr val="333333"/>
                      </a:solidFill>
                      <a:prstDash val="solid"/>
                      <a:round/>
                      <a:headEnd type="none" w="med" len="med"/>
                      <a:tailEnd type="none" w="med" len="med"/>
                    </a:lnB>
                    <a:lnTlToBr>
                      <a:noFill/>
                    </a:lnTlToBr>
                    <a:lnBlToTr>
                      <a:noFill/>
                    </a:lnBlToTr>
                    <a:solidFill>
                      <a:schemeClr va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rgbClr val="333333"/>
                          </a:solidFill>
                          <a:effectLst/>
                          <a:latin typeface="Tahoma" pitchFamily="34" charset="0"/>
                        </a:rPr>
                        <a:t>5</a:t>
                      </a:r>
                    </a:p>
                  </a:txBody>
                  <a:tcPr marT="45712" marB="45712" horzOverflow="overflow">
                    <a:lnL w="76200" cap="flat" cmpd="sng" algn="ctr">
                      <a:solidFill>
                        <a:srgbClr val="333333"/>
                      </a:solidFill>
                      <a:prstDash val="solid"/>
                      <a:round/>
                      <a:headEnd type="none" w="med" len="med"/>
                      <a:tailEnd type="none" w="med" len="med"/>
                    </a:lnL>
                    <a:lnR w="76200" cap="flat" cmpd="sng" algn="ctr">
                      <a:solidFill>
                        <a:srgbClr val="333333"/>
                      </a:solidFill>
                      <a:prstDash val="solid"/>
                      <a:round/>
                      <a:headEnd type="none" w="med" len="med"/>
                      <a:tailEnd type="none" w="med" len="med"/>
                    </a:lnR>
                    <a:lnT w="76200" cap="flat" cmpd="sng" algn="ctr">
                      <a:solidFill>
                        <a:srgbClr val="333333"/>
                      </a:solidFill>
                      <a:prstDash val="solid"/>
                      <a:round/>
                      <a:headEnd type="none" w="med" len="med"/>
                      <a:tailEnd type="none" w="med" len="med"/>
                    </a:lnT>
                    <a:lnB w="76200" cap="flat" cmpd="sng" algn="ctr">
                      <a:solidFill>
                        <a:srgbClr val="333333"/>
                      </a:solidFill>
                      <a:prstDash val="solid"/>
                      <a:round/>
                      <a:headEnd type="none" w="med" len="med"/>
                      <a:tailEnd type="none" w="med" len="med"/>
                    </a:lnB>
                    <a:lnTlToBr>
                      <a:noFill/>
                    </a:lnTlToBr>
                    <a:lnBlToTr>
                      <a:noFill/>
                    </a:lnBlToTr>
                    <a:solidFill>
                      <a:schemeClr va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dirty="0">
                          <a:ln>
                            <a:noFill/>
                          </a:ln>
                          <a:solidFill>
                            <a:srgbClr val="333333"/>
                          </a:solidFill>
                          <a:effectLst/>
                          <a:latin typeface="Tahoma" pitchFamily="34" charset="0"/>
                        </a:rPr>
                        <a:t>4</a:t>
                      </a:r>
                    </a:p>
                  </a:txBody>
                  <a:tcPr marT="45712" marB="45712" horzOverflow="overflow">
                    <a:lnL w="76200" cap="flat" cmpd="sng" algn="ctr">
                      <a:solidFill>
                        <a:srgbClr val="333333"/>
                      </a:solidFill>
                      <a:prstDash val="solid"/>
                      <a:round/>
                      <a:headEnd type="none" w="med" len="med"/>
                      <a:tailEnd type="none" w="med" len="med"/>
                    </a:lnL>
                    <a:lnR w="76200" cap="flat" cmpd="sng" algn="ctr">
                      <a:solidFill>
                        <a:srgbClr val="333333"/>
                      </a:solidFill>
                      <a:prstDash val="solid"/>
                      <a:round/>
                      <a:headEnd type="none" w="med" len="med"/>
                      <a:tailEnd type="none" w="med" len="med"/>
                    </a:lnR>
                    <a:lnT w="76200" cap="flat" cmpd="sng" algn="ctr">
                      <a:solidFill>
                        <a:srgbClr val="333333"/>
                      </a:solidFill>
                      <a:prstDash val="solid"/>
                      <a:round/>
                      <a:headEnd type="none" w="med" len="med"/>
                      <a:tailEnd type="none" w="med" len="med"/>
                    </a:lnT>
                    <a:lnB w="76200" cap="flat" cmpd="sng" algn="ctr">
                      <a:solidFill>
                        <a:srgbClr val="333333"/>
                      </a:solidFill>
                      <a:prstDash val="solid"/>
                      <a:round/>
                      <a:headEnd type="none" w="med" len="med"/>
                      <a:tailEnd type="none" w="med" len="med"/>
                    </a:lnB>
                    <a:lnTlToBr>
                      <a:noFill/>
                    </a:lnTlToBr>
                    <a:lnBlToTr>
                      <a:noFill/>
                    </a:lnBlToTr>
                    <a:solidFill>
                      <a:schemeClr val="hlink"/>
                    </a:solidFill>
                  </a:tcPr>
                </a:tc>
                <a:extLst>
                  <a:ext uri="{0D108BD9-81ED-4DB2-BD59-A6C34878D82A}">
                    <a16:rowId xmlns:a16="http://schemas.microsoft.com/office/drawing/2014/main" val="10006"/>
                  </a:ext>
                </a:extLst>
              </a:tr>
              <a:tr h="51812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1" u="none" strike="noStrike" cap="none" normalizeH="0" baseline="0">
                          <a:ln>
                            <a:noFill/>
                          </a:ln>
                          <a:solidFill>
                            <a:srgbClr val="333333"/>
                          </a:solidFill>
                          <a:effectLst/>
                          <a:latin typeface="Tahoma" pitchFamily="34" charset="0"/>
                        </a:rPr>
                        <a:t>Clavicle</a:t>
                      </a:r>
                    </a:p>
                  </a:txBody>
                  <a:tcPr marT="45712" marB="45712" horzOverflow="overflow">
                    <a:lnL w="76200" cap="flat" cmpd="sng" algn="ctr">
                      <a:solidFill>
                        <a:srgbClr val="333333"/>
                      </a:solidFill>
                      <a:prstDash val="solid"/>
                      <a:round/>
                      <a:headEnd type="none" w="med" len="med"/>
                      <a:tailEnd type="none" w="med" len="med"/>
                    </a:lnL>
                    <a:lnR w="76200" cap="flat" cmpd="sng" algn="ctr">
                      <a:solidFill>
                        <a:srgbClr val="333333"/>
                      </a:solidFill>
                      <a:prstDash val="solid"/>
                      <a:round/>
                      <a:headEnd type="none" w="med" len="med"/>
                      <a:tailEnd type="none" w="med" len="med"/>
                    </a:lnR>
                    <a:lnT w="76200" cap="flat" cmpd="sng" algn="ctr">
                      <a:solidFill>
                        <a:srgbClr val="333333"/>
                      </a:solidFill>
                      <a:prstDash val="solid"/>
                      <a:round/>
                      <a:headEnd type="none" w="med" len="med"/>
                      <a:tailEnd type="none" w="med" len="med"/>
                    </a:lnT>
                    <a:lnB w="76200" cap="flat" cmpd="sng" algn="ctr">
                      <a:solidFill>
                        <a:srgbClr val="333333"/>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rgbClr val="333333"/>
                          </a:solidFill>
                          <a:effectLst/>
                          <a:latin typeface="Tahoma" pitchFamily="34" charset="0"/>
                        </a:rPr>
                        <a:t>5</a:t>
                      </a:r>
                    </a:p>
                  </a:txBody>
                  <a:tcPr marT="45712" marB="45712" horzOverflow="overflow">
                    <a:lnL w="76200" cap="flat" cmpd="sng" algn="ctr">
                      <a:solidFill>
                        <a:srgbClr val="333333"/>
                      </a:solidFill>
                      <a:prstDash val="solid"/>
                      <a:round/>
                      <a:headEnd type="none" w="med" len="med"/>
                      <a:tailEnd type="none" w="med" len="med"/>
                    </a:lnL>
                    <a:lnR w="76200" cap="flat" cmpd="sng" algn="ctr">
                      <a:solidFill>
                        <a:srgbClr val="333333"/>
                      </a:solidFill>
                      <a:prstDash val="solid"/>
                      <a:round/>
                      <a:headEnd type="none" w="med" len="med"/>
                      <a:tailEnd type="none" w="med" len="med"/>
                    </a:lnR>
                    <a:lnT w="76200" cap="flat" cmpd="sng" algn="ctr">
                      <a:solidFill>
                        <a:srgbClr val="333333"/>
                      </a:solidFill>
                      <a:prstDash val="solid"/>
                      <a:round/>
                      <a:headEnd type="none" w="med" len="med"/>
                      <a:tailEnd type="none" w="med" len="med"/>
                    </a:lnT>
                    <a:lnB w="76200" cap="flat" cmpd="sng" algn="ctr">
                      <a:solidFill>
                        <a:srgbClr val="333333"/>
                      </a:solidFill>
                      <a:prstDash val="solid"/>
                      <a:round/>
                      <a:headEnd type="none" w="med" len="med"/>
                      <a:tailEnd type="none" w="med" len="med"/>
                    </a:lnB>
                    <a:lnTlToBr>
                      <a:noFill/>
                    </a:lnTlToBr>
                    <a:lnBlToTr>
                      <a:noFill/>
                    </a:lnBlToTr>
                    <a:solidFill>
                      <a:schemeClr va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rgbClr val="333333"/>
                          </a:solidFill>
                          <a:effectLst/>
                          <a:latin typeface="Tahoma" pitchFamily="34" charset="0"/>
                        </a:rPr>
                        <a:t>6</a:t>
                      </a:r>
                    </a:p>
                  </a:txBody>
                  <a:tcPr marT="45712" marB="45712" horzOverflow="overflow">
                    <a:lnL w="76200" cap="flat" cmpd="sng" algn="ctr">
                      <a:solidFill>
                        <a:srgbClr val="333333"/>
                      </a:solidFill>
                      <a:prstDash val="solid"/>
                      <a:round/>
                      <a:headEnd type="none" w="med" len="med"/>
                      <a:tailEnd type="none" w="med" len="med"/>
                    </a:lnL>
                    <a:lnR w="76200" cap="flat" cmpd="sng" algn="ctr">
                      <a:solidFill>
                        <a:srgbClr val="333333"/>
                      </a:solidFill>
                      <a:prstDash val="solid"/>
                      <a:round/>
                      <a:headEnd type="none" w="med" len="med"/>
                      <a:tailEnd type="none" w="med" len="med"/>
                    </a:lnR>
                    <a:lnT w="76200" cap="flat" cmpd="sng" algn="ctr">
                      <a:solidFill>
                        <a:srgbClr val="333333"/>
                      </a:solidFill>
                      <a:prstDash val="solid"/>
                      <a:round/>
                      <a:headEnd type="none" w="med" len="med"/>
                      <a:tailEnd type="none" w="med" len="med"/>
                    </a:lnT>
                    <a:lnB w="76200" cap="flat" cmpd="sng" algn="ctr">
                      <a:solidFill>
                        <a:srgbClr val="333333"/>
                      </a:solidFill>
                      <a:prstDash val="solid"/>
                      <a:round/>
                      <a:headEnd type="none" w="med" len="med"/>
                      <a:tailEnd type="none" w="med" len="med"/>
                    </a:lnB>
                    <a:lnTlToBr>
                      <a:noFill/>
                    </a:lnTlToBr>
                    <a:lnBlToTr>
                      <a:noFill/>
                    </a:lnBlToTr>
                    <a:solidFill>
                      <a:schemeClr val="hlink"/>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dirty="0">
                          <a:ln>
                            <a:noFill/>
                          </a:ln>
                          <a:solidFill>
                            <a:srgbClr val="333333"/>
                          </a:solidFill>
                          <a:effectLst/>
                          <a:latin typeface="Tahoma" pitchFamily="34" charset="0"/>
                        </a:rPr>
                        <a:t>7</a:t>
                      </a:r>
                    </a:p>
                  </a:txBody>
                  <a:tcPr marT="45712" marB="45712" horzOverflow="overflow">
                    <a:lnL w="76200" cap="flat" cmpd="sng" algn="ctr">
                      <a:solidFill>
                        <a:srgbClr val="333333"/>
                      </a:solidFill>
                      <a:prstDash val="solid"/>
                      <a:round/>
                      <a:headEnd type="none" w="med" len="med"/>
                      <a:tailEnd type="none" w="med" len="med"/>
                    </a:lnL>
                    <a:lnR w="76200" cap="flat" cmpd="sng" algn="ctr">
                      <a:solidFill>
                        <a:srgbClr val="333333"/>
                      </a:solidFill>
                      <a:prstDash val="solid"/>
                      <a:round/>
                      <a:headEnd type="none" w="med" len="med"/>
                      <a:tailEnd type="none" w="med" len="med"/>
                    </a:lnR>
                    <a:lnT w="76200" cap="flat" cmpd="sng" algn="ctr">
                      <a:solidFill>
                        <a:srgbClr val="333333"/>
                      </a:solidFill>
                      <a:prstDash val="solid"/>
                      <a:round/>
                      <a:headEnd type="none" w="med" len="med"/>
                      <a:tailEnd type="none" w="med" len="med"/>
                    </a:lnT>
                    <a:lnB w="76200" cap="flat" cmpd="sng" algn="ctr">
                      <a:solidFill>
                        <a:srgbClr val="333333"/>
                      </a:solidFill>
                      <a:prstDash val="solid"/>
                      <a:round/>
                      <a:headEnd type="none" w="med" len="med"/>
                      <a:tailEnd type="none" w="med" len="med"/>
                    </a:lnB>
                    <a:lnTlToBr>
                      <a:noFill/>
                    </a:lnTlToBr>
                    <a:lnBlToTr>
                      <a:noFill/>
                    </a:lnBlToTr>
                    <a:solidFill>
                      <a:schemeClr val="hlink"/>
                    </a:solidFill>
                  </a:tcPr>
                </a:tc>
                <a:extLst>
                  <a:ext uri="{0D108BD9-81ED-4DB2-BD59-A6C34878D82A}">
                    <a16:rowId xmlns:a16="http://schemas.microsoft.com/office/drawing/2014/main" val="10007"/>
                  </a:ext>
                </a:extLst>
              </a:tr>
            </a:tbl>
          </a:graphicData>
        </a:graphic>
      </p:graphicFrame>
    </p:spTree>
  </p:cSld>
  <p:clrMapOvr>
    <a:masterClrMapping/>
  </p:clrMapOvr>
  <p:transition spd="med">
    <p:wipe dir="d"/>
  </p:transition>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defRPr/>
            </a:pPr>
            <a:r>
              <a:rPr lang="en-US">
                <a:effectLst>
                  <a:outerShdw blurRad="38100" dist="38100" dir="2700000" algn="tl">
                    <a:srgbClr val="FFFFFF"/>
                  </a:outerShdw>
                </a:effectLst>
              </a:rPr>
              <a:t>Fractures seen by FPs</a:t>
            </a:r>
          </a:p>
        </p:txBody>
      </p:sp>
      <p:pic>
        <p:nvPicPr>
          <p:cNvPr id="8195" name="Picture 4" descr="DSC_0109"/>
          <p:cNvPicPr>
            <a:picLocks noGrp="1" noChangeAspect="1" noChangeArrowheads="1"/>
          </p:cNvPicPr>
          <p:nvPr>
            <p:ph type="body" idx="1"/>
          </p:nvPr>
        </p:nvPicPr>
        <p:blipFill>
          <a:blip r:embed="rId2"/>
          <a:srcRect/>
          <a:stretch>
            <a:fillRect/>
          </a:stretch>
        </p:blipFill>
        <p:spPr>
          <a:xfrm>
            <a:off x="3200400" y="2057400"/>
            <a:ext cx="2246313" cy="3352800"/>
          </a:xfrm>
          <a:noFill/>
        </p:spPr>
      </p:pic>
      <p:pic>
        <p:nvPicPr>
          <p:cNvPr id="8196" name="Picture 5" descr="distalphlanxlat"/>
          <p:cNvPicPr>
            <a:picLocks noChangeAspect="1" noChangeArrowheads="1"/>
          </p:cNvPicPr>
          <p:nvPr/>
        </p:nvPicPr>
        <p:blipFill>
          <a:blip r:embed="rId3"/>
          <a:srcRect r="28812"/>
          <a:stretch>
            <a:fillRect/>
          </a:stretch>
        </p:blipFill>
        <p:spPr bwMode="auto">
          <a:xfrm>
            <a:off x="1066800" y="1981200"/>
            <a:ext cx="1920875" cy="3429000"/>
          </a:xfrm>
          <a:prstGeom prst="rect">
            <a:avLst/>
          </a:prstGeom>
          <a:noFill/>
          <a:ln w="9525">
            <a:noFill/>
            <a:miter lim="800000"/>
            <a:headEnd/>
            <a:tailEnd/>
          </a:ln>
        </p:spPr>
      </p:pic>
      <p:pic>
        <p:nvPicPr>
          <p:cNvPr id="8197" name="Picture 6" descr="distal radial fx"/>
          <p:cNvPicPr>
            <a:picLocks noChangeAspect="1" noChangeArrowheads="1"/>
          </p:cNvPicPr>
          <p:nvPr/>
        </p:nvPicPr>
        <p:blipFill>
          <a:blip r:embed="rId4"/>
          <a:srcRect/>
          <a:stretch>
            <a:fillRect/>
          </a:stretch>
        </p:blipFill>
        <p:spPr bwMode="auto">
          <a:xfrm>
            <a:off x="5791200" y="2133600"/>
            <a:ext cx="3121025" cy="3381375"/>
          </a:xfrm>
          <a:prstGeom prst="rect">
            <a:avLst/>
          </a:prstGeom>
          <a:noFill/>
          <a:ln w="9525">
            <a:noFill/>
            <a:miter lim="800000"/>
            <a:headEnd/>
            <a:tailEnd/>
          </a:ln>
        </p:spPr>
      </p:pic>
      <p:sp>
        <p:nvSpPr>
          <p:cNvPr id="8198" name="Text Box 7"/>
          <p:cNvSpPr txBox="1">
            <a:spLocks noChangeArrowheads="1"/>
          </p:cNvSpPr>
          <p:nvPr/>
        </p:nvSpPr>
        <p:spPr bwMode="auto">
          <a:xfrm>
            <a:off x="990600" y="5638800"/>
            <a:ext cx="2057400" cy="701675"/>
          </a:xfrm>
          <a:prstGeom prst="rect">
            <a:avLst/>
          </a:prstGeom>
          <a:noFill/>
          <a:ln w="9525">
            <a:noFill/>
            <a:miter lim="800000"/>
            <a:headEnd/>
            <a:tailEnd/>
          </a:ln>
        </p:spPr>
        <p:txBody>
          <a:bodyPr>
            <a:spAutoFit/>
          </a:bodyPr>
          <a:lstStyle/>
          <a:p>
            <a:pPr algn="ctr" eaLnBrk="1" hangingPunct="1">
              <a:spcBef>
                <a:spcPct val="50000"/>
              </a:spcBef>
            </a:pPr>
            <a:r>
              <a:rPr lang="en-US" sz="2000">
                <a:latin typeface="Arial" charset="0"/>
              </a:rPr>
              <a:t>4</a:t>
            </a:r>
            <a:r>
              <a:rPr lang="en-US" sz="2000" baseline="30000">
                <a:latin typeface="Arial" charset="0"/>
              </a:rPr>
              <a:t>th</a:t>
            </a:r>
            <a:r>
              <a:rPr lang="en-US" sz="2000">
                <a:latin typeface="Arial" charset="0"/>
              </a:rPr>
              <a:t> digit distal phalanx fracture </a:t>
            </a:r>
          </a:p>
        </p:txBody>
      </p:sp>
      <p:sp>
        <p:nvSpPr>
          <p:cNvPr id="8199" name="Text Box 8"/>
          <p:cNvSpPr txBox="1">
            <a:spLocks noChangeArrowheads="1"/>
          </p:cNvSpPr>
          <p:nvPr/>
        </p:nvSpPr>
        <p:spPr bwMode="auto">
          <a:xfrm>
            <a:off x="3276600" y="5562600"/>
            <a:ext cx="2209800" cy="1006475"/>
          </a:xfrm>
          <a:prstGeom prst="rect">
            <a:avLst/>
          </a:prstGeom>
          <a:noFill/>
          <a:ln w="9525">
            <a:noFill/>
            <a:miter lim="800000"/>
            <a:headEnd/>
            <a:tailEnd/>
          </a:ln>
        </p:spPr>
        <p:txBody>
          <a:bodyPr>
            <a:spAutoFit/>
          </a:bodyPr>
          <a:lstStyle/>
          <a:p>
            <a:pPr algn="ctr" eaLnBrk="1" hangingPunct="1">
              <a:spcBef>
                <a:spcPct val="50000"/>
              </a:spcBef>
            </a:pPr>
            <a:r>
              <a:rPr lang="en-US" sz="2000">
                <a:latin typeface="Arial" charset="0"/>
              </a:rPr>
              <a:t>4</a:t>
            </a:r>
            <a:r>
              <a:rPr lang="en-US" sz="2000" baseline="30000">
                <a:latin typeface="Arial" charset="0"/>
              </a:rPr>
              <a:t>th</a:t>
            </a:r>
            <a:r>
              <a:rPr lang="en-US" sz="2000">
                <a:latin typeface="Arial" charset="0"/>
              </a:rPr>
              <a:t> and 5</a:t>
            </a:r>
            <a:r>
              <a:rPr lang="en-US" sz="2000" baseline="30000">
                <a:latin typeface="Arial" charset="0"/>
              </a:rPr>
              <a:t>th</a:t>
            </a:r>
            <a:r>
              <a:rPr lang="en-US" sz="2000">
                <a:latin typeface="Arial" charset="0"/>
              </a:rPr>
              <a:t> metacarpal fracture</a:t>
            </a:r>
          </a:p>
        </p:txBody>
      </p:sp>
      <p:sp>
        <p:nvSpPr>
          <p:cNvPr id="8200" name="Text Box 9"/>
          <p:cNvSpPr txBox="1">
            <a:spLocks noChangeArrowheads="1"/>
          </p:cNvSpPr>
          <p:nvPr/>
        </p:nvSpPr>
        <p:spPr bwMode="auto">
          <a:xfrm>
            <a:off x="5638800" y="5562600"/>
            <a:ext cx="3200400" cy="396875"/>
          </a:xfrm>
          <a:prstGeom prst="rect">
            <a:avLst/>
          </a:prstGeom>
          <a:noFill/>
          <a:ln w="9525">
            <a:noFill/>
            <a:miter lim="800000"/>
            <a:headEnd/>
            <a:tailEnd/>
          </a:ln>
        </p:spPr>
        <p:txBody>
          <a:bodyPr>
            <a:spAutoFit/>
          </a:bodyPr>
          <a:lstStyle/>
          <a:p>
            <a:pPr algn="ctr" eaLnBrk="1" hangingPunct="1">
              <a:spcBef>
                <a:spcPct val="50000"/>
              </a:spcBef>
            </a:pPr>
            <a:r>
              <a:rPr lang="en-US" sz="2000">
                <a:latin typeface="Arial" charset="0"/>
              </a:rPr>
              <a:t>Distal radius fracture</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defRPr/>
            </a:pPr>
            <a:r>
              <a:rPr lang="en-US">
                <a:effectLst>
                  <a:outerShdw blurRad="38100" dist="38100" dir="2700000" algn="tl">
                    <a:srgbClr val="FFFFFF"/>
                  </a:outerShdw>
                </a:effectLst>
              </a:rPr>
              <a:t>Fractures seen by FPs</a:t>
            </a:r>
          </a:p>
        </p:txBody>
      </p:sp>
      <p:sp>
        <p:nvSpPr>
          <p:cNvPr id="9219" name="Rectangle 3"/>
          <p:cNvSpPr>
            <a:spLocks noGrp="1" noChangeArrowheads="1"/>
          </p:cNvSpPr>
          <p:nvPr>
            <p:ph type="body" sz="half" idx="1"/>
          </p:nvPr>
        </p:nvSpPr>
        <p:spPr/>
        <p:txBody>
          <a:bodyPr/>
          <a:lstStyle/>
          <a:p>
            <a:pPr eaLnBrk="1" hangingPunct="1">
              <a:buFont typeface="Wingdings" pitchFamily="2" charset="2"/>
              <a:buNone/>
              <a:defRPr/>
            </a:pPr>
            <a:r>
              <a:rPr lang="en-US" sz="2800">
                <a:effectLst>
                  <a:outerShdw blurRad="38100" dist="38100" dir="2700000" algn="tl">
                    <a:srgbClr val="FFFFFF"/>
                  </a:outerShdw>
                </a:effectLst>
              </a:rPr>
              <a:t>Other Fractures:</a:t>
            </a:r>
          </a:p>
          <a:p>
            <a:pPr eaLnBrk="1" hangingPunct="1">
              <a:defRPr/>
            </a:pPr>
            <a:r>
              <a:rPr lang="en-US" sz="2400">
                <a:effectLst>
                  <a:outerShdw blurRad="38100" dist="38100" dir="2700000" algn="tl">
                    <a:srgbClr val="FFFFFF"/>
                  </a:outerShdw>
                </a:effectLst>
              </a:rPr>
              <a:t>Radius and ulna</a:t>
            </a:r>
          </a:p>
          <a:p>
            <a:pPr eaLnBrk="1" hangingPunct="1">
              <a:defRPr/>
            </a:pPr>
            <a:r>
              <a:rPr lang="en-US" sz="2400">
                <a:effectLst>
                  <a:outerShdw blurRad="38100" dist="38100" dir="2700000" algn="tl">
                    <a:srgbClr val="FFFFFF"/>
                  </a:outerShdw>
                </a:effectLst>
              </a:rPr>
              <a:t>Carpal</a:t>
            </a:r>
          </a:p>
          <a:p>
            <a:pPr eaLnBrk="1" hangingPunct="1">
              <a:defRPr/>
            </a:pPr>
            <a:r>
              <a:rPr lang="en-US" sz="2400">
                <a:effectLst>
                  <a:outerShdw blurRad="38100" dist="38100" dir="2700000" algn="tl">
                    <a:srgbClr val="FFFFFF"/>
                  </a:outerShdw>
                </a:effectLst>
              </a:rPr>
              <a:t>Ulna</a:t>
            </a:r>
          </a:p>
          <a:p>
            <a:pPr eaLnBrk="1" hangingPunct="1">
              <a:defRPr/>
            </a:pPr>
            <a:r>
              <a:rPr lang="en-US" sz="2400">
                <a:effectLst>
                  <a:outerShdw blurRad="38100" dist="38100" dir="2700000" algn="tl">
                    <a:srgbClr val="FFFFFF"/>
                  </a:outerShdw>
                </a:effectLst>
              </a:rPr>
              <a:t>Humerus</a:t>
            </a:r>
          </a:p>
          <a:p>
            <a:pPr eaLnBrk="1" hangingPunct="1">
              <a:defRPr/>
            </a:pPr>
            <a:r>
              <a:rPr lang="en-US" sz="2400">
                <a:effectLst>
                  <a:outerShdw blurRad="38100" dist="38100" dir="2700000" algn="tl">
                    <a:srgbClr val="FFFFFF"/>
                  </a:outerShdw>
                </a:effectLst>
              </a:rPr>
              <a:t>Tibia</a:t>
            </a:r>
          </a:p>
          <a:p>
            <a:pPr eaLnBrk="1" hangingPunct="1">
              <a:defRPr/>
            </a:pPr>
            <a:r>
              <a:rPr lang="en-US" sz="2400">
                <a:effectLst>
                  <a:outerShdw blurRad="38100" dist="38100" dir="2700000" algn="tl">
                    <a:srgbClr val="FFFFFF"/>
                  </a:outerShdw>
                </a:effectLst>
              </a:rPr>
              <a:t>Tarsal</a:t>
            </a:r>
          </a:p>
        </p:txBody>
      </p:sp>
      <p:pic>
        <p:nvPicPr>
          <p:cNvPr id="9220" name="Picture 4" descr="monteg3"/>
          <p:cNvPicPr>
            <a:picLocks noChangeAspect="1" noChangeArrowheads="1"/>
          </p:cNvPicPr>
          <p:nvPr/>
        </p:nvPicPr>
        <p:blipFill>
          <a:blip r:embed="rId2"/>
          <a:srcRect/>
          <a:stretch>
            <a:fillRect/>
          </a:stretch>
        </p:blipFill>
        <p:spPr bwMode="auto">
          <a:xfrm>
            <a:off x="3810000" y="1905000"/>
            <a:ext cx="2371725" cy="4572000"/>
          </a:xfrm>
          <a:prstGeom prst="rect">
            <a:avLst/>
          </a:prstGeom>
          <a:noFill/>
          <a:ln w="9525">
            <a:noFill/>
            <a:miter lim="800000"/>
            <a:headEnd/>
            <a:tailEnd/>
          </a:ln>
        </p:spPr>
      </p:pic>
      <p:pic>
        <p:nvPicPr>
          <p:cNvPr id="9221" name="Picture 6" descr="w3"/>
          <p:cNvPicPr>
            <a:picLocks noChangeAspect="1" noChangeArrowheads="1"/>
          </p:cNvPicPr>
          <p:nvPr/>
        </p:nvPicPr>
        <p:blipFill>
          <a:blip r:embed="rId3"/>
          <a:srcRect/>
          <a:stretch>
            <a:fillRect/>
          </a:stretch>
        </p:blipFill>
        <p:spPr bwMode="auto">
          <a:xfrm>
            <a:off x="6324600" y="2286000"/>
            <a:ext cx="2667000" cy="3733800"/>
          </a:xfrm>
          <a:prstGeom prst="rect">
            <a:avLst/>
          </a:prstGeom>
          <a:noFill/>
          <a:ln w="9525">
            <a:noFill/>
            <a:miter lim="800000"/>
            <a:headEnd/>
            <a:tailEnd/>
          </a:ln>
        </p:spPr>
      </p:pic>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4"/>
          <p:cNvSpPr>
            <a:spLocks noGrp="1" noChangeArrowheads="1"/>
          </p:cNvSpPr>
          <p:nvPr>
            <p:ph type="ctrTitle"/>
          </p:nvPr>
        </p:nvSpPr>
        <p:spPr>
          <a:xfrm>
            <a:off x="1066800" y="2819400"/>
            <a:ext cx="7086600" cy="1431925"/>
          </a:xfrm>
        </p:spPr>
        <p:txBody>
          <a:bodyPr/>
          <a:lstStyle/>
          <a:p>
            <a:pPr eaLnBrk="1" hangingPunct="1">
              <a:defRPr/>
            </a:pPr>
            <a:r>
              <a:rPr lang="en-US" sz="6000" dirty="0">
                <a:effectLst>
                  <a:outerShdw blurRad="38100" dist="38100" dir="2700000" algn="tl">
                    <a:srgbClr val="FFFFFF"/>
                  </a:outerShdw>
                </a:effectLst>
              </a:rPr>
              <a:t>Casting and Splinting</a:t>
            </a:r>
          </a:p>
        </p:txBody>
      </p:sp>
      <p:pic>
        <p:nvPicPr>
          <p:cNvPr id="10243" name="Picture 7" descr="colour1"/>
          <p:cNvPicPr>
            <a:picLocks noChangeAspect="1" noChangeArrowheads="1"/>
          </p:cNvPicPr>
          <p:nvPr/>
        </p:nvPicPr>
        <p:blipFill>
          <a:blip r:embed="rId2"/>
          <a:srcRect/>
          <a:stretch>
            <a:fillRect/>
          </a:stretch>
        </p:blipFill>
        <p:spPr bwMode="auto">
          <a:xfrm>
            <a:off x="3581400" y="0"/>
            <a:ext cx="2405063" cy="3429000"/>
          </a:xfrm>
          <a:prstGeom prst="rect">
            <a:avLst/>
          </a:prstGeom>
          <a:noFill/>
          <a:ln w="9525">
            <a:noFill/>
            <a:miter lim="800000"/>
            <a:headEnd/>
            <a:tailEnd/>
          </a:ln>
        </p:spPr>
      </p:pic>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defRPr/>
            </a:pPr>
            <a:r>
              <a:rPr lang="en-US" sz="6000">
                <a:effectLst>
                  <a:outerShdw blurRad="38100" dist="38100" dir="2700000" algn="tl">
                    <a:srgbClr val="FFFFFF"/>
                  </a:outerShdw>
                </a:effectLst>
              </a:rPr>
              <a:t>Overview</a:t>
            </a:r>
          </a:p>
        </p:txBody>
      </p:sp>
      <p:sp>
        <p:nvSpPr>
          <p:cNvPr id="19459" name="Rectangle 3"/>
          <p:cNvSpPr>
            <a:spLocks noGrp="1" noChangeArrowheads="1"/>
          </p:cNvSpPr>
          <p:nvPr>
            <p:ph type="body" idx="1"/>
          </p:nvPr>
        </p:nvSpPr>
        <p:spPr>
          <a:xfrm>
            <a:off x="457200" y="1981200"/>
            <a:ext cx="8229600" cy="4876800"/>
          </a:xfrm>
        </p:spPr>
        <p:txBody>
          <a:bodyPr/>
          <a:lstStyle/>
          <a:p>
            <a:pPr eaLnBrk="1" hangingPunct="1">
              <a:lnSpc>
                <a:spcPct val="90000"/>
              </a:lnSpc>
              <a:defRPr/>
            </a:pPr>
            <a:r>
              <a:rPr lang="en-US">
                <a:effectLst>
                  <a:outerShdw blurRad="38100" dist="38100" dir="2700000" algn="tl">
                    <a:srgbClr val="FFFFFF"/>
                  </a:outerShdw>
                </a:effectLst>
              </a:rPr>
              <a:t>Mainstay of treatment for most fractures</a:t>
            </a:r>
          </a:p>
          <a:p>
            <a:pPr eaLnBrk="1" hangingPunct="1">
              <a:lnSpc>
                <a:spcPct val="90000"/>
              </a:lnSpc>
              <a:defRPr/>
            </a:pPr>
            <a:r>
              <a:rPr lang="en-US">
                <a:effectLst>
                  <a:outerShdw blurRad="38100" dist="38100" dir="2700000" algn="tl">
                    <a:srgbClr val="FFFFFF"/>
                  </a:outerShdw>
                </a:effectLst>
              </a:rPr>
              <a:t>Joint above and a joint below</a:t>
            </a:r>
          </a:p>
          <a:p>
            <a:pPr eaLnBrk="1" hangingPunct="1">
              <a:lnSpc>
                <a:spcPct val="90000"/>
              </a:lnSpc>
              <a:defRPr/>
            </a:pPr>
            <a:r>
              <a:rPr lang="en-US">
                <a:effectLst>
                  <a:outerShdw blurRad="38100" dist="38100" dir="2700000" algn="tl">
                    <a:srgbClr val="FFFFFF"/>
                  </a:outerShdw>
                </a:effectLst>
              </a:rPr>
              <a:t>Avoid pressure points</a:t>
            </a:r>
          </a:p>
          <a:p>
            <a:pPr lvl="1" eaLnBrk="1" hangingPunct="1">
              <a:lnSpc>
                <a:spcPct val="90000"/>
              </a:lnSpc>
              <a:defRPr/>
            </a:pPr>
            <a:r>
              <a:rPr lang="en-US">
                <a:effectLst>
                  <a:outerShdw blurRad="38100" dist="38100" dir="2700000" algn="tl">
                    <a:srgbClr val="FFFFFF"/>
                  </a:outerShdw>
                </a:effectLst>
              </a:rPr>
              <a:t>Excessive molding</a:t>
            </a:r>
          </a:p>
          <a:p>
            <a:pPr lvl="1" eaLnBrk="1" hangingPunct="1">
              <a:lnSpc>
                <a:spcPct val="90000"/>
              </a:lnSpc>
              <a:defRPr/>
            </a:pPr>
            <a:r>
              <a:rPr lang="en-US">
                <a:effectLst>
                  <a:outerShdw blurRad="38100" dist="38100" dir="2700000" algn="tl">
                    <a:srgbClr val="FFFFFF"/>
                  </a:outerShdw>
                </a:effectLst>
              </a:rPr>
              <a:t>Cast indentations</a:t>
            </a:r>
          </a:p>
          <a:p>
            <a:pPr eaLnBrk="1" hangingPunct="1">
              <a:lnSpc>
                <a:spcPct val="90000"/>
              </a:lnSpc>
              <a:defRPr/>
            </a:pPr>
            <a:r>
              <a:rPr lang="en-US">
                <a:effectLst>
                  <a:outerShdw blurRad="38100" dist="38100" dir="2700000" algn="tl">
                    <a:srgbClr val="FFFFFF"/>
                  </a:outerShdw>
                </a:effectLst>
              </a:rPr>
              <a:t>Appropriate padding</a:t>
            </a:r>
          </a:p>
          <a:p>
            <a:pPr lvl="1" eaLnBrk="1" hangingPunct="1">
              <a:lnSpc>
                <a:spcPct val="90000"/>
              </a:lnSpc>
              <a:defRPr/>
            </a:pPr>
            <a:r>
              <a:rPr lang="en-US">
                <a:effectLst>
                  <a:outerShdw blurRad="38100" dist="38100" dir="2700000" algn="tl">
                    <a:srgbClr val="FFFFFF"/>
                  </a:outerShdw>
                </a:effectLst>
              </a:rPr>
              <a:t>More at bony prominence</a:t>
            </a:r>
          </a:p>
          <a:p>
            <a:pPr lvl="1" eaLnBrk="1" hangingPunct="1">
              <a:lnSpc>
                <a:spcPct val="90000"/>
              </a:lnSpc>
              <a:defRPr/>
            </a:pPr>
            <a:r>
              <a:rPr lang="en-US">
                <a:effectLst>
                  <a:outerShdw blurRad="38100" dist="38100" dir="2700000" algn="tl">
                    <a:srgbClr val="FFFFFF"/>
                  </a:outerShdw>
                </a:effectLst>
              </a:rPr>
              <a:t>Not too much at fracture site</a:t>
            </a:r>
          </a:p>
          <a:p>
            <a:pPr eaLnBrk="1" hangingPunct="1">
              <a:lnSpc>
                <a:spcPct val="90000"/>
              </a:lnSpc>
              <a:defRPr/>
            </a:pPr>
            <a:r>
              <a:rPr lang="en-US">
                <a:effectLst>
                  <a:outerShdw blurRad="38100" dist="38100" dir="2700000" algn="tl">
                    <a:srgbClr val="FFFFFF"/>
                  </a:outerShdw>
                </a:effectLst>
              </a:rPr>
              <a:t>Consider skin wounds</a:t>
            </a:r>
          </a:p>
        </p:txBody>
      </p:sp>
      <p:pic>
        <p:nvPicPr>
          <p:cNvPr id="11268" name="Picture 4" descr="cast_app"/>
          <p:cNvPicPr>
            <a:picLocks noChangeAspect="1" noChangeArrowheads="1"/>
          </p:cNvPicPr>
          <p:nvPr/>
        </p:nvPicPr>
        <p:blipFill>
          <a:blip r:embed="rId2"/>
          <a:srcRect/>
          <a:stretch>
            <a:fillRect/>
          </a:stretch>
        </p:blipFill>
        <p:spPr bwMode="auto">
          <a:xfrm>
            <a:off x="6019800" y="3276600"/>
            <a:ext cx="2921000" cy="2865438"/>
          </a:xfrm>
          <a:prstGeom prst="rect">
            <a:avLst/>
          </a:prstGeom>
          <a:noFill/>
          <a:ln w="9525">
            <a:noFill/>
            <a:miter lim="800000"/>
            <a:headEnd/>
            <a:tailEnd/>
          </a:ln>
        </p:spPr>
      </p:pic>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4"/>
          <p:cNvSpPr>
            <a:spLocks noGrp="1" noChangeArrowheads="1"/>
          </p:cNvSpPr>
          <p:nvPr>
            <p:ph type="ctrTitle"/>
          </p:nvPr>
        </p:nvSpPr>
        <p:spPr/>
        <p:txBody>
          <a:bodyPr/>
          <a:lstStyle/>
          <a:p>
            <a:pPr eaLnBrk="1" hangingPunct="1">
              <a:defRPr/>
            </a:pPr>
            <a:r>
              <a:rPr lang="en-US" sz="6000">
                <a:effectLst>
                  <a:outerShdw blurRad="38100" dist="38100" dir="2700000" algn="tl">
                    <a:srgbClr val="FFFFFF"/>
                  </a:outerShdw>
                </a:effectLst>
              </a:rPr>
              <a:t>Splinting</a:t>
            </a:r>
          </a:p>
        </p:txBody>
      </p:sp>
      <p:pic>
        <p:nvPicPr>
          <p:cNvPr id="12291" name="Picture 7" descr="Splint2"/>
          <p:cNvPicPr>
            <a:picLocks noChangeAspect="1" noChangeArrowheads="1"/>
          </p:cNvPicPr>
          <p:nvPr/>
        </p:nvPicPr>
        <p:blipFill>
          <a:blip r:embed="rId2"/>
          <a:srcRect/>
          <a:stretch>
            <a:fillRect/>
          </a:stretch>
        </p:blipFill>
        <p:spPr bwMode="auto">
          <a:xfrm>
            <a:off x="5448300" y="1676400"/>
            <a:ext cx="2981325" cy="4267200"/>
          </a:xfrm>
          <a:prstGeom prst="rect">
            <a:avLst/>
          </a:prstGeom>
          <a:noFill/>
          <a:ln w="9525">
            <a:noFill/>
            <a:miter lim="800000"/>
            <a:headEnd/>
            <a:tailEnd/>
          </a:ln>
        </p:spPr>
      </p:pic>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defRPr/>
            </a:pPr>
            <a:r>
              <a:rPr lang="en-US">
                <a:effectLst>
                  <a:outerShdw blurRad="38100" dist="38100" dir="2700000" algn="tl">
                    <a:srgbClr val="FFFFFF"/>
                  </a:outerShdw>
                </a:effectLst>
              </a:rPr>
              <a:t>Splinting</a:t>
            </a:r>
          </a:p>
        </p:txBody>
      </p:sp>
      <p:sp>
        <p:nvSpPr>
          <p:cNvPr id="20483" name="Rectangle 3"/>
          <p:cNvSpPr>
            <a:spLocks noGrp="1" noChangeArrowheads="1"/>
          </p:cNvSpPr>
          <p:nvPr>
            <p:ph type="body" idx="1"/>
          </p:nvPr>
        </p:nvSpPr>
        <p:spPr>
          <a:xfrm>
            <a:off x="914400" y="1752600"/>
            <a:ext cx="8229600" cy="4876800"/>
          </a:xfrm>
        </p:spPr>
        <p:txBody>
          <a:bodyPr/>
          <a:lstStyle/>
          <a:p>
            <a:pPr eaLnBrk="1" hangingPunct="1">
              <a:buFont typeface="Wingdings" pitchFamily="2" charset="2"/>
              <a:buNone/>
              <a:defRPr/>
            </a:pPr>
            <a:r>
              <a:rPr lang="en-US" u="sng">
                <a:effectLst>
                  <a:outerShdw blurRad="38100" dist="38100" dir="2700000" algn="tl">
                    <a:srgbClr val="FFFFFF"/>
                  </a:outerShdw>
                </a:effectLst>
              </a:rPr>
              <a:t>Purpose</a:t>
            </a:r>
            <a:endParaRPr lang="en-US">
              <a:effectLst>
                <a:outerShdw blurRad="38100" dist="38100" dir="2700000" algn="tl">
                  <a:srgbClr val="FFFFFF"/>
                </a:outerShdw>
              </a:effectLst>
            </a:endParaRPr>
          </a:p>
          <a:p>
            <a:pPr eaLnBrk="1" hangingPunct="1">
              <a:defRPr/>
            </a:pPr>
            <a:r>
              <a:rPr lang="en-US" sz="2800">
                <a:effectLst>
                  <a:outerShdw blurRad="38100" dist="38100" dir="2700000" algn="tl">
                    <a:srgbClr val="FFFFFF"/>
                  </a:outerShdw>
                </a:effectLst>
              </a:rPr>
              <a:t>Reduce pain</a:t>
            </a:r>
          </a:p>
          <a:p>
            <a:pPr eaLnBrk="1" hangingPunct="1">
              <a:defRPr/>
            </a:pPr>
            <a:r>
              <a:rPr lang="en-US" sz="2800">
                <a:effectLst>
                  <a:outerShdw blurRad="38100" dist="38100" dir="2700000" algn="tl">
                    <a:srgbClr val="FFFFFF"/>
                  </a:outerShdw>
                </a:effectLst>
              </a:rPr>
              <a:t>Reduce bleeding and swelling</a:t>
            </a:r>
          </a:p>
          <a:p>
            <a:pPr eaLnBrk="1" hangingPunct="1">
              <a:defRPr/>
            </a:pPr>
            <a:r>
              <a:rPr lang="en-US" sz="2800">
                <a:effectLst>
                  <a:outerShdw blurRad="38100" dist="38100" dir="2700000" algn="tl">
                    <a:srgbClr val="FFFFFF"/>
                  </a:outerShdw>
                </a:effectLst>
              </a:rPr>
              <a:t>Prevent further soft tissue damage</a:t>
            </a:r>
          </a:p>
          <a:p>
            <a:pPr eaLnBrk="1" hangingPunct="1">
              <a:defRPr/>
            </a:pPr>
            <a:r>
              <a:rPr lang="en-US" sz="2800">
                <a:effectLst>
                  <a:outerShdw blurRad="38100" dist="38100" dir="2700000" algn="tl">
                    <a:srgbClr val="FFFFFF"/>
                  </a:outerShdw>
                </a:effectLst>
              </a:rPr>
              <a:t>Prevent vascular constriction</a:t>
            </a:r>
          </a:p>
          <a:p>
            <a:pPr eaLnBrk="1" hangingPunct="1">
              <a:buFont typeface="Wingdings" pitchFamily="2" charset="2"/>
              <a:buNone/>
              <a:defRPr/>
            </a:pPr>
            <a:r>
              <a:rPr lang="en-US" u="sng">
                <a:effectLst>
                  <a:outerShdw blurRad="38100" dist="38100" dir="2700000" algn="tl">
                    <a:srgbClr val="FFFFFF"/>
                  </a:outerShdw>
                </a:effectLst>
              </a:rPr>
              <a:t>What to splint</a:t>
            </a:r>
            <a:endParaRPr lang="en-US">
              <a:effectLst>
                <a:outerShdw blurRad="38100" dist="38100" dir="2700000" algn="tl">
                  <a:srgbClr val="FFFFFF"/>
                </a:outerShdw>
              </a:effectLst>
            </a:endParaRPr>
          </a:p>
          <a:p>
            <a:pPr eaLnBrk="1" hangingPunct="1">
              <a:defRPr/>
            </a:pPr>
            <a:r>
              <a:rPr lang="en-US" sz="2800">
                <a:effectLst>
                  <a:outerShdw blurRad="38100" dist="38100" dir="2700000" algn="tl">
                    <a:srgbClr val="FFFFFF"/>
                  </a:outerShdw>
                </a:effectLst>
              </a:rPr>
              <a:t>Fracture</a:t>
            </a:r>
          </a:p>
          <a:p>
            <a:pPr eaLnBrk="1" hangingPunct="1">
              <a:defRPr/>
            </a:pPr>
            <a:r>
              <a:rPr lang="en-US" sz="2800">
                <a:effectLst>
                  <a:outerShdw blurRad="38100" dist="38100" dir="2700000" algn="tl">
                    <a:srgbClr val="FFFFFF"/>
                  </a:outerShdw>
                </a:effectLst>
              </a:rPr>
              <a:t>Dislocation</a:t>
            </a:r>
          </a:p>
          <a:p>
            <a:pPr eaLnBrk="1" hangingPunct="1">
              <a:defRPr/>
            </a:pPr>
            <a:r>
              <a:rPr lang="en-US" sz="2800">
                <a:effectLst>
                  <a:outerShdw blurRad="38100" dist="38100" dir="2700000" algn="tl">
                    <a:srgbClr val="FFFFFF"/>
                  </a:outerShdw>
                </a:effectLst>
              </a:rPr>
              <a:t>Tendon rupture</a:t>
            </a:r>
          </a:p>
        </p:txBody>
      </p:sp>
      <p:pic>
        <p:nvPicPr>
          <p:cNvPr id="13316" name="Picture 5" descr="wej04ra3"/>
          <p:cNvPicPr>
            <a:picLocks noChangeAspect="1" noChangeArrowheads="1"/>
          </p:cNvPicPr>
          <p:nvPr/>
        </p:nvPicPr>
        <p:blipFill>
          <a:blip r:embed="rId2"/>
          <a:srcRect/>
          <a:stretch>
            <a:fillRect/>
          </a:stretch>
        </p:blipFill>
        <p:spPr bwMode="auto">
          <a:xfrm>
            <a:off x="5638800" y="228600"/>
            <a:ext cx="3286125" cy="2409825"/>
          </a:xfrm>
          <a:prstGeom prst="rect">
            <a:avLst/>
          </a:prstGeom>
          <a:noFill/>
          <a:ln w="9525">
            <a:noFill/>
            <a:miter lim="800000"/>
            <a:headEnd/>
            <a:tailEnd/>
          </a:ln>
        </p:spPr>
      </p:pic>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defRPr/>
            </a:pPr>
            <a:r>
              <a:rPr lang="en-US">
                <a:effectLst>
                  <a:outerShdw blurRad="38100" dist="38100" dir="2700000" algn="tl">
                    <a:srgbClr val="FFFFFF"/>
                  </a:outerShdw>
                </a:effectLst>
              </a:rPr>
              <a:t>Specific splints</a:t>
            </a:r>
          </a:p>
        </p:txBody>
      </p:sp>
      <p:sp>
        <p:nvSpPr>
          <p:cNvPr id="28675" name="Rectangle 3"/>
          <p:cNvSpPr>
            <a:spLocks noGrp="1" noChangeArrowheads="1"/>
          </p:cNvSpPr>
          <p:nvPr>
            <p:ph type="body" sz="half" idx="1"/>
          </p:nvPr>
        </p:nvSpPr>
        <p:spPr/>
        <p:txBody>
          <a:bodyPr/>
          <a:lstStyle/>
          <a:p>
            <a:pPr eaLnBrk="1" hangingPunct="1"/>
            <a:r>
              <a:rPr lang="en-US" sz="2800">
                <a:effectLst/>
              </a:rPr>
              <a:t>Forearm and wrist</a:t>
            </a:r>
          </a:p>
          <a:p>
            <a:pPr lvl="1" eaLnBrk="1" hangingPunct="1"/>
            <a:r>
              <a:rPr lang="en-US" sz="2400">
                <a:effectLst/>
              </a:rPr>
              <a:t>Ulnar gutter</a:t>
            </a:r>
          </a:p>
          <a:p>
            <a:pPr lvl="2" eaLnBrk="1" hangingPunct="1"/>
            <a:r>
              <a:rPr lang="en-US" sz="2000">
                <a:effectLst/>
              </a:rPr>
              <a:t>Metacarpal</a:t>
            </a:r>
          </a:p>
          <a:p>
            <a:pPr lvl="1" eaLnBrk="1" hangingPunct="1"/>
            <a:r>
              <a:rPr lang="en-US" sz="2400">
                <a:effectLst/>
              </a:rPr>
              <a:t>Thumb spica</a:t>
            </a:r>
          </a:p>
          <a:p>
            <a:pPr lvl="2" eaLnBrk="1" hangingPunct="1"/>
            <a:r>
              <a:rPr lang="en-US" sz="2000">
                <a:effectLst/>
              </a:rPr>
              <a:t>Scaphoid</a:t>
            </a:r>
          </a:p>
          <a:p>
            <a:pPr eaLnBrk="1" hangingPunct="1"/>
            <a:r>
              <a:rPr lang="en-US" sz="2800">
                <a:effectLst/>
              </a:rPr>
              <a:t>Ankle </a:t>
            </a:r>
          </a:p>
          <a:p>
            <a:pPr lvl="1" eaLnBrk="1" hangingPunct="1"/>
            <a:r>
              <a:rPr lang="en-US" sz="2400">
                <a:effectLst/>
              </a:rPr>
              <a:t>Posterior splint</a:t>
            </a:r>
          </a:p>
          <a:p>
            <a:pPr lvl="1" eaLnBrk="1" hangingPunct="1"/>
            <a:r>
              <a:rPr lang="ja-JP" altLang="en-US" sz="2400">
                <a:effectLst/>
              </a:rPr>
              <a:t>“</a:t>
            </a:r>
            <a:r>
              <a:rPr lang="en-US" altLang="ja-JP" sz="2400">
                <a:effectLst/>
              </a:rPr>
              <a:t>L and U</a:t>
            </a:r>
            <a:r>
              <a:rPr lang="ja-JP" altLang="en-US" sz="2400">
                <a:effectLst/>
              </a:rPr>
              <a:t>”</a:t>
            </a:r>
            <a:r>
              <a:rPr lang="en-US" altLang="ja-JP" sz="2400">
                <a:effectLst/>
              </a:rPr>
              <a:t> or Sugartong</a:t>
            </a:r>
            <a:endParaRPr lang="en-US" sz="2400">
              <a:effectLst/>
            </a:endParaRPr>
          </a:p>
        </p:txBody>
      </p:sp>
      <p:pic>
        <p:nvPicPr>
          <p:cNvPr id="14340" name="Picture 8" descr="post splint"/>
          <p:cNvPicPr>
            <a:picLocks noGrp="1" noChangeAspect="1" noChangeArrowheads="1"/>
          </p:cNvPicPr>
          <p:nvPr>
            <p:ph sz="quarter" idx="3"/>
          </p:nvPr>
        </p:nvPicPr>
        <p:blipFill>
          <a:blip r:embed="rId2"/>
          <a:srcRect l="2524" t="5504" r="1578" b="8257"/>
          <a:stretch>
            <a:fillRect/>
          </a:stretch>
        </p:blipFill>
        <p:spPr>
          <a:xfrm>
            <a:off x="6172200" y="3886200"/>
            <a:ext cx="2319338" cy="2667000"/>
          </a:xfrm>
          <a:noFill/>
        </p:spPr>
      </p:pic>
      <p:pic>
        <p:nvPicPr>
          <p:cNvPr id="14341" name="Picture 9" descr="spica and ulnar"/>
          <p:cNvPicPr>
            <a:picLocks noGrp="1" noChangeAspect="1" noChangeArrowheads="1"/>
          </p:cNvPicPr>
          <p:nvPr>
            <p:ph sz="quarter" idx="2"/>
          </p:nvPr>
        </p:nvPicPr>
        <p:blipFill>
          <a:blip r:embed="rId3"/>
          <a:srcRect l="4286" t="7385" r="1746" b="11259"/>
          <a:stretch>
            <a:fillRect/>
          </a:stretch>
        </p:blipFill>
        <p:spPr>
          <a:xfrm>
            <a:off x="6172200" y="990600"/>
            <a:ext cx="2286000" cy="2743200"/>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75">
                                            <p:txEl>
                                              <p:pRg st="2" end="2"/>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867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675">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867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67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1A5B2-2A32-4A9F-87C3-A98B9AE7609C}"/>
              </a:ext>
            </a:extLst>
          </p:cNvPr>
          <p:cNvSpPr>
            <a:spLocks noGrp="1"/>
          </p:cNvSpPr>
          <p:nvPr>
            <p:ph type="title"/>
          </p:nvPr>
        </p:nvSpPr>
        <p:spPr/>
        <p:txBody>
          <a:bodyPr>
            <a:normAutofit fontScale="90000"/>
          </a:bodyPr>
          <a:lstStyle/>
          <a:p>
            <a:pPr algn="ctr"/>
            <a:r>
              <a:rPr lang="en-US" b="1" dirty="0"/>
              <a:t>DON’T CHANGE THE POSITION ONCE YOU FINISH THE CAST</a:t>
            </a:r>
          </a:p>
        </p:txBody>
      </p:sp>
      <p:sp>
        <p:nvSpPr>
          <p:cNvPr id="3" name="Content Placeholder 2">
            <a:extLst>
              <a:ext uri="{FF2B5EF4-FFF2-40B4-BE49-F238E27FC236}">
                <a16:creationId xmlns:a16="http://schemas.microsoft.com/office/drawing/2014/main" id="{EF1961B7-8D1F-4AAB-B294-9881AB1A9E83}"/>
              </a:ext>
            </a:extLst>
          </p:cNvPr>
          <p:cNvSpPr>
            <a:spLocks noGrp="1"/>
          </p:cNvSpPr>
          <p:nvPr>
            <p:ph idx="1"/>
          </p:nvPr>
        </p:nvSpPr>
        <p:spPr>
          <a:xfrm>
            <a:off x="219577" y="2395286"/>
            <a:ext cx="7886700" cy="3263504"/>
          </a:xfrm>
        </p:spPr>
        <p:txBody>
          <a:bodyPr>
            <a:normAutofit fontScale="85000" lnSpcReduction="20000"/>
          </a:bodyPr>
          <a:lstStyle/>
          <a:p>
            <a:r>
              <a:rPr lang="en-US" dirty="0">
                <a:solidFill>
                  <a:srgbClr val="000000"/>
                </a:solidFill>
                <a:effectLst/>
                <a:latin typeface="Calibri" panose="020F0502020204030204" pitchFamily="34" charset="0"/>
              </a:rPr>
              <a:t>Don’t change the limb </a:t>
            </a:r>
            <a:endParaRPr lang="en-US" sz="3000" dirty="0"/>
          </a:p>
          <a:p>
            <a:pPr marL="0" indent="0">
              <a:buNone/>
            </a:pPr>
            <a:r>
              <a:rPr lang="en-US" dirty="0">
                <a:solidFill>
                  <a:srgbClr val="000000"/>
                </a:solidFill>
                <a:effectLst/>
                <a:latin typeface="Calibri" panose="020F0502020204030204" pitchFamily="34" charset="0"/>
              </a:rPr>
              <a:t>position once the casting </a:t>
            </a:r>
            <a:endParaRPr lang="en-US" sz="3000" dirty="0"/>
          </a:p>
          <a:p>
            <a:pPr marL="0" indent="0">
              <a:buNone/>
            </a:pPr>
            <a:r>
              <a:rPr lang="en-US" dirty="0">
                <a:solidFill>
                  <a:srgbClr val="000000"/>
                </a:solidFill>
                <a:effectLst/>
                <a:latin typeface="Calibri" panose="020F0502020204030204" pitchFamily="34" charset="0"/>
              </a:rPr>
              <a:t>material is applied (i.e. during </a:t>
            </a:r>
            <a:endParaRPr lang="en-US" sz="3000" dirty="0"/>
          </a:p>
          <a:p>
            <a:pPr marL="0" indent="0">
              <a:buNone/>
            </a:pPr>
            <a:r>
              <a:rPr lang="en-US" dirty="0">
                <a:solidFill>
                  <a:srgbClr val="000000"/>
                </a:solidFill>
                <a:effectLst/>
                <a:latin typeface="Calibri" panose="020F0502020204030204" pitchFamily="34" charset="0"/>
              </a:rPr>
              <a:t>the curing process). </a:t>
            </a:r>
            <a:endParaRPr lang="en-US" sz="3000" dirty="0"/>
          </a:p>
          <a:p>
            <a:pPr marL="0" indent="0">
              <a:buNone/>
            </a:pPr>
            <a:r>
              <a:rPr lang="en-US" dirty="0">
                <a:solidFill>
                  <a:srgbClr val="000000"/>
                </a:solidFill>
                <a:effectLst/>
                <a:latin typeface="Arial" panose="020B0604020202020204" pitchFamily="34" charset="0"/>
              </a:rPr>
              <a:t>• </a:t>
            </a:r>
            <a:r>
              <a:rPr lang="en-US" dirty="0">
                <a:solidFill>
                  <a:srgbClr val="000000"/>
                </a:solidFill>
                <a:effectLst/>
                <a:latin typeface="Calibri" panose="020F0502020204030204" pitchFamily="34" charset="0"/>
              </a:rPr>
              <a:t>This will weaken the cast, </a:t>
            </a:r>
            <a:endParaRPr lang="en-US" sz="3000" dirty="0"/>
          </a:p>
          <a:p>
            <a:pPr marL="0" indent="0">
              <a:buNone/>
            </a:pPr>
            <a:r>
              <a:rPr lang="en-US" dirty="0">
                <a:solidFill>
                  <a:srgbClr val="000000"/>
                </a:solidFill>
                <a:effectLst/>
                <a:latin typeface="Calibri" panose="020F0502020204030204" pitchFamily="34" charset="0"/>
              </a:rPr>
              <a:t>resulting in increased </a:t>
            </a:r>
            <a:endParaRPr lang="en-US" sz="3000" dirty="0"/>
          </a:p>
          <a:p>
            <a:pPr marL="0" indent="0">
              <a:buNone/>
            </a:pPr>
            <a:r>
              <a:rPr lang="en-US" b="1" dirty="0">
                <a:solidFill>
                  <a:srgbClr val="000000"/>
                </a:solidFill>
                <a:effectLst/>
                <a:latin typeface="Calibri-Bold"/>
              </a:rPr>
              <a:t>bunching</a:t>
            </a:r>
            <a:r>
              <a:rPr lang="en-US" dirty="0">
                <a:solidFill>
                  <a:srgbClr val="000000"/>
                </a:solidFill>
                <a:effectLst/>
                <a:latin typeface="Calibri" panose="020F0502020204030204" pitchFamily="34" charset="0"/>
              </a:rPr>
              <a:t> of casting material </a:t>
            </a:r>
            <a:endParaRPr lang="en-US" sz="3000" dirty="0"/>
          </a:p>
          <a:p>
            <a:pPr marL="0" indent="0">
              <a:buNone/>
            </a:pPr>
            <a:r>
              <a:rPr lang="en-US" dirty="0">
                <a:solidFill>
                  <a:srgbClr val="000000"/>
                </a:solidFill>
                <a:effectLst/>
                <a:latin typeface="Calibri" panose="020F0502020204030204" pitchFamily="34" charset="0"/>
              </a:rPr>
              <a:t>and, thus, increased pressure </a:t>
            </a:r>
            <a:endParaRPr lang="en-US" sz="3000" dirty="0"/>
          </a:p>
          <a:p>
            <a:pPr marL="0" indent="0">
              <a:buNone/>
            </a:pPr>
            <a:r>
              <a:rPr lang="en-US" dirty="0">
                <a:solidFill>
                  <a:srgbClr val="000000"/>
                </a:solidFill>
                <a:effectLst/>
                <a:latin typeface="Calibri" panose="020F0502020204030204" pitchFamily="34" charset="0"/>
              </a:rPr>
              <a:t>in the flexion crease</a:t>
            </a:r>
            <a:endParaRPr lang="en-US" sz="3000" dirty="0"/>
          </a:p>
        </p:txBody>
      </p:sp>
      <p:pic>
        <p:nvPicPr>
          <p:cNvPr id="5" name="Picture 4">
            <a:extLst>
              <a:ext uri="{FF2B5EF4-FFF2-40B4-BE49-F238E27FC236}">
                <a16:creationId xmlns:a16="http://schemas.microsoft.com/office/drawing/2014/main" id="{933C4016-4E48-4352-9995-3F40A367987C}"/>
              </a:ext>
            </a:extLst>
          </p:cNvPr>
          <p:cNvPicPr>
            <a:picLocks noChangeAspect="1"/>
          </p:cNvPicPr>
          <p:nvPr/>
        </p:nvPicPr>
        <p:blipFill>
          <a:blip r:embed="rId2"/>
          <a:stretch>
            <a:fillRect/>
          </a:stretch>
        </p:blipFill>
        <p:spPr>
          <a:xfrm>
            <a:off x="3976790" y="2317695"/>
            <a:ext cx="4129487" cy="3683056"/>
          </a:xfrm>
          <a:prstGeom prst="rect">
            <a:avLst/>
          </a:prstGeom>
        </p:spPr>
      </p:pic>
    </p:spTree>
    <p:extLst>
      <p:ext uri="{BB962C8B-B14F-4D97-AF65-F5344CB8AC3E}">
        <p14:creationId xmlns:p14="http://schemas.microsoft.com/office/powerpoint/2010/main" val="3318271191"/>
      </p:ext>
    </p:extLst>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4"/>
          <p:cNvSpPr>
            <a:spLocks noGrp="1" noChangeArrowheads="1"/>
          </p:cNvSpPr>
          <p:nvPr>
            <p:ph type="ctrTitle"/>
          </p:nvPr>
        </p:nvSpPr>
        <p:spPr>
          <a:xfrm>
            <a:off x="990600" y="304800"/>
            <a:ext cx="7086600" cy="1431925"/>
          </a:xfrm>
        </p:spPr>
        <p:txBody>
          <a:bodyPr/>
          <a:lstStyle/>
          <a:p>
            <a:pPr eaLnBrk="1" hangingPunct="1">
              <a:defRPr/>
            </a:pPr>
            <a:r>
              <a:rPr lang="en-US" sz="6000">
                <a:effectLst>
                  <a:outerShdw blurRad="38100" dist="38100" dir="2700000" algn="tl">
                    <a:srgbClr val="FFFFFF"/>
                  </a:outerShdw>
                </a:effectLst>
              </a:rPr>
              <a:t>Casting</a:t>
            </a:r>
          </a:p>
        </p:txBody>
      </p:sp>
      <p:pic>
        <p:nvPicPr>
          <p:cNvPr id="15363" name="Picture 7" descr="fifth_metatarsal_fracture_xray"/>
          <p:cNvPicPr>
            <a:picLocks noChangeAspect="1" noChangeArrowheads="1"/>
          </p:cNvPicPr>
          <p:nvPr/>
        </p:nvPicPr>
        <p:blipFill>
          <a:blip r:embed="rId2"/>
          <a:srcRect/>
          <a:stretch>
            <a:fillRect/>
          </a:stretch>
        </p:blipFill>
        <p:spPr bwMode="auto">
          <a:xfrm>
            <a:off x="6289675" y="762000"/>
            <a:ext cx="2473325" cy="4876800"/>
          </a:xfrm>
          <a:prstGeom prst="rect">
            <a:avLst/>
          </a:prstGeom>
          <a:noFill/>
          <a:ln w="9525">
            <a:noFill/>
            <a:miter lim="800000"/>
            <a:headEnd/>
            <a:tailEnd/>
          </a:ln>
        </p:spPr>
      </p:pic>
      <p:pic>
        <p:nvPicPr>
          <p:cNvPr id="15364" name="Picture 9" descr="128$1$long%20leg%20cast"/>
          <p:cNvPicPr>
            <a:picLocks noChangeAspect="1" noChangeArrowheads="1"/>
          </p:cNvPicPr>
          <p:nvPr/>
        </p:nvPicPr>
        <p:blipFill>
          <a:blip r:embed="rId3"/>
          <a:srcRect/>
          <a:stretch>
            <a:fillRect/>
          </a:stretch>
        </p:blipFill>
        <p:spPr bwMode="auto">
          <a:xfrm>
            <a:off x="990600" y="2379663"/>
            <a:ext cx="4838700" cy="3629025"/>
          </a:xfrm>
          <a:prstGeom prst="rect">
            <a:avLst/>
          </a:prstGeom>
          <a:noFill/>
          <a:ln w="9525">
            <a:noFill/>
            <a:miter lim="800000"/>
            <a:headEnd/>
            <a:tailEnd/>
          </a:ln>
        </p:spPr>
      </p:pic>
      <p:sp>
        <p:nvSpPr>
          <p:cNvPr id="5" name="TextBox 4"/>
          <p:cNvSpPr txBox="1">
            <a:spLocks noChangeArrowheads="1"/>
          </p:cNvSpPr>
          <p:nvPr/>
        </p:nvSpPr>
        <p:spPr bwMode="auto">
          <a:xfrm>
            <a:off x="6400800" y="5638800"/>
            <a:ext cx="2362200" cy="369888"/>
          </a:xfrm>
          <a:prstGeom prst="rect">
            <a:avLst/>
          </a:prstGeom>
          <a:noFill/>
          <a:ln w="9525">
            <a:noFill/>
            <a:miter lim="800000"/>
            <a:headEnd/>
            <a:tailEnd/>
          </a:ln>
        </p:spPr>
        <p:txBody>
          <a:bodyPr>
            <a:spAutoFit/>
          </a:bodyPr>
          <a:lstStyle/>
          <a:p>
            <a:pPr algn="ctr"/>
            <a:r>
              <a:rPr lang="en-US"/>
              <a:t>Jones Fracture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US">
                <a:effectLst>
                  <a:outerShdw blurRad="38100" dist="38100" dir="2700000" algn="tl">
                    <a:srgbClr val="FFFFFF"/>
                  </a:outerShdw>
                </a:effectLst>
              </a:rPr>
              <a:t>Supplies</a:t>
            </a:r>
          </a:p>
        </p:txBody>
      </p:sp>
      <p:sp>
        <p:nvSpPr>
          <p:cNvPr id="15363" name="Rectangle 3"/>
          <p:cNvSpPr>
            <a:spLocks noGrp="1" noChangeArrowheads="1"/>
          </p:cNvSpPr>
          <p:nvPr>
            <p:ph type="body" idx="1"/>
          </p:nvPr>
        </p:nvSpPr>
        <p:spPr>
          <a:xfrm>
            <a:off x="914400" y="1828800"/>
            <a:ext cx="8229600" cy="5029200"/>
          </a:xfrm>
        </p:spPr>
        <p:txBody>
          <a:bodyPr/>
          <a:lstStyle/>
          <a:p>
            <a:pPr eaLnBrk="1" hangingPunct="1">
              <a:defRPr/>
            </a:pPr>
            <a:r>
              <a:rPr lang="en-US" dirty="0">
                <a:effectLst>
                  <a:outerShdw blurRad="38100" dist="38100" dir="2700000" algn="tl">
                    <a:srgbClr val="FFFFFF"/>
                  </a:outerShdw>
                </a:effectLst>
              </a:rPr>
              <a:t>Stockinette</a:t>
            </a:r>
          </a:p>
          <a:p>
            <a:pPr eaLnBrk="1" hangingPunct="1">
              <a:defRPr/>
            </a:pPr>
            <a:r>
              <a:rPr lang="en-US" dirty="0">
                <a:effectLst>
                  <a:outerShdw blurRad="38100" dist="38100" dir="2700000" algn="tl">
                    <a:srgbClr val="FFFFFF"/>
                  </a:outerShdw>
                </a:effectLst>
              </a:rPr>
              <a:t>Padding material</a:t>
            </a:r>
          </a:p>
          <a:p>
            <a:pPr eaLnBrk="1" hangingPunct="1">
              <a:defRPr/>
            </a:pPr>
            <a:r>
              <a:rPr lang="en-US" dirty="0">
                <a:effectLst>
                  <a:outerShdw blurRad="38100" dist="38100" dir="2700000" algn="tl">
                    <a:srgbClr val="FFFFFF"/>
                  </a:outerShdw>
                </a:effectLst>
              </a:rPr>
              <a:t>Cast material</a:t>
            </a:r>
          </a:p>
          <a:p>
            <a:pPr lvl="1" eaLnBrk="1" hangingPunct="1">
              <a:defRPr/>
            </a:pPr>
            <a:r>
              <a:rPr lang="en-US" dirty="0">
                <a:effectLst>
                  <a:outerShdw blurRad="38100" dist="38100" dir="2700000" algn="tl">
                    <a:srgbClr val="FFFFFF"/>
                  </a:outerShdw>
                </a:effectLst>
              </a:rPr>
              <a:t>Plaster:  cheaper, long shelf life, easier to work with</a:t>
            </a:r>
          </a:p>
          <a:p>
            <a:pPr lvl="2" eaLnBrk="1" hangingPunct="1">
              <a:defRPr/>
            </a:pPr>
            <a:r>
              <a:rPr lang="en-US" dirty="0">
                <a:effectLst>
                  <a:outerShdw blurRad="38100" dist="38100" dir="2700000" algn="tl">
                    <a:srgbClr val="FFFFFF"/>
                  </a:outerShdw>
                </a:effectLst>
              </a:rPr>
              <a:t>May be fragile, disintegrate in water</a:t>
            </a:r>
          </a:p>
          <a:p>
            <a:pPr lvl="1" eaLnBrk="1" hangingPunct="1">
              <a:defRPr/>
            </a:pPr>
            <a:r>
              <a:rPr lang="en-US" dirty="0">
                <a:effectLst>
                  <a:outerShdw blurRad="38100" dist="38100" dir="2700000" algn="tl">
                    <a:srgbClr val="FFFFFF"/>
                  </a:outerShdw>
                </a:effectLst>
              </a:rPr>
              <a:t>Fiberglass:  more durable, lighter, dry quicker, multiple colors, water tolerant</a:t>
            </a:r>
          </a:p>
          <a:p>
            <a:pPr lvl="1" eaLnBrk="1" hangingPunct="1">
              <a:defRPr/>
            </a:pPr>
            <a:r>
              <a:rPr lang="en-US" dirty="0">
                <a:effectLst>
                  <a:outerShdw blurRad="38100" dist="38100" dir="2700000" algn="tl">
                    <a:srgbClr val="FFFFFF"/>
                  </a:outerShdw>
                </a:effectLst>
              </a:rPr>
              <a:t>Newer synthetic materials</a:t>
            </a:r>
          </a:p>
        </p:txBody>
      </p:sp>
      <p:pic>
        <p:nvPicPr>
          <p:cNvPr id="16388" name="Picture 4" descr="casting material"/>
          <p:cNvPicPr>
            <a:picLocks noChangeAspect="1" noChangeArrowheads="1"/>
          </p:cNvPicPr>
          <p:nvPr/>
        </p:nvPicPr>
        <p:blipFill>
          <a:blip r:embed="rId2"/>
          <a:srcRect/>
          <a:stretch>
            <a:fillRect/>
          </a:stretch>
        </p:blipFill>
        <p:spPr bwMode="auto">
          <a:xfrm>
            <a:off x="6553200" y="1295400"/>
            <a:ext cx="2190750" cy="2066925"/>
          </a:xfrm>
          <a:prstGeom prst="rect">
            <a:avLst/>
          </a:prstGeom>
          <a:noFill/>
          <a:ln w="9525">
            <a:noFill/>
            <a:miter lim="800000"/>
            <a:headEnd/>
            <a:tailEnd/>
          </a:ln>
        </p:spPr>
      </p:pic>
      <p:pic>
        <p:nvPicPr>
          <p:cNvPr id="16389" name="Picture 5" descr="Gloves"/>
          <p:cNvPicPr>
            <a:picLocks noChangeAspect="1" noChangeArrowheads="1"/>
          </p:cNvPicPr>
          <p:nvPr/>
        </p:nvPicPr>
        <p:blipFill>
          <a:blip r:embed="rId3"/>
          <a:srcRect/>
          <a:stretch>
            <a:fillRect/>
          </a:stretch>
        </p:blipFill>
        <p:spPr bwMode="auto">
          <a:xfrm>
            <a:off x="4267200" y="838200"/>
            <a:ext cx="2076450" cy="1266825"/>
          </a:xfrm>
          <a:prstGeom prst="rect">
            <a:avLst/>
          </a:prstGeom>
          <a:noFill/>
          <a:ln w="9525">
            <a:noFill/>
            <a:miter lim="800000"/>
            <a:headEnd/>
            <a:tailEnd/>
          </a:ln>
        </p:spPr>
      </p:pic>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defRPr/>
            </a:pPr>
            <a:r>
              <a:rPr lang="en-US">
                <a:effectLst>
                  <a:outerShdw blurRad="38100" dist="38100" dir="2700000" algn="tl">
                    <a:srgbClr val="FFFFFF"/>
                  </a:outerShdw>
                </a:effectLst>
              </a:rPr>
              <a:t>Procedure</a:t>
            </a:r>
          </a:p>
        </p:txBody>
      </p:sp>
      <p:sp>
        <p:nvSpPr>
          <p:cNvPr id="23555" name="Rectangle 3"/>
          <p:cNvSpPr>
            <a:spLocks noGrp="1" noChangeArrowheads="1"/>
          </p:cNvSpPr>
          <p:nvPr>
            <p:ph type="body" idx="1"/>
          </p:nvPr>
        </p:nvSpPr>
        <p:spPr>
          <a:xfrm>
            <a:off x="914400" y="1752600"/>
            <a:ext cx="8229600" cy="4953000"/>
          </a:xfrm>
        </p:spPr>
        <p:txBody>
          <a:bodyPr/>
          <a:lstStyle/>
          <a:p>
            <a:pPr eaLnBrk="1" hangingPunct="1">
              <a:defRPr/>
            </a:pPr>
            <a:r>
              <a:rPr lang="en-US">
                <a:effectLst>
                  <a:outerShdw blurRad="38100" dist="38100" dir="2700000" algn="tl">
                    <a:srgbClr val="FFFFFF"/>
                  </a:outerShdw>
                </a:effectLst>
              </a:rPr>
              <a:t>Apply stockinette</a:t>
            </a:r>
          </a:p>
          <a:p>
            <a:pPr lvl="1" eaLnBrk="1" hangingPunct="1">
              <a:defRPr/>
            </a:pPr>
            <a:r>
              <a:rPr lang="en-US">
                <a:effectLst>
                  <a:outerShdw blurRad="38100" dist="38100" dir="2700000" algn="tl">
                    <a:srgbClr val="FFFFFF"/>
                  </a:outerShdw>
                </a:effectLst>
              </a:rPr>
              <a:t>Protect skin and provide smooth edge</a:t>
            </a:r>
          </a:p>
          <a:p>
            <a:pPr eaLnBrk="1" hangingPunct="1">
              <a:defRPr/>
            </a:pPr>
            <a:r>
              <a:rPr lang="en-US">
                <a:effectLst>
                  <a:outerShdw blurRad="38100" dist="38100" dir="2700000" algn="tl">
                    <a:srgbClr val="FFFFFF"/>
                  </a:outerShdw>
                </a:effectLst>
              </a:rPr>
              <a:t>Apply padding</a:t>
            </a:r>
          </a:p>
          <a:p>
            <a:pPr lvl="1" eaLnBrk="1" hangingPunct="1">
              <a:defRPr/>
            </a:pPr>
            <a:r>
              <a:rPr lang="en-US">
                <a:effectLst>
                  <a:outerShdw blurRad="38100" dist="38100" dir="2700000" algn="tl">
                    <a:srgbClr val="FFFFFF"/>
                  </a:outerShdw>
                </a:effectLst>
              </a:rPr>
              <a:t>Protect bony prominence</a:t>
            </a:r>
          </a:p>
          <a:p>
            <a:pPr lvl="1" eaLnBrk="1" hangingPunct="1">
              <a:defRPr/>
            </a:pPr>
            <a:r>
              <a:rPr lang="en-US">
                <a:effectLst>
                  <a:outerShdw blurRad="38100" dist="38100" dir="2700000" algn="tl">
                    <a:srgbClr val="FFFFFF"/>
                  </a:outerShdw>
                </a:effectLst>
              </a:rPr>
              <a:t>Allows for swelling</a:t>
            </a:r>
          </a:p>
          <a:p>
            <a:pPr eaLnBrk="1" hangingPunct="1">
              <a:defRPr/>
            </a:pPr>
            <a:r>
              <a:rPr lang="en-US">
                <a:effectLst>
                  <a:outerShdw blurRad="38100" dist="38100" dir="2700000" algn="tl">
                    <a:srgbClr val="FFFFFF"/>
                  </a:outerShdw>
                </a:effectLst>
              </a:rPr>
              <a:t>Wet the casting material</a:t>
            </a:r>
          </a:p>
          <a:p>
            <a:pPr lvl="1" eaLnBrk="1" hangingPunct="1">
              <a:defRPr/>
            </a:pPr>
            <a:r>
              <a:rPr lang="en-US">
                <a:effectLst>
                  <a:outerShdw blurRad="38100" dist="38100" dir="2700000" algn="tl">
                    <a:srgbClr val="FFFFFF"/>
                  </a:outerShdw>
                </a:effectLst>
              </a:rPr>
              <a:t>Hot water hardens faster</a:t>
            </a:r>
          </a:p>
          <a:p>
            <a:pPr lvl="1" eaLnBrk="1" hangingPunct="1">
              <a:defRPr/>
            </a:pPr>
            <a:r>
              <a:rPr lang="en-US">
                <a:effectLst>
                  <a:outerShdw blurRad="38100" dist="38100" dir="2700000" algn="tl">
                    <a:srgbClr val="FFFFFF"/>
                  </a:outerShdw>
                </a:effectLst>
              </a:rPr>
              <a:t>Squeeze out excess water</a:t>
            </a:r>
          </a:p>
          <a:p>
            <a:pPr eaLnBrk="1" hangingPunct="1">
              <a:defRPr/>
            </a:pPr>
            <a:r>
              <a:rPr lang="en-US">
                <a:effectLst>
                  <a:outerShdw blurRad="38100" dist="38100" dir="2700000" algn="tl">
                    <a:srgbClr val="FFFFFF"/>
                  </a:outerShdw>
                </a:effectLst>
              </a:rPr>
              <a:t>Apply splint or cast</a:t>
            </a:r>
          </a:p>
        </p:txBody>
      </p:sp>
      <p:pic>
        <p:nvPicPr>
          <p:cNvPr id="17412" name="Picture 4" descr="cast stockinette"/>
          <p:cNvPicPr>
            <a:picLocks noChangeAspect="1" noChangeArrowheads="1"/>
          </p:cNvPicPr>
          <p:nvPr/>
        </p:nvPicPr>
        <p:blipFill>
          <a:blip r:embed="rId2"/>
          <a:srcRect/>
          <a:stretch>
            <a:fillRect/>
          </a:stretch>
        </p:blipFill>
        <p:spPr bwMode="auto">
          <a:xfrm>
            <a:off x="6629400" y="2895600"/>
            <a:ext cx="1885950" cy="1828800"/>
          </a:xfrm>
          <a:prstGeom prst="rect">
            <a:avLst/>
          </a:prstGeom>
          <a:noFill/>
          <a:ln w="9525">
            <a:noFill/>
            <a:miter lim="800000"/>
            <a:headEnd/>
            <a:tailEnd/>
          </a:ln>
        </p:spPr>
      </p:pic>
      <p:pic>
        <p:nvPicPr>
          <p:cNvPr id="17413" name="Picture 5" descr="cast padding"/>
          <p:cNvPicPr>
            <a:picLocks noChangeAspect="1" noChangeArrowheads="1"/>
          </p:cNvPicPr>
          <p:nvPr/>
        </p:nvPicPr>
        <p:blipFill>
          <a:blip r:embed="rId3"/>
          <a:srcRect/>
          <a:stretch>
            <a:fillRect/>
          </a:stretch>
        </p:blipFill>
        <p:spPr bwMode="auto">
          <a:xfrm>
            <a:off x="6629400" y="4800600"/>
            <a:ext cx="1857375" cy="1828800"/>
          </a:xfrm>
          <a:prstGeom prst="rect">
            <a:avLst/>
          </a:prstGeom>
          <a:noFill/>
          <a:ln w="9525">
            <a:noFill/>
            <a:miter lim="800000"/>
            <a:headEnd/>
            <a:tailEnd/>
          </a:ln>
        </p:spPr>
      </p:pic>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defRPr/>
            </a:pPr>
            <a:r>
              <a:rPr lang="en-US">
                <a:effectLst>
                  <a:outerShdw blurRad="38100" dist="38100" dir="2700000" algn="tl">
                    <a:srgbClr val="FFFFFF"/>
                  </a:outerShdw>
                </a:effectLst>
              </a:rPr>
              <a:t>Patient Education</a:t>
            </a:r>
          </a:p>
        </p:txBody>
      </p:sp>
      <p:sp>
        <p:nvSpPr>
          <p:cNvPr id="18435" name="Rectangle 3"/>
          <p:cNvSpPr>
            <a:spLocks noGrp="1" noChangeArrowheads="1"/>
          </p:cNvSpPr>
          <p:nvPr>
            <p:ph type="body" idx="1"/>
          </p:nvPr>
        </p:nvSpPr>
        <p:spPr>
          <a:xfrm>
            <a:off x="457200" y="1752600"/>
            <a:ext cx="8229600" cy="4953000"/>
          </a:xfrm>
        </p:spPr>
        <p:txBody>
          <a:bodyPr/>
          <a:lstStyle/>
          <a:p>
            <a:pPr eaLnBrk="1" hangingPunct="1">
              <a:defRPr/>
            </a:pPr>
            <a:r>
              <a:rPr lang="en-US">
                <a:effectLst>
                  <a:outerShdw blurRad="38100" dist="38100" dir="2700000" algn="tl">
                    <a:srgbClr val="FFFFFF"/>
                  </a:outerShdw>
                </a:effectLst>
              </a:rPr>
              <a:t>Keep injured limb elevated and iced</a:t>
            </a:r>
          </a:p>
          <a:p>
            <a:pPr eaLnBrk="1" hangingPunct="1">
              <a:defRPr/>
            </a:pPr>
            <a:r>
              <a:rPr lang="en-US">
                <a:effectLst>
                  <a:outerShdw blurRad="38100" dist="38100" dir="2700000" algn="tl">
                    <a:srgbClr val="FFFFFF"/>
                  </a:outerShdw>
                </a:effectLst>
              </a:rPr>
              <a:t>Warning signs</a:t>
            </a:r>
          </a:p>
          <a:p>
            <a:pPr lvl="1" eaLnBrk="1" hangingPunct="1">
              <a:defRPr/>
            </a:pPr>
            <a:r>
              <a:rPr lang="en-US">
                <a:effectLst>
                  <a:outerShdw blurRad="38100" dist="38100" dir="2700000" algn="tl">
                    <a:srgbClr val="FFFFFF"/>
                  </a:outerShdw>
                </a:effectLst>
              </a:rPr>
              <a:t>Numb extremity</a:t>
            </a:r>
          </a:p>
          <a:p>
            <a:pPr lvl="1" eaLnBrk="1" hangingPunct="1">
              <a:defRPr/>
            </a:pPr>
            <a:r>
              <a:rPr lang="en-US">
                <a:effectLst>
                  <a:outerShdw blurRad="38100" dist="38100" dir="2700000" algn="tl">
                    <a:srgbClr val="FFFFFF"/>
                  </a:outerShdw>
                </a:effectLst>
              </a:rPr>
              <a:t>Inability to move extremity</a:t>
            </a:r>
          </a:p>
          <a:p>
            <a:pPr lvl="1" eaLnBrk="1" hangingPunct="1">
              <a:defRPr/>
            </a:pPr>
            <a:r>
              <a:rPr lang="en-US">
                <a:effectLst>
                  <a:outerShdw blurRad="38100" dist="38100" dir="2700000" algn="tl">
                    <a:srgbClr val="FFFFFF"/>
                  </a:outerShdw>
                </a:effectLst>
              </a:rPr>
              <a:t>Discoloration, Cold</a:t>
            </a:r>
          </a:p>
          <a:p>
            <a:pPr lvl="1" eaLnBrk="1" hangingPunct="1">
              <a:defRPr/>
            </a:pPr>
            <a:r>
              <a:rPr lang="en-US">
                <a:effectLst>
                  <a:outerShdw blurRad="38100" dist="38100" dir="2700000" algn="tl">
                    <a:srgbClr val="FFFFFF"/>
                  </a:outerShdw>
                </a:effectLst>
              </a:rPr>
              <a:t>Increased pain</a:t>
            </a:r>
          </a:p>
          <a:p>
            <a:pPr eaLnBrk="1" hangingPunct="1">
              <a:defRPr/>
            </a:pPr>
            <a:r>
              <a:rPr lang="en-US">
                <a:effectLst>
                  <a:outerShdw blurRad="38100" dist="38100" dir="2700000" algn="tl">
                    <a:srgbClr val="FFFFFF"/>
                  </a:outerShdw>
                </a:effectLst>
              </a:rPr>
              <a:t>Avoid getting wet</a:t>
            </a:r>
          </a:p>
          <a:p>
            <a:pPr lvl="1" eaLnBrk="1" hangingPunct="1">
              <a:defRPr/>
            </a:pPr>
            <a:r>
              <a:rPr lang="en-US">
                <a:effectLst>
                  <a:outerShdw blurRad="38100" dist="38100" dir="2700000" algn="tl">
                    <a:srgbClr val="FFFFFF"/>
                  </a:outerShdw>
                </a:effectLst>
              </a:rPr>
              <a:t>Completely with plaster</a:t>
            </a:r>
          </a:p>
          <a:p>
            <a:pPr lvl="1" eaLnBrk="1" hangingPunct="1">
              <a:defRPr/>
            </a:pPr>
            <a:r>
              <a:rPr lang="en-US">
                <a:effectLst>
                  <a:outerShdw blurRad="38100" dist="38100" dir="2700000" algn="tl">
                    <a:srgbClr val="FFFFFF"/>
                  </a:outerShdw>
                </a:effectLst>
              </a:rPr>
              <a:t>May use hair dryer on cool setting if fiberglass</a:t>
            </a:r>
          </a:p>
        </p:txBody>
      </p:sp>
      <p:pic>
        <p:nvPicPr>
          <p:cNvPr id="18436" name="Picture 4" descr="cast care"/>
          <p:cNvPicPr>
            <a:picLocks noChangeAspect="1" noChangeArrowheads="1"/>
          </p:cNvPicPr>
          <p:nvPr/>
        </p:nvPicPr>
        <p:blipFill>
          <a:blip r:embed="rId2"/>
          <a:srcRect b="18060"/>
          <a:stretch>
            <a:fillRect/>
          </a:stretch>
        </p:blipFill>
        <p:spPr bwMode="auto">
          <a:xfrm>
            <a:off x="5486400" y="3962400"/>
            <a:ext cx="3429000" cy="2032000"/>
          </a:xfrm>
          <a:prstGeom prst="rect">
            <a:avLst/>
          </a:prstGeom>
          <a:noFill/>
          <a:ln w="9525">
            <a:noFill/>
            <a:miter lim="800000"/>
            <a:headEnd/>
            <a:tailEnd/>
          </a:ln>
        </p:spPr>
      </p:pic>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defRPr/>
            </a:pPr>
            <a:r>
              <a:rPr lang="en-US">
                <a:effectLst>
                  <a:outerShdw blurRad="38100" dist="38100" dir="2700000" algn="tl">
                    <a:srgbClr val="FFFFFF"/>
                  </a:outerShdw>
                </a:effectLst>
              </a:rPr>
              <a:t>Patient Education</a:t>
            </a:r>
          </a:p>
        </p:txBody>
      </p:sp>
      <p:sp>
        <p:nvSpPr>
          <p:cNvPr id="25603" name="Rectangle 3"/>
          <p:cNvSpPr>
            <a:spLocks noGrp="1" noChangeArrowheads="1"/>
          </p:cNvSpPr>
          <p:nvPr>
            <p:ph type="body" idx="1"/>
          </p:nvPr>
        </p:nvSpPr>
        <p:spPr/>
        <p:txBody>
          <a:bodyPr/>
          <a:lstStyle/>
          <a:p>
            <a:pPr eaLnBrk="1" hangingPunct="1">
              <a:defRPr/>
            </a:pPr>
            <a:r>
              <a:rPr lang="en-US">
                <a:effectLst>
                  <a:outerShdw blurRad="38100" dist="38100" dir="2700000" algn="tl">
                    <a:srgbClr val="FFFFFF"/>
                  </a:outerShdw>
                </a:effectLst>
              </a:rPr>
              <a:t>Keep cast clean</a:t>
            </a:r>
          </a:p>
          <a:p>
            <a:pPr eaLnBrk="1" hangingPunct="1">
              <a:defRPr/>
            </a:pPr>
            <a:r>
              <a:rPr lang="en-US">
                <a:effectLst>
                  <a:outerShdw blurRad="38100" dist="38100" dir="2700000" algn="tl">
                    <a:srgbClr val="FFFFFF"/>
                  </a:outerShdw>
                </a:effectLst>
              </a:rPr>
              <a:t>Do not stick objects into cast</a:t>
            </a:r>
          </a:p>
          <a:p>
            <a:pPr eaLnBrk="1" hangingPunct="1">
              <a:defRPr/>
            </a:pPr>
            <a:r>
              <a:rPr lang="en-US">
                <a:effectLst>
                  <a:outerShdw blurRad="38100" dist="38100" dir="2700000" algn="tl">
                    <a:srgbClr val="FFFFFF"/>
                  </a:outerShdw>
                </a:effectLst>
              </a:rPr>
              <a:t>Do not pull out the padding</a:t>
            </a:r>
          </a:p>
          <a:p>
            <a:pPr eaLnBrk="1" hangingPunct="1">
              <a:defRPr/>
            </a:pPr>
            <a:r>
              <a:rPr lang="en-US">
                <a:effectLst>
                  <a:outerShdw blurRad="38100" dist="38100" dir="2700000" algn="tl">
                    <a:srgbClr val="FFFFFF"/>
                  </a:outerShdw>
                </a:effectLst>
              </a:rPr>
              <a:t>Watch for skin irritation</a:t>
            </a:r>
          </a:p>
          <a:p>
            <a:pPr eaLnBrk="1" hangingPunct="1">
              <a:defRPr/>
            </a:pPr>
            <a:r>
              <a:rPr lang="en-US">
                <a:effectLst>
                  <a:outerShdw blurRad="38100" dist="38100" dir="2700000" algn="tl">
                    <a:srgbClr val="FFFFFF"/>
                  </a:outerShdw>
                </a:effectLst>
              </a:rPr>
              <a:t>Do not modify your cast</a:t>
            </a:r>
          </a:p>
          <a:p>
            <a:pPr eaLnBrk="1" hangingPunct="1">
              <a:defRPr/>
            </a:pPr>
            <a:r>
              <a:rPr lang="en-US">
                <a:effectLst>
                  <a:outerShdw blurRad="38100" dist="38100" dir="2700000" algn="tl">
                    <a:srgbClr val="FFFFFF"/>
                  </a:outerShdw>
                </a:effectLst>
              </a:rPr>
              <a:t>Watch for cracking and breaking of cast</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defRPr/>
            </a:pPr>
            <a:r>
              <a:rPr lang="en-US">
                <a:effectLst>
                  <a:outerShdw blurRad="38100" dist="38100" dir="2700000" algn="tl">
                    <a:srgbClr val="FFFFFF"/>
                  </a:outerShdw>
                </a:effectLst>
              </a:rPr>
              <a:t>Cast Removal</a:t>
            </a:r>
          </a:p>
        </p:txBody>
      </p:sp>
      <p:sp>
        <p:nvSpPr>
          <p:cNvPr id="20483" name="Rectangle 3"/>
          <p:cNvSpPr>
            <a:spLocks noGrp="1" noChangeArrowheads="1"/>
          </p:cNvSpPr>
          <p:nvPr>
            <p:ph type="body" idx="1"/>
          </p:nvPr>
        </p:nvSpPr>
        <p:spPr/>
        <p:txBody>
          <a:bodyPr/>
          <a:lstStyle/>
          <a:p>
            <a:pPr eaLnBrk="1" hangingPunct="1">
              <a:buFont typeface="Wingdings" pitchFamily="2" charset="2"/>
              <a:buNone/>
            </a:pPr>
            <a:r>
              <a:rPr lang="en-US" u="sng">
                <a:effectLst/>
              </a:rPr>
              <a:t>Cast saw</a:t>
            </a:r>
          </a:p>
          <a:p>
            <a:pPr eaLnBrk="1" hangingPunct="1"/>
            <a:r>
              <a:rPr lang="en-US" sz="2800">
                <a:effectLst/>
              </a:rPr>
              <a:t>Vibrates, doesn</a:t>
            </a:r>
            <a:r>
              <a:rPr lang="ja-JP" altLang="en-US" sz="2800">
                <a:effectLst/>
              </a:rPr>
              <a:t>’</a:t>
            </a:r>
            <a:r>
              <a:rPr lang="en-US" altLang="ja-JP" sz="2800">
                <a:effectLst/>
              </a:rPr>
              <a:t>t rotate</a:t>
            </a:r>
          </a:p>
          <a:p>
            <a:pPr eaLnBrk="1" hangingPunct="1"/>
            <a:r>
              <a:rPr lang="en-US" sz="2800">
                <a:effectLst/>
              </a:rPr>
              <a:t>Biggest concern is burn</a:t>
            </a:r>
          </a:p>
        </p:txBody>
      </p:sp>
      <p:pic>
        <p:nvPicPr>
          <p:cNvPr id="20484" name="Picture 4" descr="cast_saw"/>
          <p:cNvPicPr>
            <a:picLocks noChangeAspect="1" noChangeArrowheads="1"/>
          </p:cNvPicPr>
          <p:nvPr/>
        </p:nvPicPr>
        <p:blipFill>
          <a:blip r:embed="rId2"/>
          <a:srcRect t="25000" r="40625"/>
          <a:stretch>
            <a:fillRect/>
          </a:stretch>
        </p:blipFill>
        <p:spPr bwMode="auto">
          <a:xfrm>
            <a:off x="5334000" y="3200400"/>
            <a:ext cx="3429000" cy="3249613"/>
          </a:xfrm>
          <a:prstGeom prst="rect">
            <a:avLst/>
          </a:prstGeom>
          <a:noFill/>
          <a:ln w="9525">
            <a:noFill/>
            <a:miter lim="800000"/>
            <a:headEnd/>
            <a:tailEnd/>
          </a:ln>
        </p:spPr>
      </p:pic>
      <p:pic>
        <p:nvPicPr>
          <p:cNvPr id="20485" name="Picture 5" descr="saw"/>
          <p:cNvPicPr>
            <a:picLocks noChangeAspect="1" noChangeArrowheads="1"/>
          </p:cNvPicPr>
          <p:nvPr/>
        </p:nvPicPr>
        <p:blipFill>
          <a:blip r:embed="rId3"/>
          <a:srcRect/>
          <a:stretch>
            <a:fillRect/>
          </a:stretch>
        </p:blipFill>
        <p:spPr bwMode="auto">
          <a:xfrm>
            <a:off x="5715000" y="762000"/>
            <a:ext cx="2743200" cy="2071688"/>
          </a:xfrm>
          <a:prstGeom prst="rect">
            <a:avLst/>
          </a:prstGeom>
          <a:noFill/>
          <a:ln w="9525">
            <a:noFill/>
            <a:miter lim="800000"/>
            <a:headEnd/>
            <a:tailEnd/>
          </a:ln>
        </p:spPr>
      </p:pic>
      <p:pic>
        <p:nvPicPr>
          <p:cNvPr id="20486" name="Picture 7" descr="cons1_86_6"/>
          <p:cNvPicPr>
            <a:picLocks noChangeAspect="1" noChangeArrowheads="1"/>
          </p:cNvPicPr>
          <p:nvPr/>
        </p:nvPicPr>
        <p:blipFill>
          <a:blip r:embed="rId4"/>
          <a:srcRect b="13376"/>
          <a:stretch>
            <a:fillRect/>
          </a:stretch>
        </p:blipFill>
        <p:spPr bwMode="auto">
          <a:xfrm>
            <a:off x="1676400" y="3810000"/>
            <a:ext cx="2847975" cy="2590800"/>
          </a:xfrm>
          <a:prstGeom prst="rect">
            <a:avLst/>
          </a:prstGeom>
          <a:noFill/>
          <a:ln w="9525">
            <a:noFill/>
            <a:miter lim="800000"/>
            <a:headEnd/>
            <a:tailEnd/>
          </a:ln>
        </p:spPr>
      </p:pic>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defRPr/>
            </a:pPr>
            <a:r>
              <a:rPr lang="en-US">
                <a:effectLst>
                  <a:outerShdw blurRad="38100" dist="38100" dir="2700000" algn="tl">
                    <a:srgbClr val="FFFFFF"/>
                  </a:outerShdw>
                </a:effectLst>
              </a:rPr>
              <a:t>Take Home Points</a:t>
            </a:r>
          </a:p>
        </p:txBody>
      </p:sp>
      <p:sp>
        <p:nvSpPr>
          <p:cNvPr id="27651" name="Rectangle 3"/>
          <p:cNvSpPr>
            <a:spLocks noGrp="1" noChangeArrowheads="1"/>
          </p:cNvSpPr>
          <p:nvPr>
            <p:ph type="body" idx="1"/>
          </p:nvPr>
        </p:nvSpPr>
        <p:spPr/>
        <p:txBody>
          <a:bodyPr/>
          <a:lstStyle/>
          <a:p>
            <a:pPr eaLnBrk="1" hangingPunct="1">
              <a:defRPr/>
            </a:pPr>
            <a:r>
              <a:rPr lang="en-US" dirty="0">
                <a:effectLst>
                  <a:outerShdw blurRad="38100" dist="38100" dir="2700000" algn="tl">
                    <a:srgbClr val="FFFFFF"/>
                  </a:outerShdw>
                </a:effectLst>
              </a:rPr>
              <a:t>You will see fractures</a:t>
            </a:r>
          </a:p>
          <a:p>
            <a:pPr eaLnBrk="1" hangingPunct="1">
              <a:defRPr/>
            </a:pPr>
            <a:r>
              <a:rPr lang="en-US" dirty="0">
                <a:effectLst>
                  <a:outerShdw blurRad="38100" dist="38100" dir="2700000" algn="tl">
                    <a:srgbClr val="FFFFFF"/>
                  </a:outerShdw>
                </a:effectLst>
              </a:rPr>
              <a:t>Know your comfort level and when to refer</a:t>
            </a:r>
          </a:p>
          <a:p>
            <a:pPr eaLnBrk="1" hangingPunct="1">
              <a:defRPr/>
            </a:pPr>
            <a:r>
              <a:rPr lang="en-US" dirty="0">
                <a:effectLst>
                  <a:outerShdw blurRad="38100" dist="38100" dir="2700000" algn="tl">
                    <a:srgbClr val="FFFFFF"/>
                  </a:outerShdw>
                </a:effectLst>
              </a:rPr>
              <a:t>Splint acutely and with active swelling</a:t>
            </a:r>
          </a:p>
          <a:p>
            <a:pPr eaLnBrk="1" hangingPunct="1">
              <a:defRPr/>
            </a:pPr>
            <a:r>
              <a:rPr lang="en-US" dirty="0">
                <a:effectLst>
                  <a:outerShdw blurRad="38100" dist="38100" dir="2700000" algn="tl">
                    <a:srgbClr val="FFFFFF"/>
                  </a:outerShdw>
                </a:effectLst>
              </a:rPr>
              <a:t>Variety of materials</a:t>
            </a:r>
          </a:p>
          <a:p>
            <a:pPr lvl="1" eaLnBrk="1" hangingPunct="1">
              <a:defRPr/>
            </a:pPr>
            <a:r>
              <a:rPr lang="en-US" dirty="0">
                <a:effectLst>
                  <a:outerShdw blurRad="38100" dist="38100" dir="2700000" algn="tl">
                    <a:srgbClr val="FFFFFF"/>
                  </a:outerShdw>
                </a:effectLst>
              </a:rPr>
              <a:t>Know what you have, be comfortable with it</a:t>
            </a:r>
          </a:p>
          <a:p>
            <a:pPr eaLnBrk="1" hangingPunct="1">
              <a:defRPr/>
            </a:pPr>
            <a:r>
              <a:rPr lang="en-US" dirty="0">
                <a:effectLst>
                  <a:outerShdw blurRad="38100" dist="38100" dir="2700000" algn="tl">
                    <a:srgbClr val="FFFFFF"/>
                  </a:outerShdw>
                </a:effectLst>
              </a:rPr>
              <a:t>Educate your patients</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218EDC-69C7-4D51-B2BE-EBC2EA63A082}"/>
              </a:ext>
            </a:extLst>
          </p:cNvPr>
          <p:cNvSpPr>
            <a:spLocks noGrp="1"/>
          </p:cNvSpPr>
          <p:nvPr>
            <p:ph type="title"/>
          </p:nvPr>
        </p:nvSpPr>
        <p:spPr>
          <a:xfrm>
            <a:off x="530352" y="3200400"/>
            <a:ext cx="7772400" cy="1362456"/>
          </a:xfrm>
        </p:spPr>
        <p:txBody>
          <a:bodyPr/>
          <a:lstStyle/>
          <a:p>
            <a:r>
              <a:rPr lang="en-US" dirty="0"/>
              <a:t>OCCUPATIONAL HEALTH AND SAFETY</a:t>
            </a:r>
          </a:p>
        </p:txBody>
      </p:sp>
      <p:sp>
        <p:nvSpPr>
          <p:cNvPr id="5" name="Text Placeholder 4">
            <a:extLst>
              <a:ext uri="{FF2B5EF4-FFF2-40B4-BE49-F238E27FC236}">
                <a16:creationId xmlns:a16="http://schemas.microsoft.com/office/drawing/2014/main" id="{FC2672DC-243E-4C48-9A0E-F1A0B46B2839}"/>
              </a:ext>
            </a:extLst>
          </p:cNvPr>
          <p:cNvSpPr>
            <a:spLocks noGrp="1"/>
          </p:cNvSpPr>
          <p:nvPr>
            <p:ph type="body" idx="1"/>
          </p:nvPr>
        </p:nvSpPr>
        <p:spPr>
          <a:xfrm>
            <a:off x="1676400" y="838200"/>
            <a:ext cx="7772400" cy="1509712"/>
          </a:xfrm>
        </p:spPr>
        <p:txBody>
          <a:bodyPr/>
          <a:lstStyle/>
          <a:p>
            <a:endParaRPr lang="en-US" dirty="0"/>
          </a:p>
        </p:txBody>
      </p:sp>
    </p:spTree>
    <p:extLst>
      <p:ext uri="{BB962C8B-B14F-4D97-AF65-F5344CB8AC3E}">
        <p14:creationId xmlns:p14="http://schemas.microsoft.com/office/powerpoint/2010/main" val="1201941632"/>
      </p:ext>
    </p:extLst>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E7B3BB-0428-426E-8C82-FFD42B532885}"/>
              </a:ext>
            </a:extLst>
          </p:cNvPr>
          <p:cNvSpPr>
            <a:spLocks noGrp="1"/>
          </p:cNvSpPr>
          <p:nvPr>
            <p:ph type="title"/>
          </p:nvPr>
        </p:nvSpPr>
        <p:spPr/>
        <p:txBody>
          <a:bodyPr/>
          <a:lstStyle/>
          <a:p>
            <a:r>
              <a:rPr lang="en-US" dirty="0"/>
              <a:t>Definition  </a:t>
            </a:r>
          </a:p>
        </p:txBody>
      </p:sp>
      <p:sp>
        <p:nvSpPr>
          <p:cNvPr id="5" name="Content Placeholder 4">
            <a:extLst>
              <a:ext uri="{FF2B5EF4-FFF2-40B4-BE49-F238E27FC236}">
                <a16:creationId xmlns:a16="http://schemas.microsoft.com/office/drawing/2014/main" id="{9C302C3D-0159-4142-B7A4-B3EEE66111F7}"/>
              </a:ext>
            </a:extLst>
          </p:cNvPr>
          <p:cNvSpPr>
            <a:spLocks noGrp="1"/>
          </p:cNvSpPr>
          <p:nvPr>
            <p:ph idx="1"/>
          </p:nvPr>
        </p:nvSpPr>
        <p:spPr>
          <a:xfrm>
            <a:off x="152400" y="1935480"/>
            <a:ext cx="8534400" cy="4922520"/>
          </a:xfrm>
        </p:spPr>
        <p:txBody>
          <a:bodyPr>
            <a:normAutofit fontScale="92500" lnSpcReduction="20000"/>
          </a:bodyPr>
          <a:lstStyle/>
          <a:p>
            <a:pPr marL="0" indent="0">
              <a:buNone/>
            </a:pPr>
            <a:r>
              <a:rPr lang="en-US" dirty="0"/>
              <a:t>Occupational health is a multidisciplinary activity aimed at:</a:t>
            </a:r>
          </a:p>
          <a:p>
            <a:pPr>
              <a:buFont typeface="Arial" panose="020B0604020202020204" pitchFamily="34" charset="0"/>
              <a:buChar char="•"/>
            </a:pPr>
            <a:r>
              <a:rPr lang="en-US" dirty="0"/>
              <a:t>The protection and promotion of the of workers by preventing and controlling occupational diseases and accidents and by eliminating occupational factors and conditional hazardous to health and safety at work.</a:t>
            </a:r>
          </a:p>
          <a:p>
            <a:pPr>
              <a:buFont typeface="Arial" panose="020B0604020202020204" pitchFamily="34" charset="0"/>
              <a:buChar char="•"/>
            </a:pPr>
            <a:r>
              <a:rPr lang="en-US" dirty="0"/>
              <a:t>The development and promotion of healthy and safe work, work environments and work organizations.</a:t>
            </a:r>
          </a:p>
          <a:p>
            <a:pPr>
              <a:buFont typeface="Arial" panose="020B0604020202020204" pitchFamily="34" charset="0"/>
              <a:buChar char="•"/>
            </a:pPr>
            <a:r>
              <a:rPr lang="en-US" dirty="0"/>
              <a:t>The enhancement of the physical, mental and social well-being of workers and support for the development and maintenance of their working capacity, as well as professional and social development at work.</a:t>
            </a:r>
          </a:p>
          <a:p>
            <a:pPr>
              <a:buFont typeface="Arial" panose="020B0604020202020204" pitchFamily="34" charset="0"/>
              <a:buChar char="•"/>
            </a:pPr>
            <a:r>
              <a:rPr lang="en-US" dirty="0"/>
              <a:t>Enabling workers to conduct socially and economically productive lives and to contribute positively to sustainable development.</a:t>
            </a:r>
          </a:p>
        </p:txBody>
      </p:sp>
    </p:spTree>
    <p:extLst>
      <p:ext uri="{BB962C8B-B14F-4D97-AF65-F5344CB8AC3E}">
        <p14:creationId xmlns:p14="http://schemas.microsoft.com/office/powerpoint/2010/main" val="2077344634"/>
      </p:ext>
    </p:extLst>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7263D-98B3-45B8-AB18-A3C3FCCFF8C6}"/>
              </a:ext>
            </a:extLst>
          </p:cNvPr>
          <p:cNvSpPr>
            <a:spLocks noGrp="1"/>
          </p:cNvSpPr>
          <p:nvPr>
            <p:ph type="title"/>
          </p:nvPr>
        </p:nvSpPr>
        <p:spPr/>
        <p:txBody>
          <a:bodyPr/>
          <a:lstStyle/>
          <a:p>
            <a:r>
              <a:rPr lang="en-US" dirty="0"/>
              <a:t>Introduction </a:t>
            </a:r>
          </a:p>
        </p:txBody>
      </p:sp>
      <p:sp>
        <p:nvSpPr>
          <p:cNvPr id="3" name="Content Placeholder 2">
            <a:extLst>
              <a:ext uri="{FF2B5EF4-FFF2-40B4-BE49-F238E27FC236}">
                <a16:creationId xmlns:a16="http://schemas.microsoft.com/office/drawing/2014/main" id="{67A6AE8C-88DB-48F5-8EE2-199AAC78CCCD}"/>
              </a:ext>
            </a:extLst>
          </p:cNvPr>
          <p:cNvSpPr>
            <a:spLocks noGrp="1"/>
          </p:cNvSpPr>
          <p:nvPr>
            <p:ph idx="1"/>
          </p:nvPr>
        </p:nvSpPr>
        <p:spPr/>
        <p:txBody>
          <a:bodyPr>
            <a:normAutofit/>
          </a:bodyPr>
          <a:lstStyle/>
          <a:p>
            <a:r>
              <a:rPr lang="en-US" sz="2800" b="1" dirty="0">
                <a:solidFill>
                  <a:srgbClr val="000000"/>
                </a:solidFill>
                <a:effectLst/>
                <a:latin typeface="Times New Roman" panose="02020603050405020304" pitchFamily="18" charset="0"/>
              </a:rPr>
              <a:t>Occupational exposure to dust can cause hazardous health problems including </a:t>
            </a:r>
            <a:r>
              <a:rPr lang="en-US" sz="2800" dirty="0">
                <a:solidFill>
                  <a:srgbClr val="000000"/>
                </a:solidFill>
                <a:effectLst/>
                <a:latin typeface="Times New Roman" panose="02020603050405020304" pitchFamily="18" charset="0"/>
              </a:rPr>
              <a:t>breathing problems, gastrointestinal irritation, eye damage and skin irritation. Power tools are a recognized cause for producing occupational dust and the Health and Safety Executive (HSE) places limits on workplace dust exposure. Dust generated by the process of cast removal is a potential hazard to those in frequent contact, such as workers in the plaster room.</a:t>
            </a:r>
            <a:endParaRPr lang="en-US" sz="3600" dirty="0"/>
          </a:p>
        </p:txBody>
      </p:sp>
    </p:spTree>
    <p:extLst>
      <p:ext uri="{BB962C8B-B14F-4D97-AF65-F5344CB8AC3E}">
        <p14:creationId xmlns:p14="http://schemas.microsoft.com/office/powerpoint/2010/main" val="11217517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5FC12-3C97-466E-822B-D3089A66BAAC}"/>
              </a:ext>
            </a:extLst>
          </p:cNvPr>
          <p:cNvSpPr>
            <a:spLocks noGrp="1"/>
          </p:cNvSpPr>
          <p:nvPr>
            <p:ph type="title"/>
          </p:nvPr>
        </p:nvSpPr>
        <p:spPr/>
        <p:txBody>
          <a:bodyPr/>
          <a:lstStyle/>
          <a:p>
            <a:pPr algn="ctr"/>
            <a:r>
              <a:rPr lang="en-US" b="1" dirty="0"/>
              <a:t>POSITION OF IMMOBILIZATION</a:t>
            </a:r>
          </a:p>
        </p:txBody>
      </p:sp>
      <p:sp>
        <p:nvSpPr>
          <p:cNvPr id="3" name="Content Placeholder 2">
            <a:extLst>
              <a:ext uri="{FF2B5EF4-FFF2-40B4-BE49-F238E27FC236}">
                <a16:creationId xmlns:a16="http://schemas.microsoft.com/office/drawing/2014/main" id="{4BFBD728-7552-4C95-9766-82B03D9DAC80}"/>
              </a:ext>
            </a:extLst>
          </p:cNvPr>
          <p:cNvSpPr>
            <a:spLocks noGrp="1"/>
          </p:cNvSpPr>
          <p:nvPr>
            <p:ph idx="1"/>
          </p:nvPr>
        </p:nvSpPr>
        <p:spPr/>
        <p:txBody>
          <a:bodyPr/>
          <a:lstStyle/>
          <a:p>
            <a:pPr marL="0" indent="0">
              <a:buNone/>
            </a:pPr>
            <a:r>
              <a:rPr lang="en-US" sz="3300" dirty="0">
                <a:solidFill>
                  <a:srgbClr val="000000"/>
                </a:solidFill>
                <a:latin typeface="Calibri" panose="020F0502020204030204" pitchFamily="34" charset="0"/>
              </a:rPr>
              <a:t>Unless a pressing reason exists to do otherwise, each joint should be immobilized in the optimal position to retain joint mobility after the cast/splint is removed</a:t>
            </a:r>
            <a:r>
              <a:rPr lang="en-US" sz="1350" dirty="0">
                <a:solidFill>
                  <a:srgbClr val="000000"/>
                </a:solidFill>
                <a:latin typeface="Calibri" panose="020F0502020204030204" pitchFamily="34" charset="0"/>
              </a:rPr>
              <a:t>.</a:t>
            </a:r>
            <a:endParaRPr lang="en-US" dirty="0"/>
          </a:p>
        </p:txBody>
      </p:sp>
    </p:spTree>
    <p:extLst>
      <p:ext uri="{BB962C8B-B14F-4D97-AF65-F5344CB8AC3E}">
        <p14:creationId xmlns:p14="http://schemas.microsoft.com/office/powerpoint/2010/main" val="1528062648"/>
      </p:ext>
    </p:extLst>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8259E-3C66-4B83-AAEE-2DBF7ADD1D65}"/>
              </a:ext>
            </a:extLst>
          </p:cNvPr>
          <p:cNvSpPr>
            <a:spLocks noGrp="1"/>
          </p:cNvSpPr>
          <p:nvPr>
            <p:ph type="title"/>
          </p:nvPr>
        </p:nvSpPr>
        <p:spPr/>
        <p:txBody>
          <a:bodyPr>
            <a:normAutofit fontScale="90000"/>
          </a:bodyPr>
          <a:lstStyle/>
          <a:p>
            <a:r>
              <a:rPr lang="en-US" dirty="0"/>
              <a:t>Biohazard containers can safely contain used:</a:t>
            </a:r>
          </a:p>
        </p:txBody>
      </p:sp>
      <p:sp>
        <p:nvSpPr>
          <p:cNvPr id="3" name="Content Placeholder 2">
            <a:extLst>
              <a:ext uri="{FF2B5EF4-FFF2-40B4-BE49-F238E27FC236}">
                <a16:creationId xmlns:a16="http://schemas.microsoft.com/office/drawing/2014/main" id="{F669D875-090F-4AB3-A572-5386164EFE14}"/>
              </a:ext>
            </a:extLst>
          </p:cNvPr>
          <p:cNvSpPr>
            <a:spLocks noGrp="1"/>
          </p:cNvSpPr>
          <p:nvPr>
            <p:ph idx="1"/>
          </p:nvPr>
        </p:nvSpPr>
        <p:spPr/>
        <p:txBody>
          <a:bodyPr/>
          <a:lstStyle/>
          <a:p>
            <a:r>
              <a:rPr lang="en-US" dirty="0"/>
              <a:t>Sharps </a:t>
            </a:r>
          </a:p>
          <a:p>
            <a:r>
              <a:rPr lang="en-US" dirty="0"/>
              <a:t>Needles </a:t>
            </a:r>
          </a:p>
          <a:p>
            <a:r>
              <a:rPr lang="en-US" dirty="0"/>
              <a:t>IV catheters</a:t>
            </a:r>
          </a:p>
        </p:txBody>
      </p:sp>
    </p:spTree>
    <p:extLst>
      <p:ext uri="{BB962C8B-B14F-4D97-AF65-F5344CB8AC3E}">
        <p14:creationId xmlns:p14="http://schemas.microsoft.com/office/powerpoint/2010/main" val="2089640897"/>
      </p:ext>
    </p:extLst>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98767-C252-431E-A6FD-AB5CCD338F15}"/>
              </a:ext>
            </a:extLst>
          </p:cNvPr>
          <p:cNvSpPr>
            <a:spLocks noGrp="1"/>
          </p:cNvSpPr>
          <p:nvPr>
            <p:ph type="title"/>
          </p:nvPr>
        </p:nvSpPr>
        <p:spPr/>
        <p:txBody>
          <a:bodyPr/>
          <a:lstStyle/>
          <a:p>
            <a:r>
              <a:rPr lang="en-US" dirty="0"/>
              <a:t>Medical waste may include :</a:t>
            </a:r>
          </a:p>
        </p:txBody>
      </p:sp>
      <p:sp>
        <p:nvSpPr>
          <p:cNvPr id="3" name="Content Placeholder 2">
            <a:extLst>
              <a:ext uri="{FF2B5EF4-FFF2-40B4-BE49-F238E27FC236}">
                <a16:creationId xmlns:a16="http://schemas.microsoft.com/office/drawing/2014/main" id="{337E772C-94BE-4905-A3AB-1C1717D478F2}"/>
              </a:ext>
            </a:extLst>
          </p:cNvPr>
          <p:cNvSpPr>
            <a:spLocks noGrp="1"/>
          </p:cNvSpPr>
          <p:nvPr>
            <p:ph idx="1"/>
          </p:nvPr>
        </p:nvSpPr>
        <p:spPr/>
        <p:txBody>
          <a:bodyPr>
            <a:normAutofit/>
          </a:bodyPr>
          <a:lstStyle/>
          <a:p>
            <a:pPr>
              <a:buFont typeface="Arial" panose="020B0604020202020204" pitchFamily="34" charset="0"/>
              <a:buChar char="•"/>
            </a:pPr>
            <a:r>
              <a:rPr lang="en-US" sz="2800" dirty="0">
                <a:solidFill>
                  <a:srgbClr val="000000"/>
                </a:solidFill>
                <a:effectLst/>
              </a:rPr>
              <a:t>Paper towels or wipes contaminates</a:t>
            </a:r>
            <a:endParaRPr lang="en-US" sz="2800" dirty="0"/>
          </a:p>
          <a:p>
            <a:pPr>
              <a:buFont typeface="Arial" panose="020B0604020202020204" pitchFamily="34" charset="0"/>
              <a:buChar char="•"/>
            </a:pPr>
            <a:r>
              <a:rPr lang="en-US" sz="2800" dirty="0">
                <a:solidFill>
                  <a:srgbClr val="000000"/>
                </a:solidFill>
                <a:effectLst/>
              </a:rPr>
              <a:t>Gloves used in procedures</a:t>
            </a:r>
            <a:endParaRPr lang="en-US" sz="2800" dirty="0"/>
          </a:p>
          <a:p>
            <a:pPr>
              <a:buFont typeface="Arial" panose="020B0604020202020204" pitchFamily="34" charset="0"/>
              <a:buChar char="•"/>
            </a:pPr>
            <a:r>
              <a:rPr lang="en-US" sz="2800" dirty="0">
                <a:solidFill>
                  <a:srgbClr val="000000"/>
                </a:solidFill>
                <a:effectLst/>
              </a:rPr>
              <a:t>Syringes without needles</a:t>
            </a:r>
            <a:endParaRPr lang="en-US" sz="2800" dirty="0"/>
          </a:p>
          <a:p>
            <a:pPr>
              <a:buFont typeface="Arial" panose="020B0604020202020204" pitchFamily="34" charset="0"/>
              <a:buChar char="•"/>
            </a:pPr>
            <a:r>
              <a:rPr lang="en-US" sz="2800" dirty="0">
                <a:solidFill>
                  <a:srgbClr val="000000"/>
                </a:solidFill>
                <a:effectLst/>
              </a:rPr>
              <a:t>Syringes with needles or sharp objects</a:t>
            </a:r>
            <a:endParaRPr lang="en-US" sz="2800" dirty="0"/>
          </a:p>
          <a:p>
            <a:pPr>
              <a:buFont typeface="Arial" panose="020B0604020202020204" pitchFamily="34" charset="0"/>
              <a:buChar char="•"/>
            </a:pPr>
            <a:r>
              <a:rPr lang="en-US" sz="2800" dirty="0">
                <a:solidFill>
                  <a:srgbClr val="000000"/>
                </a:solidFill>
                <a:effectLst/>
              </a:rPr>
              <a:t>Bandages or dressings with small amounts of dry blood or fluid</a:t>
            </a:r>
            <a:endParaRPr lang="en-US" sz="2800" dirty="0"/>
          </a:p>
          <a:p>
            <a:pPr>
              <a:buFont typeface="Arial" panose="020B0604020202020204" pitchFamily="34" charset="0"/>
              <a:buChar char="•"/>
            </a:pPr>
            <a:r>
              <a:rPr lang="en-US" sz="2800" dirty="0">
                <a:solidFill>
                  <a:srgbClr val="000000"/>
                </a:solidFill>
                <a:effectLst/>
              </a:rPr>
              <a:t>Any other material from medical care</a:t>
            </a:r>
            <a:endParaRPr lang="en-US" sz="2800" dirty="0"/>
          </a:p>
        </p:txBody>
      </p:sp>
    </p:spTree>
    <p:extLst>
      <p:ext uri="{BB962C8B-B14F-4D97-AF65-F5344CB8AC3E}">
        <p14:creationId xmlns:p14="http://schemas.microsoft.com/office/powerpoint/2010/main" val="479466262"/>
      </p:ext>
    </p:extLst>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5E7B0-29C6-4966-9DCD-FEFE57F1EB87}"/>
              </a:ext>
            </a:extLst>
          </p:cNvPr>
          <p:cNvSpPr>
            <a:spLocks noGrp="1"/>
          </p:cNvSpPr>
          <p:nvPr>
            <p:ph type="title"/>
          </p:nvPr>
        </p:nvSpPr>
        <p:spPr/>
        <p:txBody>
          <a:bodyPr>
            <a:normAutofit fontScale="90000"/>
          </a:bodyPr>
          <a:lstStyle/>
          <a:p>
            <a:r>
              <a:rPr lang="en-US" dirty="0"/>
              <a:t>Best practices in disposal sharp objects</a:t>
            </a:r>
          </a:p>
        </p:txBody>
      </p:sp>
      <p:sp>
        <p:nvSpPr>
          <p:cNvPr id="3" name="Content Placeholder 2">
            <a:extLst>
              <a:ext uri="{FF2B5EF4-FFF2-40B4-BE49-F238E27FC236}">
                <a16:creationId xmlns:a16="http://schemas.microsoft.com/office/drawing/2014/main" id="{1F080CBB-D378-4C63-957D-51AA014A2D6F}"/>
              </a:ext>
            </a:extLst>
          </p:cNvPr>
          <p:cNvSpPr>
            <a:spLocks noGrp="1"/>
          </p:cNvSpPr>
          <p:nvPr>
            <p:ph idx="1"/>
          </p:nvPr>
        </p:nvSpPr>
        <p:spPr/>
        <p:txBody>
          <a:bodyPr/>
          <a:lstStyle/>
          <a:p>
            <a:r>
              <a:rPr lang="en-US" dirty="0">
                <a:solidFill>
                  <a:srgbClr val="000000"/>
                </a:solidFill>
                <a:effectLst/>
              </a:rPr>
              <a:t>Healthcare staff should follow best practices for safe sharps handling and disposal. Important rules include handling sharps as little as possible, then immediately discarding them in a puncture-resistant, sealed container.</a:t>
            </a:r>
            <a:endParaRPr lang="en-US" dirty="0"/>
          </a:p>
          <a:p>
            <a:r>
              <a:rPr lang="en-US" dirty="0">
                <a:solidFill>
                  <a:srgbClr val="000000"/>
                </a:solidFill>
                <a:effectLst/>
              </a:rPr>
              <a:t>Sharps containers themselves are covered by several safe handling standards. Containers should be filled only to the “fill line,” closed between uses, and kept out of reach of the public.</a:t>
            </a:r>
            <a:endParaRPr lang="en-US" dirty="0"/>
          </a:p>
          <a:p>
            <a:pPr marL="0" indent="0">
              <a:buNone/>
            </a:pPr>
            <a:endParaRPr lang="en-US" dirty="0"/>
          </a:p>
        </p:txBody>
      </p:sp>
    </p:spTree>
    <p:extLst>
      <p:ext uri="{BB962C8B-B14F-4D97-AF65-F5344CB8AC3E}">
        <p14:creationId xmlns:p14="http://schemas.microsoft.com/office/powerpoint/2010/main" val="2146009701"/>
      </p:ext>
    </p:extLst>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1CAE3-1DBD-4F3D-AD2B-DC17A629EFFA}"/>
              </a:ext>
            </a:extLst>
          </p:cNvPr>
          <p:cNvSpPr>
            <a:spLocks noGrp="1"/>
          </p:cNvSpPr>
          <p:nvPr>
            <p:ph type="title"/>
          </p:nvPr>
        </p:nvSpPr>
        <p:spPr/>
        <p:txBody>
          <a:bodyPr/>
          <a:lstStyle/>
          <a:p>
            <a:r>
              <a:rPr lang="en-US" dirty="0"/>
              <a:t>Safe handling of sharp tools</a:t>
            </a:r>
          </a:p>
        </p:txBody>
      </p:sp>
      <p:sp>
        <p:nvSpPr>
          <p:cNvPr id="3" name="Content Placeholder 2">
            <a:extLst>
              <a:ext uri="{FF2B5EF4-FFF2-40B4-BE49-F238E27FC236}">
                <a16:creationId xmlns:a16="http://schemas.microsoft.com/office/drawing/2014/main" id="{0998F4B0-55DE-4964-9D2D-B1D55CB1EDCC}"/>
              </a:ext>
            </a:extLst>
          </p:cNvPr>
          <p:cNvSpPr>
            <a:spLocks noGrp="1"/>
          </p:cNvSpPr>
          <p:nvPr>
            <p:ph idx="1"/>
          </p:nvPr>
        </p:nvSpPr>
        <p:spPr/>
        <p:txBody>
          <a:bodyPr/>
          <a:lstStyle/>
          <a:p>
            <a:pPr>
              <a:buFont typeface="Arial" panose="020B0604020202020204" pitchFamily="34" charset="0"/>
              <a:buChar char="•"/>
            </a:pPr>
            <a:r>
              <a:rPr lang="en-US" dirty="0">
                <a:solidFill>
                  <a:srgbClr val="000000"/>
                </a:solidFill>
                <a:effectLst/>
              </a:rPr>
              <a:t>Sharps should not be passed from hand to hand.</a:t>
            </a:r>
            <a:endParaRPr lang="en-US" dirty="0"/>
          </a:p>
          <a:p>
            <a:pPr>
              <a:buFont typeface="Arial" panose="020B0604020202020204" pitchFamily="34" charset="0"/>
              <a:buChar char="•"/>
            </a:pPr>
            <a:r>
              <a:rPr lang="en-US" dirty="0">
                <a:solidFill>
                  <a:srgbClr val="000000"/>
                </a:solidFill>
                <a:effectLst/>
              </a:rPr>
              <a:t>Used needles must not be broken or bent before disposal.</a:t>
            </a:r>
            <a:endParaRPr lang="en-US" dirty="0"/>
          </a:p>
          <a:p>
            <a:pPr>
              <a:buFont typeface="Arial" panose="020B0604020202020204" pitchFamily="34" charset="0"/>
              <a:buChar char="•"/>
            </a:pPr>
            <a:r>
              <a:rPr lang="en-US" dirty="0">
                <a:solidFill>
                  <a:srgbClr val="000000"/>
                </a:solidFill>
                <a:effectLst/>
              </a:rPr>
              <a:t>Used sharps must immediately be discarded in a sharps container.</a:t>
            </a:r>
            <a:endParaRPr lang="en-US" dirty="0"/>
          </a:p>
          <a:p>
            <a:endParaRPr lang="en-US" dirty="0"/>
          </a:p>
        </p:txBody>
      </p:sp>
    </p:spTree>
    <p:extLst>
      <p:ext uri="{BB962C8B-B14F-4D97-AF65-F5344CB8AC3E}">
        <p14:creationId xmlns:p14="http://schemas.microsoft.com/office/powerpoint/2010/main" val="3628549628"/>
      </p:ext>
    </p:extLst>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51789-4BCD-4786-A135-4C398C9C3273}"/>
              </a:ext>
            </a:extLst>
          </p:cNvPr>
          <p:cNvSpPr>
            <a:spLocks noGrp="1"/>
          </p:cNvSpPr>
          <p:nvPr>
            <p:ph type="title"/>
          </p:nvPr>
        </p:nvSpPr>
        <p:spPr/>
        <p:txBody>
          <a:bodyPr/>
          <a:lstStyle/>
          <a:p>
            <a:r>
              <a:rPr lang="en-US" dirty="0"/>
              <a:t>Sharps containers should :</a:t>
            </a:r>
          </a:p>
        </p:txBody>
      </p:sp>
      <p:sp>
        <p:nvSpPr>
          <p:cNvPr id="3" name="Content Placeholder 2">
            <a:extLst>
              <a:ext uri="{FF2B5EF4-FFF2-40B4-BE49-F238E27FC236}">
                <a16:creationId xmlns:a16="http://schemas.microsoft.com/office/drawing/2014/main" id="{283F48C3-B141-4DEF-8EFB-5C881FFE479E}"/>
              </a:ext>
            </a:extLst>
          </p:cNvPr>
          <p:cNvSpPr>
            <a:spLocks noGrp="1"/>
          </p:cNvSpPr>
          <p:nvPr>
            <p:ph idx="1"/>
          </p:nvPr>
        </p:nvSpPr>
        <p:spPr/>
        <p:txBody>
          <a:bodyPr>
            <a:normAutofit fontScale="92500"/>
          </a:bodyPr>
          <a:lstStyle/>
          <a:p>
            <a:pPr>
              <a:buFont typeface="Arial" panose="020B0604020202020204" pitchFamily="34" charset="0"/>
              <a:buChar char="•"/>
            </a:pPr>
            <a:r>
              <a:rPr lang="en-US" dirty="0">
                <a:solidFill>
                  <a:srgbClr val="000000"/>
                </a:solidFill>
                <a:effectLst/>
              </a:rPr>
              <a:t>Must be located to avoid spillage.</a:t>
            </a:r>
            <a:endParaRPr lang="en-US" dirty="0"/>
          </a:p>
          <a:p>
            <a:pPr>
              <a:buFont typeface="Arial" panose="020B0604020202020204" pitchFamily="34" charset="0"/>
              <a:buChar char="•"/>
            </a:pPr>
            <a:r>
              <a:rPr lang="en-US" dirty="0">
                <a:solidFill>
                  <a:srgbClr val="000000"/>
                </a:solidFill>
                <a:effectLst/>
              </a:rPr>
              <a:t>Must be kept at a height that allows safe sharps disposal.</a:t>
            </a:r>
            <a:endParaRPr lang="en-US" dirty="0"/>
          </a:p>
          <a:p>
            <a:pPr>
              <a:buFont typeface="Arial" panose="020B0604020202020204" pitchFamily="34" charset="0"/>
              <a:buChar char="•"/>
            </a:pPr>
            <a:r>
              <a:rPr lang="en-US" dirty="0">
                <a:solidFill>
                  <a:srgbClr val="000000"/>
                </a:solidFill>
                <a:effectLst/>
              </a:rPr>
              <a:t>Must be kept away from public access.</a:t>
            </a:r>
            <a:endParaRPr lang="en-US" dirty="0"/>
          </a:p>
          <a:p>
            <a:pPr>
              <a:buFont typeface="Arial" panose="020B0604020202020204" pitchFamily="34" charset="0"/>
              <a:buChar char="•"/>
            </a:pPr>
            <a:r>
              <a:rPr lang="en-US" dirty="0">
                <a:solidFill>
                  <a:srgbClr val="000000"/>
                </a:solidFill>
                <a:effectLst/>
              </a:rPr>
              <a:t>Must not be overfilled.</a:t>
            </a:r>
            <a:endParaRPr lang="en-US" dirty="0"/>
          </a:p>
          <a:p>
            <a:pPr>
              <a:buFont typeface="Arial" panose="020B0604020202020204" pitchFamily="34" charset="0"/>
              <a:buChar char="•"/>
            </a:pPr>
            <a:r>
              <a:rPr lang="en-US" dirty="0">
                <a:solidFill>
                  <a:srgbClr val="000000"/>
                </a:solidFill>
                <a:effectLst/>
              </a:rPr>
              <a:t>Must be disposed of once full.</a:t>
            </a:r>
            <a:endParaRPr lang="en-US" dirty="0"/>
          </a:p>
          <a:p>
            <a:pPr>
              <a:buFont typeface="Arial" panose="020B0604020202020204" pitchFamily="34" charset="0"/>
              <a:buChar char="•"/>
            </a:pPr>
            <a:r>
              <a:rPr lang="en-US" dirty="0">
                <a:solidFill>
                  <a:srgbClr val="000000"/>
                </a:solidFill>
                <a:effectLst/>
              </a:rPr>
              <a:t>Should be closed between uses.</a:t>
            </a:r>
            <a:endParaRPr lang="en-US" dirty="0"/>
          </a:p>
          <a:p>
            <a:pPr>
              <a:buFont typeface="Arial" panose="020B0604020202020204" pitchFamily="34" charset="0"/>
              <a:buChar char="•"/>
            </a:pPr>
            <a:r>
              <a:rPr lang="en-US" dirty="0">
                <a:solidFill>
                  <a:srgbClr val="000000"/>
                </a:solidFill>
                <a:effectLst/>
              </a:rPr>
              <a:t>Must not be used for purposes other than sharps disposal.</a:t>
            </a:r>
            <a:endParaRPr lang="en-US" dirty="0"/>
          </a:p>
          <a:p>
            <a:pPr>
              <a:buFont typeface="Arial" panose="020B0604020202020204" pitchFamily="34" charset="0"/>
              <a:buChar char="•"/>
            </a:pPr>
            <a:r>
              <a:rPr lang="en-US" dirty="0">
                <a:solidFill>
                  <a:srgbClr val="000000"/>
                </a:solidFill>
                <a:effectLst/>
              </a:rPr>
              <a:t>Should be disposed of after 3 months even when not full.</a:t>
            </a:r>
            <a:endParaRPr lang="en-US" dirty="0"/>
          </a:p>
          <a:p>
            <a:endParaRPr lang="en-US" dirty="0"/>
          </a:p>
        </p:txBody>
      </p:sp>
    </p:spTree>
    <p:extLst>
      <p:ext uri="{BB962C8B-B14F-4D97-AF65-F5344CB8AC3E}">
        <p14:creationId xmlns:p14="http://schemas.microsoft.com/office/powerpoint/2010/main" val="752709255"/>
      </p:ext>
    </p:extLst>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CD4F2-679F-4C4F-A421-7E705178DB90}"/>
              </a:ext>
            </a:extLst>
          </p:cNvPr>
          <p:cNvSpPr>
            <a:spLocks noGrp="1"/>
          </p:cNvSpPr>
          <p:nvPr>
            <p:ph type="title"/>
          </p:nvPr>
        </p:nvSpPr>
        <p:spPr/>
        <p:txBody>
          <a:bodyPr>
            <a:normAutofit fontScale="90000"/>
          </a:bodyPr>
          <a:lstStyle/>
          <a:p>
            <a:r>
              <a:rPr lang="en-US" dirty="0"/>
              <a:t>Incase of a cut or prick by sharp:</a:t>
            </a:r>
          </a:p>
        </p:txBody>
      </p:sp>
      <p:sp>
        <p:nvSpPr>
          <p:cNvPr id="3" name="Content Placeholder 2">
            <a:extLst>
              <a:ext uri="{FF2B5EF4-FFF2-40B4-BE49-F238E27FC236}">
                <a16:creationId xmlns:a16="http://schemas.microsoft.com/office/drawing/2014/main" id="{6AAA9670-AC99-46C4-B26A-76148593A77D}"/>
              </a:ext>
            </a:extLst>
          </p:cNvPr>
          <p:cNvSpPr>
            <a:spLocks noGrp="1"/>
          </p:cNvSpPr>
          <p:nvPr>
            <p:ph idx="1"/>
          </p:nvPr>
        </p:nvSpPr>
        <p:spPr/>
        <p:txBody>
          <a:bodyPr/>
          <a:lstStyle/>
          <a:p>
            <a:pPr>
              <a:buFont typeface="+mj-lt"/>
              <a:buAutoNum type="arabicPeriod"/>
            </a:pPr>
            <a:r>
              <a:rPr lang="en-US" sz="2800" dirty="0">
                <a:solidFill>
                  <a:srgbClr val="000000"/>
                </a:solidFill>
                <a:effectLst/>
              </a:rPr>
              <a:t>Wash the cut/needlestick with soap and water.</a:t>
            </a:r>
            <a:endParaRPr lang="en-US" sz="2800" dirty="0"/>
          </a:p>
          <a:p>
            <a:pPr>
              <a:buFont typeface="+mj-lt"/>
              <a:buAutoNum type="arabicPeriod"/>
            </a:pPr>
            <a:r>
              <a:rPr lang="en-US" sz="2800" dirty="0">
                <a:solidFill>
                  <a:srgbClr val="000000"/>
                </a:solidFill>
                <a:effectLst/>
              </a:rPr>
              <a:t>Flush any splashes to your skin, mouth, or nose with water.</a:t>
            </a:r>
            <a:endParaRPr lang="en-US" sz="2800" dirty="0"/>
          </a:p>
          <a:p>
            <a:pPr>
              <a:buFont typeface="+mj-lt"/>
              <a:buAutoNum type="arabicPeriod"/>
            </a:pPr>
            <a:r>
              <a:rPr lang="en-US" sz="2800" dirty="0">
                <a:solidFill>
                  <a:srgbClr val="000000"/>
                </a:solidFill>
                <a:effectLst/>
              </a:rPr>
              <a:t>Irrigate eye contamination with saline, sterile </a:t>
            </a:r>
            <a:r>
              <a:rPr lang="en-US" sz="2800" dirty="0" err="1">
                <a:solidFill>
                  <a:srgbClr val="000000"/>
                </a:solidFill>
                <a:effectLst/>
              </a:rPr>
              <a:t>irrigants</a:t>
            </a:r>
            <a:r>
              <a:rPr lang="en-US" sz="2800" dirty="0">
                <a:solidFill>
                  <a:srgbClr val="000000"/>
                </a:solidFill>
                <a:effectLst/>
              </a:rPr>
              <a:t>, or clean water.</a:t>
            </a:r>
            <a:endParaRPr lang="en-US" sz="2800" dirty="0"/>
          </a:p>
          <a:p>
            <a:pPr>
              <a:buFont typeface="+mj-lt"/>
              <a:buAutoNum type="arabicPeriod"/>
            </a:pPr>
            <a:r>
              <a:rPr lang="en-US" sz="2800" dirty="0">
                <a:solidFill>
                  <a:srgbClr val="000000"/>
                </a:solidFill>
                <a:effectLst/>
              </a:rPr>
              <a:t>Report the needlestick or cut to a supervisor.</a:t>
            </a:r>
            <a:endParaRPr lang="en-US" sz="2800" dirty="0"/>
          </a:p>
          <a:p>
            <a:pPr>
              <a:buFont typeface="+mj-lt"/>
              <a:buAutoNum type="arabicPeriod"/>
            </a:pPr>
            <a:r>
              <a:rPr lang="en-US" sz="2800" dirty="0">
                <a:solidFill>
                  <a:srgbClr val="000000"/>
                </a:solidFill>
                <a:effectLst/>
              </a:rPr>
              <a:t>Seek immediate medical treatment.</a:t>
            </a:r>
            <a:endParaRPr lang="en-US" sz="2800" dirty="0"/>
          </a:p>
          <a:p>
            <a:pPr marL="0" indent="0">
              <a:buNone/>
            </a:pPr>
            <a:endParaRPr lang="en-US" dirty="0"/>
          </a:p>
        </p:txBody>
      </p:sp>
    </p:spTree>
    <p:extLst>
      <p:ext uri="{BB962C8B-B14F-4D97-AF65-F5344CB8AC3E}">
        <p14:creationId xmlns:p14="http://schemas.microsoft.com/office/powerpoint/2010/main" val="3044261580"/>
      </p:ext>
    </p:extLst>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F936E-FEA5-457F-BF75-D6FEC7F88506}"/>
              </a:ext>
            </a:extLst>
          </p:cNvPr>
          <p:cNvSpPr>
            <a:spLocks noGrp="1"/>
          </p:cNvSpPr>
          <p:nvPr>
            <p:ph type="title"/>
          </p:nvPr>
        </p:nvSpPr>
        <p:spPr/>
        <p:txBody>
          <a:bodyPr/>
          <a:lstStyle/>
          <a:p>
            <a:r>
              <a:rPr lang="en-GB" dirty="0"/>
              <a:t>Conclusion</a:t>
            </a:r>
            <a:endParaRPr lang="en-US" dirty="0"/>
          </a:p>
        </p:txBody>
      </p:sp>
      <p:sp>
        <p:nvSpPr>
          <p:cNvPr id="3" name="Content Placeholder 2">
            <a:extLst>
              <a:ext uri="{FF2B5EF4-FFF2-40B4-BE49-F238E27FC236}">
                <a16:creationId xmlns:a16="http://schemas.microsoft.com/office/drawing/2014/main" id="{E9CAE8D1-9B54-40FF-800E-88A35F4126D9}"/>
              </a:ext>
            </a:extLst>
          </p:cNvPr>
          <p:cNvSpPr>
            <a:spLocks noGrp="1"/>
          </p:cNvSpPr>
          <p:nvPr>
            <p:ph idx="1"/>
          </p:nvPr>
        </p:nvSpPr>
        <p:spPr/>
        <p:txBody>
          <a:bodyPr>
            <a:normAutofit fontScale="92500" lnSpcReduction="20000"/>
          </a:bodyPr>
          <a:lstStyle/>
          <a:p>
            <a:r>
              <a:rPr lang="en-US" dirty="0">
                <a:solidFill>
                  <a:srgbClr val="000000"/>
                </a:solidFill>
                <a:effectLst/>
              </a:rPr>
              <a:t>Sharps disposal is one of the most important duties of any healthcare worker. Proper disposal keeps us safe from bloodborne pathogens. </a:t>
            </a:r>
            <a:r>
              <a:rPr lang="en-US" i="1" dirty="0">
                <a:solidFill>
                  <a:srgbClr val="000000"/>
                </a:solidFill>
                <a:effectLst/>
              </a:rPr>
              <a:t>Improper</a:t>
            </a:r>
            <a:r>
              <a:rPr lang="en-US" dirty="0">
                <a:solidFill>
                  <a:srgbClr val="000000"/>
                </a:solidFill>
                <a:effectLst/>
              </a:rPr>
              <a:t> disposal opens us up to infection and hefty fines.</a:t>
            </a:r>
            <a:endParaRPr lang="en-US" dirty="0"/>
          </a:p>
          <a:p>
            <a:r>
              <a:rPr lang="en-US" dirty="0">
                <a:solidFill>
                  <a:srgbClr val="000000"/>
                </a:solidFill>
                <a:effectLst/>
              </a:rPr>
              <a:t>The key to staying safe from needle sticks and cuts is knowing what sharps are, </a:t>
            </a:r>
            <a:r>
              <a:rPr lang="en-US" i="1" dirty="0">
                <a:solidFill>
                  <a:srgbClr val="000000"/>
                </a:solidFill>
                <a:effectLst/>
              </a:rPr>
              <a:t>and</a:t>
            </a:r>
            <a:r>
              <a:rPr lang="en-US" dirty="0">
                <a:solidFill>
                  <a:srgbClr val="000000"/>
                </a:solidFill>
                <a:effectLst/>
              </a:rPr>
              <a:t> how to dispose of them. A reliable disposal company can carry the lion’s share of the sharps disposal burden.</a:t>
            </a:r>
            <a:endParaRPr lang="en-US" dirty="0"/>
          </a:p>
          <a:p>
            <a:r>
              <a:rPr lang="en-US" dirty="0">
                <a:solidFill>
                  <a:srgbClr val="000000"/>
                </a:solidFill>
                <a:effectLst/>
              </a:rPr>
              <a:t>A good partner can provide the sharps containers and systems that can keep your employees safe, and the training to ensure their proper use. A reliable waste disposal company like </a:t>
            </a:r>
            <a:r>
              <a:rPr lang="en-US" dirty="0" err="1">
                <a:solidFill>
                  <a:srgbClr val="000000"/>
                </a:solidFill>
                <a:effectLst/>
              </a:rPr>
              <a:t>MedPro</a:t>
            </a:r>
            <a:r>
              <a:rPr lang="en-US" dirty="0">
                <a:solidFill>
                  <a:srgbClr val="000000"/>
                </a:solidFill>
                <a:effectLst/>
              </a:rPr>
              <a:t> can do it all with $15 million in insurance, all at up to 50% less cost than other options.</a:t>
            </a:r>
            <a:endParaRPr lang="en-US" dirty="0"/>
          </a:p>
        </p:txBody>
      </p:sp>
    </p:spTree>
    <p:extLst>
      <p:ext uri="{BB962C8B-B14F-4D97-AF65-F5344CB8AC3E}">
        <p14:creationId xmlns:p14="http://schemas.microsoft.com/office/powerpoint/2010/main" val="2791572432"/>
      </p:ext>
    </p:extLst>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E8968-87A5-46B1-9E17-51CB57B199E6}"/>
              </a:ext>
            </a:extLst>
          </p:cNvPr>
          <p:cNvSpPr>
            <a:spLocks noGrp="1"/>
          </p:cNvSpPr>
          <p:nvPr>
            <p:ph type="title"/>
          </p:nvPr>
        </p:nvSpPr>
        <p:spPr/>
        <p:txBody>
          <a:bodyPr/>
          <a:lstStyle/>
          <a:p>
            <a:r>
              <a:rPr lang="en-GB" dirty="0"/>
              <a:t>Storage of waste</a:t>
            </a:r>
            <a:endParaRPr lang="en-US" dirty="0"/>
          </a:p>
        </p:txBody>
      </p:sp>
      <p:pic>
        <p:nvPicPr>
          <p:cNvPr id="5" name="Content Placeholder 4">
            <a:extLst>
              <a:ext uri="{FF2B5EF4-FFF2-40B4-BE49-F238E27FC236}">
                <a16:creationId xmlns:a16="http://schemas.microsoft.com/office/drawing/2014/main" id="{505AF4BC-632C-4B23-BCAA-05D61932732D}"/>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05001" y="1763825"/>
            <a:ext cx="4953000" cy="5126451"/>
          </a:xfrm>
        </p:spPr>
      </p:pic>
    </p:spTree>
    <p:extLst>
      <p:ext uri="{BB962C8B-B14F-4D97-AF65-F5344CB8AC3E}">
        <p14:creationId xmlns:p14="http://schemas.microsoft.com/office/powerpoint/2010/main" val="2781908186"/>
      </p:ext>
    </p:extLst>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F2344-E8E2-42E5-ADE2-A85A5524E2DF}"/>
              </a:ext>
            </a:extLst>
          </p:cNvPr>
          <p:cNvSpPr>
            <a:spLocks noGrp="1"/>
          </p:cNvSpPr>
          <p:nvPr>
            <p:ph type="title"/>
          </p:nvPr>
        </p:nvSpPr>
        <p:spPr/>
        <p:txBody>
          <a:bodyPr/>
          <a:lstStyle/>
          <a:p>
            <a:r>
              <a:rPr lang="en-GB" dirty="0"/>
              <a:t>Storage of waste disposal</a:t>
            </a:r>
            <a:endParaRPr lang="en-US" dirty="0"/>
          </a:p>
        </p:txBody>
      </p:sp>
      <p:pic>
        <p:nvPicPr>
          <p:cNvPr id="5" name="Content Placeholder 4">
            <a:extLst>
              <a:ext uri="{FF2B5EF4-FFF2-40B4-BE49-F238E27FC236}">
                <a16:creationId xmlns:a16="http://schemas.microsoft.com/office/drawing/2014/main" id="{1D2BF5E8-A47E-4D8D-9E30-5A89E3718C3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43881" y="1935163"/>
            <a:ext cx="4922837" cy="4922837"/>
          </a:xfrm>
        </p:spPr>
      </p:pic>
    </p:spTree>
    <p:extLst>
      <p:ext uri="{BB962C8B-B14F-4D97-AF65-F5344CB8AC3E}">
        <p14:creationId xmlns:p14="http://schemas.microsoft.com/office/powerpoint/2010/main" val="2135399403"/>
      </p:ext>
    </p:extLst>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BACA4-C9EF-4728-B551-73EA90FF2720}"/>
              </a:ext>
            </a:extLst>
          </p:cNvPr>
          <p:cNvSpPr>
            <a:spLocks noGrp="1"/>
          </p:cNvSpPr>
          <p:nvPr>
            <p:ph type="title"/>
          </p:nvPr>
        </p:nvSpPr>
        <p:spPr/>
        <p:txBody>
          <a:bodyPr/>
          <a:lstStyle/>
          <a:p>
            <a:r>
              <a:rPr lang="en-GB" dirty="0"/>
              <a:t>Storage waste</a:t>
            </a:r>
            <a:endParaRPr lang="en-US" dirty="0"/>
          </a:p>
        </p:txBody>
      </p:sp>
      <p:pic>
        <p:nvPicPr>
          <p:cNvPr id="5" name="Content Placeholder 4">
            <a:extLst>
              <a:ext uri="{FF2B5EF4-FFF2-40B4-BE49-F238E27FC236}">
                <a16:creationId xmlns:a16="http://schemas.microsoft.com/office/drawing/2014/main" id="{F978C53B-49C6-4836-8547-F87F73D211C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2286000"/>
            <a:ext cx="7470110" cy="4199731"/>
          </a:xfrm>
        </p:spPr>
      </p:pic>
    </p:spTree>
    <p:extLst>
      <p:ext uri="{BB962C8B-B14F-4D97-AF65-F5344CB8AC3E}">
        <p14:creationId xmlns:p14="http://schemas.microsoft.com/office/powerpoint/2010/main" val="35711405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8C17D-6004-42BF-B2CC-F5728C6EBA0E}"/>
              </a:ext>
            </a:extLst>
          </p:cNvPr>
          <p:cNvSpPr>
            <a:spLocks noGrp="1"/>
          </p:cNvSpPr>
          <p:nvPr>
            <p:ph type="title"/>
          </p:nvPr>
        </p:nvSpPr>
        <p:spPr/>
        <p:txBody>
          <a:bodyPr/>
          <a:lstStyle/>
          <a:p>
            <a:pPr algn="ctr"/>
            <a:r>
              <a:rPr lang="en-US" b="1" dirty="0"/>
              <a:t>POSITION OF IMMOBILIZATION </a:t>
            </a:r>
          </a:p>
        </p:txBody>
      </p:sp>
      <p:sp>
        <p:nvSpPr>
          <p:cNvPr id="3" name="Content Placeholder 2">
            <a:extLst>
              <a:ext uri="{FF2B5EF4-FFF2-40B4-BE49-F238E27FC236}">
                <a16:creationId xmlns:a16="http://schemas.microsoft.com/office/drawing/2014/main" id="{B2BAF266-7FD1-419A-887E-E3CDAAF97D94}"/>
              </a:ext>
            </a:extLst>
          </p:cNvPr>
          <p:cNvSpPr>
            <a:spLocks noGrp="1"/>
          </p:cNvSpPr>
          <p:nvPr>
            <p:ph idx="1"/>
          </p:nvPr>
        </p:nvSpPr>
        <p:spPr/>
        <p:txBody>
          <a:bodyPr>
            <a:normAutofit/>
          </a:bodyPr>
          <a:lstStyle/>
          <a:p>
            <a:r>
              <a:rPr lang="en-US" sz="2700" dirty="0">
                <a:solidFill>
                  <a:srgbClr val="C0504D"/>
                </a:solidFill>
                <a:latin typeface="Calibri" panose="020F0502020204030204" pitchFamily="34" charset="0"/>
              </a:rPr>
              <a:t>Elbow:</a:t>
            </a:r>
            <a:r>
              <a:rPr lang="en-US" sz="2700" dirty="0">
                <a:solidFill>
                  <a:srgbClr val="000000"/>
                </a:solidFill>
                <a:latin typeface="Calibri" panose="020F0502020204030204" pitchFamily="34" charset="0"/>
              </a:rPr>
              <a:t> 90º of flexion </a:t>
            </a:r>
            <a:endParaRPr lang="en-US" sz="3600" dirty="0"/>
          </a:p>
          <a:p>
            <a:pPr marL="0" indent="0">
              <a:buNone/>
            </a:pPr>
            <a:r>
              <a:rPr lang="en-US" sz="2700" dirty="0">
                <a:solidFill>
                  <a:srgbClr val="C0504D"/>
                </a:solidFill>
                <a:latin typeface="Arial" panose="020B0604020202020204" pitchFamily="34" charset="0"/>
              </a:rPr>
              <a:t>• </a:t>
            </a:r>
            <a:r>
              <a:rPr lang="en-US" sz="2700" dirty="0">
                <a:solidFill>
                  <a:srgbClr val="C0504D"/>
                </a:solidFill>
                <a:latin typeface="Calibri" panose="020F0502020204030204" pitchFamily="34" charset="0"/>
              </a:rPr>
              <a:t>Wrist:</a:t>
            </a:r>
            <a:r>
              <a:rPr lang="en-US" sz="2700" dirty="0">
                <a:solidFill>
                  <a:srgbClr val="000000"/>
                </a:solidFill>
                <a:latin typeface="Calibri" panose="020F0502020204030204" pitchFamily="34" charset="0"/>
              </a:rPr>
              <a:t> 30º of extension </a:t>
            </a:r>
            <a:endParaRPr lang="en-US" sz="3600" dirty="0"/>
          </a:p>
          <a:p>
            <a:pPr marL="0" indent="0">
              <a:buNone/>
            </a:pPr>
            <a:r>
              <a:rPr lang="en-US" sz="2700" dirty="0">
                <a:solidFill>
                  <a:srgbClr val="C0504D"/>
                </a:solidFill>
                <a:latin typeface="Arial" panose="020B0604020202020204" pitchFamily="34" charset="0"/>
              </a:rPr>
              <a:t>• </a:t>
            </a:r>
            <a:r>
              <a:rPr lang="en-US" sz="2700" dirty="0">
                <a:solidFill>
                  <a:srgbClr val="C0504D"/>
                </a:solidFill>
                <a:latin typeface="Calibri" panose="020F0502020204030204" pitchFamily="34" charset="0"/>
              </a:rPr>
              <a:t>Thumb:</a:t>
            </a:r>
            <a:r>
              <a:rPr lang="en-US" sz="2700" dirty="0">
                <a:solidFill>
                  <a:srgbClr val="000000"/>
                </a:solidFill>
                <a:latin typeface="Calibri" panose="020F0502020204030204" pitchFamily="34" charset="0"/>
              </a:rPr>
              <a:t> midway between maximal radial and palmar abduction </a:t>
            </a:r>
            <a:endParaRPr lang="en-US" sz="3600" dirty="0"/>
          </a:p>
          <a:p>
            <a:pPr marL="0" indent="0">
              <a:buNone/>
            </a:pPr>
            <a:r>
              <a:rPr lang="en-US" sz="2700" dirty="0">
                <a:solidFill>
                  <a:srgbClr val="C0504D"/>
                </a:solidFill>
                <a:latin typeface="Arial" panose="020B0604020202020204" pitchFamily="34" charset="0"/>
              </a:rPr>
              <a:t>• </a:t>
            </a:r>
            <a:r>
              <a:rPr lang="en-US" sz="2700" dirty="0">
                <a:solidFill>
                  <a:srgbClr val="C0504D"/>
                </a:solidFill>
                <a:latin typeface="Calibri" panose="020F0502020204030204" pitchFamily="34" charset="0"/>
              </a:rPr>
              <a:t>Hand:</a:t>
            </a:r>
            <a:r>
              <a:rPr lang="en-US" sz="2700" dirty="0">
                <a:solidFill>
                  <a:srgbClr val="000000"/>
                </a:solidFill>
                <a:latin typeface="Calibri" panose="020F0502020204030204" pitchFamily="34" charset="0"/>
              </a:rPr>
              <a:t> intrinsic plus (MCP joints in at least 70º of flexion and IP joints in extension) </a:t>
            </a:r>
            <a:endParaRPr lang="en-US" sz="3600" dirty="0"/>
          </a:p>
          <a:p>
            <a:pPr marL="0" indent="0">
              <a:buNone/>
            </a:pPr>
            <a:r>
              <a:rPr lang="en-US" sz="2700" dirty="0">
                <a:solidFill>
                  <a:srgbClr val="000000"/>
                </a:solidFill>
                <a:latin typeface="Arial" panose="020B0604020202020204" pitchFamily="34" charset="0"/>
              </a:rPr>
              <a:t>	– </a:t>
            </a:r>
            <a:r>
              <a:rPr lang="en-US" sz="2700" dirty="0">
                <a:solidFill>
                  <a:srgbClr val="000000"/>
                </a:solidFill>
                <a:latin typeface="Calibri" panose="020F0502020204030204" pitchFamily="34" charset="0"/>
              </a:rPr>
              <a:t>Position of Safe Immobilization (POSI)</a:t>
            </a:r>
            <a:endParaRPr lang="en-US" sz="3600" dirty="0"/>
          </a:p>
        </p:txBody>
      </p:sp>
    </p:spTree>
    <p:extLst>
      <p:ext uri="{BB962C8B-B14F-4D97-AF65-F5344CB8AC3E}">
        <p14:creationId xmlns:p14="http://schemas.microsoft.com/office/powerpoint/2010/main" val="3505477035"/>
      </p:ext>
    </p:extLst>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452F4-692A-4A17-BA59-49C11B7A88F7}"/>
              </a:ext>
            </a:extLst>
          </p:cNvPr>
          <p:cNvSpPr>
            <a:spLocks noGrp="1"/>
          </p:cNvSpPr>
          <p:nvPr>
            <p:ph type="title"/>
          </p:nvPr>
        </p:nvSpPr>
        <p:spPr>
          <a:xfrm>
            <a:off x="762000" y="-381000"/>
            <a:ext cx="8229600" cy="1143000"/>
          </a:xfrm>
        </p:spPr>
        <p:txBody>
          <a:bodyPr/>
          <a:lstStyle/>
          <a:p>
            <a:r>
              <a:rPr lang="en-GB" dirty="0"/>
              <a:t>General waste storage</a:t>
            </a:r>
            <a:endParaRPr lang="en-US" dirty="0"/>
          </a:p>
        </p:txBody>
      </p:sp>
      <p:pic>
        <p:nvPicPr>
          <p:cNvPr id="5" name="Content Placeholder 4">
            <a:extLst>
              <a:ext uri="{FF2B5EF4-FFF2-40B4-BE49-F238E27FC236}">
                <a16:creationId xmlns:a16="http://schemas.microsoft.com/office/drawing/2014/main" id="{1F66388B-DB98-41B5-B518-2E363101F3B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3200" y="881451"/>
            <a:ext cx="2819400" cy="5962597"/>
          </a:xfrm>
        </p:spPr>
      </p:pic>
    </p:spTree>
    <p:extLst>
      <p:ext uri="{BB962C8B-B14F-4D97-AF65-F5344CB8AC3E}">
        <p14:creationId xmlns:p14="http://schemas.microsoft.com/office/powerpoint/2010/main" val="854751876"/>
      </p:ext>
    </p:extLst>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79AE5-F6AA-4175-9AA7-D8878F1D67F0}"/>
              </a:ext>
            </a:extLst>
          </p:cNvPr>
          <p:cNvSpPr>
            <a:spLocks noGrp="1"/>
          </p:cNvSpPr>
          <p:nvPr>
            <p:ph type="title"/>
          </p:nvPr>
        </p:nvSpPr>
        <p:spPr>
          <a:xfrm>
            <a:off x="990600" y="-152400"/>
            <a:ext cx="8229600" cy="1143000"/>
          </a:xfrm>
        </p:spPr>
        <p:txBody>
          <a:bodyPr/>
          <a:lstStyle/>
          <a:p>
            <a:r>
              <a:rPr lang="en-GB" dirty="0"/>
              <a:t>Infectious waste storage</a:t>
            </a:r>
            <a:endParaRPr lang="en-US" dirty="0"/>
          </a:p>
        </p:txBody>
      </p:sp>
      <p:pic>
        <p:nvPicPr>
          <p:cNvPr id="5" name="Content Placeholder 4">
            <a:extLst>
              <a:ext uri="{FF2B5EF4-FFF2-40B4-BE49-F238E27FC236}">
                <a16:creationId xmlns:a16="http://schemas.microsoft.com/office/drawing/2014/main" id="{DFB77E03-B2D2-4BBC-9A98-F2EFD2B3779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3200" y="1005200"/>
            <a:ext cx="3352800" cy="5852800"/>
          </a:xfrm>
        </p:spPr>
      </p:pic>
    </p:spTree>
    <p:extLst>
      <p:ext uri="{BB962C8B-B14F-4D97-AF65-F5344CB8AC3E}">
        <p14:creationId xmlns:p14="http://schemas.microsoft.com/office/powerpoint/2010/main" val="1887622871"/>
      </p:ext>
    </p:extLst>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383DE-0C9B-4092-A74E-834AEEA486B8}"/>
              </a:ext>
            </a:extLst>
          </p:cNvPr>
          <p:cNvSpPr>
            <a:spLocks noGrp="1"/>
          </p:cNvSpPr>
          <p:nvPr>
            <p:ph type="title"/>
          </p:nvPr>
        </p:nvSpPr>
        <p:spPr>
          <a:xfrm>
            <a:off x="932645" y="-304800"/>
            <a:ext cx="8229600" cy="1143000"/>
          </a:xfrm>
        </p:spPr>
        <p:txBody>
          <a:bodyPr/>
          <a:lstStyle/>
          <a:p>
            <a:r>
              <a:rPr lang="en-GB" dirty="0"/>
              <a:t>Pathological waste storage</a:t>
            </a:r>
            <a:endParaRPr lang="en-US" dirty="0"/>
          </a:p>
        </p:txBody>
      </p:sp>
      <p:pic>
        <p:nvPicPr>
          <p:cNvPr id="5" name="Content Placeholder 4">
            <a:extLst>
              <a:ext uri="{FF2B5EF4-FFF2-40B4-BE49-F238E27FC236}">
                <a16:creationId xmlns:a16="http://schemas.microsoft.com/office/drawing/2014/main" id="{8278B1D2-1C31-4897-8E58-00342AC50D0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7000" y="785872"/>
            <a:ext cx="3505200" cy="6051063"/>
          </a:xfrm>
        </p:spPr>
      </p:pic>
    </p:spTree>
    <p:extLst>
      <p:ext uri="{BB962C8B-B14F-4D97-AF65-F5344CB8AC3E}">
        <p14:creationId xmlns:p14="http://schemas.microsoft.com/office/powerpoint/2010/main" val="492683669"/>
      </p:ext>
    </p:extLst>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44E13-9079-410C-BA28-E268DC0F6D30}"/>
              </a:ext>
            </a:extLst>
          </p:cNvPr>
          <p:cNvSpPr>
            <a:spLocks noGrp="1"/>
          </p:cNvSpPr>
          <p:nvPr>
            <p:ph type="title"/>
          </p:nvPr>
        </p:nvSpPr>
        <p:spPr>
          <a:xfrm>
            <a:off x="896155" y="-381000"/>
            <a:ext cx="8229600" cy="1143000"/>
          </a:xfrm>
        </p:spPr>
        <p:txBody>
          <a:bodyPr/>
          <a:lstStyle/>
          <a:p>
            <a:r>
              <a:rPr lang="en-GB" dirty="0"/>
              <a:t>Sharp waste storage</a:t>
            </a:r>
            <a:endParaRPr lang="en-US" dirty="0"/>
          </a:p>
        </p:txBody>
      </p:sp>
      <p:pic>
        <p:nvPicPr>
          <p:cNvPr id="5" name="Content Placeholder 4">
            <a:extLst>
              <a:ext uri="{FF2B5EF4-FFF2-40B4-BE49-F238E27FC236}">
                <a16:creationId xmlns:a16="http://schemas.microsoft.com/office/drawing/2014/main" id="{2222EFF7-BA42-4C36-91FB-42486C6A0D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9400" y="848198"/>
            <a:ext cx="3124200" cy="6016415"/>
          </a:xfrm>
        </p:spPr>
      </p:pic>
    </p:spTree>
    <p:extLst>
      <p:ext uri="{BB962C8B-B14F-4D97-AF65-F5344CB8AC3E}">
        <p14:creationId xmlns:p14="http://schemas.microsoft.com/office/powerpoint/2010/main" val="31573300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9883E-9C26-4E3B-B775-06960CBDC7E2}"/>
              </a:ext>
            </a:extLst>
          </p:cNvPr>
          <p:cNvSpPr>
            <a:spLocks noGrp="1"/>
          </p:cNvSpPr>
          <p:nvPr>
            <p:ph type="title"/>
          </p:nvPr>
        </p:nvSpPr>
        <p:spPr/>
        <p:txBody>
          <a:bodyPr/>
          <a:lstStyle/>
          <a:p>
            <a:r>
              <a:rPr lang="en-US" dirty="0"/>
              <a:t>Position </a:t>
            </a:r>
          </a:p>
        </p:txBody>
      </p:sp>
      <p:pic>
        <p:nvPicPr>
          <p:cNvPr id="5" name="Content Placeholder 4">
            <a:extLst>
              <a:ext uri="{FF2B5EF4-FFF2-40B4-BE49-F238E27FC236}">
                <a16:creationId xmlns:a16="http://schemas.microsoft.com/office/drawing/2014/main" id="{8F996A4A-C111-4412-8CEC-E1E16D0F46F5}"/>
              </a:ext>
            </a:extLst>
          </p:cNvPr>
          <p:cNvPicPr>
            <a:picLocks noGrp="1" noChangeAspect="1"/>
          </p:cNvPicPr>
          <p:nvPr>
            <p:ph idx="1"/>
          </p:nvPr>
        </p:nvPicPr>
        <p:blipFill>
          <a:blip r:embed="rId2"/>
          <a:stretch>
            <a:fillRect/>
          </a:stretch>
        </p:blipFill>
        <p:spPr>
          <a:xfrm>
            <a:off x="0" y="1893661"/>
            <a:ext cx="4288359" cy="3176563"/>
          </a:xfrm>
        </p:spPr>
      </p:pic>
      <p:pic>
        <p:nvPicPr>
          <p:cNvPr id="7" name="Picture 6">
            <a:extLst>
              <a:ext uri="{FF2B5EF4-FFF2-40B4-BE49-F238E27FC236}">
                <a16:creationId xmlns:a16="http://schemas.microsoft.com/office/drawing/2014/main" id="{5205DB2C-C836-4571-9E39-3F39E48AE6E9}"/>
              </a:ext>
            </a:extLst>
          </p:cNvPr>
          <p:cNvPicPr>
            <a:picLocks noChangeAspect="1"/>
          </p:cNvPicPr>
          <p:nvPr/>
        </p:nvPicPr>
        <p:blipFill>
          <a:blip r:embed="rId3"/>
          <a:stretch>
            <a:fillRect/>
          </a:stretch>
        </p:blipFill>
        <p:spPr>
          <a:xfrm>
            <a:off x="4288359" y="2878556"/>
            <a:ext cx="4550518" cy="1487329"/>
          </a:xfrm>
          <a:prstGeom prst="rect">
            <a:avLst/>
          </a:prstGeom>
        </p:spPr>
      </p:pic>
    </p:spTree>
    <p:extLst>
      <p:ext uri="{BB962C8B-B14F-4D97-AF65-F5344CB8AC3E}">
        <p14:creationId xmlns:p14="http://schemas.microsoft.com/office/powerpoint/2010/main" val="24549076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3310A-5242-40A6-BFF5-24617970D546}"/>
              </a:ext>
            </a:extLst>
          </p:cNvPr>
          <p:cNvSpPr>
            <a:spLocks noGrp="1"/>
          </p:cNvSpPr>
          <p:nvPr>
            <p:ph type="title"/>
          </p:nvPr>
        </p:nvSpPr>
        <p:spPr/>
        <p:txBody>
          <a:bodyPr/>
          <a:lstStyle/>
          <a:p>
            <a:r>
              <a:rPr lang="en-US" dirty="0"/>
              <a:t>Position </a:t>
            </a:r>
          </a:p>
        </p:txBody>
      </p:sp>
      <p:pic>
        <p:nvPicPr>
          <p:cNvPr id="5" name="Content Placeholder 4">
            <a:extLst>
              <a:ext uri="{FF2B5EF4-FFF2-40B4-BE49-F238E27FC236}">
                <a16:creationId xmlns:a16="http://schemas.microsoft.com/office/drawing/2014/main" id="{02105201-4381-4B51-8752-4A6D829BEA23}"/>
              </a:ext>
            </a:extLst>
          </p:cNvPr>
          <p:cNvPicPr>
            <a:picLocks noGrp="1" noChangeAspect="1"/>
          </p:cNvPicPr>
          <p:nvPr>
            <p:ph idx="1"/>
          </p:nvPr>
        </p:nvPicPr>
        <p:blipFill>
          <a:blip r:embed="rId2"/>
          <a:stretch>
            <a:fillRect/>
          </a:stretch>
        </p:blipFill>
        <p:spPr>
          <a:xfrm>
            <a:off x="3657600" y="684210"/>
            <a:ext cx="4537294" cy="2316407"/>
          </a:xfrm>
        </p:spPr>
      </p:pic>
      <p:pic>
        <p:nvPicPr>
          <p:cNvPr id="7" name="Picture 6">
            <a:extLst>
              <a:ext uri="{FF2B5EF4-FFF2-40B4-BE49-F238E27FC236}">
                <a16:creationId xmlns:a16="http://schemas.microsoft.com/office/drawing/2014/main" id="{EF9E93C7-8CDD-43F1-A38D-04FDC293DDFD}"/>
              </a:ext>
            </a:extLst>
          </p:cNvPr>
          <p:cNvPicPr>
            <a:picLocks noChangeAspect="1"/>
          </p:cNvPicPr>
          <p:nvPr/>
        </p:nvPicPr>
        <p:blipFill>
          <a:blip r:embed="rId3"/>
          <a:stretch>
            <a:fillRect/>
          </a:stretch>
        </p:blipFill>
        <p:spPr>
          <a:xfrm>
            <a:off x="1706619" y="3162798"/>
            <a:ext cx="5207143" cy="2678572"/>
          </a:xfrm>
          <a:prstGeom prst="rect">
            <a:avLst/>
          </a:prstGeom>
        </p:spPr>
      </p:pic>
    </p:spTree>
    <p:extLst>
      <p:ext uri="{BB962C8B-B14F-4D97-AF65-F5344CB8AC3E}">
        <p14:creationId xmlns:p14="http://schemas.microsoft.com/office/powerpoint/2010/main" val="25907571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CA175-40AB-45B2-82B6-C8D599C108FD}"/>
              </a:ext>
            </a:extLst>
          </p:cNvPr>
          <p:cNvSpPr>
            <a:spLocks noGrp="1"/>
          </p:cNvSpPr>
          <p:nvPr>
            <p:ph type="title"/>
          </p:nvPr>
        </p:nvSpPr>
        <p:spPr/>
        <p:txBody>
          <a:bodyPr/>
          <a:lstStyle/>
          <a:p>
            <a:pPr algn="ctr"/>
            <a:r>
              <a:rPr lang="en-US" b="1" dirty="0"/>
              <a:t>THE HAND</a:t>
            </a:r>
          </a:p>
        </p:txBody>
      </p:sp>
      <p:sp>
        <p:nvSpPr>
          <p:cNvPr id="3" name="Content Placeholder 2">
            <a:extLst>
              <a:ext uri="{FF2B5EF4-FFF2-40B4-BE49-F238E27FC236}">
                <a16:creationId xmlns:a16="http://schemas.microsoft.com/office/drawing/2014/main" id="{160BB3C9-C406-4249-A788-B78CF60F047C}"/>
              </a:ext>
            </a:extLst>
          </p:cNvPr>
          <p:cNvSpPr>
            <a:spLocks noGrp="1"/>
          </p:cNvSpPr>
          <p:nvPr>
            <p:ph idx="1"/>
          </p:nvPr>
        </p:nvSpPr>
        <p:spPr/>
        <p:txBody>
          <a:bodyPr>
            <a:normAutofit lnSpcReduction="10000"/>
          </a:bodyPr>
          <a:lstStyle/>
          <a:p>
            <a:pPr marL="0" indent="0">
              <a:buNone/>
            </a:pPr>
            <a:r>
              <a:rPr lang="en-US" dirty="0">
                <a:solidFill>
                  <a:srgbClr val="CC0099"/>
                </a:solidFill>
                <a:effectLst/>
                <a:latin typeface="Calibri" panose="020F0502020204030204" pitchFamily="34" charset="0"/>
              </a:rPr>
              <a:t>	</a:t>
            </a:r>
            <a:r>
              <a:rPr lang="en-US" sz="2700" dirty="0">
                <a:solidFill>
                  <a:srgbClr val="CC0099"/>
                </a:solidFill>
                <a:latin typeface="Calibri" panose="020F0502020204030204" pitchFamily="34" charset="0"/>
              </a:rPr>
              <a:t>	Position of Safe Immobilization (POSI) </a:t>
            </a:r>
            <a:endParaRPr lang="en-US" sz="3600" dirty="0"/>
          </a:p>
          <a:p>
            <a:pPr marL="0" indent="0">
              <a:buNone/>
            </a:pPr>
            <a:r>
              <a:rPr lang="en-US" sz="2700" dirty="0">
                <a:solidFill>
                  <a:srgbClr val="000000"/>
                </a:solidFill>
                <a:latin typeface="Arial" panose="020B0604020202020204" pitchFamily="34" charset="0"/>
              </a:rPr>
              <a:t>• </a:t>
            </a:r>
            <a:r>
              <a:rPr lang="en-US" sz="2700" dirty="0">
                <a:solidFill>
                  <a:srgbClr val="000000"/>
                </a:solidFill>
                <a:latin typeface="Calibri" panose="020F0502020204030204" pitchFamily="34" charset="0"/>
              </a:rPr>
              <a:t>A position used to rest the hand during periods of immobilization to minimize/prevent joint stiffness &amp; intrinsic contractures. </a:t>
            </a:r>
          </a:p>
          <a:p>
            <a:pPr marL="0" indent="0">
              <a:buNone/>
            </a:pPr>
            <a:r>
              <a:rPr lang="en-US" sz="2700" dirty="0">
                <a:solidFill>
                  <a:srgbClr val="000000"/>
                </a:solidFill>
                <a:latin typeface="Arial" panose="020B0604020202020204" pitchFamily="34" charset="0"/>
              </a:rPr>
              <a:t>• </a:t>
            </a:r>
            <a:r>
              <a:rPr lang="en-US" sz="2700" dirty="0">
                <a:solidFill>
                  <a:srgbClr val="000000"/>
                </a:solidFill>
                <a:latin typeface="Calibri" panose="020F0502020204030204" pitchFamily="34" charset="0"/>
              </a:rPr>
              <a:t>In the early 1960’s, James recognized that the MCP joints recover better from a period of immobilization when placed in flexion and the IP joints recover better when in extension. </a:t>
            </a:r>
            <a:endParaRPr lang="en-US" sz="3600" dirty="0"/>
          </a:p>
          <a:p>
            <a:pPr marL="0" indent="0">
              <a:buNone/>
            </a:pPr>
            <a:r>
              <a:rPr lang="en-US" sz="2700" dirty="0">
                <a:solidFill>
                  <a:srgbClr val="000000"/>
                </a:solidFill>
                <a:latin typeface="Arial" panose="020B0604020202020204" pitchFamily="34" charset="0"/>
              </a:rPr>
              <a:t>• </a:t>
            </a:r>
            <a:r>
              <a:rPr lang="en-US" sz="2700" dirty="0">
                <a:solidFill>
                  <a:srgbClr val="000000"/>
                </a:solidFill>
                <a:latin typeface="Calibri" panose="020F0502020204030204" pitchFamily="34" charset="0"/>
              </a:rPr>
              <a:t>Since then, extensive research emphasized the importance of this position.</a:t>
            </a:r>
            <a:endParaRPr lang="en-US" sz="3600" dirty="0"/>
          </a:p>
        </p:txBody>
      </p:sp>
    </p:spTree>
    <p:extLst>
      <p:ext uri="{BB962C8B-B14F-4D97-AF65-F5344CB8AC3E}">
        <p14:creationId xmlns:p14="http://schemas.microsoft.com/office/powerpoint/2010/main" val="606375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2137E-90A5-4B72-9BDF-D5342FCC5AC8}"/>
              </a:ext>
            </a:extLst>
          </p:cNvPr>
          <p:cNvSpPr>
            <a:spLocks noGrp="1"/>
          </p:cNvSpPr>
          <p:nvPr>
            <p:ph type="title"/>
          </p:nvPr>
        </p:nvSpPr>
        <p:spPr/>
        <p:txBody>
          <a:bodyPr>
            <a:normAutofit fontScale="90000"/>
          </a:bodyPr>
          <a:lstStyle/>
          <a:p>
            <a:r>
              <a:rPr lang="en-US" dirty="0"/>
              <a:t>INTRODUCTION TO CASTING AND SPLINTING (PLASTER OF PARIS)</a:t>
            </a:r>
          </a:p>
        </p:txBody>
      </p:sp>
      <p:sp>
        <p:nvSpPr>
          <p:cNvPr id="3" name="Content Placeholder 2">
            <a:extLst>
              <a:ext uri="{FF2B5EF4-FFF2-40B4-BE49-F238E27FC236}">
                <a16:creationId xmlns:a16="http://schemas.microsoft.com/office/drawing/2014/main" id="{080AB1AD-05D1-4AC2-82CA-0AB2DD4D3A76}"/>
              </a:ext>
            </a:extLst>
          </p:cNvPr>
          <p:cNvSpPr>
            <a:spLocks noGrp="1"/>
          </p:cNvSpPr>
          <p:nvPr>
            <p:ph idx="1"/>
          </p:nvPr>
        </p:nvSpPr>
        <p:spPr/>
        <p:txBody>
          <a:bodyPr/>
          <a:lstStyle/>
          <a:p>
            <a:r>
              <a:rPr lang="en-US" dirty="0"/>
              <a:t>Definition:</a:t>
            </a:r>
          </a:p>
          <a:p>
            <a:pPr marL="571500" indent="-571500">
              <a:buFont typeface="+mj-lt"/>
              <a:buAutoNum type="romanUcPeriod"/>
            </a:pPr>
            <a:r>
              <a:rPr lang="en-US" dirty="0"/>
              <a:t>Casting involves circumferential application of plaster or fiberglass to an extremity.</a:t>
            </a:r>
          </a:p>
          <a:p>
            <a:pPr marL="571500" indent="-571500">
              <a:buFont typeface="+mj-lt"/>
              <a:buAutoNum type="romanUcPeriod"/>
            </a:pPr>
            <a:r>
              <a:rPr lang="en-US" dirty="0"/>
              <a:t>Splint is a noncircumferential application of plaster of Paris and fiber cast to immobilize part of the limb that accommodate swelling.</a:t>
            </a:r>
          </a:p>
        </p:txBody>
      </p:sp>
    </p:spTree>
    <p:extLst>
      <p:ext uri="{BB962C8B-B14F-4D97-AF65-F5344CB8AC3E}">
        <p14:creationId xmlns:p14="http://schemas.microsoft.com/office/powerpoint/2010/main" val="5618142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D7AC1-8FCC-4F91-85FD-CA566893CED5}"/>
              </a:ext>
            </a:extLst>
          </p:cNvPr>
          <p:cNvSpPr>
            <a:spLocks noGrp="1"/>
          </p:cNvSpPr>
          <p:nvPr>
            <p:ph type="title"/>
          </p:nvPr>
        </p:nvSpPr>
        <p:spPr/>
        <p:txBody>
          <a:bodyPr/>
          <a:lstStyle/>
          <a:p>
            <a:pPr algn="ctr"/>
            <a:r>
              <a:rPr lang="en-US" b="1" dirty="0"/>
              <a:t>THE HAND</a:t>
            </a:r>
          </a:p>
        </p:txBody>
      </p:sp>
      <p:sp>
        <p:nvSpPr>
          <p:cNvPr id="3" name="Content Placeholder 2">
            <a:extLst>
              <a:ext uri="{FF2B5EF4-FFF2-40B4-BE49-F238E27FC236}">
                <a16:creationId xmlns:a16="http://schemas.microsoft.com/office/drawing/2014/main" id="{2E08286D-0550-4F4E-A4CE-473F8FD86833}"/>
              </a:ext>
            </a:extLst>
          </p:cNvPr>
          <p:cNvSpPr>
            <a:spLocks noGrp="1"/>
          </p:cNvSpPr>
          <p:nvPr>
            <p:ph idx="1"/>
          </p:nvPr>
        </p:nvSpPr>
        <p:spPr/>
        <p:txBody>
          <a:bodyPr>
            <a:normAutofit/>
          </a:bodyPr>
          <a:lstStyle/>
          <a:p>
            <a:r>
              <a:rPr lang="en-US" dirty="0">
                <a:solidFill>
                  <a:srgbClr val="C0504D"/>
                </a:solidFill>
                <a:effectLst/>
                <a:latin typeface="Calibri" panose="020F0502020204030204" pitchFamily="34" charset="0"/>
              </a:rPr>
              <a:t>Wrist:</a:t>
            </a:r>
            <a:r>
              <a:rPr lang="en-US" dirty="0">
                <a:solidFill>
                  <a:srgbClr val="000000"/>
                </a:solidFill>
                <a:effectLst/>
                <a:latin typeface="Calibri" panose="020F0502020204030204" pitchFamily="34" charset="0"/>
              </a:rPr>
              <a:t> Moderate extension (10-45º) </a:t>
            </a:r>
            <a:endParaRPr lang="en-US" sz="3000" dirty="0"/>
          </a:p>
          <a:p>
            <a:pPr marL="0" indent="0">
              <a:buNone/>
            </a:pPr>
            <a:r>
              <a:rPr lang="en-US" dirty="0">
                <a:solidFill>
                  <a:srgbClr val="C0504D"/>
                </a:solidFill>
                <a:effectLst/>
                <a:latin typeface="Arial" panose="020B0604020202020204" pitchFamily="34" charset="0"/>
              </a:rPr>
              <a:t>• </a:t>
            </a:r>
            <a:r>
              <a:rPr lang="en-US" dirty="0">
                <a:solidFill>
                  <a:srgbClr val="C0504D"/>
                </a:solidFill>
                <a:effectLst/>
                <a:latin typeface="Calibri" panose="020F0502020204030204" pitchFamily="34" charset="0"/>
              </a:rPr>
              <a:t>MCP joints:</a:t>
            </a:r>
            <a:r>
              <a:rPr lang="en-US" dirty="0">
                <a:solidFill>
                  <a:srgbClr val="000000"/>
                </a:solidFill>
                <a:effectLst/>
                <a:latin typeface="Calibri" panose="020F0502020204030204" pitchFamily="34" charset="0"/>
              </a:rPr>
              <a:t> Flexion (70-90º) </a:t>
            </a:r>
            <a:endParaRPr lang="en-US" sz="3000" dirty="0"/>
          </a:p>
          <a:p>
            <a:pPr marL="0" indent="0">
              <a:buNone/>
            </a:pPr>
            <a:r>
              <a:rPr lang="en-US" dirty="0">
                <a:solidFill>
                  <a:srgbClr val="C0504D"/>
                </a:solidFill>
                <a:effectLst/>
                <a:latin typeface="Arial" panose="020B0604020202020204" pitchFamily="34" charset="0"/>
              </a:rPr>
              <a:t>• </a:t>
            </a:r>
            <a:r>
              <a:rPr lang="en-US" dirty="0">
                <a:solidFill>
                  <a:srgbClr val="C0504D"/>
                </a:solidFill>
                <a:effectLst/>
                <a:latin typeface="Calibri" panose="020F0502020204030204" pitchFamily="34" charset="0"/>
              </a:rPr>
              <a:t>PIP joints:</a:t>
            </a:r>
            <a:r>
              <a:rPr lang="en-US" dirty="0">
                <a:solidFill>
                  <a:srgbClr val="000000"/>
                </a:solidFill>
                <a:effectLst/>
                <a:latin typeface="Calibri" panose="020F0502020204030204" pitchFamily="34" charset="0"/>
              </a:rPr>
              <a:t> Neutral </a:t>
            </a:r>
            <a:endParaRPr lang="en-US" sz="3000" dirty="0"/>
          </a:p>
          <a:p>
            <a:pPr marL="0" indent="0">
              <a:buNone/>
            </a:pPr>
            <a:r>
              <a:rPr lang="en-US" dirty="0">
                <a:solidFill>
                  <a:srgbClr val="000000"/>
                </a:solidFill>
                <a:effectLst/>
                <a:latin typeface="Arial" panose="020B0604020202020204" pitchFamily="34" charset="0"/>
              </a:rPr>
              <a:t>	– </a:t>
            </a:r>
            <a:r>
              <a:rPr lang="en-US" dirty="0">
                <a:solidFill>
                  <a:srgbClr val="000000"/>
                </a:solidFill>
                <a:effectLst/>
                <a:latin typeface="Calibri" panose="020F0502020204030204" pitchFamily="34" charset="0"/>
              </a:rPr>
              <a:t>The exact degrees can vary slightly depending on </a:t>
            </a:r>
            <a:endParaRPr lang="en-US" sz="3000" dirty="0"/>
          </a:p>
          <a:p>
            <a:pPr marL="0" indent="0">
              <a:buNone/>
            </a:pPr>
            <a:r>
              <a:rPr lang="en-US" dirty="0">
                <a:solidFill>
                  <a:srgbClr val="000000"/>
                </a:solidFill>
                <a:effectLst/>
                <a:latin typeface="Arial" panose="020B0604020202020204" pitchFamily="34" charset="0"/>
              </a:rPr>
              <a:t>	• </a:t>
            </a:r>
            <a:r>
              <a:rPr lang="en-US" dirty="0">
                <a:solidFill>
                  <a:srgbClr val="000000"/>
                </a:solidFill>
                <a:effectLst/>
                <a:latin typeface="Calibri" panose="020F0502020204030204" pitchFamily="34" charset="0"/>
              </a:rPr>
              <a:t>reason for splinting </a:t>
            </a:r>
            <a:endParaRPr lang="en-US" sz="3000" dirty="0"/>
          </a:p>
          <a:p>
            <a:pPr marL="0" indent="0">
              <a:buNone/>
            </a:pPr>
            <a:r>
              <a:rPr lang="en-US" dirty="0">
                <a:solidFill>
                  <a:srgbClr val="000000"/>
                </a:solidFill>
                <a:effectLst/>
                <a:latin typeface="Arial" panose="020B0604020202020204" pitchFamily="34" charset="0"/>
              </a:rPr>
              <a:t>	• </a:t>
            </a:r>
            <a:r>
              <a:rPr lang="en-US" dirty="0">
                <a:solidFill>
                  <a:srgbClr val="000000"/>
                </a:solidFill>
                <a:effectLst/>
                <a:latin typeface="Calibri" panose="020F0502020204030204" pitchFamily="34" charset="0"/>
              </a:rPr>
              <a:t>conditions of the patient’s hand (e.g. injury, surgery, existing problems)</a:t>
            </a:r>
            <a:endParaRPr lang="en-US" sz="3000" dirty="0"/>
          </a:p>
        </p:txBody>
      </p:sp>
    </p:spTree>
    <p:extLst>
      <p:ext uri="{BB962C8B-B14F-4D97-AF65-F5344CB8AC3E}">
        <p14:creationId xmlns:p14="http://schemas.microsoft.com/office/powerpoint/2010/main" val="6134876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594BE-3D9C-48F9-82CD-F4EB12221B8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903B497-D0EA-4C53-ACF1-09C94237CE73}"/>
              </a:ext>
            </a:extLst>
          </p:cNvPr>
          <p:cNvPicPr>
            <a:picLocks noGrp="1" noChangeAspect="1"/>
          </p:cNvPicPr>
          <p:nvPr>
            <p:ph idx="1"/>
          </p:nvPr>
        </p:nvPicPr>
        <p:blipFill>
          <a:blip r:embed="rId2"/>
          <a:stretch>
            <a:fillRect/>
          </a:stretch>
        </p:blipFill>
        <p:spPr>
          <a:xfrm>
            <a:off x="0" y="857251"/>
            <a:ext cx="9090955" cy="5143499"/>
          </a:xfrm>
        </p:spPr>
      </p:pic>
    </p:spTree>
    <p:extLst>
      <p:ext uri="{BB962C8B-B14F-4D97-AF65-F5344CB8AC3E}">
        <p14:creationId xmlns:p14="http://schemas.microsoft.com/office/powerpoint/2010/main" val="23228343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036DE-FE43-45C5-A027-7325EE75944D}"/>
              </a:ext>
            </a:extLst>
          </p:cNvPr>
          <p:cNvSpPr>
            <a:spLocks noGrp="1"/>
          </p:cNvSpPr>
          <p:nvPr>
            <p:ph type="title"/>
          </p:nvPr>
        </p:nvSpPr>
        <p:spPr/>
        <p:txBody>
          <a:bodyPr/>
          <a:lstStyle/>
          <a:p>
            <a:pPr algn="ctr"/>
            <a:r>
              <a:rPr lang="en-US" b="1" dirty="0"/>
              <a:t>THE HAND</a:t>
            </a:r>
          </a:p>
        </p:txBody>
      </p:sp>
      <p:sp>
        <p:nvSpPr>
          <p:cNvPr id="3" name="Content Placeholder 2">
            <a:extLst>
              <a:ext uri="{FF2B5EF4-FFF2-40B4-BE49-F238E27FC236}">
                <a16:creationId xmlns:a16="http://schemas.microsoft.com/office/drawing/2014/main" id="{C5DC3A5F-928E-4EE1-9B3D-48D2EFA7C443}"/>
              </a:ext>
            </a:extLst>
          </p:cNvPr>
          <p:cNvSpPr>
            <a:spLocks noGrp="1"/>
          </p:cNvSpPr>
          <p:nvPr>
            <p:ph idx="1"/>
          </p:nvPr>
        </p:nvSpPr>
        <p:spPr/>
        <p:txBody>
          <a:bodyPr>
            <a:normAutofit/>
          </a:bodyPr>
          <a:lstStyle/>
          <a:p>
            <a:pPr marL="0" indent="0">
              <a:buNone/>
            </a:pPr>
            <a:r>
              <a:rPr lang="en-US" sz="2700" dirty="0">
                <a:solidFill>
                  <a:srgbClr val="CC0099"/>
                </a:solidFill>
                <a:latin typeface="Calibri" panose="020F0502020204030204" pitchFamily="34" charset="0"/>
              </a:rPr>
              <a:t>			Position of Safe Immobilization (POSI) </a:t>
            </a:r>
            <a:endParaRPr lang="en-US" sz="3600" dirty="0"/>
          </a:p>
          <a:p>
            <a:pPr marL="0" indent="0">
              <a:buNone/>
            </a:pPr>
            <a:r>
              <a:rPr lang="en-US" sz="2700" dirty="0">
                <a:solidFill>
                  <a:srgbClr val="000000"/>
                </a:solidFill>
                <a:latin typeface="Arial" panose="020B0604020202020204" pitchFamily="34" charset="0"/>
              </a:rPr>
              <a:t>• </a:t>
            </a:r>
            <a:r>
              <a:rPr lang="en-US" sz="2700" dirty="0">
                <a:solidFill>
                  <a:srgbClr val="000000"/>
                </a:solidFill>
                <a:latin typeface="Calibri" panose="020F0502020204030204" pitchFamily="34" charset="0"/>
              </a:rPr>
              <a:t>Apply the splint to the </a:t>
            </a:r>
            <a:r>
              <a:rPr lang="en-US" sz="2700" b="1" dirty="0">
                <a:solidFill>
                  <a:srgbClr val="000000"/>
                </a:solidFill>
                <a:latin typeface="Calibri-Bold"/>
              </a:rPr>
              <a:t>volar</a:t>
            </a:r>
            <a:r>
              <a:rPr lang="en-US" sz="2700" dirty="0">
                <a:solidFill>
                  <a:srgbClr val="000000"/>
                </a:solidFill>
                <a:latin typeface="Calibri" panose="020F0502020204030204" pitchFamily="34" charset="0"/>
              </a:rPr>
              <a:t> surface of the hand. </a:t>
            </a:r>
            <a:endParaRPr lang="en-US" sz="3600" dirty="0"/>
          </a:p>
          <a:p>
            <a:pPr marL="0" indent="0">
              <a:buNone/>
            </a:pPr>
            <a:r>
              <a:rPr lang="en-US" sz="2700" dirty="0">
                <a:solidFill>
                  <a:srgbClr val="000000"/>
                </a:solidFill>
                <a:latin typeface="Arial" panose="020B0604020202020204" pitchFamily="34" charset="0"/>
              </a:rPr>
              <a:t>• </a:t>
            </a:r>
            <a:r>
              <a:rPr lang="en-US" sz="2700" dirty="0">
                <a:solidFill>
                  <a:srgbClr val="000000"/>
                </a:solidFill>
                <a:latin typeface="Calibri" panose="020F0502020204030204" pitchFamily="34" charset="0"/>
              </a:rPr>
              <a:t>Use your own hands to </a:t>
            </a:r>
            <a:r>
              <a:rPr lang="en-US" sz="2700" dirty="0" err="1">
                <a:solidFill>
                  <a:srgbClr val="000000"/>
                </a:solidFill>
                <a:latin typeface="Calibri" panose="020F0502020204030204" pitchFamily="34" charset="0"/>
              </a:rPr>
              <a:t>emphasise</a:t>
            </a:r>
            <a:r>
              <a:rPr lang="en-US" sz="2700" dirty="0">
                <a:solidFill>
                  <a:srgbClr val="000000"/>
                </a:solidFill>
                <a:latin typeface="Calibri" panose="020F0502020204030204" pitchFamily="34" charset="0"/>
              </a:rPr>
              <a:t> and achieve the position. </a:t>
            </a:r>
            <a:endParaRPr lang="en-US" sz="3600" dirty="0"/>
          </a:p>
          <a:p>
            <a:pPr marL="0" indent="0">
              <a:buNone/>
            </a:pPr>
            <a:r>
              <a:rPr lang="en-US" sz="2700" dirty="0">
                <a:solidFill>
                  <a:srgbClr val="000000"/>
                </a:solidFill>
                <a:latin typeface="Arial" panose="020B0604020202020204" pitchFamily="34" charset="0"/>
              </a:rPr>
              <a:t>• </a:t>
            </a:r>
            <a:r>
              <a:rPr lang="en-US" sz="2700" dirty="0">
                <a:solidFill>
                  <a:srgbClr val="000000"/>
                </a:solidFill>
                <a:latin typeface="Calibri" panose="020F0502020204030204" pitchFamily="34" charset="0"/>
              </a:rPr>
              <a:t>If you feel the person’s hand is not in an ideal intrinsic plus position it is important to correct the position as soon as possible. </a:t>
            </a:r>
            <a:endParaRPr lang="en-US" sz="3600" dirty="0"/>
          </a:p>
          <a:p>
            <a:pPr marL="0" indent="0">
              <a:buNone/>
            </a:pPr>
            <a:r>
              <a:rPr lang="en-US" sz="2700" dirty="0">
                <a:solidFill>
                  <a:srgbClr val="FF3300"/>
                </a:solidFill>
                <a:latin typeface="Arial" panose="020B0604020202020204" pitchFamily="34" charset="0"/>
              </a:rPr>
              <a:t>	– </a:t>
            </a:r>
            <a:r>
              <a:rPr lang="en-US" sz="2700" dirty="0">
                <a:solidFill>
                  <a:srgbClr val="FF3300"/>
                </a:solidFill>
                <a:latin typeface="Calibri" panose="020F0502020204030204" pitchFamily="34" charset="0"/>
              </a:rPr>
              <a:t>Changes to soft tissue can begin after 3 days</a:t>
            </a:r>
            <a:endParaRPr lang="en-US" sz="3600" dirty="0"/>
          </a:p>
        </p:txBody>
      </p:sp>
    </p:spTree>
    <p:extLst>
      <p:ext uri="{BB962C8B-B14F-4D97-AF65-F5344CB8AC3E}">
        <p14:creationId xmlns:p14="http://schemas.microsoft.com/office/powerpoint/2010/main" val="20924824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C6C73-0EC1-46E7-BD5B-00326685289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48CD4E8-72CF-4C64-B53A-FCE08784CFF9}"/>
              </a:ext>
            </a:extLst>
          </p:cNvPr>
          <p:cNvPicPr>
            <a:picLocks noGrp="1" noChangeAspect="1"/>
          </p:cNvPicPr>
          <p:nvPr>
            <p:ph idx="1"/>
          </p:nvPr>
        </p:nvPicPr>
        <p:blipFill>
          <a:blip r:embed="rId2"/>
          <a:stretch>
            <a:fillRect/>
          </a:stretch>
        </p:blipFill>
        <p:spPr>
          <a:xfrm>
            <a:off x="10675" y="857250"/>
            <a:ext cx="3981128" cy="2571750"/>
          </a:xfrm>
        </p:spPr>
      </p:pic>
      <p:pic>
        <p:nvPicPr>
          <p:cNvPr id="7" name="Picture 6">
            <a:extLst>
              <a:ext uri="{FF2B5EF4-FFF2-40B4-BE49-F238E27FC236}">
                <a16:creationId xmlns:a16="http://schemas.microsoft.com/office/drawing/2014/main" id="{1959AFEA-8EFA-490C-B018-669C2DE39A72}"/>
              </a:ext>
            </a:extLst>
          </p:cNvPr>
          <p:cNvPicPr>
            <a:picLocks noChangeAspect="1"/>
          </p:cNvPicPr>
          <p:nvPr/>
        </p:nvPicPr>
        <p:blipFill>
          <a:blip r:embed="rId3"/>
          <a:stretch>
            <a:fillRect/>
          </a:stretch>
        </p:blipFill>
        <p:spPr>
          <a:xfrm>
            <a:off x="10675" y="3429000"/>
            <a:ext cx="3970453" cy="2571750"/>
          </a:xfrm>
          <a:prstGeom prst="rect">
            <a:avLst/>
          </a:prstGeom>
        </p:spPr>
      </p:pic>
      <p:pic>
        <p:nvPicPr>
          <p:cNvPr id="9" name="Picture 8">
            <a:extLst>
              <a:ext uri="{FF2B5EF4-FFF2-40B4-BE49-F238E27FC236}">
                <a16:creationId xmlns:a16="http://schemas.microsoft.com/office/drawing/2014/main" id="{7AF4F3D1-EEA5-4DE0-BFDE-B611B8500791}"/>
              </a:ext>
            </a:extLst>
          </p:cNvPr>
          <p:cNvPicPr>
            <a:picLocks noChangeAspect="1"/>
          </p:cNvPicPr>
          <p:nvPr/>
        </p:nvPicPr>
        <p:blipFill>
          <a:blip r:embed="rId4"/>
          <a:stretch>
            <a:fillRect/>
          </a:stretch>
        </p:blipFill>
        <p:spPr>
          <a:xfrm>
            <a:off x="3981128" y="3325075"/>
            <a:ext cx="3779241" cy="2675675"/>
          </a:xfrm>
          <a:prstGeom prst="rect">
            <a:avLst/>
          </a:prstGeom>
        </p:spPr>
      </p:pic>
      <p:pic>
        <p:nvPicPr>
          <p:cNvPr id="11" name="Picture 10">
            <a:extLst>
              <a:ext uri="{FF2B5EF4-FFF2-40B4-BE49-F238E27FC236}">
                <a16:creationId xmlns:a16="http://schemas.microsoft.com/office/drawing/2014/main" id="{B7C3A6BD-4F08-421E-BFB4-032584638F09}"/>
              </a:ext>
            </a:extLst>
          </p:cNvPr>
          <p:cNvPicPr>
            <a:picLocks noChangeAspect="1"/>
          </p:cNvPicPr>
          <p:nvPr/>
        </p:nvPicPr>
        <p:blipFill>
          <a:blip r:embed="rId5"/>
          <a:stretch>
            <a:fillRect/>
          </a:stretch>
        </p:blipFill>
        <p:spPr>
          <a:xfrm>
            <a:off x="3981127" y="858120"/>
            <a:ext cx="3779240" cy="2466956"/>
          </a:xfrm>
          <a:prstGeom prst="rect">
            <a:avLst/>
          </a:prstGeom>
        </p:spPr>
      </p:pic>
    </p:spTree>
    <p:extLst>
      <p:ext uri="{BB962C8B-B14F-4D97-AF65-F5344CB8AC3E}">
        <p14:creationId xmlns:p14="http://schemas.microsoft.com/office/powerpoint/2010/main" val="32669367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A4874-6584-4CF8-B88C-5BC7A929D137}"/>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53C20364-597D-4838-983C-73E46B73046B}"/>
              </a:ext>
            </a:extLst>
          </p:cNvPr>
          <p:cNvPicPr>
            <a:picLocks noGrp="1" noChangeAspect="1"/>
          </p:cNvPicPr>
          <p:nvPr>
            <p:ph idx="1"/>
          </p:nvPr>
        </p:nvPicPr>
        <p:blipFill>
          <a:blip r:embed="rId2"/>
          <a:stretch>
            <a:fillRect/>
          </a:stretch>
        </p:blipFill>
        <p:spPr>
          <a:xfrm>
            <a:off x="3007895" y="857250"/>
            <a:ext cx="3128210" cy="5143500"/>
          </a:xfrm>
        </p:spPr>
      </p:pic>
      <p:pic>
        <p:nvPicPr>
          <p:cNvPr id="7" name="Picture 6">
            <a:extLst>
              <a:ext uri="{FF2B5EF4-FFF2-40B4-BE49-F238E27FC236}">
                <a16:creationId xmlns:a16="http://schemas.microsoft.com/office/drawing/2014/main" id="{FCB7A89E-F5E3-4D9C-A4C6-75115A24F274}"/>
              </a:ext>
            </a:extLst>
          </p:cNvPr>
          <p:cNvPicPr>
            <a:picLocks noChangeAspect="1"/>
          </p:cNvPicPr>
          <p:nvPr/>
        </p:nvPicPr>
        <p:blipFill>
          <a:blip r:embed="rId3"/>
          <a:stretch>
            <a:fillRect/>
          </a:stretch>
        </p:blipFill>
        <p:spPr>
          <a:xfrm>
            <a:off x="0" y="3528261"/>
            <a:ext cx="3007893" cy="2198646"/>
          </a:xfrm>
          <a:prstGeom prst="rect">
            <a:avLst/>
          </a:prstGeom>
        </p:spPr>
      </p:pic>
      <p:pic>
        <p:nvPicPr>
          <p:cNvPr id="9" name="Picture 8">
            <a:extLst>
              <a:ext uri="{FF2B5EF4-FFF2-40B4-BE49-F238E27FC236}">
                <a16:creationId xmlns:a16="http://schemas.microsoft.com/office/drawing/2014/main" id="{55252FF5-397C-4AB8-B501-693CFE8C56E2}"/>
              </a:ext>
            </a:extLst>
          </p:cNvPr>
          <p:cNvPicPr>
            <a:picLocks noChangeAspect="1"/>
          </p:cNvPicPr>
          <p:nvPr/>
        </p:nvPicPr>
        <p:blipFill>
          <a:blip r:embed="rId4"/>
          <a:stretch>
            <a:fillRect/>
          </a:stretch>
        </p:blipFill>
        <p:spPr>
          <a:xfrm>
            <a:off x="6136104" y="3528260"/>
            <a:ext cx="3018148" cy="2502125"/>
          </a:xfrm>
          <a:prstGeom prst="rect">
            <a:avLst/>
          </a:prstGeom>
        </p:spPr>
      </p:pic>
      <p:pic>
        <p:nvPicPr>
          <p:cNvPr id="11" name="Picture 10">
            <a:extLst>
              <a:ext uri="{FF2B5EF4-FFF2-40B4-BE49-F238E27FC236}">
                <a16:creationId xmlns:a16="http://schemas.microsoft.com/office/drawing/2014/main" id="{EDCA074C-3770-4BE2-9382-5EDCD94E5FF6}"/>
              </a:ext>
            </a:extLst>
          </p:cNvPr>
          <p:cNvPicPr>
            <a:picLocks noChangeAspect="1"/>
          </p:cNvPicPr>
          <p:nvPr/>
        </p:nvPicPr>
        <p:blipFill>
          <a:blip r:embed="rId5"/>
          <a:stretch>
            <a:fillRect/>
          </a:stretch>
        </p:blipFill>
        <p:spPr>
          <a:xfrm>
            <a:off x="6136105" y="857251"/>
            <a:ext cx="3018149" cy="2671010"/>
          </a:xfrm>
          <a:prstGeom prst="rect">
            <a:avLst/>
          </a:prstGeom>
        </p:spPr>
      </p:pic>
    </p:spTree>
    <p:extLst>
      <p:ext uri="{BB962C8B-B14F-4D97-AF65-F5344CB8AC3E}">
        <p14:creationId xmlns:p14="http://schemas.microsoft.com/office/powerpoint/2010/main" val="37576453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060A4-FB00-46D2-BDFE-80AD07D90272}"/>
              </a:ext>
            </a:extLst>
          </p:cNvPr>
          <p:cNvSpPr>
            <a:spLocks noGrp="1"/>
          </p:cNvSpPr>
          <p:nvPr>
            <p:ph type="title"/>
          </p:nvPr>
        </p:nvSpPr>
        <p:spPr/>
        <p:txBody>
          <a:bodyPr/>
          <a:lstStyle/>
          <a:p>
            <a:pPr algn="ctr"/>
            <a:r>
              <a:rPr lang="en-US" b="1" dirty="0"/>
              <a:t>BEWARE</a:t>
            </a:r>
          </a:p>
        </p:txBody>
      </p:sp>
      <p:sp>
        <p:nvSpPr>
          <p:cNvPr id="3" name="Content Placeholder 2">
            <a:extLst>
              <a:ext uri="{FF2B5EF4-FFF2-40B4-BE49-F238E27FC236}">
                <a16:creationId xmlns:a16="http://schemas.microsoft.com/office/drawing/2014/main" id="{A8DCA984-2B42-461C-8B4E-C3C52F018177}"/>
              </a:ext>
            </a:extLst>
          </p:cNvPr>
          <p:cNvSpPr>
            <a:spLocks noGrp="1"/>
          </p:cNvSpPr>
          <p:nvPr>
            <p:ph idx="1"/>
          </p:nvPr>
        </p:nvSpPr>
        <p:spPr/>
        <p:txBody>
          <a:bodyPr>
            <a:normAutofit/>
          </a:bodyPr>
          <a:lstStyle/>
          <a:p>
            <a:r>
              <a:rPr lang="en-US" sz="4050" dirty="0">
                <a:solidFill>
                  <a:srgbClr val="000000"/>
                </a:solidFill>
                <a:latin typeface="Calibri" panose="020F0502020204030204" pitchFamily="34" charset="0"/>
              </a:rPr>
              <a:t>Upper extremity casts extending beyond the metacarpal heads should be avoided because they inhibit finger motion, resulting in stiffness. </a:t>
            </a:r>
            <a:endParaRPr lang="en-US" sz="5400" dirty="0"/>
          </a:p>
        </p:txBody>
      </p:sp>
    </p:spTree>
    <p:extLst>
      <p:ext uri="{BB962C8B-B14F-4D97-AF65-F5344CB8AC3E}">
        <p14:creationId xmlns:p14="http://schemas.microsoft.com/office/powerpoint/2010/main" val="9614202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9AFB1-69F4-4E59-A4FD-78DDC858B3E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04F76B7-548D-4A75-8088-4E56D9DB72B9}"/>
              </a:ext>
            </a:extLst>
          </p:cNvPr>
          <p:cNvPicPr>
            <a:picLocks noGrp="1" noChangeAspect="1"/>
          </p:cNvPicPr>
          <p:nvPr>
            <p:ph idx="1"/>
          </p:nvPr>
        </p:nvPicPr>
        <p:blipFill>
          <a:blip r:embed="rId2"/>
          <a:stretch>
            <a:fillRect/>
          </a:stretch>
        </p:blipFill>
        <p:spPr>
          <a:xfrm>
            <a:off x="0" y="857250"/>
            <a:ext cx="4050136" cy="5143500"/>
          </a:xfrm>
        </p:spPr>
      </p:pic>
      <p:pic>
        <p:nvPicPr>
          <p:cNvPr id="7" name="Picture 6">
            <a:extLst>
              <a:ext uri="{FF2B5EF4-FFF2-40B4-BE49-F238E27FC236}">
                <a16:creationId xmlns:a16="http://schemas.microsoft.com/office/drawing/2014/main" id="{5FFBC3BF-9EE0-4198-9A5F-D0E837A5186A}"/>
              </a:ext>
            </a:extLst>
          </p:cNvPr>
          <p:cNvPicPr>
            <a:picLocks noChangeAspect="1"/>
          </p:cNvPicPr>
          <p:nvPr/>
        </p:nvPicPr>
        <p:blipFill>
          <a:blip r:embed="rId3"/>
          <a:stretch>
            <a:fillRect/>
          </a:stretch>
        </p:blipFill>
        <p:spPr>
          <a:xfrm>
            <a:off x="4050136" y="857250"/>
            <a:ext cx="5093864" cy="5143500"/>
          </a:xfrm>
          <a:prstGeom prst="rect">
            <a:avLst/>
          </a:prstGeom>
        </p:spPr>
      </p:pic>
    </p:spTree>
    <p:extLst>
      <p:ext uri="{BB962C8B-B14F-4D97-AF65-F5344CB8AC3E}">
        <p14:creationId xmlns:p14="http://schemas.microsoft.com/office/powerpoint/2010/main" val="11522544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E83CB-E65E-43B5-BD1E-7353A18863EF}"/>
              </a:ext>
            </a:extLst>
          </p:cNvPr>
          <p:cNvSpPr>
            <a:spLocks noGrp="1"/>
          </p:cNvSpPr>
          <p:nvPr>
            <p:ph type="title"/>
          </p:nvPr>
        </p:nvSpPr>
        <p:spPr/>
        <p:txBody>
          <a:bodyPr>
            <a:normAutofit fontScale="90000"/>
          </a:bodyPr>
          <a:lstStyle/>
          <a:p>
            <a:pPr algn="ctr"/>
            <a:r>
              <a:rPr lang="en-US" b="1" dirty="0"/>
              <a:t>WHAT ABOUT THE LOWER LIMB</a:t>
            </a:r>
          </a:p>
        </p:txBody>
      </p:sp>
      <p:sp>
        <p:nvSpPr>
          <p:cNvPr id="3" name="Content Placeholder 2">
            <a:extLst>
              <a:ext uri="{FF2B5EF4-FFF2-40B4-BE49-F238E27FC236}">
                <a16:creationId xmlns:a16="http://schemas.microsoft.com/office/drawing/2014/main" id="{3DB098D3-F03C-4B21-B688-F48D7DD0FD63}"/>
              </a:ext>
            </a:extLst>
          </p:cNvPr>
          <p:cNvSpPr>
            <a:spLocks noGrp="1"/>
          </p:cNvSpPr>
          <p:nvPr>
            <p:ph idx="1"/>
          </p:nvPr>
        </p:nvSpPr>
        <p:spPr/>
        <p:txBody>
          <a:bodyPr>
            <a:normAutofit/>
          </a:bodyPr>
          <a:lstStyle/>
          <a:p>
            <a:r>
              <a:rPr lang="en-US" sz="3600" dirty="0">
                <a:solidFill>
                  <a:srgbClr val="4F81BD"/>
                </a:solidFill>
                <a:latin typeface="Calibri" panose="020F0502020204030204" pitchFamily="34" charset="0"/>
              </a:rPr>
              <a:t>Hip: </a:t>
            </a:r>
            <a:endParaRPr lang="en-US" sz="4950" dirty="0"/>
          </a:p>
          <a:p>
            <a:pPr marL="0" indent="0">
              <a:buNone/>
            </a:pPr>
            <a:r>
              <a:rPr lang="en-US" sz="3600" dirty="0">
                <a:solidFill>
                  <a:srgbClr val="000000"/>
                </a:solidFill>
                <a:latin typeface="Arial" panose="020B0604020202020204" pitchFamily="34" charset="0"/>
              </a:rPr>
              <a:t>	–</a:t>
            </a:r>
            <a:r>
              <a:rPr lang="en-US" sz="3600" dirty="0">
                <a:solidFill>
                  <a:srgbClr val="000000"/>
                </a:solidFill>
                <a:latin typeface="Calibri" panose="020F0502020204030204" pitchFamily="34" charset="0"/>
              </a:rPr>
              <a:t>10-30º of abduction </a:t>
            </a:r>
            <a:endParaRPr lang="en-US" sz="4950" dirty="0"/>
          </a:p>
          <a:p>
            <a:pPr marL="0" indent="0">
              <a:buNone/>
            </a:pPr>
            <a:r>
              <a:rPr lang="en-US" sz="3600" dirty="0">
                <a:solidFill>
                  <a:srgbClr val="000000"/>
                </a:solidFill>
                <a:latin typeface="Arial" panose="020B0604020202020204" pitchFamily="34" charset="0"/>
              </a:rPr>
              <a:t>	–</a:t>
            </a:r>
            <a:r>
              <a:rPr lang="en-US" sz="3600" dirty="0">
                <a:solidFill>
                  <a:srgbClr val="000000"/>
                </a:solidFill>
                <a:latin typeface="Calibri" panose="020F0502020204030204" pitchFamily="34" charset="0"/>
              </a:rPr>
              <a:t>20-45º of flexion </a:t>
            </a:r>
            <a:endParaRPr lang="en-US" sz="4950" dirty="0"/>
          </a:p>
          <a:p>
            <a:pPr marL="0" indent="0">
              <a:buNone/>
            </a:pPr>
            <a:r>
              <a:rPr lang="en-US" sz="3600" dirty="0">
                <a:solidFill>
                  <a:srgbClr val="000000"/>
                </a:solidFill>
                <a:latin typeface="Arial" panose="020B0604020202020204" pitchFamily="34" charset="0"/>
              </a:rPr>
              <a:t>	–</a:t>
            </a:r>
            <a:r>
              <a:rPr lang="en-US" sz="3600" dirty="0">
                <a:solidFill>
                  <a:srgbClr val="000000"/>
                </a:solidFill>
                <a:latin typeface="Calibri" panose="020F0502020204030204" pitchFamily="34" charset="0"/>
              </a:rPr>
              <a:t>15º of external rotation </a:t>
            </a:r>
            <a:endParaRPr lang="en-US" sz="4950" dirty="0"/>
          </a:p>
          <a:p>
            <a:pPr marL="0" indent="0">
              <a:buNone/>
            </a:pPr>
            <a:r>
              <a:rPr lang="en-US" sz="3600" dirty="0">
                <a:solidFill>
                  <a:srgbClr val="4F81BD"/>
                </a:solidFill>
                <a:latin typeface="Arial" panose="020B0604020202020204" pitchFamily="34" charset="0"/>
              </a:rPr>
              <a:t>• </a:t>
            </a:r>
            <a:r>
              <a:rPr lang="en-US" sz="3600" dirty="0">
                <a:solidFill>
                  <a:srgbClr val="4F81BD"/>
                </a:solidFill>
                <a:latin typeface="Calibri" panose="020F0502020204030204" pitchFamily="34" charset="0"/>
              </a:rPr>
              <a:t>Knee:</a:t>
            </a:r>
            <a:r>
              <a:rPr lang="en-US" sz="3600" dirty="0">
                <a:solidFill>
                  <a:srgbClr val="000000"/>
                </a:solidFill>
                <a:latin typeface="Calibri" panose="020F0502020204030204" pitchFamily="34" charset="0"/>
              </a:rPr>
              <a:t> 15-30º of flexion </a:t>
            </a:r>
            <a:endParaRPr lang="en-US" sz="4950" dirty="0"/>
          </a:p>
          <a:p>
            <a:pPr marL="0" indent="0">
              <a:buNone/>
            </a:pPr>
            <a:r>
              <a:rPr lang="en-US" sz="3600" dirty="0">
                <a:solidFill>
                  <a:srgbClr val="4F81BD"/>
                </a:solidFill>
                <a:latin typeface="Arial" panose="020B0604020202020204" pitchFamily="34" charset="0"/>
              </a:rPr>
              <a:t>• </a:t>
            </a:r>
            <a:r>
              <a:rPr lang="en-US" sz="3600" dirty="0">
                <a:solidFill>
                  <a:srgbClr val="4F81BD"/>
                </a:solidFill>
                <a:latin typeface="Calibri" panose="020F0502020204030204" pitchFamily="34" charset="0"/>
              </a:rPr>
              <a:t>Ankle:</a:t>
            </a:r>
            <a:r>
              <a:rPr lang="en-US" sz="3600" dirty="0">
                <a:solidFill>
                  <a:srgbClr val="000000"/>
                </a:solidFill>
                <a:latin typeface="Calibri" panose="020F0502020204030204" pitchFamily="34" charset="0"/>
              </a:rPr>
              <a:t> Neutral dorsiflexion</a:t>
            </a:r>
            <a:endParaRPr lang="en-US" sz="4950" dirty="0"/>
          </a:p>
        </p:txBody>
      </p:sp>
    </p:spTree>
    <p:extLst>
      <p:ext uri="{BB962C8B-B14F-4D97-AF65-F5344CB8AC3E}">
        <p14:creationId xmlns:p14="http://schemas.microsoft.com/office/powerpoint/2010/main" val="36935269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D6BE2-0BB1-4394-950A-59C724E7DB54}"/>
              </a:ext>
            </a:extLst>
          </p:cNvPr>
          <p:cNvSpPr>
            <a:spLocks noGrp="1"/>
          </p:cNvSpPr>
          <p:nvPr>
            <p:ph type="title"/>
          </p:nvPr>
        </p:nvSpPr>
        <p:spPr/>
        <p:txBody>
          <a:bodyPr/>
          <a:lstStyle/>
          <a:p>
            <a:pPr algn="ctr"/>
            <a:r>
              <a:rPr lang="en-US" b="1" dirty="0"/>
              <a:t>CAST WEDGING</a:t>
            </a:r>
          </a:p>
        </p:txBody>
      </p:sp>
      <p:sp>
        <p:nvSpPr>
          <p:cNvPr id="3" name="Content Placeholder 2">
            <a:extLst>
              <a:ext uri="{FF2B5EF4-FFF2-40B4-BE49-F238E27FC236}">
                <a16:creationId xmlns:a16="http://schemas.microsoft.com/office/drawing/2014/main" id="{1CF26BCB-D553-4444-BF63-437BC10E641F}"/>
              </a:ext>
            </a:extLst>
          </p:cNvPr>
          <p:cNvSpPr>
            <a:spLocks noGrp="1"/>
          </p:cNvSpPr>
          <p:nvPr>
            <p:ph idx="1"/>
          </p:nvPr>
        </p:nvSpPr>
        <p:spPr/>
        <p:txBody>
          <a:bodyPr>
            <a:normAutofit/>
          </a:bodyPr>
          <a:lstStyle/>
          <a:p>
            <a:pPr marL="0" indent="0">
              <a:buNone/>
            </a:pPr>
            <a:r>
              <a:rPr lang="en-US" sz="3000" dirty="0">
                <a:solidFill>
                  <a:srgbClr val="000000"/>
                </a:solidFill>
                <a:latin typeface="Arial" panose="020B0604020202020204" pitchFamily="34" charset="0"/>
              </a:rPr>
              <a:t>• </a:t>
            </a:r>
            <a:r>
              <a:rPr lang="en-US" sz="3000" dirty="0">
                <a:solidFill>
                  <a:srgbClr val="000000"/>
                </a:solidFill>
                <a:latin typeface="Calibri" panose="020F0502020204030204" pitchFamily="34" charset="0"/>
              </a:rPr>
              <a:t>When a fresh fracture (= significant callus formation has not yet occurred) is found to have an unacceptable loss of reduction within the plaster </a:t>
            </a:r>
            <a:r>
              <a:rPr lang="en-US" sz="3000" i="1" dirty="0">
                <a:solidFill>
                  <a:srgbClr val="000000"/>
                </a:solidFill>
                <a:latin typeface="Calibri-Italic"/>
              </a:rPr>
              <a:t>and the cast appears to be well-fitting</a:t>
            </a:r>
            <a:r>
              <a:rPr lang="en-US" sz="3000" dirty="0">
                <a:solidFill>
                  <a:srgbClr val="000000"/>
                </a:solidFill>
                <a:latin typeface="Calibri" panose="020F0502020204030204" pitchFamily="34" charset="0"/>
              </a:rPr>
              <a:t>, cast wedging may be attempted to regain correction. </a:t>
            </a:r>
            <a:endParaRPr lang="en-US" sz="4050" dirty="0"/>
          </a:p>
          <a:p>
            <a:pPr marL="0" indent="0">
              <a:buNone/>
            </a:pPr>
            <a:r>
              <a:rPr lang="en-US" sz="3000" dirty="0">
                <a:solidFill>
                  <a:srgbClr val="000000"/>
                </a:solidFill>
                <a:latin typeface="Arial" panose="020B0604020202020204" pitchFamily="34" charset="0"/>
              </a:rPr>
              <a:t>• </a:t>
            </a:r>
            <a:r>
              <a:rPr lang="en-US" sz="3000" dirty="0">
                <a:solidFill>
                  <a:srgbClr val="000000"/>
                </a:solidFill>
                <a:latin typeface="Calibri" panose="020F0502020204030204" pitchFamily="34" charset="0"/>
              </a:rPr>
              <a:t>Many techniques for cast wedging have been described. </a:t>
            </a:r>
            <a:endParaRPr lang="en-US" sz="4050" dirty="0"/>
          </a:p>
        </p:txBody>
      </p:sp>
    </p:spTree>
    <p:extLst>
      <p:ext uri="{BB962C8B-B14F-4D97-AF65-F5344CB8AC3E}">
        <p14:creationId xmlns:p14="http://schemas.microsoft.com/office/powerpoint/2010/main" val="29796896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A4BC4-D90A-4948-B351-C52B631E3732}"/>
              </a:ext>
            </a:extLst>
          </p:cNvPr>
          <p:cNvSpPr>
            <a:spLocks noGrp="1"/>
          </p:cNvSpPr>
          <p:nvPr>
            <p:ph type="title"/>
          </p:nvPr>
        </p:nvSpPr>
        <p:spPr/>
        <p:txBody>
          <a:bodyPr/>
          <a:lstStyle/>
          <a:p>
            <a:pPr algn="ctr"/>
            <a:r>
              <a:rPr lang="en-US" b="1" dirty="0"/>
              <a:t>CAST WEDGING</a:t>
            </a:r>
          </a:p>
        </p:txBody>
      </p:sp>
      <p:sp>
        <p:nvSpPr>
          <p:cNvPr id="3" name="Content Placeholder 2">
            <a:extLst>
              <a:ext uri="{FF2B5EF4-FFF2-40B4-BE49-F238E27FC236}">
                <a16:creationId xmlns:a16="http://schemas.microsoft.com/office/drawing/2014/main" id="{320916A4-C34B-4941-934B-0C5E1FD2F0D2}"/>
              </a:ext>
            </a:extLst>
          </p:cNvPr>
          <p:cNvSpPr>
            <a:spLocks noGrp="1"/>
          </p:cNvSpPr>
          <p:nvPr>
            <p:ph idx="1"/>
          </p:nvPr>
        </p:nvSpPr>
        <p:spPr/>
        <p:txBody>
          <a:bodyPr>
            <a:normAutofit fontScale="85000" lnSpcReduction="20000"/>
          </a:bodyPr>
          <a:lstStyle/>
          <a:p>
            <a:pPr marL="0" indent="0">
              <a:buNone/>
            </a:pPr>
            <a:r>
              <a:rPr lang="en-US" b="1" dirty="0">
                <a:solidFill>
                  <a:srgbClr val="C0504D"/>
                </a:solidFill>
                <a:effectLst/>
                <a:latin typeface="Calibri-Bold"/>
              </a:rPr>
              <a:t>Bebbington et al: </a:t>
            </a:r>
            <a:endParaRPr lang="en-US" dirty="0"/>
          </a:p>
          <a:p>
            <a:pPr marL="0" indent="0">
              <a:buNone/>
            </a:pPr>
            <a:r>
              <a:rPr lang="en-US" dirty="0">
                <a:solidFill>
                  <a:srgbClr val="000000"/>
                </a:solidFill>
                <a:effectLst/>
                <a:latin typeface="Arial" panose="020B0604020202020204" pitchFamily="34" charset="0"/>
              </a:rPr>
              <a:t>• </a:t>
            </a:r>
            <a:r>
              <a:rPr lang="en-US" dirty="0">
                <a:solidFill>
                  <a:srgbClr val="000000"/>
                </a:solidFill>
                <a:effectLst/>
                <a:latin typeface="Calibri" panose="020F0502020204030204" pitchFamily="34" charset="0"/>
              </a:rPr>
              <a:t>A radiograph of the injured area is used to trace the long axis of the maligned bone onto a sheet of paper. </a:t>
            </a:r>
            <a:endParaRPr lang="en-US" dirty="0"/>
          </a:p>
          <a:p>
            <a:pPr marL="0" indent="0">
              <a:buNone/>
            </a:pPr>
            <a:r>
              <a:rPr lang="en-US" dirty="0">
                <a:solidFill>
                  <a:srgbClr val="000000"/>
                </a:solidFill>
                <a:effectLst/>
                <a:latin typeface="Arial" panose="020B0604020202020204" pitchFamily="34" charset="0"/>
              </a:rPr>
              <a:t>• </a:t>
            </a:r>
            <a:r>
              <a:rPr lang="en-US" dirty="0">
                <a:solidFill>
                  <a:srgbClr val="000000"/>
                </a:solidFill>
                <a:effectLst/>
                <a:latin typeface="Calibri" panose="020F0502020204030204" pitchFamily="34" charset="0"/>
              </a:rPr>
              <a:t>The piece of paper is cut along this line, and the cut edge is traced onto the cast. </a:t>
            </a:r>
            <a:endParaRPr lang="en-US" dirty="0"/>
          </a:p>
          <a:p>
            <a:pPr marL="0" indent="0">
              <a:buNone/>
            </a:pPr>
            <a:r>
              <a:rPr lang="en-US" dirty="0">
                <a:solidFill>
                  <a:srgbClr val="000000"/>
                </a:solidFill>
                <a:effectLst/>
                <a:latin typeface="Arial" panose="020B0604020202020204" pitchFamily="34" charset="0"/>
              </a:rPr>
              <a:t>• </a:t>
            </a:r>
            <a:r>
              <a:rPr lang="en-US" dirty="0">
                <a:solidFill>
                  <a:srgbClr val="000000"/>
                </a:solidFill>
                <a:effectLst/>
                <a:latin typeface="Calibri" panose="020F0502020204030204" pitchFamily="34" charset="0"/>
              </a:rPr>
              <a:t>The position of the apex of the deformity is determined from the radiographs. </a:t>
            </a:r>
            <a:endParaRPr lang="en-US" dirty="0"/>
          </a:p>
          <a:p>
            <a:pPr marL="0" indent="0">
              <a:buNone/>
            </a:pPr>
            <a:r>
              <a:rPr lang="en-US" dirty="0">
                <a:solidFill>
                  <a:srgbClr val="000000"/>
                </a:solidFill>
                <a:effectLst/>
                <a:latin typeface="Arial" panose="020B0604020202020204" pitchFamily="34" charset="0"/>
              </a:rPr>
              <a:t>• </a:t>
            </a:r>
            <a:r>
              <a:rPr lang="en-US" dirty="0">
                <a:solidFill>
                  <a:srgbClr val="000000"/>
                </a:solidFill>
                <a:effectLst/>
                <a:latin typeface="Calibri" panose="020F0502020204030204" pitchFamily="34" charset="0"/>
              </a:rPr>
              <a:t>Next, the plaster is cut nearly circumferentially at this level, leaving a bridge of intact plaster only at the apex. </a:t>
            </a:r>
            <a:endParaRPr lang="en-US" dirty="0"/>
          </a:p>
          <a:p>
            <a:pPr marL="0" indent="0">
              <a:buNone/>
            </a:pPr>
            <a:r>
              <a:rPr lang="en-US" dirty="0">
                <a:solidFill>
                  <a:srgbClr val="000000"/>
                </a:solidFill>
                <a:effectLst/>
                <a:latin typeface="Arial" panose="020B0604020202020204" pitchFamily="34" charset="0"/>
              </a:rPr>
              <a:t>• </a:t>
            </a:r>
            <a:r>
              <a:rPr lang="en-US" dirty="0">
                <a:solidFill>
                  <a:srgbClr val="000000"/>
                </a:solidFill>
                <a:effectLst/>
                <a:latin typeface="Calibri" panose="020F0502020204030204" pitchFamily="34" charset="0"/>
              </a:rPr>
              <a:t>Corks or cast wedges are applied opposite this bridge, until the line transferred onto the cast is straight. </a:t>
            </a:r>
            <a:endParaRPr lang="en-US" dirty="0"/>
          </a:p>
          <a:p>
            <a:pPr marL="0" indent="0">
              <a:buNone/>
            </a:pPr>
            <a:r>
              <a:rPr lang="en-US" dirty="0">
                <a:solidFill>
                  <a:srgbClr val="000000"/>
                </a:solidFill>
                <a:effectLst/>
                <a:latin typeface="Arial" panose="020B0604020202020204" pitchFamily="34" charset="0"/>
              </a:rPr>
              <a:t>• </a:t>
            </a:r>
            <a:r>
              <a:rPr lang="en-US" dirty="0">
                <a:solidFill>
                  <a:srgbClr val="000000"/>
                </a:solidFill>
                <a:effectLst/>
                <a:latin typeface="Calibri" panose="020F0502020204030204" pitchFamily="34" charset="0"/>
              </a:rPr>
              <a:t>If this fails, the cast may need to be removed and the fracture re-manipulated or treated in some other manner.</a:t>
            </a:r>
            <a:endParaRPr lang="en-US" dirty="0"/>
          </a:p>
        </p:txBody>
      </p:sp>
    </p:spTree>
    <p:extLst>
      <p:ext uri="{BB962C8B-B14F-4D97-AF65-F5344CB8AC3E}">
        <p14:creationId xmlns:p14="http://schemas.microsoft.com/office/powerpoint/2010/main" val="40541702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CASTING  AND SPLINTING</a:t>
            </a:r>
          </a:p>
        </p:txBody>
      </p:sp>
      <p:sp>
        <p:nvSpPr>
          <p:cNvPr id="3" name="Content Placeholder 2"/>
          <p:cNvSpPr>
            <a:spLocks noGrp="1"/>
          </p:cNvSpPr>
          <p:nvPr>
            <p:ph idx="1"/>
          </p:nvPr>
        </p:nvSpPr>
        <p:spPr/>
        <p:txBody>
          <a:bodyPr>
            <a:normAutofit/>
          </a:bodyPr>
          <a:lstStyle/>
          <a:p>
            <a:r>
              <a:rPr lang="en-US" dirty="0"/>
              <a:t>Cast and splints are hard wraps used to support  and protect injured bones, ligaments tendon, and other soft  tissue. they help fractures  heal by keeping the fragment ends together  and as straight as possible  cast and splints  also  help  with pain  and swelling  and protects the  injured  area from  more harm.</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26EC0-1C1A-407C-AEBE-B33B3857215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5619E04-379B-487F-B786-F4B374045BBD}"/>
              </a:ext>
            </a:extLst>
          </p:cNvPr>
          <p:cNvPicPr>
            <a:picLocks noGrp="1" noChangeAspect="1"/>
          </p:cNvPicPr>
          <p:nvPr>
            <p:ph idx="1"/>
          </p:nvPr>
        </p:nvPicPr>
        <p:blipFill>
          <a:blip r:embed="rId2"/>
          <a:stretch>
            <a:fillRect/>
          </a:stretch>
        </p:blipFill>
        <p:spPr>
          <a:xfrm>
            <a:off x="391027" y="878841"/>
            <a:ext cx="8124323" cy="5121909"/>
          </a:xfrm>
        </p:spPr>
      </p:pic>
    </p:spTree>
    <p:extLst>
      <p:ext uri="{BB962C8B-B14F-4D97-AF65-F5344CB8AC3E}">
        <p14:creationId xmlns:p14="http://schemas.microsoft.com/office/powerpoint/2010/main" val="21671229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7F39C-B6A1-4DB9-9DB9-5B95BA961EF6}"/>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54F5149D-578B-46F9-81FF-52B89CA75487}"/>
              </a:ext>
            </a:extLst>
          </p:cNvPr>
          <p:cNvPicPr>
            <a:picLocks noGrp="1" noChangeAspect="1"/>
          </p:cNvPicPr>
          <p:nvPr>
            <p:ph idx="1"/>
          </p:nvPr>
        </p:nvPicPr>
        <p:blipFill>
          <a:blip r:embed="rId2"/>
          <a:stretch>
            <a:fillRect/>
          </a:stretch>
        </p:blipFill>
        <p:spPr>
          <a:xfrm>
            <a:off x="1693404" y="1312212"/>
            <a:ext cx="2063909" cy="2294657"/>
          </a:xfrm>
        </p:spPr>
      </p:pic>
      <p:pic>
        <p:nvPicPr>
          <p:cNvPr id="7" name="Picture 6">
            <a:extLst>
              <a:ext uri="{FF2B5EF4-FFF2-40B4-BE49-F238E27FC236}">
                <a16:creationId xmlns:a16="http://schemas.microsoft.com/office/drawing/2014/main" id="{6F31650F-8AEF-4534-ABF6-ACCEF69F2C20}"/>
              </a:ext>
            </a:extLst>
          </p:cNvPr>
          <p:cNvPicPr>
            <a:picLocks noChangeAspect="1"/>
          </p:cNvPicPr>
          <p:nvPr/>
        </p:nvPicPr>
        <p:blipFill>
          <a:blip r:embed="rId3"/>
          <a:stretch>
            <a:fillRect/>
          </a:stretch>
        </p:blipFill>
        <p:spPr>
          <a:xfrm>
            <a:off x="6213333" y="1131094"/>
            <a:ext cx="2171248" cy="2313413"/>
          </a:xfrm>
          <a:prstGeom prst="rect">
            <a:avLst/>
          </a:prstGeom>
        </p:spPr>
      </p:pic>
      <p:pic>
        <p:nvPicPr>
          <p:cNvPr id="9" name="Picture 8">
            <a:extLst>
              <a:ext uri="{FF2B5EF4-FFF2-40B4-BE49-F238E27FC236}">
                <a16:creationId xmlns:a16="http://schemas.microsoft.com/office/drawing/2014/main" id="{A1B1BD12-C471-4D69-8758-773604C615A1}"/>
              </a:ext>
            </a:extLst>
          </p:cNvPr>
          <p:cNvPicPr>
            <a:picLocks noChangeAspect="1"/>
          </p:cNvPicPr>
          <p:nvPr/>
        </p:nvPicPr>
        <p:blipFill>
          <a:blip r:embed="rId4"/>
          <a:stretch>
            <a:fillRect/>
          </a:stretch>
        </p:blipFill>
        <p:spPr>
          <a:xfrm>
            <a:off x="1693404" y="3707518"/>
            <a:ext cx="2063909" cy="2293232"/>
          </a:xfrm>
          <a:prstGeom prst="rect">
            <a:avLst/>
          </a:prstGeom>
        </p:spPr>
      </p:pic>
      <p:pic>
        <p:nvPicPr>
          <p:cNvPr id="11" name="Picture 10">
            <a:extLst>
              <a:ext uri="{FF2B5EF4-FFF2-40B4-BE49-F238E27FC236}">
                <a16:creationId xmlns:a16="http://schemas.microsoft.com/office/drawing/2014/main" id="{127F3323-D7F4-4A0B-A53F-99AA58F93397}"/>
              </a:ext>
            </a:extLst>
          </p:cNvPr>
          <p:cNvPicPr>
            <a:picLocks noChangeAspect="1"/>
          </p:cNvPicPr>
          <p:nvPr/>
        </p:nvPicPr>
        <p:blipFill>
          <a:blip r:embed="rId5"/>
          <a:stretch>
            <a:fillRect/>
          </a:stretch>
        </p:blipFill>
        <p:spPr>
          <a:xfrm>
            <a:off x="6213333" y="3444508"/>
            <a:ext cx="2171248" cy="2325419"/>
          </a:xfrm>
          <a:prstGeom prst="rect">
            <a:avLst/>
          </a:prstGeom>
        </p:spPr>
      </p:pic>
    </p:spTree>
    <p:extLst>
      <p:ext uri="{BB962C8B-B14F-4D97-AF65-F5344CB8AC3E}">
        <p14:creationId xmlns:p14="http://schemas.microsoft.com/office/powerpoint/2010/main" val="6422434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85B38-ACB4-4EE2-BA61-67D1701D6D3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494C027-9B35-43CA-90A5-9BEC602956C4}"/>
              </a:ext>
            </a:extLst>
          </p:cNvPr>
          <p:cNvPicPr>
            <a:picLocks noGrp="1" noChangeAspect="1"/>
          </p:cNvPicPr>
          <p:nvPr>
            <p:ph idx="1"/>
          </p:nvPr>
        </p:nvPicPr>
        <p:blipFill>
          <a:blip r:embed="rId2"/>
          <a:stretch>
            <a:fillRect/>
          </a:stretch>
        </p:blipFill>
        <p:spPr>
          <a:xfrm>
            <a:off x="-1" y="857250"/>
            <a:ext cx="3865467" cy="2569331"/>
          </a:xfrm>
        </p:spPr>
      </p:pic>
      <p:pic>
        <p:nvPicPr>
          <p:cNvPr id="7" name="Picture 6">
            <a:extLst>
              <a:ext uri="{FF2B5EF4-FFF2-40B4-BE49-F238E27FC236}">
                <a16:creationId xmlns:a16="http://schemas.microsoft.com/office/drawing/2014/main" id="{F10432DE-DB22-4DBB-A0B8-D0B1190F4752}"/>
              </a:ext>
            </a:extLst>
          </p:cNvPr>
          <p:cNvPicPr>
            <a:picLocks noChangeAspect="1"/>
          </p:cNvPicPr>
          <p:nvPr/>
        </p:nvPicPr>
        <p:blipFill>
          <a:blip r:embed="rId3"/>
          <a:stretch>
            <a:fillRect/>
          </a:stretch>
        </p:blipFill>
        <p:spPr>
          <a:xfrm>
            <a:off x="24062" y="3447413"/>
            <a:ext cx="3841404" cy="2553337"/>
          </a:xfrm>
          <a:prstGeom prst="rect">
            <a:avLst/>
          </a:prstGeom>
        </p:spPr>
      </p:pic>
      <p:pic>
        <p:nvPicPr>
          <p:cNvPr id="9" name="Picture 8">
            <a:extLst>
              <a:ext uri="{FF2B5EF4-FFF2-40B4-BE49-F238E27FC236}">
                <a16:creationId xmlns:a16="http://schemas.microsoft.com/office/drawing/2014/main" id="{85E52B96-9008-4F02-9E1D-CCCF067692F8}"/>
              </a:ext>
            </a:extLst>
          </p:cNvPr>
          <p:cNvPicPr>
            <a:picLocks noChangeAspect="1"/>
          </p:cNvPicPr>
          <p:nvPr/>
        </p:nvPicPr>
        <p:blipFill>
          <a:blip r:embed="rId4"/>
          <a:stretch>
            <a:fillRect/>
          </a:stretch>
        </p:blipFill>
        <p:spPr>
          <a:xfrm>
            <a:off x="4572000" y="857250"/>
            <a:ext cx="4572000" cy="2659592"/>
          </a:xfrm>
          <a:prstGeom prst="rect">
            <a:avLst/>
          </a:prstGeom>
        </p:spPr>
      </p:pic>
      <p:pic>
        <p:nvPicPr>
          <p:cNvPr id="11" name="Picture 10">
            <a:extLst>
              <a:ext uri="{FF2B5EF4-FFF2-40B4-BE49-F238E27FC236}">
                <a16:creationId xmlns:a16="http://schemas.microsoft.com/office/drawing/2014/main" id="{785082F5-1CA9-4152-BBEE-2A0AED4EC56C}"/>
              </a:ext>
            </a:extLst>
          </p:cNvPr>
          <p:cNvPicPr>
            <a:picLocks noChangeAspect="1"/>
          </p:cNvPicPr>
          <p:nvPr/>
        </p:nvPicPr>
        <p:blipFill>
          <a:blip r:embed="rId5"/>
          <a:stretch>
            <a:fillRect/>
          </a:stretch>
        </p:blipFill>
        <p:spPr>
          <a:xfrm>
            <a:off x="4572000" y="3482435"/>
            <a:ext cx="4547938" cy="2518315"/>
          </a:xfrm>
          <a:prstGeom prst="rect">
            <a:avLst/>
          </a:prstGeom>
        </p:spPr>
      </p:pic>
    </p:spTree>
    <p:extLst>
      <p:ext uri="{BB962C8B-B14F-4D97-AF65-F5344CB8AC3E}">
        <p14:creationId xmlns:p14="http://schemas.microsoft.com/office/powerpoint/2010/main" val="12539024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050EF-F8B2-4063-A4B2-A5710F06449C}"/>
              </a:ext>
            </a:extLst>
          </p:cNvPr>
          <p:cNvSpPr>
            <a:spLocks noGrp="1"/>
          </p:cNvSpPr>
          <p:nvPr>
            <p:ph type="title"/>
          </p:nvPr>
        </p:nvSpPr>
        <p:spPr/>
        <p:txBody>
          <a:bodyPr>
            <a:normAutofit fontScale="90000"/>
          </a:bodyPr>
          <a:lstStyle/>
          <a:p>
            <a:pPr algn="ctr"/>
            <a:r>
              <a:rPr lang="en-US" b="1" dirty="0"/>
              <a:t>WHY COMMON COMPLICATIONS OCCUR</a:t>
            </a:r>
          </a:p>
        </p:txBody>
      </p:sp>
      <p:sp>
        <p:nvSpPr>
          <p:cNvPr id="3" name="Content Placeholder 2">
            <a:extLst>
              <a:ext uri="{FF2B5EF4-FFF2-40B4-BE49-F238E27FC236}">
                <a16:creationId xmlns:a16="http://schemas.microsoft.com/office/drawing/2014/main" id="{ACD2DBC0-B477-427F-871D-0BA94D5664A0}"/>
              </a:ext>
            </a:extLst>
          </p:cNvPr>
          <p:cNvSpPr>
            <a:spLocks noGrp="1"/>
          </p:cNvSpPr>
          <p:nvPr>
            <p:ph idx="1"/>
          </p:nvPr>
        </p:nvSpPr>
        <p:spPr/>
        <p:txBody>
          <a:bodyPr>
            <a:normAutofit/>
          </a:bodyPr>
          <a:lstStyle/>
          <a:p>
            <a:r>
              <a:rPr lang="en-US" sz="2400" dirty="0">
                <a:solidFill>
                  <a:srgbClr val="0000FF"/>
                </a:solidFill>
                <a:latin typeface="Calibri" panose="020F0502020204030204" pitchFamily="34" charset="0"/>
              </a:rPr>
              <a:t>Improperly and irregularly applied padding </a:t>
            </a:r>
            <a:r>
              <a:rPr lang="en-US" sz="2400" dirty="0">
                <a:solidFill>
                  <a:srgbClr val="000000"/>
                </a:solidFill>
                <a:latin typeface="Calibri" panose="020F0502020204030204" pitchFamily="34" charset="0"/>
              </a:rPr>
              <a:t>→ Pressure sores beneath the cast </a:t>
            </a:r>
            <a:endParaRPr lang="en-US" sz="3300" dirty="0"/>
          </a:p>
          <a:p>
            <a:pPr marL="0" indent="0">
              <a:buNone/>
            </a:pPr>
            <a:r>
              <a:rPr lang="en-US" sz="2400" dirty="0">
                <a:solidFill>
                  <a:srgbClr val="0000FF"/>
                </a:solidFill>
                <a:latin typeface="Arial" panose="020B0604020202020204" pitchFamily="34" charset="0"/>
              </a:rPr>
              <a:t>• </a:t>
            </a:r>
            <a:r>
              <a:rPr lang="en-US" sz="2400" dirty="0">
                <a:solidFill>
                  <a:srgbClr val="0000FF"/>
                </a:solidFill>
                <a:latin typeface="Calibri" panose="020F0502020204030204" pitchFamily="34" charset="0"/>
              </a:rPr>
              <a:t>Inadequate padding material at the ends of the cast </a:t>
            </a:r>
            <a:r>
              <a:rPr lang="en-US" sz="2400" dirty="0">
                <a:solidFill>
                  <a:srgbClr val="000000"/>
                </a:solidFill>
                <a:latin typeface="Calibri" panose="020F0502020204030204" pitchFamily="34" charset="0"/>
              </a:rPr>
              <a:t>→ sharp edges and skin irritation </a:t>
            </a:r>
            <a:endParaRPr lang="en-US" sz="3300" dirty="0"/>
          </a:p>
          <a:p>
            <a:pPr marL="0" indent="0">
              <a:buNone/>
            </a:pPr>
            <a:r>
              <a:rPr lang="en-US" sz="2400" dirty="0">
                <a:solidFill>
                  <a:srgbClr val="0000FF"/>
                </a:solidFill>
                <a:latin typeface="Arial" panose="020B0604020202020204" pitchFamily="34" charset="0"/>
              </a:rPr>
              <a:t>• </a:t>
            </a:r>
            <a:r>
              <a:rPr lang="en-US" sz="2400" dirty="0">
                <a:solidFill>
                  <a:srgbClr val="0000FF"/>
                </a:solidFill>
                <a:latin typeface="Calibri" panose="020F0502020204030204" pitchFamily="34" charset="0"/>
              </a:rPr>
              <a:t>Aggressive cast molding </a:t>
            </a:r>
            <a:r>
              <a:rPr lang="en-US" sz="2400" dirty="0">
                <a:solidFill>
                  <a:srgbClr val="000000"/>
                </a:solidFill>
                <a:latin typeface="Calibri" panose="020F0502020204030204" pitchFamily="34" charset="0"/>
              </a:rPr>
              <a:t>→ Pressure sores beneath the cast </a:t>
            </a:r>
            <a:endParaRPr lang="en-US" sz="3300" dirty="0"/>
          </a:p>
          <a:p>
            <a:pPr marL="0" indent="0">
              <a:buNone/>
            </a:pPr>
            <a:r>
              <a:rPr lang="en-US" sz="2400" dirty="0">
                <a:solidFill>
                  <a:srgbClr val="0000FF"/>
                </a:solidFill>
                <a:latin typeface="Arial" panose="020B0604020202020204" pitchFamily="34" charset="0"/>
              </a:rPr>
              <a:t>• </a:t>
            </a:r>
            <a:r>
              <a:rPr lang="en-US" sz="2400" dirty="0">
                <a:solidFill>
                  <a:srgbClr val="0000FF"/>
                </a:solidFill>
                <a:latin typeface="Calibri" panose="020F0502020204030204" pitchFamily="34" charset="0"/>
              </a:rPr>
              <a:t>Inadequate casting material </a:t>
            </a:r>
            <a:r>
              <a:rPr lang="en-US" sz="2400" dirty="0">
                <a:solidFill>
                  <a:srgbClr val="000000"/>
                </a:solidFill>
                <a:latin typeface="Calibri" panose="020F0502020204030204" pitchFamily="34" charset="0"/>
              </a:rPr>
              <a:t>→ cast breakdown and loss of control of the unstable fracture </a:t>
            </a:r>
            <a:endParaRPr lang="en-US" sz="3300" dirty="0"/>
          </a:p>
          <a:p>
            <a:pPr marL="0" indent="0">
              <a:buNone/>
            </a:pPr>
            <a:r>
              <a:rPr lang="en-US" sz="2400" dirty="0">
                <a:solidFill>
                  <a:srgbClr val="0000FF"/>
                </a:solidFill>
                <a:latin typeface="Arial" panose="020B0604020202020204" pitchFamily="34" charset="0"/>
              </a:rPr>
              <a:t>• </a:t>
            </a:r>
            <a:r>
              <a:rPr lang="en-US" sz="2400" dirty="0">
                <a:solidFill>
                  <a:srgbClr val="0000FF"/>
                </a:solidFill>
                <a:latin typeface="Calibri" panose="020F0502020204030204" pitchFamily="34" charset="0"/>
              </a:rPr>
              <a:t>Tight application of casting material or failure to allow for underlying injury swelling </a:t>
            </a:r>
            <a:r>
              <a:rPr lang="en-US" sz="2400" dirty="0">
                <a:solidFill>
                  <a:srgbClr val="000000"/>
                </a:solidFill>
                <a:latin typeface="Calibri" panose="020F0502020204030204" pitchFamily="34" charset="0"/>
              </a:rPr>
              <a:t>→ </a:t>
            </a:r>
            <a:r>
              <a:rPr lang="en-US" sz="2400" dirty="0">
                <a:solidFill>
                  <a:srgbClr val="FF3300"/>
                </a:solidFill>
                <a:latin typeface="Calibri" panose="020F0502020204030204" pitchFamily="34" charset="0"/>
              </a:rPr>
              <a:t>Compartment syndrome </a:t>
            </a:r>
            <a:endParaRPr lang="en-US" sz="3300" dirty="0"/>
          </a:p>
          <a:p>
            <a:pPr marL="0" indent="0">
              <a:buNone/>
            </a:pPr>
            <a:r>
              <a:rPr lang="en-US" sz="2400" dirty="0">
                <a:solidFill>
                  <a:srgbClr val="0000FF"/>
                </a:solidFill>
                <a:latin typeface="Arial" panose="020B0604020202020204" pitchFamily="34" charset="0"/>
              </a:rPr>
              <a:t>• </a:t>
            </a:r>
            <a:r>
              <a:rPr lang="en-US" sz="2400" dirty="0">
                <a:solidFill>
                  <a:srgbClr val="0000FF"/>
                </a:solidFill>
                <a:latin typeface="Calibri" panose="020F0502020204030204" pitchFamily="34" charset="0"/>
              </a:rPr>
              <a:t>Hot dip water </a:t>
            </a:r>
            <a:r>
              <a:rPr lang="en-US" sz="2400" dirty="0">
                <a:solidFill>
                  <a:srgbClr val="000000"/>
                </a:solidFill>
                <a:latin typeface="Calibri" panose="020F0502020204030204" pitchFamily="34" charset="0"/>
              </a:rPr>
              <a:t>→ elevated setting temperatures and skin burns</a:t>
            </a:r>
            <a:endParaRPr lang="en-US" sz="3300" dirty="0"/>
          </a:p>
        </p:txBody>
      </p:sp>
    </p:spTree>
    <p:extLst>
      <p:ext uri="{BB962C8B-B14F-4D97-AF65-F5344CB8AC3E}">
        <p14:creationId xmlns:p14="http://schemas.microsoft.com/office/powerpoint/2010/main" val="28859826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74AD3-71A8-49DB-9696-3F7AFD81DCF8}"/>
              </a:ext>
            </a:extLst>
          </p:cNvPr>
          <p:cNvSpPr>
            <a:spLocks noGrp="1"/>
          </p:cNvSpPr>
          <p:nvPr>
            <p:ph type="title"/>
          </p:nvPr>
        </p:nvSpPr>
        <p:spPr/>
        <p:txBody>
          <a:bodyPr/>
          <a:lstStyle/>
          <a:p>
            <a:pPr algn="ctr"/>
            <a:r>
              <a:rPr lang="en-US" b="1" dirty="0"/>
              <a:t>BEWARE</a:t>
            </a:r>
          </a:p>
        </p:txBody>
      </p:sp>
      <p:sp>
        <p:nvSpPr>
          <p:cNvPr id="3" name="Content Placeholder 2">
            <a:extLst>
              <a:ext uri="{FF2B5EF4-FFF2-40B4-BE49-F238E27FC236}">
                <a16:creationId xmlns:a16="http://schemas.microsoft.com/office/drawing/2014/main" id="{5914401B-5D32-4D6E-819B-60904D66F44A}"/>
              </a:ext>
            </a:extLst>
          </p:cNvPr>
          <p:cNvSpPr>
            <a:spLocks noGrp="1"/>
          </p:cNvSpPr>
          <p:nvPr>
            <p:ph idx="1"/>
          </p:nvPr>
        </p:nvSpPr>
        <p:spPr>
          <a:xfrm>
            <a:off x="821156" y="2125266"/>
            <a:ext cx="4929939" cy="3737386"/>
          </a:xfrm>
        </p:spPr>
        <p:txBody>
          <a:bodyPr>
            <a:normAutofit/>
          </a:bodyPr>
          <a:lstStyle/>
          <a:p>
            <a:r>
              <a:rPr lang="en-US" sz="3000" dirty="0">
                <a:solidFill>
                  <a:srgbClr val="000000"/>
                </a:solidFill>
                <a:latin typeface="Calibri" panose="020F0502020204030204" pitchFamily="34" charset="0"/>
              </a:rPr>
              <a:t>Avoid ending below-knee casts at the fibular neck. </a:t>
            </a:r>
            <a:endParaRPr lang="en-US" sz="4050" dirty="0"/>
          </a:p>
          <a:p>
            <a:pPr marL="0" indent="0">
              <a:buNone/>
            </a:pPr>
            <a:r>
              <a:rPr lang="en-US" sz="3000" dirty="0">
                <a:solidFill>
                  <a:srgbClr val="000000"/>
                </a:solidFill>
                <a:latin typeface="Arial" panose="020B0604020202020204" pitchFamily="34" charset="0"/>
              </a:rPr>
              <a:t>• </a:t>
            </a:r>
            <a:r>
              <a:rPr lang="en-US" sz="3000" dirty="0">
                <a:solidFill>
                  <a:srgbClr val="000000"/>
                </a:solidFill>
                <a:latin typeface="Calibri" panose="020F0502020204030204" pitchFamily="34" charset="0"/>
              </a:rPr>
              <a:t>This places pressure over this area and are notorious for</a:t>
            </a:r>
          </a:p>
          <a:p>
            <a:pPr marL="0" indent="0">
              <a:buNone/>
            </a:pPr>
            <a:r>
              <a:rPr lang="en-US" sz="3000" dirty="0">
                <a:solidFill>
                  <a:srgbClr val="000000"/>
                </a:solidFill>
                <a:latin typeface="Calibri" panose="020F0502020204030204" pitchFamily="34" charset="0"/>
              </a:rPr>
              <a:t> causing peroneal nerve palsy. </a:t>
            </a:r>
            <a:endParaRPr lang="en-US" sz="4050" dirty="0"/>
          </a:p>
        </p:txBody>
      </p:sp>
      <p:pic>
        <p:nvPicPr>
          <p:cNvPr id="5" name="Picture 4">
            <a:extLst>
              <a:ext uri="{FF2B5EF4-FFF2-40B4-BE49-F238E27FC236}">
                <a16:creationId xmlns:a16="http://schemas.microsoft.com/office/drawing/2014/main" id="{F24BC7CF-E739-4438-B192-BD2072AEC798}"/>
              </a:ext>
            </a:extLst>
          </p:cNvPr>
          <p:cNvPicPr>
            <a:picLocks noChangeAspect="1"/>
          </p:cNvPicPr>
          <p:nvPr/>
        </p:nvPicPr>
        <p:blipFill>
          <a:blip r:embed="rId2"/>
          <a:stretch>
            <a:fillRect/>
          </a:stretch>
        </p:blipFill>
        <p:spPr>
          <a:xfrm>
            <a:off x="5895474" y="1368028"/>
            <a:ext cx="2912465" cy="4484974"/>
          </a:xfrm>
          <a:prstGeom prst="rect">
            <a:avLst/>
          </a:prstGeom>
        </p:spPr>
      </p:pic>
    </p:spTree>
    <p:extLst>
      <p:ext uri="{BB962C8B-B14F-4D97-AF65-F5344CB8AC3E}">
        <p14:creationId xmlns:p14="http://schemas.microsoft.com/office/powerpoint/2010/main" val="18276028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E0976-4551-4456-BD98-E040B45901EE}"/>
              </a:ext>
            </a:extLst>
          </p:cNvPr>
          <p:cNvSpPr>
            <a:spLocks noGrp="1"/>
          </p:cNvSpPr>
          <p:nvPr>
            <p:ph type="title"/>
          </p:nvPr>
        </p:nvSpPr>
        <p:spPr/>
        <p:txBody>
          <a:bodyPr/>
          <a:lstStyle/>
          <a:p>
            <a:pPr algn="ctr"/>
            <a:r>
              <a:rPr lang="en-US" b="1" dirty="0"/>
              <a:t>CAST SPREADING</a:t>
            </a:r>
          </a:p>
        </p:txBody>
      </p:sp>
      <p:sp>
        <p:nvSpPr>
          <p:cNvPr id="3" name="Content Placeholder 2">
            <a:extLst>
              <a:ext uri="{FF2B5EF4-FFF2-40B4-BE49-F238E27FC236}">
                <a16:creationId xmlns:a16="http://schemas.microsoft.com/office/drawing/2014/main" id="{1A13F560-2FD4-444C-B3D6-116D453B4E98}"/>
              </a:ext>
            </a:extLst>
          </p:cNvPr>
          <p:cNvSpPr>
            <a:spLocks noGrp="1"/>
          </p:cNvSpPr>
          <p:nvPr>
            <p:ph idx="1"/>
          </p:nvPr>
        </p:nvSpPr>
        <p:spPr/>
        <p:txBody>
          <a:bodyPr/>
          <a:lstStyle/>
          <a:p>
            <a:r>
              <a:rPr lang="en-US" sz="4050" dirty="0">
                <a:solidFill>
                  <a:srgbClr val="000000"/>
                </a:solidFill>
                <a:latin typeface="Calibri" panose="020F0502020204030204" pitchFamily="34" charset="0"/>
              </a:rPr>
              <a:t>If the cast is too tight, the first intervention should be to relieve circumferential pressure by splitting the cast.</a:t>
            </a:r>
            <a:endParaRPr lang="en-US" dirty="0"/>
          </a:p>
        </p:txBody>
      </p:sp>
    </p:spTree>
    <p:extLst>
      <p:ext uri="{BB962C8B-B14F-4D97-AF65-F5344CB8AC3E}">
        <p14:creationId xmlns:p14="http://schemas.microsoft.com/office/powerpoint/2010/main" val="6179342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E153B-73A5-4128-BD00-372FFA39C313}"/>
              </a:ext>
            </a:extLst>
          </p:cNvPr>
          <p:cNvSpPr>
            <a:spLocks noGrp="1"/>
          </p:cNvSpPr>
          <p:nvPr>
            <p:ph type="title"/>
          </p:nvPr>
        </p:nvSpPr>
        <p:spPr/>
        <p:txBody>
          <a:bodyPr/>
          <a:lstStyle/>
          <a:p>
            <a:pPr algn="ctr"/>
            <a:r>
              <a:rPr lang="en-US" b="1" dirty="0"/>
              <a:t>CAST SPREADING</a:t>
            </a:r>
          </a:p>
        </p:txBody>
      </p:sp>
      <p:sp>
        <p:nvSpPr>
          <p:cNvPr id="3" name="Content Placeholder 2">
            <a:extLst>
              <a:ext uri="{FF2B5EF4-FFF2-40B4-BE49-F238E27FC236}">
                <a16:creationId xmlns:a16="http://schemas.microsoft.com/office/drawing/2014/main" id="{64998240-DFB9-4F2F-8973-533171AF1754}"/>
              </a:ext>
            </a:extLst>
          </p:cNvPr>
          <p:cNvSpPr>
            <a:spLocks noGrp="1"/>
          </p:cNvSpPr>
          <p:nvPr>
            <p:ph idx="1"/>
          </p:nvPr>
        </p:nvSpPr>
        <p:spPr/>
        <p:txBody>
          <a:bodyPr/>
          <a:lstStyle/>
          <a:p>
            <a:r>
              <a:rPr lang="en-US" sz="2700" dirty="0">
                <a:solidFill>
                  <a:srgbClr val="0000FF"/>
                </a:solidFill>
                <a:latin typeface="Calibri" panose="020F0502020204030204" pitchFamily="34" charset="0"/>
              </a:rPr>
              <a:t>Plaster cast: </a:t>
            </a:r>
            <a:endParaRPr lang="en-US" sz="3600" dirty="0"/>
          </a:p>
          <a:p>
            <a:pPr marL="0" indent="0">
              <a:buNone/>
            </a:pPr>
            <a:r>
              <a:rPr lang="en-US" sz="2700" dirty="0">
                <a:solidFill>
                  <a:srgbClr val="000000"/>
                </a:solidFill>
                <a:latin typeface="Arial" panose="020B0604020202020204" pitchFamily="34" charset="0"/>
              </a:rPr>
              <a:t>– </a:t>
            </a:r>
            <a:r>
              <a:rPr lang="en-US" sz="2700" dirty="0">
                <a:solidFill>
                  <a:srgbClr val="000000"/>
                </a:solidFill>
                <a:latin typeface="Calibri" panose="020F0502020204030204" pitchFamily="34" charset="0"/>
              </a:rPr>
              <a:t>Cutting and spreading (</a:t>
            </a:r>
            <a:r>
              <a:rPr lang="en-US" sz="2700" dirty="0" err="1">
                <a:solidFill>
                  <a:srgbClr val="000000"/>
                </a:solidFill>
                <a:latin typeface="Calibri" panose="020F0502020204030204" pitchFamily="34" charset="0"/>
              </a:rPr>
              <a:t>univalving</a:t>
            </a:r>
            <a:r>
              <a:rPr lang="en-US" sz="2700" dirty="0">
                <a:solidFill>
                  <a:srgbClr val="000000"/>
                </a:solidFill>
                <a:latin typeface="Calibri" panose="020F0502020204030204" pitchFamily="34" charset="0"/>
              </a:rPr>
              <a:t>) reduce pressure by 40-60%. </a:t>
            </a:r>
            <a:endParaRPr lang="en-US" sz="3600" dirty="0"/>
          </a:p>
          <a:p>
            <a:pPr marL="0" indent="0">
              <a:buNone/>
            </a:pPr>
            <a:r>
              <a:rPr lang="en-US" sz="2700" dirty="0">
                <a:solidFill>
                  <a:srgbClr val="000000"/>
                </a:solidFill>
                <a:latin typeface="Arial" panose="020B0604020202020204" pitchFamily="34" charset="0"/>
              </a:rPr>
              <a:t>– </a:t>
            </a:r>
            <a:r>
              <a:rPr lang="en-US" sz="2700" dirty="0">
                <a:solidFill>
                  <a:srgbClr val="000000"/>
                </a:solidFill>
                <a:latin typeface="Calibri" panose="020F0502020204030204" pitchFamily="34" charset="0"/>
              </a:rPr>
              <a:t>Release of padding may reduce pressure an additional 10-20</a:t>
            </a:r>
            <a:r>
              <a:rPr lang="en-US" sz="2400" dirty="0">
                <a:solidFill>
                  <a:srgbClr val="000000"/>
                </a:solidFill>
                <a:latin typeface="Calibri" panose="020F0502020204030204" pitchFamily="34" charset="0"/>
              </a:rPr>
              <a:t>%.</a:t>
            </a:r>
            <a:endParaRPr lang="en-US" dirty="0"/>
          </a:p>
        </p:txBody>
      </p:sp>
    </p:spTree>
    <p:extLst>
      <p:ext uri="{BB962C8B-B14F-4D97-AF65-F5344CB8AC3E}">
        <p14:creationId xmlns:p14="http://schemas.microsoft.com/office/powerpoint/2010/main" val="5266850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D3C28-480A-419C-9F28-BE20B5D87296}"/>
              </a:ext>
            </a:extLst>
          </p:cNvPr>
          <p:cNvSpPr>
            <a:spLocks noGrp="1"/>
          </p:cNvSpPr>
          <p:nvPr>
            <p:ph type="title"/>
          </p:nvPr>
        </p:nvSpPr>
        <p:spPr/>
        <p:txBody>
          <a:bodyPr/>
          <a:lstStyle/>
          <a:p>
            <a:pPr algn="ctr"/>
            <a:r>
              <a:rPr lang="en-US" b="1" dirty="0"/>
              <a:t>CAST SPREADING</a:t>
            </a:r>
          </a:p>
        </p:txBody>
      </p:sp>
      <p:sp>
        <p:nvSpPr>
          <p:cNvPr id="3" name="Content Placeholder 2">
            <a:extLst>
              <a:ext uri="{FF2B5EF4-FFF2-40B4-BE49-F238E27FC236}">
                <a16:creationId xmlns:a16="http://schemas.microsoft.com/office/drawing/2014/main" id="{5C49E404-C995-487F-BA18-20E2E08A63C2}"/>
              </a:ext>
            </a:extLst>
          </p:cNvPr>
          <p:cNvSpPr>
            <a:spLocks noGrp="1"/>
          </p:cNvSpPr>
          <p:nvPr>
            <p:ph idx="1"/>
          </p:nvPr>
        </p:nvSpPr>
        <p:spPr/>
        <p:txBody>
          <a:bodyPr>
            <a:normAutofit fontScale="92500" lnSpcReduction="20000"/>
          </a:bodyPr>
          <a:lstStyle/>
          <a:p>
            <a:r>
              <a:rPr lang="en-US" sz="3150" dirty="0">
                <a:solidFill>
                  <a:srgbClr val="0000FF"/>
                </a:solidFill>
                <a:latin typeface="Calibri" panose="020F0502020204030204" pitchFamily="34" charset="0"/>
              </a:rPr>
              <a:t>Fiberglass cast: </a:t>
            </a:r>
            <a:endParaRPr lang="en-US" sz="4200" dirty="0"/>
          </a:p>
          <a:p>
            <a:pPr marL="0" indent="0">
              <a:buNone/>
            </a:pPr>
            <a:r>
              <a:rPr lang="en-US" sz="3150" dirty="0">
                <a:solidFill>
                  <a:srgbClr val="000000"/>
                </a:solidFill>
                <a:latin typeface="Arial" panose="020B0604020202020204" pitchFamily="34" charset="0"/>
              </a:rPr>
              <a:t>	– </a:t>
            </a:r>
            <a:r>
              <a:rPr lang="en-US" sz="3150" dirty="0">
                <a:solidFill>
                  <a:srgbClr val="000000"/>
                </a:solidFill>
                <a:latin typeface="Calibri" panose="020F0502020204030204" pitchFamily="34" charset="0"/>
              </a:rPr>
              <a:t>Fiberglass casts have to be bivalved to see similar decreases in pressure. </a:t>
            </a:r>
            <a:endParaRPr lang="en-US" sz="4200" dirty="0"/>
          </a:p>
          <a:p>
            <a:pPr marL="0" indent="0">
              <a:buNone/>
            </a:pPr>
            <a:r>
              <a:rPr lang="en-US" sz="3150" dirty="0">
                <a:solidFill>
                  <a:srgbClr val="000000"/>
                </a:solidFill>
                <a:latin typeface="Arial" panose="020B0604020202020204" pitchFamily="34" charset="0"/>
              </a:rPr>
              <a:t>	– </a:t>
            </a:r>
            <a:r>
              <a:rPr lang="en-US" sz="3150" dirty="0">
                <a:solidFill>
                  <a:srgbClr val="000000"/>
                </a:solidFill>
                <a:latin typeface="Calibri" panose="020F0502020204030204" pitchFamily="34" charset="0"/>
              </a:rPr>
              <a:t>In casts applied with the stretch relaxation method, </a:t>
            </a:r>
            <a:r>
              <a:rPr lang="en-US" sz="3150" dirty="0" err="1">
                <a:solidFill>
                  <a:srgbClr val="000000"/>
                </a:solidFill>
                <a:latin typeface="Calibri" panose="020F0502020204030204" pitchFamily="34" charset="0"/>
              </a:rPr>
              <a:t>univalving</a:t>
            </a:r>
            <a:r>
              <a:rPr lang="en-US" sz="3150" dirty="0">
                <a:solidFill>
                  <a:srgbClr val="000000"/>
                </a:solidFill>
                <a:latin typeface="Calibri" panose="020F0502020204030204" pitchFamily="34" charset="0"/>
              </a:rPr>
              <a:t> may be sufficient as long as the cast can be </a:t>
            </a:r>
            <a:r>
              <a:rPr lang="en-US" sz="3150" i="1" dirty="0">
                <a:solidFill>
                  <a:srgbClr val="000000"/>
                </a:solidFill>
                <a:latin typeface="Calibri-Italic"/>
              </a:rPr>
              <a:t>spread and held open</a:t>
            </a:r>
            <a:r>
              <a:rPr lang="en-US" sz="3150" dirty="0">
                <a:solidFill>
                  <a:srgbClr val="000000"/>
                </a:solidFill>
                <a:latin typeface="Calibri" panose="020F0502020204030204" pitchFamily="34" charset="0"/>
              </a:rPr>
              <a:t>. </a:t>
            </a:r>
            <a:endParaRPr lang="en-US" sz="4200" dirty="0"/>
          </a:p>
          <a:p>
            <a:pPr marL="0" indent="0">
              <a:buNone/>
            </a:pPr>
            <a:r>
              <a:rPr lang="en-US" sz="3150" dirty="0">
                <a:solidFill>
                  <a:srgbClr val="000000"/>
                </a:solidFill>
                <a:latin typeface="Arial" panose="020B0604020202020204" pitchFamily="34" charset="0"/>
              </a:rPr>
              <a:t>	– </a:t>
            </a:r>
            <a:r>
              <a:rPr lang="en-US" sz="3150" dirty="0">
                <a:solidFill>
                  <a:srgbClr val="000000"/>
                </a:solidFill>
                <a:latin typeface="Calibri" panose="020F0502020204030204" pitchFamily="34" charset="0"/>
              </a:rPr>
              <a:t>It is wise to use plastic cast wedges to help hold open these split casts. </a:t>
            </a:r>
            <a:endParaRPr lang="en-US" sz="4200" dirty="0"/>
          </a:p>
          <a:p>
            <a:pPr marL="0" indent="0">
              <a:buNone/>
            </a:pPr>
            <a:r>
              <a:rPr lang="en-US" sz="3150" dirty="0">
                <a:solidFill>
                  <a:srgbClr val="000000"/>
                </a:solidFill>
                <a:latin typeface="Arial" panose="020B0604020202020204" pitchFamily="34" charset="0"/>
              </a:rPr>
              <a:t>	• </a:t>
            </a:r>
            <a:r>
              <a:rPr lang="en-US" sz="3150" dirty="0">
                <a:solidFill>
                  <a:srgbClr val="000000"/>
                </a:solidFill>
                <a:latin typeface="Calibri" panose="020F0502020204030204" pitchFamily="34" charset="0"/>
              </a:rPr>
              <a:t>Synthetic casts tend to spring back to their original position after simply cutting one side of the cast</a:t>
            </a:r>
            <a:r>
              <a:rPr lang="en-US" sz="1350" dirty="0">
                <a:solidFill>
                  <a:srgbClr val="000000"/>
                </a:solidFill>
                <a:latin typeface="Calibri" panose="020F0502020204030204" pitchFamily="34" charset="0"/>
              </a:rPr>
              <a:t>.</a:t>
            </a:r>
            <a:endParaRPr lang="en-US" dirty="0"/>
          </a:p>
        </p:txBody>
      </p:sp>
    </p:spTree>
    <p:extLst>
      <p:ext uri="{BB962C8B-B14F-4D97-AF65-F5344CB8AC3E}">
        <p14:creationId xmlns:p14="http://schemas.microsoft.com/office/powerpoint/2010/main" val="34526915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2EFE3-2C41-4A43-834B-D9F91B19A489}"/>
              </a:ext>
            </a:extLst>
          </p:cNvPr>
          <p:cNvSpPr>
            <a:spLocks noGrp="1"/>
          </p:cNvSpPr>
          <p:nvPr>
            <p:ph type="title"/>
          </p:nvPr>
        </p:nvSpPr>
        <p:spPr/>
        <p:txBody>
          <a:bodyPr>
            <a:normAutofit fontScale="90000"/>
          </a:bodyPr>
          <a:lstStyle/>
          <a:p>
            <a:pPr algn="ctr"/>
            <a:r>
              <a:rPr lang="en-US" b="1" dirty="0"/>
              <a:t>DURATION OF IMMOBILIZATION</a:t>
            </a:r>
          </a:p>
        </p:txBody>
      </p:sp>
      <p:sp>
        <p:nvSpPr>
          <p:cNvPr id="3" name="Content Placeholder 2">
            <a:extLst>
              <a:ext uri="{FF2B5EF4-FFF2-40B4-BE49-F238E27FC236}">
                <a16:creationId xmlns:a16="http://schemas.microsoft.com/office/drawing/2014/main" id="{E0BB3EB3-3D91-418F-BD41-B3EFC7728F29}"/>
              </a:ext>
            </a:extLst>
          </p:cNvPr>
          <p:cNvSpPr>
            <a:spLocks noGrp="1"/>
          </p:cNvSpPr>
          <p:nvPr>
            <p:ph idx="1"/>
          </p:nvPr>
        </p:nvSpPr>
        <p:spPr/>
        <p:txBody>
          <a:bodyPr>
            <a:normAutofit/>
          </a:bodyPr>
          <a:lstStyle/>
          <a:p>
            <a:r>
              <a:rPr lang="en-US" sz="3300" dirty="0">
                <a:solidFill>
                  <a:srgbClr val="000000"/>
                </a:solidFill>
                <a:latin typeface="Calibri" panose="020F0502020204030204" pitchFamily="34" charset="0"/>
              </a:rPr>
              <a:t>Excessive length of immobilization may lead to problems such as joint stiffness, muscle atrophy, cartilage degradation, ligament weakening, and osteoporosis. </a:t>
            </a:r>
            <a:endParaRPr lang="en-US" sz="4500" dirty="0"/>
          </a:p>
          <a:p>
            <a:pPr marL="0" indent="0">
              <a:buNone/>
            </a:pPr>
            <a:r>
              <a:rPr lang="en-US" sz="3300" dirty="0">
                <a:solidFill>
                  <a:srgbClr val="000000"/>
                </a:solidFill>
                <a:latin typeface="Arial" panose="020B0604020202020204" pitchFamily="34" charset="0"/>
              </a:rPr>
              <a:t>• </a:t>
            </a:r>
            <a:r>
              <a:rPr lang="en-US" sz="3300" dirty="0">
                <a:solidFill>
                  <a:srgbClr val="000000"/>
                </a:solidFill>
                <a:latin typeface="Calibri" panose="020F0502020204030204" pitchFamily="34" charset="0"/>
              </a:rPr>
              <a:t>This must be weighed against the bony healing gained in prolonged immobilization.</a:t>
            </a:r>
            <a:endParaRPr lang="en-US" sz="4500" dirty="0"/>
          </a:p>
        </p:txBody>
      </p:sp>
    </p:spTree>
    <p:extLst>
      <p:ext uri="{BB962C8B-B14F-4D97-AF65-F5344CB8AC3E}">
        <p14:creationId xmlns:p14="http://schemas.microsoft.com/office/powerpoint/2010/main" val="38612212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AEA51-5D49-48EB-AE6F-488FB82F913C}"/>
              </a:ext>
            </a:extLst>
          </p:cNvPr>
          <p:cNvSpPr>
            <a:spLocks noGrp="1"/>
          </p:cNvSpPr>
          <p:nvPr>
            <p:ph type="title"/>
          </p:nvPr>
        </p:nvSpPr>
        <p:spPr/>
        <p:txBody>
          <a:bodyPr/>
          <a:lstStyle/>
          <a:p>
            <a:pPr marL="914400" indent="-914400">
              <a:buFont typeface="+mj-lt"/>
              <a:buAutoNum type="arabicParenR"/>
            </a:pPr>
            <a:r>
              <a:rPr lang="en-US" dirty="0"/>
              <a:t>Tabular gauze/stockinette</a:t>
            </a:r>
          </a:p>
        </p:txBody>
      </p:sp>
      <p:sp>
        <p:nvSpPr>
          <p:cNvPr id="3" name="Content Placeholder 2">
            <a:extLst>
              <a:ext uri="{FF2B5EF4-FFF2-40B4-BE49-F238E27FC236}">
                <a16:creationId xmlns:a16="http://schemas.microsoft.com/office/drawing/2014/main" id="{B11D4787-CB67-437A-87B3-E31EBCB61088}"/>
              </a:ext>
            </a:extLst>
          </p:cNvPr>
          <p:cNvSpPr>
            <a:spLocks noGrp="1"/>
          </p:cNvSpPr>
          <p:nvPr>
            <p:ph idx="1"/>
          </p:nvPr>
        </p:nvSpPr>
        <p:spPr/>
        <p:txBody>
          <a:bodyPr/>
          <a:lstStyle/>
          <a:p>
            <a:pPr marL="0" marR="0" algn="just">
              <a:lnSpc>
                <a:spcPct val="107000"/>
              </a:lnSpc>
              <a:spcBef>
                <a:spcPts val="0"/>
              </a:spcBef>
              <a:spcAft>
                <a:spcPts val="800"/>
              </a:spcAft>
              <a:tabLst>
                <a:tab pos="346900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first layer, applied directly to the skin, is synthetic mesh called tabular or thicker stockinette.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tabLst>
                <a:tab pos="346900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Stockinette is more expensive and preferably used with the synthetic casts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tabLst>
                <a:tab pos="3469005" algn="l"/>
              </a:tabLs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Functions of the tabular gauze/stockinette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It helps prevent the limb-hairs from becoming caught in the plaster.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It removes any roughness caused by the plaster casts edges (the edge of the tabular gauze are turned back over the cast and sealed; this creates a smooth edge which will prevent chaffing of the skin.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It allows the conduction of perspiration from the limb.</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It aids in the removal of the cast.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402138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 of a cast</a:t>
            </a:r>
          </a:p>
        </p:txBody>
      </p:sp>
      <p:sp>
        <p:nvSpPr>
          <p:cNvPr id="3" name="Content Placeholder 2"/>
          <p:cNvSpPr>
            <a:spLocks noGrp="1"/>
          </p:cNvSpPr>
          <p:nvPr>
            <p:ph idx="1"/>
          </p:nvPr>
        </p:nvSpPr>
        <p:spPr/>
        <p:txBody>
          <a:bodyPr>
            <a:normAutofit/>
          </a:bodyPr>
          <a:lstStyle/>
          <a:p>
            <a:pPr marL="0" indent="0">
              <a:buNone/>
            </a:pPr>
            <a:endParaRPr lang="en-US" dirty="0"/>
          </a:p>
          <a:p>
            <a:pPr marL="514350" indent="-514350">
              <a:buFont typeface="+mj-lt"/>
              <a:buAutoNum type="arabicPeriod"/>
            </a:pPr>
            <a:r>
              <a:rPr lang="en-US" dirty="0"/>
              <a:t>The term cast implies that the  plaster or fiberglass encase the part of the body</a:t>
            </a:r>
          </a:p>
          <a:p>
            <a:pPr marL="514350" indent="-514350">
              <a:buFont typeface="+mj-lt"/>
              <a:buAutoNum type="arabicPeriod"/>
            </a:pPr>
            <a:r>
              <a:rPr lang="en-US" dirty="0"/>
              <a:t> externally applied  structure that hold bones in one position</a:t>
            </a:r>
          </a:p>
          <a:p>
            <a:pPr marL="514350" indent="-514350">
              <a:buFont typeface="+mj-lt"/>
              <a:buAutoNum type="arabicPeriod"/>
            </a:pPr>
            <a:r>
              <a:rPr lang="en-US" dirty="0"/>
              <a:t>I s  a rigid protective material  of plaster or fiberglass</a:t>
            </a:r>
          </a:p>
          <a:p>
            <a:pPr marL="514350" indent="-514350">
              <a:buFont typeface="+mj-lt"/>
              <a:buAutoNum type="arabicPeriod"/>
            </a:pPr>
            <a:endParaRPr lang="en-US" dirty="0"/>
          </a:p>
          <a:p>
            <a:pPr marL="514350" indent="-514350">
              <a:buFont typeface="+mj-lt"/>
              <a:buAutoNum type="arabicPeriod"/>
            </a:pPr>
            <a:endParaRPr lang="en-U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8EFF9-DF33-4122-B55E-324FEAD1742A}"/>
              </a:ext>
            </a:extLst>
          </p:cNvPr>
          <p:cNvSpPr>
            <a:spLocks noGrp="1"/>
          </p:cNvSpPr>
          <p:nvPr>
            <p:ph type="title"/>
          </p:nvPr>
        </p:nvSpPr>
        <p:spPr/>
        <p:txBody>
          <a:bodyPr/>
          <a:lstStyle/>
          <a:p>
            <a:r>
              <a:rPr lang="en-US" dirty="0"/>
              <a:t>Cont.’</a:t>
            </a:r>
          </a:p>
        </p:txBody>
      </p:sp>
      <p:sp>
        <p:nvSpPr>
          <p:cNvPr id="3" name="Content Placeholder 2">
            <a:extLst>
              <a:ext uri="{FF2B5EF4-FFF2-40B4-BE49-F238E27FC236}">
                <a16:creationId xmlns:a16="http://schemas.microsoft.com/office/drawing/2014/main" id="{EF853968-264F-42C3-931A-B3A10330467A}"/>
              </a:ext>
            </a:extLst>
          </p:cNvPr>
          <p:cNvSpPr>
            <a:spLocks noGrp="1"/>
          </p:cNvSpPr>
          <p:nvPr>
            <p:ph idx="1"/>
          </p:nvPr>
        </p:nvSpPr>
        <p:spPr/>
        <p:txBody>
          <a:bodyPr/>
          <a:lstStyle/>
          <a:p>
            <a:pPr marL="0" marR="0" algn="just">
              <a:lnSpc>
                <a:spcPct val="107000"/>
              </a:lnSpc>
              <a:spcBef>
                <a:spcPts val="0"/>
              </a:spcBef>
              <a:spcAft>
                <a:spcPts val="800"/>
              </a:spcAft>
              <a:tabLst>
                <a:tab pos="3469005" algn="l"/>
              </a:tabLst>
            </a:pPr>
            <a:r>
              <a:rPr lang="en-US" sz="2400" b="1" i="1" dirty="0">
                <a:effectLst/>
                <a:latin typeface="Times New Roman" panose="02020603050405020304" pitchFamily="18" charset="0"/>
                <a:ea typeface="Calibri" panose="020F0502020204030204" pitchFamily="34" charset="0"/>
                <a:cs typeface="Times New Roman" panose="02020603050405020304" pitchFamily="18" charset="0"/>
              </a:rPr>
              <a:t>NB.</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tabLst>
                <a:tab pos="3469005" algn="l"/>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Tabular gauze may not be used following operation procedure and where gross swelling is likely to occur as it may be difficult to split the plaster cast.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tabLst>
                <a:tab pos="3469005" algn="l"/>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Orthopaedic padding required. It is unrolled firmly over the full area of the limb to be covered the Plaster of Paris. (Wool Padding)</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6113687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a:t>Conti-</a:t>
            </a:r>
          </a:p>
        </p:txBody>
      </p:sp>
      <p:sp>
        <p:nvSpPr>
          <p:cNvPr id="3" name="Content Placeholder 2"/>
          <p:cNvSpPr>
            <a:spLocks noGrp="1"/>
          </p:cNvSpPr>
          <p:nvPr>
            <p:ph idx="1"/>
          </p:nvPr>
        </p:nvSpPr>
        <p:spPr>
          <a:xfrm>
            <a:off x="457200" y="1219200"/>
            <a:ext cx="8229600" cy="5105400"/>
          </a:xfrm>
        </p:spPr>
        <p:txBody>
          <a:bodyPr>
            <a:normAutofit lnSpcReduction="10000"/>
          </a:bodyPr>
          <a:lstStyle/>
          <a:p>
            <a:pPr marL="0" indent="0">
              <a:buNone/>
            </a:pPr>
            <a:r>
              <a:rPr lang="en-US" sz="1800" b="1" i="1" dirty="0">
                <a:latin typeface="Arial" pitchFamily="34" charset="0"/>
                <a:cs typeface="Arial" pitchFamily="34" charset="0"/>
              </a:rPr>
              <a:t>N.B.</a:t>
            </a:r>
          </a:p>
          <a:p>
            <a:pPr marL="0" indent="0">
              <a:buNone/>
            </a:pPr>
            <a:r>
              <a:rPr lang="en-US" sz="1800" dirty="0">
                <a:latin typeface="Arial" pitchFamily="34" charset="0"/>
                <a:cs typeface="Arial" pitchFamily="34" charset="0"/>
              </a:rPr>
              <a:t>Tabular gauze may not be used following operation procedure and where gross swelling is likely to occur as it may be difficult to split the plaster cast.</a:t>
            </a:r>
          </a:p>
          <a:p>
            <a:pPr marL="0" indent="0">
              <a:buNone/>
            </a:pPr>
            <a:r>
              <a:rPr lang="en-US" sz="1800" b="1" dirty="0">
                <a:latin typeface="Arial" pitchFamily="34" charset="0"/>
                <a:cs typeface="Arial" pitchFamily="34" charset="0"/>
              </a:rPr>
              <a:t>WOOL PADDING</a:t>
            </a:r>
          </a:p>
          <a:p>
            <a:pPr marL="0" indent="0">
              <a:buNone/>
            </a:pPr>
            <a:r>
              <a:rPr lang="en-US" sz="1800" b="1" dirty="0">
                <a:latin typeface="Arial" pitchFamily="34" charset="0"/>
                <a:cs typeface="Arial" pitchFamily="34" charset="0"/>
              </a:rPr>
              <a:t>Reasons .</a:t>
            </a:r>
          </a:p>
          <a:p>
            <a:r>
              <a:rPr lang="en-US" sz="1800" dirty="0">
                <a:latin typeface="Arial" pitchFamily="34" charset="0"/>
                <a:cs typeface="Arial" pitchFamily="34" charset="0"/>
              </a:rPr>
              <a:t>To  protect bony prominences e.g. the ulna and </a:t>
            </a:r>
            <a:r>
              <a:rPr lang="en-US" sz="1800" dirty="0" err="1">
                <a:latin typeface="Arial" pitchFamily="34" charset="0"/>
                <a:cs typeface="Arial" pitchFamily="34" charset="0"/>
              </a:rPr>
              <a:t>styloid</a:t>
            </a:r>
            <a:r>
              <a:rPr lang="en-US" sz="1800" dirty="0">
                <a:latin typeface="Arial" pitchFamily="34" charset="0"/>
                <a:cs typeface="Arial" pitchFamily="34" charset="0"/>
              </a:rPr>
              <a:t> of the lower arm , those areas must have extra padding. As the plaster cast dries out, it becomes loose and any movement over the bony prominences may cause some friction and sores if the skin is inadequately protected by padding.</a:t>
            </a:r>
          </a:p>
          <a:p>
            <a:r>
              <a:rPr lang="en-US" sz="1800" dirty="0">
                <a:latin typeface="Arial" pitchFamily="34" charset="0"/>
                <a:cs typeface="Arial" pitchFamily="34" charset="0"/>
              </a:rPr>
              <a:t>Where swelling is anticipated extra padding may be required over the whole length of the limb.</a:t>
            </a:r>
          </a:p>
          <a:p>
            <a:r>
              <a:rPr lang="en-US" sz="1800" dirty="0">
                <a:latin typeface="Arial" pitchFamily="34" charset="0"/>
                <a:cs typeface="Arial" pitchFamily="34" charset="0"/>
              </a:rPr>
              <a:t>Where electric saws or shears are used for removal of the cast , padding is needed to protect the skin.</a:t>
            </a:r>
          </a:p>
          <a:p>
            <a:r>
              <a:rPr lang="en-US" sz="1800" dirty="0">
                <a:latin typeface="Arial" pitchFamily="34" charset="0"/>
                <a:cs typeface="Arial" pitchFamily="34" charset="0"/>
              </a:rPr>
              <a:t>It Increases patient comfort.</a:t>
            </a:r>
          </a:p>
          <a:p>
            <a:r>
              <a:rPr lang="en-US" sz="1800" dirty="0">
                <a:latin typeface="Arial" pitchFamily="34" charset="0"/>
                <a:cs typeface="Arial" pitchFamily="34" charset="0"/>
              </a:rPr>
              <a:t>To help to absorb blood and serious fluid.</a:t>
            </a:r>
          </a:p>
          <a:p>
            <a:pPr marL="0" indent="0">
              <a:buNone/>
            </a:pPr>
            <a:r>
              <a:rPr lang="en-US" sz="1800" dirty="0">
                <a:latin typeface="Arial" pitchFamily="34" charset="0"/>
                <a:cs typeface="Arial" pitchFamily="34" charset="0"/>
              </a:rPr>
              <a:t>Orthopaedic padding required . It  is unrolled firmly over the full area of the limb to be covered the plaster of Paris.(wool padding</a:t>
            </a:r>
            <a:r>
              <a:rPr lang="en-US" sz="2800" dirty="0">
                <a:latin typeface="Arial" pitchFamily="34" charset="0"/>
                <a:cs typeface="Arial" pitchFamily="34" charset="0"/>
              </a:rPr>
              <a:t>)</a:t>
            </a:r>
          </a:p>
          <a:p>
            <a:endParaRPr lang="en-US"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C5E8E-5B50-402F-A47F-6C542BD470B7}"/>
              </a:ext>
            </a:extLst>
          </p:cNvPr>
          <p:cNvSpPr>
            <a:spLocks noGrp="1"/>
          </p:cNvSpPr>
          <p:nvPr>
            <p:ph type="title"/>
          </p:nvPr>
        </p:nvSpPr>
        <p:spPr/>
        <p:txBody>
          <a:bodyPr/>
          <a:lstStyle/>
          <a:p>
            <a:r>
              <a:rPr lang="en-US" dirty="0"/>
              <a:t>Indications of padding</a:t>
            </a:r>
          </a:p>
        </p:txBody>
      </p:sp>
      <p:sp>
        <p:nvSpPr>
          <p:cNvPr id="3" name="Content Placeholder 2">
            <a:extLst>
              <a:ext uri="{FF2B5EF4-FFF2-40B4-BE49-F238E27FC236}">
                <a16:creationId xmlns:a16="http://schemas.microsoft.com/office/drawing/2014/main" id="{40A8CF13-D6D4-4C15-8B64-C7F77509F29E}"/>
              </a:ext>
            </a:extLst>
          </p:cNvPr>
          <p:cNvSpPr>
            <a:spLocks noGrp="1"/>
          </p:cNvSpPr>
          <p:nvPr>
            <p:ph idx="1"/>
          </p:nvPr>
        </p:nvSpPr>
        <p:spPr/>
        <p:txBody>
          <a:bodyPr>
            <a:normAutofit fontScale="92500" lnSpcReduction="10000"/>
          </a:bodyPr>
          <a:lstStyle/>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Where swelling is expected/present i.e. in almost every acute conditions.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Where the limb is thin and the bones are very superficial.</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When electric plaster cutter are used for removal.</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When wedging is needed.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It is always wise to protect bony prominences e.g. around joints when any plaster is applied.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It increases patient comfort.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tabLst>
                <a:tab pos="3469005" algn="l"/>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To help to absorb blood and serous fluid.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0475002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2057400"/>
          </a:xfrm>
        </p:spPr>
        <p:txBody>
          <a:bodyPr>
            <a:normAutofit fontScale="90000"/>
          </a:bodyPr>
          <a:lstStyle/>
          <a:p>
            <a:br>
              <a:rPr lang="en-US" dirty="0"/>
            </a:br>
            <a:r>
              <a:rPr lang="en-US" sz="4400" dirty="0"/>
              <a:t>The function of  a cast is to rigidly protect an  injured bone or joint .</a:t>
            </a:r>
          </a:p>
        </p:txBody>
      </p:sp>
      <p:sp>
        <p:nvSpPr>
          <p:cNvPr id="3" name="Content Placeholder 2"/>
          <p:cNvSpPr>
            <a:spLocks noGrp="1"/>
          </p:cNvSpPr>
          <p:nvPr>
            <p:ph idx="1"/>
          </p:nvPr>
        </p:nvSpPr>
        <p:spPr/>
        <p:txBody>
          <a:bodyPr>
            <a:normAutofit/>
          </a:bodyPr>
          <a:lstStyle/>
          <a:p>
            <a:r>
              <a:rPr lang="en-US" dirty="0"/>
              <a:t>It serves to hold  the fracture in  proper alignment and prevent it from  moving while it heals.</a:t>
            </a:r>
          </a:p>
          <a:p>
            <a:r>
              <a:rPr lang="en-US" dirty="0"/>
              <a:t>Cast may  also  be  used  to help  rest  a   bone or joint to relieve pain  that is cause by   moving it </a:t>
            </a:r>
          </a:p>
          <a:p>
            <a:r>
              <a:rPr lang="en-US" dirty="0"/>
              <a:t> different  types  of cast and splint are available  depending on  the reason  for the immobilization and type of fracture.</a:t>
            </a:r>
          </a:p>
          <a:p>
            <a:r>
              <a:rPr lang="en-US" dirty="0"/>
              <a:t>Cast are usually made of  either plaster or fiberglass material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do we use plaster of Paris</a:t>
            </a:r>
          </a:p>
        </p:txBody>
      </p:sp>
      <p:sp>
        <p:nvSpPr>
          <p:cNvPr id="3" name="Content Placeholder 2"/>
          <p:cNvSpPr>
            <a:spLocks noGrp="1"/>
          </p:cNvSpPr>
          <p:nvPr>
            <p:ph idx="1"/>
          </p:nvPr>
        </p:nvSpPr>
        <p:spPr/>
        <p:txBody>
          <a:bodyPr>
            <a:normAutofit/>
          </a:bodyPr>
          <a:lstStyle/>
          <a:p>
            <a:r>
              <a:rPr lang="en-US" dirty="0"/>
              <a:t>It  is used extensively as  a mean of securing  accurate and well –fitting external splintage of any part of human frame</a:t>
            </a:r>
          </a:p>
          <a:p>
            <a:r>
              <a:rPr lang="en-US" dirty="0"/>
              <a:t> we find that traditional  methods of fixing required  be manufactured and maintained by technician and skilled constant supervision  was essential  if the accuracy of use was to be sustained</a:t>
            </a:r>
          </a:p>
          <a:p>
            <a:r>
              <a:rPr lang="en-US" dirty="0"/>
              <a:t>In comparison  plaster  has  an advantage of immediacy. We  use skilled trained   plaster tech. </a:t>
            </a:r>
          </a:p>
          <a:p>
            <a:endParaRPr lang="en-US"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Various form of plaster of Paris cast</a:t>
            </a:r>
          </a:p>
        </p:txBody>
      </p:sp>
      <p:sp>
        <p:nvSpPr>
          <p:cNvPr id="3" name="Content Placeholder 2"/>
          <p:cNvSpPr>
            <a:spLocks noGrp="1"/>
          </p:cNvSpPr>
          <p:nvPr>
            <p:ph idx="1"/>
          </p:nvPr>
        </p:nvSpPr>
        <p:spPr/>
        <p:txBody>
          <a:bodyPr>
            <a:normAutofit/>
          </a:bodyPr>
          <a:lstStyle/>
          <a:p>
            <a:r>
              <a:rPr lang="en-US" dirty="0"/>
              <a:t>Slab-only a part of circumference of the limb is incorporated</a:t>
            </a:r>
          </a:p>
          <a:p>
            <a:r>
              <a:rPr lang="en-US" dirty="0"/>
              <a:t>Cast –encircle whole circumference of the limb</a:t>
            </a:r>
          </a:p>
          <a:p>
            <a:r>
              <a:rPr lang="en-US" dirty="0"/>
              <a:t>Spica</a:t>
            </a:r>
          </a:p>
          <a:p>
            <a:r>
              <a:rPr lang="en-US" dirty="0"/>
              <a:t>Support   like, brace</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110B4-68DC-4F48-9CC1-05E8FCB4497D}"/>
              </a:ext>
            </a:extLst>
          </p:cNvPr>
          <p:cNvSpPr>
            <a:spLocks noGrp="1"/>
          </p:cNvSpPr>
          <p:nvPr>
            <p:ph type="title"/>
          </p:nvPr>
        </p:nvSpPr>
        <p:spPr/>
        <p:txBody>
          <a:bodyPr/>
          <a:lstStyle/>
          <a:p>
            <a:r>
              <a:rPr lang="en-US" dirty="0"/>
              <a:t>Orthopedic uses of cast</a:t>
            </a:r>
          </a:p>
        </p:txBody>
      </p:sp>
      <p:sp>
        <p:nvSpPr>
          <p:cNvPr id="3" name="Content Placeholder 2">
            <a:extLst>
              <a:ext uri="{FF2B5EF4-FFF2-40B4-BE49-F238E27FC236}">
                <a16:creationId xmlns:a16="http://schemas.microsoft.com/office/drawing/2014/main" id="{266FE49B-E1B0-45F4-87CD-58F13B91DEC5}"/>
              </a:ext>
            </a:extLst>
          </p:cNvPr>
          <p:cNvSpPr>
            <a:spLocks noGrp="1"/>
          </p:cNvSpPr>
          <p:nvPr>
            <p:ph idx="1"/>
          </p:nvPr>
        </p:nvSpPr>
        <p:spPr/>
        <p:txBody>
          <a:bodyPr>
            <a:normAutofit/>
          </a:bodyPr>
          <a:lstStyle/>
          <a:p>
            <a:r>
              <a:rPr lang="en-US" sz="2800" dirty="0">
                <a:solidFill>
                  <a:srgbClr val="000000"/>
                </a:solidFill>
                <a:effectLst/>
                <a:latin typeface="+mj-lt"/>
              </a:rPr>
              <a:t>To Support fractured bones, controlling movement of fragments and resting the damaged tissues </a:t>
            </a:r>
            <a:endParaRPr lang="en-US" sz="3600" dirty="0">
              <a:latin typeface="+mj-lt"/>
            </a:endParaRPr>
          </a:p>
          <a:p>
            <a:r>
              <a:rPr lang="en-US" sz="2800" dirty="0">
                <a:solidFill>
                  <a:srgbClr val="000000"/>
                </a:solidFill>
                <a:effectLst/>
                <a:latin typeface="+mj-lt"/>
              </a:rPr>
              <a:t>To stabilize and rest joints in ligamentous injury </a:t>
            </a:r>
            <a:endParaRPr lang="en-US" sz="3600" dirty="0">
              <a:latin typeface="+mj-lt"/>
            </a:endParaRPr>
          </a:p>
          <a:p>
            <a:r>
              <a:rPr lang="en-US" sz="2800" dirty="0">
                <a:solidFill>
                  <a:srgbClr val="000000"/>
                </a:solidFill>
                <a:effectLst/>
                <a:latin typeface="+mj-lt"/>
              </a:rPr>
              <a:t>To support and immobilize joints and limbs post operatively until healing has occurred </a:t>
            </a:r>
            <a:endParaRPr lang="en-US" sz="3600" dirty="0">
              <a:latin typeface="+mj-lt"/>
            </a:endParaRPr>
          </a:p>
          <a:p>
            <a:r>
              <a:rPr lang="en-US" sz="2800" dirty="0">
                <a:solidFill>
                  <a:srgbClr val="000000"/>
                </a:solidFill>
                <a:effectLst/>
                <a:latin typeface="+mj-lt"/>
              </a:rPr>
              <a:t>To correct a deformity </a:t>
            </a:r>
            <a:endParaRPr lang="en-US" sz="3600" dirty="0">
              <a:latin typeface="+mj-lt"/>
            </a:endParaRPr>
          </a:p>
          <a:p>
            <a:r>
              <a:rPr lang="en-US" sz="2800" dirty="0">
                <a:solidFill>
                  <a:srgbClr val="000000"/>
                </a:solidFill>
                <a:effectLst/>
                <a:latin typeface="+mj-lt"/>
              </a:rPr>
              <a:t>To ensure rest of infected tissues </a:t>
            </a:r>
            <a:endParaRPr lang="en-US" sz="3600" dirty="0">
              <a:latin typeface="+mj-lt"/>
            </a:endParaRPr>
          </a:p>
          <a:p>
            <a:r>
              <a:rPr lang="en-US" sz="2800" dirty="0">
                <a:solidFill>
                  <a:srgbClr val="000000"/>
                </a:solidFill>
                <a:effectLst/>
                <a:latin typeface="+mj-lt"/>
              </a:rPr>
              <a:t>To make negative mold of a part of body</a:t>
            </a:r>
            <a:endParaRPr lang="en-US" sz="3600" dirty="0">
              <a:latin typeface="+mj-lt"/>
            </a:endParaRPr>
          </a:p>
        </p:txBody>
      </p:sp>
    </p:spTree>
    <p:extLst>
      <p:ext uri="{BB962C8B-B14F-4D97-AF65-F5344CB8AC3E}">
        <p14:creationId xmlns:p14="http://schemas.microsoft.com/office/powerpoint/2010/main" val="30867145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25DDF-3C2D-45B7-9672-0C35202F44C4}"/>
              </a:ext>
            </a:extLst>
          </p:cNvPr>
          <p:cNvSpPr>
            <a:spLocks noGrp="1"/>
          </p:cNvSpPr>
          <p:nvPr>
            <p:ph type="title"/>
          </p:nvPr>
        </p:nvSpPr>
        <p:spPr/>
        <p:txBody>
          <a:bodyPr>
            <a:normAutofit fontScale="90000"/>
          </a:bodyPr>
          <a:lstStyle/>
          <a:p>
            <a:r>
              <a:rPr lang="en-US" dirty="0"/>
              <a:t>DIFFERENT TYPES OF CASTING MATERIALS</a:t>
            </a:r>
          </a:p>
        </p:txBody>
      </p:sp>
      <p:sp>
        <p:nvSpPr>
          <p:cNvPr id="3" name="Content Placeholder 2">
            <a:extLst>
              <a:ext uri="{FF2B5EF4-FFF2-40B4-BE49-F238E27FC236}">
                <a16:creationId xmlns:a16="http://schemas.microsoft.com/office/drawing/2014/main" id="{02C7B90E-0E21-49B3-97CB-B26B8C405E57}"/>
              </a:ext>
            </a:extLst>
          </p:cNvPr>
          <p:cNvSpPr>
            <a:spLocks noGrp="1"/>
          </p:cNvSpPr>
          <p:nvPr>
            <p:ph idx="1"/>
          </p:nvPr>
        </p:nvSpPr>
        <p:spPr/>
        <p:txBody>
          <a:bodyPr/>
          <a:lstStyle/>
          <a:p>
            <a:r>
              <a:rPr lang="en-US" dirty="0"/>
              <a:t>Plaster of Paris (POP)</a:t>
            </a:r>
          </a:p>
          <a:p>
            <a:r>
              <a:rPr lang="en-US" dirty="0"/>
              <a:t>Synthetic resin</a:t>
            </a:r>
          </a:p>
        </p:txBody>
      </p:sp>
      <p:pic>
        <p:nvPicPr>
          <p:cNvPr id="5" name="Picture 4">
            <a:extLst>
              <a:ext uri="{FF2B5EF4-FFF2-40B4-BE49-F238E27FC236}">
                <a16:creationId xmlns:a16="http://schemas.microsoft.com/office/drawing/2014/main" id="{62D1327E-99D6-4FDC-B4F1-2494F968A128}"/>
              </a:ext>
            </a:extLst>
          </p:cNvPr>
          <p:cNvPicPr>
            <a:picLocks noChangeAspect="1"/>
          </p:cNvPicPr>
          <p:nvPr/>
        </p:nvPicPr>
        <p:blipFill>
          <a:blip r:embed="rId2"/>
          <a:stretch>
            <a:fillRect/>
          </a:stretch>
        </p:blipFill>
        <p:spPr>
          <a:xfrm>
            <a:off x="1066800" y="3005677"/>
            <a:ext cx="6400800" cy="3826565"/>
          </a:xfrm>
          <a:prstGeom prst="rect">
            <a:avLst/>
          </a:prstGeom>
        </p:spPr>
      </p:pic>
    </p:spTree>
    <p:extLst>
      <p:ext uri="{BB962C8B-B14F-4D97-AF65-F5344CB8AC3E}">
        <p14:creationId xmlns:p14="http://schemas.microsoft.com/office/powerpoint/2010/main" val="31460286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B7E51-CF0F-4596-841E-B3202B876BBB}"/>
              </a:ext>
            </a:extLst>
          </p:cNvPr>
          <p:cNvSpPr>
            <a:spLocks noGrp="1"/>
          </p:cNvSpPr>
          <p:nvPr>
            <p:ph type="title"/>
          </p:nvPr>
        </p:nvSpPr>
        <p:spPr/>
        <p:txBody>
          <a:bodyPr/>
          <a:lstStyle/>
          <a:p>
            <a:r>
              <a:rPr lang="en-US" dirty="0"/>
              <a:t>CLOSE REDUCTION (CR)</a:t>
            </a:r>
          </a:p>
        </p:txBody>
      </p:sp>
      <p:sp>
        <p:nvSpPr>
          <p:cNvPr id="3" name="Content Placeholder 2">
            <a:extLst>
              <a:ext uri="{FF2B5EF4-FFF2-40B4-BE49-F238E27FC236}">
                <a16:creationId xmlns:a16="http://schemas.microsoft.com/office/drawing/2014/main" id="{170108F9-3777-4783-B75D-F97738930F04}"/>
              </a:ext>
            </a:extLst>
          </p:cNvPr>
          <p:cNvSpPr>
            <a:spLocks noGrp="1"/>
          </p:cNvSpPr>
          <p:nvPr>
            <p:ph idx="1"/>
          </p:nvPr>
        </p:nvSpPr>
        <p:spPr/>
        <p:txBody>
          <a:bodyPr>
            <a:normAutofit fontScale="92500"/>
          </a:bodyPr>
          <a:lstStyle/>
          <a:p>
            <a:pPr>
              <a:buFont typeface="Arial" panose="020B0604020202020204" pitchFamily="34" charset="0"/>
              <a:buChar char="•"/>
            </a:pPr>
            <a:r>
              <a:rPr lang="en-US" dirty="0"/>
              <a:t>Manipulation of the fracture to improve the position of the fragments.</a:t>
            </a:r>
          </a:p>
          <a:p>
            <a:pPr>
              <a:buFont typeface="Arial" panose="020B0604020202020204" pitchFamily="34" charset="0"/>
              <a:buChar char="•"/>
            </a:pPr>
            <a:r>
              <a:rPr lang="en-US" dirty="0"/>
              <a:t>As soon as possible</a:t>
            </a:r>
          </a:p>
          <a:p>
            <a:pPr>
              <a:buFont typeface="Arial" panose="020B0604020202020204" pitchFamily="34" charset="0"/>
              <a:buChar char="•"/>
            </a:pPr>
            <a:r>
              <a:rPr lang="en-US" dirty="0"/>
              <a:t>Under appropriate anesthesia/muscle relaxant/sedation</a:t>
            </a:r>
          </a:p>
          <a:p>
            <a:pPr>
              <a:buFont typeface="Arial" panose="020B0604020202020204" pitchFamily="34" charset="0"/>
              <a:buChar char="•"/>
            </a:pPr>
            <a:r>
              <a:rPr lang="en-US" dirty="0"/>
              <a:t>Maneuver :</a:t>
            </a:r>
          </a:p>
          <a:p>
            <a:pPr lvl="1">
              <a:buFont typeface="Arial" panose="020B0604020202020204" pitchFamily="34" charset="0"/>
              <a:buChar char="•"/>
            </a:pPr>
            <a:r>
              <a:rPr lang="en-US" dirty="0"/>
              <a:t>Traction-distal part of the limb is pulled in line of the bone</a:t>
            </a:r>
          </a:p>
          <a:p>
            <a:pPr lvl="1">
              <a:buFont typeface="Arial" panose="020B0604020202020204" pitchFamily="34" charset="0"/>
              <a:buChar char="•"/>
            </a:pPr>
            <a:r>
              <a:rPr lang="en-US" dirty="0"/>
              <a:t>Counter-traction</a:t>
            </a:r>
          </a:p>
          <a:p>
            <a:pPr lvl="1">
              <a:buFont typeface="Arial" panose="020B0604020202020204" pitchFamily="34" charset="0"/>
              <a:buChar char="•"/>
            </a:pPr>
            <a:r>
              <a:rPr lang="en-US" dirty="0"/>
              <a:t>Manipulation-as the fragments disengaged, they are repositioned (by reversing the original direction of forces)</a:t>
            </a:r>
          </a:p>
          <a:p>
            <a:pPr lvl="1">
              <a:buFont typeface="Arial" panose="020B0604020202020204" pitchFamily="34" charset="0"/>
              <a:buChar char="•"/>
            </a:pPr>
            <a:r>
              <a:rPr lang="en-US" dirty="0"/>
              <a:t>May need to exaggerate the deformity first</a:t>
            </a:r>
          </a:p>
        </p:txBody>
      </p:sp>
    </p:spTree>
    <p:extLst>
      <p:ext uri="{BB962C8B-B14F-4D97-AF65-F5344CB8AC3E}">
        <p14:creationId xmlns:p14="http://schemas.microsoft.com/office/powerpoint/2010/main" val="332279775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8CEBA-5957-439D-82D7-33D4E65A5ED4}"/>
              </a:ext>
            </a:extLst>
          </p:cNvPr>
          <p:cNvSpPr>
            <a:spLocks noGrp="1"/>
          </p:cNvSpPr>
          <p:nvPr>
            <p:ph type="title"/>
          </p:nvPr>
        </p:nvSpPr>
        <p:spPr/>
        <p:txBody>
          <a:bodyPr/>
          <a:lstStyle/>
          <a:p>
            <a:r>
              <a:rPr lang="en-US" dirty="0"/>
              <a:t>POP</a:t>
            </a:r>
          </a:p>
        </p:txBody>
      </p:sp>
      <p:sp>
        <p:nvSpPr>
          <p:cNvPr id="3" name="Content Placeholder 2">
            <a:extLst>
              <a:ext uri="{FF2B5EF4-FFF2-40B4-BE49-F238E27FC236}">
                <a16:creationId xmlns:a16="http://schemas.microsoft.com/office/drawing/2014/main" id="{0C2485AB-8C66-424C-A835-3DF18F4A2F11}"/>
              </a:ext>
            </a:extLst>
          </p:cNvPr>
          <p:cNvSpPr>
            <a:spLocks noGrp="1"/>
          </p:cNvSpPr>
          <p:nvPr>
            <p:ph idx="1"/>
          </p:nvPr>
        </p:nvSpPr>
        <p:spPr/>
        <p:txBody>
          <a:bodyPr>
            <a:normAutofit/>
          </a:bodyPr>
          <a:lstStyle/>
          <a:p>
            <a:r>
              <a:rPr lang="en-US" sz="3200" dirty="0"/>
              <a:t>Application of cast.</a:t>
            </a:r>
          </a:p>
          <a:p>
            <a:r>
              <a:rPr lang="en-US" sz="3200" dirty="0"/>
              <a:t>Maintain the position with a “3-point fixation” casting.</a:t>
            </a:r>
          </a:p>
        </p:txBody>
      </p:sp>
    </p:spTree>
    <p:extLst>
      <p:ext uri="{BB962C8B-B14F-4D97-AF65-F5344CB8AC3E}">
        <p14:creationId xmlns:p14="http://schemas.microsoft.com/office/powerpoint/2010/main" val="18881745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Contu-</a:t>
            </a:r>
          </a:p>
        </p:txBody>
      </p:sp>
      <p:sp>
        <p:nvSpPr>
          <p:cNvPr id="3" name="Content Placeholder 2"/>
          <p:cNvSpPr>
            <a:spLocks noGrp="1"/>
          </p:cNvSpPr>
          <p:nvPr>
            <p:ph idx="1"/>
          </p:nvPr>
        </p:nvSpPr>
        <p:spPr/>
        <p:txBody>
          <a:bodyPr/>
          <a:lstStyle/>
          <a:p>
            <a:pPr marL="514350" indent="-514350">
              <a:buFont typeface="+mj-lt"/>
              <a:buAutoNum type="arabicPeriod" startAt="4"/>
            </a:pPr>
            <a:r>
              <a:rPr lang="en-US" dirty="0"/>
              <a:t>An orthopedic cast, body cast, plaster cast or surgical cast is a shell, frequently  made  from plaster, encasing a limb to stabilize  and hold anatomical structures, most  often  a broken bone in place until healing is confirm it is similar in function  to a splint</a:t>
            </a:r>
          </a:p>
          <a:p>
            <a:pPr marL="514350" indent="-514350">
              <a:buFont typeface="+mj-lt"/>
              <a:buAutoNum type="arabicPeriod" startAt="4"/>
            </a:pPr>
            <a:r>
              <a:rPr lang="en-US" dirty="0"/>
              <a:t>Nowadays bandages of synthetic are often used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828E6-34CC-4495-8368-85C47B28F20A}"/>
              </a:ext>
            </a:extLst>
          </p:cNvPr>
          <p:cNvSpPr>
            <a:spLocks noGrp="1"/>
          </p:cNvSpPr>
          <p:nvPr>
            <p:ph type="title"/>
          </p:nvPr>
        </p:nvSpPr>
        <p:spPr/>
        <p:txBody>
          <a:bodyPr>
            <a:normAutofit fontScale="90000"/>
          </a:bodyPr>
          <a:lstStyle/>
          <a:p>
            <a:r>
              <a:rPr lang="en-US" dirty="0"/>
              <a:t>Closed reduction of </a:t>
            </a:r>
            <a:r>
              <a:rPr lang="en-US" dirty="0" err="1"/>
              <a:t>colles</a:t>
            </a:r>
            <a:r>
              <a:rPr lang="en-US" dirty="0"/>
              <a:t>’ fracture</a:t>
            </a:r>
          </a:p>
        </p:txBody>
      </p:sp>
      <p:pic>
        <p:nvPicPr>
          <p:cNvPr id="5" name="Content Placeholder 4">
            <a:extLst>
              <a:ext uri="{FF2B5EF4-FFF2-40B4-BE49-F238E27FC236}">
                <a16:creationId xmlns:a16="http://schemas.microsoft.com/office/drawing/2014/main" id="{9502B283-0148-41AE-A66B-0EDF0470557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64539" y="1944211"/>
            <a:ext cx="9014922" cy="4828540"/>
          </a:xfrm>
          <a:ln>
            <a:noFill/>
          </a:ln>
        </p:spPr>
      </p:pic>
    </p:spTree>
    <p:extLst>
      <p:ext uri="{BB962C8B-B14F-4D97-AF65-F5344CB8AC3E}">
        <p14:creationId xmlns:p14="http://schemas.microsoft.com/office/powerpoint/2010/main" val="167521609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35014-4E31-45E7-A175-3C123AD9675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01F9057-0237-4CAD-A457-B1D407FFE04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454" y="-34536"/>
            <a:ext cx="9168454" cy="6892536"/>
          </a:xfrm>
        </p:spPr>
      </p:pic>
    </p:spTree>
    <p:extLst>
      <p:ext uri="{BB962C8B-B14F-4D97-AF65-F5344CB8AC3E}">
        <p14:creationId xmlns:p14="http://schemas.microsoft.com/office/powerpoint/2010/main" val="24287043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B9420-25B5-41F2-BEE0-E32140214A5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F8C22DC-26A0-4AB2-8EA8-B795391770C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88" y="-23658"/>
            <a:ext cx="9151008" cy="6881657"/>
          </a:xfrm>
        </p:spPr>
      </p:pic>
    </p:spTree>
    <p:extLst>
      <p:ext uri="{BB962C8B-B14F-4D97-AF65-F5344CB8AC3E}">
        <p14:creationId xmlns:p14="http://schemas.microsoft.com/office/powerpoint/2010/main" val="211481683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B448B-40FC-4B4C-BA48-2D3DE73A46C0}"/>
              </a:ext>
            </a:extLst>
          </p:cNvPr>
          <p:cNvSpPr>
            <a:spLocks noGrp="1"/>
          </p:cNvSpPr>
          <p:nvPr>
            <p:ph type="title"/>
          </p:nvPr>
        </p:nvSpPr>
        <p:spPr/>
        <p:txBody>
          <a:bodyPr>
            <a:normAutofit fontScale="90000"/>
          </a:bodyPr>
          <a:lstStyle/>
          <a:p>
            <a:r>
              <a:rPr lang="en-US" dirty="0"/>
              <a:t>POOR MANIPULATION AND REDUCTION</a:t>
            </a:r>
          </a:p>
        </p:txBody>
      </p:sp>
      <p:sp>
        <p:nvSpPr>
          <p:cNvPr id="3" name="Content Placeholder 2">
            <a:extLst>
              <a:ext uri="{FF2B5EF4-FFF2-40B4-BE49-F238E27FC236}">
                <a16:creationId xmlns:a16="http://schemas.microsoft.com/office/drawing/2014/main" id="{C7F4A7BD-F66B-4EE6-9C65-1D67DB06F07F}"/>
              </a:ext>
            </a:extLst>
          </p:cNvPr>
          <p:cNvSpPr>
            <a:spLocks noGrp="1"/>
          </p:cNvSpPr>
          <p:nvPr>
            <p:ph idx="1"/>
          </p:nvPr>
        </p:nvSpPr>
        <p:spPr/>
        <p:txBody>
          <a:bodyPr>
            <a:normAutofit/>
          </a:bodyPr>
          <a:lstStyle/>
          <a:p>
            <a:r>
              <a:rPr lang="en-US" sz="3600" dirty="0"/>
              <a:t>Insufficient relaxation</a:t>
            </a:r>
          </a:p>
          <a:p>
            <a:r>
              <a:rPr lang="en-US" sz="3600" dirty="0"/>
              <a:t>Inadequate reduction</a:t>
            </a:r>
          </a:p>
          <a:p>
            <a:r>
              <a:rPr lang="en-US" sz="3600" dirty="0"/>
              <a:t>Poor understanding</a:t>
            </a:r>
          </a:p>
          <a:p>
            <a:r>
              <a:rPr lang="en-US" sz="3600" dirty="0"/>
              <a:t>Fail to hold the alignment after reduction.</a:t>
            </a:r>
          </a:p>
        </p:txBody>
      </p:sp>
    </p:spTree>
    <p:extLst>
      <p:ext uri="{BB962C8B-B14F-4D97-AF65-F5344CB8AC3E}">
        <p14:creationId xmlns:p14="http://schemas.microsoft.com/office/powerpoint/2010/main" val="236207732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F01C5-3540-4D78-BB62-C95002CFCDB9}"/>
              </a:ext>
            </a:extLst>
          </p:cNvPr>
          <p:cNvSpPr>
            <a:spLocks noGrp="1"/>
          </p:cNvSpPr>
          <p:nvPr>
            <p:ph type="title"/>
          </p:nvPr>
        </p:nvSpPr>
        <p:spPr/>
        <p:txBody>
          <a:bodyPr/>
          <a:lstStyle/>
          <a:p>
            <a:r>
              <a:rPr lang="en-US" dirty="0"/>
              <a:t>Preparation before casting</a:t>
            </a:r>
          </a:p>
        </p:txBody>
      </p:sp>
      <p:sp>
        <p:nvSpPr>
          <p:cNvPr id="3" name="Content Placeholder 2">
            <a:extLst>
              <a:ext uri="{FF2B5EF4-FFF2-40B4-BE49-F238E27FC236}">
                <a16:creationId xmlns:a16="http://schemas.microsoft.com/office/drawing/2014/main" id="{2A2CC51F-CF82-4149-8FD6-1941DEDE50A3}"/>
              </a:ext>
            </a:extLst>
          </p:cNvPr>
          <p:cNvSpPr>
            <a:spLocks noGrp="1"/>
          </p:cNvSpPr>
          <p:nvPr>
            <p:ph idx="1"/>
          </p:nvPr>
        </p:nvSpPr>
        <p:spPr/>
        <p:txBody>
          <a:bodyPr>
            <a:normAutofit/>
          </a:bodyPr>
          <a:lstStyle/>
          <a:p>
            <a:r>
              <a:rPr lang="en-US" sz="3200" dirty="0"/>
              <a:t>Determine the aim : temporary vs definitive.</a:t>
            </a:r>
          </a:p>
          <a:p>
            <a:r>
              <a:rPr lang="en-US" sz="3200" dirty="0"/>
              <a:t>Choose the appropriate casting material</a:t>
            </a:r>
          </a:p>
          <a:p>
            <a:r>
              <a:rPr lang="en-US" sz="3200" dirty="0"/>
              <a:t>Use the appropriate size bandage e.g. 4” hand and forearm, 6”leg, 8”thigh</a:t>
            </a:r>
          </a:p>
          <a:p>
            <a:r>
              <a:rPr lang="en-US" sz="3200" dirty="0"/>
              <a:t>Pain control for close reduction</a:t>
            </a:r>
          </a:p>
          <a:p>
            <a:r>
              <a:rPr lang="en-US" sz="3200" dirty="0"/>
              <a:t>Get an assistant.</a:t>
            </a:r>
          </a:p>
        </p:txBody>
      </p:sp>
    </p:spTree>
    <p:extLst>
      <p:ext uri="{BB962C8B-B14F-4D97-AF65-F5344CB8AC3E}">
        <p14:creationId xmlns:p14="http://schemas.microsoft.com/office/powerpoint/2010/main" val="328193931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0B2F0-CF36-4A78-853A-D8204C9A2AFD}"/>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8300A588-218A-409F-84DA-0D7430576563}"/>
              </a:ext>
            </a:extLst>
          </p:cNvPr>
          <p:cNvPicPr>
            <a:picLocks noGrp="1" noChangeAspect="1"/>
          </p:cNvPicPr>
          <p:nvPr>
            <p:ph idx="1"/>
          </p:nvPr>
        </p:nvPicPr>
        <p:blipFill>
          <a:blip r:embed="rId2"/>
          <a:stretch>
            <a:fillRect/>
          </a:stretch>
        </p:blipFill>
        <p:spPr>
          <a:xfrm>
            <a:off x="609600" y="3276600"/>
            <a:ext cx="5867400" cy="3581400"/>
          </a:xfrm>
        </p:spPr>
      </p:pic>
      <p:pic>
        <p:nvPicPr>
          <p:cNvPr id="5" name="Picture 4">
            <a:extLst>
              <a:ext uri="{FF2B5EF4-FFF2-40B4-BE49-F238E27FC236}">
                <a16:creationId xmlns:a16="http://schemas.microsoft.com/office/drawing/2014/main" id="{CAC90B8D-919E-4F1B-BA88-B31920D829B4}"/>
              </a:ext>
            </a:extLst>
          </p:cNvPr>
          <p:cNvPicPr>
            <a:picLocks noChangeAspect="1"/>
          </p:cNvPicPr>
          <p:nvPr/>
        </p:nvPicPr>
        <p:blipFill>
          <a:blip r:embed="rId3"/>
          <a:stretch>
            <a:fillRect/>
          </a:stretch>
        </p:blipFill>
        <p:spPr>
          <a:xfrm>
            <a:off x="609600" y="0"/>
            <a:ext cx="5867400" cy="3206709"/>
          </a:xfrm>
          <a:prstGeom prst="rect">
            <a:avLst/>
          </a:prstGeom>
        </p:spPr>
      </p:pic>
    </p:spTree>
    <p:extLst>
      <p:ext uri="{BB962C8B-B14F-4D97-AF65-F5344CB8AC3E}">
        <p14:creationId xmlns:p14="http://schemas.microsoft.com/office/powerpoint/2010/main" val="267833369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9C15C-0038-40E9-837E-3C9379956F51}"/>
              </a:ext>
            </a:extLst>
          </p:cNvPr>
          <p:cNvSpPr>
            <a:spLocks noGrp="1"/>
          </p:cNvSpPr>
          <p:nvPr>
            <p:ph type="title"/>
          </p:nvPr>
        </p:nvSpPr>
        <p:spPr/>
        <p:txBody>
          <a:bodyPr>
            <a:normAutofit fontScale="90000"/>
          </a:bodyPr>
          <a:lstStyle/>
          <a:p>
            <a:r>
              <a:rPr lang="en-US" dirty="0"/>
              <a:t>Basic steps for plaster application</a:t>
            </a:r>
          </a:p>
        </p:txBody>
      </p:sp>
      <p:sp>
        <p:nvSpPr>
          <p:cNvPr id="3" name="Content Placeholder 2">
            <a:extLst>
              <a:ext uri="{FF2B5EF4-FFF2-40B4-BE49-F238E27FC236}">
                <a16:creationId xmlns:a16="http://schemas.microsoft.com/office/drawing/2014/main" id="{E9A4631E-D812-4C4E-8710-99A87D3E3724}"/>
              </a:ext>
            </a:extLst>
          </p:cNvPr>
          <p:cNvSpPr>
            <a:spLocks noGrp="1"/>
          </p:cNvSpPr>
          <p:nvPr>
            <p:ph idx="1"/>
          </p:nvPr>
        </p:nvSpPr>
        <p:spPr/>
        <p:txBody>
          <a:bodyPr>
            <a:normAutofit lnSpcReduction="10000"/>
          </a:bodyPr>
          <a:lstStyle/>
          <a:p>
            <a:r>
              <a:rPr lang="en-US" dirty="0"/>
              <a:t>Reduction of fracture</a:t>
            </a:r>
          </a:p>
          <a:p>
            <a:r>
              <a:rPr lang="en-US" dirty="0"/>
              <a:t>Padding</a:t>
            </a:r>
          </a:p>
          <a:p>
            <a:pPr lvl="1"/>
            <a:r>
              <a:rPr lang="en-US" dirty="0" err="1"/>
              <a:t>Tubegauze</a:t>
            </a:r>
            <a:r>
              <a:rPr lang="en-US" dirty="0"/>
              <a:t>/stockinette</a:t>
            </a:r>
          </a:p>
          <a:p>
            <a:pPr lvl="1"/>
            <a:r>
              <a:rPr lang="en-US" dirty="0" err="1"/>
              <a:t>Velban</a:t>
            </a:r>
            <a:r>
              <a:rPr lang="en-US" dirty="0"/>
              <a:t> application</a:t>
            </a:r>
          </a:p>
          <a:p>
            <a:r>
              <a:rPr lang="en-US" dirty="0"/>
              <a:t>Activate plaster bandage</a:t>
            </a:r>
          </a:p>
          <a:p>
            <a:r>
              <a:rPr lang="en-US" dirty="0"/>
              <a:t>Plaster bandage application</a:t>
            </a:r>
          </a:p>
          <a:p>
            <a:r>
              <a:rPr lang="en-US" dirty="0"/>
              <a:t>Molding</a:t>
            </a:r>
          </a:p>
          <a:p>
            <a:r>
              <a:rPr lang="en-US" dirty="0"/>
              <a:t>Trimming and reinforcement</a:t>
            </a:r>
          </a:p>
          <a:p>
            <a:r>
              <a:rPr lang="en-US" dirty="0"/>
              <a:t>Follow up monitoring and care</a:t>
            </a:r>
          </a:p>
          <a:p>
            <a:r>
              <a:rPr lang="en-US" dirty="0"/>
              <a:t>Removal</a:t>
            </a:r>
          </a:p>
        </p:txBody>
      </p:sp>
    </p:spTree>
    <p:extLst>
      <p:ext uri="{BB962C8B-B14F-4D97-AF65-F5344CB8AC3E}">
        <p14:creationId xmlns:p14="http://schemas.microsoft.com/office/powerpoint/2010/main" val="388533808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6C170-8657-4ED6-AA2E-C1CB986F75A4}"/>
              </a:ext>
            </a:extLst>
          </p:cNvPr>
          <p:cNvSpPr>
            <a:spLocks noGrp="1"/>
          </p:cNvSpPr>
          <p:nvPr>
            <p:ph type="title"/>
          </p:nvPr>
        </p:nvSpPr>
        <p:spPr/>
        <p:txBody>
          <a:bodyPr>
            <a:normAutofit fontScale="90000"/>
          </a:bodyPr>
          <a:lstStyle/>
          <a:p>
            <a:r>
              <a:rPr lang="en-US" dirty="0"/>
              <a:t>Basic steps for plaster application.(cont.)</a:t>
            </a:r>
          </a:p>
        </p:txBody>
      </p:sp>
      <p:sp>
        <p:nvSpPr>
          <p:cNvPr id="3" name="Content Placeholder 2">
            <a:extLst>
              <a:ext uri="{FF2B5EF4-FFF2-40B4-BE49-F238E27FC236}">
                <a16:creationId xmlns:a16="http://schemas.microsoft.com/office/drawing/2014/main" id="{5C646C51-0DE2-410A-9380-7E6B786ECFB2}"/>
              </a:ext>
            </a:extLst>
          </p:cNvPr>
          <p:cNvSpPr>
            <a:spLocks noGrp="1"/>
          </p:cNvSpPr>
          <p:nvPr>
            <p:ph idx="1"/>
          </p:nvPr>
        </p:nvSpPr>
        <p:spPr/>
        <p:txBody>
          <a:bodyPr/>
          <a:lstStyle/>
          <a:p>
            <a:r>
              <a:rPr lang="en-US" dirty="0"/>
              <a:t>Stockinette first</a:t>
            </a:r>
          </a:p>
          <a:p>
            <a:r>
              <a:rPr lang="en-US" dirty="0"/>
              <a:t>Extending to the joint above and longer than the limb for easy handling of the extremity</a:t>
            </a:r>
          </a:p>
        </p:txBody>
      </p:sp>
      <p:pic>
        <p:nvPicPr>
          <p:cNvPr id="7" name="Picture 6">
            <a:extLst>
              <a:ext uri="{FF2B5EF4-FFF2-40B4-BE49-F238E27FC236}">
                <a16:creationId xmlns:a16="http://schemas.microsoft.com/office/drawing/2014/main" id="{C1A41CAC-D594-4C31-986A-66C1DD46B382}"/>
              </a:ext>
            </a:extLst>
          </p:cNvPr>
          <p:cNvPicPr>
            <a:picLocks noChangeAspect="1"/>
          </p:cNvPicPr>
          <p:nvPr/>
        </p:nvPicPr>
        <p:blipFill>
          <a:blip r:embed="rId2"/>
          <a:stretch>
            <a:fillRect/>
          </a:stretch>
        </p:blipFill>
        <p:spPr>
          <a:xfrm>
            <a:off x="-32197" y="3352800"/>
            <a:ext cx="5680075" cy="3248732"/>
          </a:xfrm>
          <a:prstGeom prst="rect">
            <a:avLst/>
          </a:prstGeom>
        </p:spPr>
      </p:pic>
      <p:pic>
        <p:nvPicPr>
          <p:cNvPr id="9" name="Picture 8">
            <a:extLst>
              <a:ext uri="{FF2B5EF4-FFF2-40B4-BE49-F238E27FC236}">
                <a16:creationId xmlns:a16="http://schemas.microsoft.com/office/drawing/2014/main" id="{B016816B-BD73-4244-B97F-B3A388D53C53}"/>
              </a:ext>
            </a:extLst>
          </p:cNvPr>
          <p:cNvPicPr>
            <a:picLocks noChangeAspect="1"/>
          </p:cNvPicPr>
          <p:nvPr/>
        </p:nvPicPr>
        <p:blipFill>
          <a:blip r:embed="rId3"/>
          <a:stretch>
            <a:fillRect/>
          </a:stretch>
        </p:blipFill>
        <p:spPr>
          <a:xfrm>
            <a:off x="5924500" y="2890369"/>
            <a:ext cx="2552219" cy="3918329"/>
          </a:xfrm>
          <a:prstGeom prst="rect">
            <a:avLst/>
          </a:prstGeom>
        </p:spPr>
      </p:pic>
    </p:spTree>
    <p:extLst>
      <p:ext uri="{BB962C8B-B14F-4D97-AF65-F5344CB8AC3E}">
        <p14:creationId xmlns:p14="http://schemas.microsoft.com/office/powerpoint/2010/main" val="283359759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F66AB-44B7-445A-920D-B1CB91799A20}"/>
              </a:ext>
            </a:extLst>
          </p:cNvPr>
          <p:cNvSpPr>
            <a:spLocks noGrp="1"/>
          </p:cNvSpPr>
          <p:nvPr>
            <p:ph type="title"/>
          </p:nvPr>
        </p:nvSpPr>
        <p:spPr>
          <a:xfrm>
            <a:off x="457200" y="-18594"/>
            <a:ext cx="8229600" cy="1143000"/>
          </a:xfrm>
        </p:spPr>
        <p:txBody>
          <a:bodyPr/>
          <a:lstStyle/>
          <a:p>
            <a:r>
              <a:rPr lang="en-US" dirty="0"/>
              <a:t>Padding- </a:t>
            </a:r>
            <a:r>
              <a:rPr lang="en-US" dirty="0" err="1"/>
              <a:t>Velban</a:t>
            </a:r>
            <a:endParaRPr lang="en-US" dirty="0"/>
          </a:p>
        </p:txBody>
      </p:sp>
      <p:pic>
        <p:nvPicPr>
          <p:cNvPr id="5" name="Content Placeholder 4">
            <a:extLst>
              <a:ext uri="{FF2B5EF4-FFF2-40B4-BE49-F238E27FC236}">
                <a16:creationId xmlns:a16="http://schemas.microsoft.com/office/drawing/2014/main" id="{ABCC8661-310E-490D-9114-9790B6C65524}"/>
              </a:ext>
            </a:extLst>
          </p:cNvPr>
          <p:cNvPicPr>
            <a:picLocks noGrp="1" noChangeAspect="1"/>
          </p:cNvPicPr>
          <p:nvPr>
            <p:ph idx="1"/>
          </p:nvPr>
        </p:nvPicPr>
        <p:blipFill>
          <a:blip r:embed="rId2"/>
          <a:stretch>
            <a:fillRect/>
          </a:stretch>
        </p:blipFill>
        <p:spPr>
          <a:xfrm>
            <a:off x="152400" y="1764518"/>
            <a:ext cx="4411014" cy="2421430"/>
          </a:xfrm>
        </p:spPr>
      </p:pic>
      <p:pic>
        <p:nvPicPr>
          <p:cNvPr id="7" name="Picture 6">
            <a:extLst>
              <a:ext uri="{FF2B5EF4-FFF2-40B4-BE49-F238E27FC236}">
                <a16:creationId xmlns:a16="http://schemas.microsoft.com/office/drawing/2014/main" id="{5624A90F-EF82-48D3-9B22-DA387F9B371F}"/>
              </a:ext>
            </a:extLst>
          </p:cNvPr>
          <p:cNvPicPr>
            <a:picLocks noChangeAspect="1"/>
          </p:cNvPicPr>
          <p:nvPr/>
        </p:nvPicPr>
        <p:blipFill>
          <a:blip r:embed="rId3"/>
          <a:stretch>
            <a:fillRect/>
          </a:stretch>
        </p:blipFill>
        <p:spPr>
          <a:xfrm>
            <a:off x="4610639" y="914400"/>
            <a:ext cx="4267200" cy="3140016"/>
          </a:xfrm>
          <a:prstGeom prst="rect">
            <a:avLst/>
          </a:prstGeom>
        </p:spPr>
      </p:pic>
      <p:pic>
        <p:nvPicPr>
          <p:cNvPr id="9" name="Picture 8">
            <a:extLst>
              <a:ext uri="{FF2B5EF4-FFF2-40B4-BE49-F238E27FC236}">
                <a16:creationId xmlns:a16="http://schemas.microsoft.com/office/drawing/2014/main" id="{016714D0-8A76-497C-B722-C2B1306284FE}"/>
              </a:ext>
            </a:extLst>
          </p:cNvPr>
          <p:cNvPicPr>
            <a:picLocks noChangeAspect="1"/>
          </p:cNvPicPr>
          <p:nvPr/>
        </p:nvPicPr>
        <p:blipFill>
          <a:blip r:embed="rId4"/>
          <a:stretch>
            <a:fillRect/>
          </a:stretch>
        </p:blipFill>
        <p:spPr>
          <a:xfrm>
            <a:off x="1143000" y="4286249"/>
            <a:ext cx="3810000" cy="2571751"/>
          </a:xfrm>
          <a:prstGeom prst="rect">
            <a:avLst/>
          </a:prstGeom>
        </p:spPr>
      </p:pic>
    </p:spTree>
    <p:extLst>
      <p:ext uri="{BB962C8B-B14F-4D97-AF65-F5344CB8AC3E}">
        <p14:creationId xmlns:p14="http://schemas.microsoft.com/office/powerpoint/2010/main" val="399852610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7B053-3D38-44BA-89F8-0726118A796B}"/>
              </a:ext>
            </a:extLst>
          </p:cNvPr>
          <p:cNvSpPr>
            <a:spLocks noGrp="1"/>
          </p:cNvSpPr>
          <p:nvPr>
            <p:ph type="title"/>
          </p:nvPr>
        </p:nvSpPr>
        <p:spPr/>
        <p:txBody>
          <a:bodyPr/>
          <a:lstStyle/>
          <a:p>
            <a:r>
              <a:rPr lang="en-US" dirty="0"/>
              <a:t>Plaster bandage activation</a:t>
            </a:r>
          </a:p>
        </p:txBody>
      </p:sp>
      <p:sp>
        <p:nvSpPr>
          <p:cNvPr id="3" name="Content Placeholder 2">
            <a:extLst>
              <a:ext uri="{FF2B5EF4-FFF2-40B4-BE49-F238E27FC236}">
                <a16:creationId xmlns:a16="http://schemas.microsoft.com/office/drawing/2014/main" id="{BBAC6215-F786-44DC-B28F-6F7700D1A76C}"/>
              </a:ext>
            </a:extLst>
          </p:cNvPr>
          <p:cNvSpPr>
            <a:spLocks noGrp="1"/>
          </p:cNvSpPr>
          <p:nvPr>
            <p:ph idx="1"/>
          </p:nvPr>
        </p:nvSpPr>
        <p:spPr/>
        <p:txBody>
          <a:bodyPr/>
          <a:lstStyle/>
          <a:p>
            <a:r>
              <a:rPr lang="en-US" dirty="0"/>
              <a:t>Lifted  with dry hands</a:t>
            </a:r>
          </a:p>
          <a:p>
            <a:r>
              <a:rPr lang="en-US" dirty="0"/>
              <a:t>Thorough immersion in water at room temperature</a:t>
            </a:r>
          </a:p>
          <a:p>
            <a:r>
              <a:rPr lang="en-US" dirty="0"/>
              <a:t>Gently squeezed out water until no more bubbles</a:t>
            </a:r>
          </a:p>
          <a:p>
            <a:r>
              <a:rPr lang="en-US" dirty="0"/>
              <a:t>Remove from water and further squeeze out excessive water.</a:t>
            </a:r>
          </a:p>
        </p:txBody>
      </p:sp>
      <p:pic>
        <p:nvPicPr>
          <p:cNvPr id="5" name="Picture 4">
            <a:extLst>
              <a:ext uri="{FF2B5EF4-FFF2-40B4-BE49-F238E27FC236}">
                <a16:creationId xmlns:a16="http://schemas.microsoft.com/office/drawing/2014/main" id="{14E79B16-1714-4799-9059-58DC9E1008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200" y="3803136"/>
            <a:ext cx="3229426" cy="3048425"/>
          </a:xfrm>
          <a:prstGeom prst="rect">
            <a:avLst/>
          </a:prstGeom>
        </p:spPr>
      </p:pic>
    </p:spTree>
    <p:extLst>
      <p:ext uri="{BB962C8B-B14F-4D97-AF65-F5344CB8AC3E}">
        <p14:creationId xmlns:p14="http://schemas.microsoft.com/office/powerpoint/2010/main" val="145411647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3158</TotalTime>
  <Words>28937</Words>
  <Application>Microsoft Office PowerPoint</Application>
  <PresentationFormat>On-screen Show (4:3)</PresentationFormat>
  <Paragraphs>3427</Paragraphs>
  <Slides>563</Slides>
  <Notes>85</Notes>
  <HiddenSlides>0</HiddenSlides>
  <MMClips>1</MMClips>
  <ScaleCrop>false</ScaleCrop>
  <HeadingPairs>
    <vt:vector size="6" baseType="variant">
      <vt:variant>
        <vt:lpstr>Fonts Used</vt:lpstr>
      </vt:variant>
      <vt:variant>
        <vt:i4>32</vt:i4>
      </vt:variant>
      <vt:variant>
        <vt:lpstr>Theme</vt:lpstr>
      </vt:variant>
      <vt:variant>
        <vt:i4>1</vt:i4>
      </vt:variant>
      <vt:variant>
        <vt:lpstr>Slide Titles</vt:lpstr>
      </vt:variant>
      <vt:variant>
        <vt:i4>563</vt:i4>
      </vt:variant>
    </vt:vector>
  </HeadingPairs>
  <TitlesOfParts>
    <vt:vector size="596" baseType="lpstr">
      <vt:lpstr>Arial Unicode MS</vt:lpstr>
      <vt:lpstr>55 Helvetica Roman</vt:lpstr>
      <vt:lpstr>75 Helvetica Bold</vt:lpstr>
      <vt:lpstr>Arial</vt:lpstr>
      <vt:lpstr>Arial Black</vt:lpstr>
      <vt:lpstr>Arial Narrow</vt:lpstr>
      <vt:lpstr>Arial Rounded MT Bold</vt:lpstr>
      <vt:lpstr>Arial-BoldMT</vt:lpstr>
      <vt:lpstr>Bookman Old Style</vt:lpstr>
      <vt:lpstr>Calibri</vt:lpstr>
      <vt:lpstr>Calibri Light</vt:lpstr>
      <vt:lpstr>Calibri-Bold</vt:lpstr>
      <vt:lpstr>Calibri-Italic</vt:lpstr>
      <vt:lpstr>Constantia</vt:lpstr>
      <vt:lpstr>Courier New</vt:lpstr>
      <vt:lpstr>Eurostile</vt:lpstr>
      <vt:lpstr>Helvetica 55 Roman</vt:lpstr>
      <vt:lpstr>Helvetica 75 Bold</vt:lpstr>
      <vt:lpstr>HelveticaNeue Extended</vt:lpstr>
      <vt:lpstr>HelveticaNeue HeavyCond</vt:lpstr>
      <vt:lpstr>HelveticaNeue MediumExt</vt:lpstr>
      <vt:lpstr>Impact</vt:lpstr>
      <vt:lpstr>Lucida Sans Unicode</vt:lpstr>
      <vt:lpstr>Symbol</vt:lpstr>
      <vt:lpstr>Tahoma</vt:lpstr>
      <vt:lpstr>Times</vt:lpstr>
      <vt:lpstr>Times New Roman</vt:lpstr>
      <vt:lpstr>TimesNewRomanPS-BoldMT</vt:lpstr>
      <vt:lpstr>TimesNewRomanPSMT</vt:lpstr>
      <vt:lpstr>Verdana</vt:lpstr>
      <vt:lpstr>Wingdings</vt:lpstr>
      <vt:lpstr>Wingdings 2</vt:lpstr>
      <vt:lpstr>Flow</vt:lpstr>
      <vt:lpstr>CASTING AND SPLINTING TECHNIQUES</vt:lpstr>
      <vt:lpstr>MODULE COMPETENCE</vt:lpstr>
      <vt:lpstr>MODULE OUTCOMES </vt:lpstr>
      <vt:lpstr>HISTORY OF PLASTER OF PARIS(CASTING)</vt:lpstr>
      <vt:lpstr>What is a plaster</vt:lpstr>
      <vt:lpstr>INTRODUCTION TO CASTING AND SPLINTING (PLASTER OF PARIS)</vt:lpstr>
      <vt:lpstr>CASTING  AND SPLINTING</vt:lpstr>
      <vt:lpstr>Definition of a cast</vt:lpstr>
      <vt:lpstr>Contu-</vt:lpstr>
      <vt:lpstr>CASTING (PLASTER ROOM) ENVIRONMENT</vt:lpstr>
      <vt:lpstr>Casting room</vt:lpstr>
      <vt:lpstr>Equipment </vt:lpstr>
      <vt:lpstr>(cont.’)</vt:lpstr>
      <vt:lpstr>Cast application(equipment)</vt:lpstr>
      <vt:lpstr>Personnel</vt:lpstr>
      <vt:lpstr>Records </vt:lpstr>
      <vt:lpstr>Applications</vt:lpstr>
      <vt:lpstr>Bandages </vt:lpstr>
      <vt:lpstr>Slabs </vt:lpstr>
      <vt:lpstr>CAST PADDING</vt:lpstr>
      <vt:lpstr>PowerPoint Presentation</vt:lpstr>
      <vt:lpstr>USES OF A CAST</vt:lpstr>
      <vt:lpstr>AN IDEAL CAST</vt:lpstr>
      <vt:lpstr>CAST MATERIALS</vt:lpstr>
      <vt:lpstr>WHAT IS PLASTER OF PARIS</vt:lpstr>
      <vt:lpstr>WHAT IS PLASTER OF PARIS-2</vt:lpstr>
      <vt:lpstr>Know Your Materials</vt:lpstr>
      <vt:lpstr>Plaster of Paris sizes</vt:lpstr>
      <vt:lpstr>Crepe bandages</vt:lpstr>
      <vt:lpstr>Fibreglass sizes</vt:lpstr>
      <vt:lpstr>Softban sizes</vt:lpstr>
      <vt:lpstr>POP</vt:lpstr>
      <vt:lpstr>TRAINING</vt:lpstr>
      <vt:lpstr>PowerPoint Presentation</vt:lpstr>
      <vt:lpstr>SYNTHETIC FIBREGLASS MATERIALS</vt:lpstr>
      <vt:lpstr>PADDING</vt:lpstr>
      <vt:lpstr>PADDING</vt:lpstr>
      <vt:lpstr>PowerPoint Presentation</vt:lpstr>
      <vt:lpstr>PowerPoint Presentation</vt:lpstr>
      <vt:lpstr>CASTING OVER THE WOUND</vt:lpstr>
      <vt:lpstr>SELECTING THE APPROPRIATE CAST MATERIAL</vt:lpstr>
      <vt:lpstr>SELECTING THE APPROPRIATE CAST MATERIAL</vt:lpstr>
      <vt:lpstr>SELECTING THE APPROPRIATE CAST MATERIAL</vt:lpstr>
      <vt:lpstr>BEWARE</vt:lpstr>
      <vt:lpstr>WELL MOLDED CAST</vt:lpstr>
      <vt:lpstr>PowerPoint Presentation</vt:lpstr>
      <vt:lpstr>“WELL MOLDED ” DOES NOT MEAN TIGHT</vt:lpstr>
      <vt:lpstr>AVOID DIMPLING THE CAST</vt:lpstr>
      <vt:lpstr>AVOID AIR POCKETS</vt:lpstr>
      <vt:lpstr>NO DIRECT CONTACT</vt:lpstr>
      <vt:lpstr>ROLE OF PADDING</vt:lpstr>
      <vt:lpstr>CAST INDEX</vt:lpstr>
      <vt:lpstr>PowerPoint Presentation</vt:lpstr>
      <vt:lpstr>DON’T CHANGE THE POSITION ONCE YOU FINISH THE CAST</vt:lpstr>
      <vt:lpstr>POSITION OF IMMOBILIZATION</vt:lpstr>
      <vt:lpstr>POSITION OF IMMOBILIZATION </vt:lpstr>
      <vt:lpstr>Position </vt:lpstr>
      <vt:lpstr>Position </vt:lpstr>
      <vt:lpstr>THE HAND</vt:lpstr>
      <vt:lpstr>THE HAND</vt:lpstr>
      <vt:lpstr>PowerPoint Presentation</vt:lpstr>
      <vt:lpstr>THE HAND</vt:lpstr>
      <vt:lpstr>PowerPoint Presentation</vt:lpstr>
      <vt:lpstr>PowerPoint Presentation</vt:lpstr>
      <vt:lpstr>BEWARE</vt:lpstr>
      <vt:lpstr>PowerPoint Presentation</vt:lpstr>
      <vt:lpstr>WHAT ABOUT THE LOWER LIMB</vt:lpstr>
      <vt:lpstr>CAST WEDGING</vt:lpstr>
      <vt:lpstr>CAST WEDGING</vt:lpstr>
      <vt:lpstr>PowerPoint Presentation</vt:lpstr>
      <vt:lpstr>PowerPoint Presentation</vt:lpstr>
      <vt:lpstr>PowerPoint Presentation</vt:lpstr>
      <vt:lpstr>WHY COMMON COMPLICATIONS OCCUR</vt:lpstr>
      <vt:lpstr>BEWARE</vt:lpstr>
      <vt:lpstr>CAST SPREADING</vt:lpstr>
      <vt:lpstr>CAST SPREADING</vt:lpstr>
      <vt:lpstr>CAST SPREADING</vt:lpstr>
      <vt:lpstr>DURATION OF IMMOBILIZATION</vt:lpstr>
      <vt:lpstr>Tabular gauze/stockinette</vt:lpstr>
      <vt:lpstr>Cont.’</vt:lpstr>
      <vt:lpstr>Conti-</vt:lpstr>
      <vt:lpstr>Indications of padding</vt:lpstr>
      <vt:lpstr> The function of  a cast is to rigidly protect an  injured bone or joint .</vt:lpstr>
      <vt:lpstr>Why do we use plaster of Paris</vt:lpstr>
      <vt:lpstr>Various form of plaster of Paris cast</vt:lpstr>
      <vt:lpstr>Orthopedic uses of cast</vt:lpstr>
      <vt:lpstr>DIFFERENT TYPES OF CASTING MATERIALS</vt:lpstr>
      <vt:lpstr>CLOSE REDUCTION (CR)</vt:lpstr>
      <vt:lpstr>POP</vt:lpstr>
      <vt:lpstr>Closed reduction of colles’ fracture</vt:lpstr>
      <vt:lpstr>PowerPoint Presentation</vt:lpstr>
      <vt:lpstr>PowerPoint Presentation</vt:lpstr>
      <vt:lpstr>POOR MANIPULATION AND REDUCTION</vt:lpstr>
      <vt:lpstr>Preparation before casting</vt:lpstr>
      <vt:lpstr>PowerPoint Presentation</vt:lpstr>
      <vt:lpstr>Basic steps for plaster application</vt:lpstr>
      <vt:lpstr>Basic steps for plaster application.(cont.)</vt:lpstr>
      <vt:lpstr>Padding- Velban</vt:lpstr>
      <vt:lpstr>Plaster bandage activation</vt:lpstr>
      <vt:lpstr>Plaster bandage application</vt:lpstr>
      <vt:lpstr>Trimming</vt:lpstr>
      <vt:lpstr>Reinforcement </vt:lpstr>
      <vt:lpstr>Wound inspection</vt:lpstr>
      <vt:lpstr>¾ slab for distal radius</vt:lpstr>
      <vt:lpstr>U-slab for humerus</vt:lpstr>
      <vt:lpstr>Sarmiento cast for tibia</vt:lpstr>
      <vt:lpstr>Oscillating electric saw</vt:lpstr>
      <vt:lpstr>Oscillating electric saw</vt:lpstr>
      <vt:lpstr>Do not split plaster on the convex side</vt:lpstr>
      <vt:lpstr>Always split on the concave side</vt:lpstr>
      <vt:lpstr>Spreader </vt:lpstr>
      <vt:lpstr>Spreader using in casting</vt:lpstr>
      <vt:lpstr>Plaster cutting shears</vt:lpstr>
      <vt:lpstr>Pressure sores</vt:lpstr>
      <vt:lpstr>CHEMISTRY OF PLASTER OF PARIS</vt:lpstr>
      <vt:lpstr>ADVANTAGES OF PLASTER OF PARIS</vt:lpstr>
      <vt:lpstr>Disadvantage of plaster of Paris</vt:lpstr>
      <vt:lpstr>      The Major Categories Of Cast Are</vt:lpstr>
      <vt:lpstr>Rules of application plaster of Paris</vt:lpstr>
      <vt:lpstr>Cast application</vt:lpstr>
      <vt:lpstr>Using sub-standard “plaster of Paris</vt:lpstr>
      <vt:lpstr>SETTING TIME IN PLASTER OF PARIS</vt:lpstr>
      <vt:lpstr>FACTORS DECREASING SETTING TIME</vt:lpstr>
      <vt:lpstr>FACTORS INCREASING SETTING TIME</vt:lpstr>
      <vt:lpstr> Factors That Affect Setting Times for Casts and Splints</vt:lpstr>
      <vt:lpstr>CHARACTERISTICS OF PLASTER OF PARIS</vt:lpstr>
      <vt:lpstr>Indication of plaster of  Paris(Cast)</vt:lpstr>
      <vt:lpstr>Immobilization of fractures</vt:lpstr>
      <vt:lpstr>Immobilization of the diseased bones or joints</vt:lpstr>
      <vt:lpstr>Correction of deformities</vt:lpstr>
      <vt:lpstr>Prevention of deformities</vt:lpstr>
      <vt:lpstr>Emergency splintage</vt:lpstr>
      <vt:lpstr>PURPOSE OF THE CAST</vt:lpstr>
      <vt:lpstr>Classification of casts</vt:lpstr>
      <vt:lpstr> Complication of plaster of Paris </vt:lpstr>
      <vt:lpstr>Loss of position</vt:lpstr>
      <vt:lpstr>Plaster sores</vt:lpstr>
      <vt:lpstr>Recognition of sores </vt:lpstr>
      <vt:lpstr>Important featues of plaster sores on examination</vt:lpstr>
      <vt:lpstr>Action to be taken</vt:lpstr>
      <vt:lpstr>Loss of power</vt:lpstr>
      <vt:lpstr>Impairment of circulation(Impairment venous return) </vt:lpstr>
      <vt:lpstr>General constitutional complications of plaster</vt:lpstr>
      <vt:lpstr>Complications of plaster</vt:lpstr>
      <vt:lpstr>Immediate local complications plaster cast</vt:lpstr>
      <vt:lpstr>Immediate local complication plaster cast</vt:lpstr>
      <vt:lpstr>Immediate local complication plaster cast</vt:lpstr>
      <vt:lpstr>Delayed local complications of plaster cast</vt:lpstr>
      <vt:lpstr>Plaster sores</vt:lpstr>
      <vt:lpstr>Loss of position</vt:lpstr>
      <vt:lpstr>Nerve damage</vt:lpstr>
      <vt:lpstr>Avoiding complications of plaster cast</vt:lpstr>
      <vt:lpstr>    plaster sores</vt:lpstr>
      <vt:lpstr>Plaster  casts</vt:lpstr>
      <vt:lpstr>Principles of casting and splinting</vt:lpstr>
      <vt:lpstr>splinting versus casting</vt:lpstr>
      <vt:lpstr>Splint comparison casts</vt:lpstr>
      <vt:lpstr>When to cast</vt:lpstr>
      <vt:lpstr>Evaluation</vt:lpstr>
      <vt:lpstr>Contraindication; circumferential  casts  should not  be used</vt:lpstr>
      <vt:lpstr>Taking Care of Your Cast </vt:lpstr>
      <vt:lpstr>Conti-</vt:lpstr>
      <vt:lpstr>Conti-</vt:lpstr>
      <vt:lpstr>How a Cast Is Removed.</vt:lpstr>
      <vt:lpstr>Conti-</vt:lpstr>
      <vt:lpstr>Plaster Beds.</vt:lpstr>
      <vt:lpstr>Drying the Cast.</vt:lpstr>
      <vt:lpstr>PowerPoint Presentation</vt:lpstr>
      <vt:lpstr>Conti-</vt:lpstr>
      <vt:lpstr>Conti-</vt:lpstr>
      <vt:lpstr>Conti-</vt:lpstr>
      <vt:lpstr>Conti-</vt:lpstr>
      <vt:lpstr>Conti-</vt:lpstr>
      <vt:lpstr>PowerPoint Presentation</vt:lpstr>
      <vt:lpstr>PowerPoint Presentation</vt:lpstr>
      <vt:lpstr>CAST SETTING</vt:lpstr>
      <vt:lpstr>PowerPoint Presentation</vt:lpstr>
      <vt:lpstr>SIGNS.</vt:lpstr>
      <vt:lpstr>PowerPoint Presentation</vt:lpstr>
      <vt:lpstr>Methods of P.O.P application of cast</vt:lpstr>
      <vt:lpstr>TYPES OF CAST</vt:lpstr>
      <vt:lpstr>TYPES OF CAST</vt:lpstr>
      <vt:lpstr>TYPES OF CAST</vt:lpstr>
      <vt:lpstr>PowerPoint Presentation</vt:lpstr>
      <vt:lpstr>PowerPoint Presentation</vt:lpstr>
      <vt:lpstr>PowerPoint Presentation</vt:lpstr>
      <vt:lpstr>PowerPoint Presentation</vt:lpstr>
      <vt:lpstr>THE PROCEDURE</vt:lpstr>
      <vt:lpstr>THE PROCEDURE -2</vt:lpstr>
      <vt:lpstr>THE PROCEDURE-3</vt:lpstr>
      <vt:lpstr>PowerPoint Presentation</vt:lpstr>
      <vt:lpstr>THE PROCEDURE - 4</vt:lpstr>
      <vt:lpstr>THE PROCEDURE -5</vt:lpstr>
      <vt:lpstr>POSITIONING OF THE LIMB</vt:lpstr>
      <vt:lpstr>PROCEDURE - 6</vt:lpstr>
      <vt:lpstr>THE PROCEDURE-APPLICATION OF PADDING</vt:lpstr>
      <vt:lpstr>THE PROCEDURE-HANDLING OF AUTOBAND/PLASTER BANDAGES</vt:lpstr>
      <vt:lpstr>RULES OF APPLICATION OF POP CAST</vt:lpstr>
      <vt:lpstr>IMMEDIATE POST APPLICATION PRECAUTION</vt:lpstr>
      <vt:lpstr>ASSISTIVE DEVICES FOR PATIENTS WITH CASTS</vt:lpstr>
      <vt:lpstr>WHEN TO COMEBACK TO THE HOSPITAL</vt:lpstr>
      <vt:lpstr>COMPLICATION OF PLASTER</vt:lpstr>
      <vt:lpstr>COMPLICATION OF PLASTER</vt:lpstr>
      <vt:lpstr>PLASTER DISEASE</vt:lpstr>
      <vt:lpstr>FRACTURE DISEASE</vt:lpstr>
      <vt:lpstr>REMOVING A CAST</vt:lpstr>
      <vt:lpstr>REMOVING A CAST</vt:lpstr>
      <vt:lpstr>REMOVING - 2</vt:lpstr>
      <vt:lpstr>REMOVING A CAST -2</vt:lpstr>
      <vt:lpstr>REMOVING A CAST</vt:lpstr>
      <vt:lpstr>CONTRAINDICATIONS</vt:lpstr>
      <vt:lpstr>DEFINITION OF CAST AND SLAB</vt:lpstr>
      <vt:lpstr>PowerPoint Presentation</vt:lpstr>
      <vt:lpstr>PowerPoint Presentation</vt:lpstr>
      <vt:lpstr>PURPOSE OF CAST/SLAB</vt:lpstr>
      <vt:lpstr>PURPOSE OF CAST/SLAB</vt:lpstr>
      <vt:lpstr>SHOULDER SPICA</vt:lpstr>
      <vt:lpstr>FINGER OR THUMB SPICA</vt:lpstr>
      <vt:lpstr>BODY CAST/PLASTER JACKET</vt:lpstr>
      <vt:lpstr>MINERVA CAST/MINERVA JACKET</vt:lpstr>
      <vt:lpstr>BIVALVE CAST</vt:lpstr>
      <vt:lpstr>ARTICLES REQUIRED FOR APPLICATION OF CAST</vt:lpstr>
      <vt:lpstr>FRACTURE BED</vt:lpstr>
      <vt:lpstr>REMOVAL OF CAST/SLAB</vt:lpstr>
      <vt:lpstr>PLASTER CUTTING SCISSORS</vt:lpstr>
      <vt:lpstr>PLASTER CUTTING SAW</vt:lpstr>
      <vt:lpstr>VIBRATOR</vt:lpstr>
      <vt:lpstr>CAST SPREADER</vt:lpstr>
      <vt:lpstr>PROCEDURE FOR CAST/SLAB REMOVAL</vt:lpstr>
      <vt:lpstr>CONT.</vt:lpstr>
      <vt:lpstr>CONT.</vt:lpstr>
      <vt:lpstr>CONT.</vt:lpstr>
      <vt:lpstr>CONCLUSION</vt:lpstr>
      <vt:lpstr>PowerPoint Presentation</vt:lpstr>
      <vt:lpstr>DOS.</vt:lpstr>
      <vt:lpstr>PowerPoint Presentation</vt:lpstr>
      <vt:lpstr>Conti-</vt:lpstr>
      <vt:lpstr>Conti-</vt:lpstr>
      <vt:lpstr>PowerPoint Presentation</vt:lpstr>
      <vt:lpstr>Removal of Plaster of Paris(Equipments).</vt:lpstr>
      <vt:lpstr>Removing plaster/cast</vt:lpstr>
      <vt:lpstr>Removing plaster/cast</vt:lpstr>
      <vt:lpstr>Instructions given to the patients</vt:lpstr>
      <vt:lpstr>Advice to the patient</vt:lpstr>
      <vt:lpstr>Splintage</vt:lpstr>
      <vt:lpstr>CAST WEDGING</vt:lpstr>
      <vt:lpstr>Types of cast wedging</vt:lpstr>
      <vt:lpstr>Open wedging</vt:lpstr>
      <vt:lpstr>Closed wedging</vt:lpstr>
      <vt:lpstr>Indication for the application of a plaster of Paris (pop) backslab</vt:lpstr>
      <vt:lpstr>Steps in application of slabs</vt:lpstr>
      <vt:lpstr>Cont.</vt:lpstr>
      <vt:lpstr>Cont.</vt:lpstr>
      <vt:lpstr>Splinting in the Accident &amp;Emergency Room</vt:lpstr>
      <vt:lpstr>Splinting vs cast</vt:lpstr>
      <vt:lpstr>PowerPoint Presentation</vt:lpstr>
      <vt:lpstr>PowerPoint Presentation</vt:lpstr>
      <vt:lpstr>PowerPoint Presentation</vt:lpstr>
      <vt:lpstr>INDICATIONS FOR SPLINTING OR CASTING</vt:lpstr>
      <vt:lpstr>Principles of splinting</vt:lpstr>
      <vt:lpstr>PowerPoint Presentation</vt:lpstr>
      <vt:lpstr>MOLDING</vt:lpstr>
      <vt:lpstr>CAST INDEX</vt:lpstr>
      <vt:lpstr>EXTREMITY POSITIONING</vt:lpstr>
      <vt:lpstr>COMPLICATIONS FROM SPLINTING</vt:lpstr>
      <vt:lpstr>Complications from splinting</vt:lpstr>
      <vt:lpstr>Complications </vt:lpstr>
      <vt:lpstr>Complications </vt:lpstr>
      <vt:lpstr>Types of splints</vt:lpstr>
      <vt:lpstr>Types of splints</vt:lpstr>
      <vt:lpstr>Sugar tong splint</vt:lpstr>
      <vt:lpstr>PowerPoint Presentation</vt:lpstr>
      <vt:lpstr>Long arm posterior splint</vt:lpstr>
      <vt:lpstr>Long arm posterior splint</vt:lpstr>
      <vt:lpstr>Patient education</vt:lpstr>
      <vt:lpstr>Key indicators in the HPI</vt:lpstr>
      <vt:lpstr>When to refer</vt:lpstr>
      <vt:lpstr>Plaster splints</vt:lpstr>
      <vt:lpstr>Commonly  used splints </vt:lpstr>
      <vt:lpstr>Reasons for splinting</vt:lpstr>
      <vt:lpstr> Why Do We Splint?</vt:lpstr>
      <vt:lpstr>Complications of Splinting</vt:lpstr>
      <vt:lpstr>How to prevent complications</vt:lpstr>
      <vt:lpstr>The 6 P’s of extremity assessment</vt:lpstr>
      <vt:lpstr>Equipment need for application</vt:lpstr>
      <vt:lpstr>Types of Splints </vt:lpstr>
      <vt:lpstr>Volar Splint</vt:lpstr>
      <vt:lpstr>Finger Splint</vt:lpstr>
      <vt:lpstr>Gutter Splint</vt:lpstr>
      <vt:lpstr>Figure Eight Splint</vt:lpstr>
      <vt:lpstr>Buddy taping of toes</vt:lpstr>
      <vt:lpstr>Posterior Leg Splint</vt:lpstr>
      <vt:lpstr>Stirrup Splint</vt:lpstr>
      <vt:lpstr>Thumb Spica Splint</vt:lpstr>
      <vt:lpstr>What do you do after you have applied your splint???</vt:lpstr>
      <vt:lpstr>Grade of Sore.</vt:lpstr>
      <vt:lpstr>REMOVABLE SPLINT .</vt:lpstr>
      <vt:lpstr>Conti-</vt:lpstr>
      <vt:lpstr>PowerPoint Presentation</vt:lpstr>
      <vt:lpstr>Splinting Versus Casting.</vt:lpstr>
      <vt:lpstr>PowerPoint Presentation</vt:lpstr>
      <vt:lpstr>Back Slab </vt:lpstr>
      <vt:lpstr>PowerPoint Presentation</vt:lpstr>
      <vt:lpstr>PowerPoint Presentation</vt:lpstr>
      <vt:lpstr>DynaCast Prelude Synthetic Splint System.</vt:lpstr>
      <vt:lpstr>Conti-</vt:lpstr>
      <vt:lpstr>PowerPoint Presentation</vt:lpstr>
      <vt:lpstr>Conti-</vt:lpstr>
      <vt:lpstr>CLOSED REDUCTION</vt:lpstr>
      <vt:lpstr>Basic principles of fracture treatment</vt:lpstr>
      <vt:lpstr>Splint </vt:lpstr>
      <vt:lpstr>PowerPoint Presentation</vt:lpstr>
      <vt:lpstr>Outlines </vt:lpstr>
      <vt:lpstr>Functions </vt:lpstr>
      <vt:lpstr>Indications </vt:lpstr>
      <vt:lpstr>Preparation </vt:lpstr>
      <vt:lpstr>Cramer wire splint</vt:lpstr>
      <vt:lpstr>Cramer wire splint</vt:lpstr>
      <vt:lpstr>Thomas splint</vt:lpstr>
      <vt:lpstr>Parts</vt:lpstr>
      <vt:lpstr>Choosing the Thomas splint</vt:lpstr>
      <vt:lpstr>Preparing a Thomas splint</vt:lpstr>
      <vt:lpstr>Preparing Thomas splint</vt:lpstr>
      <vt:lpstr>Bohler Braun splint</vt:lpstr>
      <vt:lpstr>Bohler Braun Splint</vt:lpstr>
      <vt:lpstr>Materials used</vt:lpstr>
      <vt:lpstr>Prefabricated splints</vt:lpstr>
      <vt:lpstr>Pre/post splint checks</vt:lpstr>
      <vt:lpstr>Figure of 8 splint</vt:lpstr>
      <vt:lpstr>Shoulder immobilizer/sling and swathe</vt:lpstr>
      <vt:lpstr>Aeroplane splint</vt:lpstr>
      <vt:lpstr>Long arm posterior splint</vt:lpstr>
      <vt:lpstr>Forearm sugar tong</vt:lpstr>
      <vt:lpstr>Double sugar tong</vt:lpstr>
      <vt:lpstr>Coaptation splint</vt:lpstr>
      <vt:lpstr>Coaptation splint</vt:lpstr>
      <vt:lpstr>Forearm volar splint aka ‘cockup’ splint</vt:lpstr>
      <vt:lpstr>Forearm volar splint aka ‘cockup’ splint</vt:lpstr>
      <vt:lpstr>Radial and ulna gutter</vt:lpstr>
      <vt:lpstr>Radial and ulna gutter</vt:lpstr>
      <vt:lpstr>Thumb spica</vt:lpstr>
      <vt:lpstr>Thumb spica</vt:lpstr>
      <vt:lpstr>Finger splints</vt:lpstr>
      <vt:lpstr>Stack splint</vt:lpstr>
      <vt:lpstr>Aluminium splint</vt:lpstr>
      <vt:lpstr>Oval 8 finger splint</vt:lpstr>
      <vt:lpstr>PowerPoint Presentation</vt:lpstr>
      <vt:lpstr>Tri point splint</vt:lpstr>
      <vt:lpstr>Lower extremity</vt:lpstr>
      <vt:lpstr>Lower extremity</vt:lpstr>
      <vt:lpstr>Hip spica cast</vt:lpstr>
      <vt:lpstr>Hip spica cast</vt:lpstr>
      <vt:lpstr>Single/unilateral hip spica cast</vt:lpstr>
      <vt:lpstr>1 ½ hip spica cast</vt:lpstr>
      <vt:lpstr>Bilateral hip spica cast</vt:lpstr>
      <vt:lpstr>Knee splints</vt:lpstr>
      <vt:lpstr>Knee splints</vt:lpstr>
      <vt:lpstr>Ankle</vt:lpstr>
      <vt:lpstr>Posterior ankle splint</vt:lpstr>
      <vt:lpstr>Foot</vt:lpstr>
      <vt:lpstr>Buddy strapping</vt:lpstr>
      <vt:lpstr>Spine</vt:lpstr>
      <vt:lpstr>Soft cervical collar/Thomas collar</vt:lpstr>
      <vt:lpstr>Semi rigid/Philadelphia collar</vt:lpstr>
      <vt:lpstr>SOMI(Sternal occipital mandibular immobilizer)</vt:lpstr>
      <vt:lpstr>SOMI(Sternal occipital mandibular immobilizer)</vt:lpstr>
      <vt:lpstr>Four post collar</vt:lpstr>
      <vt:lpstr>Four post collar</vt:lpstr>
      <vt:lpstr>PowerPoint Presentation</vt:lpstr>
      <vt:lpstr>Learning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Volar Splint</vt:lpstr>
      <vt:lpstr>Thumb Spica Splint</vt:lpstr>
      <vt:lpstr>4th &amp; 5th Metacarpal Splint</vt:lpstr>
      <vt:lpstr>Posterior Ankle Splint</vt:lpstr>
      <vt:lpstr>PowerPoint Presentation</vt:lpstr>
      <vt:lpstr>PowerPoint Presentation</vt:lpstr>
      <vt:lpstr>Immobilization</vt:lpstr>
      <vt:lpstr>Purpose of a Cast</vt:lpstr>
      <vt:lpstr>Precautions</vt:lpstr>
      <vt:lpstr>Precautions</vt:lpstr>
      <vt:lpstr>PowerPoint Presentation</vt:lpstr>
      <vt:lpstr>PowerPoint Presentation</vt:lpstr>
      <vt:lpstr>PowerPoint Presentation</vt:lpstr>
      <vt:lpstr>Short Arm Cast</vt:lpstr>
      <vt:lpstr>Short Arm Cast</vt:lpstr>
      <vt:lpstr>Short Arm Cast</vt:lpstr>
      <vt:lpstr>Short Arm Cast</vt:lpstr>
      <vt:lpstr>Short Arm Cast</vt:lpstr>
      <vt:lpstr>Short Arm Cast</vt:lpstr>
      <vt:lpstr>Thumb Spica Cast</vt:lpstr>
      <vt:lpstr>Thumb Spica Cast</vt:lpstr>
      <vt:lpstr>Thumb Spica Cast</vt:lpstr>
      <vt:lpstr>Thumb Spica Cast</vt:lpstr>
      <vt:lpstr>Thumb Spica Cast</vt:lpstr>
      <vt:lpstr>Thumb Spica Cast</vt:lpstr>
      <vt:lpstr>PowerPoint Presentation</vt:lpstr>
      <vt:lpstr>Short Leg Walking Cast</vt:lpstr>
      <vt:lpstr>Short Leg Walking Cast</vt:lpstr>
      <vt:lpstr>Short Leg Walking Cast</vt:lpstr>
      <vt:lpstr>Short Leg Walking Cast</vt:lpstr>
      <vt:lpstr>Short Leg Walking Cast</vt:lpstr>
      <vt:lpstr>Short Leg Walking Cast</vt:lpstr>
      <vt:lpstr>Short Leg Walking Cast</vt:lpstr>
      <vt:lpstr>Short Leg Walking Cast</vt:lpstr>
      <vt:lpstr>Plaster in Orthopaedics</vt:lpstr>
      <vt:lpstr>Principles of Casting and Splinting</vt:lpstr>
      <vt:lpstr>Immobilization techniques</vt:lpstr>
      <vt:lpstr>Indications </vt:lpstr>
      <vt:lpstr>PowerPoint Presentation</vt:lpstr>
      <vt:lpstr>Splinting Versus Casting</vt:lpstr>
      <vt:lpstr>Splinting Versus Casting</vt:lpstr>
      <vt:lpstr>Clinical Recommendation</vt:lpstr>
      <vt:lpstr>PowerPoint Presentation</vt:lpstr>
      <vt:lpstr>Advantages of Splinting</vt:lpstr>
      <vt:lpstr>Disadvantages of splinting</vt:lpstr>
      <vt:lpstr>Advantages and Disadvantages of Casting</vt:lpstr>
      <vt:lpstr>Materials and Equipment </vt:lpstr>
      <vt:lpstr>PowerPoint Presentation</vt:lpstr>
      <vt:lpstr>Plaster of Paris </vt:lpstr>
      <vt:lpstr>Historical background POP</vt:lpstr>
      <vt:lpstr>Types of POP</vt:lpstr>
      <vt:lpstr>Plaster</vt:lpstr>
      <vt:lpstr>PowerPoint Presentation</vt:lpstr>
      <vt:lpstr>PowerPoint Presentation</vt:lpstr>
      <vt:lpstr>Advantages Plaster of Paris</vt:lpstr>
      <vt:lpstr>Various forms of POP</vt:lpstr>
      <vt:lpstr>Slab</vt:lpstr>
      <vt:lpstr>Slab </vt:lpstr>
      <vt:lpstr>Cast </vt:lpstr>
      <vt:lpstr>Spica </vt:lpstr>
      <vt:lpstr>Functional cast brace</vt:lpstr>
      <vt:lpstr>Fiberglass cast</vt:lpstr>
      <vt:lpstr>Important issues relating to a plaster</vt:lpstr>
      <vt:lpstr>Advantages and Disadvantages of fiberglass cast</vt:lpstr>
      <vt:lpstr>Factors influencing plastering</vt:lpstr>
      <vt:lpstr>Factors influencing plastering</vt:lpstr>
      <vt:lpstr>Application-Cast</vt:lpstr>
      <vt:lpstr>Splint</vt:lpstr>
      <vt:lpstr>PowerPoint Presentation</vt:lpstr>
      <vt:lpstr>Splint </vt:lpstr>
      <vt:lpstr>PowerPoint Presentation</vt:lpstr>
      <vt:lpstr>Rules of application of pop casts</vt:lpstr>
      <vt:lpstr>Common casting errors</vt:lpstr>
      <vt:lpstr>Stages of plaster application</vt:lpstr>
      <vt:lpstr>General Application Procedures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Complications of Immobilization</vt:lpstr>
      <vt:lpstr>Local Complications</vt:lpstr>
      <vt:lpstr>Systemic Complications</vt:lpstr>
      <vt:lpstr>Support &amp; Braces</vt:lpstr>
      <vt:lpstr>RH401 - Finger Baseball Splint </vt:lpstr>
      <vt:lpstr>   RH402 - Finger Cot </vt:lpstr>
      <vt:lpstr>RH404 - Straight Splint </vt:lpstr>
      <vt:lpstr>RH403 - Frog Splint </vt:lpstr>
      <vt:lpstr>RH405 - Finger Extension Splint </vt:lpstr>
      <vt:lpstr>RH409 - Thumb Spica Splint </vt:lpstr>
      <vt:lpstr>RH416 - Wrist Brace with Thumb </vt:lpstr>
      <vt:lpstr>RH417 - Wrist Brace With Double Lock </vt:lpstr>
      <vt:lpstr>RH418 - Wrist And Forearm Splint </vt:lpstr>
      <vt:lpstr>RH423 - Tennis Elbow Support </vt:lpstr>
      <vt:lpstr>RH424 - Elbow Brace </vt:lpstr>
      <vt:lpstr>RH425 - Finger Mallet Splint </vt:lpstr>
      <vt:lpstr>PowerPoint Presentation</vt:lpstr>
      <vt:lpstr>Closed Reduction, Traction, and Casting Techniques</vt:lpstr>
      <vt:lpstr>Closed Reduction Principles</vt:lpstr>
      <vt:lpstr>Closed Reduction Principles</vt:lpstr>
      <vt:lpstr>Closed Reduction Principles</vt:lpstr>
      <vt:lpstr>Closed Reduction Principles</vt:lpstr>
      <vt:lpstr>Closed Reduction Principles</vt:lpstr>
      <vt:lpstr>Closed Reduction Principles</vt:lpstr>
      <vt:lpstr>Closed Reduction Principles</vt:lpstr>
      <vt:lpstr>Anesthesia for Closed Reduction</vt:lpstr>
      <vt:lpstr>Anesthesia for Closed Reduction</vt:lpstr>
      <vt:lpstr>Anesthesia for Closed Reductions</vt:lpstr>
      <vt:lpstr>Common Closed Reductions</vt:lpstr>
      <vt:lpstr>Common Joint Reductions</vt:lpstr>
      <vt:lpstr>Common Joint Reductions</vt:lpstr>
      <vt:lpstr>Common Joint Reductions</vt:lpstr>
      <vt:lpstr>Splinting</vt:lpstr>
      <vt:lpstr>Common Splinting Techniques</vt:lpstr>
      <vt:lpstr>Sugar Tong Splint</vt:lpstr>
      <vt:lpstr>PowerPoint Presentation</vt:lpstr>
      <vt:lpstr>Fracture Bracing</vt:lpstr>
      <vt:lpstr>PowerPoint Presentation</vt:lpstr>
      <vt:lpstr>Casting</vt:lpstr>
      <vt:lpstr>Casting Techniques</vt:lpstr>
      <vt:lpstr>Casting Techniques</vt:lpstr>
      <vt:lpstr>Casting Techniques</vt:lpstr>
      <vt:lpstr>Plaster vs. Fiberglass</vt:lpstr>
      <vt:lpstr>Width</vt:lpstr>
      <vt:lpstr>PowerPoint Presentation</vt:lpstr>
      <vt:lpstr>Below Knee Cast</vt:lpstr>
      <vt:lpstr>PowerPoint Presentation</vt:lpstr>
      <vt:lpstr>PowerPoint Presentation</vt:lpstr>
      <vt:lpstr>Short Leg Cast</vt:lpstr>
      <vt:lpstr>Above Knee Cast</vt:lpstr>
      <vt:lpstr>PowerPoint Presentation</vt:lpstr>
      <vt:lpstr>Forearm Casts &amp; Splints</vt:lpstr>
      <vt:lpstr>PowerPoint Presentation</vt:lpstr>
      <vt:lpstr>Examples - Position of Function</vt:lpstr>
      <vt:lpstr>Cast Wedging</vt:lpstr>
      <vt:lpstr>Complications of Casts &amp; Splints</vt:lpstr>
      <vt:lpstr>Complications of Casts &amp; Splints</vt:lpstr>
      <vt:lpstr>Complications of Casts &amp; Splints</vt:lpstr>
      <vt:lpstr>Fiberglass</vt:lpstr>
      <vt:lpstr>Fiber glass</vt:lpstr>
      <vt:lpstr>Fiberglass casts</vt:lpstr>
      <vt:lpstr>Advantages of fiber glass cast</vt:lpstr>
      <vt:lpstr>Disadvantages of fiberglass cast</vt:lpstr>
      <vt:lpstr>PowerPoint Presentation</vt:lpstr>
      <vt:lpstr>FIBREGLASS CAST APPLICATION.</vt:lpstr>
      <vt:lpstr>WHAT ABOUT FIBERGLASS CAST</vt:lpstr>
      <vt:lpstr>Conti-</vt:lpstr>
      <vt:lpstr>Fracture Care and Casting for Primary Care Physicians</vt:lpstr>
      <vt:lpstr>Goal</vt:lpstr>
      <vt:lpstr>Objectives</vt:lpstr>
      <vt:lpstr>Introduction</vt:lpstr>
      <vt:lpstr>Fractures seen by FPs</vt:lpstr>
      <vt:lpstr>Fractures seen by FPs</vt:lpstr>
      <vt:lpstr>Fractures seen by FPs</vt:lpstr>
      <vt:lpstr>Casting and Splinting</vt:lpstr>
      <vt:lpstr>Overview</vt:lpstr>
      <vt:lpstr>Splinting</vt:lpstr>
      <vt:lpstr>Splinting</vt:lpstr>
      <vt:lpstr>Specific splints</vt:lpstr>
      <vt:lpstr>Casting</vt:lpstr>
      <vt:lpstr>Supplies</vt:lpstr>
      <vt:lpstr>Procedure</vt:lpstr>
      <vt:lpstr>Patient Education</vt:lpstr>
      <vt:lpstr>Patient Education</vt:lpstr>
      <vt:lpstr>Cast Removal</vt:lpstr>
      <vt:lpstr>Take Home Points</vt:lpstr>
      <vt:lpstr>OCCUPATIONAL HEALTH AND SAFETY</vt:lpstr>
      <vt:lpstr>Definition  </vt:lpstr>
      <vt:lpstr>Introduction </vt:lpstr>
      <vt:lpstr>Biohazard containers can safely contain used:</vt:lpstr>
      <vt:lpstr>Medical waste may include :</vt:lpstr>
      <vt:lpstr>Best practices in disposal sharp objects</vt:lpstr>
      <vt:lpstr>Safe handling of sharp tools</vt:lpstr>
      <vt:lpstr>Sharps containers should :</vt:lpstr>
      <vt:lpstr>Incase of a cut or prick by sharp:</vt:lpstr>
      <vt:lpstr>Conclusion</vt:lpstr>
      <vt:lpstr>Storage of waste</vt:lpstr>
      <vt:lpstr>Storage of waste disposal</vt:lpstr>
      <vt:lpstr>Storage waste</vt:lpstr>
      <vt:lpstr>General waste storage</vt:lpstr>
      <vt:lpstr>Infectious waste storage</vt:lpstr>
      <vt:lpstr>Pathological waste storage</vt:lpstr>
      <vt:lpstr>Sharp waste storage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CASTING TECHNIQUES</dc:title>
  <dc:creator>zach</dc:creator>
  <cp:lastModifiedBy>zakam orthopeadic</cp:lastModifiedBy>
  <cp:revision>305</cp:revision>
  <dcterms:created xsi:type="dcterms:W3CDTF">2015-03-29T19:45:34Z</dcterms:created>
  <dcterms:modified xsi:type="dcterms:W3CDTF">2021-04-05T13:54:07Z</dcterms:modified>
</cp:coreProperties>
</file>