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57"/>
  </p:notesMasterIdLst>
  <p:sldIdLst>
    <p:sldId id="312" r:id="rId2"/>
    <p:sldId id="257" r:id="rId3"/>
    <p:sldId id="258" r:id="rId4"/>
    <p:sldId id="259" r:id="rId5"/>
    <p:sldId id="276" r:id="rId6"/>
    <p:sldId id="260" r:id="rId7"/>
    <p:sldId id="270" r:id="rId8"/>
    <p:sldId id="261" r:id="rId9"/>
    <p:sldId id="263" r:id="rId10"/>
    <p:sldId id="272" r:id="rId11"/>
    <p:sldId id="271" r:id="rId12"/>
    <p:sldId id="273" r:id="rId13"/>
    <p:sldId id="274" r:id="rId14"/>
    <p:sldId id="264" r:id="rId15"/>
    <p:sldId id="265" r:id="rId16"/>
    <p:sldId id="266" r:id="rId17"/>
    <p:sldId id="267" r:id="rId18"/>
    <p:sldId id="268" r:id="rId19"/>
    <p:sldId id="269" r:id="rId20"/>
    <p:sldId id="275" r:id="rId21"/>
    <p:sldId id="277" r:id="rId22"/>
    <p:sldId id="278" r:id="rId23"/>
    <p:sldId id="279" r:id="rId24"/>
    <p:sldId id="280" r:id="rId25"/>
    <p:sldId id="281" r:id="rId26"/>
    <p:sldId id="282" r:id="rId27"/>
    <p:sldId id="291" r:id="rId28"/>
    <p:sldId id="283" r:id="rId29"/>
    <p:sldId id="284" r:id="rId30"/>
    <p:sldId id="287" r:id="rId31"/>
    <p:sldId id="285" r:id="rId32"/>
    <p:sldId id="286" r:id="rId33"/>
    <p:sldId id="288" r:id="rId34"/>
    <p:sldId id="289" r:id="rId35"/>
    <p:sldId id="290" r:id="rId36"/>
    <p:sldId id="292" r:id="rId37"/>
    <p:sldId id="293" r:id="rId38"/>
    <p:sldId id="295" r:id="rId39"/>
    <p:sldId id="294" r:id="rId40"/>
    <p:sldId id="296" r:id="rId41"/>
    <p:sldId id="297" r:id="rId42"/>
    <p:sldId id="301" r:id="rId43"/>
    <p:sldId id="298" r:id="rId44"/>
    <p:sldId id="299" r:id="rId45"/>
    <p:sldId id="300" r:id="rId46"/>
    <p:sldId id="302" r:id="rId47"/>
    <p:sldId id="303" r:id="rId48"/>
    <p:sldId id="304" r:id="rId49"/>
    <p:sldId id="305" r:id="rId50"/>
    <p:sldId id="306" r:id="rId51"/>
    <p:sldId id="307" r:id="rId52"/>
    <p:sldId id="308" r:id="rId53"/>
    <p:sldId id="309" r:id="rId54"/>
    <p:sldId id="311" r:id="rId55"/>
    <p:sldId id="310"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p:cViewPr varScale="1">
        <p:scale>
          <a:sx n="82" d="100"/>
          <a:sy n="82" d="100"/>
        </p:scale>
        <p:origin x="1483"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6EC467-C9A2-4727-A401-94FF75EC54DE}" type="datetimeFigureOut">
              <a:rPr lang="en-US" smtClean="0"/>
              <a:pPr/>
              <a:t>5/21/2022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2145CE-EC90-4655-9C3B-38BF38947CB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86483442-1AC6-40C3-A367-DB534FE4AF85}" type="datetime9">
              <a:rPr lang="en-US" smtClean="0"/>
              <a:t>5/21/2022 10:39:51 AM</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r>
              <a:rPr lang="en-US"/>
              <a:t>DENNIS_N BCM_MPH</a:t>
            </a:r>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42333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4AA96D-3161-41E1-B559-78AFECBAAC8F}" type="datetime9">
              <a:rPr lang="en-US" smtClean="0"/>
              <a:t>5/21/2022 10:39:51 AM</a:t>
            </a:fld>
            <a:endParaRPr lang="en-US"/>
          </a:p>
        </p:txBody>
      </p:sp>
      <p:sp>
        <p:nvSpPr>
          <p:cNvPr id="6" name="Footer Placeholder 5"/>
          <p:cNvSpPr>
            <a:spLocks noGrp="1"/>
          </p:cNvSpPr>
          <p:nvPr>
            <p:ph type="ftr" sz="quarter" idx="11"/>
          </p:nvPr>
        </p:nvSpPr>
        <p:spPr/>
        <p:txBody>
          <a:bodyPr/>
          <a:lstStyle/>
          <a:p>
            <a:r>
              <a:rPr lang="en-US"/>
              <a:t>DENNIS_N BCM_MPH</a:t>
            </a: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3534659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E7A685E-ADE0-4F2E-AAF1-5F030E8173B6}" type="datetime9">
              <a:rPr lang="en-US" smtClean="0"/>
              <a:t>5/21/2022 10:39:51 AM</a:t>
            </a:fld>
            <a:endParaRPr lang="en-US"/>
          </a:p>
        </p:txBody>
      </p:sp>
      <p:sp>
        <p:nvSpPr>
          <p:cNvPr id="5" name="Footer Placeholder 4"/>
          <p:cNvSpPr>
            <a:spLocks noGrp="1"/>
          </p:cNvSpPr>
          <p:nvPr>
            <p:ph type="ftr" sz="quarter" idx="11"/>
          </p:nvPr>
        </p:nvSpPr>
        <p:spPr/>
        <p:txBody>
          <a:bodyPr/>
          <a:lstStyle/>
          <a:p>
            <a:r>
              <a:rPr lang="en-US"/>
              <a:t>DENNIS_N BCM_MPH</a:t>
            </a: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1877993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E6C057B-BBA5-4659-8FBC-1B6576D44C50}" type="datetime9">
              <a:rPr lang="en-US" smtClean="0"/>
              <a:t>5/21/2022 10:39:51 AM</a:t>
            </a:fld>
            <a:endParaRPr lang="en-US"/>
          </a:p>
        </p:txBody>
      </p:sp>
      <p:sp>
        <p:nvSpPr>
          <p:cNvPr id="5" name="Footer Placeholder 4"/>
          <p:cNvSpPr>
            <a:spLocks noGrp="1"/>
          </p:cNvSpPr>
          <p:nvPr>
            <p:ph type="ftr" sz="quarter" idx="11"/>
          </p:nvPr>
        </p:nvSpPr>
        <p:spPr/>
        <p:txBody>
          <a:bodyPr/>
          <a:lstStyle/>
          <a:p>
            <a:r>
              <a:rPr lang="en-US"/>
              <a:t>DENNIS_N BCM_MPH</a:t>
            </a: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3296094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0DB2BF-06C0-4DD5-BDAF-3FA66E671B01}" type="datetime9">
              <a:rPr lang="en-US" smtClean="0"/>
              <a:t>5/21/2022 10:39:51 AM</a:t>
            </a:fld>
            <a:endParaRPr lang="en-US"/>
          </a:p>
        </p:txBody>
      </p:sp>
      <p:sp>
        <p:nvSpPr>
          <p:cNvPr id="5" name="Footer Placeholder 4"/>
          <p:cNvSpPr>
            <a:spLocks noGrp="1"/>
          </p:cNvSpPr>
          <p:nvPr>
            <p:ph type="ftr" sz="quarter" idx="11"/>
          </p:nvPr>
        </p:nvSpPr>
        <p:spPr/>
        <p:txBody>
          <a:bodyPr/>
          <a:lstStyle/>
          <a:p>
            <a:r>
              <a:rPr lang="en-US"/>
              <a:t>DENNIS_N BCM_MPH</a:t>
            </a:r>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4048072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C12ED38-C11E-4326-8A93-2DB19D9D9B93}" type="datetime9">
              <a:rPr lang="en-US" smtClean="0"/>
              <a:t>5/21/2022 10:39:51 AM</a:t>
            </a:fld>
            <a:endParaRPr lang="en-US"/>
          </a:p>
        </p:txBody>
      </p:sp>
      <p:sp>
        <p:nvSpPr>
          <p:cNvPr id="8" name="Footer Placeholder 7"/>
          <p:cNvSpPr>
            <a:spLocks noGrp="1"/>
          </p:cNvSpPr>
          <p:nvPr>
            <p:ph type="ftr" sz="quarter" idx="11"/>
          </p:nvPr>
        </p:nvSpPr>
        <p:spPr/>
        <p:txBody>
          <a:bodyPr/>
          <a:lstStyle/>
          <a:p>
            <a:r>
              <a:rPr lang="en-US"/>
              <a:t>DENNIS_N BCM_MPH</a:t>
            </a: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2220553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C129E40-9FFB-429C-9018-83C53FC7A5D2}" type="datetime9">
              <a:rPr lang="en-US" smtClean="0"/>
              <a:t>5/21/2022 10:39:51 AM</a:t>
            </a:fld>
            <a:endParaRPr lang="en-US"/>
          </a:p>
        </p:txBody>
      </p:sp>
      <p:sp>
        <p:nvSpPr>
          <p:cNvPr id="8" name="Footer Placeholder 7"/>
          <p:cNvSpPr>
            <a:spLocks noGrp="1"/>
          </p:cNvSpPr>
          <p:nvPr>
            <p:ph type="ftr" sz="quarter" idx="11"/>
          </p:nvPr>
        </p:nvSpPr>
        <p:spPr/>
        <p:txBody>
          <a:bodyPr/>
          <a:lstStyle/>
          <a:p>
            <a:r>
              <a:rPr lang="en-US"/>
              <a:t>DENNIS_N BCM_MPH</a:t>
            </a: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27121933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65B554D4-EFAC-41BF-8187-17CB8CB2D706}" type="datetime9">
              <a:rPr lang="en-US" smtClean="0"/>
              <a:t>5/21/2022 10:39:51 AM</a:t>
            </a:fld>
            <a:endParaRPr lang="en-US"/>
          </a:p>
        </p:txBody>
      </p:sp>
      <p:sp>
        <p:nvSpPr>
          <p:cNvPr id="5" name="Footer Placeholder 4"/>
          <p:cNvSpPr>
            <a:spLocks noGrp="1"/>
          </p:cNvSpPr>
          <p:nvPr>
            <p:ph type="ftr" sz="quarter" idx="11"/>
          </p:nvPr>
        </p:nvSpPr>
        <p:spPr>
          <a:xfrm>
            <a:off x="516133" y="6387910"/>
            <a:ext cx="3859795" cy="228660"/>
          </a:xfrm>
        </p:spPr>
        <p:txBody>
          <a:bodyPr/>
          <a:lstStyle/>
          <a:p>
            <a:r>
              <a:rPr lang="en-US"/>
              <a:t>DENNIS_N BCM_MPH</a:t>
            </a:r>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2977008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8DD315-3509-4083-9EF2-DEAB0473A2D5}" type="datetime9">
              <a:rPr lang="en-US" smtClean="0"/>
              <a:t>5/21/2022 10:39:51 AM</a:t>
            </a:fld>
            <a:endParaRPr lang="en-US"/>
          </a:p>
        </p:txBody>
      </p:sp>
      <p:sp>
        <p:nvSpPr>
          <p:cNvPr id="5" name="Footer Placeholder 4"/>
          <p:cNvSpPr>
            <a:spLocks noGrp="1"/>
          </p:cNvSpPr>
          <p:nvPr>
            <p:ph type="ftr" sz="quarter" idx="11"/>
          </p:nvPr>
        </p:nvSpPr>
        <p:spPr>
          <a:xfrm>
            <a:off x="538546" y="6365498"/>
            <a:ext cx="3859795" cy="228660"/>
          </a:xfrm>
        </p:spPr>
        <p:txBody>
          <a:bodyPr/>
          <a:lstStyle/>
          <a:p>
            <a:r>
              <a:rPr lang="en-US"/>
              <a:t>DENNIS_N BCM_MPH</a:t>
            </a: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1662394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74924B-92FB-4DD1-BE93-5F6A775D2337}" type="datetime9">
              <a:rPr lang="en-US" smtClean="0"/>
              <a:t>5/21/2022 10:39:51 AM</a:t>
            </a:fld>
            <a:endParaRPr lang="en-US"/>
          </a:p>
        </p:txBody>
      </p:sp>
      <p:sp>
        <p:nvSpPr>
          <p:cNvPr id="5" name="Footer Placeholder 4"/>
          <p:cNvSpPr>
            <a:spLocks noGrp="1"/>
          </p:cNvSpPr>
          <p:nvPr>
            <p:ph type="ftr" sz="quarter" idx="11"/>
          </p:nvPr>
        </p:nvSpPr>
        <p:spPr/>
        <p:txBody>
          <a:bodyPr/>
          <a:lstStyle/>
          <a:p>
            <a:r>
              <a:rPr lang="en-US"/>
              <a:t>DENNIS_N BCM_MPH</a:t>
            </a:r>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1008252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168EE5-23DB-4363-A191-1A5F450B7607}" type="datetime9">
              <a:rPr lang="en-US" smtClean="0"/>
              <a:t>5/21/2022 10:39:51 AM</a:t>
            </a:fld>
            <a:endParaRPr lang="en-US"/>
          </a:p>
        </p:txBody>
      </p:sp>
      <p:sp>
        <p:nvSpPr>
          <p:cNvPr id="5" name="Footer Placeholder 4"/>
          <p:cNvSpPr>
            <a:spLocks noGrp="1"/>
          </p:cNvSpPr>
          <p:nvPr>
            <p:ph type="ftr" sz="quarter" idx="11"/>
          </p:nvPr>
        </p:nvSpPr>
        <p:spPr/>
        <p:txBody>
          <a:bodyPr/>
          <a:lstStyle/>
          <a:p>
            <a:r>
              <a:rPr lang="en-US"/>
              <a:t>DENNIS_N BCM_MPH</a:t>
            </a: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1009195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53F0EB-3D67-4CEF-ABD1-53C3CB2581E1}" type="datetime9">
              <a:rPr lang="en-US" smtClean="0"/>
              <a:t>5/21/2022 10:39:51 AM</a:t>
            </a:fld>
            <a:endParaRPr lang="en-US"/>
          </a:p>
        </p:txBody>
      </p:sp>
      <p:sp>
        <p:nvSpPr>
          <p:cNvPr id="6" name="Footer Placeholder 5"/>
          <p:cNvSpPr>
            <a:spLocks noGrp="1"/>
          </p:cNvSpPr>
          <p:nvPr>
            <p:ph type="ftr" sz="quarter" idx="11"/>
          </p:nvPr>
        </p:nvSpPr>
        <p:spPr/>
        <p:txBody>
          <a:bodyPr/>
          <a:lstStyle/>
          <a:p>
            <a:r>
              <a:rPr lang="en-US"/>
              <a:t>DENNIS_N BCM_MPH</a:t>
            </a:r>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1620749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D6091A-502E-43BF-BF82-56ADE002EE7B}" type="datetime9">
              <a:rPr lang="en-US" smtClean="0"/>
              <a:t>5/21/2022 10:39:51 AM</a:t>
            </a:fld>
            <a:endParaRPr lang="en-US"/>
          </a:p>
        </p:txBody>
      </p:sp>
      <p:sp>
        <p:nvSpPr>
          <p:cNvPr id="8" name="Footer Placeholder 7"/>
          <p:cNvSpPr>
            <a:spLocks noGrp="1"/>
          </p:cNvSpPr>
          <p:nvPr>
            <p:ph type="ftr" sz="quarter" idx="11"/>
          </p:nvPr>
        </p:nvSpPr>
        <p:spPr/>
        <p:txBody>
          <a:bodyPr/>
          <a:lstStyle/>
          <a:p>
            <a:r>
              <a:rPr lang="en-US"/>
              <a:t>DENNIS_N BCM_MPH</a:t>
            </a:r>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575099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301F81-0FD5-46F1-93C9-84D077DC1A36}" type="datetime9">
              <a:rPr lang="en-US" smtClean="0"/>
              <a:t>5/21/2022 10:39:51 AM</a:t>
            </a:fld>
            <a:endParaRPr lang="en-US"/>
          </a:p>
        </p:txBody>
      </p:sp>
      <p:sp>
        <p:nvSpPr>
          <p:cNvPr id="4" name="Footer Placeholder 3"/>
          <p:cNvSpPr>
            <a:spLocks noGrp="1"/>
          </p:cNvSpPr>
          <p:nvPr>
            <p:ph type="ftr" sz="quarter" idx="11"/>
          </p:nvPr>
        </p:nvSpPr>
        <p:spPr/>
        <p:txBody>
          <a:bodyPr/>
          <a:lstStyle/>
          <a:p>
            <a:r>
              <a:rPr lang="en-US"/>
              <a:t>DENNIS_N BCM_MPH</a:t>
            </a:r>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4152219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6223C5E0-8729-4FE7-806B-F1C9CB8B8823}" type="datetime9">
              <a:rPr lang="en-US" smtClean="0"/>
              <a:t>5/21/2022 10:39:51 AM</a:t>
            </a:fld>
            <a:endParaRPr lang="en-US"/>
          </a:p>
        </p:txBody>
      </p:sp>
      <p:sp>
        <p:nvSpPr>
          <p:cNvPr id="3" name="Footer Placeholder 2"/>
          <p:cNvSpPr>
            <a:spLocks noGrp="1"/>
          </p:cNvSpPr>
          <p:nvPr>
            <p:ph type="ftr" sz="quarter" idx="11"/>
          </p:nvPr>
        </p:nvSpPr>
        <p:spPr/>
        <p:txBody>
          <a:bodyPr/>
          <a:lstStyle/>
          <a:p>
            <a:r>
              <a:rPr lang="en-US"/>
              <a:t>DENNIS_N BCM_MPH</a:t>
            </a:r>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573006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A1AB4EA-1CEF-427C-974A-CBC90A08F0F9}" type="datetime9">
              <a:rPr lang="en-US" smtClean="0"/>
              <a:t>5/21/2022 10:39:51 AM</a:t>
            </a:fld>
            <a:endParaRPr lang="en-US"/>
          </a:p>
        </p:txBody>
      </p:sp>
      <p:sp>
        <p:nvSpPr>
          <p:cNvPr id="6" name="Footer Placeholder 5"/>
          <p:cNvSpPr>
            <a:spLocks noGrp="1"/>
          </p:cNvSpPr>
          <p:nvPr>
            <p:ph type="ftr" sz="quarter" idx="11"/>
          </p:nvPr>
        </p:nvSpPr>
        <p:spPr/>
        <p:txBody>
          <a:bodyPr/>
          <a:lstStyle/>
          <a:p>
            <a:r>
              <a:rPr lang="en-US"/>
              <a:t>DENNIS_N BCM_MPH</a:t>
            </a: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1075908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23295C8-1964-41D9-A1B4-1C07DE8A9814}" type="datetime9">
              <a:rPr lang="en-US" smtClean="0"/>
              <a:t>5/21/2022 10:39:51 AM</a:t>
            </a:fld>
            <a:endParaRPr lang="en-US"/>
          </a:p>
        </p:txBody>
      </p:sp>
      <p:sp>
        <p:nvSpPr>
          <p:cNvPr id="6" name="Footer Placeholder 5"/>
          <p:cNvSpPr>
            <a:spLocks noGrp="1"/>
          </p:cNvSpPr>
          <p:nvPr>
            <p:ph type="ftr" sz="quarter" idx="11"/>
          </p:nvPr>
        </p:nvSpPr>
        <p:spPr/>
        <p:txBody>
          <a:bodyPr/>
          <a:lstStyle/>
          <a:p>
            <a:r>
              <a:rPr lang="en-US"/>
              <a:t>DENNIS_N BCM_MPH</a:t>
            </a: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2072434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0C0E63FB-46D8-4BBF-8F30-4B618460B7CC}" type="datetime9">
              <a:rPr lang="en-US" smtClean="0"/>
              <a:t>5/21/2022 10:39:51 AM</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r>
              <a:rPr lang="en-US"/>
              <a:t>DENNIS_N BCM_MPH</a:t>
            </a:r>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45D2762C-1907-4D79-8D92-A4DC1472A5F2}" type="slidenum">
              <a:rPr lang="en-US" smtClean="0"/>
              <a:pPr/>
              <a:t>‹#›</a:t>
            </a:fld>
            <a:endParaRPr lang="en-US"/>
          </a:p>
        </p:txBody>
      </p:sp>
    </p:spTree>
    <p:extLst>
      <p:ext uri="{BB962C8B-B14F-4D97-AF65-F5344CB8AC3E}">
        <p14:creationId xmlns:p14="http://schemas.microsoft.com/office/powerpoint/2010/main" val="2805477942"/>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hf hdr="0"/>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http://members.aol.com/Bio50/LecNotes/LNPics/ln06b.gi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http://members.aol.com/Bio50/LecNotes/LNPics/ln06c.gif"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http://members.aol.com/Bio50/LecNotes/LNPics/ln06d.gif"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http://members.aol.com/Bio50/LecNotes/LNPics/ln06e.gif"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http://members.aol.com/Bio50/LecNotes/LNPics/ln06i.gif"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5D6FF-6748-45D1-8B43-92F09A135509}"/>
              </a:ext>
            </a:extLst>
          </p:cNvPr>
          <p:cNvSpPr>
            <a:spLocks noGrp="1"/>
          </p:cNvSpPr>
          <p:nvPr>
            <p:ph type="title"/>
          </p:nvPr>
        </p:nvSpPr>
        <p:spPr/>
        <p:txBody>
          <a:bodyPr/>
          <a:lstStyle/>
          <a:p>
            <a:r>
              <a:rPr lang="en-GB" b="1" dirty="0"/>
              <a:t>CELL CYCLE </a:t>
            </a:r>
            <a:r>
              <a:rPr lang="en-US" b="1" dirty="0"/>
              <a:t>AND CELL DIVISION</a:t>
            </a:r>
            <a:r>
              <a:rPr lang="en-GB" b="1" dirty="0"/>
              <a:t> </a:t>
            </a:r>
            <a:endParaRPr lang="en-KE" dirty="0"/>
          </a:p>
        </p:txBody>
      </p:sp>
      <p:sp>
        <p:nvSpPr>
          <p:cNvPr id="3" name="Content Placeholder 2">
            <a:extLst>
              <a:ext uri="{FF2B5EF4-FFF2-40B4-BE49-F238E27FC236}">
                <a16:creationId xmlns:a16="http://schemas.microsoft.com/office/drawing/2014/main" id="{7E856462-2455-4C07-97FD-914BC38A80A7}"/>
              </a:ext>
            </a:extLst>
          </p:cNvPr>
          <p:cNvSpPr>
            <a:spLocks noGrp="1"/>
          </p:cNvSpPr>
          <p:nvPr>
            <p:ph idx="1"/>
          </p:nvPr>
        </p:nvSpPr>
        <p:spPr/>
        <p:txBody>
          <a:bodyPr/>
          <a:lstStyle/>
          <a:p>
            <a:endParaRPr lang="en-KE"/>
          </a:p>
        </p:txBody>
      </p:sp>
      <p:sp>
        <p:nvSpPr>
          <p:cNvPr id="4" name="Slide Number Placeholder 3">
            <a:extLst>
              <a:ext uri="{FF2B5EF4-FFF2-40B4-BE49-F238E27FC236}">
                <a16:creationId xmlns:a16="http://schemas.microsoft.com/office/drawing/2014/main" id="{2FA900E1-35A8-45FD-BF79-7B40BBEC6335}"/>
              </a:ext>
            </a:extLst>
          </p:cNvPr>
          <p:cNvSpPr>
            <a:spLocks noGrp="1"/>
          </p:cNvSpPr>
          <p:nvPr>
            <p:ph type="sldNum" sz="quarter" idx="12"/>
          </p:nvPr>
        </p:nvSpPr>
        <p:spPr/>
        <p:txBody>
          <a:bodyPr/>
          <a:lstStyle/>
          <a:p>
            <a:fld id="{45D2762C-1907-4D79-8D92-A4DC1472A5F2}" type="slidenum">
              <a:rPr lang="en-US" smtClean="0"/>
              <a:pPr/>
              <a:t>1</a:t>
            </a:fld>
            <a:endParaRPr lang="en-US"/>
          </a:p>
        </p:txBody>
      </p:sp>
      <p:sp>
        <p:nvSpPr>
          <p:cNvPr id="5" name="Date Placeholder 4">
            <a:extLst>
              <a:ext uri="{FF2B5EF4-FFF2-40B4-BE49-F238E27FC236}">
                <a16:creationId xmlns:a16="http://schemas.microsoft.com/office/drawing/2014/main" id="{1EF2CF72-E609-4ED6-8176-6AB7A217A1CB}"/>
              </a:ext>
            </a:extLst>
          </p:cNvPr>
          <p:cNvSpPr>
            <a:spLocks noGrp="1"/>
          </p:cNvSpPr>
          <p:nvPr>
            <p:ph type="dt" sz="half" idx="10"/>
          </p:nvPr>
        </p:nvSpPr>
        <p:spPr/>
        <p:txBody>
          <a:bodyPr/>
          <a:lstStyle/>
          <a:p>
            <a:fld id="{35A1FF19-93A4-4939-8A70-A8B134D974F6}" type="datetime9">
              <a:rPr lang="en-US" smtClean="0"/>
              <a:t>5/21/2022 10:39:51 AM</a:t>
            </a:fld>
            <a:endParaRPr lang="en-US"/>
          </a:p>
        </p:txBody>
      </p:sp>
      <p:sp>
        <p:nvSpPr>
          <p:cNvPr id="6" name="Footer Placeholder 5">
            <a:extLst>
              <a:ext uri="{FF2B5EF4-FFF2-40B4-BE49-F238E27FC236}">
                <a16:creationId xmlns:a16="http://schemas.microsoft.com/office/drawing/2014/main" id="{9DC1F485-3131-4486-9A05-E0931F387F83}"/>
              </a:ext>
            </a:extLst>
          </p:cNvPr>
          <p:cNvSpPr>
            <a:spLocks noGrp="1"/>
          </p:cNvSpPr>
          <p:nvPr>
            <p:ph type="ftr" sz="quarter" idx="11"/>
          </p:nvPr>
        </p:nvSpPr>
        <p:spPr/>
        <p:txBody>
          <a:bodyPr/>
          <a:lstStyle/>
          <a:p>
            <a:r>
              <a:rPr lang="en-US"/>
              <a:t>DENNIS_N BCM_MPH</a:t>
            </a:r>
          </a:p>
        </p:txBody>
      </p:sp>
    </p:spTree>
    <p:extLst>
      <p:ext uri="{BB962C8B-B14F-4D97-AF65-F5344CB8AC3E}">
        <p14:creationId xmlns:p14="http://schemas.microsoft.com/office/powerpoint/2010/main" val="1270705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Previously it was called resting stage because there is no apparent activity related to cell division.</a:t>
            </a:r>
          </a:p>
          <a:p>
            <a:r>
              <a:rPr lang="en-US" dirty="0"/>
              <a:t>Typically </a:t>
            </a:r>
            <a:r>
              <a:rPr lang="en-US" dirty="0" err="1"/>
              <a:t>interphase</a:t>
            </a:r>
            <a:r>
              <a:rPr lang="en-US" dirty="0"/>
              <a:t> lasts for at least 90% of the total time required for the cell cycle.</a:t>
            </a:r>
          </a:p>
          <a:p>
            <a:r>
              <a:rPr lang="en-US" dirty="0" err="1"/>
              <a:t>Interphase</a:t>
            </a:r>
            <a:r>
              <a:rPr lang="en-US" dirty="0"/>
              <a:t> proceeds in three stages, G</a:t>
            </a:r>
            <a:r>
              <a:rPr lang="en-US" baseline="-25000" dirty="0"/>
              <a:t>1</a:t>
            </a:r>
            <a:r>
              <a:rPr lang="en-US" dirty="0"/>
              <a:t>, S, and G</a:t>
            </a:r>
            <a:r>
              <a:rPr lang="en-US" baseline="-25000" dirty="0"/>
              <a:t>2</a:t>
            </a:r>
            <a:r>
              <a:rPr lang="en-US" dirty="0"/>
              <a:t>, preceded by the previous cycle of mitosis and cytokinesis. </a:t>
            </a:r>
          </a:p>
          <a:p>
            <a:r>
              <a:rPr lang="en-US" dirty="0"/>
              <a:t>The most significant event is the replication of genetic material (DNA) in S phase.</a:t>
            </a:r>
          </a:p>
        </p:txBody>
      </p:sp>
      <p:sp>
        <p:nvSpPr>
          <p:cNvPr id="4" name="Slide Number Placeholder 3"/>
          <p:cNvSpPr>
            <a:spLocks noGrp="1"/>
          </p:cNvSpPr>
          <p:nvPr>
            <p:ph type="sldNum" sz="quarter" idx="12"/>
          </p:nvPr>
        </p:nvSpPr>
        <p:spPr/>
        <p:txBody>
          <a:bodyPr/>
          <a:lstStyle/>
          <a:p>
            <a:fld id="{45D2762C-1907-4D79-8D92-A4DC1472A5F2}" type="slidenum">
              <a:rPr lang="en-US" smtClean="0"/>
              <a:pPr/>
              <a:t>10</a:t>
            </a:fld>
            <a:endParaRPr lang="en-US"/>
          </a:p>
        </p:txBody>
      </p:sp>
      <p:sp>
        <p:nvSpPr>
          <p:cNvPr id="5" name="Date Placeholder 4">
            <a:extLst>
              <a:ext uri="{FF2B5EF4-FFF2-40B4-BE49-F238E27FC236}">
                <a16:creationId xmlns:a16="http://schemas.microsoft.com/office/drawing/2014/main" id="{C446C402-F99D-48B1-8577-3E4CAFBF26B6}"/>
              </a:ext>
            </a:extLst>
          </p:cNvPr>
          <p:cNvSpPr>
            <a:spLocks noGrp="1"/>
          </p:cNvSpPr>
          <p:nvPr>
            <p:ph type="dt" sz="half" idx="10"/>
          </p:nvPr>
        </p:nvSpPr>
        <p:spPr/>
        <p:txBody>
          <a:bodyPr/>
          <a:lstStyle/>
          <a:p>
            <a:fld id="{C9831C54-957E-4EF6-AC37-4A54F379940D}" type="datetime9">
              <a:rPr lang="en-US" smtClean="0"/>
              <a:t>5/21/2022 10:39:51 AM</a:t>
            </a:fld>
            <a:endParaRPr lang="en-US"/>
          </a:p>
        </p:txBody>
      </p:sp>
      <p:sp>
        <p:nvSpPr>
          <p:cNvPr id="6" name="Footer Placeholder 5">
            <a:extLst>
              <a:ext uri="{FF2B5EF4-FFF2-40B4-BE49-F238E27FC236}">
                <a16:creationId xmlns:a16="http://schemas.microsoft.com/office/drawing/2014/main" id="{DFF48FB7-EBE7-4360-85B4-A9C5FA97868D}"/>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a:t>
            </a:r>
            <a:r>
              <a:rPr lang="en-US" dirty="0" err="1"/>
              <a:t>interphase</a:t>
            </a:r>
            <a:r>
              <a:rPr lang="en-US" dirty="0"/>
              <a:t> is divided into three further phases:</a:t>
            </a:r>
          </a:p>
          <a:p>
            <a:pPr>
              <a:buNone/>
            </a:pPr>
            <a:r>
              <a:rPr lang="en-US" b="1" dirty="0"/>
              <a:t>G1 phase (Gap 1)</a:t>
            </a:r>
          </a:p>
          <a:p>
            <a:pPr>
              <a:buNone/>
            </a:pPr>
            <a:r>
              <a:rPr lang="en-US" b="1" dirty="0"/>
              <a:t>S phase (Synthesis)</a:t>
            </a:r>
          </a:p>
          <a:p>
            <a:pPr>
              <a:buNone/>
            </a:pPr>
            <a:r>
              <a:rPr lang="en-US" b="1" dirty="0"/>
              <a:t>G2 phase (Gap 2)</a:t>
            </a:r>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11</a:t>
            </a:fld>
            <a:endParaRPr lang="en-US"/>
          </a:p>
        </p:txBody>
      </p:sp>
      <p:sp>
        <p:nvSpPr>
          <p:cNvPr id="5" name="Date Placeholder 4">
            <a:extLst>
              <a:ext uri="{FF2B5EF4-FFF2-40B4-BE49-F238E27FC236}">
                <a16:creationId xmlns:a16="http://schemas.microsoft.com/office/drawing/2014/main" id="{B9223FF1-822A-45A3-8FDB-854FD84B875E}"/>
              </a:ext>
            </a:extLst>
          </p:cNvPr>
          <p:cNvSpPr>
            <a:spLocks noGrp="1"/>
          </p:cNvSpPr>
          <p:nvPr>
            <p:ph type="dt" sz="half" idx="10"/>
          </p:nvPr>
        </p:nvSpPr>
        <p:spPr/>
        <p:txBody>
          <a:bodyPr/>
          <a:lstStyle/>
          <a:p>
            <a:fld id="{200D25D0-FB07-42F4-AC6D-5F30C179354D}" type="datetime9">
              <a:rPr lang="en-US" smtClean="0"/>
              <a:t>5/21/2022 10:39:51 AM</a:t>
            </a:fld>
            <a:endParaRPr lang="en-US"/>
          </a:p>
        </p:txBody>
      </p:sp>
      <p:sp>
        <p:nvSpPr>
          <p:cNvPr id="6" name="Footer Placeholder 5">
            <a:extLst>
              <a:ext uri="{FF2B5EF4-FFF2-40B4-BE49-F238E27FC236}">
                <a16:creationId xmlns:a16="http://schemas.microsoft.com/office/drawing/2014/main" id="{4F5BDD7C-D6C8-492F-8907-7E66E2B556DA}"/>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a:t>
            </a:r>
            <a:r>
              <a:rPr lang="en-US" b="1" baseline="-25000" dirty="0"/>
              <a:t>1</a:t>
            </a:r>
            <a:r>
              <a:rPr lang="en-US" b="1" dirty="0"/>
              <a:t> Phase</a:t>
            </a:r>
            <a:endParaRPr lang="en-US" dirty="0"/>
          </a:p>
        </p:txBody>
      </p:sp>
      <p:sp>
        <p:nvSpPr>
          <p:cNvPr id="3" name="Content Placeholder 2"/>
          <p:cNvSpPr>
            <a:spLocks noGrp="1"/>
          </p:cNvSpPr>
          <p:nvPr>
            <p:ph idx="1"/>
          </p:nvPr>
        </p:nvSpPr>
        <p:spPr/>
        <p:txBody>
          <a:bodyPr>
            <a:normAutofit/>
          </a:bodyPr>
          <a:lstStyle/>
          <a:p>
            <a:r>
              <a:rPr lang="en-US" dirty="0"/>
              <a:t>The first phase within </a:t>
            </a:r>
            <a:r>
              <a:rPr lang="en-US" dirty="0" err="1"/>
              <a:t>interphase</a:t>
            </a:r>
            <a:r>
              <a:rPr lang="en-US" dirty="0"/>
              <a:t>, from the end of the previous M phase until the beginning of DNA synthesis, is called G</a:t>
            </a:r>
            <a:r>
              <a:rPr lang="en-US" baseline="-25000" dirty="0"/>
              <a:t>1</a:t>
            </a:r>
            <a:r>
              <a:rPr lang="en-US" dirty="0"/>
              <a:t> (G indicating </a:t>
            </a:r>
            <a:r>
              <a:rPr lang="en-US" i="1" dirty="0"/>
              <a:t>gap</a:t>
            </a:r>
            <a:r>
              <a:rPr lang="en-US" dirty="0"/>
              <a:t>).</a:t>
            </a:r>
          </a:p>
          <a:p>
            <a:r>
              <a:rPr lang="en-US" dirty="0"/>
              <a:t> It is also called the growth phase. During this phase the biosynthetic activities of the cell, which are considerably slowed down during M phase, resume at a high rate. </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12</a:t>
            </a:fld>
            <a:endParaRPr lang="en-US"/>
          </a:p>
        </p:txBody>
      </p:sp>
      <p:sp>
        <p:nvSpPr>
          <p:cNvPr id="5" name="Date Placeholder 4">
            <a:extLst>
              <a:ext uri="{FF2B5EF4-FFF2-40B4-BE49-F238E27FC236}">
                <a16:creationId xmlns:a16="http://schemas.microsoft.com/office/drawing/2014/main" id="{66A7E0E7-EB0F-483A-A194-86F928E31C60}"/>
              </a:ext>
            </a:extLst>
          </p:cNvPr>
          <p:cNvSpPr>
            <a:spLocks noGrp="1"/>
          </p:cNvSpPr>
          <p:nvPr>
            <p:ph type="dt" sz="half" idx="10"/>
          </p:nvPr>
        </p:nvSpPr>
        <p:spPr/>
        <p:txBody>
          <a:bodyPr/>
          <a:lstStyle/>
          <a:p>
            <a:fld id="{5E5D643F-9915-41E0-BDB5-E12875BE14D6}" type="datetime9">
              <a:rPr lang="en-US" smtClean="0"/>
              <a:t>5/21/2022 10:39:51 AM</a:t>
            </a:fld>
            <a:endParaRPr lang="en-US"/>
          </a:p>
        </p:txBody>
      </p:sp>
      <p:sp>
        <p:nvSpPr>
          <p:cNvPr id="6" name="Footer Placeholder 5">
            <a:extLst>
              <a:ext uri="{FF2B5EF4-FFF2-40B4-BE49-F238E27FC236}">
                <a16:creationId xmlns:a16="http://schemas.microsoft.com/office/drawing/2014/main" id="{38334CB7-0E86-4AC4-A71A-92CEE3FAFA2C}"/>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phase is marked by the use of 20 amino acids to form millions of proteins and later on enzymes that are required in S phase, mainly those needed for DNA replication. </a:t>
            </a:r>
          </a:p>
          <a:p>
            <a:r>
              <a:rPr lang="en-US" dirty="0"/>
              <a:t>Duration of G</a:t>
            </a:r>
            <a:r>
              <a:rPr lang="en-US" baseline="-25000" dirty="0"/>
              <a:t>1</a:t>
            </a:r>
            <a:r>
              <a:rPr lang="en-US" dirty="0"/>
              <a:t> is highly variable, even among different cells of the same species. </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13</a:t>
            </a:fld>
            <a:endParaRPr lang="en-US"/>
          </a:p>
        </p:txBody>
      </p:sp>
      <p:sp>
        <p:nvSpPr>
          <p:cNvPr id="5" name="Date Placeholder 4">
            <a:extLst>
              <a:ext uri="{FF2B5EF4-FFF2-40B4-BE49-F238E27FC236}">
                <a16:creationId xmlns:a16="http://schemas.microsoft.com/office/drawing/2014/main" id="{54DF902A-048E-4098-BE09-79D95EE24BC6}"/>
              </a:ext>
            </a:extLst>
          </p:cNvPr>
          <p:cNvSpPr>
            <a:spLocks noGrp="1"/>
          </p:cNvSpPr>
          <p:nvPr>
            <p:ph type="dt" sz="half" idx="10"/>
          </p:nvPr>
        </p:nvSpPr>
        <p:spPr/>
        <p:txBody>
          <a:bodyPr/>
          <a:lstStyle/>
          <a:p>
            <a:fld id="{EB2B87D6-BDFD-4DB3-8F70-AA350C974C6B}" type="datetime9">
              <a:rPr lang="en-US" smtClean="0"/>
              <a:t>5/21/2022 10:39:51 AM</a:t>
            </a:fld>
            <a:endParaRPr lang="en-US"/>
          </a:p>
        </p:txBody>
      </p:sp>
      <p:sp>
        <p:nvSpPr>
          <p:cNvPr id="6" name="Footer Placeholder 5">
            <a:extLst>
              <a:ext uri="{FF2B5EF4-FFF2-40B4-BE49-F238E27FC236}">
                <a16:creationId xmlns:a16="http://schemas.microsoft.com/office/drawing/2014/main" id="{D69A8CD8-1445-414B-B3E3-4DBAC46A0E34}"/>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G</a:t>
            </a:r>
            <a:r>
              <a:rPr lang="en-US" b="1" baseline="-25000" dirty="0"/>
              <a:t>0</a:t>
            </a:r>
            <a:r>
              <a:rPr lang="en-US" b="1" dirty="0"/>
              <a:t> phase (</a:t>
            </a:r>
            <a:r>
              <a:rPr lang="en-US" dirty="0"/>
              <a:t>quiescent/senescent</a:t>
            </a:r>
            <a:r>
              <a:rPr lang="en-US" b="1" dirty="0"/>
              <a:t>)</a:t>
            </a:r>
            <a:br>
              <a:rPr lang="en-US" b="1" dirty="0"/>
            </a:br>
            <a:endParaRPr lang="en-US" dirty="0"/>
          </a:p>
        </p:txBody>
      </p:sp>
      <p:sp>
        <p:nvSpPr>
          <p:cNvPr id="3" name="Content Placeholder 2"/>
          <p:cNvSpPr>
            <a:spLocks noGrp="1"/>
          </p:cNvSpPr>
          <p:nvPr>
            <p:ph idx="1"/>
          </p:nvPr>
        </p:nvSpPr>
        <p:spPr/>
        <p:txBody>
          <a:bodyPr>
            <a:normAutofit/>
          </a:bodyPr>
          <a:lstStyle/>
          <a:p>
            <a:pPr marL="514350" indent="-514350"/>
            <a:r>
              <a:rPr lang="en-US" dirty="0"/>
              <a:t>A resting phase where the cell has left the cycle and has stopped dividing.</a:t>
            </a:r>
          </a:p>
          <a:p>
            <a:pPr marL="514350" indent="-514350"/>
            <a:r>
              <a:rPr lang="en-US" dirty="0"/>
              <a:t>The word "post-mitotic" is sometimes used to refer to both quiescent and senescent cells.</a:t>
            </a:r>
          </a:p>
          <a:p>
            <a:pPr marL="514350" indent="-514350"/>
            <a:r>
              <a:rPr lang="en-US" dirty="0" err="1"/>
              <a:t>Nonproliferative</a:t>
            </a:r>
            <a:r>
              <a:rPr lang="en-US" dirty="0"/>
              <a:t> cells in </a:t>
            </a:r>
            <a:r>
              <a:rPr lang="en-US" dirty="0" err="1"/>
              <a:t>multicellular</a:t>
            </a:r>
            <a:r>
              <a:rPr lang="en-US" dirty="0"/>
              <a:t> eukaryotes generally enter the quiescent G</a:t>
            </a:r>
            <a:r>
              <a:rPr lang="en-US" baseline="-25000" dirty="0"/>
              <a:t>0</a:t>
            </a:r>
            <a:r>
              <a:rPr lang="en-US" dirty="0"/>
              <a:t> state from G</a:t>
            </a:r>
            <a:r>
              <a:rPr lang="en-US" baseline="-25000" dirty="0"/>
              <a:t>1</a:t>
            </a:r>
            <a:r>
              <a:rPr lang="en-US" dirty="0"/>
              <a:t> and may remain quiescent for long periods of time, possibly indefinitely (as is often the case for neurons).</a:t>
            </a:r>
          </a:p>
          <a:p>
            <a:pPr marL="514350" indent="-514350"/>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14</a:t>
            </a:fld>
            <a:endParaRPr lang="en-US"/>
          </a:p>
        </p:txBody>
      </p:sp>
      <p:sp>
        <p:nvSpPr>
          <p:cNvPr id="5" name="Date Placeholder 4">
            <a:extLst>
              <a:ext uri="{FF2B5EF4-FFF2-40B4-BE49-F238E27FC236}">
                <a16:creationId xmlns:a16="http://schemas.microsoft.com/office/drawing/2014/main" id="{95C917D4-9E2F-4A8A-B7A2-E3316B1F47BC}"/>
              </a:ext>
            </a:extLst>
          </p:cNvPr>
          <p:cNvSpPr>
            <a:spLocks noGrp="1"/>
          </p:cNvSpPr>
          <p:nvPr>
            <p:ph type="dt" sz="half" idx="10"/>
          </p:nvPr>
        </p:nvSpPr>
        <p:spPr/>
        <p:txBody>
          <a:bodyPr/>
          <a:lstStyle/>
          <a:p>
            <a:fld id="{6D1E5EFF-8944-4A82-BD96-96368A3F579D}" type="datetime9">
              <a:rPr lang="en-US" smtClean="0"/>
              <a:t>5/21/2022 10:39:51 AM</a:t>
            </a:fld>
            <a:endParaRPr lang="en-US"/>
          </a:p>
        </p:txBody>
      </p:sp>
      <p:sp>
        <p:nvSpPr>
          <p:cNvPr id="6" name="Footer Placeholder 5">
            <a:extLst>
              <a:ext uri="{FF2B5EF4-FFF2-40B4-BE49-F238E27FC236}">
                <a16:creationId xmlns:a16="http://schemas.microsoft.com/office/drawing/2014/main" id="{97CAE21C-27A1-4FBD-9BFC-A782C4C233E9}"/>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This is very common for cells that are fully differentiated. </a:t>
            </a:r>
          </a:p>
          <a:p>
            <a:r>
              <a:rPr lang="en-US" dirty="0"/>
              <a:t>Cellular senescence occurs in response to DNA damage or degradation that would make a cell's progeny nonviable; it is often a biochemical reaction; division of such a cell could, for example, become cancerous. </a:t>
            </a:r>
          </a:p>
          <a:p>
            <a:r>
              <a:rPr lang="en-US" dirty="0"/>
              <a:t>Some cells enter the G</a:t>
            </a:r>
            <a:r>
              <a:rPr lang="en-US" baseline="-25000" dirty="0"/>
              <a:t>0</a:t>
            </a:r>
            <a:r>
              <a:rPr lang="en-US" dirty="0"/>
              <a:t> phase semi-permanently e.g., some liver, kidney, stomach , cells.</a:t>
            </a:r>
          </a:p>
          <a:p>
            <a:r>
              <a:rPr lang="en-US" dirty="0"/>
              <a:t>Many cells do not enter G0 and continue to divide throughout an organism's life, e.g. epithelial cells.</a:t>
            </a:r>
            <a:endParaRPr lang="en-US" b="1" dirty="0"/>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15</a:t>
            </a:fld>
            <a:endParaRPr lang="en-US"/>
          </a:p>
        </p:txBody>
      </p:sp>
      <p:sp>
        <p:nvSpPr>
          <p:cNvPr id="5" name="Date Placeholder 4">
            <a:extLst>
              <a:ext uri="{FF2B5EF4-FFF2-40B4-BE49-F238E27FC236}">
                <a16:creationId xmlns:a16="http://schemas.microsoft.com/office/drawing/2014/main" id="{A1DE40A1-02A3-4518-87BB-49818889F893}"/>
              </a:ext>
            </a:extLst>
          </p:cNvPr>
          <p:cNvSpPr>
            <a:spLocks noGrp="1"/>
          </p:cNvSpPr>
          <p:nvPr>
            <p:ph type="dt" sz="half" idx="10"/>
          </p:nvPr>
        </p:nvSpPr>
        <p:spPr/>
        <p:txBody>
          <a:bodyPr/>
          <a:lstStyle/>
          <a:p>
            <a:fld id="{ED31B7B9-4055-48EA-B204-2A8EF200607E}" type="datetime9">
              <a:rPr lang="en-US" smtClean="0"/>
              <a:t>5/21/2022 10:39:51 AM</a:t>
            </a:fld>
            <a:endParaRPr lang="en-US"/>
          </a:p>
        </p:txBody>
      </p:sp>
      <p:sp>
        <p:nvSpPr>
          <p:cNvPr id="6" name="Footer Placeholder 5">
            <a:extLst>
              <a:ext uri="{FF2B5EF4-FFF2-40B4-BE49-F238E27FC236}">
                <a16:creationId xmlns:a16="http://schemas.microsoft.com/office/drawing/2014/main" id="{FFA25729-378B-44AB-ABE0-04BDF8CA6D1A}"/>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SYNTHETIC PHASE(</a:t>
            </a:r>
            <a:r>
              <a:rPr lang="en-US" b="1" dirty="0"/>
              <a:t>S-Phase</a:t>
            </a:r>
            <a:r>
              <a:rPr lang="en-US" dirty="0"/>
              <a:t>)</a:t>
            </a:r>
          </a:p>
        </p:txBody>
      </p:sp>
      <p:sp>
        <p:nvSpPr>
          <p:cNvPr id="3" name="Content Placeholder 2"/>
          <p:cNvSpPr>
            <a:spLocks noGrp="1"/>
          </p:cNvSpPr>
          <p:nvPr>
            <p:ph idx="1"/>
          </p:nvPr>
        </p:nvSpPr>
        <p:spPr/>
        <p:txBody>
          <a:bodyPr>
            <a:normAutofit/>
          </a:bodyPr>
          <a:lstStyle/>
          <a:p>
            <a:r>
              <a:rPr lang="en-US" dirty="0"/>
              <a:t>The ensuing S phase starts when DNA replication commences; when it is complete, all of the chromosomes have been replicated, i.e., each chromosome has two (sister) chromatids.</a:t>
            </a:r>
          </a:p>
          <a:p>
            <a:r>
              <a:rPr lang="en-US" dirty="0"/>
              <a:t> Thus, during this phase, the amount of DNA in the cell has effectively doubled, though the ploidy of the cell remains the same. </a:t>
            </a:r>
          </a:p>
          <a:p>
            <a:r>
              <a:rPr lang="en-US" dirty="0"/>
              <a:t>During this phase, synthesis is completed as quickly as possible due to the exposed base pairs being sensitive to harmful external factors such as mutagens.</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16</a:t>
            </a:fld>
            <a:endParaRPr lang="en-US"/>
          </a:p>
        </p:txBody>
      </p:sp>
      <p:sp>
        <p:nvSpPr>
          <p:cNvPr id="5" name="Date Placeholder 4">
            <a:extLst>
              <a:ext uri="{FF2B5EF4-FFF2-40B4-BE49-F238E27FC236}">
                <a16:creationId xmlns:a16="http://schemas.microsoft.com/office/drawing/2014/main" id="{2534472C-697F-49AC-A350-15001A85055A}"/>
              </a:ext>
            </a:extLst>
          </p:cNvPr>
          <p:cNvSpPr>
            <a:spLocks noGrp="1"/>
          </p:cNvSpPr>
          <p:nvPr>
            <p:ph type="dt" sz="half" idx="10"/>
          </p:nvPr>
        </p:nvSpPr>
        <p:spPr/>
        <p:txBody>
          <a:bodyPr/>
          <a:lstStyle/>
          <a:p>
            <a:fld id="{BADAED2C-D5B9-4313-8B91-482AE146AFBB}" type="datetime9">
              <a:rPr lang="en-US" smtClean="0"/>
              <a:t>5/21/2022 10:39:51 AM</a:t>
            </a:fld>
            <a:endParaRPr lang="en-US"/>
          </a:p>
        </p:txBody>
      </p:sp>
      <p:sp>
        <p:nvSpPr>
          <p:cNvPr id="6" name="Footer Placeholder 5">
            <a:extLst>
              <a:ext uri="{FF2B5EF4-FFF2-40B4-BE49-F238E27FC236}">
                <a16:creationId xmlns:a16="http://schemas.microsoft.com/office/drawing/2014/main" id="{1640AFCD-F75E-4761-AF28-1B72E023ECE7}"/>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Mitosis (M phase, mitotic phase)</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The relatively brief </a:t>
            </a:r>
            <a:r>
              <a:rPr lang="en-US" i="1" dirty="0"/>
              <a:t>M phase</a:t>
            </a:r>
            <a:r>
              <a:rPr lang="en-US" dirty="0"/>
              <a:t> consists of nuclear division (</a:t>
            </a:r>
            <a:r>
              <a:rPr lang="en-US" dirty="0" err="1"/>
              <a:t>karyokinesis</a:t>
            </a:r>
            <a:r>
              <a:rPr lang="en-US" dirty="0"/>
              <a:t>).</a:t>
            </a:r>
          </a:p>
          <a:p>
            <a:r>
              <a:rPr lang="en-US" dirty="0"/>
              <a:t> It is a relatively short period of the cell cycle. </a:t>
            </a:r>
          </a:p>
          <a:p>
            <a:r>
              <a:rPr lang="en-US" dirty="0"/>
              <a:t>M phase is complex and highly regulated. </a:t>
            </a:r>
          </a:p>
          <a:p>
            <a:r>
              <a:rPr lang="en-US" dirty="0"/>
              <a:t>The sequence of events is divided into phases, corresponding to the completion of one set of activities and the start of the next. </a:t>
            </a:r>
          </a:p>
          <a:p>
            <a:r>
              <a:rPr lang="en-US" dirty="0"/>
              <a:t>These phases are sequentially known as: prophase, metaphase, anaphase, telophase, cytokinesis (strictly speaking, cytokinesis is not part of mitosis but is an event that directly follows mitosis in which cytoplasm is divided into two daughter cells).</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17</a:t>
            </a:fld>
            <a:endParaRPr lang="en-US"/>
          </a:p>
        </p:txBody>
      </p:sp>
      <p:sp>
        <p:nvSpPr>
          <p:cNvPr id="5" name="Date Placeholder 4">
            <a:extLst>
              <a:ext uri="{FF2B5EF4-FFF2-40B4-BE49-F238E27FC236}">
                <a16:creationId xmlns:a16="http://schemas.microsoft.com/office/drawing/2014/main" id="{3BA5BC95-6B26-4353-AD68-934CAC1C37E4}"/>
              </a:ext>
            </a:extLst>
          </p:cNvPr>
          <p:cNvSpPr>
            <a:spLocks noGrp="1"/>
          </p:cNvSpPr>
          <p:nvPr>
            <p:ph type="dt" sz="half" idx="10"/>
          </p:nvPr>
        </p:nvSpPr>
        <p:spPr/>
        <p:txBody>
          <a:bodyPr/>
          <a:lstStyle/>
          <a:p>
            <a:fld id="{8D2820A9-FA70-4323-8D88-F148DEC78CBE}" type="datetime9">
              <a:rPr lang="en-US" smtClean="0"/>
              <a:t>5/21/2022 10:39:51 AM</a:t>
            </a:fld>
            <a:endParaRPr lang="en-US"/>
          </a:p>
        </p:txBody>
      </p:sp>
      <p:sp>
        <p:nvSpPr>
          <p:cNvPr id="6" name="Footer Placeholder 5">
            <a:extLst>
              <a:ext uri="{FF2B5EF4-FFF2-40B4-BE49-F238E27FC236}">
                <a16:creationId xmlns:a16="http://schemas.microsoft.com/office/drawing/2014/main" id="{A006EA48-5760-4FAF-898D-D641CD9F33FF}"/>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Mitosis</a:t>
            </a:r>
            <a:r>
              <a:rPr lang="en-US" dirty="0"/>
              <a:t> is the process by which a eukaryotic cell separates the chromosomes in its cell nucleus into two identical sets in two nuclei.</a:t>
            </a:r>
          </a:p>
          <a:p>
            <a:r>
              <a:rPr lang="en-US" baseline="30000" dirty="0"/>
              <a:t> </a:t>
            </a:r>
            <a:r>
              <a:rPr lang="en-US" dirty="0"/>
              <a:t>During the process of mitosis the pairs of chromosomes condense and attach to fibers that pull the sister chromatids to opposite sides of the cell.</a:t>
            </a:r>
          </a:p>
          <a:p>
            <a:r>
              <a:rPr lang="en-US" baseline="30000" dirty="0"/>
              <a:t> </a:t>
            </a:r>
            <a:r>
              <a:rPr lang="en-US" dirty="0"/>
              <a:t>It is generally followed immediately by cytokinesis, which divides the nuclei, cytoplasm, organelles and cell membrane into two cells containing roughly equal shares of these cellular components. </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18</a:t>
            </a:fld>
            <a:endParaRPr lang="en-US"/>
          </a:p>
        </p:txBody>
      </p:sp>
      <p:sp>
        <p:nvSpPr>
          <p:cNvPr id="5" name="Date Placeholder 4">
            <a:extLst>
              <a:ext uri="{FF2B5EF4-FFF2-40B4-BE49-F238E27FC236}">
                <a16:creationId xmlns:a16="http://schemas.microsoft.com/office/drawing/2014/main" id="{EAA007F2-586B-45CC-B93F-E8A6AC66B87E}"/>
              </a:ext>
            </a:extLst>
          </p:cNvPr>
          <p:cNvSpPr>
            <a:spLocks noGrp="1"/>
          </p:cNvSpPr>
          <p:nvPr>
            <p:ph type="dt" sz="half" idx="10"/>
          </p:nvPr>
        </p:nvSpPr>
        <p:spPr/>
        <p:txBody>
          <a:bodyPr/>
          <a:lstStyle/>
          <a:p>
            <a:fld id="{201E1C93-902C-4BFE-B8B5-FA3023A10E1A}" type="datetime9">
              <a:rPr lang="en-US" smtClean="0"/>
              <a:t>5/21/2022 10:39:51 AM</a:t>
            </a:fld>
            <a:endParaRPr lang="en-US"/>
          </a:p>
        </p:txBody>
      </p:sp>
      <p:sp>
        <p:nvSpPr>
          <p:cNvPr id="6" name="Footer Placeholder 5">
            <a:extLst>
              <a:ext uri="{FF2B5EF4-FFF2-40B4-BE49-F238E27FC236}">
                <a16:creationId xmlns:a16="http://schemas.microsoft.com/office/drawing/2014/main" id="{DA74026F-ADC2-4C63-AB1B-42A1D92B6328}"/>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Mitosis and cytokinesis together define the </a:t>
            </a:r>
            <a:r>
              <a:rPr lang="en-US" b="1" dirty="0"/>
              <a:t>mitotic (M) phase</a:t>
            </a:r>
            <a:r>
              <a:rPr lang="en-US" dirty="0"/>
              <a:t> of the cell cycle - the division of the mother cell into two daughter cells, genetically identical to each other and to their parent cell. </a:t>
            </a:r>
          </a:p>
          <a:p>
            <a:r>
              <a:rPr lang="en-US" dirty="0"/>
              <a:t>This accounts for approximately 10% of the cell cycle.</a:t>
            </a:r>
          </a:p>
          <a:p>
            <a:endParaRPr lang="en-US" dirty="0"/>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19</a:t>
            </a:fld>
            <a:endParaRPr lang="en-US"/>
          </a:p>
        </p:txBody>
      </p:sp>
      <p:sp>
        <p:nvSpPr>
          <p:cNvPr id="5" name="Date Placeholder 4">
            <a:extLst>
              <a:ext uri="{FF2B5EF4-FFF2-40B4-BE49-F238E27FC236}">
                <a16:creationId xmlns:a16="http://schemas.microsoft.com/office/drawing/2014/main" id="{C4A0495C-BD90-4067-9640-15270BFDA2C6}"/>
              </a:ext>
            </a:extLst>
          </p:cNvPr>
          <p:cNvSpPr>
            <a:spLocks noGrp="1"/>
          </p:cNvSpPr>
          <p:nvPr>
            <p:ph type="dt" sz="half" idx="10"/>
          </p:nvPr>
        </p:nvSpPr>
        <p:spPr/>
        <p:txBody>
          <a:bodyPr/>
          <a:lstStyle/>
          <a:p>
            <a:fld id="{B4DE7ADD-D58C-4312-8B77-08938310C1CA}" type="datetime9">
              <a:rPr lang="en-US" smtClean="0"/>
              <a:t>5/21/2022 10:39:51 AM</a:t>
            </a:fld>
            <a:endParaRPr lang="en-US"/>
          </a:p>
        </p:txBody>
      </p:sp>
      <p:sp>
        <p:nvSpPr>
          <p:cNvPr id="6" name="Footer Placeholder 5">
            <a:extLst>
              <a:ext uri="{FF2B5EF4-FFF2-40B4-BE49-F238E27FC236}">
                <a16:creationId xmlns:a16="http://schemas.microsoft.com/office/drawing/2014/main" id="{DF93CE5B-F5EB-4798-8C63-EADFCD147977}"/>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Cell division is a very important process in all living organisms.</a:t>
            </a:r>
          </a:p>
          <a:p>
            <a:r>
              <a:rPr lang="en-US" dirty="0"/>
              <a:t> During the division of a cell, DNA replication and cell growth also take place.</a:t>
            </a:r>
          </a:p>
          <a:p>
            <a:r>
              <a:rPr lang="en-US" dirty="0"/>
              <a:t> All these processes, i.e., cell division, DNA replication, and cell growth, hence, have to take place in a coordinated way to ensure correct division and formation of progeny cells containing intact genomes. </a:t>
            </a:r>
          </a:p>
        </p:txBody>
      </p:sp>
      <p:sp>
        <p:nvSpPr>
          <p:cNvPr id="4" name="Slide Number Placeholder 3"/>
          <p:cNvSpPr>
            <a:spLocks noGrp="1"/>
          </p:cNvSpPr>
          <p:nvPr>
            <p:ph type="sldNum" sz="quarter" idx="12"/>
          </p:nvPr>
        </p:nvSpPr>
        <p:spPr/>
        <p:txBody>
          <a:bodyPr/>
          <a:lstStyle/>
          <a:p>
            <a:fld id="{45D2762C-1907-4D79-8D92-A4DC1472A5F2}" type="slidenum">
              <a:rPr lang="en-US" smtClean="0"/>
              <a:pPr/>
              <a:t>2</a:t>
            </a:fld>
            <a:endParaRPr lang="en-US"/>
          </a:p>
        </p:txBody>
      </p:sp>
      <p:sp>
        <p:nvSpPr>
          <p:cNvPr id="5" name="Date Placeholder 4">
            <a:extLst>
              <a:ext uri="{FF2B5EF4-FFF2-40B4-BE49-F238E27FC236}">
                <a16:creationId xmlns:a16="http://schemas.microsoft.com/office/drawing/2014/main" id="{5A9D018A-F9FC-4FA4-9C78-78ECA595B555}"/>
              </a:ext>
            </a:extLst>
          </p:cNvPr>
          <p:cNvSpPr>
            <a:spLocks noGrp="1"/>
          </p:cNvSpPr>
          <p:nvPr>
            <p:ph type="dt" sz="half" idx="10"/>
          </p:nvPr>
        </p:nvSpPr>
        <p:spPr/>
        <p:txBody>
          <a:bodyPr/>
          <a:lstStyle/>
          <a:p>
            <a:fld id="{BA6A1034-3EA4-4AD9-B8D5-8B00CA640F27}" type="datetime9">
              <a:rPr lang="en-US" smtClean="0"/>
              <a:t>5/21/2022 10:39:51 AM</a:t>
            </a:fld>
            <a:endParaRPr lang="en-US"/>
          </a:p>
        </p:txBody>
      </p:sp>
      <p:sp>
        <p:nvSpPr>
          <p:cNvPr id="6" name="Footer Placeholder 5">
            <a:extLst>
              <a:ext uri="{FF2B5EF4-FFF2-40B4-BE49-F238E27FC236}">
                <a16:creationId xmlns:a16="http://schemas.microsoft.com/office/drawing/2014/main" id="{1586A48F-2B6A-4064-9729-8A040263F647}"/>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PROPHASE</a:t>
            </a:r>
            <a:endParaRPr lang="en-US" dirty="0"/>
          </a:p>
        </p:txBody>
      </p:sp>
      <p:sp>
        <p:nvSpPr>
          <p:cNvPr id="3" name="Content Placeholder 2"/>
          <p:cNvSpPr>
            <a:spLocks noGrp="1"/>
          </p:cNvSpPr>
          <p:nvPr>
            <p:ph idx="1"/>
          </p:nvPr>
        </p:nvSpPr>
        <p:spPr/>
        <p:txBody>
          <a:bodyPr>
            <a:normAutofit lnSpcReduction="10000"/>
          </a:bodyPr>
          <a:lstStyle/>
          <a:p>
            <a:r>
              <a:rPr lang="en-US" b="1" dirty="0"/>
              <a:t>Prophase</a:t>
            </a:r>
            <a:r>
              <a:rPr lang="en-US" dirty="0"/>
              <a:t> (</a:t>
            </a:r>
            <a:r>
              <a:rPr lang="en-US" i="1" dirty="0"/>
              <a:t>pro,</a:t>
            </a:r>
            <a:r>
              <a:rPr lang="en-US" dirty="0"/>
              <a:t> before) begins when the chromosomes coil so tightly that they become visible as individual structures.</a:t>
            </a:r>
          </a:p>
          <a:p>
            <a:r>
              <a:rPr lang="en-US" dirty="0"/>
              <a:t> As a result of DNA replication during the S phase, there are now two copies of each chromosome. </a:t>
            </a:r>
          </a:p>
          <a:p>
            <a:r>
              <a:rPr lang="en-US" dirty="0"/>
              <a:t>Each copy, called a </a:t>
            </a:r>
            <a:r>
              <a:rPr lang="en-US" b="1" dirty="0"/>
              <a:t>chromatid</a:t>
            </a:r>
            <a:r>
              <a:rPr lang="en-US" dirty="0"/>
              <a:t>, is connected to its duplicate at a single point, the </a:t>
            </a:r>
            <a:r>
              <a:rPr lang="en-US" b="1" dirty="0"/>
              <a:t>centromere</a:t>
            </a:r>
            <a:r>
              <a:rPr lang="en-US" dirty="0"/>
              <a:t>. </a:t>
            </a:r>
          </a:p>
          <a:p>
            <a:r>
              <a:rPr lang="en-US" dirty="0"/>
              <a:t>The region of the centromere is surrounded by a protein complex called a </a:t>
            </a:r>
            <a:r>
              <a:rPr lang="en-US" dirty="0" err="1"/>
              <a:t>kinetochore</a:t>
            </a:r>
            <a:r>
              <a:rPr lang="en-US" dirty="0"/>
              <a:t>.</a:t>
            </a:r>
          </a:p>
          <a:p>
            <a:r>
              <a:rPr lang="en-US" dirty="0"/>
              <a:t>As the chromosomes appear, the nucleoli disappear. </a:t>
            </a:r>
          </a:p>
        </p:txBody>
      </p:sp>
      <p:sp>
        <p:nvSpPr>
          <p:cNvPr id="4" name="Slide Number Placeholder 3"/>
          <p:cNvSpPr>
            <a:spLocks noGrp="1"/>
          </p:cNvSpPr>
          <p:nvPr>
            <p:ph type="sldNum" sz="quarter" idx="12"/>
          </p:nvPr>
        </p:nvSpPr>
        <p:spPr/>
        <p:txBody>
          <a:bodyPr/>
          <a:lstStyle/>
          <a:p>
            <a:fld id="{45D2762C-1907-4D79-8D92-A4DC1472A5F2}" type="slidenum">
              <a:rPr lang="en-US" smtClean="0"/>
              <a:pPr/>
              <a:t>20</a:t>
            </a:fld>
            <a:endParaRPr lang="en-US"/>
          </a:p>
        </p:txBody>
      </p:sp>
      <p:sp>
        <p:nvSpPr>
          <p:cNvPr id="5" name="Date Placeholder 4">
            <a:extLst>
              <a:ext uri="{FF2B5EF4-FFF2-40B4-BE49-F238E27FC236}">
                <a16:creationId xmlns:a16="http://schemas.microsoft.com/office/drawing/2014/main" id="{6F0A5AFA-026A-40F8-B843-2C484C643F9B}"/>
              </a:ext>
            </a:extLst>
          </p:cNvPr>
          <p:cNvSpPr>
            <a:spLocks noGrp="1"/>
          </p:cNvSpPr>
          <p:nvPr>
            <p:ph type="dt" sz="half" idx="10"/>
          </p:nvPr>
        </p:nvSpPr>
        <p:spPr/>
        <p:txBody>
          <a:bodyPr/>
          <a:lstStyle/>
          <a:p>
            <a:fld id="{BCCF647D-E515-4ADE-BFC8-2398E6F2CA54}" type="datetime9">
              <a:rPr lang="en-US" smtClean="0"/>
              <a:t>5/21/2022 10:39:51 AM</a:t>
            </a:fld>
            <a:endParaRPr lang="en-US"/>
          </a:p>
        </p:txBody>
      </p:sp>
      <p:sp>
        <p:nvSpPr>
          <p:cNvPr id="6" name="Footer Placeholder 5">
            <a:extLst>
              <a:ext uri="{FF2B5EF4-FFF2-40B4-BE49-F238E27FC236}">
                <a16:creationId xmlns:a16="http://schemas.microsoft.com/office/drawing/2014/main" id="{EA768082-8F1A-45C4-80E5-5A0050EDB43B}"/>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At around this time, the two pairs of </a:t>
            </a:r>
            <a:r>
              <a:rPr lang="en-US" dirty="0" err="1"/>
              <a:t>centrioles</a:t>
            </a:r>
            <a:r>
              <a:rPr lang="en-US" dirty="0"/>
              <a:t> manufactured during the G</a:t>
            </a:r>
            <a:r>
              <a:rPr lang="en-US" baseline="-25000" dirty="0"/>
              <a:t>1</a:t>
            </a:r>
            <a:r>
              <a:rPr lang="en-US" dirty="0"/>
              <a:t>-G</a:t>
            </a:r>
            <a:r>
              <a:rPr lang="en-US" baseline="-25000" dirty="0"/>
              <a:t>2</a:t>
            </a:r>
            <a:r>
              <a:rPr lang="en-US" dirty="0"/>
              <a:t> period move toward opposite poles of the nucleus. </a:t>
            </a:r>
          </a:p>
          <a:p>
            <a:r>
              <a:rPr lang="en-US" dirty="0"/>
              <a:t>An array of microtubules called spindle fibers extends between the </a:t>
            </a:r>
            <a:r>
              <a:rPr lang="en-US" dirty="0" err="1"/>
              <a:t>centriole</a:t>
            </a:r>
            <a:r>
              <a:rPr lang="en-US" dirty="0"/>
              <a:t> pairs. </a:t>
            </a:r>
          </a:p>
          <a:p>
            <a:r>
              <a:rPr lang="en-US" dirty="0"/>
              <a:t>Smaller microtubules called </a:t>
            </a:r>
            <a:r>
              <a:rPr lang="en-US" i="1" dirty="0"/>
              <a:t>astral rays</a:t>
            </a:r>
            <a:r>
              <a:rPr lang="en-US" dirty="0"/>
              <a:t> radiate into the surrounding cytoplasm. </a:t>
            </a:r>
          </a:p>
          <a:p>
            <a:endParaRPr lang="en-US" dirty="0"/>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21</a:t>
            </a:fld>
            <a:endParaRPr lang="en-US"/>
          </a:p>
        </p:txBody>
      </p:sp>
      <p:sp>
        <p:nvSpPr>
          <p:cNvPr id="5" name="Date Placeholder 4">
            <a:extLst>
              <a:ext uri="{FF2B5EF4-FFF2-40B4-BE49-F238E27FC236}">
                <a16:creationId xmlns:a16="http://schemas.microsoft.com/office/drawing/2014/main" id="{B6375AE9-CEF7-4789-B92F-5854083BC4F8}"/>
              </a:ext>
            </a:extLst>
          </p:cNvPr>
          <p:cNvSpPr>
            <a:spLocks noGrp="1"/>
          </p:cNvSpPr>
          <p:nvPr>
            <p:ph type="dt" sz="half" idx="10"/>
          </p:nvPr>
        </p:nvSpPr>
        <p:spPr/>
        <p:txBody>
          <a:bodyPr/>
          <a:lstStyle/>
          <a:p>
            <a:fld id="{B615EEB3-F6C8-4989-8E65-C4CBA62CC93C}" type="datetime9">
              <a:rPr lang="en-US" smtClean="0"/>
              <a:t>5/21/2022 10:39:51 AM</a:t>
            </a:fld>
            <a:endParaRPr lang="en-US"/>
          </a:p>
        </p:txBody>
      </p:sp>
      <p:sp>
        <p:nvSpPr>
          <p:cNvPr id="6" name="Footer Placeholder 5">
            <a:extLst>
              <a:ext uri="{FF2B5EF4-FFF2-40B4-BE49-F238E27FC236}">
                <a16:creationId xmlns:a16="http://schemas.microsoft.com/office/drawing/2014/main" id="{DB5F0238-E008-44F3-916F-65B7C22DDF8A}"/>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Late in prophase, the nuclear envelope disappears. </a:t>
            </a:r>
          </a:p>
          <a:p>
            <a:r>
              <a:rPr lang="en-US" dirty="0"/>
              <a:t>The spindle fibers now enter the nuclear region, and the chromatids begin attaching to spindle fibers called </a:t>
            </a:r>
            <a:r>
              <a:rPr lang="en-US" i="1" dirty="0"/>
              <a:t>chromosomal microtubules.</a:t>
            </a:r>
            <a:r>
              <a:rPr lang="en-US" dirty="0"/>
              <a:t> </a:t>
            </a:r>
          </a:p>
          <a:p>
            <a:r>
              <a:rPr lang="en-US" dirty="0"/>
              <a:t>The attachment occurs at the </a:t>
            </a:r>
            <a:r>
              <a:rPr lang="en-US" dirty="0" err="1"/>
              <a:t>kinetochore</a:t>
            </a:r>
            <a:r>
              <a:rPr lang="en-US" dirty="0"/>
              <a:t> on opposite sides of the centromere linking each pair of chromatids.</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22</a:t>
            </a:fld>
            <a:endParaRPr lang="en-US"/>
          </a:p>
        </p:txBody>
      </p:sp>
      <p:sp>
        <p:nvSpPr>
          <p:cNvPr id="5" name="Date Placeholder 4">
            <a:extLst>
              <a:ext uri="{FF2B5EF4-FFF2-40B4-BE49-F238E27FC236}">
                <a16:creationId xmlns:a16="http://schemas.microsoft.com/office/drawing/2014/main" id="{26A50156-1D90-4FB1-8901-93CD3162650E}"/>
              </a:ext>
            </a:extLst>
          </p:cNvPr>
          <p:cNvSpPr>
            <a:spLocks noGrp="1"/>
          </p:cNvSpPr>
          <p:nvPr>
            <p:ph type="dt" sz="half" idx="10"/>
          </p:nvPr>
        </p:nvSpPr>
        <p:spPr/>
        <p:txBody>
          <a:bodyPr/>
          <a:lstStyle/>
          <a:p>
            <a:fld id="{5CA1A7DE-CD04-4AD5-804D-3EFA7A279AD4}" type="datetime9">
              <a:rPr lang="en-US" smtClean="0"/>
              <a:t>5/21/2022 10:39:51 AM</a:t>
            </a:fld>
            <a:endParaRPr lang="en-US"/>
          </a:p>
        </p:txBody>
      </p:sp>
      <p:sp>
        <p:nvSpPr>
          <p:cNvPr id="6" name="Footer Placeholder 5">
            <a:extLst>
              <a:ext uri="{FF2B5EF4-FFF2-40B4-BE49-F238E27FC236}">
                <a16:creationId xmlns:a16="http://schemas.microsoft.com/office/drawing/2014/main" id="{D0215FA2-EDBD-4FCD-9C82-CA87F5C4617C}"/>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PROPHASE</a:t>
            </a:r>
          </a:p>
        </p:txBody>
      </p:sp>
      <p:sp>
        <p:nvSpPr>
          <p:cNvPr id="3" name="Content Placeholder 2"/>
          <p:cNvSpPr>
            <a:spLocks noGrp="1"/>
          </p:cNvSpPr>
          <p:nvPr>
            <p:ph idx="1"/>
          </p:nvPr>
        </p:nvSpPr>
        <p:spPr>
          <a:xfrm>
            <a:off x="457200" y="6857999"/>
            <a:ext cx="8229600" cy="228600"/>
          </a:xfrm>
        </p:spPr>
        <p:txBody>
          <a:bodyPr>
            <a:normAutofit fontScale="62500" lnSpcReduction="20000"/>
          </a:bodyPr>
          <a:lstStyle/>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23</a:t>
            </a:fld>
            <a:endParaRPr lang="en-US"/>
          </a:p>
        </p:txBody>
      </p:sp>
      <p:pic>
        <p:nvPicPr>
          <p:cNvPr id="1026" name="Picture 2" descr="http://members.aol.com/Bio50/LecNotes/LNPics/ln06b.gif"/>
          <p:cNvPicPr>
            <a:picLocks noChangeAspect="1" noChangeArrowheads="1"/>
          </p:cNvPicPr>
          <p:nvPr/>
        </p:nvPicPr>
        <p:blipFill>
          <a:blip r:embed="rId2" r:link="rId3"/>
          <a:srcRect/>
          <a:stretch>
            <a:fillRect/>
          </a:stretch>
        </p:blipFill>
        <p:spPr bwMode="auto">
          <a:xfrm>
            <a:off x="1447800" y="1219200"/>
            <a:ext cx="5943600" cy="5257800"/>
          </a:xfrm>
          <a:prstGeom prst="rect">
            <a:avLst/>
          </a:prstGeom>
          <a:noFill/>
        </p:spPr>
      </p:pic>
      <p:sp>
        <p:nvSpPr>
          <p:cNvPr id="5" name="Date Placeholder 4">
            <a:extLst>
              <a:ext uri="{FF2B5EF4-FFF2-40B4-BE49-F238E27FC236}">
                <a16:creationId xmlns:a16="http://schemas.microsoft.com/office/drawing/2014/main" id="{0FC7C56B-62D2-4345-9207-4145C1196EA0}"/>
              </a:ext>
            </a:extLst>
          </p:cNvPr>
          <p:cNvSpPr>
            <a:spLocks noGrp="1"/>
          </p:cNvSpPr>
          <p:nvPr>
            <p:ph type="dt" sz="half" idx="10"/>
          </p:nvPr>
        </p:nvSpPr>
        <p:spPr/>
        <p:txBody>
          <a:bodyPr/>
          <a:lstStyle/>
          <a:p>
            <a:fld id="{49FDAB35-EC30-4585-BFBA-310E96AEC1BE}" type="datetime9">
              <a:rPr lang="en-US" smtClean="0"/>
              <a:t>5/21/2022 10:39:51 AM</a:t>
            </a:fld>
            <a:endParaRPr lang="en-US"/>
          </a:p>
        </p:txBody>
      </p:sp>
      <p:sp>
        <p:nvSpPr>
          <p:cNvPr id="6" name="Footer Placeholder 5">
            <a:extLst>
              <a:ext uri="{FF2B5EF4-FFF2-40B4-BE49-F238E27FC236}">
                <a16:creationId xmlns:a16="http://schemas.microsoft.com/office/drawing/2014/main" id="{076B8CA2-883C-4655-AF81-D08746A7ED86}"/>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Chromosomes condense, become visible. </a:t>
            </a:r>
          </a:p>
          <a:p>
            <a:r>
              <a:rPr lang="en-US" dirty="0" err="1"/>
              <a:t>Centrosome</a:t>
            </a:r>
            <a:r>
              <a:rPr lang="en-US" dirty="0"/>
              <a:t> divides. </a:t>
            </a:r>
          </a:p>
          <a:p>
            <a:r>
              <a:rPr lang="en-US" dirty="0"/>
              <a:t>Spindle starts to form between the </a:t>
            </a:r>
            <a:r>
              <a:rPr lang="en-US" dirty="0" err="1"/>
              <a:t>centrosomes</a:t>
            </a:r>
            <a:r>
              <a:rPr lang="en-US" dirty="0"/>
              <a:t>.</a:t>
            </a:r>
          </a:p>
        </p:txBody>
      </p:sp>
      <p:sp>
        <p:nvSpPr>
          <p:cNvPr id="4" name="Slide Number Placeholder 3"/>
          <p:cNvSpPr>
            <a:spLocks noGrp="1"/>
          </p:cNvSpPr>
          <p:nvPr>
            <p:ph type="sldNum" sz="quarter" idx="12"/>
          </p:nvPr>
        </p:nvSpPr>
        <p:spPr/>
        <p:txBody>
          <a:bodyPr/>
          <a:lstStyle/>
          <a:p>
            <a:fld id="{45D2762C-1907-4D79-8D92-A4DC1472A5F2}" type="slidenum">
              <a:rPr lang="en-US" smtClean="0"/>
              <a:pPr/>
              <a:t>24</a:t>
            </a:fld>
            <a:endParaRPr lang="en-US"/>
          </a:p>
        </p:txBody>
      </p:sp>
      <p:sp>
        <p:nvSpPr>
          <p:cNvPr id="5" name="Date Placeholder 4">
            <a:extLst>
              <a:ext uri="{FF2B5EF4-FFF2-40B4-BE49-F238E27FC236}">
                <a16:creationId xmlns:a16="http://schemas.microsoft.com/office/drawing/2014/main" id="{F18EB70B-4A77-4699-9112-9E5AD88E860E}"/>
              </a:ext>
            </a:extLst>
          </p:cNvPr>
          <p:cNvSpPr>
            <a:spLocks noGrp="1"/>
          </p:cNvSpPr>
          <p:nvPr>
            <p:ph type="dt" sz="half" idx="10"/>
          </p:nvPr>
        </p:nvSpPr>
        <p:spPr/>
        <p:txBody>
          <a:bodyPr/>
          <a:lstStyle/>
          <a:p>
            <a:fld id="{0E70FEBC-9ABB-44A1-872E-8D46A0A90FD0}" type="datetime9">
              <a:rPr lang="en-US" smtClean="0"/>
              <a:t>5/21/2022 10:39:51 AM</a:t>
            </a:fld>
            <a:endParaRPr lang="en-US"/>
          </a:p>
        </p:txBody>
      </p:sp>
      <p:sp>
        <p:nvSpPr>
          <p:cNvPr id="6" name="Footer Placeholder 5">
            <a:extLst>
              <a:ext uri="{FF2B5EF4-FFF2-40B4-BE49-F238E27FC236}">
                <a16:creationId xmlns:a16="http://schemas.microsoft.com/office/drawing/2014/main" id="{2C2F25AB-2643-4952-99F6-D110F5347BC2}"/>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LATE PROPHASE</a:t>
            </a:r>
          </a:p>
        </p:txBody>
      </p:sp>
      <p:sp>
        <p:nvSpPr>
          <p:cNvPr id="3" name="Content Placeholder 2"/>
          <p:cNvSpPr>
            <a:spLocks noGrp="1"/>
          </p:cNvSpPr>
          <p:nvPr>
            <p:ph idx="1"/>
          </p:nvPr>
        </p:nvSpPr>
        <p:spPr>
          <a:xfrm>
            <a:off x="457200" y="7238999"/>
            <a:ext cx="8229600" cy="76199"/>
          </a:xfrm>
        </p:spPr>
        <p:txBody>
          <a:bodyPr>
            <a:normAutofit fontScale="25000" lnSpcReduction="20000"/>
          </a:bodyPr>
          <a:lstStyle/>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25</a:t>
            </a:fld>
            <a:endParaRPr lang="en-US"/>
          </a:p>
        </p:txBody>
      </p:sp>
      <p:pic>
        <p:nvPicPr>
          <p:cNvPr id="2050" name="Picture 2" descr="http://members.aol.com/Bio50/LecNotes/LNPics/ln06c.gif"/>
          <p:cNvPicPr>
            <a:picLocks noChangeAspect="1" noChangeArrowheads="1"/>
          </p:cNvPicPr>
          <p:nvPr/>
        </p:nvPicPr>
        <p:blipFill>
          <a:blip r:embed="rId2" r:link="rId3"/>
          <a:srcRect/>
          <a:stretch>
            <a:fillRect/>
          </a:stretch>
        </p:blipFill>
        <p:spPr bwMode="auto">
          <a:xfrm>
            <a:off x="1447800" y="1371600"/>
            <a:ext cx="5867400" cy="4953000"/>
          </a:xfrm>
          <a:prstGeom prst="rect">
            <a:avLst/>
          </a:prstGeom>
          <a:noFill/>
        </p:spPr>
      </p:pic>
      <p:sp>
        <p:nvSpPr>
          <p:cNvPr id="5" name="Date Placeholder 4">
            <a:extLst>
              <a:ext uri="{FF2B5EF4-FFF2-40B4-BE49-F238E27FC236}">
                <a16:creationId xmlns:a16="http://schemas.microsoft.com/office/drawing/2014/main" id="{150FCEA3-69F7-44ED-ADDC-ACD159112628}"/>
              </a:ext>
            </a:extLst>
          </p:cNvPr>
          <p:cNvSpPr>
            <a:spLocks noGrp="1"/>
          </p:cNvSpPr>
          <p:nvPr>
            <p:ph type="dt" sz="half" idx="10"/>
          </p:nvPr>
        </p:nvSpPr>
        <p:spPr/>
        <p:txBody>
          <a:bodyPr/>
          <a:lstStyle/>
          <a:p>
            <a:fld id="{14DFF4D9-16C9-43E2-8635-E8E9A5A87B28}" type="datetime9">
              <a:rPr lang="en-US" smtClean="0"/>
              <a:t>5/21/2022 10:39:51 AM</a:t>
            </a:fld>
            <a:endParaRPr lang="en-US"/>
          </a:p>
        </p:txBody>
      </p:sp>
      <p:sp>
        <p:nvSpPr>
          <p:cNvPr id="6" name="Footer Placeholder 5">
            <a:extLst>
              <a:ext uri="{FF2B5EF4-FFF2-40B4-BE49-F238E27FC236}">
                <a16:creationId xmlns:a16="http://schemas.microsoft.com/office/drawing/2014/main" id="{664284F5-4806-4C5C-A594-E0AB96B162B3}"/>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Spindle formed, with </a:t>
            </a:r>
            <a:r>
              <a:rPr lang="en-US" dirty="0" err="1"/>
              <a:t>centro</a:t>
            </a:r>
            <a:r>
              <a:rPr lang="en-US" dirty="0"/>
              <a:t>- </a:t>
            </a:r>
            <a:r>
              <a:rPr lang="en-US" dirty="0" err="1"/>
              <a:t>somes</a:t>
            </a:r>
            <a:r>
              <a:rPr lang="en-US" dirty="0"/>
              <a:t> at opposite poles. </a:t>
            </a:r>
          </a:p>
          <a:p>
            <a:r>
              <a:rPr lang="en-US" dirty="0"/>
              <a:t>Nuclear membrane dissolves. </a:t>
            </a:r>
          </a:p>
          <a:p>
            <a:r>
              <a:rPr lang="en-US" dirty="0"/>
              <a:t>Chromosomes start to attach to spindle at their </a:t>
            </a:r>
            <a:r>
              <a:rPr lang="en-US" dirty="0" err="1"/>
              <a:t>centromeres</a:t>
            </a:r>
            <a:r>
              <a:rPr lang="en-US" dirty="0"/>
              <a:t>.</a:t>
            </a:r>
          </a:p>
        </p:txBody>
      </p:sp>
      <p:sp>
        <p:nvSpPr>
          <p:cNvPr id="4" name="Slide Number Placeholder 3"/>
          <p:cNvSpPr>
            <a:spLocks noGrp="1"/>
          </p:cNvSpPr>
          <p:nvPr>
            <p:ph type="sldNum" sz="quarter" idx="12"/>
          </p:nvPr>
        </p:nvSpPr>
        <p:spPr/>
        <p:txBody>
          <a:bodyPr/>
          <a:lstStyle/>
          <a:p>
            <a:fld id="{45D2762C-1907-4D79-8D92-A4DC1472A5F2}" type="slidenum">
              <a:rPr lang="en-US" smtClean="0"/>
              <a:pPr/>
              <a:t>26</a:t>
            </a:fld>
            <a:endParaRPr lang="en-US"/>
          </a:p>
        </p:txBody>
      </p:sp>
      <p:sp>
        <p:nvSpPr>
          <p:cNvPr id="5" name="Date Placeholder 4">
            <a:extLst>
              <a:ext uri="{FF2B5EF4-FFF2-40B4-BE49-F238E27FC236}">
                <a16:creationId xmlns:a16="http://schemas.microsoft.com/office/drawing/2014/main" id="{AB0464AA-1327-4144-8B6D-3CB6B8BA0EFF}"/>
              </a:ext>
            </a:extLst>
          </p:cNvPr>
          <p:cNvSpPr>
            <a:spLocks noGrp="1"/>
          </p:cNvSpPr>
          <p:nvPr>
            <p:ph type="dt" sz="half" idx="10"/>
          </p:nvPr>
        </p:nvSpPr>
        <p:spPr/>
        <p:txBody>
          <a:bodyPr/>
          <a:lstStyle/>
          <a:p>
            <a:fld id="{68430F7F-6AC5-4755-AE49-8519DE71E921}" type="datetime9">
              <a:rPr lang="en-US" smtClean="0"/>
              <a:t>5/21/2022 10:39:51 AM</a:t>
            </a:fld>
            <a:endParaRPr lang="en-US"/>
          </a:p>
        </p:txBody>
      </p:sp>
      <p:sp>
        <p:nvSpPr>
          <p:cNvPr id="6" name="Footer Placeholder 5">
            <a:extLst>
              <a:ext uri="{FF2B5EF4-FFF2-40B4-BE49-F238E27FC236}">
                <a16:creationId xmlns:a16="http://schemas.microsoft.com/office/drawing/2014/main" id="{6BDBF4EF-8C76-407F-91E9-77D2C6143744}"/>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METAPHASE</a:t>
            </a:r>
          </a:p>
        </p:txBody>
      </p:sp>
      <p:sp>
        <p:nvSpPr>
          <p:cNvPr id="3" name="Content Placeholder 2"/>
          <p:cNvSpPr>
            <a:spLocks noGrp="1"/>
          </p:cNvSpPr>
          <p:nvPr>
            <p:ph idx="1"/>
          </p:nvPr>
        </p:nvSpPr>
        <p:spPr/>
        <p:txBody>
          <a:bodyPr/>
          <a:lstStyle/>
          <a:p>
            <a:r>
              <a:rPr lang="en-US" b="1" dirty="0"/>
              <a:t>Metaphase</a:t>
            </a:r>
            <a:r>
              <a:rPr lang="en-US" dirty="0"/>
              <a:t> (</a:t>
            </a:r>
            <a:r>
              <a:rPr lang="en-US" i="1" dirty="0"/>
              <a:t>meta,</a:t>
            </a:r>
            <a:r>
              <a:rPr lang="en-US" dirty="0"/>
              <a:t> after) begins after the disintegration of the nuclear envelope and attachment of chromatids to chromosomal microtubules. </a:t>
            </a:r>
          </a:p>
          <a:p>
            <a:r>
              <a:rPr lang="en-US" dirty="0"/>
              <a:t>The chromatids move to a narrow central zone called the metaphase plate. </a:t>
            </a:r>
          </a:p>
          <a:p>
            <a:r>
              <a:rPr lang="en-US" dirty="0"/>
              <a:t>Metaphase ends when all the chromatids are aligned in the plane of the metaphase plate.</a:t>
            </a:r>
          </a:p>
        </p:txBody>
      </p:sp>
      <p:sp>
        <p:nvSpPr>
          <p:cNvPr id="4" name="Slide Number Placeholder 3"/>
          <p:cNvSpPr>
            <a:spLocks noGrp="1"/>
          </p:cNvSpPr>
          <p:nvPr>
            <p:ph type="sldNum" sz="quarter" idx="12"/>
          </p:nvPr>
        </p:nvSpPr>
        <p:spPr/>
        <p:txBody>
          <a:bodyPr/>
          <a:lstStyle/>
          <a:p>
            <a:fld id="{45D2762C-1907-4D79-8D92-A4DC1472A5F2}" type="slidenum">
              <a:rPr lang="en-US" smtClean="0"/>
              <a:pPr/>
              <a:t>27</a:t>
            </a:fld>
            <a:endParaRPr lang="en-US"/>
          </a:p>
        </p:txBody>
      </p:sp>
      <p:sp>
        <p:nvSpPr>
          <p:cNvPr id="5" name="Date Placeholder 4">
            <a:extLst>
              <a:ext uri="{FF2B5EF4-FFF2-40B4-BE49-F238E27FC236}">
                <a16:creationId xmlns:a16="http://schemas.microsoft.com/office/drawing/2014/main" id="{3A6CA51E-B776-49C2-8290-24E06A546234}"/>
              </a:ext>
            </a:extLst>
          </p:cNvPr>
          <p:cNvSpPr>
            <a:spLocks noGrp="1"/>
          </p:cNvSpPr>
          <p:nvPr>
            <p:ph type="dt" sz="half" idx="10"/>
          </p:nvPr>
        </p:nvSpPr>
        <p:spPr/>
        <p:txBody>
          <a:bodyPr/>
          <a:lstStyle/>
          <a:p>
            <a:fld id="{63DA8365-F601-427E-9884-02CA0695C97E}" type="datetime9">
              <a:rPr lang="en-US" smtClean="0"/>
              <a:t>5/21/2022 10:39:51 AM</a:t>
            </a:fld>
            <a:endParaRPr lang="en-US"/>
          </a:p>
        </p:txBody>
      </p:sp>
      <p:sp>
        <p:nvSpPr>
          <p:cNvPr id="6" name="Footer Placeholder 5">
            <a:extLst>
              <a:ext uri="{FF2B5EF4-FFF2-40B4-BE49-F238E27FC236}">
                <a16:creationId xmlns:a16="http://schemas.microsoft.com/office/drawing/2014/main" id="{BC5CE2E5-69F0-4A48-8CA1-05AAAF14D532}"/>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533400"/>
            <a:ext cx="8229600" cy="152400"/>
          </a:xfrm>
        </p:spPr>
        <p:txBody>
          <a:bodyPr>
            <a:normAutofit fontScale="90000"/>
          </a:bodyPr>
          <a:lstStyle/>
          <a:p>
            <a:endParaRPr lang="en-US" dirty="0"/>
          </a:p>
        </p:txBody>
      </p:sp>
      <p:sp>
        <p:nvSpPr>
          <p:cNvPr id="3" name="Content Placeholder 2"/>
          <p:cNvSpPr>
            <a:spLocks noGrp="1"/>
          </p:cNvSpPr>
          <p:nvPr>
            <p:ph idx="1"/>
          </p:nvPr>
        </p:nvSpPr>
        <p:spPr>
          <a:xfrm>
            <a:off x="457200" y="8305800"/>
            <a:ext cx="8229600" cy="304800"/>
          </a:xfrm>
        </p:spPr>
        <p:txBody>
          <a:bodyPr>
            <a:normAutofit fontScale="92500" lnSpcReduction="20000"/>
          </a:bodyPr>
          <a:lstStyle/>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28</a:t>
            </a:fld>
            <a:endParaRPr lang="en-US"/>
          </a:p>
        </p:txBody>
      </p:sp>
      <p:pic>
        <p:nvPicPr>
          <p:cNvPr id="3074" name="Picture 2" descr="http://members.aol.com/Bio50/LecNotes/LNPics/ln06d.gif"/>
          <p:cNvPicPr>
            <a:picLocks noChangeAspect="1" noChangeArrowheads="1"/>
          </p:cNvPicPr>
          <p:nvPr/>
        </p:nvPicPr>
        <p:blipFill>
          <a:blip r:embed="rId2" r:link="rId3"/>
          <a:srcRect/>
          <a:stretch>
            <a:fillRect/>
          </a:stretch>
        </p:blipFill>
        <p:spPr bwMode="auto">
          <a:xfrm>
            <a:off x="0" y="0"/>
            <a:ext cx="9144000" cy="6858000"/>
          </a:xfrm>
          <a:prstGeom prst="rect">
            <a:avLst/>
          </a:prstGeom>
          <a:noFill/>
        </p:spPr>
      </p:pic>
      <p:sp>
        <p:nvSpPr>
          <p:cNvPr id="5" name="Date Placeholder 4">
            <a:extLst>
              <a:ext uri="{FF2B5EF4-FFF2-40B4-BE49-F238E27FC236}">
                <a16:creationId xmlns:a16="http://schemas.microsoft.com/office/drawing/2014/main" id="{59A628D2-F31F-43B7-86A9-B2C76EA60335}"/>
              </a:ext>
            </a:extLst>
          </p:cNvPr>
          <p:cNvSpPr>
            <a:spLocks noGrp="1"/>
          </p:cNvSpPr>
          <p:nvPr>
            <p:ph type="dt" sz="half" idx="10"/>
          </p:nvPr>
        </p:nvSpPr>
        <p:spPr/>
        <p:txBody>
          <a:bodyPr/>
          <a:lstStyle/>
          <a:p>
            <a:fld id="{BA9D0E8C-42ED-4F7C-BA6D-64FC95B0C341}" type="datetime9">
              <a:rPr lang="en-US" smtClean="0"/>
              <a:t>5/21/2022 10:39:51 AM</a:t>
            </a:fld>
            <a:endParaRPr lang="en-US"/>
          </a:p>
        </p:txBody>
      </p:sp>
      <p:sp>
        <p:nvSpPr>
          <p:cNvPr id="6" name="Footer Placeholder 5">
            <a:extLst>
              <a:ext uri="{FF2B5EF4-FFF2-40B4-BE49-F238E27FC236}">
                <a16:creationId xmlns:a16="http://schemas.microsoft.com/office/drawing/2014/main" id="{4023B4EF-2790-4E72-AF70-2C07A328081D}"/>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Chromosomes line up on spindle in center of cell.</a:t>
            </a:r>
          </a:p>
        </p:txBody>
      </p:sp>
      <p:sp>
        <p:nvSpPr>
          <p:cNvPr id="4" name="Slide Number Placeholder 3"/>
          <p:cNvSpPr>
            <a:spLocks noGrp="1"/>
          </p:cNvSpPr>
          <p:nvPr>
            <p:ph type="sldNum" sz="quarter" idx="12"/>
          </p:nvPr>
        </p:nvSpPr>
        <p:spPr/>
        <p:txBody>
          <a:bodyPr/>
          <a:lstStyle/>
          <a:p>
            <a:fld id="{45D2762C-1907-4D79-8D92-A4DC1472A5F2}" type="slidenum">
              <a:rPr lang="en-US" smtClean="0"/>
              <a:pPr/>
              <a:t>29</a:t>
            </a:fld>
            <a:endParaRPr lang="en-US"/>
          </a:p>
        </p:txBody>
      </p:sp>
      <p:sp>
        <p:nvSpPr>
          <p:cNvPr id="5" name="Date Placeholder 4">
            <a:extLst>
              <a:ext uri="{FF2B5EF4-FFF2-40B4-BE49-F238E27FC236}">
                <a16:creationId xmlns:a16="http://schemas.microsoft.com/office/drawing/2014/main" id="{0A068FA3-F849-4BD2-980B-0BB1CED44660}"/>
              </a:ext>
            </a:extLst>
          </p:cNvPr>
          <p:cNvSpPr>
            <a:spLocks noGrp="1"/>
          </p:cNvSpPr>
          <p:nvPr>
            <p:ph type="dt" sz="half" idx="10"/>
          </p:nvPr>
        </p:nvSpPr>
        <p:spPr/>
        <p:txBody>
          <a:bodyPr/>
          <a:lstStyle/>
          <a:p>
            <a:fld id="{D5790F6B-3E20-4270-9C39-448898FB292F}" type="datetime9">
              <a:rPr lang="en-US" smtClean="0"/>
              <a:t>5/21/2022 10:39:51 AM</a:t>
            </a:fld>
            <a:endParaRPr lang="en-US"/>
          </a:p>
        </p:txBody>
      </p:sp>
      <p:sp>
        <p:nvSpPr>
          <p:cNvPr id="6" name="Footer Placeholder 5">
            <a:extLst>
              <a:ext uri="{FF2B5EF4-FFF2-40B4-BE49-F238E27FC236}">
                <a16:creationId xmlns:a16="http://schemas.microsoft.com/office/drawing/2014/main" id="{9B2E9D3F-0889-4C83-A31E-09998B9AE731}"/>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sequence of events by which a cell duplicates its genome, </a:t>
            </a:r>
            <a:r>
              <a:rPr lang="en-US" dirty="0" err="1"/>
              <a:t>synthesises</a:t>
            </a:r>
            <a:r>
              <a:rPr lang="en-US" dirty="0"/>
              <a:t> the other constituents of the cell and eventually divides into two daughter cells is termed </a:t>
            </a:r>
            <a:r>
              <a:rPr lang="en-US" b="1" dirty="0"/>
              <a:t>cell cycle.</a:t>
            </a:r>
            <a:endParaRPr lang="en-US" dirty="0"/>
          </a:p>
          <a:p>
            <a:r>
              <a:rPr lang="en-US" dirty="0"/>
              <a:t>The cell cycle is an ordered set of events, culminating in cell growth and division into two daughter cells. </a:t>
            </a:r>
          </a:p>
          <a:p>
            <a:r>
              <a:rPr lang="en-US" dirty="0"/>
              <a:t>Non-dividing cells not considered to be in the cell cycle.</a:t>
            </a:r>
          </a:p>
          <a:p>
            <a:endParaRPr lang="en-US" dirty="0"/>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3</a:t>
            </a:fld>
            <a:endParaRPr lang="en-US"/>
          </a:p>
        </p:txBody>
      </p:sp>
      <p:sp>
        <p:nvSpPr>
          <p:cNvPr id="5" name="Date Placeholder 4">
            <a:extLst>
              <a:ext uri="{FF2B5EF4-FFF2-40B4-BE49-F238E27FC236}">
                <a16:creationId xmlns:a16="http://schemas.microsoft.com/office/drawing/2014/main" id="{ECA4E19B-DC27-4542-A026-BE167113D0DD}"/>
              </a:ext>
            </a:extLst>
          </p:cNvPr>
          <p:cNvSpPr>
            <a:spLocks noGrp="1"/>
          </p:cNvSpPr>
          <p:nvPr>
            <p:ph type="dt" sz="half" idx="10"/>
          </p:nvPr>
        </p:nvSpPr>
        <p:spPr/>
        <p:txBody>
          <a:bodyPr/>
          <a:lstStyle/>
          <a:p>
            <a:fld id="{231E0B24-3144-4355-AEFC-9FB95530F4B1}" type="datetime9">
              <a:rPr lang="en-US" smtClean="0"/>
              <a:t>5/21/2022 10:39:51 AM</a:t>
            </a:fld>
            <a:endParaRPr lang="en-US"/>
          </a:p>
        </p:txBody>
      </p:sp>
      <p:sp>
        <p:nvSpPr>
          <p:cNvPr id="6" name="Footer Placeholder 5">
            <a:extLst>
              <a:ext uri="{FF2B5EF4-FFF2-40B4-BE49-F238E27FC236}">
                <a16:creationId xmlns:a16="http://schemas.microsoft.com/office/drawing/2014/main" id="{250C79E3-742B-48FA-80B8-C9BE40599056}"/>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ANAPHASE</a:t>
            </a:r>
          </a:p>
        </p:txBody>
      </p:sp>
      <p:sp>
        <p:nvSpPr>
          <p:cNvPr id="3" name="Content Placeholder 2"/>
          <p:cNvSpPr>
            <a:spLocks noGrp="1"/>
          </p:cNvSpPr>
          <p:nvPr>
            <p:ph idx="1"/>
          </p:nvPr>
        </p:nvSpPr>
        <p:spPr/>
        <p:txBody>
          <a:bodyPr>
            <a:normAutofit/>
          </a:bodyPr>
          <a:lstStyle/>
          <a:p>
            <a:r>
              <a:rPr lang="en-US" dirty="0"/>
              <a:t>When the </a:t>
            </a:r>
            <a:r>
              <a:rPr lang="en-US" dirty="0" err="1"/>
              <a:t>kinetochore</a:t>
            </a:r>
            <a:r>
              <a:rPr lang="en-US" dirty="0"/>
              <a:t> of each chromatid pair splits and the chromatids separate.</a:t>
            </a:r>
          </a:p>
          <a:p>
            <a:r>
              <a:rPr lang="en-US" dirty="0"/>
              <a:t> The two daughter chromosomes are now pulled toward opposite ends of the cell along the chromosomal microtubules. </a:t>
            </a:r>
          </a:p>
          <a:p>
            <a:r>
              <a:rPr lang="en-US" dirty="0"/>
              <a:t>This movement involves an interaction between the </a:t>
            </a:r>
            <a:r>
              <a:rPr lang="en-US" dirty="0" err="1"/>
              <a:t>kinetochore</a:t>
            </a:r>
            <a:r>
              <a:rPr lang="en-US" dirty="0"/>
              <a:t> and the microtubule. </a:t>
            </a:r>
          </a:p>
          <a:p>
            <a:r>
              <a:rPr lang="en-US" dirty="0"/>
              <a:t>Anaphase ends when the daughter chromosomes arrive near the </a:t>
            </a:r>
            <a:r>
              <a:rPr lang="en-US" dirty="0" err="1"/>
              <a:t>centrioles</a:t>
            </a:r>
            <a:r>
              <a:rPr lang="en-US" dirty="0"/>
              <a:t> at opposite ends of the cell.</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30</a:t>
            </a:fld>
            <a:endParaRPr lang="en-US"/>
          </a:p>
        </p:txBody>
      </p:sp>
      <p:sp>
        <p:nvSpPr>
          <p:cNvPr id="5" name="Date Placeholder 4">
            <a:extLst>
              <a:ext uri="{FF2B5EF4-FFF2-40B4-BE49-F238E27FC236}">
                <a16:creationId xmlns:a16="http://schemas.microsoft.com/office/drawing/2014/main" id="{43A973E2-8A61-4C1D-ADE9-637BCB3827F4}"/>
              </a:ext>
            </a:extLst>
          </p:cNvPr>
          <p:cNvSpPr>
            <a:spLocks noGrp="1"/>
          </p:cNvSpPr>
          <p:nvPr>
            <p:ph type="dt" sz="half" idx="10"/>
          </p:nvPr>
        </p:nvSpPr>
        <p:spPr/>
        <p:txBody>
          <a:bodyPr/>
          <a:lstStyle/>
          <a:p>
            <a:fld id="{13C9206C-32A0-44E6-86AE-D0BCFAD6E775}" type="datetime9">
              <a:rPr lang="en-US" smtClean="0"/>
              <a:t>5/21/2022 10:39:51 AM</a:t>
            </a:fld>
            <a:endParaRPr lang="en-US"/>
          </a:p>
        </p:txBody>
      </p:sp>
      <p:sp>
        <p:nvSpPr>
          <p:cNvPr id="6" name="Footer Placeholder 5">
            <a:extLst>
              <a:ext uri="{FF2B5EF4-FFF2-40B4-BE49-F238E27FC236}">
                <a16:creationId xmlns:a16="http://schemas.microsoft.com/office/drawing/2014/main" id="{0CD39E70-CAE8-44F5-A011-E8F67A8D35AD}"/>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600200"/>
            <a:ext cx="8229600" cy="990600"/>
          </a:xfrm>
        </p:spPr>
        <p:txBody>
          <a:bodyPr/>
          <a:lstStyle/>
          <a:p>
            <a:endParaRPr lang="en-US" dirty="0"/>
          </a:p>
        </p:txBody>
      </p:sp>
      <p:sp>
        <p:nvSpPr>
          <p:cNvPr id="3" name="Content Placeholder 2"/>
          <p:cNvSpPr>
            <a:spLocks noGrp="1"/>
          </p:cNvSpPr>
          <p:nvPr>
            <p:ph idx="1"/>
          </p:nvPr>
        </p:nvSpPr>
        <p:spPr>
          <a:xfrm flipV="1">
            <a:off x="457200" y="7391399"/>
            <a:ext cx="8229600" cy="45719"/>
          </a:xfrm>
        </p:spPr>
        <p:txBody>
          <a:bodyPr>
            <a:normAutofit fontScale="25000" lnSpcReduction="20000"/>
          </a:bodyPr>
          <a:lstStyle/>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31</a:t>
            </a:fld>
            <a:endParaRPr lang="en-US"/>
          </a:p>
        </p:txBody>
      </p:sp>
      <p:pic>
        <p:nvPicPr>
          <p:cNvPr id="4098" name="Picture 2" descr="http://members.aol.com/Bio50/LecNotes/LNPics/ln06e.gif"/>
          <p:cNvPicPr>
            <a:picLocks noChangeAspect="1" noChangeArrowheads="1"/>
          </p:cNvPicPr>
          <p:nvPr/>
        </p:nvPicPr>
        <p:blipFill>
          <a:blip r:embed="rId2" r:link="rId3"/>
          <a:srcRect/>
          <a:stretch>
            <a:fillRect/>
          </a:stretch>
        </p:blipFill>
        <p:spPr bwMode="auto">
          <a:xfrm>
            <a:off x="304800" y="0"/>
            <a:ext cx="8534400" cy="6858000"/>
          </a:xfrm>
          <a:prstGeom prst="rect">
            <a:avLst/>
          </a:prstGeom>
          <a:noFill/>
        </p:spPr>
      </p:pic>
      <p:sp>
        <p:nvSpPr>
          <p:cNvPr id="5" name="Date Placeholder 4">
            <a:extLst>
              <a:ext uri="{FF2B5EF4-FFF2-40B4-BE49-F238E27FC236}">
                <a16:creationId xmlns:a16="http://schemas.microsoft.com/office/drawing/2014/main" id="{91C8E203-C5AD-490F-9F32-1384184A6A65}"/>
              </a:ext>
            </a:extLst>
          </p:cNvPr>
          <p:cNvSpPr>
            <a:spLocks noGrp="1"/>
          </p:cNvSpPr>
          <p:nvPr>
            <p:ph type="dt" sz="half" idx="10"/>
          </p:nvPr>
        </p:nvSpPr>
        <p:spPr/>
        <p:txBody>
          <a:bodyPr/>
          <a:lstStyle/>
          <a:p>
            <a:fld id="{015CC8CE-E1E4-4060-9161-905C0975E8A8}" type="datetime9">
              <a:rPr lang="en-US" smtClean="0"/>
              <a:t>5/21/2022 10:39:51 AM</a:t>
            </a:fld>
            <a:endParaRPr lang="en-US"/>
          </a:p>
        </p:txBody>
      </p:sp>
      <p:sp>
        <p:nvSpPr>
          <p:cNvPr id="6" name="Footer Placeholder 5">
            <a:extLst>
              <a:ext uri="{FF2B5EF4-FFF2-40B4-BE49-F238E27FC236}">
                <a16:creationId xmlns:a16="http://schemas.microsoft.com/office/drawing/2014/main" id="{A264B03A-389D-457E-B11C-C499B2B4BE19}"/>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a:t>Centromeres</a:t>
            </a:r>
            <a:r>
              <a:rPr lang="en-US" dirty="0"/>
              <a:t> split apart. </a:t>
            </a:r>
          </a:p>
          <a:p>
            <a:r>
              <a:rPr lang="en-US" dirty="0"/>
              <a:t>Then chromosomes move to towards </a:t>
            </a:r>
            <a:r>
              <a:rPr lang="en-US" dirty="0" err="1"/>
              <a:t>centrosomes</a:t>
            </a:r>
            <a:r>
              <a:rPr lang="en-US" dirty="0"/>
              <a:t> at opposite poles of cell.</a:t>
            </a:r>
          </a:p>
        </p:txBody>
      </p:sp>
      <p:sp>
        <p:nvSpPr>
          <p:cNvPr id="4" name="Slide Number Placeholder 3"/>
          <p:cNvSpPr>
            <a:spLocks noGrp="1"/>
          </p:cNvSpPr>
          <p:nvPr>
            <p:ph type="sldNum" sz="quarter" idx="12"/>
          </p:nvPr>
        </p:nvSpPr>
        <p:spPr/>
        <p:txBody>
          <a:bodyPr/>
          <a:lstStyle/>
          <a:p>
            <a:fld id="{45D2762C-1907-4D79-8D92-A4DC1472A5F2}" type="slidenum">
              <a:rPr lang="en-US" smtClean="0"/>
              <a:pPr/>
              <a:t>32</a:t>
            </a:fld>
            <a:endParaRPr lang="en-US"/>
          </a:p>
        </p:txBody>
      </p:sp>
      <p:sp>
        <p:nvSpPr>
          <p:cNvPr id="5" name="Date Placeholder 4">
            <a:extLst>
              <a:ext uri="{FF2B5EF4-FFF2-40B4-BE49-F238E27FC236}">
                <a16:creationId xmlns:a16="http://schemas.microsoft.com/office/drawing/2014/main" id="{A6B047C2-A856-4FF4-A195-EF00DB723E7C}"/>
              </a:ext>
            </a:extLst>
          </p:cNvPr>
          <p:cNvSpPr>
            <a:spLocks noGrp="1"/>
          </p:cNvSpPr>
          <p:nvPr>
            <p:ph type="dt" sz="half" idx="10"/>
          </p:nvPr>
        </p:nvSpPr>
        <p:spPr/>
        <p:txBody>
          <a:bodyPr/>
          <a:lstStyle/>
          <a:p>
            <a:fld id="{A901D2E3-B9B9-4159-93C1-0755C615FF41}" type="datetime9">
              <a:rPr lang="en-US" smtClean="0"/>
              <a:t>5/21/2022 10:39:51 AM</a:t>
            </a:fld>
            <a:endParaRPr lang="en-US"/>
          </a:p>
        </p:txBody>
      </p:sp>
      <p:sp>
        <p:nvSpPr>
          <p:cNvPr id="6" name="Footer Placeholder 5">
            <a:extLst>
              <a:ext uri="{FF2B5EF4-FFF2-40B4-BE49-F238E27FC236}">
                <a16:creationId xmlns:a16="http://schemas.microsoft.com/office/drawing/2014/main" id="{18F38DDE-5827-4BFE-8234-366DDFD064B6}"/>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TELOPHASE</a:t>
            </a:r>
          </a:p>
        </p:txBody>
      </p:sp>
      <p:sp>
        <p:nvSpPr>
          <p:cNvPr id="3" name="Content Placeholder 2"/>
          <p:cNvSpPr>
            <a:spLocks noGrp="1"/>
          </p:cNvSpPr>
          <p:nvPr>
            <p:ph idx="1"/>
          </p:nvPr>
        </p:nvSpPr>
        <p:spPr/>
        <p:txBody>
          <a:bodyPr>
            <a:normAutofit/>
          </a:bodyPr>
          <a:lstStyle/>
          <a:p>
            <a:r>
              <a:rPr lang="en-US" dirty="0"/>
              <a:t> During </a:t>
            </a:r>
            <a:r>
              <a:rPr lang="en-US" b="1" dirty="0"/>
              <a:t>telophase</a:t>
            </a:r>
            <a:r>
              <a:rPr lang="en-US" dirty="0"/>
              <a:t> (</a:t>
            </a:r>
            <a:r>
              <a:rPr lang="en-US" i="1" dirty="0" err="1"/>
              <a:t>telo</a:t>
            </a:r>
            <a:r>
              <a:rPr lang="en-US" i="1" dirty="0"/>
              <a:t>,</a:t>
            </a:r>
            <a:r>
              <a:rPr lang="en-US" dirty="0"/>
              <a:t> end) each cell prepares to return to the </a:t>
            </a:r>
            <a:r>
              <a:rPr lang="en-US" dirty="0" err="1"/>
              <a:t>interphase</a:t>
            </a:r>
            <a:r>
              <a:rPr lang="en-US" dirty="0"/>
              <a:t> state. </a:t>
            </a:r>
          </a:p>
          <a:p>
            <a:r>
              <a:rPr lang="en-US" dirty="0"/>
              <a:t>The nuclear membranes form, the nuclei enlarge, and the chromosomes gradually uncoil. </a:t>
            </a:r>
          </a:p>
          <a:p>
            <a:r>
              <a:rPr lang="en-US" dirty="0"/>
              <a:t>Once the chromosomes have relaxed and the fine filaments of chromatin become visible, nucleoli reappear and the nuclei resemble those of </a:t>
            </a:r>
            <a:r>
              <a:rPr lang="en-US" dirty="0" err="1"/>
              <a:t>interphase</a:t>
            </a:r>
            <a:r>
              <a:rPr lang="en-US" dirty="0"/>
              <a:t> cells. </a:t>
            </a:r>
          </a:p>
          <a:p>
            <a:r>
              <a:rPr lang="en-US" dirty="0"/>
              <a:t>This stage marks the end of mitosis.</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33</a:t>
            </a:fld>
            <a:endParaRPr lang="en-US"/>
          </a:p>
        </p:txBody>
      </p:sp>
      <p:sp>
        <p:nvSpPr>
          <p:cNvPr id="5" name="Date Placeholder 4">
            <a:extLst>
              <a:ext uri="{FF2B5EF4-FFF2-40B4-BE49-F238E27FC236}">
                <a16:creationId xmlns:a16="http://schemas.microsoft.com/office/drawing/2014/main" id="{6D837AA7-422E-4895-95BB-ACAD07DE584B}"/>
              </a:ext>
            </a:extLst>
          </p:cNvPr>
          <p:cNvSpPr>
            <a:spLocks noGrp="1"/>
          </p:cNvSpPr>
          <p:nvPr>
            <p:ph type="dt" sz="half" idx="10"/>
          </p:nvPr>
        </p:nvSpPr>
        <p:spPr/>
        <p:txBody>
          <a:bodyPr/>
          <a:lstStyle/>
          <a:p>
            <a:fld id="{5C5762A4-8D8E-4E86-A315-CAB2F79BD388}" type="datetime9">
              <a:rPr lang="en-US" smtClean="0"/>
              <a:t>5/21/2022 10:39:51 AM</a:t>
            </a:fld>
            <a:endParaRPr lang="en-US"/>
          </a:p>
        </p:txBody>
      </p:sp>
      <p:sp>
        <p:nvSpPr>
          <p:cNvPr id="6" name="Footer Placeholder 5">
            <a:extLst>
              <a:ext uri="{FF2B5EF4-FFF2-40B4-BE49-F238E27FC236}">
                <a16:creationId xmlns:a16="http://schemas.microsoft.com/office/drawing/2014/main" id="{F0A3F358-FF54-47ED-B9FB-B7C7579B55D1}"/>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838200"/>
            <a:ext cx="8229600" cy="533400"/>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34</a:t>
            </a:fld>
            <a:endParaRPr lang="en-US"/>
          </a:p>
        </p:txBody>
      </p:sp>
      <p:pic>
        <p:nvPicPr>
          <p:cNvPr id="5122" name="Picture 2" descr="http://members.aol.com/Bio50/LecNotes/LNPics/ln06i.gif"/>
          <p:cNvPicPr>
            <a:picLocks noChangeAspect="1" noChangeArrowheads="1"/>
          </p:cNvPicPr>
          <p:nvPr/>
        </p:nvPicPr>
        <p:blipFill>
          <a:blip r:embed="rId2" r:link="rId3"/>
          <a:srcRect/>
          <a:stretch>
            <a:fillRect/>
          </a:stretch>
        </p:blipFill>
        <p:spPr bwMode="auto">
          <a:xfrm>
            <a:off x="0" y="0"/>
            <a:ext cx="9144000" cy="6858000"/>
          </a:xfrm>
          <a:prstGeom prst="rect">
            <a:avLst/>
          </a:prstGeom>
          <a:noFill/>
        </p:spPr>
      </p:pic>
      <p:sp>
        <p:nvSpPr>
          <p:cNvPr id="5" name="Date Placeholder 4">
            <a:extLst>
              <a:ext uri="{FF2B5EF4-FFF2-40B4-BE49-F238E27FC236}">
                <a16:creationId xmlns:a16="http://schemas.microsoft.com/office/drawing/2014/main" id="{D826BB1A-146A-4139-9912-FB4D4C804C15}"/>
              </a:ext>
            </a:extLst>
          </p:cNvPr>
          <p:cNvSpPr>
            <a:spLocks noGrp="1"/>
          </p:cNvSpPr>
          <p:nvPr>
            <p:ph type="dt" sz="half" idx="10"/>
          </p:nvPr>
        </p:nvSpPr>
        <p:spPr/>
        <p:txBody>
          <a:bodyPr/>
          <a:lstStyle/>
          <a:p>
            <a:fld id="{B8FA93F4-353F-45A5-886F-F43C23CB9D1F}" type="datetime9">
              <a:rPr lang="en-US" smtClean="0"/>
              <a:t>5/21/2022 10:39:51 AM</a:t>
            </a:fld>
            <a:endParaRPr lang="en-US"/>
          </a:p>
        </p:txBody>
      </p:sp>
      <p:sp>
        <p:nvSpPr>
          <p:cNvPr id="6" name="Footer Placeholder 5">
            <a:extLst>
              <a:ext uri="{FF2B5EF4-FFF2-40B4-BE49-F238E27FC236}">
                <a16:creationId xmlns:a16="http://schemas.microsoft.com/office/drawing/2014/main" id="{7099F5B7-C31C-4C76-88F6-11204E475FD3}"/>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Nuclear membrane reforms. </a:t>
            </a:r>
          </a:p>
          <a:p>
            <a:r>
              <a:rPr lang="en-US" dirty="0"/>
              <a:t>Cell pinches into 2 cells in animals. </a:t>
            </a:r>
          </a:p>
          <a:p>
            <a:r>
              <a:rPr lang="en-US" dirty="0"/>
              <a:t>In plants a cell plate separates the 2 new cells.</a:t>
            </a:r>
          </a:p>
        </p:txBody>
      </p:sp>
      <p:sp>
        <p:nvSpPr>
          <p:cNvPr id="4" name="Slide Number Placeholder 3"/>
          <p:cNvSpPr>
            <a:spLocks noGrp="1"/>
          </p:cNvSpPr>
          <p:nvPr>
            <p:ph type="sldNum" sz="quarter" idx="12"/>
          </p:nvPr>
        </p:nvSpPr>
        <p:spPr/>
        <p:txBody>
          <a:bodyPr/>
          <a:lstStyle/>
          <a:p>
            <a:fld id="{45D2762C-1907-4D79-8D92-A4DC1472A5F2}" type="slidenum">
              <a:rPr lang="en-US" smtClean="0"/>
              <a:pPr/>
              <a:t>35</a:t>
            </a:fld>
            <a:endParaRPr lang="en-US"/>
          </a:p>
        </p:txBody>
      </p:sp>
      <p:sp>
        <p:nvSpPr>
          <p:cNvPr id="5" name="Date Placeholder 4">
            <a:extLst>
              <a:ext uri="{FF2B5EF4-FFF2-40B4-BE49-F238E27FC236}">
                <a16:creationId xmlns:a16="http://schemas.microsoft.com/office/drawing/2014/main" id="{C4DBC7E6-43B6-4262-B5A4-B4960F1DA672}"/>
              </a:ext>
            </a:extLst>
          </p:cNvPr>
          <p:cNvSpPr>
            <a:spLocks noGrp="1"/>
          </p:cNvSpPr>
          <p:nvPr>
            <p:ph type="dt" sz="half" idx="10"/>
          </p:nvPr>
        </p:nvSpPr>
        <p:spPr/>
        <p:txBody>
          <a:bodyPr/>
          <a:lstStyle/>
          <a:p>
            <a:fld id="{5A3AF350-DA60-4166-A1A3-255BAC5EF9A1}" type="datetime9">
              <a:rPr lang="en-US" smtClean="0"/>
              <a:t>5/21/2022 10:39:51 AM</a:t>
            </a:fld>
            <a:endParaRPr lang="en-US"/>
          </a:p>
        </p:txBody>
      </p:sp>
      <p:sp>
        <p:nvSpPr>
          <p:cNvPr id="6" name="Footer Placeholder 5">
            <a:extLst>
              <a:ext uri="{FF2B5EF4-FFF2-40B4-BE49-F238E27FC236}">
                <a16:creationId xmlns:a16="http://schemas.microsoft.com/office/drawing/2014/main" id="{FFD1B9BB-5896-4DE9-8B48-6095EF037A9E}"/>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Cytokinesis</a:t>
            </a:r>
            <a:br>
              <a:rPr lang="en-US" dirty="0"/>
            </a:br>
            <a:endParaRPr lang="en-US" dirty="0"/>
          </a:p>
        </p:txBody>
      </p:sp>
      <p:sp>
        <p:nvSpPr>
          <p:cNvPr id="3" name="Content Placeholder 2"/>
          <p:cNvSpPr>
            <a:spLocks noGrp="1"/>
          </p:cNvSpPr>
          <p:nvPr>
            <p:ph idx="1"/>
          </p:nvPr>
        </p:nvSpPr>
        <p:spPr/>
        <p:txBody>
          <a:bodyPr>
            <a:normAutofit/>
          </a:bodyPr>
          <a:lstStyle/>
          <a:p>
            <a:r>
              <a:rPr lang="en-US" i="1" dirty="0"/>
              <a:t>Cytokinesis</a:t>
            </a:r>
            <a:r>
              <a:rPr lang="en-US" dirty="0"/>
              <a:t>, the </a:t>
            </a:r>
            <a:r>
              <a:rPr lang="en-US" dirty="0" err="1"/>
              <a:t>cytoplasmic</a:t>
            </a:r>
            <a:r>
              <a:rPr lang="en-US" dirty="0"/>
              <a:t> division of the daughter cells, usually begins in late anaphase. </a:t>
            </a:r>
          </a:p>
          <a:p>
            <a:r>
              <a:rPr lang="en-US" dirty="0"/>
              <a:t>As the daughter chromosomes approach the ends of the spindle apparatus, the cytoplasm constricts along the plane of the metaphase plate. </a:t>
            </a:r>
          </a:p>
          <a:p>
            <a:r>
              <a:rPr lang="en-US" dirty="0"/>
              <a:t>This process continues throughout telophase and is usually completed sometime after a nuclear membrane has reformed around each daughter nucleus. </a:t>
            </a:r>
          </a:p>
          <a:p>
            <a:r>
              <a:rPr lang="en-US" dirty="0"/>
              <a:t>The completion of cytokinesis marks the end of the process of cell division.</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36</a:t>
            </a:fld>
            <a:endParaRPr lang="en-US"/>
          </a:p>
        </p:txBody>
      </p:sp>
      <p:sp>
        <p:nvSpPr>
          <p:cNvPr id="5" name="Date Placeholder 4">
            <a:extLst>
              <a:ext uri="{FF2B5EF4-FFF2-40B4-BE49-F238E27FC236}">
                <a16:creationId xmlns:a16="http://schemas.microsoft.com/office/drawing/2014/main" id="{F27204E1-9218-4268-B3A5-E7B88D0042FB}"/>
              </a:ext>
            </a:extLst>
          </p:cNvPr>
          <p:cNvSpPr>
            <a:spLocks noGrp="1"/>
          </p:cNvSpPr>
          <p:nvPr>
            <p:ph type="dt" sz="half" idx="10"/>
          </p:nvPr>
        </p:nvSpPr>
        <p:spPr/>
        <p:txBody>
          <a:bodyPr/>
          <a:lstStyle/>
          <a:p>
            <a:fld id="{DA5C1B3B-4536-490A-B889-457E74ABD786}" type="datetime9">
              <a:rPr lang="en-US" smtClean="0"/>
              <a:t>5/21/2022 10:39:51 AM</a:t>
            </a:fld>
            <a:endParaRPr lang="en-US"/>
          </a:p>
        </p:txBody>
      </p:sp>
      <p:sp>
        <p:nvSpPr>
          <p:cNvPr id="6" name="Footer Placeholder 5">
            <a:extLst>
              <a:ext uri="{FF2B5EF4-FFF2-40B4-BE49-F238E27FC236}">
                <a16:creationId xmlns:a16="http://schemas.microsoft.com/office/drawing/2014/main" id="{82F7C5CA-1D28-4604-84E1-010540D62DA7}"/>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MITOTIC RATE AND ENERGETICS</a:t>
            </a:r>
            <a:br>
              <a:rPr lang="en-US" dirty="0"/>
            </a:br>
            <a:endParaRPr lang="en-US" dirty="0"/>
          </a:p>
        </p:txBody>
      </p:sp>
      <p:sp>
        <p:nvSpPr>
          <p:cNvPr id="3" name="Content Placeholder 2"/>
          <p:cNvSpPr>
            <a:spLocks noGrp="1"/>
          </p:cNvSpPr>
          <p:nvPr>
            <p:ph idx="1"/>
          </p:nvPr>
        </p:nvSpPr>
        <p:spPr/>
        <p:txBody>
          <a:bodyPr>
            <a:normAutofit/>
          </a:bodyPr>
          <a:lstStyle/>
          <a:p>
            <a:r>
              <a:rPr lang="en-US" dirty="0"/>
              <a:t>The preparations for cell division that occur between G</a:t>
            </a:r>
            <a:r>
              <a:rPr lang="en-US" baseline="-25000" dirty="0"/>
              <a:t>1</a:t>
            </a:r>
            <a:r>
              <a:rPr lang="en-US" dirty="0"/>
              <a:t> and the end of the S phase are difficult to recognize in a light micrograph. </a:t>
            </a:r>
          </a:p>
          <a:p>
            <a:r>
              <a:rPr lang="en-US" dirty="0"/>
              <a:t>However, the start of mitosis is easy to recognize, because the chromosomes become condensed and highly visible.</a:t>
            </a:r>
          </a:p>
          <a:p>
            <a:r>
              <a:rPr lang="en-US" dirty="0"/>
              <a:t> The frequency of cell division can thus be estimated by the number of cells in mitosis at any given time. </a:t>
            </a:r>
          </a:p>
          <a:p>
            <a:r>
              <a:rPr lang="en-US" dirty="0"/>
              <a:t>As a result, we often use the term mitotic rate when we discuss rates of cell division.</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37</a:t>
            </a:fld>
            <a:endParaRPr lang="en-US"/>
          </a:p>
        </p:txBody>
      </p:sp>
      <p:sp>
        <p:nvSpPr>
          <p:cNvPr id="5" name="Date Placeholder 4">
            <a:extLst>
              <a:ext uri="{FF2B5EF4-FFF2-40B4-BE49-F238E27FC236}">
                <a16:creationId xmlns:a16="http://schemas.microsoft.com/office/drawing/2014/main" id="{5E6594FA-C9EC-4489-8996-93FC597D0439}"/>
              </a:ext>
            </a:extLst>
          </p:cNvPr>
          <p:cNvSpPr>
            <a:spLocks noGrp="1"/>
          </p:cNvSpPr>
          <p:nvPr>
            <p:ph type="dt" sz="half" idx="10"/>
          </p:nvPr>
        </p:nvSpPr>
        <p:spPr/>
        <p:txBody>
          <a:bodyPr/>
          <a:lstStyle/>
          <a:p>
            <a:fld id="{FC2C46EC-FFF5-40B9-BD86-0570202253B8}" type="datetime9">
              <a:rPr lang="en-US" smtClean="0"/>
              <a:t>5/21/2022 10:39:51 AM</a:t>
            </a:fld>
            <a:endParaRPr lang="en-US"/>
          </a:p>
        </p:txBody>
      </p:sp>
      <p:sp>
        <p:nvSpPr>
          <p:cNvPr id="6" name="Footer Placeholder 5">
            <a:extLst>
              <a:ext uri="{FF2B5EF4-FFF2-40B4-BE49-F238E27FC236}">
                <a16:creationId xmlns:a16="http://schemas.microsoft.com/office/drawing/2014/main" id="{06A40E02-4F94-481D-87D1-B05A867405DB}"/>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 In general, the longer the life expectancy of a cell type, the slower the mitotic rate. </a:t>
            </a:r>
          </a:p>
          <a:p>
            <a:r>
              <a:rPr lang="en-US" dirty="0"/>
              <a:t>Relatively long-lived cells, such as muscle cells and neurons, either never divide or do so only under special circumstances. </a:t>
            </a:r>
          </a:p>
          <a:p>
            <a:r>
              <a:rPr lang="en-US" dirty="0"/>
              <a:t>Other cells, such as those covering the surface of the skin or the lining of the digestive tract, are subject to attack by chemicals, pathogens, and abrasion. </a:t>
            </a:r>
          </a:p>
          <a:p>
            <a:r>
              <a:rPr lang="en-US" dirty="0"/>
              <a:t>They survive for only days or even hours. </a:t>
            </a:r>
          </a:p>
          <a:p>
            <a:r>
              <a:rPr lang="en-US" dirty="0"/>
              <a:t>Special cells called stem cells maintain these cell populations through repeated cycles of cell division.</a:t>
            </a:r>
          </a:p>
        </p:txBody>
      </p:sp>
      <p:sp>
        <p:nvSpPr>
          <p:cNvPr id="4" name="Slide Number Placeholder 3"/>
          <p:cNvSpPr>
            <a:spLocks noGrp="1"/>
          </p:cNvSpPr>
          <p:nvPr>
            <p:ph type="sldNum" sz="quarter" idx="12"/>
          </p:nvPr>
        </p:nvSpPr>
        <p:spPr/>
        <p:txBody>
          <a:bodyPr/>
          <a:lstStyle/>
          <a:p>
            <a:fld id="{45D2762C-1907-4D79-8D92-A4DC1472A5F2}" type="slidenum">
              <a:rPr lang="en-US" smtClean="0"/>
              <a:pPr/>
              <a:t>38</a:t>
            </a:fld>
            <a:endParaRPr lang="en-US"/>
          </a:p>
        </p:txBody>
      </p:sp>
      <p:sp>
        <p:nvSpPr>
          <p:cNvPr id="5" name="Date Placeholder 4">
            <a:extLst>
              <a:ext uri="{FF2B5EF4-FFF2-40B4-BE49-F238E27FC236}">
                <a16:creationId xmlns:a16="http://schemas.microsoft.com/office/drawing/2014/main" id="{0BBF0ED7-1938-486A-8561-1CDEC6FA0C3B}"/>
              </a:ext>
            </a:extLst>
          </p:cNvPr>
          <p:cNvSpPr>
            <a:spLocks noGrp="1"/>
          </p:cNvSpPr>
          <p:nvPr>
            <p:ph type="dt" sz="half" idx="10"/>
          </p:nvPr>
        </p:nvSpPr>
        <p:spPr/>
        <p:txBody>
          <a:bodyPr/>
          <a:lstStyle/>
          <a:p>
            <a:fld id="{6660B194-79AC-422F-9A29-8EB52B1D072D}" type="datetime9">
              <a:rPr lang="en-US" smtClean="0"/>
              <a:t>5/21/2022 10:39:51 AM</a:t>
            </a:fld>
            <a:endParaRPr lang="en-US"/>
          </a:p>
        </p:txBody>
      </p:sp>
      <p:sp>
        <p:nvSpPr>
          <p:cNvPr id="6" name="Footer Placeholder 5">
            <a:extLst>
              <a:ext uri="{FF2B5EF4-FFF2-40B4-BE49-F238E27FC236}">
                <a16:creationId xmlns:a16="http://schemas.microsoft.com/office/drawing/2014/main" id="{2DCB16B4-8BF6-4AAD-86E0-E96348004413}"/>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Stem cells are relatively unspecialized, and their only function is the production of daughter cells. </a:t>
            </a:r>
          </a:p>
          <a:p>
            <a:r>
              <a:rPr lang="en-US" dirty="0"/>
              <a:t>Each time a stem cell divides, one of its daughter cells develops functional specializations while the other prepares for further stem cell divisions. </a:t>
            </a:r>
          </a:p>
          <a:p>
            <a:r>
              <a:rPr lang="en-US" dirty="0"/>
              <a:t>The rate of stem cell division can vary, depending on the tissue and the demand for new cells. </a:t>
            </a:r>
          </a:p>
          <a:p>
            <a:r>
              <a:rPr lang="en-US" dirty="0"/>
              <a:t>In heavily abraded skin, stem cells may divide more than once a day, but stem cells in adult connective tissues may remain inactive for years.</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39</a:t>
            </a:fld>
            <a:endParaRPr lang="en-US"/>
          </a:p>
        </p:txBody>
      </p:sp>
      <p:sp>
        <p:nvSpPr>
          <p:cNvPr id="5" name="Date Placeholder 4">
            <a:extLst>
              <a:ext uri="{FF2B5EF4-FFF2-40B4-BE49-F238E27FC236}">
                <a16:creationId xmlns:a16="http://schemas.microsoft.com/office/drawing/2014/main" id="{1C48E739-FE6E-403F-8B24-A67F37736608}"/>
              </a:ext>
            </a:extLst>
          </p:cNvPr>
          <p:cNvSpPr>
            <a:spLocks noGrp="1"/>
          </p:cNvSpPr>
          <p:nvPr>
            <p:ph type="dt" sz="half" idx="10"/>
          </p:nvPr>
        </p:nvSpPr>
        <p:spPr/>
        <p:txBody>
          <a:bodyPr/>
          <a:lstStyle/>
          <a:p>
            <a:fld id="{8B3FA506-6BE4-4B78-AFCF-192644784DFA}" type="datetime9">
              <a:rPr lang="en-US" smtClean="0"/>
              <a:t>5/21/2022 10:39:51 AM</a:t>
            </a:fld>
            <a:endParaRPr lang="en-US"/>
          </a:p>
        </p:txBody>
      </p:sp>
      <p:sp>
        <p:nvSpPr>
          <p:cNvPr id="6" name="Footer Placeholder 5">
            <a:extLst>
              <a:ext uri="{FF2B5EF4-FFF2-40B4-BE49-F238E27FC236}">
                <a16:creationId xmlns:a16="http://schemas.microsoft.com/office/drawing/2014/main" id="{EF72D869-FD64-47EB-B1BA-4AB416D84880}"/>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Although cell growth (in terms of </a:t>
            </a:r>
            <a:r>
              <a:rPr lang="en-US" dirty="0" err="1"/>
              <a:t>cytoplasmic</a:t>
            </a:r>
            <a:r>
              <a:rPr lang="en-US" dirty="0"/>
              <a:t> increase) is a continuous process, DNA synthesis occurs only during one specific stage in the cell cycle. </a:t>
            </a:r>
          </a:p>
          <a:p>
            <a:r>
              <a:rPr lang="en-US" dirty="0"/>
              <a:t>The replicated chromosomes (DNA) are then distributed to daughter nuclei by a complex series of events during cell division. </a:t>
            </a:r>
          </a:p>
          <a:p>
            <a:r>
              <a:rPr lang="en-US" dirty="0"/>
              <a:t>These events are themselves under genetic control.</a:t>
            </a:r>
          </a:p>
        </p:txBody>
      </p:sp>
      <p:sp>
        <p:nvSpPr>
          <p:cNvPr id="4" name="Slide Number Placeholder 3"/>
          <p:cNvSpPr>
            <a:spLocks noGrp="1"/>
          </p:cNvSpPr>
          <p:nvPr>
            <p:ph type="sldNum" sz="quarter" idx="12"/>
          </p:nvPr>
        </p:nvSpPr>
        <p:spPr/>
        <p:txBody>
          <a:bodyPr/>
          <a:lstStyle/>
          <a:p>
            <a:fld id="{45D2762C-1907-4D79-8D92-A4DC1472A5F2}" type="slidenum">
              <a:rPr lang="en-US" smtClean="0"/>
              <a:pPr/>
              <a:t>4</a:t>
            </a:fld>
            <a:endParaRPr lang="en-US"/>
          </a:p>
        </p:txBody>
      </p:sp>
      <p:sp>
        <p:nvSpPr>
          <p:cNvPr id="5" name="Date Placeholder 4">
            <a:extLst>
              <a:ext uri="{FF2B5EF4-FFF2-40B4-BE49-F238E27FC236}">
                <a16:creationId xmlns:a16="http://schemas.microsoft.com/office/drawing/2014/main" id="{69592227-442C-4B75-A056-19D94897B6AD}"/>
              </a:ext>
            </a:extLst>
          </p:cNvPr>
          <p:cNvSpPr>
            <a:spLocks noGrp="1"/>
          </p:cNvSpPr>
          <p:nvPr>
            <p:ph type="dt" sz="half" idx="10"/>
          </p:nvPr>
        </p:nvSpPr>
        <p:spPr/>
        <p:txBody>
          <a:bodyPr/>
          <a:lstStyle/>
          <a:p>
            <a:fld id="{B25AD5AE-9749-4A8B-A4C0-98ACA3C09A5A}" type="datetime9">
              <a:rPr lang="en-US" smtClean="0"/>
              <a:t>5/21/2022 10:39:51 AM</a:t>
            </a:fld>
            <a:endParaRPr lang="en-US"/>
          </a:p>
        </p:txBody>
      </p:sp>
      <p:sp>
        <p:nvSpPr>
          <p:cNvPr id="6" name="Footer Placeholder 5">
            <a:extLst>
              <a:ext uri="{FF2B5EF4-FFF2-40B4-BE49-F238E27FC236}">
                <a16:creationId xmlns:a16="http://schemas.microsoft.com/office/drawing/2014/main" id="{2F8EA358-5208-474A-8B99-1C84E04820D2}"/>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Dividing cells use an unusually large amount of energy. </a:t>
            </a:r>
          </a:p>
          <a:p>
            <a:r>
              <a:rPr lang="en-US" dirty="0"/>
              <a:t>For example, they must synthesize new organic materials and move organelles and chromosomes within the cell.</a:t>
            </a:r>
          </a:p>
          <a:p>
            <a:r>
              <a:rPr lang="en-US" dirty="0"/>
              <a:t> All these processes require ATP in substantial amounts. Cells that do not have adequate energy sources cannot divide. </a:t>
            </a:r>
          </a:p>
          <a:p>
            <a:r>
              <a:rPr lang="en-US" dirty="0"/>
              <a:t>In a person who is starving, normal cell growth and maintenance grind to a halt.</a:t>
            </a:r>
          </a:p>
          <a:p>
            <a:r>
              <a:rPr lang="en-US" dirty="0"/>
              <a:t> </a:t>
            </a:r>
          </a:p>
        </p:txBody>
      </p:sp>
      <p:sp>
        <p:nvSpPr>
          <p:cNvPr id="4" name="Slide Number Placeholder 3"/>
          <p:cNvSpPr>
            <a:spLocks noGrp="1"/>
          </p:cNvSpPr>
          <p:nvPr>
            <p:ph type="sldNum" sz="quarter" idx="12"/>
          </p:nvPr>
        </p:nvSpPr>
        <p:spPr/>
        <p:txBody>
          <a:bodyPr/>
          <a:lstStyle/>
          <a:p>
            <a:fld id="{45D2762C-1907-4D79-8D92-A4DC1472A5F2}" type="slidenum">
              <a:rPr lang="en-US" smtClean="0"/>
              <a:pPr/>
              <a:t>40</a:t>
            </a:fld>
            <a:endParaRPr lang="en-US"/>
          </a:p>
        </p:txBody>
      </p:sp>
      <p:sp>
        <p:nvSpPr>
          <p:cNvPr id="5" name="Date Placeholder 4">
            <a:extLst>
              <a:ext uri="{FF2B5EF4-FFF2-40B4-BE49-F238E27FC236}">
                <a16:creationId xmlns:a16="http://schemas.microsoft.com/office/drawing/2014/main" id="{0F199224-D849-4800-8C71-854EB20532D5}"/>
              </a:ext>
            </a:extLst>
          </p:cNvPr>
          <p:cNvSpPr>
            <a:spLocks noGrp="1"/>
          </p:cNvSpPr>
          <p:nvPr>
            <p:ph type="dt" sz="half" idx="10"/>
          </p:nvPr>
        </p:nvSpPr>
        <p:spPr/>
        <p:txBody>
          <a:bodyPr/>
          <a:lstStyle/>
          <a:p>
            <a:fld id="{446C8B45-4F2D-4398-81EE-FC63EF5D9466}" type="datetime9">
              <a:rPr lang="en-US" smtClean="0"/>
              <a:t>5/21/2022 10:39:51 AM</a:t>
            </a:fld>
            <a:endParaRPr lang="en-US"/>
          </a:p>
        </p:txBody>
      </p:sp>
      <p:sp>
        <p:nvSpPr>
          <p:cNvPr id="6" name="Footer Placeholder 5">
            <a:extLst>
              <a:ext uri="{FF2B5EF4-FFF2-40B4-BE49-F238E27FC236}">
                <a16:creationId xmlns:a16="http://schemas.microsoft.com/office/drawing/2014/main" id="{80F040FC-86AC-4D39-9BE1-944E37EBD88C}"/>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For this reason, prolonged starvation slows wound healing, lowers resistance to disease, thins the skin, and changes the lining of the digestive tract. </a:t>
            </a:r>
          </a:p>
          <a:p>
            <a:r>
              <a:rPr lang="en-US" dirty="0"/>
              <a:t>The same changes are seen in the late stages of many cancers, because the cancer cells are "stealing" the nutrients that would otherwise be used to support normal cell growth and maintenance.</a:t>
            </a:r>
          </a:p>
          <a:p>
            <a:endParaRPr lang="en-US" dirty="0"/>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41</a:t>
            </a:fld>
            <a:endParaRPr lang="en-US"/>
          </a:p>
        </p:txBody>
      </p:sp>
      <p:sp>
        <p:nvSpPr>
          <p:cNvPr id="5" name="Date Placeholder 4">
            <a:extLst>
              <a:ext uri="{FF2B5EF4-FFF2-40B4-BE49-F238E27FC236}">
                <a16:creationId xmlns:a16="http://schemas.microsoft.com/office/drawing/2014/main" id="{CB6C9C39-6D5B-4820-932A-80F8163F77E1}"/>
              </a:ext>
            </a:extLst>
          </p:cNvPr>
          <p:cNvSpPr>
            <a:spLocks noGrp="1"/>
          </p:cNvSpPr>
          <p:nvPr>
            <p:ph type="dt" sz="half" idx="10"/>
          </p:nvPr>
        </p:nvSpPr>
        <p:spPr/>
        <p:txBody>
          <a:bodyPr/>
          <a:lstStyle/>
          <a:p>
            <a:fld id="{14A9F63E-21D8-4501-8402-CB0469390E91}" type="datetime9">
              <a:rPr lang="en-US" smtClean="0"/>
              <a:t>5/21/2022 10:39:51 AM</a:t>
            </a:fld>
            <a:endParaRPr lang="en-US"/>
          </a:p>
        </p:txBody>
      </p:sp>
      <p:sp>
        <p:nvSpPr>
          <p:cNvPr id="6" name="Footer Placeholder 5">
            <a:extLst>
              <a:ext uri="{FF2B5EF4-FFF2-40B4-BE49-F238E27FC236}">
                <a16:creationId xmlns:a16="http://schemas.microsoft.com/office/drawing/2014/main" id="{674D0F3D-05F8-447F-B799-0FA3FD123784}"/>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REGULATION OF THE CELL CYCLE </a:t>
            </a:r>
            <a:br>
              <a:rPr lang="en-US" dirty="0"/>
            </a:br>
            <a:endParaRPr lang="en-US" dirty="0"/>
          </a:p>
        </p:txBody>
      </p:sp>
      <p:sp>
        <p:nvSpPr>
          <p:cNvPr id="3" name="Content Placeholder 2"/>
          <p:cNvSpPr>
            <a:spLocks noGrp="1"/>
          </p:cNvSpPr>
          <p:nvPr>
            <p:ph idx="1"/>
          </p:nvPr>
        </p:nvSpPr>
        <p:spPr/>
        <p:txBody>
          <a:bodyPr>
            <a:normAutofit/>
          </a:bodyPr>
          <a:lstStyle/>
          <a:p>
            <a:r>
              <a:rPr lang="en-US" dirty="0"/>
              <a:t>In normal tissues, the rates of cell division balance cell loss or destruction. </a:t>
            </a:r>
          </a:p>
          <a:p>
            <a:r>
              <a:rPr lang="en-US" dirty="0"/>
              <a:t>Mitotic rates are genetically controlled, and many different stimuli may be responsible for activating genes that promote cell division.</a:t>
            </a:r>
          </a:p>
          <a:p>
            <a:r>
              <a:rPr lang="en-US" dirty="0"/>
              <a:t> The most important of these stimuli appear to be extracellular compounds, generally peptides, that stimulate the division of specific cell types. </a:t>
            </a:r>
          </a:p>
          <a:p>
            <a:r>
              <a:rPr lang="en-US" dirty="0"/>
              <a:t>These compounds include several hormones and a variety of growth factors. </a:t>
            </a:r>
          </a:p>
        </p:txBody>
      </p:sp>
      <p:sp>
        <p:nvSpPr>
          <p:cNvPr id="4" name="Slide Number Placeholder 3"/>
          <p:cNvSpPr>
            <a:spLocks noGrp="1"/>
          </p:cNvSpPr>
          <p:nvPr>
            <p:ph type="sldNum" sz="quarter" idx="12"/>
          </p:nvPr>
        </p:nvSpPr>
        <p:spPr/>
        <p:txBody>
          <a:bodyPr/>
          <a:lstStyle/>
          <a:p>
            <a:fld id="{45D2762C-1907-4D79-8D92-A4DC1472A5F2}" type="slidenum">
              <a:rPr lang="en-US" smtClean="0"/>
              <a:pPr/>
              <a:t>42</a:t>
            </a:fld>
            <a:endParaRPr lang="en-US"/>
          </a:p>
        </p:txBody>
      </p:sp>
      <p:sp>
        <p:nvSpPr>
          <p:cNvPr id="5" name="Date Placeholder 4">
            <a:extLst>
              <a:ext uri="{FF2B5EF4-FFF2-40B4-BE49-F238E27FC236}">
                <a16:creationId xmlns:a16="http://schemas.microsoft.com/office/drawing/2014/main" id="{D3A5CAFB-C09A-4760-8B5B-DF68E685263A}"/>
              </a:ext>
            </a:extLst>
          </p:cNvPr>
          <p:cNvSpPr>
            <a:spLocks noGrp="1"/>
          </p:cNvSpPr>
          <p:nvPr>
            <p:ph type="dt" sz="half" idx="10"/>
          </p:nvPr>
        </p:nvSpPr>
        <p:spPr/>
        <p:txBody>
          <a:bodyPr/>
          <a:lstStyle/>
          <a:p>
            <a:fld id="{2E9D3A4D-F15E-4AB0-844A-CEE6BD0EA329}" type="datetime9">
              <a:rPr lang="en-US" smtClean="0"/>
              <a:t>5/21/2022 10:39:51 AM</a:t>
            </a:fld>
            <a:endParaRPr lang="en-US"/>
          </a:p>
        </p:txBody>
      </p:sp>
      <p:sp>
        <p:nvSpPr>
          <p:cNvPr id="6" name="Footer Placeholder 5">
            <a:extLst>
              <a:ext uri="{FF2B5EF4-FFF2-40B4-BE49-F238E27FC236}">
                <a16:creationId xmlns:a16="http://schemas.microsoft.com/office/drawing/2014/main" id="{83F3243E-3A15-4641-B745-0B531CE71E84}"/>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r>
              <a:rPr lang="en-US" dirty="0"/>
              <a:t>How cell division (and thus tissue growth) is controlled is very complex. </a:t>
            </a:r>
          </a:p>
          <a:p>
            <a:r>
              <a:rPr lang="en-US" dirty="0"/>
              <a:t>The following terms are some of the features that are important in regulation, and places where errors can lead to cancer. </a:t>
            </a:r>
          </a:p>
          <a:p>
            <a:r>
              <a:rPr lang="en-US" dirty="0"/>
              <a:t>Cancer is a disease where regulation of the cell cycle goes awry and normal cell growth and behavior is lost. </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43</a:t>
            </a:fld>
            <a:endParaRPr lang="en-US"/>
          </a:p>
        </p:txBody>
      </p:sp>
      <p:sp>
        <p:nvSpPr>
          <p:cNvPr id="5" name="Date Placeholder 4">
            <a:extLst>
              <a:ext uri="{FF2B5EF4-FFF2-40B4-BE49-F238E27FC236}">
                <a16:creationId xmlns:a16="http://schemas.microsoft.com/office/drawing/2014/main" id="{E7E8A313-07C1-44A9-8916-D7A5DC1113DA}"/>
              </a:ext>
            </a:extLst>
          </p:cNvPr>
          <p:cNvSpPr>
            <a:spLocks noGrp="1"/>
          </p:cNvSpPr>
          <p:nvPr>
            <p:ph type="dt" sz="half" idx="10"/>
          </p:nvPr>
        </p:nvSpPr>
        <p:spPr/>
        <p:txBody>
          <a:bodyPr/>
          <a:lstStyle/>
          <a:p>
            <a:fld id="{6D2A6E7C-C7D2-476C-9C1E-FB383B05422D}" type="datetime9">
              <a:rPr lang="en-US" smtClean="0"/>
              <a:t>5/21/2022 10:39:51 AM</a:t>
            </a:fld>
            <a:endParaRPr lang="en-US"/>
          </a:p>
        </p:txBody>
      </p:sp>
      <p:sp>
        <p:nvSpPr>
          <p:cNvPr id="6" name="Footer Placeholder 5">
            <a:extLst>
              <a:ext uri="{FF2B5EF4-FFF2-40B4-BE49-F238E27FC236}">
                <a16:creationId xmlns:a16="http://schemas.microsoft.com/office/drawing/2014/main" id="{64130A37-0C1D-4661-B96F-899B0A4BCA3F}"/>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err="1"/>
              <a:t>Cdk</a:t>
            </a:r>
            <a:r>
              <a:rPr lang="en-US" dirty="0"/>
              <a:t> (</a:t>
            </a:r>
            <a:r>
              <a:rPr lang="en-US" dirty="0" err="1"/>
              <a:t>cyclin</a:t>
            </a:r>
            <a:r>
              <a:rPr lang="en-US" dirty="0"/>
              <a:t> dependent </a:t>
            </a:r>
            <a:r>
              <a:rPr lang="en-US" dirty="0" err="1"/>
              <a:t>kinase</a:t>
            </a:r>
            <a:r>
              <a:rPr lang="en-US" dirty="0"/>
              <a:t>, adds phosphate to a protein), along with </a:t>
            </a:r>
            <a:r>
              <a:rPr lang="en-US" dirty="0" err="1"/>
              <a:t>cyclins</a:t>
            </a:r>
            <a:r>
              <a:rPr lang="en-US" dirty="0"/>
              <a:t>, are major control switches for the cell cycle, causing the cell to move from G1 to S or G2 to M. </a:t>
            </a:r>
          </a:p>
          <a:p>
            <a:r>
              <a:rPr lang="en-US" b="1" dirty="0"/>
              <a:t>MPF</a:t>
            </a:r>
            <a:r>
              <a:rPr lang="en-US" dirty="0"/>
              <a:t> (Maturation Promoting Factor) includes the </a:t>
            </a:r>
            <a:r>
              <a:rPr lang="en-US" dirty="0" err="1"/>
              <a:t>CdK</a:t>
            </a:r>
            <a:r>
              <a:rPr lang="en-US" dirty="0"/>
              <a:t> and </a:t>
            </a:r>
            <a:r>
              <a:rPr lang="en-US" dirty="0" err="1"/>
              <a:t>cyclins</a:t>
            </a:r>
            <a:r>
              <a:rPr lang="en-US" dirty="0"/>
              <a:t> that triggers progression through the cell cycle. </a:t>
            </a:r>
          </a:p>
          <a:p>
            <a:r>
              <a:rPr lang="en-US" b="1" dirty="0"/>
              <a:t>p53</a:t>
            </a:r>
            <a:r>
              <a:rPr lang="en-US" dirty="0"/>
              <a:t> is a protein that functions to block the cell cycle if the DNA is damaged. If the damage is severe this protein can cause apoptosis (cell death). </a:t>
            </a:r>
          </a:p>
        </p:txBody>
      </p:sp>
      <p:sp>
        <p:nvSpPr>
          <p:cNvPr id="4" name="Slide Number Placeholder 3"/>
          <p:cNvSpPr>
            <a:spLocks noGrp="1"/>
          </p:cNvSpPr>
          <p:nvPr>
            <p:ph type="sldNum" sz="quarter" idx="12"/>
          </p:nvPr>
        </p:nvSpPr>
        <p:spPr/>
        <p:txBody>
          <a:bodyPr/>
          <a:lstStyle/>
          <a:p>
            <a:fld id="{45D2762C-1907-4D79-8D92-A4DC1472A5F2}" type="slidenum">
              <a:rPr lang="en-US" smtClean="0"/>
              <a:pPr/>
              <a:t>44</a:t>
            </a:fld>
            <a:endParaRPr lang="en-US"/>
          </a:p>
        </p:txBody>
      </p:sp>
      <p:sp>
        <p:nvSpPr>
          <p:cNvPr id="5" name="Date Placeholder 4">
            <a:extLst>
              <a:ext uri="{FF2B5EF4-FFF2-40B4-BE49-F238E27FC236}">
                <a16:creationId xmlns:a16="http://schemas.microsoft.com/office/drawing/2014/main" id="{6E681437-FB8D-49B1-94EA-D2B170133865}"/>
              </a:ext>
            </a:extLst>
          </p:cNvPr>
          <p:cNvSpPr>
            <a:spLocks noGrp="1"/>
          </p:cNvSpPr>
          <p:nvPr>
            <p:ph type="dt" sz="half" idx="10"/>
          </p:nvPr>
        </p:nvSpPr>
        <p:spPr/>
        <p:txBody>
          <a:bodyPr/>
          <a:lstStyle/>
          <a:p>
            <a:fld id="{F526FE0C-FAAA-471D-87E3-DDB15C157E1E}" type="datetime9">
              <a:rPr lang="en-US" smtClean="0"/>
              <a:t>5/21/2022 10:39:51 AM</a:t>
            </a:fld>
            <a:endParaRPr lang="en-US"/>
          </a:p>
        </p:txBody>
      </p:sp>
      <p:sp>
        <p:nvSpPr>
          <p:cNvPr id="6" name="Footer Placeholder 5">
            <a:extLst>
              <a:ext uri="{FF2B5EF4-FFF2-40B4-BE49-F238E27FC236}">
                <a16:creationId xmlns:a16="http://schemas.microsoft.com/office/drawing/2014/main" id="{3D5D15E5-9396-42A0-BA0B-01851F3E8EA6}"/>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0"/>
            <a:r>
              <a:rPr lang="en-US" dirty="0"/>
              <a:t>p53 levels are increased in damaged cells. This allows time to repair DNA by blocking the cell cycle. </a:t>
            </a:r>
          </a:p>
          <a:p>
            <a:pPr lvl="0"/>
            <a:r>
              <a:rPr lang="en-US" dirty="0"/>
              <a:t>A p53 mutation is the most frequent mutation leading to cancer. An extreme case of this is Li </a:t>
            </a:r>
            <a:r>
              <a:rPr lang="en-US" dirty="0" err="1"/>
              <a:t>Fraumeni</a:t>
            </a:r>
            <a:r>
              <a:rPr lang="en-US" dirty="0"/>
              <a:t> syndrome, where a genetic a defect in p53 leads to a high frequency of cancer in affected individuals. </a:t>
            </a:r>
          </a:p>
          <a:p>
            <a:r>
              <a:rPr lang="en-US" b="1" dirty="0"/>
              <a:t>p27</a:t>
            </a:r>
            <a:r>
              <a:rPr lang="en-US" dirty="0"/>
              <a:t> is a protein that binds to </a:t>
            </a:r>
            <a:r>
              <a:rPr lang="en-US" dirty="0" err="1"/>
              <a:t>cyclin</a:t>
            </a:r>
            <a:r>
              <a:rPr lang="en-US" dirty="0"/>
              <a:t> and </a:t>
            </a:r>
            <a:r>
              <a:rPr lang="en-US" dirty="0" err="1"/>
              <a:t>cdk</a:t>
            </a:r>
            <a:r>
              <a:rPr lang="en-US" dirty="0"/>
              <a:t> blocking entry into S phase. Recent research (</a:t>
            </a:r>
            <a:r>
              <a:rPr lang="en-US" i="1" dirty="0"/>
              <a:t>Nature Medicine </a:t>
            </a:r>
            <a:r>
              <a:rPr lang="en-US" dirty="0"/>
              <a:t>3, 152 (1997)) suggests that breast cancer prognosis is determined by p27 levels. Reduced levels of p27 predict a poor outcome for breast cancer patients. </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45</a:t>
            </a:fld>
            <a:endParaRPr lang="en-US"/>
          </a:p>
        </p:txBody>
      </p:sp>
      <p:sp>
        <p:nvSpPr>
          <p:cNvPr id="5" name="Date Placeholder 4">
            <a:extLst>
              <a:ext uri="{FF2B5EF4-FFF2-40B4-BE49-F238E27FC236}">
                <a16:creationId xmlns:a16="http://schemas.microsoft.com/office/drawing/2014/main" id="{3108EA8F-498B-4A66-8705-A0956AAA8B21}"/>
              </a:ext>
            </a:extLst>
          </p:cNvPr>
          <p:cNvSpPr>
            <a:spLocks noGrp="1"/>
          </p:cNvSpPr>
          <p:nvPr>
            <p:ph type="dt" sz="half" idx="10"/>
          </p:nvPr>
        </p:nvSpPr>
        <p:spPr/>
        <p:txBody>
          <a:bodyPr/>
          <a:lstStyle/>
          <a:p>
            <a:fld id="{38C2E192-0E9C-42E4-9995-2595B24E841A}" type="datetime9">
              <a:rPr lang="en-US" smtClean="0"/>
              <a:t>5/21/2022 10:39:51 AM</a:t>
            </a:fld>
            <a:endParaRPr lang="en-US"/>
          </a:p>
        </p:txBody>
      </p:sp>
      <p:sp>
        <p:nvSpPr>
          <p:cNvPr id="6" name="Footer Placeholder 5">
            <a:extLst>
              <a:ext uri="{FF2B5EF4-FFF2-40B4-BE49-F238E27FC236}">
                <a16:creationId xmlns:a16="http://schemas.microsoft.com/office/drawing/2014/main" id="{6EE2C09F-3D11-4F5D-9040-9CA9CC41492A}"/>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CELL DIVISION AND CANCER</a:t>
            </a:r>
            <a:br>
              <a:rPr lang="en-US" dirty="0"/>
            </a:br>
            <a:endParaRPr lang="en-US" dirty="0"/>
          </a:p>
        </p:txBody>
      </p:sp>
      <p:sp>
        <p:nvSpPr>
          <p:cNvPr id="3" name="Content Placeholder 2"/>
          <p:cNvSpPr>
            <a:spLocks noGrp="1"/>
          </p:cNvSpPr>
          <p:nvPr>
            <p:ph idx="1"/>
          </p:nvPr>
        </p:nvSpPr>
        <p:spPr/>
        <p:txBody>
          <a:bodyPr>
            <a:normAutofit/>
          </a:bodyPr>
          <a:lstStyle/>
          <a:p>
            <a:r>
              <a:rPr lang="en-US" dirty="0"/>
              <a:t>When the rate of cell division and growth exceeds the rate of cell death, a tissue begins to enlarge. </a:t>
            </a:r>
          </a:p>
          <a:p>
            <a:r>
              <a:rPr lang="en-US" dirty="0"/>
              <a:t>A tumor, or neoplasm, is a mass or swelling produced by abnormal cell growth and division. </a:t>
            </a:r>
          </a:p>
          <a:p>
            <a:r>
              <a:rPr lang="en-US" dirty="0"/>
              <a:t>In a benign tumor, the cells usually remain within a connective tissue capsule. Such a tumor seldom threatens an individual's life. </a:t>
            </a:r>
          </a:p>
          <a:p>
            <a:r>
              <a:rPr lang="en-US" dirty="0"/>
              <a:t>The tumor can commonly be surgically removed if its size or position disturbs tissue function.</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46</a:t>
            </a:fld>
            <a:endParaRPr lang="en-US"/>
          </a:p>
        </p:txBody>
      </p:sp>
      <p:sp>
        <p:nvSpPr>
          <p:cNvPr id="5" name="Date Placeholder 4">
            <a:extLst>
              <a:ext uri="{FF2B5EF4-FFF2-40B4-BE49-F238E27FC236}">
                <a16:creationId xmlns:a16="http://schemas.microsoft.com/office/drawing/2014/main" id="{FC632FBC-CCBE-448F-B8B4-467FA3D8E748}"/>
              </a:ext>
            </a:extLst>
          </p:cNvPr>
          <p:cNvSpPr>
            <a:spLocks noGrp="1"/>
          </p:cNvSpPr>
          <p:nvPr>
            <p:ph type="dt" sz="half" idx="10"/>
          </p:nvPr>
        </p:nvSpPr>
        <p:spPr/>
        <p:txBody>
          <a:bodyPr/>
          <a:lstStyle/>
          <a:p>
            <a:fld id="{27E58D10-AC14-42BC-91A0-70C2D5E7300A}" type="datetime9">
              <a:rPr lang="en-US" smtClean="0"/>
              <a:t>5/21/2022 10:39:51 AM</a:t>
            </a:fld>
            <a:endParaRPr lang="en-US"/>
          </a:p>
        </p:txBody>
      </p:sp>
      <p:sp>
        <p:nvSpPr>
          <p:cNvPr id="6" name="Footer Placeholder 5">
            <a:extLst>
              <a:ext uri="{FF2B5EF4-FFF2-40B4-BE49-F238E27FC236}">
                <a16:creationId xmlns:a16="http://schemas.microsoft.com/office/drawing/2014/main" id="{C0B4C775-B7A3-4506-AC48-BE92D99361CA}"/>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Cells in a malignant tumor no longer respond to normal control mechanisms. </a:t>
            </a:r>
          </a:p>
          <a:p>
            <a:r>
              <a:rPr lang="en-US" dirty="0"/>
              <a:t>These cells spread into surrounding tissues from the </a:t>
            </a:r>
            <a:r>
              <a:rPr lang="en-US" i="1" dirty="0"/>
              <a:t>primary tumor</a:t>
            </a:r>
            <a:r>
              <a:rPr lang="en-US" dirty="0"/>
              <a:t> (or </a:t>
            </a:r>
            <a:r>
              <a:rPr lang="en-US" i="1" dirty="0"/>
              <a:t>primary neoplasm</a:t>
            </a:r>
            <a:r>
              <a:rPr lang="en-US" dirty="0"/>
              <a:t>). </a:t>
            </a:r>
          </a:p>
          <a:p>
            <a:r>
              <a:rPr lang="en-US" dirty="0"/>
              <a:t>This process is called invasion. Cancer cells may also travel to distant tissues and organs and establish </a:t>
            </a:r>
            <a:r>
              <a:rPr lang="en-US" i="1" dirty="0"/>
              <a:t>secondary tumors</a:t>
            </a:r>
            <a:r>
              <a:rPr lang="en-US" dirty="0"/>
              <a:t>. </a:t>
            </a:r>
          </a:p>
          <a:p>
            <a:r>
              <a:rPr lang="en-US" dirty="0"/>
              <a:t>This dispersion is called metastasis (</a:t>
            </a:r>
            <a:r>
              <a:rPr lang="en-US" i="1" dirty="0"/>
              <a:t>meta, </a:t>
            </a:r>
            <a:r>
              <a:rPr lang="en-US" dirty="0"/>
              <a:t>after + </a:t>
            </a:r>
            <a:r>
              <a:rPr lang="en-US" i="1" dirty="0"/>
              <a:t>stasis, </a:t>
            </a:r>
            <a:r>
              <a:rPr lang="en-US" dirty="0"/>
              <a:t>standing still). Metastasis is dangerous and difficult to control.</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47</a:t>
            </a:fld>
            <a:endParaRPr lang="en-US"/>
          </a:p>
        </p:txBody>
      </p:sp>
      <p:sp>
        <p:nvSpPr>
          <p:cNvPr id="5" name="Date Placeholder 4">
            <a:extLst>
              <a:ext uri="{FF2B5EF4-FFF2-40B4-BE49-F238E27FC236}">
                <a16:creationId xmlns:a16="http://schemas.microsoft.com/office/drawing/2014/main" id="{8F0EDAFD-8268-43F2-8D4A-FD7C649882BE}"/>
              </a:ext>
            </a:extLst>
          </p:cNvPr>
          <p:cNvSpPr>
            <a:spLocks noGrp="1"/>
          </p:cNvSpPr>
          <p:nvPr>
            <p:ph type="dt" sz="half" idx="10"/>
          </p:nvPr>
        </p:nvSpPr>
        <p:spPr/>
        <p:txBody>
          <a:bodyPr/>
          <a:lstStyle/>
          <a:p>
            <a:fld id="{43578D1C-62BD-4868-87CB-0FD66831DDD7}" type="datetime9">
              <a:rPr lang="en-US" smtClean="0"/>
              <a:t>5/21/2022 10:39:51 AM</a:t>
            </a:fld>
            <a:endParaRPr lang="en-US"/>
          </a:p>
        </p:txBody>
      </p:sp>
      <p:sp>
        <p:nvSpPr>
          <p:cNvPr id="6" name="Footer Placeholder 5">
            <a:extLst>
              <a:ext uri="{FF2B5EF4-FFF2-40B4-BE49-F238E27FC236}">
                <a16:creationId xmlns:a16="http://schemas.microsoft.com/office/drawing/2014/main" id="{0E0DBEE7-12E0-4A91-B27C-8C00D2602A3C}"/>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term cancer refers to an illness characterized by malignant cells. Cancer develops in the series of steps diagrammed in Figure 3-28 . </a:t>
            </a:r>
          </a:p>
          <a:p>
            <a:r>
              <a:rPr lang="en-US" dirty="0"/>
              <a:t>Initially, the cancer cells are restricted to the primary tumor.</a:t>
            </a:r>
          </a:p>
          <a:p>
            <a:r>
              <a:rPr lang="en-US" dirty="0"/>
              <a:t> In most cases, all the cells in the tumor are the daughter cells of a single malignant cell.</a:t>
            </a:r>
          </a:p>
          <a:p>
            <a:r>
              <a:rPr lang="en-US" dirty="0"/>
              <a:t> Cancer cells gradually lose their resemblance to normal cells.</a:t>
            </a:r>
          </a:p>
          <a:p>
            <a:r>
              <a:rPr lang="en-US" dirty="0"/>
              <a:t> They change size and shape, typically becoming abnormally large or small. </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48</a:t>
            </a:fld>
            <a:endParaRPr lang="en-US"/>
          </a:p>
        </p:txBody>
      </p:sp>
      <p:sp>
        <p:nvSpPr>
          <p:cNvPr id="5" name="Date Placeholder 4">
            <a:extLst>
              <a:ext uri="{FF2B5EF4-FFF2-40B4-BE49-F238E27FC236}">
                <a16:creationId xmlns:a16="http://schemas.microsoft.com/office/drawing/2014/main" id="{510FEC09-79FC-4664-B933-3BDE2EBA491A}"/>
              </a:ext>
            </a:extLst>
          </p:cNvPr>
          <p:cNvSpPr>
            <a:spLocks noGrp="1"/>
          </p:cNvSpPr>
          <p:nvPr>
            <p:ph type="dt" sz="half" idx="10"/>
          </p:nvPr>
        </p:nvSpPr>
        <p:spPr/>
        <p:txBody>
          <a:bodyPr/>
          <a:lstStyle/>
          <a:p>
            <a:fld id="{9F42A76E-C59E-4F86-909F-83AC8B6B42A7}" type="datetime9">
              <a:rPr lang="en-US" smtClean="0"/>
              <a:t>5/21/2022 10:39:51 AM</a:t>
            </a:fld>
            <a:endParaRPr lang="en-US"/>
          </a:p>
        </p:txBody>
      </p:sp>
      <p:sp>
        <p:nvSpPr>
          <p:cNvPr id="6" name="Footer Placeholder 5">
            <a:extLst>
              <a:ext uri="{FF2B5EF4-FFF2-40B4-BE49-F238E27FC236}">
                <a16:creationId xmlns:a16="http://schemas.microsoft.com/office/drawing/2014/main" id="{E7237D09-3E3E-4FBC-A209-B1E1DA9C1FA9}"/>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At first, the growth of the primary tumor distorts the tissue, but the basic tissue organization remains intact. </a:t>
            </a:r>
          </a:p>
          <a:p>
            <a:r>
              <a:rPr lang="en-US" dirty="0"/>
              <a:t>Metastasis begins with invasion as tumor cells "break out" of the primary tumor and invade the surrounding tissue. </a:t>
            </a:r>
          </a:p>
          <a:p>
            <a:r>
              <a:rPr lang="en-US" dirty="0"/>
              <a:t>They may then enter the lymphatic system and accumulate in nearby lymph nodes.</a:t>
            </a:r>
          </a:p>
          <a:p>
            <a:r>
              <a:rPr lang="en-US" dirty="0"/>
              <a:t> When metastasis involves the penetration of blood vessels, the cancer cells circulate throughout the body.</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49</a:t>
            </a:fld>
            <a:endParaRPr lang="en-US"/>
          </a:p>
        </p:txBody>
      </p:sp>
      <p:sp>
        <p:nvSpPr>
          <p:cNvPr id="5" name="Date Placeholder 4">
            <a:extLst>
              <a:ext uri="{FF2B5EF4-FFF2-40B4-BE49-F238E27FC236}">
                <a16:creationId xmlns:a16="http://schemas.microsoft.com/office/drawing/2014/main" id="{CC5E2A81-34A2-47E4-AF71-BFDA3419AE0A}"/>
              </a:ext>
            </a:extLst>
          </p:cNvPr>
          <p:cNvSpPr>
            <a:spLocks noGrp="1"/>
          </p:cNvSpPr>
          <p:nvPr>
            <p:ph type="dt" sz="half" idx="10"/>
          </p:nvPr>
        </p:nvSpPr>
        <p:spPr/>
        <p:txBody>
          <a:bodyPr/>
          <a:lstStyle/>
          <a:p>
            <a:fld id="{4769E8D4-F5E4-409B-A241-ED8FEF224276}" type="datetime9">
              <a:rPr lang="en-US" smtClean="0"/>
              <a:t>5/21/2022 10:39:51 AM</a:t>
            </a:fld>
            <a:endParaRPr lang="en-US"/>
          </a:p>
        </p:txBody>
      </p:sp>
      <p:sp>
        <p:nvSpPr>
          <p:cNvPr id="6" name="Footer Placeholder 5">
            <a:extLst>
              <a:ext uri="{FF2B5EF4-FFF2-40B4-BE49-F238E27FC236}">
                <a16:creationId xmlns:a16="http://schemas.microsoft.com/office/drawing/2014/main" id="{E14CE75F-ED4F-42D3-AE78-56182C234EE5}"/>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The M Phase represents the phase when the actual cell division or mitosis occurs.</a:t>
            </a:r>
          </a:p>
          <a:p>
            <a:r>
              <a:rPr lang="en-US" dirty="0" err="1"/>
              <a:t>Interphase</a:t>
            </a:r>
            <a:r>
              <a:rPr lang="en-US" dirty="0"/>
              <a:t> represents the phase between two successive M phases. </a:t>
            </a:r>
          </a:p>
          <a:p>
            <a:r>
              <a:rPr lang="en-US" dirty="0"/>
              <a:t>It is significant to note that in the 24 hour average duration of cell cycle of a human cell, cell division proper lasts for only about an hour.</a:t>
            </a:r>
          </a:p>
          <a:p>
            <a:r>
              <a:rPr lang="en-US" dirty="0"/>
              <a:t> The </a:t>
            </a:r>
            <a:r>
              <a:rPr lang="en-US" dirty="0" err="1"/>
              <a:t>interphase</a:t>
            </a:r>
            <a:r>
              <a:rPr lang="en-US" dirty="0"/>
              <a:t> lasts more than 95% of the duration of cell cycle.</a:t>
            </a:r>
          </a:p>
          <a:p>
            <a:r>
              <a:rPr lang="en-US" dirty="0"/>
              <a:t>The M Phase starts with the nuclear division, corresponding to the separation of daughter chromosomes </a:t>
            </a:r>
            <a:r>
              <a:rPr lang="en-US" b="1" dirty="0"/>
              <a:t>(</a:t>
            </a:r>
            <a:r>
              <a:rPr lang="en-US" b="1" dirty="0" err="1"/>
              <a:t>karyokinesis</a:t>
            </a:r>
            <a:r>
              <a:rPr lang="en-US" b="1" dirty="0"/>
              <a:t>) and usually ends </a:t>
            </a:r>
            <a:r>
              <a:rPr lang="en-US" dirty="0"/>
              <a:t>with division of cytoplasm </a:t>
            </a:r>
            <a:r>
              <a:rPr lang="en-US" b="1" dirty="0"/>
              <a:t>(cytokinesis). </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5</a:t>
            </a:fld>
            <a:endParaRPr lang="en-US"/>
          </a:p>
        </p:txBody>
      </p:sp>
      <p:sp>
        <p:nvSpPr>
          <p:cNvPr id="5" name="Date Placeholder 4">
            <a:extLst>
              <a:ext uri="{FF2B5EF4-FFF2-40B4-BE49-F238E27FC236}">
                <a16:creationId xmlns:a16="http://schemas.microsoft.com/office/drawing/2014/main" id="{763AFD88-3CEE-4444-B5A9-FD50EB31716E}"/>
              </a:ext>
            </a:extLst>
          </p:cNvPr>
          <p:cNvSpPr>
            <a:spLocks noGrp="1"/>
          </p:cNvSpPr>
          <p:nvPr>
            <p:ph type="dt" sz="half" idx="10"/>
          </p:nvPr>
        </p:nvSpPr>
        <p:spPr/>
        <p:txBody>
          <a:bodyPr/>
          <a:lstStyle/>
          <a:p>
            <a:fld id="{A4590796-D931-457B-91A4-68B58D610BE0}" type="datetime9">
              <a:rPr lang="en-US" smtClean="0"/>
              <a:t>5/21/2022 10:39:51 AM</a:t>
            </a:fld>
            <a:endParaRPr lang="en-US"/>
          </a:p>
        </p:txBody>
      </p:sp>
      <p:sp>
        <p:nvSpPr>
          <p:cNvPr id="6" name="Footer Placeholder 5">
            <a:extLst>
              <a:ext uri="{FF2B5EF4-FFF2-40B4-BE49-F238E27FC236}">
                <a16:creationId xmlns:a16="http://schemas.microsoft.com/office/drawing/2014/main" id="{A0310708-C2D9-4363-9DC6-8AE5F2890319}"/>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Responding to cues that are as yet unknown, cancer cells within the circulatory system ultimately escape out of the blood vessels to establish secondary tumors at other sites. </a:t>
            </a:r>
          </a:p>
          <a:p>
            <a:r>
              <a:rPr lang="en-US" dirty="0"/>
              <a:t>These tumors are extremely active metabolically, and their presence stimulates the growth of blood vessels into the area. </a:t>
            </a:r>
          </a:p>
          <a:p>
            <a:r>
              <a:rPr lang="en-US" dirty="0"/>
              <a:t>The increased circulatory supply provides additional nutrients and further accelerates tumor growth and metastasis.</a:t>
            </a:r>
          </a:p>
          <a:p>
            <a:r>
              <a:rPr lang="en-US" dirty="0"/>
              <a:t>Organ function begins to deteriorate as the number of cancer cells increases. </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50</a:t>
            </a:fld>
            <a:endParaRPr lang="en-US"/>
          </a:p>
        </p:txBody>
      </p:sp>
      <p:sp>
        <p:nvSpPr>
          <p:cNvPr id="5" name="Date Placeholder 4">
            <a:extLst>
              <a:ext uri="{FF2B5EF4-FFF2-40B4-BE49-F238E27FC236}">
                <a16:creationId xmlns:a16="http://schemas.microsoft.com/office/drawing/2014/main" id="{15F36A1B-226C-4286-9D12-1D66BFA3A127}"/>
              </a:ext>
            </a:extLst>
          </p:cNvPr>
          <p:cNvSpPr>
            <a:spLocks noGrp="1"/>
          </p:cNvSpPr>
          <p:nvPr>
            <p:ph type="dt" sz="half" idx="10"/>
          </p:nvPr>
        </p:nvSpPr>
        <p:spPr/>
        <p:txBody>
          <a:bodyPr/>
          <a:lstStyle/>
          <a:p>
            <a:fld id="{64F43FCB-2731-4064-B246-D8634AAB2DBD}" type="datetime9">
              <a:rPr lang="en-US" smtClean="0"/>
              <a:t>5/21/2022 10:39:51 AM</a:t>
            </a:fld>
            <a:endParaRPr lang="en-US"/>
          </a:p>
        </p:txBody>
      </p:sp>
      <p:sp>
        <p:nvSpPr>
          <p:cNvPr id="6" name="Footer Placeholder 5">
            <a:extLst>
              <a:ext uri="{FF2B5EF4-FFF2-40B4-BE49-F238E27FC236}">
                <a16:creationId xmlns:a16="http://schemas.microsoft.com/office/drawing/2014/main" id="{FBCD7B8B-A81E-493D-A8AA-DE111F4AA8E7}"/>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cancer cells may not perform their original functions at all, or they may perform normal functions in an unusual way. </a:t>
            </a:r>
          </a:p>
          <a:p>
            <a:r>
              <a:rPr lang="en-US" dirty="0"/>
              <a:t>For example, endocrine cancer cells may produce normal hormones but in excessively large amounts.</a:t>
            </a:r>
          </a:p>
          <a:p>
            <a:r>
              <a:rPr lang="en-US" dirty="0"/>
              <a:t> Cancer cells do not use energy very efficiently.</a:t>
            </a:r>
          </a:p>
          <a:p>
            <a:r>
              <a:rPr lang="en-US" dirty="0"/>
              <a:t> They grow and multiply at the expense of healthy tissues, competing for space and nutrients with normal cells. </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51</a:t>
            </a:fld>
            <a:endParaRPr lang="en-US"/>
          </a:p>
        </p:txBody>
      </p:sp>
      <p:sp>
        <p:nvSpPr>
          <p:cNvPr id="5" name="Date Placeholder 4">
            <a:extLst>
              <a:ext uri="{FF2B5EF4-FFF2-40B4-BE49-F238E27FC236}">
                <a16:creationId xmlns:a16="http://schemas.microsoft.com/office/drawing/2014/main" id="{5AEE20DF-34FD-47A2-B1DE-1BF61D0BA9DD}"/>
              </a:ext>
            </a:extLst>
          </p:cNvPr>
          <p:cNvSpPr>
            <a:spLocks noGrp="1"/>
          </p:cNvSpPr>
          <p:nvPr>
            <p:ph type="dt" sz="half" idx="10"/>
          </p:nvPr>
        </p:nvSpPr>
        <p:spPr/>
        <p:txBody>
          <a:bodyPr/>
          <a:lstStyle/>
          <a:p>
            <a:fld id="{5004E02D-6056-4F0A-8175-A82DCF23C125}" type="datetime9">
              <a:rPr lang="en-US" smtClean="0"/>
              <a:t>5/21/2022 10:39:51 AM</a:t>
            </a:fld>
            <a:endParaRPr lang="en-US"/>
          </a:p>
        </p:txBody>
      </p:sp>
      <p:sp>
        <p:nvSpPr>
          <p:cNvPr id="6" name="Footer Placeholder 5">
            <a:extLst>
              <a:ext uri="{FF2B5EF4-FFF2-40B4-BE49-F238E27FC236}">
                <a16:creationId xmlns:a16="http://schemas.microsoft.com/office/drawing/2014/main" id="{49E891B2-603A-45B7-9CF1-83DCBDFD7CC4}"/>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This competition accounts for the starved appearance of many patients in the late stages of cancer. </a:t>
            </a:r>
          </a:p>
          <a:p>
            <a:r>
              <a:rPr lang="en-US" dirty="0"/>
              <a:t>Death may occur as a result of the compression of vital organs when nonfunctional cancer cells have killed or replaced the healthy cells in those organs or when the cancer cells have starved normal tissues of essential nutrients.</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52</a:t>
            </a:fld>
            <a:endParaRPr lang="en-US"/>
          </a:p>
        </p:txBody>
      </p:sp>
      <p:sp>
        <p:nvSpPr>
          <p:cNvPr id="5" name="Date Placeholder 4">
            <a:extLst>
              <a:ext uri="{FF2B5EF4-FFF2-40B4-BE49-F238E27FC236}">
                <a16:creationId xmlns:a16="http://schemas.microsoft.com/office/drawing/2014/main" id="{ECAD9468-85C1-4592-A261-9443495A9B7B}"/>
              </a:ext>
            </a:extLst>
          </p:cNvPr>
          <p:cNvSpPr>
            <a:spLocks noGrp="1"/>
          </p:cNvSpPr>
          <p:nvPr>
            <p:ph type="dt" sz="half" idx="10"/>
          </p:nvPr>
        </p:nvSpPr>
        <p:spPr/>
        <p:txBody>
          <a:bodyPr/>
          <a:lstStyle/>
          <a:p>
            <a:fld id="{C1BE128E-BA52-482D-BA3E-8A0B4530B895}" type="datetime9">
              <a:rPr lang="en-US" smtClean="0"/>
              <a:t>5/21/2022 10:39:51 AM</a:t>
            </a:fld>
            <a:endParaRPr lang="en-US"/>
          </a:p>
        </p:txBody>
      </p:sp>
      <p:sp>
        <p:nvSpPr>
          <p:cNvPr id="6" name="Footer Placeholder 5">
            <a:extLst>
              <a:ext uri="{FF2B5EF4-FFF2-40B4-BE49-F238E27FC236}">
                <a16:creationId xmlns:a16="http://schemas.microsoft.com/office/drawing/2014/main" id="{6D08A823-2976-43B6-BDB9-849CE93D2A4B}"/>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growth of blood vessels into the tumor is a vital step in the development and spread of the cancer. </a:t>
            </a:r>
          </a:p>
          <a:p>
            <a:r>
              <a:rPr lang="en-US" dirty="0"/>
              <a:t>Without those vessels, the growth and metastasis of the cancer cells will be limited by the availability of oxygen and nutrients.</a:t>
            </a:r>
          </a:p>
          <a:p>
            <a:r>
              <a:rPr lang="en-US" dirty="0"/>
              <a:t> A peptide called </a:t>
            </a:r>
            <a:r>
              <a:rPr lang="en-US" i="1" dirty="0" err="1"/>
              <a:t>antiangiogenesis</a:t>
            </a:r>
            <a:r>
              <a:rPr lang="en-US" i="1" dirty="0"/>
              <a:t> factor</a:t>
            </a:r>
            <a:r>
              <a:rPr lang="en-US" dirty="0"/>
              <a:t> can prevent the growth of blood vessels and can slow the growth of cancers. </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53</a:t>
            </a:fld>
            <a:endParaRPr lang="en-US"/>
          </a:p>
        </p:txBody>
      </p:sp>
      <p:sp>
        <p:nvSpPr>
          <p:cNvPr id="5" name="Date Placeholder 4">
            <a:extLst>
              <a:ext uri="{FF2B5EF4-FFF2-40B4-BE49-F238E27FC236}">
                <a16:creationId xmlns:a16="http://schemas.microsoft.com/office/drawing/2014/main" id="{713DDAEF-765C-4922-BE36-9CA70E21A4A3}"/>
              </a:ext>
            </a:extLst>
          </p:cNvPr>
          <p:cNvSpPr>
            <a:spLocks noGrp="1"/>
          </p:cNvSpPr>
          <p:nvPr>
            <p:ph type="dt" sz="half" idx="10"/>
          </p:nvPr>
        </p:nvSpPr>
        <p:spPr/>
        <p:txBody>
          <a:bodyPr/>
          <a:lstStyle/>
          <a:p>
            <a:fld id="{C40A6A69-78BF-4290-839A-54C5F3A861E8}" type="datetime9">
              <a:rPr lang="en-US" smtClean="0"/>
              <a:t>5/21/2022 10:39:51 AM</a:t>
            </a:fld>
            <a:endParaRPr lang="en-US"/>
          </a:p>
        </p:txBody>
      </p:sp>
      <p:sp>
        <p:nvSpPr>
          <p:cNvPr id="6" name="Footer Placeholder 5">
            <a:extLst>
              <a:ext uri="{FF2B5EF4-FFF2-40B4-BE49-F238E27FC236}">
                <a16:creationId xmlns:a16="http://schemas.microsoft.com/office/drawing/2014/main" id="{5B11AE59-8632-4FBA-8518-CFA5506E57C0}"/>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peptide, produced in normal human cartilage, can be extracted in large quantities from sharks, whose skeletons are entirely cartilaginous. </a:t>
            </a:r>
          </a:p>
          <a:p>
            <a:pPr>
              <a:buNone/>
            </a:pPr>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54</a:t>
            </a:fld>
            <a:endParaRPr lang="en-US"/>
          </a:p>
        </p:txBody>
      </p:sp>
      <p:sp>
        <p:nvSpPr>
          <p:cNvPr id="5" name="Date Placeholder 4">
            <a:extLst>
              <a:ext uri="{FF2B5EF4-FFF2-40B4-BE49-F238E27FC236}">
                <a16:creationId xmlns:a16="http://schemas.microsoft.com/office/drawing/2014/main" id="{C4CDA0FD-DAB0-43B8-918B-7CAAE0FA1CFA}"/>
              </a:ext>
            </a:extLst>
          </p:cNvPr>
          <p:cNvSpPr>
            <a:spLocks noGrp="1"/>
          </p:cNvSpPr>
          <p:nvPr>
            <p:ph type="dt" sz="half" idx="10"/>
          </p:nvPr>
        </p:nvSpPr>
        <p:spPr/>
        <p:txBody>
          <a:bodyPr/>
          <a:lstStyle/>
          <a:p>
            <a:fld id="{5860193D-DE53-416B-BA21-A2A91FA4ADD4}" type="datetime9">
              <a:rPr lang="en-US" smtClean="0"/>
              <a:t>5/21/2022 10:39:51 AM</a:t>
            </a:fld>
            <a:endParaRPr lang="en-US"/>
          </a:p>
        </p:txBody>
      </p:sp>
      <p:sp>
        <p:nvSpPr>
          <p:cNvPr id="6" name="Footer Placeholder 5">
            <a:extLst>
              <a:ext uri="{FF2B5EF4-FFF2-40B4-BE49-F238E27FC236}">
                <a16:creationId xmlns:a16="http://schemas.microsoft.com/office/drawing/2014/main" id="{14EB0010-D2C5-430A-A6DF-84A0977FAD3A}"/>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Sharks are now being collected to obtain </a:t>
            </a:r>
            <a:r>
              <a:rPr lang="en-US" dirty="0" err="1"/>
              <a:t>antiangiogenesis</a:t>
            </a:r>
            <a:r>
              <a:rPr lang="en-US" dirty="0"/>
              <a:t> factor for use in experimental cancer therapies.</a:t>
            </a:r>
          </a:p>
          <a:p>
            <a:r>
              <a:rPr lang="en-US" dirty="0"/>
              <a:t> We will return to the subject of cancer in later chapters that deal with specific systems, and the </a:t>
            </a:r>
            <a:r>
              <a:rPr lang="en-US" i="1" dirty="0"/>
              <a:t>Applications Manual</a:t>
            </a:r>
            <a:r>
              <a:rPr lang="en-US" dirty="0"/>
              <a:t> contains detailed information on cancer formation, development, and treatment. </a:t>
            </a:r>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55</a:t>
            </a:fld>
            <a:endParaRPr lang="en-US"/>
          </a:p>
        </p:txBody>
      </p:sp>
      <p:sp>
        <p:nvSpPr>
          <p:cNvPr id="5" name="Date Placeholder 4">
            <a:extLst>
              <a:ext uri="{FF2B5EF4-FFF2-40B4-BE49-F238E27FC236}">
                <a16:creationId xmlns:a16="http://schemas.microsoft.com/office/drawing/2014/main" id="{2BD9A5D3-7CCB-400F-8864-11BC95124A90}"/>
              </a:ext>
            </a:extLst>
          </p:cNvPr>
          <p:cNvSpPr>
            <a:spLocks noGrp="1"/>
          </p:cNvSpPr>
          <p:nvPr>
            <p:ph type="dt" sz="half" idx="10"/>
          </p:nvPr>
        </p:nvSpPr>
        <p:spPr/>
        <p:txBody>
          <a:bodyPr/>
          <a:lstStyle/>
          <a:p>
            <a:fld id="{13F4E142-1E9A-45F1-A997-24648025E3A5}" type="datetime9">
              <a:rPr lang="en-US" smtClean="0"/>
              <a:t>5/21/2022 10:39:51 AM</a:t>
            </a:fld>
            <a:endParaRPr lang="en-US"/>
          </a:p>
        </p:txBody>
      </p:sp>
      <p:sp>
        <p:nvSpPr>
          <p:cNvPr id="6" name="Footer Placeholder 5">
            <a:extLst>
              <a:ext uri="{FF2B5EF4-FFF2-40B4-BE49-F238E27FC236}">
                <a16:creationId xmlns:a16="http://schemas.microsoft.com/office/drawing/2014/main" id="{368C5DA5-47AB-4C46-A3C8-8EF64B79EA7C}"/>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Phases of Cell Cycle</a:t>
            </a:r>
            <a:endParaRPr lang="en-US" dirty="0"/>
          </a:p>
        </p:txBody>
      </p:sp>
      <p:sp>
        <p:nvSpPr>
          <p:cNvPr id="3" name="Content Placeholder 2"/>
          <p:cNvSpPr>
            <a:spLocks noGrp="1"/>
          </p:cNvSpPr>
          <p:nvPr>
            <p:ph idx="1"/>
          </p:nvPr>
        </p:nvSpPr>
        <p:spPr>
          <a:xfrm>
            <a:off x="0" y="1295400"/>
            <a:ext cx="9144000" cy="5562600"/>
          </a:xfrm>
        </p:spPr>
        <p:txBody>
          <a:bodyPr/>
          <a:lstStyle/>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6</a:t>
            </a:fld>
            <a:endParaRPr lang="en-US"/>
          </a:p>
        </p:txBody>
      </p:sp>
      <p:pic>
        <p:nvPicPr>
          <p:cNvPr id="1026" name="Picture 2"/>
          <p:cNvPicPr>
            <a:picLocks noChangeAspect="1" noChangeArrowheads="1"/>
          </p:cNvPicPr>
          <p:nvPr/>
        </p:nvPicPr>
        <p:blipFill>
          <a:blip r:embed="rId2"/>
          <a:srcRect/>
          <a:stretch>
            <a:fillRect/>
          </a:stretch>
        </p:blipFill>
        <p:spPr bwMode="auto">
          <a:xfrm>
            <a:off x="152400" y="1182564"/>
            <a:ext cx="8763000" cy="5675436"/>
          </a:xfrm>
          <a:prstGeom prst="rect">
            <a:avLst/>
          </a:prstGeom>
          <a:noFill/>
          <a:ln w="9525">
            <a:noFill/>
            <a:miter lim="800000"/>
            <a:headEnd/>
            <a:tailEnd/>
          </a:ln>
          <a:effectLst/>
        </p:spPr>
      </p:pic>
      <p:sp>
        <p:nvSpPr>
          <p:cNvPr id="5" name="Date Placeholder 4">
            <a:extLst>
              <a:ext uri="{FF2B5EF4-FFF2-40B4-BE49-F238E27FC236}">
                <a16:creationId xmlns:a16="http://schemas.microsoft.com/office/drawing/2014/main" id="{26445B7E-9E88-49E3-9638-439AA6DDA785}"/>
              </a:ext>
            </a:extLst>
          </p:cNvPr>
          <p:cNvSpPr>
            <a:spLocks noGrp="1"/>
          </p:cNvSpPr>
          <p:nvPr>
            <p:ph type="dt" sz="half" idx="10"/>
          </p:nvPr>
        </p:nvSpPr>
        <p:spPr/>
        <p:txBody>
          <a:bodyPr/>
          <a:lstStyle/>
          <a:p>
            <a:fld id="{0AF34560-A891-4AD5-BFE1-2AACE38A360C}" type="datetime9">
              <a:rPr lang="en-US" smtClean="0"/>
              <a:t>5/21/2022 10:39:51 AM</a:t>
            </a:fld>
            <a:endParaRPr lang="en-US"/>
          </a:p>
        </p:txBody>
      </p:sp>
      <p:sp>
        <p:nvSpPr>
          <p:cNvPr id="6" name="Footer Placeholder 5">
            <a:extLst>
              <a:ext uri="{FF2B5EF4-FFF2-40B4-BE49-F238E27FC236}">
                <a16:creationId xmlns:a16="http://schemas.microsoft.com/office/drawing/2014/main" id="{DBE76373-3884-4EB6-BAD2-E4022DB471C6}"/>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endParaRPr lang="en-US"/>
          </a:p>
        </p:txBody>
      </p:sp>
      <p:sp>
        <p:nvSpPr>
          <p:cNvPr id="4" name="Slide Number Placeholder 3"/>
          <p:cNvSpPr>
            <a:spLocks noGrp="1"/>
          </p:cNvSpPr>
          <p:nvPr>
            <p:ph type="sldNum" sz="quarter" idx="12"/>
          </p:nvPr>
        </p:nvSpPr>
        <p:spPr/>
        <p:txBody>
          <a:bodyPr/>
          <a:lstStyle/>
          <a:p>
            <a:fld id="{45D2762C-1907-4D79-8D92-A4DC1472A5F2}" type="slidenum">
              <a:rPr lang="en-US" smtClean="0"/>
              <a:pPr/>
              <a:t>7</a:t>
            </a:fld>
            <a:endParaRPr lang="en-US"/>
          </a:p>
        </p:txBody>
      </p:sp>
      <p:pic>
        <p:nvPicPr>
          <p:cNvPr id="1026" name="Picture 2" descr="Illustration of the stages of cell cycle"/>
          <p:cNvPicPr>
            <a:picLocks noChangeAspect="1" noChangeArrowheads="1"/>
          </p:cNvPicPr>
          <p:nvPr/>
        </p:nvPicPr>
        <p:blipFill>
          <a:blip r:embed="rId2"/>
          <a:srcRect/>
          <a:stretch>
            <a:fillRect/>
          </a:stretch>
        </p:blipFill>
        <p:spPr bwMode="auto">
          <a:xfrm>
            <a:off x="304800" y="192088"/>
            <a:ext cx="8610599" cy="6437312"/>
          </a:xfrm>
          <a:prstGeom prst="rect">
            <a:avLst/>
          </a:prstGeom>
          <a:noFill/>
          <a:ln w="9525">
            <a:noFill/>
            <a:miter lim="800000"/>
            <a:headEnd/>
            <a:tailEnd/>
          </a:ln>
        </p:spPr>
      </p:pic>
      <p:sp>
        <p:nvSpPr>
          <p:cNvPr id="5" name="Date Placeholder 4">
            <a:extLst>
              <a:ext uri="{FF2B5EF4-FFF2-40B4-BE49-F238E27FC236}">
                <a16:creationId xmlns:a16="http://schemas.microsoft.com/office/drawing/2014/main" id="{15971AC8-D716-4981-B864-03A9B0548470}"/>
              </a:ext>
            </a:extLst>
          </p:cNvPr>
          <p:cNvSpPr>
            <a:spLocks noGrp="1"/>
          </p:cNvSpPr>
          <p:nvPr>
            <p:ph type="dt" sz="half" idx="10"/>
          </p:nvPr>
        </p:nvSpPr>
        <p:spPr/>
        <p:txBody>
          <a:bodyPr/>
          <a:lstStyle/>
          <a:p>
            <a:fld id="{78D4C931-01B0-4BFA-A232-09853696AFC4}" type="datetime9">
              <a:rPr lang="en-US" smtClean="0"/>
              <a:t>5/21/2022 10:39:51 AM</a:t>
            </a:fld>
            <a:endParaRPr lang="en-US"/>
          </a:p>
        </p:txBody>
      </p:sp>
      <p:sp>
        <p:nvSpPr>
          <p:cNvPr id="6" name="Footer Placeholder 5">
            <a:extLst>
              <a:ext uri="{FF2B5EF4-FFF2-40B4-BE49-F238E27FC236}">
                <a16:creationId xmlns:a16="http://schemas.microsoft.com/office/drawing/2014/main" id="{FDA42E96-4C5F-4E62-ABB4-FF5F6DE3AC89}"/>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cell cycle is divided into three basic phases:</a:t>
            </a:r>
          </a:p>
          <a:p>
            <a:pPr>
              <a:buNone/>
            </a:pPr>
            <a:r>
              <a:rPr lang="en-US" dirty="0"/>
              <a:t>1. </a:t>
            </a:r>
            <a:r>
              <a:rPr lang="en-US" b="1" dirty="0" err="1"/>
              <a:t>Interphase</a:t>
            </a:r>
            <a:endParaRPr lang="en-US" b="1" dirty="0"/>
          </a:p>
          <a:p>
            <a:pPr>
              <a:buNone/>
            </a:pPr>
            <a:r>
              <a:rPr lang="en-US" b="1" dirty="0"/>
              <a:t>2. M Phase (Mitosis phase)</a:t>
            </a:r>
          </a:p>
          <a:p>
            <a:pPr>
              <a:buNone/>
            </a:pPr>
            <a:r>
              <a:rPr lang="en-US" b="1" dirty="0"/>
              <a:t>3. Cytokinesis</a:t>
            </a:r>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8</a:t>
            </a:fld>
            <a:endParaRPr lang="en-US"/>
          </a:p>
        </p:txBody>
      </p:sp>
      <p:sp>
        <p:nvSpPr>
          <p:cNvPr id="5" name="Date Placeholder 4">
            <a:extLst>
              <a:ext uri="{FF2B5EF4-FFF2-40B4-BE49-F238E27FC236}">
                <a16:creationId xmlns:a16="http://schemas.microsoft.com/office/drawing/2014/main" id="{10C9413E-188D-4ABC-B644-85BA342712FC}"/>
              </a:ext>
            </a:extLst>
          </p:cNvPr>
          <p:cNvSpPr>
            <a:spLocks noGrp="1"/>
          </p:cNvSpPr>
          <p:nvPr>
            <p:ph type="dt" sz="half" idx="10"/>
          </p:nvPr>
        </p:nvSpPr>
        <p:spPr/>
        <p:txBody>
          <a:bodyPr/>
          <a:lstStyle/>
          <a:p>
            <a:fld id="{E930D882-D5EA-4EAE-B099-A91353DD8E40}" type="datetime9">
              <a:rPr lang="en-US" smtClean="0"/>
              <a:t>5/21/2022 10:39:51 AM</a:t>
            </a:fld>
            <a:endParaRPr lang="en-US"/>
          </a:p>
        </p:txBody>
      </p:sp>
      <p:sp>
        <p:nvSpPr>
          <p:cNvPr id="6" name="Footer Placeholder 5">
            <a:extLst>
              <a:ext uri="{FF2B5EF4-FFF2-40B4-BE49-F238E27FC236}">
                <a16:creationId xmlns:a16="http://schemas.microsoft.com/office/drawing/2014/main" id="{366ED620-1D53-4437-9AA1-EAE7753EC9CB}"/>
              </a:ext>
            </a:extLst>
          </p:cNvPr>
          <p:cNvSpPr>
            <a:spLocks noGrp="1"/>
          </p:cNvSpPr>
          <p:nvPr>
            <p:ph type="ftr" sz="quarter" idx="11"/>
          </p:nvPr>
        </p:nvSpPr>
        <p:spPr/>
        <p:txBody>
          <a:bodyPr/>
          <a:lstStyle/>
          <a:p>
            <a:r>
              <a:rPr lang="en-US"/>
              <a:t>DENNIS_N BCM_MPH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INTERPHASE</a:t>
            </a:r>
            <a:endParaRPr lang="en-US" dirty="0"/>
          </a:p>
        </p:txBody>
      </p:sp>
      <p:sp>
        <p:nvSpPr>
          <p:cNvPr id="3" name="Content Placeholder 2"/>
          <p:cNvSpPr>
            <a:spLocks noGrp="1"/>
          </p:cNvSpPr>
          <p:nvPr>
            <p:ph idx="1"/>
          </p:nvPr>
        </p:nvSpPr>
        <p:spPr/>
        <p:txBody>
          <a:bodyPr>
            <a:normAutofit lnSpcReduction="10000"/>
          </a:bodyPr>
          <a:lstStyle/>
          <a:p>
            <a:r>
              <a:rPr lang="en-US" b="1" dirty="0"/>
              <a:t>The </a:t>
            </a:r>
            <a:r>
              <a:rPr lang="en-US" b="1" dirty="0" err="1"/>
              <a:t>interphase</a:t>
            </a:r>
            <a:r>
              <a:rPr lang="en-US" b="1" dirty="0"/>
              <a:t>, though called </a:t>
            </a:r>
            <a:r>
              <a:rPr lang="en-US" dirty="0"/>
              <a:t>the resting phase, is the time during which the cell is preparing for division by undergoing both cell growth and DNA replication in an orderly manner.</a:t>
            </a:r>
          </a:p>
          <a:p>
            <a:r>
              <a:rPr lang="en-US" dirty="0"/>
              <a:t>Before a cell can enter cell division, it needs to take in nutrients. </a:t>
            </a:r>
          </a:p>
          <a:p>
            <a:r>
              <a:rPr lang="en-US" dirty="0"/>
              <a:t>All of the preparations are done during </a:t>
            </a:r>
            <a:r>
              <a:rPr lang="en-US" dirty="0" err="1"/>
              <a:t>interphase</a:t>
            </a:r>
            <a:r>
              <a:rPr lang="en-US" dirty="0"/>
              <a:t>. </a:t>
            </a:r>
          </a:p>
          <a:p>
            <a:r>
              <a:rPr lang="en-US" dirty="0" err="1"/>
              <a:t>Interphase</a:t>
            </a:r>
            <a:r>
              <a:rPr lang="en-US" dirty="0"/>
              <a:t> is a series of changes that takes place in a newly formed cell and its nucleus, before it becomes capable of division again. </a:t>
            </a:r>
          </a:p>
          <a:p>
            <a:r>
              <a:rPr lang="en-US" dirty="0"/>
              <a:t>It is also called preparatory phase or </a:t>
            </a:r>
            <a:r>
              <a:rPr lang="en-US" dirty="0" err="1"/>
              <a:t>intermitosis</a:t>
            </a:r>
            <a:r>
              <a:rPr lang="en-US" dirty="0"/>
              <a:t>. </a:t>
            </a:r>
          </a:p>
          <a:p>
            <a:endParaRPr lang="en-US" dirty="0"/>
          </a:p>
          <a:p>
            <a:endParaRPr lang="en-US" dirty="0"/>
          </a:p>
        </p:txBody>
      </p:sp>
      <p:sp>
        <p:nvSpPr>
          <p:cNvPr id="4" name="Slide Number Placeholder 3"/>
          <p:cNvSpPr>
            <a:spLocks noGrp="1"/>
          </p:cNvSpPr>
          <p:nvPr>
            <p:ph type="sldNum" sz="quarter" idx="12"/>
          </p:nvPr>
        </p:nvSpPr>
        <p:spPr/>
        <p:txBody>
          <a:bodyPr/>
          <a:lstStyle/>
          <a:p>
            <a:fld id="{45D2762C-1907-4D79-8D92-A4DC1472A5F2}" type="slidenum">
              <a:rPr lang="en-US" smtClean="0"/>
              <a:pPr/>
              <a:t>9</a:t>
            </a:fld>
            <a:endParaRPr lang="en-US"/>
          </a:p>
        </p:txBody>
      </p:sp>
      <p:sp>
        <p:nvSpPr>
          <p:cNvPr id="5" name="Date Placeholder 4">
            <a:extLst>
              <a:ext uri="{FF2B5EF4-FFF2-40B4-BE49-F238E27FC236}">
                <a16:creationId xmlns:a16="http://schemas.microsoft.com/office/drawing/2014/main" id="{BE18193A-9A89-4759-80AA-2FA332374706}"/>
              </a:ext>
            </a:extLst>
          </p:cNvPr>
          <p:cNvSpPr>
            <a:spLocks noGrp="1"/>
          </p:cNvSpPr>
          <p:nvPr>
            <p:ph type="dt" sz="half" idx="10"/>
          </p:nvPr>
        </p:nvSpPr>
        <p:spPr/>
        <p:txBody>
          <a:bodyPr/>
          <a:lstStyle/>
          <a:p>
            <a:fld id="{0FB2C780-999A-4165-A592-8A425534F4A0}" type="datetime9">
              <a:rPr lang="en-US" smtClean="0"/>
              <a:t>5/21/2022 10:39:51 AM</a:t>
            </a:fld>
            <a:endParaRPr lang="en-US"/>
          </a:p>
        </p:txBody>
      </p:sp>
      <p:sp>
        <p:nvSpPr>
          <p:cNvPr id="6" name="Footer Placeholder 5">
            <a:extLst>
              <a:ext uri="{FF2B5EF4-FFF2-40B4-BE49-F238E27FC236}">
                <a16:creationId xmlns:a16="http://schemas.microsoft.com/office/drawing/2014/main" id="{5B2BD427-6511-455B-A98B-978598F4DB61}"/>
              </a:ext>
            </a:extLst>
          </p:cNvPr>
          <p:cNvSpPr>
            <a:spLocks noGrp="1"/>
          </p:cNvSpPr>
          <p:nvPr>
            <p:ph type="ftr" sz="quarter" idx="11"/>
          </p:nvPr>
        </p:nvSpPr>
        <p:spPr/>
        <p:txBody>
          <a:bodyPr/>
          <a:lstStyle/>
          <a:p>
            <a:r>
              <a:rPr lang="en-US"/>
              <a:t>DENNIS_N BCM_MPH</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2169</TotalTime>
  <Words>3516</Words>
  <Application>Microsoft Office PowerPoint</Application>
  <PresentationFormat>On-screen Show (4:3)</PresentationFormat>
  <Paragraphs>341</Paragraphs>
  <Slides>55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Calibri</vt:lpstr>
      <vt:lpstr>Century Gothic</vt:lpstr>
      <vt:lpstr>Wingdings 3</vt:lpstr>
      <vt:lpstr>Ion Boardroom</vt:lpstr>
      <vt:lpstr>CELL CYCLE AND CELL DIVISION </vt:lpstr>
      <vt:lpstr>PowerPoint Presentation</vt:lpstr>
      <vt:lpstr>PowerPoint Presentation</vt:lpstr>
      <vt:lpstr>PowerPoint Presentation</vt:lpstr>
      <vt:lpstr>PowerPoint Presentation</vt:lpstr>
      <vt:lpstr>Phases of Cell Cycle</vt:lpstr>
      <vt:lpstr>PowerPoint Presentation</vt:lpstr>
      <vt:lpstr>PowerPoint Presentation</vt:lpstr>
      <vt:lpstr>INTERPHASE</vt:lpstr>
      <vt:lpstr>PowerPoint Presentation</vt:lpstr>
      <vt:lpstr>PowerPoint Presentation</vt:lpstr>
      <vt:lpstr>G1 Phase</vt:lpstr>
      <vt:lpstr>PowerPoint Presentation</vt:lpstr>
      <vt:lpstr> G0 phase (quiescent/senescent) </vt:lpstr>
      <vt:lpstr>PowerPoint Presentation</vt:lpstr>
      <vt:lpstr>SYNTHETIC PHASE(S-Phase)</vt:lpstr>
      <vt:lpstr>Mitosis (M phase, mitotic phase) </vt:lpstr>
      <vt:lpstr>PowerPoint Presentation</vt:lpstr>
      <vt:lpstr>PowerPoint Presentation</vt:lpstr>
      <vt:lpstr>PROPHASE</vt:lpstr>
      <vt:lpstr>PowerPoint Presentation</vt:lpstr>
      <vt:lpstr>PowerPoint Presentation</vt:lpstr>
      <vt:lpstr>EARLY PROPHASE</vt:lpstr>
      <vt:lpstr>PowerPoint Presentation</vt:lpstr>
      <vt:lpstr>LATE PROPHASE</vt:lpstr>
      <vt:lpstr>PowerPoint Presentation</vt:lpstr>
      <vt:lpstr>METAPHASE</vt:lpstr>
      <vt:lpstr>PowerPoint Presentation</vt:lpstr>
      <vt:lpstr>PowerPoint Presentation</vt:lpstr>
      <vt:lpstr>ANAPHASE</vt:lpstr>
      <vt:lpstr>PowerPoint Presentation</vt:lpstr>
      <vt:lpstr>PowerPoint Presentation</vt:lpstr>
      <vt:lpstr>TELOPHASE</vt:lpstr>
      <vt:lpstr>PowerPoint Presentation</vt:lpstr>
      <vt:lpstr>PowerPoint Presentation</vt:lpstr>
      <vt:lpstr>Cytokinesis </vt:lpstr>
      <vt:lpstr>THE MITOTIC RATE AND ENERGETICS </vt:lpstr>
      <vt:lpstr>PowerPoint Presentation</vt:lpstr>
      <vt:lpstr>PowerPoint Presentation</vt:lpstr>
      <vt:lpstr>PowerPoint Presentation</vt:lpstr>
      <vt:lpstr>PowerPoint Presentation</vt:lpstr>
      <vt:lpstr>REGULATION OF THE CELL CYCLE  </vt:lpstr>
      <vt:lpstr>PowerPoint Presentation</vt:lpstr>
      <vt:lpstr>PowerPoint Presentation</vt:lpstr>
      <vt:lpstr>PowerPoint Presentation</vt:lpstr>
      <vt:lpstr>CELL DIVISION AND CANCER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CYCLE AND CELL DIVISION</dc:title>
  <dc:creator>wycliffe dunde</dc:creator>
  <cp:lastModifiedBy>Denis Nyaoko</cp:lastModifiedBy>
  <cp:revision>38</cp:revision>
  <dcterms:created xsi:type="dcterms:W3CDTF">2015-06-18T14:54:03Z</dcterms:created>
  <dcterms:modified xsi:type="dcterms:W3CDTF">2022-05-21T07:41:07Z</dcterms:modified>
</cp:coreProperties>
</file>