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8"/>
  </p:notesMasterIdLst>
  <p:sldIdLst>
    <p:sldId id="256" r:id="rId2"/>
    <p:sldId id="265" r:id="rId3"/>
    <p:sldId id="270" r:id="rId4"/>
    <p:sldId id="269" r:id="rId5"/>
    <p:sldId id="268" r:id="rId6"/>
    <p:sldId id="271" r:id="rId7"/>
    <p:sldId id="272" r:id="rId8"/>
    <p:sldId id="273" r:id="rId9"/>
    <p:sldId id="274" r:id="rId10"/>
    <p:sldId id="275" r:id="rId11"/>
    <p:sldId id="276" r:id="rId12"/>
    <p:sldId id="277" r:id="rId13"/>
    <p:sldId id="257" r:id="rId14"/>
    <p:sldId id="258" r:id="rId15"/>
    <p:sldId id="259" r:id="rId16"/>
    <p:sldId id="260" r:id="rId17"/>
    <p:sldId id="261" r:id="rId18"/>
    <p:sldId id="262" r:id="rId19"/>
    <p:sldId id="278" r:id="rId20"/>
    <p:sldId id="263" r:id="rId21"/>
    <p:sldId id="279" r:id="rId22"/>
    <p:sldId id="280" r:id="rId23"/>
    <p:sldId id="264" r:id="rId24"/>
    <p:sldId id="281" r:id="rId25"/>
    <p:sldId id="282" r:id="rId26"/>
    <p:sldId id="283" r:id="rId27"/>
    <p:sldId id="284" r:id="rId28"/>
    <p:sldId id="285" r:id="rId29"/>
    <p:sldId id="293" r:id="rId30"/>
    <p:sldId id="286" r:id="rId31"/>
    <p:sldId id="287" r:id="rId32"/>
    <p:sldId id="288" r:id="rId33"/>
    <p:sldId id="290" r:id="rId34"/>
    <p:sldId id="289" r:id="rId35"/>
    <p:sldId id="291" r:id="rId36"/>
    <p:sldId id="29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332823-69BF-4FF4-9104-B2E1F90CDEE5}" type="datetimeFigureOut">
              <a:rPr lang="en-US" smtClean="0"/>
              <a:pPr/>
              <a:t>5/25/2018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833CA3-C818-4CC9-B9E9-DCAC25A65DD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Immunity is a ‘</a:t>
            </a:r>
            <a:r>
              <a:rPr lang="en-US" dirty="0" err="1" smtClean="0"/>
              <a:t>doubleedged</a:t>
            </a:r>
            <a:r>
              <a:rPr lang="en-US" dirty="0" smtClean="0"/>
              <a:t> sword’—</a:t>
            </a:r>
            <a:endParaRPr lang="en-US" dirty="0"/>
          </a:p>
        </p:txBody>
      </p:sp>
      <p:sp>
        <p:nvSpPr>
          <p:cNvPr id="4" name="Slide Number Placeholder 3"/>
          <p:cNvSpPr>
            <a:spLocks noGrp="1"/>
          </p:cNvSpPr>
          <p:nvPr>
            <p:ph type="sldNum" sz="quarter" idx="10"/>
          </p:nvPr>
        </p:nvSpPr>
        <p:spPr/>
        <p:txBody>
          <a:bodyPr/>
          <a:lstStyle/>
          <a:p>
            <a:fld id="{F2833CA3-C818-4CC9-B9E9-DCAC25A65DDB}" type="slidenum">
              <a:rPr lang="en-US" smtClean="0"/>
              <a:pPr/>
              <a:t>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Cell death is a state of irreversible injury. It may occur in the living body as a local or focal change (i.e. autolysis, necrosis and apoptosis) and the changes that follow it (i.e. gangrene and pathologic calcification), or result in end of the life (somatic death). These pathologic processes involved in cell death are described below.</a:t>
            </a:r>
          </a:p>
          <a:p>
            <a:endParaRPr lang="en-US" dirty="0"/>
          </a:p>
        </p:txBody>
      </p:sp>
      <p:sp>
        <p:nvSpPr>
          <p:cNvPr id="4" name="Slide Number Placeholder 3"/>
          <p:cNvSpPr>
            <a:spLocks noGrp="1"/>
          </p:cNvSpPr>
          <p:nvPr>
            <p:ph type="sldNum" sz="quarter" idx="10"/>
          </p:nvPr>
        </p:nvSpPr>
        <p:spPr/>
        <p:txBody>
          <a:bodyPr/>
          <a:lstStyle/>
          <a:p>
            <a:fld id="{F2833CA3-C818-4CC9-B9E9-DCAC25A65DDB}"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treatment is non-surgical </a:t>
            </a:r>
          </a:p>
          <a:p>
            <a:endParaRPr lang="en-US" dirty="0"/>
          </a:p>
        </p:txBody>
      </p:sp>
      <p:sp>
        <p:nvSpPr>
          <p:cNvPr id="4" name="Slide Number Placeholder 3"/>
          <p:cNvSpPr>
            <a:spLocks noGrp="1"/>
          </p:cNvSpPr>
          <p:nvPr>
            <p:ph type="sldNum" sz="quarter" idx="10"/>
          </p:nvPr>
        </p:nvSpPr>
        <p:spPr/>
        <p:txBody>
          <a:bodyPr/>
          <a:lstStyle/>
          <a:p>
            <a:fld id="{F2833CA3-C818-4CC9-B9E9-DCAC25A65DDB}" type="slidenum">
              <a:rPr lang="en-US" smtClean="0"/>
              <a:pPr/>
              <a:t>34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699CB88-5E1A-4FAC-892A-60949ACB1F6F}" type="datetimeFigureOut">
              <a:rPr lang="en-US" smtClean="0"/>
              <a:pPr/>
              <a:t>5/25/2018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1974DF9-AD47-4691-BA21-BBFCE3637A9A}"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5/25/2018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5/25/2018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5/25/2018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699CB88-5E1A-4FAC-892A-60949ACB1F6F}" type="datetimeFigureOut">
              <a:rPr lang="en-US" smtClean="0"/>
              <a:pPr/>
              <a:t>5/25/2018</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99CB88-5E1A-4FAC-892A-60949ACB1F6F}" type="datetimeFigureOut">
              <a:rPr lang="en-US" smtClean="0"/>
              <a:pPr/>
              <a:t>5/25/2018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699CB88-5E1A-4FAC-892A-60949ACB1F6F}" type="datetimeFigureOut">
              <a:rPr lang="en-US" smtClean="0"/>
              <a:pPr/>
              <a:t>5/25/2018</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699CB88-5E1A-4FAC-892A-60949ACB1F6F}" type="datetimeFigureOut">
              <a:rPr lang="en-US" smtClean="0"/>
              <a:pPr/>
              <a:t>5/25/2018</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699CB88-5E1A-4FAC-892A-60949ACB1F6F}" type="datetimeFigureOut">
              <a:rPr lang="en-US" smtClean="0"/>
              <a:pPr/>
              <a:t>5/25/2018</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699CB88-5E1A-4FAC-892A-60949ACB1F6F}" type="datetimeFigureOut">
              <a:rPr lang="en-US" smtClean="0"/>
              <a:pPr/>
              <a:t>5/25/2018</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699CB88-5E1A-4FAC-892A-60949ACB1F6F}" type="datetimeFigureOut">
              <a:rPr lang="en-US" smtClean="0"/>
              <a:pPr/>
              <a:t>5/25/2018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1974DF9-AD47-4691-BA21-BBFCE3637A9A}" type="slidenum">
              <a:rPr kumimoji="0" lang="en-US" smtClean="0"/>
              <a:pPr/>
              <a:t>‹#›</a:t>
            </a:fld>
            <a:endParaRPr kumimoji="0"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699CB88-5E1A-4FAC-892A-60949ACB1F6F}" type="datetimeFigureOut">
              <a:rPr lang="en-US" smtClean="0"/>
              <a:pPr/>
              <a:t>5/25/2018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0"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1974DF9-AD47-4691-BA21-BBFCE3637A9A}" type="slidenum">
              <a:rPr kumimoji="0" lang="en-US" smtClean="0"/>
              <a:pPr/>
              <a:t>‹#›</a:t>
            </a:fld>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CELL DAMAGE</a:t>
            </a:r>
            <a:endParaRPr lang="en-US" dirty="0"/>
          </a:p>
        </p:txBody>
      </p:sp>
      <p:sp>
        <p:nvSpPr>
          <p:cNvPr id="3" name="Subtitle 2"/>
          <p:cNvSpPr>
            <a:spLocks noGrp="1"/>
          </p:cNvSpPr>
          <p:nvPr>
            <p:ph type="subTitle" idx="1"/>
          </p:nvPr>
        </p:nvSpPr>
        <p:spPr/>
        <p:txBody>
          <a:bodyPr/>
          <a:lstStyle/>
          <a:p>
            <a:r>
              <a:rPr lang="en-US" dirty="0" smtClean="0"/>
              <a:t>Joel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
            </a:r>
            <a:r>
              <a:rPr lang="en-US" b="1" dirty="0" smtClean="0"/>
              <a:t> IDIOPATHIC causes;</a:t>
            </a:r>
            <a:r>
              <a:rPr lang="en-US" dirty="0" smtClean="0"/>
              <a:t> Idiopathic means “of unknown cause”. Finally,  although so much is known about the etiology of diseases, there still remain many diseases for which exact cause is undetermined</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Injury to the normal cell by one or more of the above listed etiologic agents may result in a state of reversible or irreversible cell injury</a:t>
            </a:r>
          </a:p>
          <a:p>
            <a:r>
              <a:rPr lang="en-US" dirty="0" smtClean="0"/>
              <a:t> The underlying alterations in biochemical systems of cells for reversible and irreversible cell injury by various agents is complex and varied. However, in general, the following principles apply in pathogenesis of most forms of cell injury by various agents: </a:t>
            </a:r>
            <a:endParaRPr lang="en-US" dirty="0"/>
          </a:p>
        </p:txBody>
      </p:sp>
      <p:sp>
        <p:nvSpPr>
          <p:cNvPr id="3" name="Title 2"/>
          <p:cNvSpPr>
            <a:spLocks noGrp="1"/>
          </p:cNvSpPr>
          <p:nvPr>
            <p:ph type="title"/>
          </p:nvPr>
        </p:nvSpPr>
        <p:spPr/>
        <p:txBody>
          <a:bodyPr/>
          <a:lstStyle/>
          <a:p>
            <a:r>
              <a:rPr lang="en-US" dirty="0" smtClean="0"/>
              <a:t>PATHOGENESIS OF CELL INJURY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1. Type, duration and severity of injurious agent:</a:t>
            </a:r>
          </a:p>
          <a:p>
            <a:r>
              <a:rPr lang="en-US" dirty="0" smtClean="0"/>
              <a:t>2. Type, status and adaptability of the cell </a:t>
            </a:r>
          </a:p>
          <a:p>
            <a:r>
              <a:rPr lang="en-US" dirty="0" smtClean="0"/>
              <a:t>3. Underlying intracellular phenomena: Irrespective of other factors, following essential biochemical phenomena underlie all forms of cell injury:</a:t>
            </a:r>
          </a:p>
          <a:p>
            <a:r>
              <a:rPr lang="en-US" dirty="0" smtClean="0"/>
              <a:t> </a:t>
            </a:r>
            <a:r>
              <a:rPr lang="en-US" dirty="0" err="1" smtClean="0"/>
              <a:t>i</a:t>
            </a:r>
            <a:r>
              <a:rPr lang="en-US" dirty="0" smtClean="0"/>
              <a:t>) Mitochondrial damage causing ATP depletion. ii) Cell membrane damage disturbing the metabolic and trans-membrane exchanges. </a:t>
            </a:r>
          </a:p>
          <a:p>
            <a:r>
              <a:rPr lang="en-US" dirty="0" smtClean="0"/>
              <a:t>iii). Release of toxic free radicals.</a:t>
            </a:r>
          </a:p>
          <a:p>
            <a:r>
              <a:rPr lang="en-US" dirty="0" smtClean="0"/>
              <a:t> 4. Morphologic consequences: of target cell</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3200" b="1" dirty="0" smtClean="0"/>
              <a:t>NECROSIS</a:t>
            </a:r>
          </a:p>
          <a:p>
            <a:r>
              <a:rPr lang="en-US" dirty="0" smtClean="0"/>
              <a:t> Necrosis is a </a:t>
            </a:r>
            <a:r>
              <a:rPr lang="en-US" dirty="0" err="1" smtClean="0"/>
              <a:t>localised</a:t>
            </a:r>
            <a:r>
              <a:rPr lang="en-US" dirty="0" smtClean="0"/>
              <a:t> area of death of tissue followed by degradation of tissue by hydrolytic enzymes liberated from dead cells; it is invariably accompanied by inflammatory reaction. </a:t>
            </a:r>
          </a:p>
          <a:p>
            <a:r>
              <a:rPr lang="en-US" dirty="0" smtClean="0"/>
              <a:t> it is caused by various agents such as hypoxia, chemical and physical agents, microbial agents, immunological injury, etc.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Two essential changes </a:t>
            </a:r>
            <a:r>
              <a:rPr lang="en-US" dirty="0" err="1" smtClean="0"/>
              <a:t>characterise</a:t>
            </a:r>
            <a:r>
              <a:rPr lang="en-US" dirty="0" smtClean="0"/>
              <a:t> irreversible cell injury in necrosis of all types;</a:t>
            </a:r>
          </a:p>
          <a:p>
            <a:pPr>
              <a:buNone/>
            </a:pPr>
            <a:r>
              <a:rPr lang="en-US" dirty="0" err="1" smtClean="0"/>
              <a:t>i</a:t>
            </a:r>
            <a:r>
              <a:rPr lang="en-US" dirty="0" smtClean="0"/>
              <a:t>)Cell digestion by </a:t>
            </a:r>
            <a:r>
              <a:rPr lang="en-US" dirty="0" err="1" smtClean="0"/>
              <a:t>lytic</a:t>
            </a:r>
            <a:r>
              <a:rPr lang="en-US" dirty="0" smtClean="0"/>
              <a:t> enzymes. Morphologically this change is identified as homogeneous and intensely </a:t>
            </a:r>
            <a:r>
              <a:rPr lang="en-US" dirty="0" err="1" smtClean="0"/>
              <a:t>eosinophilic</a:t>
            </a:r>
            <a:r>
              <a:rPr lang="en-US" dirty="0" smtClean="0"/>
              <a:t> cytoplasm. </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ii) </a:t>
            </a:r>
            <a:r>
              <a:rPr lang="en-US" dirty="0" err="1" smtClean="0"/>
              <a:t>Denaturation</a:t>
            </a:r>
            <a:r>
              <a:rPr lang="en-US" dirty="0" smtClean="0"/>
              <a:t> of proteins. This process is morphologically seen as characteristic nuclear changes in necrotic cell. These nuclear changes may include: condensation of nuclear chromatin  which may either undergo dissolution or fragmentation into many granular clumps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1. COAGULATIVE NECROSIS. This is the most common type of necrosis caused by irreversible focal injury, mostly from sudden cessation of blood flow (</a:t>
            </a:r>
            <a:r>
              <a:rPr lang="en-US" dirty="0" err="1" smtClean="0"/>
              <a:t>ischaemia</a:t>
            </a:r>
            <a:r>
              <a:rPr lang="en-US" dirty="0" smtClean="0"/>
              <a:t>), and less often from bacterial and chemical agents. The organs commonly affected are the heart, kidney, and spleen.</a:t>
            </a:r>
          </a:p>
          <a:p>
            <a:endParaRPr lang="en-US" dirty="0"/>
          </a:p>
        </p:txBody>
      </p:sp>
      <p:sp>
        <p:nvSpPr>
          <p:cNvPr id="3" name="Title 2"/>
          <p:cNvSpPr>
            <a:spLocks noGrp="1"/>
          </p:cNvSpPr>
          <p:nvPr>
            <p:ph type="title"/>
          </p:nvPr>
        </p:nvSpPr>
        <p:spPr/>
        <p:txBody>
          <a:bodyPr/>
          <a:lstStyle/>
          <a:p>
            <a:r>
              <a:rPr lang="en-US" dirty="0" smtClean="0"/>
              <a:t>Types of Necrosis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dirty="0" smtClean="0"/>
              <a:t>2. LIQUEFACTION (COLLIQUATIVE) NECROSIS. Liquefaction or </a:t>
            </a:r>
            <a:r>
              <a:rPr lang="en-US" dirty="0" err="1" smtClean="0"/>
              <a:t>colliquative</a:t>
            </a:r>
            <a:r>
              <a:rPr lang="en-US" dirty="0" smtClean="0"/>
              <a:t> necrosis occurs commonly due to </a:t>
            </a:r>
            <a:r>
              <a:rPr lang="en-US" dirty="0" err="1" smtClean="0"/>
              <a:t>ischaemic</a:t>
            </a:r>
            <a:r>
              <a:rPr lang="en-US" dirty="0" smtClean="0"/>
              <a:t> injury and bacterial or fungal infections. It occurs due to degradation of tissue by the action of powerful hydrolytic enzymes. The common examples are infarct brain and abscess cavity. </a:t>
            </a:r>
          </a:p>
          <a:p>
            <a:pPr>
              <a:buNone/>
            </a:pPr>
            <a:r>
              <a:rPr lang="en-US" dirty="0" smtClean="0"/>
              <a:t>3. CASEOUS NECROSIS. </a:t>
            </a:r>
            <a:r>
              <a:rPr lang="en-US" dirty="0" err="1" smtClean="0"/>
              <a:t>Caseous</a:t>
            </a:r>
            <a:r>
              <a:rPr lang="en-US" dirty="0" smtClean="0"/>
              <a:t> necrosis is found in the centre of foci of </a:t>
            </a:r>
            <a:r>
              <a:rPr lang="en-US" dirty="0" err="1" smtClean="0"/>
              <a:t>tuberculous</a:t>
            </a:r>
            <a:r>
              <a:rPr lang="en-US" dirty="0" smtClean="0"/>
              <a:t> infections. It combines features of both </a:t>
            </a:r>
            <a:r>
              <a:rPr lang="en-US" dirty="0" err="1" smtClean="0"/>
              <a:t>coagulative</a:t>
            </a:r>
            <a:r>
              <a:rPr lang="en-US" dirty="0" smtClean="0"/>
              <a:t> and </a:t>
            </a:r>
            <a:r>
              <a:rPr lang="en-US" dirty="0" err="1" smtClean="0"/>
              <a:t>liquefactive</a:t>
            </a:r>
            <a:r>
              <a:rPr lang="en-US" dirty="0" smtClean="0"/>
              <a:t> necrosis</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4. FAT NECROSIS. Fat necrosis is a special form of cell death occurring at two anatomically different locations but morphologically similar lesions. These are: following acute pancreatic necrosis, and traumatic fat necrosis commonly in breasts.</a:t>
            </a: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47500" lnSpcReduction="20000"/>
          </a:bodyPr>
          <a:lstStyle/>
          <a:p>
            <a:r>
              <a:rPr lang="en-US" dirty="0" smtClean="0"/>
              <a:t>Necrosis</a:t>
            </a:r>
          </a:p>
          <a:p>
            <a:r>
              <a:rPr lang="en-US" dirty="0" smtClean="0"/>
              <a:t>Necrosis is death of tissue or cells.</a:t>
            </a:r>
          </a:p>
          <a:p>
            <a:r>
              <a:rPr lang="en-US" dirty="0" err="1" smtClean="0"/>
              <a:t>Coagulative</a:t>
            </a:r>
            <a:r>
              <a:rPr lang="en-US" dirty="0" smtClean="0"/>
              <a:t> necrosis</a:t>
            </a:r>
          </a:p>
          <a:p>
            <a:r>
              <a:rPr lang="en-US" dirty="0" smtClean="0"/>
              <a:t>This is the most common form of necrosis and occurs in all organs. Cells retain their shape as cell proteins coagulate and metabolic activity stops. Digestion by macrophages may cause the tissue to become soft. </a:t>
            </a:r>
            <a:r>
              <a:rPr lang="en-US" dirty="0" err="1" smtClean="0"/>
              <a:t>Histologically</a:t>
            </a:r>
            <a:r>
              <a:rPr lang="en-US" dirty="0" smtClean="0"/>
              <a:t> there is progressive loss of staining. The presence of necrotic material normally provokes an inflammatory response.</a:t>
            </a:r>
          </a:p>
          <a:p>
            <a:r>
              <a:rPr lang="en-US" dirty="0" err="1" smtClean="0"/>
              <a:t>Colliquative</a:t>
            </a:r>
            <a:r>
              <a:rPr lang="en-US" dirty="0" smtClean="0"/>
              <a:t> necrosis</a:t>
            </a:r>
          </a:p>
          <a:p>
            <a:r>
              <a:rPr lang="en-US" dirty="0" smtClean="0"/>
              <a:t>This occurs in the brain because of the lack of tissue architecture provided by substantial surrounding </a:t>
            </a:r>
            <a:r>
              <a:rPr lang="en-US" dirty="0" err="1" smtClean="0"/>
              <a:t>stroma</a:t>
            </a:r>
            <a:r>
              <a:rPr lang="en-US" dirty="0" smtClean="0"/>
              <a:t>.</a:t>
            </a:r>
          </a:p>
          <a:p>
            <a:r>
              <a:rPr lang="en-US" dirty="0" err="1" smtClean="0"/>
              <a:t>Caseous</a:t>
            </a:r>
            <a:r>
              <a:rPr lang="en-US" dirty="0" smtClean="0"/>
              <a:t> necrosis</a:t>
            </a:r>
          </a:p>
          <a:p>
            <a:r>
              <a:rPr lang="en-US" dirty="0" smtClean="0"/>
              <a:t>Dead tissue lacks any structure, and is characterized by a white, soft or liquid â€˜</a:t>
            </a:r>
            <a:r>
              <a:rPr lang="en-US" dirty="0" err="1" smtClean="0"/>
              <a:t>cheesyâ</a:t>
            </a:r>
            <a:r>
              <a:rPr lang="en-US" dirty="0" smtClean="0"/>
              <a:t>€™ appearance. This is common in TB.</a:t>
            </a:r>
          </a:p>
          <a:p>
            <a:r>
              <a:rPr lang="en-US" dirty="0" smtClean="0"/>
              <a:t>Gangrene</a:t>
            </a:r>
          </a:p>
          <a:p>
            <a:r>
              <a:rPr lang="en-US" dirty="0" smtClean="0"/>
              <a:t>Necrosis with desiccation or putrefaction ( p. 156).</a:t>
            </a:r>
          </a:p>
          <a:p>
            <a:r>
              <a:rPr lang="en-US" dirty="0" err="1" smtClean="0"/>
              <a:t>Fibrinoid</a:t>
            </a:r>
            <a:r>
              <a:rPr lang="en-US" dirty="0" smtClean="0"/>
              <a:t> necrosis</a:t>
            </a:r>
          </a:p>
          <a:p>
            <a:r>
              <a:rPr lang="en-US" dirty="0" smtClean="0"/>
              <a:t>In malignant hypertension necrosis of smooth muscle vessel walls allows seepage of plasma into the media and deposition of fibrin.</a:t>
            </a:r>
          </a:p>
          <a:p>
            <a:r>
              <a:rPr lang="en-US" dirty="0" smtClean="0"/>
              <a:t>Fat necrosis</a:t>
            </a:r>
          </a:p>
          <a:p>
            <a:r>
              <a:rPr lang="en-US" dirty="0" smtClean="0"/>
              <a:t>Direct trauma: release of extracellular fat produces an inflammatory response, fibrosis, and eventually in some cases a palpable mass.</a:t>
            </a:r>
          </a:p>
          <a:p>
            <a:r>
              <a:rPr lang="en-US" dirty="0" smtClean="0"/>
              <a:t>Acute pancreatitis: fat is digested by pancreatic lipase to produce fatty acids that precipitate with calcium in the process of </a:t>
            </a:r>
            <a:r>
              <a:rPr lang="en-US" dirty="0" err="1" smtClean="0"/>
              <a:t>saponification</a:t>
            </a:r>
            <a:r>
              <a:rPr lang="en-US" dirty="0" smtClean="0"/>
              <a:t>.</a:t>
            </a:r>
          </a:p>
          <a:p>
            <a:endParaRPr lang="en-US"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cells may be broadly injured by two major ways:</a:t>
            </a:r>
          </a:p>
          <a:p>
            <a:r>
              <a:rPr lang="en-US" dirty="0" smtClean="0"/>
              <a:t> A. By genetic causes</a:t>
            </a:r>
          </a:p>
          <a:p>
            <a:r>
              <a:rPr lang="en-US" dirty="0" smtClean="0"/>
              <a:t> B. By acquired causes </a:t>
            </a:r>
            <a:endParaRPr lang="en-US" dirty="0"/>
          </a:p>
        </p:txBody>
      </p:sp>
      <p:sp>
        <p:nvSpPr>
          <p:cNvPr id="3" name="Title 2"/>
          <p:cNvSpPr>
            <a:spLocks noGrp="1"/>
          </p:cNvSpPr>
          <p:nvPr>
            <p:ph type="title"/>
          </p:nvPr>
        </p:nvSpPr>
        <p:spPr/>
        <p:txBody>
          <a:bodyPr/>
          <a:lstStyle/>
          <a:p>
            <a:r>
              <a:rPr lang="en-US" dirty="0" smtClean="0"/>
              <a:t>CELL INJURY</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mtClean="0"/>
              <a:t>5 </a:t>
            </a:r>
            <a:r>
              <a:rPr lang="en-US" dirty="0" smtClean="0"/>
              <a:t>FIBRINOID NECROSIS. </a:t>
            </a:r>
            <a:r>
              <a:rPr lang="en-US" dirty="0" err="1" smtClean="0"/>
              <a:t>characterised</a:t>
            </a:r>
            <a:r>
              <a:rPr lang="en-US" dirty="0" smtClean="0"/>
              <a:t> by deposition of fibrin-like material which has the staining properties of fibrin. It is encountered in various examples of immunologic tissue injury (e.g. in immune complex </a:t>
            </a:r>
            <a:r>
              <a:rPr lang="en-US" dirty="0" err="1" smtClean="0"/>
              <a:t>vasculitis</a:t>
            </a:r>
            <a:r>
              <a:rPr lang="en-US" dirty="0" smtClean="0"/>
              <a:t>, autoimmune diseases, </a:t>
            </a:r>
            <a:r>
              <a:rPr lang="en-US" dirty="0" err="1" smtClean="0"/>
              <a:t>Arthus</a:t>
            </a:r>
            <a:r>
              <a:rPr lang="en-US" dirty="0" smtClean="0"/>
              <a:t> reaction etc), arterioles in hypertension, peptic ulcer etc</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Cell death is a state of irreversible injury.</a:t>
            </a:r>
          </a:p>
          <a:p>
            <a:r>
              <a:rPr lang="en-US" dirty="0" smtClean="0"/>
              <a:t> It may occur in the living body as a local or focal change and the changes that follow it or result in end of the life.</a:t>
            </a:r>
          </a:p>
          <a:p>
            <a:r>
              <a:rPr lang="en-US" dirty="0" smtClean="0"/>
              <a:t> These pathologic processes involved in cell death are described below as;</a:t>
            </a:r>
          </a:p>
          <a:p>
            <a:pPr lvl="1"/>
            <a:r>
              <a:rPr lang="en-US" dirty="0" smtClean="0"/>
              <a:t>Autolysis</a:t>
            </a:r>
          </a:p>
          <a:p>
            <a:pPr lvl="1"/>
            <a:r>
              <a:rPr lang="en-US" dirty="0" smtClean="0"/>
              <a:t>necrosis</a:t>
            </a:r>
          </a:p>
          <a:p>
            <a:pPr lvl="1"/>
            <a:r>
              <a:rPr lang="en-US" dirty="0" smtClean="0"/>
              <a:t>Gangrene,</a:t>
            </a:r>
          </a:p>
          <a:p>
            <a:pPr lvl="1"/>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CELL DEATH</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b="1" dirty="0" smtClean="0"/>
              <a:t>2 AUTOLYSIS</a:t>
            </a:r>
          </a:p>
          <a:p>
            <a:pPr>
              <a:buNone/>
            </a:pPr>
            <a:r>
              <a:rPr lang="en-US" dirty="0" smtClean="0"/>
              <a:t> Autolysis (i.e. self-digestion) is disintegration of the cell by its own hydrolytic enzymes liberated from </a:t>
            </a:r>
            <a:r>
              <a:rPr lang="en-US" dirty="0" err="1" smtClean="0"/>
              <a:t>lysosomes</a:t>
            </a:r>
            <a:r>
              <a:rPr lang="en-US" dirty="0" smtClean="0"/>
              <a:t>.</a:t>
            </a:r>
          </a:p>
          <a:p>
            <a:pPr>
              <a:buNone/>
            </a:pPr>
            <a:r>
              <a:rPr lang="en-US" dirty="0" smtClean="0"/>
              <a:t> Autolysis is rapid in some tissues rich in hydrolytic enzymes such as in the pancreas, and gastric mucosa; intermediate in tissues like the heart, liver and kidney; and slow in fibrous tissue.</a:t>
            </a:r>
          </a:p>
          <a:p>
            <a:pPr>
              <a:buNone/>
            </a:pPr>
            <a:r>
              <a:rPr lang="en-US" dirty="0" smtClean="0"/>
              <a:t>Morphologically, autolysis is identified by homogeneous and </a:t>
            </a:r>
            <a:r>
              <a:rPr lang="en-US" dirty="0" err="1" smtClean="0"/>
              <a:t>eosinophilic</a:t>
            </a:r>
            <a:r>
              <a:rPr lang="en-US" dirty="0" smtClean="0"/>
              <a:t> cytoplasm with loss of cellular details and remains of cell as debris.</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Gangrene is a form of necrosis of tissue with superadded putrefaction. The type of necrosis is usually </a:t>
            </a:r>
            <a:r>
              <a:rPr lang="en-US" dirty="0" err="1" smtClean="0"/>
              <a:t>coagulative</a:t>
            </a:r>
            <a:r>
              <a:rPr lang="en-US" dirty="0" smtClean="0"/>
              <a:t> due to </a:t>
            </a:r>
            <a:r>
              <a:rPr lang="en-US" dirty="0" err="1" smtClean="0"/>
              <a:t>ischaemia</a:t>
            </a:r>
            <a:endParaRPr lang="en-US" dirty="0" smtClean="0"/>
          </a:p>
          <a:p>
            <a:r>
              <a:rPr lang="en-US" dirty="0" smtClean="0"/>
              <a:t>There are 2 main forms of gangrene—dry and wet, and a variant form of wet gangrene called gas gangrene. </a:t>
            </a:r>
          </a:p>
          <a:p>
            <a:r>
              <a:rPr lang="en-US" dirty="0" smtClean="0"/>
              <a:t>In all types of gangrene, necrosis undergoes liquefaction by the action of putrefactive bacteria.</a:t>
            </a:r>
          </a:p>
          <a:p>
            <a:endParaRPr lang="en-US" dirty="0"/>
          </a:p>
        </p:txBody>
      </p:sp>
      <p:sp>
        <p:nvSpPr>
          <p:cNvPr id="3" name="Title 2"/>
          <p:cNvSpPr>
            <a:spLocks noGrp="1"/>
          </p:cNvSpPr>
          <p:nvPr>
            <p:ph type="title"/>
          </p:nvPr>
        </p:nvSpPr>
        <p:spPr/>
        <p:txBody>
          <a:bodyPr/>
          <a:lstStyle/>
          <a:p>
            <a:r>
              <a:rPr lang="en-US" smtClean="0"/>
              <a:t>GANGRENE</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This form of gangrene begins in the distal part of a limb due to </a:t>
            </a:r>
            <a:r>
              <a:rPr lang="en-US" dirty="0" err="1" smtClean="0"/>
              <a:t>ischaemia</a:t>
            </a:r>
            <a:r>
              <a:rPr lang="en-US" dirty="0" smtClean="0"/>
              <a:t>.</a:t>
            </a:r>
          </a:p>
          <a:p>
            <a:r>
              <a:rPr lang="en-US" dirty="0" smtClean="0"/>
              <a:t> The gangrene spreads slowly upwards until it reaches a point where the blood supply is adequate to keep the tissue viable.</a:t>
            </a:r>
          </a:p>
          <a:p>
            <a:r>
              <a:rPr lang="en-US" dirty="0" smtClean="0"/>
              <a:t> A line of separation is formed at this point between the gangrenous part and the viable part.</a:t>
            </a:r>
          </a:p>
          <a:p>
            <a:endParaRPr lang="en-US" dirty="0"/>
          </a:p>
        </p:txBody>
      </p:sp>
      <p:sp>
        <p:nvSpPr>
          <p:cNvPr id="3" name="Title 2"/>
          <p:cNvSpPr>
            <a:spLocks noGrp="1"/>
          </p:cNvSpPr>
          <p:nvPr>
            <p:ph type="title"/>
          </p:nvPr>
        </p:nvSpPr>
        <p:spPr/>
        <p:txBody>
          <a:bodyPr/>
          <a:lstStyle/>
          <a:p>
            <a:r>
              <a:rPr lang="en-US" dirty="0" smtClean="0"/>
              <a:t>Dry Gangrene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Wet gangrene occurs in naturally moist tissues and organs such as the mouth</a:t>
            </a:r>
          </a:p>
          <a:p>
            <a:r>
              <a:rPr lang="en-US" dirty="0" smtClean="0"/>
              <a:t>Wet gangrene usually develops rapidly due to blockage of venous, and less commonly, arterial blood flow from thrombosis or embolism.</a:t>
            </a:r>
          </a:p>
          <a:p>
            <a:pPr>
              <a:buFont typeface="Wingdings" pitchFamily="2" charset="2"/>
              <a:buChar char="Ø"/>
            </a:pPr>
            <a:r>
              <a:rPr lang="en-US" dirty="0" smtClean="0"/>
              <a:t>The affected part is stuffed with blood which </a:t>
            </a:r>
            <a:r>
              <a:rPr lang="en-US" dirty="0" err="1" smtClean="0"/>
              <a:t>favours</a:t>
            </a:r>
            <a:r>
              <a:rPr lang="en-US" dirty="0" smtClean="0"/>
              <a:t> the rapid growth of putrefactive bacteria.</a:t>
            </a:r>
          </a:p>
          <a:p>
            <a:pPr>
              <a:buFont typeface="Wingdings" pitchFamily="2" charset="2"/>
              <a:buChar char="Ø"/>
            </a:pPr>
            <a:r>
              <a:rPr lang="en-US" dirty="0" smtClean="0"/>
              <a:t>The toxic products formed by bacteria are absorbed causing profound systemic manifestations of </a:t>
            </a:r>
            <a:r>
              <a:rPr lang="en-US" dirty="0" err="1" smtClean="0"/>
              <a:t>septicaemia</a:t>
            </a:r>
            <a:r>
              <a:rPr lang="en-US" dirty="0" smtClean="0"/>
              <a:t>, and finally death.</a:t>
            </a:r>
          </a:p>
          <a:p>
            <a:pPr>
              <a:buFont typeface="Wingdings" pitchFamily="2" charset="2"/>
              <a:buChar char="Ø"/>
            </a:pPr>
            <a:r>
              <a:rPr lang="en-US" dirty="0" smtClean="0"/>
              <a:t>The spreading wet gangrene generally lacks clear-cut line of demarcation and may spread to peritoneal cavity causing peritonitis</a:t>
            </a:r>
          </a:p>
          <a:p>
            <a:endParaRPr lang="en-US" dirty="0"/>
          </a:p>
        </p:txBody>
      </p:sp>
      <p:sp>
        <p:nvSpPr>
          <p:cNvPr id="3" name="Title 2"/>
          <p:cNvSpPr>
            <a:spLocks noGrp="1"/>
          </p:cNvSpPr>
          <p:nvPr>
            <p:ph type="title"/>
          </p:nvPr>
        </p:nvSpPr>
        <p:spPr/>
        <p:txBody>
          <a:bodyPr/>
          <a:lstStyle/>
          <a:p>
            <a:r>
              <a:rPr lang="en-US" dirty="0" smtClean="0"/>
              <a:t>Wet Gangrene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 It is a special form of wet gangrene caused by gas-forming clostridia (gram-positive anaerobic bacteria) which gain entry into the tissues through open contaminated wounds, especially in the muscles, or as a complication of operation on colon which normally contains clostridia.</a:t>
            </a:r>
          </a:p>
          <a:p>
            <a:r>
              <a:rPr lang="en-US" dirty="0" smtClean="0"/>
              <a:t> Clostridia produce various toxins which produce necrosis and </a:t>
            </a:r>
            <a:r>
              <a:rPr lang="en-US" dirty="0" err="1" smtClean="0"/>
              <a:t>oedema</a:t>
            </a:r>
            <a:r>
              <a:rPr lang="en-US" dirty="0" smtClean="0"/>
              <a:t> locally and are also absorbed producing profound systemic manifestations.</a:t>
            </a:r>
          </a:p>
          <a:p>
            <a:r>
              <a:rPr lang="en-US" dirty="0" smtClean="0"/>
              <a:t>the affected area is swollen, </a:t>
            </a:r>
            <a:r>
              <a:rPr lang="en-US" dirty="0" err="1" smtClean="0"/>
              <a:t>oedematous</a:t>
            </a:r>
            <a:r>
              <a:rPr lang="en-US" dirty="0" smtClean="0"/>
              <a:t>, painful and </a:t>
            </a:r>
            <a:r>
              <a:rPr lang="en-US" dirty="0" err="1" smtClean="0"/>
              <a:t>crepitant</a:t>
            </a:r>
            <a:r>
              <a:rPr lang="en-US" dirty="0" smtClean="0"/>
              <a:t> due to accumulation of gas bubbles within the tissues.</a:t>
            </a:r>
          </a:p>
          <a:p>
            <a:endParaRPr lang="en-US" dirty="0"/>
          </a:p>
        </p:txBody>
      </p:sp>
      <p:sp>
        <p:nvSpPr>
          <p:cNvPr id="3" name="Title 2"/>
          <p:cNvSpPr>
            <a:spLocks noGrp="1"/>
          </p:cNvSpPr>
          <p:nvPr>
            <p:ph type="title"/>
          </p:nvPr>
        </p:nvSpPr>
        <p:spPr/>
        <p:txBody>
          <a:bodyPr/>
          <a:lstStyle/>
          <a:p>
            <a:r>
              <a:rPr lang="en-US" dirty="0" smtClean="0"/>
              <a:t>GAS GANGRENE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Healing is the body response to injury in an attempt to restore normal structure and function. </a:t>
            </a:r>
          </a:p>
          <a:p>
            <a:r>
              <a:rPr lang="en-US" dirty="0" smtClean="0"/>
              <a:t>Healing involves 2 distinct processes:</a:t>
            </a:r>
          </a:p>
          <a:p>
            <a:pPr lvl="1"/>
            <a:r>
              <a:rPr lang="en-US" dirty="0" smtClean="0"/>
              <a:t> Regeneration when healing takes place by proliferation of </a:t>
            </a:r>
            <a:r>
              <a:rPr lang="en-US" dirty="0" err="1" smtClean="0"/>
              <a:t>parenchymal</a:t>
            </a:r>
            <a:r>
              <a:rPr lang="en-US" dirty="0" smtClean="0"/>
              <a:t> cells and usually results in complete restoration of the original tissues. </a:t>
            </a:r>
          </a:p>
          <a:p>
            <a:pPr lvl="1"/>
            <a:r>
              <a:rPr lang="en-US" dirty="0" smtClean="0"/>
              <a:t>Repair when healing takes place by proliferation of connective tissue elements resulting in fibrosis and scarring. At times, both the processes take place simultaneously.</a:t>
            </a:r>
            <a:endParaRPr lang="en-US" dirty="0"/>
          </a:p>
        </p:txBody>
      </p:sp>
      <p:sp>
        <p:nvSpPr>
          <p:cNvPr id="3" name="Title 2"/>
          <p:cNvSpPr>
            <a:spLocks noGrp="1"/>
          </p:cNvSpPr>
          <p:nvPr>
            <p:ph type="title"/>
          </p:nvPr>
        </p:nvSpPr>
        <p:spPr/>
        <p:txBody>
          <a:bodyPr/>
          <a:lstStyle/>
          <a:p>
            <a:r>
              <a:rPr lang="en-US" dirty="0" smtClean="0"/>
              <a:t>HEALING</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Deterioration in quality or function</a:t>
            </a:r>
          </a:p>
          <a:p>
            <a:r>
              <a:rPr lang="en-US" dirty="0" smtClean="0"/>
              <a:t>Regression from more </a:t>
            </a:r>
            <a:r>
              <a:rPr lang="en-US" dirty="0" err="1" smtClean="0"/>
              <a:t>specialised</a:t>
            </a:r>
            <a:r>
              <a:rPr lang="en-US" dirty="0" smtClean="0"/>
              <a:t> to less specialized type of tissue</a:t>
            </a:r>
          </a:p>
          <a:p>
            <a:pPr>
              <a:buNone/>
            </a:pPr>
            <a:endParaRPr lang="en-US" dirty="0"/>
          </a:p>
        </p:txBody>
      </p:sp>
      <p:sp>
        <p:nvSpPr>
          <p:cNvPr id="3" name="Title 2"/>
          <p:cNvSpPr>
            <a:spLocks noGrp="1"/>
          </p:cNvSpPr>
          <p:nvPr>
            <p:ph type="title"/>
          </p:nvPr>
        </p:nvSpPr>
        <p:spPr/>
        <p:txBody>
          <a:bodyPr>
            <a:normAutofit/>
          </a:bodyPr>
          <a:lstStyle/>
          <a:p>
            <a:r>
              <a:rPr lang="en-US" dirty="0" smtClean="0"/>
              <a:t>DEGENERATION</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Below not part of what </a:t>
            </a:r>
            <a:r>
              <a:rPr lang="en-US" smtClean="0"/>
              <a:t>to examine</a:t>
            </a:r>
          </a:p>
          <a:p>
            <a:endParaRPr lang="en-US"/>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buNone/>
            </a:pPr>
            <a:r>
              <a:rPr lang="en-US" dirty="0" smtClean="0"/>
              <a:t>Acquired causes of cell injury can be </a:t>
            </a:r>
            <a:r>
              <a:rPr lang="en-US" dirty="0" err="1" smtClean="0"/>
              <a:t>categorised</a:t>
            </a:r>
            <a:r>
              <a:rPr lang="en-US" dirty="0" smtClean="0"/>
              <a:t> as: </a:t>
            </a:r>
          </a:p>
          <a:p>
            <a:r>
              <a:rPr lang="en-US" dirty="0" smtClean="0"/>
              <a:t>1. Hypoxia and </a:t>
            </a:r>
            <a:r>
              <a:rPr lang="en-US" dirty="0" err="1" smtClean="0"/>
              <a:t>ischaemia</a:t>
            </a:r>
            <a:r>
              <a:rPr lang="en-US" dirty="0" smtClean="0"/>
              <a:t> </a:t>
            </a:r>
          </a:p>
          <a:p>
            <a:r>
              <a:rPr lang="en-US" dirty="0" smtClean="0"/>
              <a:t>2. Physical agents </a:t>
            </a:r>
          </a:p>
          <a:p>
            <a:r>
              <a:rPr lang="en-US" dirty="0" smtClean="0"/>
              <a:t>3. Chemical agents and drugs</a:t>
            </a:r>
          </a:p>
          <a:p>
            <a:r>
              <a:rPr lang="en-US" dirty="0" smtClean="0"/>
              <a:t> 4. Microbial agents</a:t>
            </a:r>
          </a:p>
          <a:p>
            <a:r>
              <a:rPr lang="en-US" dirty="0" smtClean="0"/>
              <a:t>5. Immunologic agents </a:t>
            </a:r>
          </a:p>
          <a:p>
            <a:r>
              <a:rPr lang="en-US" dirty="0" smtClean="0"/>
              <a:t>6. Nutritional derangements </a:t>
            </a:r>
          </a:p>
          <a:p>
            <a:r>
              <a:rPr lang="en-US" dirty="0" smtClean="0"/>
              <a:t>7. Aging </a:t>
            </a:r>
          </a:p>
          <a:p>
            <a:r>
              <a:rPr lang="en-US" dirty="0" smtClean="0"/>
              <a:t>8. Psychogenic diseases </a:t>
            </a:r>
          </a:p>
          <a:p>
            <a:r>
              <a:rPr lang="en-US" dirty="0" smtClean="0"/>
              <a:t>9. Iatrogenic factors </a:t>
            </a:r>
          </a:p>
          <a:p>
            <a:r>
              <a:rPr lang="en-US" dirty="0" smtClean="0"/>
              <a:t>10. Idiopathic diseases</a:t>
            </a:r>
          </a:p>
          <a:p>
            <a:pPr>
              <a:buNone/>
            </a:pPr>
            <a:r>
              <a:rPr lang="en-US" dirty="0" smtClean="0"/>
              <a:t>In a given situation, more than one of the above etiologic factors may be involved</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The majority of burns in children are scalds caused by accidents with kettles, pans, hot drinks and bath water. </a:t>
            </a:r>
          </a:p>
          <a:p>
            <a:r>
              <a:rPr lang="en-US" dirty="0" smtClean="0"/>
              <a:t>Among adolescent patients, the burns are usually caused by young males experimenting with matches and </a:t>
            </a:r>
            <a:r>
              <a:rPr lang="en-US" dirty="0" err="1" smtClean="0"/>
              <a:t>ﬂammable</a:t>
            </a:r>
            <a:r>
              <a:rPr lang="en-US" dirty="0" smtClean="0"/>
              <a:t> liquids.</a:t>
            </a:r>
          </a:p>
          <a:p>
            <a:r>
              <a:rPr lang="en-US" dirty="0" smtClean="0"/>
              <a:t>In adults, scalds are not uncommon but are less frequent than </a:t>
            </a:r>
            <a:r>
              <a:rPr lang="en-US" dirty="0" err="1" smtClean="0"/>
              <a:t>ﬂame</a:t>
            </a:r>
            <a:r>
              <a:rPr lang="en-US" dirty="0" smtClean="0"/>
              <a:t> burns.</a:t>
            </a:r>
          </a:p>
          <a:p>
            <a:r>
              <a:rPr lang="en-US" dirty="0" smtClean="0"/>
              <a:t> Most electrical and chemical injuries occur in adults.</a:t>
            </a:r>
          </a:p>
          <a:p>
            <a:r>
              <a:rPr lang="en-US" dirty="0" smtClean="0"/>
              <a:t> Cold and radiation are very rare causes of burns</a:t>
            </a:r>
            <a:endParaRPr lang="en-US" dirty="0"/>
          </a:p>
        </p:txBody>
      </p:sp>
      <p:sp>
        <p:nvSpPr>
          <p:cNvPr id="3" name="Title 2"/>
          <p:cNvSpPr>
            <a:spLocks noGrp="1"/>
          </p:cNvSpPr>
          <p:nvPr>
            <p:ph type="title"/>
          </p:nvPr>
        </p:nvSpPr>
        <p:spPr/>
        <p:txBody>
          <a:bodyPr/>
          <a:lstStyle/>
          <a:p>
            <a:r>
              <a:rPr lang="en-US" dirty="0" smtClean="0"/>
              <a:t>BURNS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 Associated conditions in adults, such as mental disease (attempted suicide or assault), epilepsy and alcohol or drug abuse</a:t>
            </a:r>
          </a:p>
          <a:p>
            <a:r>
              <a:rPr lang="en-US" dirty="0" smtClean="0"/>
              <a:t>Burns cause damage in a number of different ways, but by far the most common organ affected is the skin.</a:t>
            </a:r>
          </a:p>
          <a:p>
            <a:r>
              <a:rPr lang="en-US" dirty="0" smtClean="0"/>
              <a:t> Burns can also damage the airway and lungs, with life-threatening consequences.</a:t>
            </a:r>
          </a:p>
          <a:p>
            <a:r>
              <a:rPr lang="en-US" dirty="0" smtClean="0"/>
              <a:t> Airway injuries occur when the face and neck are burned.</a:t>
            </a:r>
          </a:p>
          <a:p>
            <a:r>
              <a:rPr lang="en-US" dirty="0" smtClean="0"/>
              <a:t> Respiratory system injuries usually occur if a person is trapped in a burning vehicle, house, car or </a:t>
            </a:r>
            <a:r>
              <a:rPr lang="en-US" dirty="0" err="1" smtClean="0"/>
              <a:t>aeroplane</a:t>
            </a:r>
            <a:r>
              <a:rPr lang="en-US" dirty="0" smtClean="0"/>
              <a:t> and is forced to inhale the hot and poisonous gases .</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 Burns produce an </a:t>
            </a:r>
            <a:r>
              <a:rPr lang="en-US" dirty="0" err="1" smtClean="0"/>
              <a:t>inﬂammatory</a:t>
            </a:r>
            <a:r>
              <a:rPr lang="en-US" dirty="0" smtClean="0"/>
              <a:t> reaction </a:t>
            </a:r>
          </a:p>
          <a:p>
            <a:r>
              <a:rPr lang="en-US" dirty="0" smtClean="0"/>
              <a:t>This leads to  increased vascular permeability</a:t>
            </a:r>
          </a:p>
          <a:p>
            <a:r>
              <a:rPr lang="en-US" dirty="0" smtClean="0"/>
              <a:t>Water, solutes and proteins move from the intra- to the </a:t>
            </a:r>
            <a:r>
              <a:rPr lang="en-US" dirty="0" err="1" smtClean="0"/>
              <a:t>extravascular</a:t>
            </a:r>
            <a:r>
              <a:rPr lang="en-US" dirty="0" smtClean="0"/>
              <a:t> space</a:t>
            </a:r>
          </a:p>
          <a:p>
            <a:r>
              <a:rPr lang="en-US" dirty="0" smtClean="0"/>
              <a:t>The volume of </a:t>
            </a:r>
            <a:r>
              <a:rPr lang="en-US" dirty="0" err="1" smtClean="0"/>
              <a:t>ﬂuid</a:t>
            </a:r>
            <a:r>
              <a:rPr lang="en-US" dirty="0" smtClean="0"/>
              <a:t> lost is directly proportional to the area of the burn </a:t>
            </a:r>
          </a:p>
          <a:p>
            <a:r>
              <a:rPr lang="en-US" dirty="0" smtClean="0"/>
              <a:t> Above 15% of surface area, the loss of </a:t>
            </a:r>
            <a:r>
              <a:rPr lang="en-US" dirty="0" err="1" smtClean="0"/>
              <a:t>ﬂuid</a:t>
            </a:r>
            <a:r>
              <a:rPr lang="en-US" dirty="0" smtClean="0"/>
              <a:t> produces shock.</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1 </a:t>
            </a:r>
            <a:r>
              <a:rPr lang="en-US" dirty="0" err="1" smtClean="0"/>
              <a:t>Superﬁcial</a:t>
            </a:r>
            <a:r>
              <a:rPr lang="en-US" dirty="0" smtClean="0"/>
              <a:t> partial-thickness burns.</a:t>
            </a:r>
          </a:p>
          <a:p>
            <a:pPr>
              <a:buNone/>
            </a:pPr>
            <a:r>
              <a:rPr lang="en-US" dirty="0" smtClean="0"/>
              <a:t>2	Deep partial-thickness burns.</a:t>
            </a:r>
          </a:p>
          <a:p>
            <a:pPr>
              <a:buNone/>
            </a:pPr>
            <a:r>
              <a:rPr lang="en-US" dirty="0" smtClean="0"/>
              <a:t>3 Full-thickness burns.</a:t>
            </a:r>
            <a:endParaRPr lang="en-US" dirty="0"/>
          </a:p>
        </p:txBody>
      </p:sp>
      <p:sp>
        <p:nvSpPr>
          <p:cNvPr id="3" name="Title 2"/>
          <p:cNvSpPr>
            <a:spLocks noGrp="1"/>
          </p:cNvSpPr>
          <p:nvPr>
            <p:ph type="title"/>
          </p:nvPr>
        </p:nvSpPr>
        <p:spPr/>
        <p:txBody>
          <a:bodyPr/>
          <a:lstStyle/>
          <a:p>
            <a:r>
              <a:rPr lang="en-US" dirty="0" smtClean="0"/>
              <a:t>CLASSIFACATION OF BURNS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b="1" dirty="0" err="1" smtClean="0"/>
              <a:t>Superﬁcial</a:t>
            </a:r>
            <a:r>
              <a:rPr lang="en-US" b="1" dirty="0" smtClean="0"/>
              <a:t> partial-thickness burns</a:t>
            </a:r>
          </a:p>
          <a:p>
            <a:pPr>
              <a:buNone/>
            </a:pPr>
            <a:r>
              <a:rPr lang="en-US" dirty="0" smtClean="0"/>
              <a:t> The damage in these burns does not go deeper than the papillary dermis.</a:t>
            </a:r>
          </a:p>
          <a:p>
            <a:pPr>
              <a:buNone/>
            </a:pPr>
            <a:endParaRPr lang="en-US" dirty="0" smtClean="0"/>
          </a:p>
          <a:p>
            <a:pPr>
              <a:buNone/>
            </a:pPr>
            <a:r>
              <a:rPr lang="en-US" dirty="0" smtClean="0"/>
              <a:t>The clinical features. </a:t>
            </a:r>
          </a:p>
          <a:p>
            <a:pPr>
              <a:buFont typeface="Wingdings" pitchFamily="2" charset="2"/>
              <a:buChar char="ü"/>
            </a:pPr>
            <a:r>
              <a:rPr lang="en-US" dirty="0" smtClean="0"/>
              <a:t> blistering and/or loss of the epidermis.</a:t>
            </a:r>
          </a:p>
          <a:p>
            <a:pPr>
              <a:buFont typeface="Wingdings" pitchFamily="2" charset="2"/>
              <a:buChar char="ü"/>
            </a:pPr>
            <a:r>
              <a:rPr lang="en-US" dirty="0" smtClean="0"/>
              <a:t>The underlying dermis is pink and moist.</a:t>
            </a:r>
          </a:p>
          <a:p>
            <a:pPr>
              <a:buFont typeface="Wingdings" pitchFamily="2" charset="2"/>
              <a:buChar char="ü"/>
            </a:pPr>
            <a:r>
              <a:rPr lang="en-US" dirty="0" smtClean="0"/>
              <a:t> The capillary return is clearly visible when blanched.</a:t>
            </a:r>
          </a:p>
          <a:p>
            <a:pPr>
              <a:buFont typeface="Wingdings" pitchFamily="2" charset="2"/>
              <a:buChar char="ü"/>
            </a:pPr>
            <a:r>
              <a:rPr lang="en-US" dirty="0" smtClean="0"/>
              <a:t> There is little or no </a:t>
            </a:r>
            <a:r>
              <a:rPr lang="en-US" dirty="0" err="1" smtClean="0"/>
              <a:t>ﬁxed</a:t>
            </a:r>
            <a:r>
              <a:rPr lang="en-US" dirty="0" smtClean="0"/>
              <a:t> capillary staining.</a:t>
            </a:r>
          </a:p>
          <a:p>
            <a:pPr>
              <a:buFont typeface="Wingdings" pitchFamily="2" charset="2"/>
              <a:buChar char="ü"/>
            </a:pPr>
            <a:r>
              <a:rPr lang="en-US" dirty="0" smtClean="0"/>
              <a:t> Pinprick sensation is normal.</a:t>
            </a:r>
          </a:p>
          <a:p>
            <a:pPr>
              <a:buFont typeface="Wingdings" pitchFamily="2" charset="2"/>
              <a:buChar char="ü"/>
            </a:pPr>
            <a:r>
              <a:rPr lang="en-US" dirty="0" smtClean="0"/>
              <a:t> </a:t>
            </a:r>
            <a:r>
              <a:rPr lang="en-US" dirty="0" err="1" smtClean="0"/>
              <a:t>Superﬁcial</a:t>
            </a:r>
            <a:r>
              <a:rPr lang="en-US" dirty="0" smtClean="0"/>
              <a:t> partial-thickness burns heal without residual scarring in 2 weeks. </a:t>
            </a:r>
          </a:p>
        </p:txBody>
      </p:sp>
      <p:sp>
        <p:nvSpPr>
          <p:cNvPr id="3" name="Title 2"/>
          <p:cNvSpPr>
            <a:spLocks noGrp="1"/>
          </p:cNvSpPr>
          <p:nvPr>
            <p:ph type="title"/>
          </p:nvPr>
        </p:nvSpPr>
        <p:spPr/>
        <p:txBody>
          <a:bodyPr/>
          <a:lstStyle/>
          <a:p>
            <a:r>
              <a:rPr lang="en-US" dirty="0" smtClean="0"/>
              <a:t>CLASSIFACATION OF BURNS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These burns involve damage to the deeper parts of the reticular dermis </a:t>
            </a:r>
          </a:p>
          <a:p>
            <a:r>
              <a:rPr lang="en-US" dirty="0" smtClean="0"/>
              <a:t> Clinically, the epidermis is usually lost. The exposed dermis is not as moist as that in a </a:t>
            </a:r>
            <a:r>
              <a:rPr lang="en-US" dirty="0" err="1" smtClean="0"/>
              <a:t>superﬁcial</a:t>
            </a:r>
            <a:r>
              <a:rPr lang="en-US" dirty="0" smtClean="0"/>
              <a:t> burn. </a:t>
            </a:r>
          </a:p>
          <a:p>
            <a:r>
              <a:rPr lang="en-US" dirty="0" smtClean="0"/>
              <a:t>There is often abundant </a:t>
            </a:r>
            <a:r>
              <a:rPr lang="en-US" dirty="0" err="1" smtClean="0"/>
              <a:t>ﬁxed</a:t>
            </a:r>
            <a:r>
              <a:rPr lang="en-US" dirty="0" smtClean="0"/>
              <a:t> capillary staining, especially if examined after 48 hours.</a:t>
            </a:r>
          </a:p>
          <a:p>
            <a:r>
              <a:rPr lang="en-US" dirty="0" smtClean="0"/>
              <a:t> The </a:t>
            </a:r>
            <a:r>
              <a:rPr lang="en-US" dirty="0" err="1" smtClean="0"/>
              <a:t>colour</a:t>
            </a:r>
            <a:r>
              <a:rPr lang="en-US" dirty="0" smtClean="0"/>
              <a:t> does not blanch with pressure under the examiner’s </a:t>
            </a:r>
            <a:r>
              <a:rPr lang="en-US" dirty="0" err="1" smtClean="0"/>
              <a:t>ﬁnger</a:t>
            </a:r>
            <a:r>
              <a:rPr lang="en-US" dirty="0" smtClean="0"/>
              <a:t>. </a:t>
            </a:r>
          </a:p>
          <a:p>
            <a:r>
              <a:rPr lang="en-US" dirty="0" smtClean="0"/>
              <a:t>Sensation is reduced, and the patient is unable to distinguish sharp from blunt pressure when examined with a needle.</a:t>
            </a:r>
          </a:p>
          <a:p>
            <a:r>
              <a:rPr lang="en-US" dirty="0" smtClean="0"/>
              <a:t> Deep dermal burns take 3 or more weeks to heal without surgery and usually lead to hypertrophic scarring </a:t>
            </a:r>
          </a:p>
          <a:p>
            <a:endParaRPr lang="en-US" dirty="0"/>
          </a:p>
        </p:txBody>
      </p:sp>
      <p:sp>
        <p:nvSpPr>
          <p:cNvPr id="3" name="Title 2"/>
          <p:cNvSpPr>
            <a:spLocks noGrp="1"/>
          </p:cNvSpPr>
          <p:nvPr>
            <p:ph type="title"/>
          </p:nvPr>
        </p:nvSpPr>
        <p:spPr/>
        <p:txBody>
          <a:bodyPr>
            <a:normAutofit fontScale="90000"/>
          </a:bodyPr>
          <a:lstStyle/>
          <a:p>
            <a:r>
              <a:rPr lang="en-US" dirty="0" smtClean="0"/>
              <a:t>Deep partial-thickness burns  .</a:t>
            </a:r>
            <a:br>
              <a:rPr lang="en-US" dirty="0" smtClean="0"/>
            </a:b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The whole of the dermis is destroyed</a:t>
            </a:r>
          </a:p>
          <a:p>
            <a:r>
              <a:rPr lang="en-US" dirty="0" smtClean="0"/>
              <a:t>Clinically, they have a hard, leathery feel.</a:t>
            </a:r>
          </a:p>
          <a:p>
            <a:r>
              <a:rPr lang="en-US" dirty="0" smtClean="0"/>
              <a:t> The appearance can vary from that similar to the patient’s normal skin to charred black, depending upon the intensity of the heat.</a:t>
            </a:r>
          </a:p>
          <a:p>
            <a:r>
              <a:rPr lang="en-US" dirty="0" smtClean="0"/>
              <a:t>There is no capillary return.</a:t>
            </a:r>
          </a:p>
          <a:p>
            <a:r>
              <a:rPr lang="en-US" dirty="0" smtClean="0"/>
              <a:t> Often, </a:t>
            </a:r>
            <a:r>
              <a:rPr lang="en-US" dirty="0" err="1" smtClean="0"/>
              <a:t>thrombosed</a:t>
            </a:r>
            <a:r>
              <a:rPr lang="en-US" dirty="0" smtClean="0"/>
              <a:t> vessels can be seen under the skin. </a:t>
            </a:r>
          </a:p>
          <a:p>
            <a:r>
              <a:rPr lang="en-US" dirty="0" smtClean="0"/>
              <a:t>These burns are completely </a:t>
            </a:r>
            <a:r>
              <a:rPr lang="en-US" dirty="0" err="1" smtClean="0"/>
              <a:t>anaesthetised</a:t>
            </a:r>
            <a:r>
              <a:rPr lang="en-US" dirty="0" smtClean="0"/>
              <a:t>: a needle can be stuck deep into the dermis without any pain or bleeding.</a:t>
            </a:r>
          </a:p>
          <a:p>
            <a:endParaRPr lang="en-US" dirty="0"/>
          </a:p>
        </p:txBody>
      </p:sp>
      <p:sp>
        <p:nvSpPr>
          <p:cNvPr id="3" name="Title 2"/>
          <p:cNvSpPr>
            <a:spLocks noGrp="1"/>
          </p:cNvSpPr>
          <p:nvPr>
            <p:ph type="title"/>
          </p:nvPr>
        </p:nvSpPr>
        <p:spPr/>
        <p:txBody>
          <a:bodyPr/>
          <a:lstStyle/>
          <a:p>
            <a:r>
              <a:rPr lang="en-US" dirty="0" smtClean="0"/>
              <a:t>Full-thickness burns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endParaRPr lang="en-US" dirty="0" smtClean="0"/>
          </a:p>
          <a:p>
            <a:pPr>
              <a:buNone/>
            </a:pPr>
            <a:r>
              <a:rPr lang="en-US" dirty="0" smtClean="0"/>
              <a:t>1. </a:t>
            </a:r>
            <a:r>
              <a:rPr lang="en-US" b="1" dirty="0" smtClean="0"/>
              <a:t>HYPOXIA AND ISCHAEMIA. </a:t>
            </a:r>
          </a:p>
          <a:p>
            <a:pPr>
              <a:buNone/>
            </a:pPr>
            <a:r>
              <a:rPr lang="en-US" dirty="0" smtClean="0"/>
              <a:t> Cells of different tissues essentially require oxygen to generate energy and perform metabolic functions. Deficiency of oxygen  results in failure to carry out these activities by the cells. Hypoxia is the most common cause of cell injury. Hypoxia may result from the following: </a:t>
            </a:r>
          </a:p>
          <a:p>
            <a:r>
              <a:rPr lang="en-US" dirty="0" smtClean="0"/>
              <a:t>The most common mechanism of hypoxic cell injury is by reduced supply of blood to cells due to interruption i.e. </a:t>
            </a:r>
            <a:r>
              <a:rPr lang="en-US" dirty="0" err="1" smtClean="0"/>
              <a:t>ischaemia</a:t>
            </a:r>
            <a:r>
              <a:rPr lang="en-US" dirty="0" smtClean="0"/>
              <a:t>.</a:t>
            </a:r>
          </a:p>
          <a:p>
            <a:r>
              <a:rPr lang="en-US" dirty="0" smtClean="0"/>
              <a:t>However, hypoxia may result from other causes as well e.g. disorders of oxygen-carrying RBCs (e.g. </a:t>
            </a:r>
            <a:r>
              <a:rPr lang="en-US" dirty="0" err="1" smtClean="0"/>
              <a:t>anaemia</a:t>
            </a:r>
            <a:r>
              <a:rPr lang="en-US" dirty="0" smtClean="0"/>
              <a:t>, carbon monoxide poisoning), heart diseases, lung diseases and increased demand of tissues.</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dirty="0" smtClean="0"/>
              <a:t>2. </a:t>
            </a:r>
            <a:r>
              <a:rPr lang="en-US" b="1" dirty="0" smtClean="0"/>
              <a:t>PHYSICAL AGENTS. </a:t>
            </a:r>
            <a:r>
              <a:rPr lang="en-US" dirty="0" smtClean="0"/>
              <a:t>Physical agents in causation of disease are as under: mechanical trauma (e.g. road accidents); thermal trauma (e.g. by heat and cold); electricity; radiation (e.g. ultraviolet and </a:t>
            </a:r>
            <a:r>
              <a:rPr lang="en-US" dirty="0" err="1" smtClean="0"/>
              <a:t>ionising</a:t>
            </a:r>
            <a:r>
              <a:rPr lang="en-US" dirty="0" smtClean="0"/>
              <a:t>); and rapid changes in atmospheric pressure</a:t>
            </a:r>
          </a:p>
          <a:p>
            <a:pPr>
              <a:buNone/>
            </a:pPr>
            <a:r>
              <a:rPr lang="en-US" b="1" dirty="0" smtClean="0"/>
              <a:t>3.CHEMICALS AND DRUGS</a:t>
            </a:r>
            <a:r>
              <a:rPr lang="en-US" dirty="0" smtClean="0"/>
              <a:t>. chemical agents and drugs may cause cell injury chemical poisons such as cyanide, arsenic, mercury; strong acids and alkalis; environmental pollutants; insecticides and pesticides; oxygen at high concentrations; hypertonic glucose and salt; social agents such as alcohol and narcotic drugs; and therapeutic administration of drugs.</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4. </a:t>
            </a:r>
            <a:r>
              <a:rPr lang="en-US" b="1" dirty="0" smtClean="0"/>
              <a:t>MICROBIAL AGENTS</a:t>
            </a:r>
            <a:r>
              <a:rPr lang="en-US" dirty="0" smtClean="0"/>
              <a:t>. Injuries by microbes include infections caused by bacteria, </a:t>
            </a:r>
            <a:r>
              <a:rPr lang="en-US" dirty="0" err="1" smtClean="0"/>
              <a:t>rickettsiae</a:t>
            </a:r>
            <a:r>
              <a:rPr lang="en-US" dirty="0" smtClean="0"/>
              <a:t>, viruses, fungi, protozoa, </a:t>
            </a:r>
            <a:r>
              <a:rPr lang="en-US" dirty="0" err="1" smtClean="0"/>
              <a:t>metazoa</a:t>
            </a:r>
            <a:r>
              <a:rPr lang="en-US" dirty="0" smtClean="0"/>
              <a:t>, and other parasites.</a:t>
            </a:r>
          </a:p>
          <a:p>
            <a:pPr>
              <a:buNone/>
            </a:pPr>
            <a:r>
              <a:rPr lang="en-US" dirty="0" smtClean="0"/>
              <a:t>5 </a:t>
            </a:r>
            <a:r>
              <a:rPr lang="en-US" b="1" dirty="0" smtClean="0"/>
              <a:t>IMMUNOLOGIC AGENTS</a:t>
            </a:r>
            <a:r>
              <a:rPr lang="en-US" dirty="0" smtClean="0"/>
              <a:t>. it protects the host against various injurious agents but it may also turn lethal and cause cell injury e.g. hypersensitivity reactions; anaphylactic reactions; and autoimmune diseases</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dirty="0" smtClean="0"/>
              <a:t>6 </a:t>
            </a:r>
            <a:r>
              <a:rPr lang="en-US" b="1" dirty="0" smtClean="0"/>
              <a:t>NUTRITIONAL DERANGEMENTS</a:t>
            </a:r>
            <a:r>
              <a:rPr lang="en-US" dirty="0" smtClean="0"/>
              <a:t>. A deficiency or an excess of nutrients may result in nutritional imbalances. Nutritional deficiency diseases may be due to overall deficiency of nutrients (e.g. starvation), of protein calorie (e.g. </a:t>
            </a:r>
            <a:r>
              <a:rPr lang="en-US" dirty="0" err="1" smtClean="0"/>
              <a:t>marasmus</a:t>
            </a:r>
            <a:r>
              <a:rPr lang="en-US" dirty="0" smtClean="0"/>
              <a:t>, kwashiorkor), of minerals (e.g. </a:t>
            </a:r>
            <a:r>
              <a:rPr lang="en-US" dirty="0" err="1" smtClean="0"/>
              <a:t>anaemia</a:t>
            </a:r>
            <a:r>
              <a:rPr lang="en-US" dirty="0" smtClean="0"/>
              <a:t>), or of trace elements. </a:t>
            </a:r>
          </a:p>
          <a:p>
            <a:pPr>
              <a:buNone/>
            </a:pPr>
            <a:r>
              <a:rPr lang="en-US" dirty="0" smtClean="0"/>
              <a:t>7 </a:t>
            </a:r>
            <a:r>
              <a:rPr lang="en-US" b="1" dirty="0" smtClean="0"/>
              <a:t>AGING. </a:t>
            </a:r>
            <a:r>
              <a:rPr lang="en-US" dirty="0" smtClean="0"/>
              <a:t>Cellular aging  leads to impaired ability of the cells to undergo replication and repair, and ultimately lead to cell death culminating in death of the individual.</a:t>
            </a:r>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dirty="0" smtClean="0"/>
              <a:t>8 </a:t>
            </a:r>
            <a:r>
              <a:rPr lang="en-US" b="1" dirty="0" smtClean="0"/>
              <a:t>PSYCHOGENIC DISEASES. </a:t>
            </a:r>
          </a:p>
          <a:p>
            <a:pPr>
              <a:buNone/>
            </a:pPr>
            <a:r>
              <a:rPr lang="en-US" dirty="0" smtClean="0"/>
              <a:t> problems of drug addiction, alcoholism, and smoking result in various organic diseases such as liver</a:t>
            </a:r>
          </a:p>
          <a:p>
            <a:pPr>
              <a:buNone/>
            </a:pPr>
            <a:r>
              <a:rPr lang="en-US" dirty="0" smtClean="0"/>
              <a:t>damage, chronic bronchitis, lung cancer, peptic ulcer, hypertension, </a:t>
            </a:r>
            <a:r>
              <a:rPr lang="en-US" dirty="0" err="1" smtClean="0"/>
              <a:t>ischaemic</a:t>
            </a:r>
            <a:r>
              <a:rPr lang="en-US" dirty="0" smtClean="0"/>
              <a:t> heart disease etc. </a:t>
            </a:r>
          </a:p>
          <a:p>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9. IATROGENIC CAUSES</a:t>
            </a:r>
            <a:r>
              <a:rPr lang="en-US" dirty="0" smtClean="0"/>
              <a:t>. Although as per Hippocratic oath, every physician is bound not to do or administer anything that causes harm to the patient, there are some diseases as well as deaths attributed to iatrogenic causes (owing to physician). Examples include occurrence of disease or death due to error in judgment by the physician and untoward effects of administered therapy (drugs, radiation).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2241</TotalTime>
  <Words>2442</Words>
  <Application>Microsoft Office PowerPoint</Application>
  <PresentationFormat>On-screen Show (4:3)</PresentationFormat>
  <Paragraphs>160</Paragraphs>
  <Slides>36</Slides>
  <Notes>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CELL DAMAGE</vt:lpstr>
      <vt:lpstr>CELL INJURY</vt:lpstr>
      <vt:lpstr>Slide 3</vt:lpstr>
      <vt:lpstr>Slide 4</vt:lpstr>
      <vt:lpstr>Slide 5</vt:lpstr>
      <vt:lpstr>Slide 6</vt:lpstr>
      <vt:lpstr>Slide 7</vt:lpstr>
      <vt:lpstr>Slide 8</vt:lpstr>
      <vt:lpstr>Slide 9</vt:lpstr>
      <vt:lpstr>Slide 10</vt:lpstr>
      <vt:lpstr>PATHOGENESIS OF CELL INJURY </vt:lpstr>
      <vt:lpstr>Slide 12</vt:lpstr>
      <vt:lpstr>Slide 13</vt:lpstr>
      <vt:lpstr>Slide 14</vt:lpstr>
      <vt:lpstr>Slide 15</vt:lpstr>
      <vt:lpstr>Types of Necrosis</vt:lpstr>
      <vt:lpstr>Slide 17</vt:lpstr>
      <vt:lpstr>Slide 18</vt:lpstr>
      <vt:lpstr>Slide 19</vt:lpstr>
      <vt:lpstr>Slide 20</vt:lpstr>
      <vt:lpstr>CELL DEATH</vt:lpstr>
      <vt:lpstr>Slide 22</vt:lpstr>
      <vt:lpstr>GANGRENE</vt:lpstr>
      <vt:lpstr>Dry Gangrene</vt:lpstr>
      <vt:lpstr>Wet Gangrene</vt:lpstr>
      <vt:lpstr>GAS GANGRENE</vt:lpstr>
      <vt:lpstr>HEALING</vt:lpstr>
      <vt:lpstr>DEGENERATION</vt:lpstr>
      <vt:lpstr>Slide 29</vt:lpstr>
      <vt:lpstr>BURNS</vt:lpstr>
      <vt:lpstr>Slide 31</vt:lpstr>
      <vt:lpstr>Slide 32</vt:lpstr>
      <vt:lpstr>CLASSIFACATION OF BURNS</vt:lpstr>
      <vt:lpstr>CLASSIFACATION OF BURNS</vt:lpstr>
      <vt:lpstr>Deep partial-thickness burns  . </vt:lpstr>
      <vt:lpstr>Full-thickness burns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DAMAGE</dc:title>
  <dc:creator>HP</dc:creator>
  <cp:lastModifiedBy>HP</cp:lastModifiedBy>
  <cp:revision>45</cp:revision>
  <dcterms:created xsi:type="dcterms:W3CDTF">2017-11-19T21:10:42Z</dcterms:created>
  <dcterms:modified xsi:type="dcterms:W3CDTF">2018-05-25T09:21:23Z</dcterms:modified>
</cp:coreProperties>
</file>