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98" r:id="rId3"/>
    <p:sldId id="302" r:id="rId4"/>
    <p:sldId id="304" r:id="rId5"/>
    <p:sldId id="306" r:id="rId6"/>
    <p:sldId id="308" r:id="rId7"/>
    <p:sldId id="310" r:id="rId8"/>
    <p:sldId id="312" r:id="rId9"/>
    <p:sldId id="314" r:id="rId10"/>
    <p:sldId id="316" r:id="rId11"/>
    <p:sldId id="318" r:id="rId12"/>
    <p:sldId id="320" r:id="rId13"/>
    <p:sldId id="322" r:id="rId14"/>
    <p:sldId id="324" r:id="rId15"/>
    <p:sldId id="326" r:id="rId16"/>
    <p:sldId id="328" r:id="rId17"/>
    <p:sldId id="330" r:id="rId18"/>
    <p:sldId id="332" r:id="rId19"/>
    <p:sldId id="334" r:id="rId20"/>
    <p:sldId id="336" r:id="rId21"/>
    <p:sldId id="338" r:id="rId22"/>
    <p:sldId id="340" r:id="rId23"/>
    <p:sldId id="342" r:id="rId24"/>
    <p:sldId id="344" r:id="rId25"/>
    <p:sldId id="346" r:id="rId26"/>
    <p:sldId id="348" r:id="rId27"/>
    <p:sldId id="350" r:id="rId28"/>
    <p:sldId id="352" r:id="rId29"/>
    <p:sldId id="35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444C3-A2FE-4CDF-90C7-822A747ADBC6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E5D98-1EDE-4FDA-B4E0-96CDD39397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6B88B28-35A0-4C59-942A-E580A14A6724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46F1-0C55-42C2-8223-F6F04D379A4E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C991FF-D121-4076-B43B-87D00823F02D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CD1B-7773-43F8-AB48-A61388AE4A21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F73A-C53A-4121-A59E-08875C740155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988B88-786F-41D1-AA0B-C94E236FA547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284123-455F-4BE5-A2C9-47E107620424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C8EB4-D029-4C50-96C4-0EDF2C1D6B83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E192-34ED-439C-9593-B25E4A5495AD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2004-41F1-4103-8A95-4062A84C7C64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8BCB5A-0BF9-4809-9695-584505F25584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6EB318-51D0-4449-92E2-A9851CBBEC7A}" type="datetime1">
              <a:rPr lang="en-US" smtClean="0"/>
              <a:pPr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14EA60-9695-48C5-A49E-B4F0C06FC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CELL </a:t>
            </a:r>
            <a:r>
              <a:rPr lang="en-US" b="1" dirty="0" smtClean="0"/>
              <a:t>INJURY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Silas </a:t>
            </a:r>
            <a:r>
              <a:rPr lang="en-US" dirty="0" err="1" smtClean="0"/>
              <a:t>Mkombe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778F-A14D-4966-B2E8-1C96115F981F}" type="datetime1">
              <a:rPr lang="en-US" smtClean="0"/>
              <a:pPr/>
              <a:t>9/29/2020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GB" b="1" dirty="0" smtClean="0"/>
              <a:t>3.Chemicals and Drugs</a:t>
            </a:r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Chemical poisons (e.g. cyanide, arsenic, mercury), strong acids and alkalis, environmental pollutants, insecticides and pesticides, oxygen at high concentrations, hypertonic glucose, alcohol, therapeutic drugs and narcotic drugs.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9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GB" b="1" dirty="0" smtClean="0"/>
              <a:t>4.Microbial agents </a:t>
            </a:r>
            <a:endParaRPr lang="en-US" dirty="0" smtClean="0"/>
          </a:p>
          <a:p>
            <a:r>
              <a:rPr lang="en-US" dirty="0" smtClean="0"/>
              <a:t>Infections caused by bacteria, rickettsia, viruses, fungi and parasites</a:t>
            </a:r>
          </a:p>
          <a:p>
            <a:pPr lvl="0">
              <a:buNone/>
            </a:pPr>
            <a:r>
              <a:rPr lang="en-GB" b="1" dirty="0" smtClean="0"/>
              <a:t>5.Immunologic agents</a:t>
            </a:r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The immune system protects the host but it can cause cell injury when it results in an abnormal response.</a:t>
            </a:r>
          </a:p>
          <a:p>
            <a:r>
              <a:rPr lang="en-GB" dirty="0" smtClean="0"/>
              <a:t>This can occur in situations such as hypersensitivity reactions, anaphylactic reactions and autoimmune diseases.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9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b="1" dirty="0" smtClean="0"/>
              <a:t>6.Nutritional </a:t>
            </a:r>
            <a:endParaRPr lang="en-US" dirty="0"/>
          </a:p>
          <a:p>
            <a:r>
              <a:rPr lang="en-GB" dirty="0"/>
              <a:t>This results from nutritional imbalances. </a:t>
            </a:r>
            <a:endParaRPr lang="en-GB" dirty="0" smtClean="0"/>
          </a:p>
          <a:p>
            <a:r>
              <a:rPr lang="en-GB" dirty="0" smtClean="0"/>
              <a:t>Nutritional </a:t>
            </a:r>
            <a:r>
              <a:rPr lang="en-GB" dirty="0"/>
              <a:t>deficiency diseases such as starvation (lack of all nutrients), </a:t>
            </a:r>
            <a:r>
              <a:rPr lang="en-GB" dirty="0" err="1"/>
              <a:t>marasmus</a:t>
            </a:r>
            <a:r>
              <a:rPr lang="en-GB" dirty="0"/>
              <a:t> (lack of energy and proteins), kwashiorkor (protein), anaemia (iron, minerals), and trace elements (zinc, magnesium, copper) all result in damage of cells. </a:t>
            </a:r>
            <a:endParaRPr lang="en-GB" dirty="0" smtClean="0"/>
          </a:p>
          <a:p>
            <a:r>
              <a:rPr lang="en-GB" dirty="0" smtClean="0"/>
              <a:t>Nutritional </a:t>
            </a:r>
            <a:r>
              <a:rPr lang="en-GB" dirty="0"/>
              <a:t>excess for example obesity and Atherosclerosis may result in heart disease and </a:t>
            </a:r>
            <a:r>
              <a:rPr lang="en-GB" dirty="0" smtClean="0"/>
              <a:t>hypertension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0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b="1" dirty="0" smtClean="0"/>
              <a:t>7.Metabolic 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There are instances when the body fails to regulate certain chemicals in the body such as sugar, uric acid. </a:t>
            </a:r>
            <a:endParaRPr lang="en-GB" dirty="0" smtClean="0"/>
          </a:p>
          <a:p>
            <a:r>
              <a:rPr lang="en-GB" dirty="0" smtClean="0"/>
              <a:t>Take </a:t>
            </a:r>
            <a:r>
              <a:rPr lang="en-GB" dirty="0"/>
              <a:t>for example gout, diabetes, hypertension, and liver disease.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GB" b="1" dirty="0" smtClean="0"/>
              <a:t>8.Psychological</a:t>
            </a:r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Mental stress, anxiety, overwork, frustration, drug addiction problems, alcoholism, smoking are associated with diseases such as liver damage, lung cancer, peptic ulcer, hypertension, ischaemic heart disease.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556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en-GB" b="1" dirty="0" smtClean="0"/>
              <a:t>9.Genetic Defects </a:t>
            </a:r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Inherited or acquired mutations in important genes can alter the synthesis of crucial cellular proteins leading to developmental defects or abnormal metabolic functions.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Mechanisms of cell injury </a:t>
            </a:r>
          </a:p>
          <a:p>
            <a:r>
              <a:rPr lang="en-GB" dirty="0" smtClean="0"/>
              <a:t>Cell </a:t>
            </a:r>
            <a:r>
              <a:rPr lang="en-GB" dirty="0"/>
              <a:t>injury is associated with damage to the structural and functional molecules of the cell.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four biochemical systems particularly vulnerable to injury are the cell membrane, mitochondria </a:t>
            </a:r>
            <a:r>
              <a:rPr lang="en-GB" dirty="0" smtClean="0"/>
              <a:t>, </a:t>
            </a:r>
            <a:r>
              <a:rPr lang="en-GB" dirty="0"/>
              <a:t>ribosomes </a:t>
            </a:r>
            <a:r>
              <a:rPr lang="en-GB" dirty="0" smtClean="0"/>
              <a:t>and nucleus. </a:t>
            </a:r>
          </a:p>
          <a:p>
            <a:r>
              <a:rPr lang="en-GB" dirty="0" smtClean="0"/>
              <a:t>ATP </a:t>
            </a:r>
            <a:r>
              <a:rPr lang="en-GB" dirty="0"/>
              <a:t>depletion and membrane damage are the central factors in the pathogenesis of irreversible cell injury.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4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r>
              <a:rPr lang="en-GB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Outcome of cellular injury </a:t>
            </a:r>
          </a:p>
          <a:p>
            <a:r>
              <a:rPr lang="en-GB" dirty="0" smtClean="0"/>
              <a:t>Outcome </a:t>
            </a:r>
            <a:r>
              <a:rPr lang="en-GB" dirty="0"/>
              <a:t>of cell injury depends on both the cell (cell vulnerability) and injurious agent (dose intensity). </a:t>
            </a:r>
            <a:endParaRPr lang="en-GB" dirty="0" smtClean="0"/>
          </a:p>
          <a:p>
            <a:r>
              <a:rPr lang="en-GB" dirty="0" smtClean="0"/>
              <a:t>Cell </a:t>
            </a:r>
            <a:r>
              <a:rPr lang="en-GB" dirty="0"/>
              <a:t>vulnerability is influenced by specialization of cells, cell state and regenerative ability of the cells.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characteristics </a:t>
            </a:r>
            <a:r>
              <a:rPr lang="en-GB" dirty="0" smtClean="0"/>
              <a:t>of the </a:t>
            </a:r>
            <a:r>
              <a:rPr lang="en-GB" dirty="0"/>
              <a:t>injurious agent that determine outcome include type of injury and exposure </a:t>
            </a:r>
            <a:r>
              <a:rPr lang="en-GB" dirty="0" smtClean="0"/>
              <a:t>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184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eventual outcome of cell injury could be </a:t>
            </a:r>
            <a:r>
              <a:rPr lang="en-GB" b="1" dirty="0" smtClean="0"/>
              <a:t>reversible cell injury</a:t>
            </a:r>
            <a:r>
              <a:rPr lang="en-GB" dirty="0" smtClean="0"/>
              <a:t> ,</a:t>
            </a:r>
            <a:r>
              <a:rPr lang="en-GB" b="1" dirty="0" smtClean="0"/>
              <a:t> irreversible cell injury or adaptation changes </a:t>
            </a:r>
            <a:r>
              <a:rPr lang="en-GB" dirty="0" smtClean="0"/>
              <a:t>as influenced by cell vulnerability and dose intensity.</a:t>
            </a:r>
          </a:p>
          <a:p>
            <a:r>
              <a:rPr lang="en-GB" b="1" dirty="0" smtClean="0"/>
              <a:t>Adaptation changes </a:t>
            </a:r>
            <a:r>
              <a:rPr lang="en-GB" dirty="0" smtClean="0"/>
              <a:t>occur due to increased or decreased functional demand. </a:t>
            </a:r>
          </a:p>
          <a:p>
            <a:r>
              <a:rPr lang="en-GB" dirty="0" smtClean="0"/>
              <a:t>Mild to moderate stress leads to reversible cell injury and severe persistent stress causes irreversible cell injury.  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3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5EE8D-CA36-4F17-B737-4A8D1CC79D97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4" name="Content Placeholder 3" descr="injury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162800" cy="564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45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35083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CELL INJURY</a:t>
            </a:r>
            <a:r>
              <a:rPr lang="en-US" dirty="0"/>
              <a:t/>
            </a:r>
            <a:br>
              <a:rPr lang="en-US" dirty="0"/>
            </a:br>
            <a:r>
              <a:rPr lang="en-GB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/>
              <a:t>At the end of the </a:t>
            </a:r>
            <a:r>
              <a:rPr lang="en-GB" dirty="0" smtClean="0"/>
              <a:t>lesson </a:t>
            </a:r>
            <a:r>
              <a:rPr lang="en-GB" dirty="0"/>
              <a:t>the learner should be competent to</a:t>
            </a:r>
            <a:r>
              <a:rPr lang="en-GB" dirty="0" smtClean="0"/>
              <a:t>:  </a:t>
            </a:r>
            <a:r>
              <a:rPr lang="en-GB" dirty="0"/>
              <a:t> </a:t>
            </a:r>
            <a:endParaRPr lang="en-US" dirty="0"/>
          </a:p>
          <a:p>
            <a:pPr lvl="0"/>
            <a:r>
              <a:rPr lang="en-GB" dirty="0"/>
              <a:t>Outline the structure and functions of the cell components </a:t>
            </a:r>
            <a:endParaRPr lang="en-US" dirty="0"/>
          </a:p>
          <a:p>
            <a:pPr lvl="0"/>
            <a:r>
              <a:rPr lang="en-GB" dirty="0"/>
              <a:t>Define cell injury and death </a:t>
            </a:r>
            <a:endParaRPr lang="en-US" dirty="0"/>
          </a:p>
          <a:p>
            <a:pPr lvl="0"/>
            <a:r>
              <a:rPr lang="en-GB" dirty="0"/>
              <a:t>Describe causes and effects of cell damage</a:t>
            </a:r>
            <a:endParaRPr lang="en-US" dirty="0"/>
          </a:p>
          <a:p>
            <a:pPr lvl="0"/>
            <a:r>
              <a:rPr lang="en-GB" dirty="0"/>
              <a:t>Describe the principal mechanisms of cell injury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87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35EE8D-CA36-4F17-B737-4A8D1CC79D97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4" name="Content Placeholder 3" descr="http://1.bp.blogspot.com/-XJFej1jCIfg/TeDxRkrxk-I/AAAAAAAAASs/0ifxWx0yEfY/s1600/showimage.jpe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7010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7646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1. Reversible cell injury </a:t>
            </a:r>
          </a:p>
          <a:p>
            <a:pPr>
              <a:buNone/>
            </a:pPr>
            <a:r>
              <a:rPr lang="en-GB" b="1" dirty="0" smtClean="0"/>
              <a:t>Pathogenesis 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The reversible cell injury that ensues from ischaemia occurs thorough the </a:t>
            </a:r>
            <a:r>
              <a:rPr lang="en-GB" dirty="0" smtClean="0"/>
              <a:t>following </a:t>
            </a:r>
            <a:r>
              <a:rPr lang="en-GB" dirty="0"/>
              <a:t>stages:  </a:t>
            </a:r>
            <a:endParaRPr lang="en-US" dirty="0"/>
          </a:p>
          <a:p>
            <a:pPr marL="514350" lvl="0" indent="-514350">
              <a:buFont typeface="Wingdings" pitchFamily="2" charset="2"/>
              <a:buChar char="v"/>
            </a:pPr>
            <a:r>
              <a:rPr lang="en-GB" dirty="0"/>
              <a:t>There is decreased oxygen supply due to failure of aerobic respiration resulting in decreased </a:t>
            </a:r>
            <a:r>
              <a:rPr lang="en-GB" dirty="0" smtClean="0"/>
              <a:t>ATP, </a:t>
            </a:r>
            <a:r>
              <a:rPr lang="en-GB" dirty="0"/>
              <a:t>no cellular </a:t>
            </a:r>
            <a:r>
              <a:rPr lang="en-GB" dirty="0" smtClean="0"/>
              <a:t>energy</a:t>
            </a:r>
            <a:r>
              <a:rPr lang="en-GB" dirty="0"/>
              <a:t> </a:t>
            </a:r>
            <a:endParaRPr lang="en-US" dirty="0"/>
          </a:p>
          <a:p>
            <a:pPr marL="514350" lvl="0" indent="-514350">
              <a:buFont typeface="Wingdings" pitchFamily="2" charset="2"/>
              <a:buChar char="v"/>
            </a:pPr>
            <a:r>
              <a:rPr lang="en-GB" dirty="0"/>
              <a:t>Anaerobic glycolysis generates ATP from glycogen resulting in rapid depletion of glycogen, accumulation of lactic acid, reduced intracellular pH, damage to cell membrane </a:t>
            </a:r>
            <a:r>
              <a:rPr lang="en-GB" dirty="0" smtClean="0"/>
              <a:t>thereby increasing permeability</a:t>
            </a:r>
            <a:r>
              <a:rPr lang="en-GB" dirty="0"/>
              <a:t>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53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Wingdings" pitchFamily="2" charset="2"/>
              <a:buChar char="v"/>
            </a:pPr>
            <a:r>
              <a:rPr lang="en-GB" sz="3200" dirty="0" smtClean="0"/>
              <a:t>Reduced pH causes clumping of nuclear chromatin</a:t>
            </a:r>
          </a:p>
          <a:p>
            <a:pPr marL="514350" lvl="0" indent="-514350">
              <a:buFont typeface="Wingdings" pitchFamily="2" charset="2"/>
              <a:buChar char="v"/>
            </a:pPr>
            <a:r>
              <a:rPr lang="en-GB" sz="3200" dirty="0" smtClean="0"/>
              <a:t>Low ATP results in lack of energy hence failure of sodium-k pump leading to accumulation of sodium inside the cell favouring inflow of water into the cell hence swelling while potassium diffuses out of the cell 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18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lvl="0" indent="-514350">
              <a:buFont typeface="Wingdings" pitchFamily="2" charset="2"/>
              <a:buChar char="v"/>
            </a:pPr>
            <a:r>
              <a:rPr lang="en-GB" dirty="0" smtClean="0"/>
              <a:t>There is reduced protein synthesis due to damaged ribosomes and cytoskeleton damage that results in loss of microvilli </a:t>
            </a:r>
            <a:endParaRPr lang="en-US" dirty="0" smtClean="0"/>
          </a:p>
          <a:p>
            <a:pPr marL="514350" lvl="0" indent="-514350">
              <a:buFont typeface="Wingdings" pitchFamily="2" charset="2"/>
              <a:buChar char="v"/>
            </a:pPr>
            <a:r>
              <a:rPr lang="en-GB" dirty="0" smtClean="0"/>
              <a:t>Finally there is Total swelling of the cell organelles such as the mitochondria, endoplasmic reticulum </a:t>
            </a:r>
            <a:endParaRPr lang="en-US" dirty="0" smtClean="0"/>
          </a:p>
          <a:p>
            <a:r>
              <a:rPr lang="en-GB" dirty="0" smtClean="0"/>
              <a:t>If the hypoxia is halted at this stage the changes can be reversed but if hypoxia is sustained the injury becomes irreversible.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1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sz="3600" b="1" dirty="0" smtClean="0"/>
              <a:t>Features of Reversible Cell Injury </a:t>
            </a:r>
          </a:p>
          <a:p>
            <a:pPr lvl="0"/>
            <a:r>
              <a:rPr lang="en-GB" sz="3600" dirty="0" smtClean="0"/>
              <a:t>Cell </a:t>
            </a:r>
            <a:r>
              <a:rPr lang="en-GB" sz="3600" dirty="0"/>
              <a:t>swelling due to hydropic change and vacuole degeneration</a:t>
            </a:r>
            <a:endParaRPr lang="en-US" sz="3600" dirty="0"/>
          </a:p>
          <a:p>
            <a:pPr lvl="0"/>
            <a:r>
              <a:rPr lang="en-GB" sz="3600" dirty="0"/>
              <a:t>Mitochondrial swelling</a:t>
            </a:r>
            <a:endParaRPr lang="en-US" sz="3600" dirty="0"/>
          </a:p>
          <a:p>
            <a:pPr lvl="0"/>
            <a:r>
              <a:rPr lang="en-GB" sz="3600" dirty="0"/>
              <a:t>Endoplasmic reticulum swelling</a:t>
            </a:r>
            <a:endParaRPr lang="en-US" sz="3600" dirty="0"/>
          </a:p>
          <a:p>
            <a:pPr lvl="0"/>
            <a:r>
              <a:rPr lang="en-GB" sz="3600" dirty="0"/>
              <a:t>Detachment of </a:t>
            </a:r>
            <a:r>
              <a:rPr lang="en-GB" sz="3600" dirty="0" smtClean="0"/>
              <a:t>ribosomes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37572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sz="3600" dirty="0" smtClean="0"/>
              <a:t>Loss of microvilli</a:t>
            </a:r>
            <a:endParaRPr lang="en-US" sz="3600" dirty="0" smtClean="0"/>
          </a:p>
          <a:p>
            <a:pPr lvl="0"/>
            <a:r>
              <a:rPr lang="en-GB" sz="3600" dirty="0" smtClean="0"/>
              <a:t>Clumping of nuclear chromatin</a:t>
            </a:r>
            <a:endParaRPr lang="en-US" sz="3600" dirty="0" smtClean="0"/>
          </a:p>
          <a:p>
            <a:pPr lvl="0"/>
            <a:r>
              <a:rPr lang="en-GB" sz="3600" dirty="0" smtClean="0"/>
              <a:t>Lipid deposition</a:t>
            </a:r>
            <a:endParaRPr lang="en-US" sz="3600" dirty="0" smtClean="0"/>
          </a:p>
          <a:p>
            <a:pPr lvl="0"/>
            <a:r>
              <a:rPr lang="en-GB" sz="3600" dirty="0" smtClean="0"/>
              <a:t>Degenerative changes in lipid membranes giving myelin figures and lipid fragments.</a:t>
            </a:r>
            <a:endParaRPr lang="en-US" sz="3600" dirty="0" smtClean="0"/>
          </a:p>
          <a:p>
            <a:r>
              <a:rPr lang="en-US" sz="3600" dirty="0" smtClean="0"/>
              <a:t>Surface blebs</a:t>
            </a:r>
          </a:p>
        </p:txBody>
      </p:sp>
    </p:spTree>
    <p:extLst>
      <p:ext uri="{BB962C8B-B14F-4D97-AF65-F5344CB8AC3E}">
        <p14:creationId xmlns:p14="http://schemas.microsoft.com/office/powerpoint/2010/main" val="199870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2. Irreversible cell injury </a:t>
            </a:r>
          </a:p>
          <a:p>
            <a:r>
              <a:rPr lang="en-GB" dirty="0" smtClean="0"/>
              <a:t>Irreversible </a:t>
            </a:r>
            <a:r>
              <a:rPr lang="en-GB" dirty="0"/>
              <a:t>cell injury occurs as result of sustained hypoxia or injurious agent.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determined by the inability to reverse mitochondrial dysfunction and disturbance of the functions of the cell membrane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There is </a:t>
            </a:r>
            <a:r>
              <a:rPr lang="en-GB" dirty="0"/>
              <a:t>a</a:t>
            </a:r>
            <a:r>
              <a:rPr lang="en-GB" dirty="0" smtClean="0"/>
              <a:t>n </a:t>
            </a:r>
            <a:r>
              <a:rPr lang="en-GB" dirty="0"/>
              <a:t>association with depletion of proteins, leakage of enzymes, low pH and reduced ATP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73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500" b="1" dirty="0" smtClean="0"/>
              <a:t>Features of Irreversible Cell Injury</a:t>
            </a:r>
            <a:endParaRPr lang="en-US" sz="3500" dirty="0"/>
          </a:p>
          <a:p>
            <a:pPr lvl="0"/>
            <a:r>
              <a:rPr lang="en-GB" dirty="0"/>
              <a:t>Cell membrane disruption</a:t>
            </a:r>
            <a:endParaRPr lang="en-US" sz="2800" dirty="0"/>
          </a:p>
          <a:p>
            <a:pPr lvl="0"/>
            <a:r>
              <a:rPr lang="en-GB" dirty="0"/>
              <a:t>Nuclear changes </a:t>
            </a:r>
            <a:endParaRPr lang="en-US" sz="2800" dirty="0"/>
          </a:p>
          <a:p>
            <a:pPr lvl="1"/>
            <a:r>
              <a:rPr lang="en-GB" dirty="0"/>
              <a:t>Nuclear shrinkage ( pykonosis)</a:t>
            </a:r>
            <a:endParaRPr lang="en-US" sz="2400" dirty="0"/>
          </a:p>
          <a:p>
            <a:pPr lvl="1"/>
            <a:r>
              <a:rPr lang="en-GB" dirty="0"/>
              <a:t>Nuclear dissolution (karyolysis)</a:t>
            </a:r>
            <a:endParaRPr lang="en-US" sz="2400" dirty="0"/>
          </a:p>
          <a:p>
            <a:pPr lvl="1"/>
            <a:r>
              <a:rPr lang="en-GB" dirty="0"/>
              <a:t>Nuclear breakup (Karyorrhexis)</a:t>
            </a:r>
            <a:endParaRPr lang="en-US" sz="24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9971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GB" sz="3200" dirty="0" smtClean="0"/>
              <a:t>Cytoskeletal changes - breakage of microfilaments and intermediate filaments</a:t>
            </a:r>
            <a:endParaRPr lang="en-US" sz="3200" dirty="0" smtClean="0"/>
          </a:p>
          <a:p>
            <a:pPr lvl="0"/>
            <a:r>
              <a:rPr lang="en-GB" sz="3200" dirty="0" smtClean="0"/>
              <a:t>Mitochondrial damage</a:t>
            </a:r>
            <a:endParaRPr lang="en-US" sz="3200" dirty="0" smtClean="0"/>
          </a:p>
          <a:p>
            <a:pPr lvl="0"/>
            <a:r>
              <a:rPr lang="en-GB" sz="3200" dirty="0" smtClean="0"/>
              <a:t>Lysosome rupture – release enzymes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36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                   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814EA60-9695-48C5-A49E-B4F0C06FC55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34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cell is the essential unit of all living things as it is the basic building unit of larger forms of life-the cell is the fundamental organizational unit of life”. </a:t>
            </a:r>
          </a:p>
          <a:p>
            <a:pPr>
              <a:buNone/>
            </a:pPr>
            <a:r>
              <a:rPr lang="en-GB" b="1" dirty="0" smtClean="0"/>
              <a:t>Types of Cells </a:t>
            </a:r>
            <a:r>
              <a:rPr lang="en-GB" dirty="0" smtClean="0"/>
              <a:t> </a:t>
            </a:r>
            <a:endParaRPr lang="en-US" dirty="0" smtClean="0"/>
          </a:p>
          <a:p>
            <a:pPr marL="514350" lvl="0" indent="-514350">
              <a:buFont typeface="+mj-lt"/>
              <a:buAutoNum type="arabicParenR"/>
            </a:pPr>
            <a:r>
              <a:rPr lang="en-GB" b="1" dirty="0" smtClean="0"/>
              <a:t>Labile cells </a:t>
            </a:r>
            <a:r>
              <a:rPr lang="en-GB" dirty="0" smtClean="0"/>
              <a:t>– have rapid proliferation and cell turnover e.g. cells lining the gut and epithelial cells </a:t>
            </a:r>
            <a:endParaRPr lang="en-US" dirty="0" smtClean="0"/>
          </a:p>
          <a:p>
            <a:pPr marL="514350" lvl="0" indent="-514350">
              <a:buFont typeface="+mj-lt"/>
              <a:buAutoNum type="arabicParenR"/>
            </a:pPr>
            <a:r>
              <a:rPr lang="en-GB" b="1" dirty="0" smtClean="0"/>
              <a:t>Stable cells </a:t>
            </a:r>
            <a:r>
              <a:rPr lang="en-GB" dirty="0" smtClean="0"/>
              <a:t>– have a slow proliferation and cell turnover e.g. the liver cells and heart </a:t>
            </a:r>
            <a:endParaRPr lang="en-US" dirty="0" smtClean="0"/>
          </a:p>
          <a:p>
            <a:pPr marL="514350" lvl="0" indent="-514350">
              <a:buFont typeface="+mj-lt"/>
              <a:buAutoNum type="arabicParenR"/>
            </a:pPr>
            <a:r>
              <a:rPr lang="en-GB" b="1" dirty="0" smtClean="0"/>
              <a:t>Permanent cells </a:t>
            </a:r>
            <a:r>
              <a:rPr lang="en-GB" dirty="0" smtClean="0"/>
              <a:t>– these are cells that are not able to proliferate e.g. brain cells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Cell injury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Cell </a:t>
            </a:r>
            <a:r>
              <a:rPr lang="en-GB" dirty="0"/>
              <a:t>death is a critical endpoint of injury inflicted on the cell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Injury is defined as an alteration in cell structure and function resulting from some stress that exceeds the ability of the cell to compensate through normal physiological adaptive mechanisms. 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44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sz="3600" b="1" dirty="0" smtClean="0"/>
              <a:t>Aetiology of cell injury </a:t>
            </a:r>
          </a:p>
          <a:p>
            <a:pPr lvl="0"/>
            <a:r>
              <a:rPr lang="en-GB" sz="3600" dirty="0" smtClean="0"/>
              <a:t>Ischaemia/hypoxia</a:t>
            </a:r>
            <a:endParaRPr lang="en-US" sz="3600" dirty="0"/>
          </a:p>
          <a:p>
            <a:pPr lvl="0"/>
            <a:r>
              <a:rPr lang="en-GB" sz="3600" dirty="0"/>
              <a:t>Defective nutrition (nutritional derangement)</a:t>
            </a:r>
            <a:endParaRPr lang="en-US" sz="3600" dirty="0"/>
          </a:p>
          <a:p>
            <a:pPr lvl="0"/>
            <a:r>
              <a:rPr lang="en-GB" sz="3600" dirty="0"/>
              <a:t>Physical damage/mechanical damage</a:t>
            </a:r>
            <a:endParaRPr lang="en-US" sz="3600" dirty="0"/>
          </a:p>
          <a:p>
            <a:pPr lvl="0"/>
            <a:r>
              <a:rPr lang="en-GB" sz="3600" dirty="0"/>
              <a:t>Chemicals and drugs</a:t>
            </a:r>
            <a:endParaRPr lang="en-US" sz="3600" dirty="0"/>
          </a:p>
          <a:p>
            <a:pPr>
              <a:buNone/>
            </a:pP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6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3200" dirty="0" smtClean="0"/>
              <a:t>Microbial agents – bacterial Infections, viruses, parasitic </a:t>
            </a:r>
            <a:endParaRPr lang="en-US" sz="3200" dirty="0" smtClean="0"/>
          </a:p>
          <a:p>
            <a:pPr lvl="0"/>
            <a:r>
              <a:rPr lang="en-GB" sz="3200" dirty="0" smtClean="0"/>
              <a:t>Immunological reactions</a:t>
            </a:r>
            <a:endParaRPr lang="en-US" sz="3200" dirty="0" smtClean="0"/>
          </a:p>
          <a:p>
            <a:pPr lvl="0"/>
            <a:r>
              <a:rPr lang="en-GB" sz="3200" dirty="0" smtClean="0"/>
              <a:t>Genetic defects </a:t>
            </a:r>
            <a:endParaRPr lang="en-US" sz="3200" dirty="0" smtClean="0"/>
          </a:p>
          <a:p>
            <a:pPr lvl="0"/>
            <a:r>
              <a:rPr lang="en-GB" sz="3200" dirty="0" smtClean="0"/>
              <a:t>Metabolic – e.g. thiamine deficiency leading to citric acid cycle inhibition</a:t>
            </a:r>
            <a:endParaRPr lang="en-US" sz="3200" dirty="0" smtClean="0"/>
          </a:p>
          <a:p>
            <a:pPr lvl="0"/>
            <a:r>
              <a:rPr lang="en-GB" sz="3200" dirty="0" smtClean="0"/>
              <a:t>Psychological factors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2453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8229600" cy="304799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Cont.</a:t>
            </a:r>
            <a:r>
              <a:rPr lang="en-US" dirty="0"/>
              <a:t/>
            </a:r>
            <a:br>
              <a:rPr lang="en-US" dirty="0"/>
            </a:br>
            <a:r>
              <a:rPr lang="en-GB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1.Ischaemia (Hypoxia) </a:t>
            </a:r>
          </a:p>
          <a:p>
            <a:r>
              <a:rPr lang="en-GB" dirty="0" smtClean="0"/>
              <a:t>Hypoxia </a:t>
            </a:r>
            <a:r>
              <a:rPr lang="en-GB" dirty="0"/>
              <a:t>results in oxygen deficiency in the cells which causes reduction in ATP production by the mitochondria through oxidative phosphorylation.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results in reduced energy available and the hence the cells cannot function</a:t>
            </a:r>
            <a:r>
              <a:rPr lang="en-GB" dirty="0" smtClean="0"/>
              <a:t>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Ischaemia </a:t>
            </a:r>
            <a:r>
              <a:rPr lang="en-GB" dirty="0"/>
              <a:t>results from reduced blood </a:t>
            </a:r>
            <a:r>
              <a:rPr lang="en-GB" dirty="0" smtClean="0"/>
              <a:t>supply and </a:t>
            </a:r>
            <a:r>
              <a:rPr lang="en-GB" dirty="0"/>
              <a:t>oxygen deprivation of tissues (anaemia, carbon monoxide poisoning, cardio-respiratory insufficiency and increased demand of tissues</a:t>
            </a:r>
            <a:r>
              <a:rPr lang="en-GB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Hypoxic injury results from insufficient oxygen supply and it may be reversible or irreversible depending on type of cell involved, duration of ischaemia, its adaptability ,nutritional and hormonal state.</a:t>
            </a:r>
          </a:p>
          <a:p>
            <a:r>
              <a:rPr lang="en-GB" dirty="0" smtClean="0"/>
              <a:t>For example neurones suffer irreversible injury in 3-5 minutes, cardiac muscle, liver, and kidney – 30 minutes – 2 hours, skeletal muscles take a longer time.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3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A390A13-3EC7-40E4-B97F-CCC1A2BDE3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b="1" dirty="0" smtClean="0"/>
              <a:t>2.Physical agents</a:t>
            </a:r>
            <a:r>
              <a:rPr lang="en-GB" dirty="0"/>
              <a:t> </a:t>
            </a:r>
            <a:endParaRPr lang="en-US" dirty="0"/>
          </a:p>
          <a:p>
            <a:r>
              <a:rPr lang="en-GB" dirty="0"/>
              <a:t>Physical agents cause mechanical trauma (e.g. road accidents), thermal trauma, electricity, radiation (ultraviolet and ionising) and rapid changes in atmospheric pressure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74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229</TotalTime>
  <Words>783</Words>
  <Application>Microsoft Office PowerPoint</Application>
  <PresentationFormat>On-screen Show (4:3)</PresentationFormat>
  <Paragraphs>152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Tw Cen MT</vt:lpstr>
      <vt:lpstr>Wingdings</vt:lpstr>
      <vt:lpstr>Wingdings 2</vt:lpstr>
      <vt:lpstr>Median</vt:lpstr>
      <vt:lpstr>CELL INJURY </vt:lpstr>
      <vt:lpstr> CELL INJURY   </vt:lpstr>
      <vt:lpstr>Intro.</vt:lpstr>
      <vt:lpstr>Cont.</vt:lpstr>
      <vt:lpstr> Cont. </vt:lpstr>
      <vt:lpstr>Cont.</vt:lpstr>
      <vt:lpstr>  Cont.   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Cont.</vt:lpstr>
      <vt:lpstr> Cont.   </vt:lpstr>
      <vt:lpstr>Cont.</vt:lpstr>
      <vt:lpstr>PowerPoint Presentation</vt:lpstr>
      <vt:lpstr>PowerPoint Presentation</vt:lpstr>
      <vt:lpstr> Cont. </vt:lpstr>
      <vt:lpstr>Cont.</vt:lpstr>
      <vt:lpstr>Cont.</vt:lpstr>
      <vt:lpstr>Cont.</vt:lpstr>
      <vt:lpstr>Cont.</vt:lpstr>
      <vt:lpstr> Cont. </vt:lpstr>
      <vt:lpstr> Cont. </vt:lpstr>
      <vt:lpstr>Cont.</vt:lpstr>
      <vt:lpstr>                       END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DEEP VEIN THROMBOSIS (DVT) </dc:title>
  <dc:creator>motitikwaso</dc:creator>
  <cp:lastModifiedBy>HP</cp:lastModifiedBy>
  <cp:revision>16</cp:revision>
  <dcterms:created xsi:type="dcterms:W3CDTF">2017-02-05T02:43:42Z</dcterms:created>
  <dcterms:modified xsi:type="dcterms:W3CDTF">2020-09-29T08:46:19Z</dcterms:modified>
</cp:coreProperties>
</file>