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7961B0B3-5C0B-49D8-93B6-40D434F616C4}" type="datetimeFigureOut">
              <a:rPr lang="ru-RU" smtClean="0"/>
              <a:t>02.02.2021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267788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961B0B3-5C0B-49D8-93B6-40D434F616C4}" type="datetimeFigureOut">
              <a:rPr lang="ru-RU" smtClean="0"/>
              <a:t>02.02.2021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345979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961B0B3-5C0B-49D8-93B6-40D434F616C4}" type="datetimeFigureOut">
              <a:rPr lang="ru-RU" smtClean="0"/>
              <a:t>02.02.2021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205060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7961B0B3-5C0B-49D8-93B6-40D434F616C4}" type="datetimeFigureOut">
              <a:rPr lang="ru-RU" smtClean="0"/>
              <a:t>02.02.2021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182465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1B0B3-5C0B-49D8-93B6-40D434F616C4}" type="datetimeFigureOut">
              <a:rPr lang="ru-RU" smtClean="0"/>
              <a:t>02.02.2021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49455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7961B0B3-5C0B-49D8-93B6-40D434F616C4}" type="datetimeFigureOut">
              <a:rPr lang="ru-RU" smtClean="0"/>
              <a:t>02.02.2021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258744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7961B0B3-5C0B-49D8-93B6-40D434F616C4}" type="datetimeFigureOut">
              <a:rPr lang="ru-RU" smtClean="0"/>
              <a:t>02.02.2021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423114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7961B0B3-5C0B-49D8-93B6-40D434F616C4}" type="datetimeFigureOut">
              <a:rPr lang="ru-RU" smtClean="0"/>
              <a:t>02.02.2021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416758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B0B3-5C0B-49D8-93B6-40D434F616C4}" type="datetimeFigureOut">
              <a:rPr lang="ru-RU" smtClean="0"/>
              <a:t>02.02.2021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151874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1B0B3-5C0B-49D8-93B6-40D434F616C4}" type="datetimeFigureOut">
              <a:rPr lang="ru-RU" smtClean="0"/>
              <a:t>02.02.2021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93808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1B0B3-5C0B-49D8-93B6-40D434F616C4}" type="datetimeFigureOut">
              <a:rPr lang="ru-RU" smtClean="0"/>
              <a:t>02.02.2021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D1BEF38-80C6-4808-A1FF-E023CECC596A}" type="slidenum">
              <a:rPr lang="ru-RU" smtClean="0"/>
              <a:t>‹#›</a:t>
            </a:fld>
            <a:endParaRPr lang="ru-RU"/>
          </a:p>
        </p:txBody>
      </p:sp>
    </p:spTree>
    <p:extLst>
      <p:ext uri="{BB962C8B-B14F-4D97-AF65-F5344CB8AC3E}">
        <p14:creationId xmlns:p14="http://schemas.microsoft.com/office/powerpoint/2010/main" val="171877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B0B3-5C0B-49D8-93B6-40D434F616C4}" type="datetimeFigureOut">
              <a:rPr lang="ru-RU" smtClean="0"/>
              <a:t>02.02.2021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BEF38-80C6-4808-A1FF-E023CECC596A}" type="slidenum">
              <a:rPr lang="ru-RU" smtClean="0"/>
              <a:t>‹#›</a:t>
            </a:fld>
            <a:endParaRPr lang="ru-RU"/>
          </a:p>
        </p:txBody>
      </p:sp>
    </p:spTree>
    <p:extLst>
      <p:ext uri="{BB962C8B-B14F-4D97-AF65-F5344CB8AC3E}">
        <p14:creationId xmlns:p14="http://schemas.microsoft.com/office/powerpoint/2010/main" val="3009196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CELLS IN THE BODY</a:t>
            </a:r>
            <a:endParaRPr lang="en-US" b="1" dirty="0"/>
          </a:p>
        </p:txBody>
      </p:sp>
      <p:sp>
        <p:nvSpPr>
          <p:cNvPr id="3" name="Subtitle 2"/>
          <p:cNvSpPr>
            <a:spLocks noGrp="1"/>
          </p:cNvSpPr>
          <p:nvPr>
            <p:ph type="subTitle" idx="1"/>
          </p:nvPr>
        </p:nvSpPr>
        <p:spPr/>
        <p:txBody>
          <a:bodyPr/>
          <a:lstStyle/>
          <a:p>
            <a:r>
              <a:rPr lang="en-US" b="1" i="1" dirty="0" smtClean="0"/>
              <a:t>By F.R.KURIA</a:t>
            </a:r>
            <a:endParaRPr lang="en-US" b="1" i="1" dirty="0"/>
          </a:p>
        </p:txBody>
      </p:sp>
    </p:spTree>
    <p:extLst>
      <p:ext uri="{BB962C8B-B14F-4D97-AF65-F5344CB8AC3E}">
        <p14:creationId xmlns:p14="http://schemas.microsoft.com/office/powerpoint/2010/main" val="1617443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0"/>
            <a:ext cx="891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00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a:bodyPr>
          <a:lstStyle/>
          <a:p>
            <a:r>
              <a:rPr lang="en-US" b="1" dirty="0" smtClean="0"/>
              <a:t>Plasma membrane/</a:t>
            </a:r>
            <a:r>
              <a:rPr lang="sr-Cyrl-CS" b="1" dirty="0"/>
              <a:t>Cell Membrane</a:t>
            </a:r>
            <a:endParaRPr lang="en-US" b="1" dirty="0"/>
          </a:p>
        </p:txBody>
      </p:sp>
      <p:sp>
        <p:nvSpPr>
          <p:cNvPr id="3" name="Content Placeholder 2"/>
          <p:cNvSpPr>
            <a:spLocks noGrp="1"/>
          </p:cNvSpPr>
          <p:nvPr>
            <p:ph idx="1"/>
          </p:nvPr>
        </p:nvSpPr>
        <p:spPr>
          <a:xfrm>
            <a:off x="1981200" y="1143000"/>
            <a:ext cx="8229600" cy="5181600"/>
          </a:xfrm>
        </p:spPr>
        <p:txBody>
          <a:bodyPr>
            <a:normAutofit/>
          </a:bodyPr>
          <a:lstStyle/>
          <a:p>
            <a:r>
              <a:rPr lang="en-US" dirty="0" smtClean="0"/>
              <a:t>The cell membrane (also called the </a:t>
            </a:r>
            <a:r>
              <a:rPr lang="en-US" i="1" dirty="0" smtClean="0"/>
              <a:t>plasma membrane</a:t>
            </a:r>
            <a:r>
              <a:rPr lang="en-US" dirty="0" smtClean="0"/>
              <a:t>), is a thin, </a:t>
            </a:r>
            <a:r>
              <a:rPr lang="sr-Cyrl-CS" dirty="0" smtClean="0"/>
              <a:t>semipermeable</a:t>
            </a:r>
            <a:r>
              <a:rPr lang="en-US" dirty="0" smtClean="0"/>
              <a:t>, elastic structure.</a:t>
            </a:r>
          </a:p>
          <a:p>
            <a:r>
              <a:rPr lang="en-US" dirty="0" smtClean="0"/>
              <a:t> It is composed almost entirely of </a:t>
            </a:r>
            <a:r>
              <a:rPr lang="en-US" b="1" dirty="0" smtClean="0"/>
              <a:t>proteins</a:t>
            </a:r>
            <a:r>
              <a:rPr lang="en-US" dirty="0" smtClean="0"/>
              <a:t> and </a:t>
            </a:r>
            <a:r>
              <a:rPr lang="en-US" b="1" dirty="0" smtClean="0"/>
              <a:t>lipids</a:t>
            </a:r>
            <a:r>
              <a:rPr lang="en-US" dirty="0" smtClean="0"/>
              <a:t>. The approximate composition is</a:t>
            </a:r>
          </a:p>
          <a:p>
            <a:pPr>
              <a:buFontTx/>
              <a:buChar char="-"/>
            </a:pPr>
            <a:r>
              <a:rPr lang="en-US" dirty="0" smtClean="0"/>
              <a:t>proteins, 55 percent</a:t>
            </a:r>
            <a:r>
              <a:rPr lang="en-US" dirty="0"/>
              <a:t>.</a:t>
            </a:r>
            <a:r>
              <a:rPr lang="en-US" dirty="0" smtClean="0"/>
              <a:t> </a:t>
            </a:r>
          </a:p>
          <a:p>
            <a:pPr>
              <a:buFontTx/>
              <a:buChar char="-"/>
            </a:pPr>
            <a:r>
              <a:rPr lang="en-US" dirty="0" smtClean="0"/>
              <a:t>phospholipids, 25 percent</a:t>
            </a:r>
          </a:p>
          <a:p>
            <a:pPr>
              <a:buFontTx/>
              <a:buChar char="-"/>
            </a:pPr>
            <a:r>
              <a:rPr lang="en-US" dirty="0" smtClean="0"/>
              <a:t> cholesterol, 13 percent</a:t>
            </a:r>
          </a:p>
          <a:p>
            <a:pPr>
              <a:buFontTx/>
              <a:buChar char="-"/>
            </a:pPr>
            <a:r>
              <a:rPr lang="en-US" dirty="0" smtClean="0"/>
              <a:t>other lipids, 4 percent</a:t>
            </a:r>
          </a:p>
          <a:p>
            <a:pPr>
              <a:buFontTx/>
              <a:buChar char="-"/>
            </a:pPr>
            <a:r>
              <a:rPr lang="en-US" dirty="0" smtClean="0"/>
              <a:t> carbohydrates, 3 percent. </a:t>
            </a:r>
          </a:p>
        </p:txBody>
      </p:sp>
    </p:spTree>
    <p:extLst>
      <p:ext uri="{BB962C8B-B14F-4D97-AF65-F5344CB8AC3E}">
        <p14:creationId xmlns:p14="http://schemas.microsoft.com/office/powerpoint/2010/main" val="957016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Structure of the plasma membrane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143000"/>
            <a:ext cx="8229600" cy="5257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56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MEMBRANE</a:t>
            </a:r>
            <a:r>
              <a:rPr lang="en-US" dirty="0" smtClean="0"/>
              <a:t> </a:t>
            </a:r>
            <a:r>
              <a:rPr lang="en-US" b="1" dirty="0" smtClean="0"/>
              <a:t>LIPIDS</a:t>
            </a:r>
            <a:endParaRPr lang="en-US" b="1" dirty="0"/>
          </a:p>
        </p:txBody>
      </p:sp>
      <p:sp>
        <p:nvSpPr>
          <p:cNvPr id="3" name="Content Placeholder 2"/>
          <p:cNvSpPr>
            <a:spLocks noGrp="1"/>
          </p:cNvSpPr>
          <p:nvPr>
            <p:ph idx="1"/>
          </p:nvPr>
        </p:nvSpPr>
        <p:spPr/>
        <p:txBody>
          <a:bodyPr>
            <a:normAutofit/>
          </a:bodyPr>
          <a:lstStyle/>
          <a:p>
            <a:r>
              <a:rPr lang="en-US" dirty="0" smtClean="0"/>
              <a:t>The lipid layer is a bilayer and is composed of </a:t>
            </a:r>
            <a:r>
              <a:rPr lang="en-US" b="1" dirty="0" smtClean="0"/>
              <a:t>phospholipid molecules </a:t>
            </a:r>
            <a:r>
              <a:rPr lang="en-US" dirty="0" smtClean="0"/>
              <a:t>with two ends. One end of the  phospholipid molecule is soluble in water; that is, it is </a:t>
            </a:r>
            <a:r>
              <a:rPr lang="en-US" b="1" i="1" dirty="0" smtClean="0"/>
              <a:t>hydrophilic</a:t>
            </a:r>
            <a:r>
              <a:rPr lang="en-US" i="1" dirty="0"/>
              <a:t> </a:t>
            </a:r>
            <a:r>
              <a:rPr lang="en-US" i="1" dirty="0" smtClean="0"/>
              <a:t>and the</a:t>
            </a:r>
            <a:r>
              <a:rPr lang="en-US" dirty="0" smtClean="0"/>
              <a:t> other end is soluble only in fats; that is, </a:t>
            </a:r>
            <a:r>
              <a:rPr lang="en-US" b="1" i="1" dirty="0" smtClean="0"/>
              <a:t>hydrophobic</a:t>
            </a:r>
          </a:p>
          <a:p>
            <a:r>
              <a:rPr lang="en-US" dirty="0" smtClean="0"/>
              <a:t>Because the hydrophobic portions of the phospholipid molecules are repelled by water but are mutually attracted to one another, they have a natural tendency to attach to one another in the middle of the membrane</a:t>
            </a:r>
            <a:endParaRPr lang="en-US" b="1" dirty="0"/>
          </a:p>
        </p:txBody>
      </p:sp>
    </p:spTree>
    <p:extLst>
      <p:ext uri="{BB962C8B-B14F-4D97-AF65-F5344CB8AC3E}">
        <p14:creationId xmlns:p14="http://schemas.microsoft.com/office/powerpoint/2010/main" val="2969280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Arragement</a:t>
            </a:r>
            <a:r>
              <a:rPr lang="en-US" dirty="0" smtClean="0"/>
              <a:t> of the phospholipids</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19200"/>
            <a:ext cx="8229600" cy="52578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679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CELL MEMBRANE PROTEINS</a:t>
            </a:r>
            <a:endParaRPr lang="en-US" b="1" dirty="0"/>
          </a:p>
        </p:txBody>
      </p:sp>
      <p:sp>
        <p:nvSpPr>
          <p:cNvPr id="3" name="Content Placeholder 2"/>
          <p:cNvSpPr>
            <a:spLocks noGrp="1"/>
          </p:cNvSpPr>
          <p:nvPr>
            <p:ph idx="1"/>
          </p:nvPr>
        </p:nvSpPr>
        <p:spPr/>
        <p:txBody>
          <a:bodyPr/>
          <a:lstStyle/>
          <a:p>
            <a:r>
              <a:rPr lang="en-US" dirty="0" smtClean="0"/>
              <a:t>There are two types of cell membrane proteins:</a:t>
            </a:r>
          </a:p>
          <a:p>
            <a:pPr>
              <a:buFontTx/>
              <a:buChar char="-"/>
            </a:pPr>
            <a:r>
              <a:rPr lang="en-US" b="1" i="1" dirty="0" smtClean="0"/>
              <a:t>INTEGRAL PROTEINS</a:t>
            </a:r>
            <a:r>
              <a:rPr lang="en-US" b="1" dirty="0" smtClean="0"/>
              <a:t> </a:t>
            </a:r>
            <a:r>
              <a:rPr lang="en-US" dirty="0" smtClean="0"/>
              <a:t>that protrude all the way through the membrane </a:t>
            </a:r>
          </a:p>
          <a:p>
            <a:pPr>
              <a:buFontTx/>
              <a:buChar char="-"/>
            </a:pPr>
            <a:r>
              <a:rPr lang="en-US" dirty="0" smtClean="0"/>
              <a:t> </a:t>
            </a:r>
            <a:r>
              <a:rPr lang="en-US" b="1" i="1" dirty="0" smtClean="0"/>
              <a:t>PERIPHERAL PROTEINS</a:t>
            </a:r>
            <a:r>
              <a:rPr lang="en-US" b="1" dirty="0" smtClean="0"/>
              <a:t> </a:t>
            </a:r>
            <a:r>
              <a:rPr lang="en-US" dirty="0" smtClean="0"/>
              <a:t>that are attached only to one surface of the membrane and do not penetrate all the way through.</a:t>
            </a:r>
            <a:endParaRPr lang="en-US" dirty="0"/>
          </a:p>
        </p:txBody>
      </p:sp>
    </p:spTree>
    <p:extLst>
      <p:ext uri="{BB962C8B-B14F-4D97-AF65-F5344CB8AC3E}">
        <p14:creationId xmlns:p14="http://schemas.microsoft.com/office/powerpoint/2010/main" val="1449822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335497"/>
            <a:ext cx="8610600" cy="646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37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04801"/>
            <a:ext cx="8229600" cy="5821363"/>
          </a:xfrm>
        </p:spPr>
        <p:txBody>
          <a:bodyPr/>
          <a:lstStyle/>
          <a:p>
            <a:r>
              <a:rPr lang="en-US" b="1" dirty="0" smtClean="0"/>
              <a:t>INTEGRAL PROTEINS </a:t>
            </a:r>
            <a:r>
              <a:rPr lang="en-US" dirty="0" smtClean="0"/>
              <a:t>provide </a:t>
            </a:r>
            <a:r>
              <a:rPr lang="en-US" b="1" dirty="0" smtClean="0"/>
              <a:t>structural </a:t>
            </a:r>
            <a:r>
              <a:rPr lang="en-US" b="1" i="1" dirty="0" smtClean="0"/>
              <a:t>channels</a:t>
            </a:r>
            <a:r>
              <a:rPr lang="en-US" b="1" dirty="0" smtClean="0"/>
              <a:t> (or </a:t>
            </a:r>
            <a:r>
              <a:rPr lang="en-US" b="1" i="1" dirty="0" smtClean="0"/>
              <a:t>pores</a:t>
            </a:r>
            <a:r>
              <a:rPr lang="en-US" b="1" dirty="0" smtClean="0"/>
              <a:t>)</a:t>
            </a:r>
            <a:r>
              <a:rPr lang="en-US" dirty="0" smtClean="0"/>
              <a:t> through which water molecules and water-soluble substances, especially ions, can diffuse between the extracellular and intracellular fluids.</a:t>
            </a:r>
          </a:p>
          <a:p>
            <a:r>
              <a:rPr lang="en-US" dirty="0" smtClean="0"/>
              <a:t>These protein channels also have selective properties that allow preferential diffusion of some substances over others. </a:t>
            </a:r>
            <a:endParaRPr lang="en-US" dirty="0"/>
          </a:p>
        </p:txBody>
      </p:sp>
    </p:spTree>
    <p:extLst>
      <p:ext uri="{BB962C8B-B14F-4D97-AF65-F5344CB8AC3E}">
        <p14:creationId xmlns:p14="http://schemas.microsoft.com/office/powerpoint/2010/main" val="2748031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lstStyle/>
          <a:p>
            <a:r>
              <a:rPr lang="en-US" dirty="0" smtClean="0"/>
              <a:t>Other </a:t>
            </a:r>
            <a:r>
              <a:rPr lang="en-US" i="1" dirty="0" smtClean="0"/>
              <a:t>integral proteins </a:t>
            </a:r>
            <a:r>
              <a:rPr lang="en-US" dirty="0" smtClean="0"/>
              <a:t>act as </a:t>
            </a:r>
            <a:r>
              <a:rPr lang="en-US" b="1" i="1" dirty="0" smtClean="0"/>
              <a:t>carrier proteins</a:t>
            </a:r>
            <a:r>
              <a:rPr lang="en-US" b="1" dirty="0" smtClean="0"/>
              <a:t> </a:t>
            </a:r>
            <a:r>
              <a:rPr lang="en-US" dirty="0" smtClean="0"/>
              <a:t>for transporting substances that otherwise could not penetrate the lipid bilayer. Sometimes the </a:t>
            </a:r>
            <a:r>
              <a:rPr lang="en-US" i="1" dirty="0" smtClean="0"/>
              <a:t>integral proteins</a:t>
            </a:r>
            <a:r>
              <a:rPr lang="en-US" dirty="0" smtClean="0"/>
              <a:t> transport substances in the direction opposite to their electrochemical gradients for diffusion, which is called "</a:t>
            </a:r>
            <a:r>
              <a:rPr lang="en-US" b="1" dirty="0" smtClean="0"/>
              <a:t>active transport." </a:t>
            </a:r>
          </a:p>
          <a:p>
            <a:r>
              <a:rPr lang="en-US" dirty="0" smtClean="0"/>
              <a:t>others act as </a:t>
            </a:r>
            <a:r>
              <a:rPr lang="en-US" b="1" i="1" dirty="0" smtClean="0"/>
              <a:t>enzymes.</a:t>
            </a:r>
            <a:endParaRPr lang="en-US" b="1" dirty="0"/>
          </a:p>
        </p:txBody>
      </p:sp>
    </p:spTree>
    <p:extLst>
      <p:ext uri="{BB962C8B-B14F-4D97-AF65-F5344CB8AC3E}">
        <p14:creationId xmlns:p14="http://schemas.microsoft.com/office/powerpoint/2010/main" val="151186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Transport Across Cell Membranes</a:t>
            </a:r>
            <a:endParaRPr lang="en-US" b="1" dirty="0"/>
          </a:p>
        </p:txBody>
      </p:sp>
      <p:sp>
        <p:nvSpPr>
          <p:cNvPr id="3" name="Content Placeholder 2"/>
          <p:cNvSpPr>
            <a:spLocks noGrp="1"/>
          </p:cNvSpPr>
          <p:nvPr>
            <p:ph idx="1"/>
          </p:nvPr>
        </p:nvSpPr>
        <p:spPr/>
        <p:txBody>
          <a:bodyPr>
            <a:normAutofit/>
          </a:bodyPr>
          <a:lstStyle/>
          <a:p>
            <a:r>
              <a:rPr lang="en-US" dirty="0" smtClean="0">
                <a:effectLst/>
              </a:rPr>
              <a:t>There are several mechanisms of transport across cellular membranes. </a:t>
            </a:r>
          </a:p>
          <a:p>
            <a:r>
              <a:rPr lang="en-US" dirty="0" smtClean="0">
                <a:effectLst/>
              </a:rPr>
              <a:t>Primary pathways include </a:t>
            </a:r>
          </a:p>
          <a:p>
            <a:pPr marL="0" indent="0">
              <a:buNone/>
            </a:pPr>
            <a:r>
              <a:rPr lang="en-US" dirty="0"/>
              <a:t>-</a:t>
            </a:r>
            <a:r>
              <a:rPr lang="en-US" dirty="0" smtClean="0">
                <a:effectLst/>
              </a:rPr>
              <a:t>exocytosis</a:t>
            </a:r>
          </a:p>
          <a:p>
            <a:pPr marL="0" indent="0">
              <a:buNone/>
            </a:pPr>
            <a:r>
              <a:rPr lang="en-US" dirty="0"/>
              <a:t>-</a:t>
            </a:r>
            <a:r>
              <a:rPr lang="en-US" dirty="0" smtClean="0">
                <a:effectLst/>
              </a:rPr>
              <a:t>endocytosis</a:t>
            </a:r>
          </a:p>
          <a:p>
            <a:pPr marL="0" indent="0">
              <a:buNone/>
            </a:pPr>
            <a:r>
              <a:rPr lang="en-US" dirty="0" smtClean="0"/>
              <a:t>-</a:t>
            </a:r>
            <a:r>
              <a:rPr lang="en-US" dirty="0" smtClean="0">
                <a:effectLst/>
              </a:rPr>
              <a:t>primary and secondary active transport.</a:t>
            </a:r>
          </a:p>
          <a:p>
            <a:pPr marL="0" indent="0">
              <a:buNone/>
            </a:pPr>
            <a:r>
              <a:rPr lang="en-US" dirty="0" smtClean="0"/>
              <a:t>-diffusion</a:t>
            </a:r>
          </a:p>
          <a:p>
            <a:pPr marL="0" indent="0">
              <a:buNone/>
            </a:pPr>
            <a:r>
              <a:rPr lang="en-US" dirty="0" smtClean="0"/>
              <a:t>-osmosis</a:t>
            </a:r>
            <a:endParaRPr lang="en-US" dirty="0"/>
          </a:p>
        </p:txBody>
      </p:sp>
    </p:spTree>
    <p:extLst>
      <p:ext uri="{BB962C8B-B14F-4D97-AF65-F5344CB8AC3E}">
        <p14:creationId xmlns:p14="http://schemas.microsoft.com/office/powerpoint/2010/main" val="34105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1981200" y="838201"/>
            <a:ext cx="8229600" cy="5287963"/>
          </a:xfrm>
        </p:spPr>
        <p:txBody>
          <a:bodyPr/>
          <a:lstStyle/>
          <a:p>
            <a:r>
              <a:rPr lang="en-US" dirty="0" smtClean="0"/>
              <a:t>A cell is a basic living unit in the body. </a:t>
            </a:r>
          </a:p>
          <a:p>
            <a:pPr marL="0" indent="0">
              <a:buNone/>
            </a:pPr>
            <a:r>
              <a:rPr lang="en-US" dirty="0" smtClean="0"/>
              <a:t>Or</a:t>
            </a:r>
          </a:p>
          <a:p>
            <a:r>
              <a:rPr lang="en-US" dirty="0" smtClean="0"/>
              <a:t>A </a:t>
            </a:r>
            <a:r>
              <a:rPr lang="en-US" dirty="0" smtClean="0">
                <a:effectLst/>
              </a:rPr>
              <a:t>cell is the fundamental working unit of an organisms</a:t>
            </a:r>
          </a:p>
          <a:p>
            <a:pPr marL="0" indent="0">
              <a:buNone/>
            </a:pPr>
            <a:r>
              <a:rPr lang="en-US" dirty="0" smtClean="0"/>
              <a:t>Or </a:t>
            </a:r>
          </a:p>
          <a:p>
            <a:r>
              <a:rPr lang="en-US" dirty="0" smtClean="0"/>
              <a:t>A cell is a basic unit of life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09800" y="4114800"/>
            <a:ext cx="3418444" cy="2743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705600" y="4282285"/>
            <a:ext cx="3276600" cy="240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895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838200"/>
          </a:xfrm>
        </p:spPr>
        <p:txBody>
          <a:bodyPr>
            <a:normAutofit fontScale="90000"/>
          </a:bodyPr>
          <a:lstStyle/>
          <a:p>
            <a:r>
              <a:rPr lang="en-US" dirty="0" smtClean="0">
                <a:effectLst/>
              </a:rPr>
              <a:t/>
            </a:r>
            <a:br>
              <a:rPr lang="en-US" dirty="0" smtClean="0">
                <a:effectLst/>
              </a:rPr>
            </a:br>
            <a:endParaRPr lang="en-US" dirty="0"/>
          </a:p>
        </p:txBody>
      </p:sp>
      <p:sp>
        <p:nvSpPr>
          <p:cNvPr id="3" name="Content Placeholder 2"/>
          <p:cNvSpPr>
            <a:spLocks noGrp="1"/>
          </p:cNvSpPr>
          <p:nvPr>
            <p:ph idx="1"/>
          </p:nvPr>
        </p:nvSpPr>
        <p:spPr>
          <a:xfrm>
            <a:off x="1981200" y="152401"/>
            <a:ext cx="8229600" cy="5973763"/>
          </a:xfrm>
        </p:spPr>
        <p:txBody>
          <a:bodyPr>
            <a:normAutofit/>
          </a:bodyPr>
          <a:lstStyle/>
          <a:p>
            <a:pPr marL="0" indent="0">
              <a:buNone/>
            </a:pPr>
            <a:r>
              <a:rPr lang="en-US" b="1" dirty="0" smtClean="0">
                <a:effectLst/>
              </a:rPr>
              <a:t>EXOCYTOSIS </a:t>
            </a:r>
          </a:p>
          <a:p>
            <a:r>
              <a:rPr lang="en-US" dirty="0" smtClean="0">
                <a:effectLst/>
              </a:rPr>
              <a:t>Vesicles containing material for export are targeted/attached to the </a:t>
            </a:r>
            <a:r>
              <a:rPr lang="en-US" dirty="0" err="1" smtClean="0">
                <a:effectLst/>
              </a:rPr>
              <a:t>the</a:t>
            </a:r>
            <a:r>
              <a:rPr lang="en-US" dirty="0" smtClean="0">
                <a:effectLst/>
              </a:rPr>
              <a:t> cytoplasmic sides of the cell membranes inside the cell then the two membranes fuse and the area of fusion then breaks down, leaving the contents of the vesicle outside and the cell membrane intact. </a:t>
            </a:r>
          </a:p>
          <a:p>
            <a:r>
              <a:rPr lang="en-US" dirty="0" smtClean="0">
                <a:effectLst/>
              </a:rPr>
              <a:t>This is the Ca</a:t>
            </a:r>
            <a:r>
              <a:rPr lang="en-US" baseline="30000" dirty="0" smtClean="0">
                <a:effectLst/>
              </a:rPr>
              <a:t>2+</a:t>
            </a:r>
            <a:r>
              <a:rPr lang="en-US" dirty="0" smtClean="0">
                <a:effectLst/>
              </a:rPr>
              <a:t>-dependent process of </a:t>
            </a:r>
            <a:r>
              <a:rPr lang="en-US" b="1" dirty="0" smtClean="0">
                <a:effectLst/>
              </a:rPr>
              <a:t>exocytosis</a:t>
            </a:r>
            <a:r>
              <a:rPr lang="en-US" dirty="0" smtClean="0">
                <a:effectLst/>
              </a:rPr>
              <a:t>  </a:t>
            </a:r>
          </a:p>
          <a:p>
            <a:pPr marL="0" indent="0">
              <a:buNone/>
            </a:pPr>
            <a:endParaRPr lang="en-US" b="1" dirty="0" smtClean="0">
              <a:effectLst/>
            </a:endParaRPr>
          </a:p>
          <a:p>
            <a:pPr marL="0" indent="0">
              <a:buNone/>
            </a:pPr>
            <a:r>
              <a:rPr lang="en-US" b="1" dirty="0" smtClean="0">
                <a:effectLst/>
              </a:rPr>
              <a:t> ENDOCYTOSIS</a:t>
            </a:r>
            <a:r>
              <a:rPr lang="en-US" dirty="0" smtClean="0">
                <a:effectLst/>
              </a:rPr>
              <a:t> </a:t>
            </a:r>
          </a:p>
          <a:p>
            <a:pPr marL="0" indent="0">
              <a:buNone/>
            </a:pPr>
            <a:r>
              <a:rPr lang="en-US" dirty="0" smtClean="0"/>
              <a:t>It’s the reverse of exocytosis but the</a:t>
            </a:r>
            <a:r>
              <a:rPr lang="en-US" dirty="0"/>
              <a:t> </a:t>
            </a:r>
            <a:r>
              <a:rPr lang="en-US" dirty="0" smtClean="0">
                <a:effectLst/>
              </a:rPr>
              <a:t>two non cytoplasmic sides fuse and transport substances inside the cell.</a:t>
            </a:r>
          </a:p>
          <a:p>
            <a:endParaRPr lang="en-US" dirty="0"/>
          </a:p>
        </p:txBody>
      </p:sp>
    </p:spTree>
    <p:extLst>
      <p:ext uri="{BB962C8B-B14F-4D97-AF65-F5344CB8AC3E}">
        <p14:creationId xmlns:p14="http://schemas.microsoft.com/office/powerpoint/2010/main" val="1453549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304800"/>
            <a:ext cx="8991599"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777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457201"/>
            <a:ext cx="8229600" cy="5668963"/>
          </a:xfrm>
        </p:spPr>
        <p:txBody>
          <a:bodyPr>
            <a:normAutofit/>
          </a:bodyPr>
          <a:lstStyle/>
          <a:p>
            <a:r>
              <a:rPr lang="en-US" b="1" dirty="0" smtClean="0"/>
              <a:t>Active transport</a:t>
            </a:r>
            <a:r>
              <a:rPr lang="en-US" dirty="0" smtClean="0"/>
              <a:t> is movement of substances against the concentration gradient by use of energy </a:t>
            </a:r>
            <a:r>
              <a:rPr lang="en-US" dirty="0" err="1" smtClean="0"/>
              <a:t>i.e</a:t>
            </a:r>
            <a:r>
              <a:rPr lang="en-US" dirty="0" smtClean="0"/>
              <a:t> </a:t>
            </a:r>
            <a:r>
              <a:rPr lang="en-US" b="1" dirty="0" smtClean="0"/>
              <a:t>ATP</a:t>
            </a:r>
          </a:p>
          <a:p>
            <a:r>
              <a:rPr lang="en-US" b="1" dirty="0" smtClean="0"/>
              <a:t>Osmosis </a:t>
            </a:r>
            <a:r>
              <a:rPr lang="en-US" dirty="0" smtClean="0"/>
              <a:t>is movement of substances from an area of low concentration to an area of high concentration.</a:t>
            </a:r>
          </a:p>
          <a:p>
            <a:r>
              <a:rPr lang="en-US" b="1" dirty="0" smtClean="0"/>
              <a:t>Diffusion </a:t>
            </a:r>
            <a:r>
              <a:rPr lang="en-US" dirty="0" smtClean="0"/>
              <a:t>is movement of substances from area of high concentration to area of low concentration.</a:t>
            </a:r>
            <a:endParaRPr lang="en-US" dirty="0"/>
          </a:p>
        </p:txBody>
      </p:sp>
    </p:spTree>
    <p:extLst>
      <p:ext uri="{BB962C8B-B14F-4D97-AF65-F5344CB8AC3E}">
        <p14:creationId xmlns:p14="http://schemas.microsoft.com/office/powerpoint/2010/main" val="1033087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smtClean="0"/>
              <a:t>Cytoplasm and Its Organelles</a:t>
            </a:r>
            <a:endParaRPr lang="en-US" dirty="0"/>
          </a:p>
        </p:txBody>
      </p:sp>
      <p:sp>
        <p:nvSpPr>
          <p:cNvPr id="3" name="Content Placeholder 2"/>
          <p:cNvSpPr>
            <a:spLocks noGrp="1"/>
          </p:cNvSpPr>
          <p:nvPr>
            <p:ph idx="1"/>
          </p:nvPr>
        </p:nvSpPr>
        <p:spPr>
          <a:xfrm>
            <a:off x="1981200" y="990601"/>
            <a:ext cx="8229600" cy="5135563"/>
          </a:xfrm>
        </p:spPr>
        <p:txBody>
          <a:bodyPr>
            <a:normAutofit/>
          </a:bodyPr>
          <a:lstStyle/>
          <a:p>
            <a:pPr>
              <a:defRPr/>
            </a:pPr>
            <a:r>
              <a:rPr lang="en-US" dirty="0" smtClean="0"/>
              <a:t>It’s a Jelly-like </a:t>
            </a:r>
            <a:r>
              <a:rPr lang="en-US" dirty="0"/>
              <a:t>substance that fills in the space between </a:t>
            </a:r>
            <a:r>
              <a:rPr lang="en-US" dirty="0" smtClean="0"/>
              <a:t>other organelles</a:t>
            </a:r>
          </a:p>
          <a:p>
            <a:r>
              <a:rPr lang="en-US" dirty="0" smtClean="0"/>
              <a:t>The clear fluid portion of the cytoplasm in which the particles are dispersed in is called </a:t>
            </a:r>
            <a:r>
              <a:rPr lang="en-US" b="1" i="1" dirty="0" smtClean="0"/>
              <a:t>cytosol</a:t>
            </a:r>
            <a:r>
              <a:rPr lang="en-US" i="1" dirty="0" smtClean="0"/>
              <a:t>;</a:t>
            </a:r>
            <a:r>
              <a:rPr lang="en-US" dirty="0" smtClean="0"/>
              <a:t> it contains mainly dissolved proteins, electrolytes, and glucose. </a:t>
            </a:r>
          </a:p>
          <a:p>
            <a:r>
              <a:rPr lang="en-US" dirty="0" smtClean="0"/>
              <a:t>Dispersed in the cytoplasm are </a:t>
            </a:r>
            <a:r>
              <a:rPr lang="en-US" i="1" dirty="0" smtClean="0">
                <a:solidFill>
                  <a:schemeClr val="accent2"/>
                </a:solidFill>
              </a:rPr>
              <a:t>neutral fat globules, glycogen granules, ribosomes, secretory vesicles</a:t>
            </a:r>
            <a:r>
              <a:rPr lang="en-US" i="1" dirty="0" smtClean="0"/>
              <a:t>, and </a:t>
            </a:r>
            <a:r>
              <a:rPr lang="en-US" i="1" dirty="0" smtClean="0">
                <a:solidFill>
                  <a:srgbClr val="FF0000"/>
                </a:solidFill>
              </a:rPr>
              <a:t>five especially important organelles</a:t>
            </a:r>
            <a:r>
              <a:rPr lang="en-US" dirty="0" smtClean="0"/>
              <a:t>: the </a:t>
            </a:r>
            <a:r>
              <a:rPr lang="en-US" b="1" i="1" dirty="0" smtClean="0"/>
              <a:t>endoplasmic reticulum,</a:t>
            </a:r>
            <a:r>
              <a:rPr lang="en-US" b="1" dirty="0" smtClean="0"/>
              <a:t> the </a:t>
            </a:r>
            <a:r>
              <a:rPr lang="en-US" b="1" i="1" dirty="0" smtClean="0"/>
              <a:t>Golgi apparatus, mitochondria, lysosomes,</a:t>
            </a:r>
            <a:r>
              <a:rPr lang="en-US" b="1" dirty="0" smtClean="0"/>
              <a:t> and </a:t>
            </a:r>
            <a:r>
              <a:rPr lang="en-US" b="1" i="1" dirty="0" smtClean="0"/>
              <a:t>peroxisomes</a:t>
            </a:r>
            <a:endParaRPr lang="en-US" b="1" dirty="0"/>
          </a:p>
        </p:txBody>
      </p:sp>
    </p:spTree>
    <p:extLst>
      <p:ext uri="{BB962C8B-B14F-4D97-AF65-F5344CB8AC3E}">
        <p14:creationId xmlns:p14="http://schemas.microsoft.com/office/powerpoint/2010/main" val="1429579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1" y="228600"/>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305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Endoplasmic Reticulum (ER)</a:t>
            </a:r>
            <a:r>
              <a:rPr lang="en-US" dirty="0" smtClean="0">
                <a:solidFill>
                  <a:srgbClr val="FFFF00"/>
                </a:solidFill>
              </a:rPr>
              <a:t> </a:t>
            </a:r>
            <a:endParaRPr lang="en-US" dirty="0"/>
          </a:p>
        </p:txBody>
      </p:sp>
      <p:sp>
        <p:nvSpPr>
          <p:cNvPr id="3" name="Content Placeholder 2"/>
          <p:cNvSpPr>
            <a:spLocks noGrp="1"/>
          </p:cNvSpPr>
          <p:nvPr>
            <p:ph idx="1"/>
          </p:nvPr>
        </p:nvSpPr>
        <p:spPr/>
        <p:txBody>
          <a:bodyPr>
            <a:normAutofit/>
          </a:bodyPr>
          <a:lstStyle/>
          <a:p>
            <a:pPr>
              <a:buFont typeface="Wingdings" pitchFamily="2" charset="2"/>
              <a:buNone/>
              <a:defRPr/>
            </a:pPr>
            <a:r>
              <a:rPr lang="en-US" dirty="0"/>
              <a:t>There are Two types Endoplasmic Reticulum</a:t>
            </a:r>
          </a:p>
          <a:p>
            <a:pPr>
              <a:buFont typeface="Wingdings" pitchFamily="2" charset="2"/>
              <a:buNone/>
              <a:defRPr/>
            </a:pPr>
            <a:r>
              <a:rPr lang="en-US" dirty="0"/>
              <a:t>1. </a:t>
            </a:r>
            <a:r>
              <a:rPr lang="en-US" b="1" dirty="0"/>
              <a:t>Rough Endoplasmic reticulum</a:t>
            </a:r>
          </a:p>
          <a:p>
            <a:pPr>
              <a:defRPr/>
            </a:pPr>
            <a:r>
              <a:rPr lang="en-US" dirty="0"/>
              <a:t>has bound ribosomes for </a:t>
            </a:r>
            <a:r>
              <a:rPr lang="en-US" i="1" dirty="0"/>
              <a:t>protein synthesis</a:t>
            </a:r>
          </a:p>
          <a:p>
            <a:pPr>
              <a:buFont typeface="Wingdings" pitchFamily="2" charset="2"/>
              <a:buNone/>
              <a:defRPr/>
            </a:pPr>
            <a:endParaRPr lang="en-US" dirty="0"/>
          </a:p>
          <a:p>
            <a:pPr>
              <a:buFont typeface="Wingdings" pitchFamily="2" charset="2"/>
              <a:buNone/>
              <a:defRPr/>
            </a:pPr>
            <a:r>
              <a:rPr lang="en-US" dirty="0"/>
              <a:t>2. </a:t>
            </a:r>
            <a:r>
              <a:rPr lang="en-US" b="1" dirty="0"/>
              <a:t>Smooth Endoplasmic </a:t>
            </a:r>
            <a:r>
              <a:rPr lang="en-US" b="1" dirty="0" smtClean="0"/>
              <a:t>Reticulum</a:t>
            </a:r>
            <a:endParaRPr lang="en-US" b="1" dirty="0"/>
          </a:p>
          <a:p>
            <a:pPr>
              <a:defRPr/>
            </a:pPr>
            <a:r>
              <a:rPr lang="en-US" dirty="0"/>
              <a:t>does not have bound ribosomes</a:t>
            </a:r>
          </a:p>
          <a:p>
            <a:pPr>
              <a:defRPr/>
            </a:pPr>
            <a:r>
              <a:rPr lang="en-US" dirty="0"/>
              <a:t>contains enzymes for </a:t>
            </a:r>
            <a:r>
              <a:rPr lang="en-US" i="1" dirty="0"/>
              <a:t>lipid synthesis</a:t>
            </a:r>
          </a:p>
          <a:p>
            <a:pPr>
              <a:defRPr/>
            </a:pPr>
            <a:r>
              <a:rPr lang="en-US" dirty="0"/>
              <a:t>Has Folded membrane that acts as the cell’s </a:t>
            </a:r>
            <a:r>
              <a:rPr lang="en-US" dirty="0" smtClean="0"/>
              <a:t>delivery system</a:t>
            </a:r>
            <a:endParaRPr lang="en-US" dirty="0"/>
          </a:p>
          <a:p>
            <a:endParaRPr lang="en-US" dirty="0"/>
          </a:p>
        </p:txBody>
      </p:sp>
    </p:spTree>
    <p:extLst>
      <p:ext uri="{BB962C8B-B14F-4D97-AF65-F5344CB8AC3E}">
        <p14:creationId xmlns:p14="http://schemas.microsoft.com/office/powerpoint/2010/main" val="475042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0200" y="1143000"/>
            <a:ext cx="4648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3581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950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b="1" dirty="0" smtClean="0"/>
              <a:t>Golgi Apparatus </a:t>
            </a:r>
            <a:endParaRPr lang="en-US" b="1" dirty="0"/>
          </a:p>
        </p:txBody>
      </p:sp>
      <p:sp>
        <p:nvSpPr>
          <p:cNvPr id="3" name="Content Placeholder 2"/>
          <p:cNvSpPr>
            <a:spLocks noGrp="1"/>
          </p:cNvSpPr>
          <p:nvPr>
            <p:ph idx="1"/>
          </p:nvPr>
        </p:nvSpPr>
        <p:spPr>
          <a:solidFill>
            <a:schemeClr val="bg1"/>
          </a:solidFill>
        </p:spPr>
        <p:txBody>
          <a:bodyPr>
            <a:normAutofit/>
          </a:bodyPr>
          <a:lstStyle/>
          <a:p>
            <a:pPr>
              <a:defRPr/>
            </a:pPr>
            <a:r>
              <a:rPr lang="en-US" dirty="0" smtClean="0"/>
              <a:t>They </a:t>
            </a:r>
            <a:r>
              <a:rPr lang="en-US" dirty="0"/>
              <a:t>are </a:t>
            </a:r>
            <a:r>
              <a:rPr lang="en-US" dirty="0" smtClean="0"/>
              <a:t>a series </a:t>
            </a:r>
            <a:r>
              <a:rPr lang="en-US" dirty="0"/>
              <a:t>of flattened sacs where newly made lipids and </a:t>
            </a:r>
            <a:r>
              <a:rPr lang="en-US" dirty="0" smtClean="0"/>
              <a:t>proteins from </a:t>
            </a:r>
            <a:r>
              <a:rPr lang="en-US" dirty="0"/>
              <a:t>the ER are “repackaged” and shipped to the </a:t>
            </a:r>
            <a:r>
              <a:rPr lang="en-US" dirty="0" smtClean="0"/>
              <a:t>plasma.</a:t>
            </a:r>
          </a:p>
          <a:p>
            <a:pPr>
              <a:defRPr/>
            </a:pPr>
            <a:r>
              <a:rPr lang="en-US" dirty="0">
                <a:solidFill>
                  <a:srgbClr val="FF0000"/>
                </a:solidFill>
              </a:rPr>
              <a:t>small "transport vesicles" (also called endoplasmic reticulum vesicles, or </a:t>
            </a:r>
            <a:r>
              <a:rPr lang="en-US" i="1" dirty="0">
                <a:solidFill>
                  <a:srgbClr val="FF0000"/>
                </a:solidFill>
              </a:rPr>
              <a:t>ER vesicles</a:t>
            </a:r>
            <a:r>
              <a:rPr lang="en-US" dirty="0">
                <a:solidFill>
                  <a:srgbClr val="FF0000"/>
                </a:solidFill>
              </a:rPr>
              <a:t>) continually pinch off from the endoplasmic reticulum and shortly thereafter fuse with the Golgi apparatus. In this way, substances entrapped in the ER vesicles are transported from the endoplasmic reticulum to the Golgi apparatus. The transported substances are then processed in the Golgi apparatus to form </a:t>
            </a:r>
            <a:r>
              <a:rPr lang="en-US" dirty="0"/>
              <a:t>lysosomes, secretory vesicles, and other cytoplasmic </a:t>
            </a:r>
            <a:r>
              <a:rPr lang="en-US" dirty="0" smtClean="0"/>
              <a:t>components</a:t>
            </a:r>
            <a:endParaRPr lang="en-US" dirty="0"/>
          </a:p>
        </p:txBody>
      </p:sp>
    </p:spTree>
    <p:extLst>
      <p:ext uri="{BB962C8B-B14F-4D97-AF65-F5344CB8AC3E}">
        <p14:creationId xmlns:p14="http://schemas.microsoft.com/office/powerpoint/2010/main" val="266313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8159262" cy="595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174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lstStyle/>
          <a:p>
            <a:r>
              <a:rPr lang="en-US" dirty="0" smtClean="0"/>
              <a:t>LYSOSOMES</a:t>
            </a:r>
            <a:endParaRPr lang="en-US" dirty="0"/>
          </a:p>
        </p:txBody>
      </p:sp>
      <p:sp>
        <p:nvSpPr>
          <p:cNvPr id="3" name="Content Placeholder 2"/>
          <p:cNvSpPr>
            <a:spLocks noGrp="1"/>
          </p:cNvSpPr>
          <p:nvPr>
            <p:ph idx="1"/>
          </p:nvPr>
        </p:nvSpPr>
        <p:spPr>
          <a:xfrm>
            <a:off x="1981200" y="1066800"/>
            <a:ext cx="8229600" cy="5257800"/>
          </a:xfrm>
        </p:spPr>
        <p:txBody>
          <a:bodyPr>
            <a:normAutofit/>
          </a:bodyPr>
          <a:lstStyle/>
          <a:p>
            <a:r>
              <a:rPr lang="en-US" dirty="0" smtClean="0"/>
              <a:t>Lysosomes are vesicular organelles that form by breaking off from the Golgi apparatus and then dispersing throughout the cytoplasm.</a:t>
            </a:r>
          </a:p>
          <a:p>
            <a:r>
              <a:rPr lang="en-US" dirty="0" smtClean="0"/>
              <a:t>lysosomes provide </a:t>
            </a:r>
            <a:r>
              <a:rPr lang="en-US" b="1" i="1" dirty="0" smtClean="0"/>
              <a:t>intracellular(hydrolase) digestive </a:t>
            </a:r>
            <a:r>
              <a:rPr lang="en-US" i="1" dirty="0" smtClean="0"/>
              <a:t>system</a:t>
            </a:r>
            <a:r>
              <a:rPr lang="en-US" dirty="0" smtClean="0"/>
              <a:t> that allows the cell to digest</a:t>
            </a:r>
          </a:p>
          <a:p>
            <a:pPr marL="0" indent="0">
              <a:buNone/>
            </a:pPr>
            <a:r>
              <a:rPr lang="en-US" dirty="0" smtClean="0"/>
              <a:t> (1) damaged cellular structures</a:t>
            </a:r>
          </a:p>
          <a:p>
            <a:pPr marL="0" indent="0">
              <a:buNone/>
            </a:pPr>
            <a:r>
              <a:rPr lang="en-US" dirty="0"/>
              <a:t> </a:t>
            </a:r>
            <a:r>
              <a:rPr lang="en-US" dirty="0" smtClean="0"/>
              <a:t>(2) food particles that have been ingested by the cell</a:t>
            </a:r>
          </a:p>
          <a:p>
            <a:pPr marL="0" indent="0">
              <a:buNone/>
            </a:pPr>
            <a:r>
              <a:rPr lang="en-US" dirty="0" smtClean="0"/>
              <a:t> (3) unwanted matter such as </a:t>
            </a:r>
            <a:r>
              <a:rPr lang="en-US" dirty="0" err="1" smtClean="0"/>
              <a:t>bacterias</a:t>
            </a:r>
            <a:endParaRPr lang="en-US" dirty="0"/>
          </a:p>
        </p:txBody>
      </p:sp>
    </p:spTree>
    <p:extLst>
      <p:ext uri="{BB962C8B-B14F-4D97-AF65-F5344CB8AC3E}">
        <p14:creationId xmlns:p14="http://schemas.microsoft.com/office/powerpoint/2010/main" val="2597076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5287963"/>
          </a:xfrm>
        </p:spPr>
        <p:txBody>
          <a:bodyPr/>
          <a:lstStyle/>
          <a:p>
            <a:r>
              <a:rPr lang="en-US" dirty="0" smtClean="0"/>
              <a:t>Organisms are divided in unicellular or multicellular organisms.</a:t>
            </a:r>
          </a:p>
          <a:p>
            <a:r>
              <a:rPr lang="en-US" dirty="0" smtClean="0"/>
              <a:t>Unicellular organism are </a:t>
            </a:r>
            <a:r>
              <a:rPr lang="en-US" dirty="0" err="1" smtClean="0"/>
              <a:t>organisims</a:t>
            </a:r>
            <a:r>
              <a:rPr lang="en-US" dirty="0" smtClean="0"/>
              <a:t> with only one single cell </a:t>
            </a:r>
            <a:r>
              <a:rPr lang="en-US" dirty="0" err="1" smtClean="0"/>
              <a:t>e.g</a:t>
            </a:r>
            <a:r>
              <a:rPr lang="en-US" dirty="0" smtClean="0"/>
              <a:t> </a:t>
            </a:r>
            <a:r>
              <a:rPr lang="en-US" dirty="0" err="1" smtClean="0"/>
              <a:t>bacterias,proctis</a:t>
            </a:r>
            <a:endParaRPr lang="en-US" dirty="0" smtClean="0"/>
          </a:p>
          <a:p>
            <a:r>
              <a:rPr lang="en-US" dirty="0" smtClean="0"/>
              <a:t>Multicellular organisms are organisms with multiple cells which perform different functions in the body </a:t>
            </a:r>
            <a:r>
              <a:rPr lang="en-US" dirty="0" err="1" smtClean="0"/>
              <a:t>e.g</a:t>
            </a:r>
            <a:r>
              <a:rPr lang="en-US" dirty="0" smtClean="0"/>
              <a:t> </a:t>
            </a:r>
            <a:r>
              <a:rPr lang="en-US" dirty="0" err="1" smtClean="0"/>
              <a:t>animals,plants,fungi</a:t>
            </a:r>
            <a:endParaRPr lang="en-US" dirty="0"/>
          </a:p>
        </p:txBody>
      </p:sp>
    </p:spTree>
    <p:extLst>
      <p:ext uri="{BB962C8B-B14F-4D97-AF65-F5344CB8AC3E}">
        <p14:creationId xmlns:p14="http://schemas.microsoft.com/office/powerpoint/2010/main" val="1418095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dirty="0" smtClean="0"/>
              <a:t>Peroxisomes</a:t>
            </a:r>
            <a:endParaRPr lang="en-US" dirty="0"/>
          </a:p>
        </p:txBody>
      </p:sp>
      <p:sp>
        <p:nvSpPr>
          <p:cNvPr id="3" name="Content Placeholder 2"/>
          <p:cNvSpPr>
            <a:spLocks noGrp="1"/>
          </p:cNvSpPr>
          <p:nvPr>
            <p:ph idx="1"/>
          </p:nvPr>
        </p:nvSpPr>
        <p:spPr>
          <a:xfrm>
            <a:off x="1981200" y="1066800"/>
            <a:ext cx="8229600" cy="5486400"/>
          </a:xfrm>
        </p:spPr>
        <p:txBody>
          <a:bodyPr>
            <a:normAutofit/>
          </a:bodyPr>
          <a:lstStyle/>
          <a:p>
            <a:r>
              <a:rPr lang="en-US" dirty="0" smtClean="0"/>
              <a:t>They are similar physically to lysosomes, but they are different in two important ways.</a:t>
            </a:r>
          </a:p>
          <a:p>
            <a:pPr marL="0" indent="0">
              <a:buNone/>
            </a:pPr>
            <a:r>
              <a:rPr lang="en-US" dirty="0" smtClean="0"/>
              <a:t> 1  they are believed to be formed by self-replication (or perhaps by budding off from the smooth endoplasmic reticulum) rather than from the Golgi apparatus. </a:t>
            </a:r>
          </a:p>
          <a:p>
            <a:pPr marL="0" indent="0">
              <a:buNone/>
            </a:pPr>
            <a:r>
              <a:rPr lang="en-US" dirty="0" smtClean="0"/>
              <a:t> 2  they contain oxidases rather than hydrolases. Several oxidases are capable of combining </a:t>
            </a:r>
            <a:r>
              <a:rPr lang="en-US" i="1" dirty="0" smtClean="0"/>
              <a:t>oxygen</a:t>
            </a:r>
            <a:r>
              <a:rPr lang="en-US" dirty="0" smtClean="0"/>
              <a:t> with </a:t>
            </a:r>
            <a:r>
              <a:rPr lang="en-US" i="1" dirty="0" smtClean="0"/>
              <a:t>hydrogen ions </a:t>
            </a:r>
            <a:r>
              <a:rPr lang="en-US" dirty="0" smtClean="0"/>
              <a:t>in different intracellular chemicals to form hydrogen peroxide (H</a:t>
            </a:r>
            <a:r>
              <a:rPr lang="en-US" baseline="-25000" dirty="0" smtClean="0"/>
              <a:t>2</a:t>
            </a:r>
            <a:r>
              <a:rPr lang="en-US" dirty="0" smtClean="0"/>
              <a:t>O</a:t>
            </a:r>
            <a:r>
              <a:rPr lang="en-US" baseline="-25000" dirty="0" smtClean="0"/>
              <a:t>2</a:t>
            </a:r>
            <a:r>
              <a:rPr lang="en-US" dirty="0" smtClean="0"/>
              <a:t>). Which is used in association with </a:t>
            </a:r>
            <a:r>
              <a:rPr lang="en-US" b="1" i="1" dirty="0" smtClean="0"/>
              <a:t>catalase</a:t>
            </a:r>
            <a:r>
              <a:rPr lang="en-US" dirty="0" smtClean="0"/>
              <a:t> to oxidize many substances that might be poisonous to the cell</a:t>
            </a:r>
            <a:endParaRPr lang="en-US" dirty="0"/>
          </a:p>
        </p:txBody>
      </p:sp>
    </p:spTree>
    <p:extLst>
      <p:ext uri="{BB962C8B-B14F-4D97-AF65-F5344CB8AC3E}">
        <p14:creationId xmlns:p14="http://schemas.microsoft.com/office/powerpoint/2010/main" val="3118451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Secretory vesicles</a:t>
            </a:r>
            <a:endParaRPr lang="en-US" dirty="0"/>
          </a:p>
        </p:txBody>
      </p:sp>
      <p:sp>
        <p:nvSpPr>
          <p:cNvPr id="3" name="Content Placeholder 2"/>
          <p:cNvSpPr>
            <a:spLocks noGrp="1"/>
          </p:cNvSpPr>
          <p:nvPr>
            <p:ph idx="1"/>
          </p:nvPr>
        </p:nvSpPr>
        <p:spPr/>
        <p:txBody>
          <a:bodyPr/>
          <a:lstStyle/>
          <a:p>
            <a:r>
              <a:rPr lang="en-US" dirty="0" smtClean="0"/>
              <a:t>Their main  function is secretion of special chemical substances out of the cells. </a:t>
            </a:r>
          </a:p>
          <a:p>
            <a:r>
              <a:rPr lang="en-US" dirty="0" smtClean="0"/>
              <a:t>Almost all such secretory substances are formed by the </a:t>
            </a:r>
            <a:r>
              <a:rPr lang="en-US" i="1" dirty="0" smtClean="0"/>
              <a:t>endoplasmic reticulum-Golgi apparatus system </a:t>
            </a:r>
            <a:r>
              <a:rPr lang="en-US" dirty="0" smtClean="0"/>
              <a:t>and are then released from the Golgi apparatus into the cytoplasm in the form of storage vesicles called </a:t>
            </a:r>
            <a:r>
              <a:rPr lang="en-US" b="1" i="1" dirty="0" smtClean="0"/>
              <a:t>secretory vesicles</a:t>
            </a:r>
            <a:r>
              <a:rPr lang="en-US" b="1" dirty="0" smtClean="0"/>
              <a:t> </a:t>
            </a:r>
            <a:r>
              <a:rPr lang="en-US" dirty="0" smtClean="0"/>
              <a:t>or</a:t>
            </a:r>
            <a:r>
              <a:rPr lang="en-US" b="1" dirty="0" smtClean="0"/>
              <a:t> </a:t>
            </a:r>
            <a:r>
              <a:rPr lang="en-US" b="1" i="1" dirty="0" smtClean="0"/>
              <a:t>secretory granules</a:t>
            </a:r>
            <a:endParaRPr lang="en-US" b="1" dirty="0"/>
          </a:p>
        </p:txBody>
      </p:sp>
    </p:spTree>
    <p:extLst>
      <p:ext uri="{BB962C8B-B14F-4D97-AF65-F5344CB8AC3E}">
        <p14:creationId xmlns:p14="http://schemas.microsoft.com/office/powerpoint/2010/main" val="1178243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457200"/>
            <a:ext cx="8534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148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a:bodyPr>
          <a:lstStyle/>
          <a:p>
            <a:pPr>
              <a:defRPr/>
            </a:pPr>
            <a:r>
              <a:rPr lang="en-US" dirty="0"/>
              <a:t>Also known as the “powerhouse of the cell</a:t>
            </a:r>
            <a:r>
              <a:rPr lang="en-US" dirty="0" smtClean="0"/>
              <a:t>”</a:t>
            </a:r>
          </a:p>
          <a:p>
            <a:pPr>
              <a:defRPr/>
            </a:pPr>
            <a:r>
              <a:rPr lang="en-US" dirty="0" smtClean="0"/>
              <a:t>Its the </a:t>
            </a:r>
            <a:r>
              <a:rPr lang="en-US" dirty="0" err="1" smtClean="0"/>
              <a:t>centre</a:t>
            </a:r>
            <a:r>
              <a:rPr lang="en-US" dirty="0" smtClean="0"/>
              <a:t> </a:t>
            </a:r>
            <a:r>
              <a:rPr lang="en-US" dirty="0"/>
              <a:t>of metabolism in the cell where they Produce energy in the form of </a:t>
            </a:r>
            <a:r>
              <a:rPr lang="en-US" dirty="0" smtClean="0">
                <a:solidFill>
                  <a:srgbClr val="FF0000"/>
                </a:solidFill>
              </a:rPr>
              <a:t>ATP(</a:t>
            </a:r>
            <a:r>
              <a:rPr lang="en-US" i="1" dirty="0"/>
              <a:t>adenosine triphosphate</a:t>
            </a:r>
            <a:r>
              <a:rPr lang="en-US" dirty="0"/>
              <a:t> </a:t>
            </a:r>
            <a:r>
              <a:rPr lang="en-US" dirty="0" smtClean="0">
                <a:solidFill>
                  <a:srgbClr val="FF0000"/>
                </a:solidFill>
              </a:rPr>
              <a:t>)</a:t>
            </a:r>
            <a:r>
              <a:rPr lang="en-US" dirty="0" smtClean="0"/>
              <a:t> </a:t>
            </a:r>
            <a:r>
              <a:rPr lang="en-US" dirty="0"/>
              <a:t>for the </a:t>
            </a:r>
            <a:r>
              <a:rPr lang="en-US" dirty="0" smtClean="0"/>
              <a:t>cell.</a:t>
            </a:r>
            <a:endParaRPr lang="en-US" dirty="0"/>
          </a:p>
          <a:p>
            <a:pPr>
              <a:defRPr/>
            </a:pPr>
            <a:r>
              <a:rPr lang="en-US" dirty="0" smtClean="0"/>
              <a:t>Has </a:t>
            </a:r>
            <a:r>
              <a:rPr lang="en-US" dirty="0"/>
              <a:t>a highly folded inner membrane known as </a:t>
            </a:r>
            <a:r>
              <a:rPr lang="en-US" dirty="0">
                <a:solidFill>
                  <a:srgbClr val="FF0000"/>
                </a:solidFill>
              </a:rPr>
              <a:t>cristae</a:t>
            </a:r>
          </a:p>
          <a:p>
            <a:pPr>
              <a:defRPr/>
            </a:pPr>
            <a:r>
              <a:rPr lang="en-US" dirty="0"/>
              <a:t>Provides high surface area for energy production</a:t>
            </a:r>
          </a:p>
          <a:p>
            <a:endParaRPr lang="en-US" dirty="0"/>
          </a:p>
        </p:txBody>
      </p:sp>
    </p:spTree>
    <p:extLst>
      <p:ext uri="{BB962C8B-B14F-4D97-AF65-F5344CB8AC3E}">
        <p14:creationId xmlns:p14="http://schemas.microsoft.com/office/powerpoint/2010/main" val="2961175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1" y="533400"/>
            <a:ext cx="7681803" cy="609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68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NUCLEUS</a:t>
            </a:r>
            <a:endParaRPr lang="en-US" b="1" dirty="0"/>
          </a:p>
        </p:txBody>
      </p:sp>
      <p:sp>
        <p:nvSpPr>
          <p:cNvPr id="3" name="Content Placeholder 2"/>
          <p:cNvSpPr>
            <a:spLocks noGrp="1"/>
          </p:cNvSpPr>
          <p:nvPr>
            <p:ph idx="1"/>
          </p:nvPr>
        </p:nvSpPr>
        <p:spPr>
          <a:xfrm>
            <a:off x="1981200" y="1143001"/>
            <a:ext cx="8229600" cy="4983163"/>
          </a:xfrm>
        </p:spPr>
        <p:txBody>
          <a:bodyPr>
            <a:normAutofit/>
          </a:bodyPr>
          <a:lstStyle/>
          <a:p>
            <a:r>
              <a:rPr lang="en-US" dirty="0" smtClean="0"/>
              <a:t>The nucleus is the control center of the cell. </a:t>
            </a:r>
          </a:p>
          <a:p>
            <a:r>
              <a:rPr lang="en-US" dirty="0" smtClean="0"/>
              <a:t>It contains large quantities of DNA, which are the </a:t>
            </a:r>
            <a:r>
              <a:rPr lang="en-US" i="1" dirty="0" smtClean="0">
                <a:solidFill>
                  <a:srgbClr val="FF0000"/>
                </a:solidFill>
              </a:rPr>
              <a:t>genes</a:t>
            </a:r>
            <a:r>
              <a:rPr lang="en-US" i="1" dirty="0" smtClean="0"/>
              <a:t>.</a:t>
            </a:r>
          </a:p>
          <a:p>
            <a:r>
              <a:rPr lang="en-US" dirty="0" smtClean="0"/>
              <a:t> The genes determine characteristics of the cell's proteins, including the structural proteins, as well as the intracellular enzymes that control cytoplasmic and nuclear activities</a:t>
            </a:r>
          </a:p>
          <a:p>
            <a:r>
              <a:rPr lang="en-US" dirty="0" smtClean="0"/>
              <a:t>genes also control and promote reproduction of the cell itself.</a:t>
            </a:r>
            <a:endParaRPr lang="en-US" dirty="0"/>
          </a:p>
        </p:txBody>
      </p:sp>
    </p:spTree>
    <p:extLst>
      <p:ext uri="{BB962C8B-B14F-4D97-AF65-F5344CB8AC3E}">
        <p14:creationId xmlns:p14="http://schemas.microsoft.com/office/powerpoint/2010/main" val="2780694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nucleus</a:t>
            </a:r>
            <a:endParaRPr 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6085" y="1600201"/>
            <a:ext cx="699983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1490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Vacuoles</a:t>
            </a:r>
            <a:endParaRPr lang="en-US" dirty="0"/>
          </a:p>
        </p:txBody>
      </p:sp>
      <p:sp>
        <p:nvSpPr>
          <p:cNvPr id="3" name="Content Placeholder 2"/>
          <p:cNvSpPr>
            <a:spLocks noGrp="1"/>
          </p:cNvSpPr>
          <p:nvPr>
            <p:ph idx="1"/>
          </p:nvPr>
        </p:nvSpPr>
        <p:spPr/>
        <p:txBody>
          <a:bodyPr/>
          <a:lstStyle/>
          <a:p>
            <a:pPr>
              <a:defRPr/>
            </a:pPr>
            <a:r>
              <a:rPr lang="en-US" dirty="0" smtClean="0"/>
              <a:t>They </a:t>
            </a:r>
            <a:r>
              <a:rPr lang="en-US" dirty="0"/>
              <a:t>are sacs of fluid surrounded by a membrane </a:t>
            </a:r>
            <a:r>
              <a:rPr lang="en-US" dirty="0" smtClean="0"/>
              <a:t> and are used </a:t>
            </a:r>
            <a:r>
              <a:rPr lang="en-US" dirty="0"/>
              <a:t>to store food, fluid, or waste products</a:t>
            </a:r>
          </a:p>
          <a:p>
            <a:endParaRPr lang="en-US" dirty="0"/>
          </a:p>
        </p:txBody>
      </p:sp>
    </p:spTree>
    <p:extLst>
      <p:ext uri="{BB962C8B-B14F-4D97-AF65-F5344CB8AC3E}">
        <p14:creationId xmlns:p14="http://schemas.microsoft.com/office/powerpoint/2010/main" val="646993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CS" b="1" dirty="0"/>
              <a:t>Ribosomes</a:t>
            </a:r>
            <a:br>
              <a:rPr lang="sr-Cyrl-CS" b="1" dirty="0"/>
            </a:br>
            <a:endParaRPr lang="en-US" dirty="0"/>
          </a:p>
        </p:txBody>
      </p:sp>
      <p:sp>
        <p:nvSpPr>
          <p:cNvPr id="3" name="Content Placeholder 2"/>
          <p:cNvSpPr>
            <a:spLocks noGrp="1"/>
          </p:cNvSpPr>
          <p:nvPr>
            <p:ph idx="1"/>
          </p:nvPr>
        </p:nvSpPr>
        <p:spPr/>
        <p:txBody>
          <a:bodyPr>
            <a:normAutofit/>
          </a:bodyPr>
          <a:lstStyle/>
          <a:p>
            <a:pPr>
              <a:defRPr/>
            </a:pPr>
            <a:r>
              <a:rPr lang="en-US" dirty="0"/>
              <a:t>There are two </a:t>
            </a:r>
            <a:r>
              <a:rPr lang="en-US" b="1" u="sng" dirty="0"/>
              <a:t>types of ribosomes</a:t>
            </a:r>
            <a:r>
              <a:rPr lang="en-US" dirty="0"/>
              <a:t>:-</a:t>
            </a:r>
          </a:p>
          <a:p>
            <a:pPr>
              <a:buFont typeface="Wingdings" pitchFamily="2" charset="2"/>
              <a:buNone/>
              <a:defRPr/>
            </a:pPr>
            <a:r>
              <a:rPr lang="en-US" dirty="0"/>
              <a:t> 1. Free / </a:t>
            </a:r>
            <a:r>
              <a:rPr lang="en-US" dirty="0" smtClean="0"/>
              <a:t>non-membranous </a:t>
            </a:r>
            <a:r>
              <a:rPr lang="en-US" dirty="0"/>
              <a:t>ribosome</a:t>
            </a:r>
          </a:p>
          <a:p>
            <a:pPr>
              <a:buFont typeface="Wingdings" pitchFamily="2" charset="2"/>
              <a:buNone/>
              <a:defRPr/>
            </a:pPr>
            <a:r>
              <a:rPr lang="en-US" dirty="0"/>
              <a:t> 2. Bound ribosome (on rough endoplasmic reticulum)</a:t>
            </a:r>
          </a:p>
          <a:p>
            <a:pPr>
              <a:buFont typeface="Wingdings" pitchFamily="2" charset="2"/>
              <a:buNone/>
              <a:defRPr/>
            </a:pPr>
            <a:endParaRPr lang="en-US" dirty="0"/>
          </a:p>
          <a:p>
            <a:pPr>
              <a:buFont typeface="Wingdings" pitchFamily="2" charset="2"/>
              <a:buNone/>
              <a:defRPr/>
            </a:pPr>
            <a:r>
              <a:rPr lang="en-US" b="1" u="sng" dirty="0"/>
              <a:t>Function of </a:t>
            </a:r>
            <a:r>
              <a:rPr lang="en-US" b="1" u="sng" dirty="0" smtClean="0"/>
              <a:t>ribosomes</a:t>
            </a:r>
          </a:p>
          <a:p>
            <a:pPr>
              <a:buFont typeface="Wingdings" pitchFamily="2" charset="2"/>
              <a:buNone/>
              <a:defRPr/>
            </a:pPr>
            <a:r>
              <a:rPr lang="en-US" dirty="0" smtClean="0"/>
              <a:t>They are sites of protein synthesis where they translates </a:t>
            </a:r>
            <a:r>
              <a:rPr lang="en-US" dirty="0"/>
              <a:t>RNA into </a:t>
            </a:r>
            <a:r>
              <a:rPr lang="en-US" dirty="0" smtClean="0"/>
              <a:t>proteins.</a:t>
            </a:r>
            <a:endParaRPr lang="en-US" dirty="0"/>
          </a:p>
        </p:txBody>
      </p:sp>
    </p:spTree>
    <p:extLst>
      <p:ext uri="{BB962C8B-B14F-4D97-AF65-F5344CB8AC3E}">
        <p14:creationId xmlns:p14="http://schemas.microsoft.com/office/powerpoint/2010/main" val="2527865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1981200" y="762001"/>
            <a:ext cx="4040188" cy="5364163"/>
          </a:xfrm>
        </p:spPr>
        <p:txBody>
          <a:bodyPr/>
          <a:lstStyle/>
          <a:p>
            <a:pPr>
              <a:buFont typeface="Wingdings" pitchFamily="2" charset="2"/>
              <a:buNone/>
              <a:defRPr/>
            </a:pPr>
            <a:r>
              <a:rPr lang="en-US" b="1" u="sng" dirty="0">
                <a:solidFill>
                  <a:srgbClr val="FFC000"/>
                </a:solidFill>
              </a:rPr>
              <a:t>The Unicellular Organisms</a:t>
            </a:r>
          </a:p>
          <a:p>
            <a:pPr>
              <a:defRPr/>
            </a:pPr>
            <a:r>
              <a:rPr lang="en-US" dirty="0"/>
              <a:t> </a:t>
            </a:r>
            <a:r>
              <a:rPr lang="en-US" b="1" dirty="0"/>
              <a:t>One cell</a:t>
            </a:r>
          </a:p>
          <a:p>
            <a:pPr>
              <a:defRPr/>
            </a:pPr>
            <a:r>
              <a:rPr lang="en-US" dirty="0"/>
              <a:t> </a:t>
            </a:r>
            <a:r>
              <a:rPr lang="en-US" b="1" dirty="0"/>
              <a:t>Bacteria and </a:t>
            </a:r>
            <a:r>
              <a:rPr lang="en-US" b="1" dirty="0" err="1" smtClean="0"/>
              <a:t>proctists</a:t>
            </a:r>
            <a:endParaRPr lang="en-US" b="1" dirty="0"/>
          </a:p>
          <a:p>
            <a:pPr>
              <a:defRPr/>
            </a:pPr>
            <a:r>
              <a:rPr lang="en-US" dirty="0"/>
              <a:t> </a:t>
            </a:r>
            <a:r>
              <a:rPr lang="en-US" b="1" dirty="0"/>
              <a:t>Carry out all the functions of life in one cell</a:t>
            </a:r>
          </a:p>
          <a:p>
            <a:pPr>
              <a:defRPr/>
            </a:pPr>
            <a:r>
              <a:rPr lang="en-US" b="1" dirty="0"/>
              <a:t>main cause problems in clinical practice</a:t>
            </a:r>
          </a:p>
          <a:p>
            <a:endParaRPr lang="en-US" dirty="0"/>
          </a:p>
        </p:txBody>
      </p:sp>
      <p:sp>
        <p:nvSpPr>
          <p:cNvPr id="10" name="Content Placeholder 9"/>
          <p:cNvSpPr>
            <a:spLocks noGrp="1"/>
          </p:cNvSpPr>
          <p:nvPr>
            <p:ph sz="quarter" idx="4"/>
          </p:nvPr>
        </p:nvSpPr>
        <p:spPr>
          <a:xfrm>
            <a:off x="6169026" y="762001"/>
            <a:ext cx="4041775" cy="5364163"/>
          </a:xfrm>
        </p:spPr>
        <p:txBody>
          <a:bodyPr/>
          <a:lstStyle/>
          <a:p>
            <a:pPr>
              <a:buFont typeface="Wingdings" pitchFamily="2" charset="2"/>
              <a:buNone/>
              <a:defRPr/>
            </a:pPr>
            <a:r>
              <a:rPr lang="en-US" b="1" u="sng" dirty="0">
                <a:solidFill>
                  <a:srgbClr val="FFC000"/>
                </a:solidFill>
              </a:rPr>
              <a:t>Multicellular Organisms</a:t>
            </a:r>
          </a:p>
          <a:p>
            <a:pPr>
              <a:defRPr/>
            </a:pPr>
            <a:r>
              <a:rPr lang="en-US" b="1" dirty="0"/>
              <a:t>More than one cell</a:t>
            </a:r>
          </a:p>
          <a:p>
            <a:pPr>
              <a:defRPr/>
            </a:pPr>
            <a:r>
              <a:rPr lang="en-US" b="1" dirty="0"/>
              <a:t>Plants, animals, and fungi</a:t>
            </a:r>
          </a:p>
          <a:p>
            <a:pPr>
              <a:defRPr/>
            </a:pPr>
            <a:r>
              <a:rPr lang="en-US" b="1" dirty="0"/>
              <a:t>Cells are differentiated (specialized</a:t>
            </a:r>
            <a:endParaRPr lang="en-US" dirty="0"/>
          </a:p>
        </p:txBody>
      </p:sp>
    </p:spTree>
    <p:extLst>
      <p:ext uri="{BB962C8B-B14F-4D97-AF65-F5344CB8AC3E}">
        <p14:creationId xmlns:p14="http://schemas.microsoft.com/office/powerpoint/2010/main" val="224798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274638"/>
            <a:ext cx="8229600" cy="715962"/>
          </a:xfrm>
        </p:spPr>
        <p:txBody>
          <a:bodyPr>
            <a:normAutofit/>
          </a:bodyPr>
          <a:lstStyle/>
          <a:p>
            <a:r>
              <a:rPr lang="en-US" b="1" dirty="0" smtClean="0"/>
              <a:t>CELL</a:t>
            </a:r>
            <a:endParaRPr lang="en-US" b="1" dirty="0"/>
          </a:p>
        </p:txBody>
      </p:sp>
      <p:sp>
        <p:nvSpPr>
          <p:cNvPr id="8" name="Content Placeholder 7"/>
          <p:cNvSpPr>
            <a:spLocks noGrp="1"/>
          </p:cNvSpPr>
          <p:nvPr>
            <p:ph idx="1"/>
          </p:nvPr>
        </p:nvSpPr>
        <p:spPr>
          <a:xfrm>
            <a:off x="1981200" y="914401"/>
            <a:ext cx="8229600" cy="5211763"/>
          </a:xfrm>
        </p:spPr>
        <p:txBody>
          <a:bodyPr>
            <a:normAutofit/>
          </a:bodyPr>
          <a:lstStyle/>
          <a:p>
            <a:r>
              <a:rPr lang="en-US" dirty="0" smtClean="0"/>
              <a:t>A typical cell, as seen by the light microscope, has two major parts </a:t>
            </a:r>
          </a:p>
          <a:p>
            <a:pPr marL="0" indent="0" algn="ctr">
              <a:buNone/>
            </a:pPr>
            <a:r>
              <a:rPr lang="en-US" dirty="0" smtClean="0"/>
              <a:t>1 the </a:t>
            </a:r>
            <a:r>
              <a:rPr lang="en-US" b="1" i="1" dirty="0" smtClean="0"/>
              <a:t>nucleus</a:t>
            </a:r>
            <a:r>
              <a:rPr lang="en-US" b="1" dirty="0" smtClean="0"/>
              <a:t> </a:t>
            </a:r>
            <a:r>
              <a:rPr lang="en-US" dirty="0" smtClean="0"/>
              <a:t/>
            </a:r>
            <a:br>
              <a:rPr lang="en-US" dirty="0" smtClean="0"/>
            </a:br>
            <a:r>
              <a:rPr lang="en-US" dirty="0" smtClean="0"/>
              <a:t>      2 the </a:t>
            </a:r>
            <a:r>
              <a:rPr lang="en-US" b="1" i="1" dirty="0" smtClean="0"/>
              <a:t>cytoplasm</a:t>
            </a:r>
            <a:r>
              <a:rPr lang="en-US" i="1" dirty="0" smtClean="0"/>
              <a:t>.</a:t>
            </a:r>
            <a:r>
              <a:rPr lang="en-US" dirty="0" smtClean="0"/>
              <a:t> </a:t>
            </a:r>
          </a:p>
          <a:p>
            <a:pPr marL="0" indent="0" algn="ctr">
              <a:buNone/>
            </a:pPr>
            <a:endParaRPr lang="en-US" dirty="0" smtClean="0"/>
          </a:p>
          <a:p>
            <a:pPr marL="0" indent="0">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2971800"/>
            <a:ext cx="62579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4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248400"/>
          </a:xfrm>
        </p:spPr>
        <p:txBody>
          <a:bodyPr>
            <a:normAutofit/>
          </a:bodyPr>
          <a:lstStyle/>
          <a:p>
            <a:r>
              <a:rPr lang="en-US" dirty="0" smtClean="0"/>
              <a:t>The nucleus is separated from the cytoplasm by a </a:t>
            </a:r>
            <a:r>
              <a:rPr lang="en-US" b="1" i="1" dirty="0" smtClean="0"/>
              <a:t>nuclear membrane</a:t>
            </a:r>
            <a:r>
              <a:rPr lang="en-US" i="1" dirty="0" smtClean="0"/>
              <a:t>,</a:t>
            </a:r>
            <a:r>
              <a:rPr lang="en-US" dirty="0" smtClean="0"/>
              <a:t> and the cytoplasm is separated from the surrounding fluids by a </a:t>
            </a:r>
            <a:r>
              <a:rPr lang="en-US" b="1" i="1" dirty="0" smtClean="0"/>
              <a:t>cell membrane</a:t>
            </a:r>
            <a:r>
              <a:rPr lang="en-US" i="1" dirty="0" smtClean="0"/>
              <a:t>,</a:t>
            </a:r>
            <a:r>
              <a:rPr lang="en-US" dirty="0" smtClean="0"/>
              <a:t> also called the </a:t>
            </a:r>
            <a:r>
              <a:rPr lang="en-US" b="1" i="1" dirty="0" smtClean="0"/>
              <a:t>plasma membrane</a:t>
            </a:r>
            <a:r>
              <a:rPr lang="en-US" i="1" dirty="0" smtClean="0"/>
              <a:t>.</a:t>
            </a:r>
            <a:r>
              <a:rPr lang="en-US" dirty="0" smtClean="0"/>
              <a:t> </a:t>
            </a:r>
          </a:p>
          <a:p>
            <a:r>
              <a:rPr lang="en-US" dirty="0" smtClean="0"/>
              <a:t>The </a:t>
            </a:r>
            <a:r>
              <a:rPr lang="en-US" b="1" dirty="0" smtClean="0"/>
              <a:t>nucleus</a:t>
            </a:r>
            <a:r>
              <a:rPr lang="en-US" dirty="0" smtClean="0"/>
              <a:t> is the control center of the cell. it contains large quantities of </a:t>
            </a:r>
            <a:r>
              <a:rPr lang="en-US" b="1" dirty="0" smtClean="0"/>
              <a:t>genetic materials(DNA)</a:t>
            </a:r>
            <a:r>
              <a:rPr lang="en-US" dirty="0" smtClean="0"/>
              <a:t>, which are the </a:t>
            </a:r>
            <a:r>
              <a:rPr lang="en-US" b="1" i="1" dirty="0" smtClean="0"/>
              <a:t>genes</a:t>
            </a:r>
            <a:r>
              <a:rPr lang="en-US" i="1" dirty="0" smtClean="0"/>
              <a:t>.</a:t>
            </a:r>
            <a:r>
              <a:rPr lang="en-US" dirty="0" smtClean="0"/>
              <a:t> </a:t>
            </a:r>
          </a:p>
          <a:p>
            <a:r>
              <a:rPr lang="en-US" dirty="0" smtClean="0"/>
              <a:t>The</a:t>
            </a:r>
            <a:r>
              <a:rPr lang="en-US" b="1" dirty="0" smtClean="0"/>
              <a:t> cytoplasm</a:t>
            </a:r>
            <a:r>
              <a:rPr lang="en-US" dirty="0" smtClean="0">
                <a:solidFill>
                  <a:srgbClr val="FFC000"/>
                </a:solidFill>
              </a:rPr>
              <a:t> </a:t>
            </a:r>
            <a:r>
              <a:rPr lang="en-US" dirty="0" smtClean="0"/>
              <a:t>contains organelles.</a:t>
            </a:r>
            <a:endParaRPr lang="en-US" dirty="0"/>
          </a:p>
        </p:txBody>
      </p:sp>
    </p:spTree>
    <p:extLst>
      <p:ext uri="{BB962C8B-B14F-4D97-AF65-F5344CB8AC3E}">
        <p14:creationId xmlns:p14="http://schemas.microsoft.com/office/powerpoint/2010/main" val="3448534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706562"/>
          </a:xfrm>
        </p:spPr>
        <p:txBody>
          <a:bodyPr>
            <a:normAutofit fontScale="90000"/>
          </a:bodyPr>
          <a:lstStyle/>
          <a:p>
            <a:r>
              <a:rPr lang="en-US" dirty="0" smtClean="0"/>
              <a:t>TYPES OF CELLS</a:t>
            </a:r>
            <a:br>
              <a:rPr lang="en-US" dirty="0" smtClean="0"/>
            </a:br>
            <a:r>
              <a:rPr lang="en-US" dirty="0" smtClean="0"/>
              <a:t>-</a:t>
            </a:r>
            <a:r>
              <a:rPr lang="en-US" sz="3100" dirty="0"/>
              <a:t>There are two types of cells</a:t>
            </a:r>
            <a:br>
              <a:rPr lang="en-US" sz="3100" dirty="0"/>
            </a:br>
            <a:r>
              <a:rPr lang="en-US" sz="3100" dirty="0"/>
              <a:t>-Prokaryotes</a:t>
            </a:r>
            <a:br>
              <a:rPr lang="en-US" sz="3100" dirty="0"/>
            </a:br>
            <a:r>
              <a:rPr lang="en-US" sz="3100" dirty="0"/>
              <a:t>-Eukaryotes</a:t>
            </a:r>
            <a:endParaRPr lang="en-US" sz="3100" dirty="0"/>
          </a:p>
        </p:txBody>
      </p:sp>
      <p:sp>
        <p:nvSpPr>
          <p:cNvPr id="4" name="Content Placeholder 3"/>
          <p:cNvSpPr>
            <a:spLocks noGrp="1"/>
          </p:cNvSpPr>
          <p:nvPr>
            <p:ph sz="half" idx="2"/>
          </p:nvPr>
        </p:nvSpPr>
        <p:spPr>
          <a:xfrm>
            <a:off x="2057400" y="2667000"/>
            <a:ext cx="4040188" cy="3951288"/>
          </a:xfrm>
        </p:spPr>
        <p:txBody>
          <a:bodyPr>
            <a:normAutofit fontScale="70000" lnSpcReduction="20000"/>
          </a:bodyPr>
          <a:lstStyle/>
          <a:p>
            <a:pPr>
              <a:buFont typeface="Wingdings" pitchFamily="2" charset="2"/>
              <a:buNone/>
              <a:defRPr/>
            </a:pPr>
            <a:r>
              <a:rPr lang="en-US" b="1" u="sng" dirty="0"/>
              <a:t>Prokaryotes / Prokaryotic</a:t>
            </a:r>
            <a:endParaRPr lang="en-US" dirty="0"/>
          </a:p>
          <a:p>
            <a:pPr>
              <a:buFont typeface="Wingdings" pitchFamily="2" charset="2"/>
              <a:buNone/>
              <a:defRPr/>
            </a:pPr>
            <a:r>
              <a:rPr lang="en-US" b="1" dirty="0"/>
              <a:t> </a:t>
            </a:r>
            <a:endParaRPr lang="en-US" dirty="0"/>
          </a:p>
          <a:p>
            <a:pPr>
              <a:defRPr/>
            </a:pPr>
            <a:r>
              <a:rPr lang="en-US" dirty="0"/>
              <a:t>First organisms, simple structure</a:t>
            </a:r>
          </a:p>
          <a:p>
            <a:pPr>
              <a:defRPr/>
            </a:pPr>
            <a:r>
              <a:rPr lang="en-US" dirty="0"/>
              <a:t>Generally smaller than eukaryotic</a:t>
            </a:r>
          </a:p>
          <a:p>
            <a:pPr>
              <a:defRPr/>
            </a:pPr>
            <a:r>
              <a:rPr lang="en-US" dirty="0"/>
              <a:t>Has one circular chromosome which floats in cytoplasm</a:t>
            </a:r>
          </a:p>
          <a:p>
            <a:pPr>
              <a:defRPr/>
            </a:pPr>
            <a:r>
              <a:rPr lang="en-US" dirty="0"/>
              <a:t>Has no membrane bound organelles</a:t>
            </a:r>
          </a:p>
          <a:p>
            <a:pPr>
              <a:defRPr/>
            </a:pPr>
            <a:r>
              <a:rPr lang="en-US" dirty="0"/>
              <a:t>Can have </a:t>
            </a:r>
            <a:r>
              <a:rPr lang="en-US" dirty="0" smtClean="0"/>
              <a:t>slim </a:t>
            </a:r>
            <a:r>
              <a:rPr lang="en-US" dirty="0"/>
              <a:t>layer / </a:t>
            </a:r>
            <a:r>
              <a:rPr lang="en-US" dirty="0" err="1"/>
              <a:t>pili</a:t>
            </a:r>
            <a:r>
              <a:rPr lang="en-US" dirty="0"/>
              <a:t> / capsule</a:t>
            </a:r>
          </a:p>
          <a:p>
            <a:pPr>
              <a:defRPr/>
            </a:pPr>
            <a:r>
              <a:rPr lang="en-US" dirty="0"/>
              <a:t>Bacteria and some protests</a:t>
            </a:r>
          </a:p>
          <a:p>
            <a:endParaRPr lang="en-US" dirty="0"/>
          </a:p>
        </p:txBody>
      </p:sp>
      <p:sp>
        <p:nvSpPr>
          <p:cNvPr id="6" name="Content Placeholder 5"/>
          <p:cNvSpPr>
            <a:spLocks noGrp="1"/>
          </p:cNvSpPr>
          <p:nvPr>
            <p:ph sz="quarter" idx="4"/>
          </p:nvPr>
        </p:nvSpPr>
        <p:spPr>
          <a:xfrm>
            <a:off x="6248401" y="2590800"/>
            <a:ext cx="4041775" cy="3951288"/>
          </a:xfrm>
        </p:spPr>
        <p:txBody>
          <a:bodyPr>
            <a:normAutofit fontScale="85000" lnSpcReduction="20000"/>
          </a:bodyPr>
          <a:lstStyle/>
          <a:p>
            <a:pPr>
              <a:buFont typeface="Wingdings" pitchFamily="2" charset="2"/>
              <a:buNone/>
              <a:defRPr/>
            </a:pPr>
            <a:r>
              <a:rPr lang="en-US" b="1" u="sng" dirty="0"/>
              <a:t>Eukaryotes / Eukaryotic</a:t>
            </a:r>
            <a:endParaRPr lang="en-US" b="1" dirty="0"/>
          </a:p>
          <a:p>
            <a:pPr>
              <a:defRPr/>
            </a:pPr>
            <a:r>
              <a:rPr lang="en-US" dirty="0"/>
              <a:t>More evolved, complex cells</a:t>
            </a:r>
          </a:p>
          <a:p>
            <a:pPr>
              <a:defRPr/>
            </a:pPr>
            <a:r>
              <a:rPr lang="en-US" dirty="0"/>
              <a:t>Generally larger than prokaryotic</a:t>
            </a:r>
          </a:p>
          <a:p>
            <a:pPr>
              <a:defRPr/>
            </a:pPr>
            <a:r>
              <a:rPr lang="en-US" dirty="0"/>
              <a:t>Has two or more chromosomes</a:t>
            </a:r>
          </a:p>
          <a:p>
            <a:pPr>
              <a:defRPr/>
            </a:pPr>
            <a:r>
              <a:rPr lang="en-US" dirty="0"/>
              <a:t>Has some membrane bound organelles</a:t>
            </a:r>
          </a:p>
          <a:p>
            <a:pPr>
              <a:defRPr/>
            </a:pPr>
            <a:r>
              <a:rPr lang="en-US" dirty="0"/>
              <a:t>Has mitochondria</a:t>
            </a:r>
          </a:p>
          <a:p>
            <a:pPr>
              <a:defRPr/>
            </a:pPr>
            <a:r>
              <a:rPr lang="en-US" dirty="0"/>
              <a:t>Some </a:t>
            </a:r>
            <a:r>
              <a:rPr lang="en-US" dirty="0" err="1"/>
              <a:t>protists</a:t>
            </a:r>
            <a:r>
              <a:rPr lang="en-US" dirty="0"/>
              <a:t>, most fungi, most plants, and all animals</a:t>
            </a:r>
          </a:p>
          <a:p>
            <a:pPr>
              <a:defRPr/>
            </a:pPr>
            <a:endParaRPr lang="en-US" dirty="0"/>
          </a:p>
          <a:p>
            <a:endParaRPr lang="en-US" dirty="0"/>
          </a:p>
        </p:txBody>
      </p:sp>
    </p:spTree>
    <p:extLst>
      <p:ext uri="{BB962C8B-B14F-4D97-AF65-F5344CB8AC3E}">
        <p14:creationId xmlns:p14="http://schemas.microsoft.com/office/powerpoint/2010/main" val="4056933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1" y="457200"/>
            <a:ext cx="7315199" cy="59436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558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Organelles in the cytoplasm</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1" y="1143000"/>
            <a:ext cx="7924799"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6947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1316</Words>
  <Application>Microsoft Office PowerPoint</Application>
  <PresentationFormat>Widescreen</PresentationFormat>
  <Paragraphs>133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CELLS IN THE BODY</vt:lpstr>
      <vt:lpstr>introduction</vt:lpstr>
      <vt:lpstr>PowerPoint Presentation</vt:lpstr>
      <vt:lpstr>PowerPoint Presentation</vt:lpstr>
      <vt:lpstr>CELL</vt:lpstr>
      <vt:lpstr>PowerPoint Presentation</vt:lpstr>
      <vt:lpstr>TYPES OF CELLS -There are two types of cells -Prokaryotes -Eukaryotes</vt:lpstr>
      <vt:lpstr>PowerPoint Presentation</vt:lpstr>
      <vt:lpstr>Organelles in the cytoplasm</vt:lpstr>
      <vt:lpstr>PowerPoint Presentation</vt:lpstr>
      <vt:lpstr>Plasma membrane/Cell Membrane</vt:lpstr>
      <vt:lpstr>Structure of the plasma membrane</vt:lpstr>
      <vt:lpstr>CELL MEMBRANE LIPIDS</vt:lpstr>
      <vt:lpstr>Arragement of the phospholipids</vt:lpstr>
      <vt:lpstr>CELL MEMBRANE PROTEINS</vt:lpstr>
      <vt:lpstr>PowerPoint Presentation</vt:lpstr>
      <vt:lpstr>PowerPoint Presentation</vt:lpstr>
      <vt:lpstr>PowerPoint Presentation</vt:lpstr>
      <vt:lpstr>Transport Across Cell Membranes</vt:lpstr>
      <vt:lpstr> </vt:lpstr>
      <vt:lpstr>PowerPoint Presentation</vt:lpstr>
      <vt:lpstr>PowerPoint Presentation</vt:lpstr>
      <vt:lpstr>Cytoplasm and Its Organelles</vt:lpstr>
      <vt:lpstr>PowerPoint Presentation</vt:lpstr>
      <vt:lpstr>Endoplasmic Reticulum (ER) </vt:lpstr>
      <vt:lpstr>PowerPoint Presentation</vt:lpstr>
      <vt:lpstr>Golgi Apparatus </vt:lpstr>
      <vt:lpstr>PowerPoint Presentation</vt:lpstr>
      <vt:lpstr>LYSOSOMES</vt:lpstr>
      <vt:lpstr>Peroxisomes</vt:lpstr>
      <vt:lpstr>Secretory vesicles</vt:lpstr>
      <vt:lpstr>PowerPoint Presentation</vt:lpstr>
      <vt:lpstr>Mitochondria</vt:lpstr>
      <vt:lpstr>PowerPoint Presentation</vt:lpstr>
      <vt:lpstr>NUCLEUS</vt:lpstr>
      <vt:lpstr>Structure of the nucleus</vt:lpstr>
      <vt:lpstr>Vacuoles</vt:lpstr>
      <vt:lpstr>Ribosomes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dc:creator>
  <cp:lastModifiedBy>franco</cp:lastModifiedBy>
  <cp:revision>2</cp:revision>
  <dcterms:created xsi:type="dcterms:W3CDTF">2021-02-02T01:03:05Z</dcterms:created>
  <dcterms:modified xsi:type="dcterms:W3CDTF">2021-02-02T01:09:15Z</dcterms:modified>
</cp:coreProperties>
</file>