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9"/>
  </p:notesMasterIdLst>
  <p:sldIdLst>
    <p:sldId id="256" r:id="rId2"/>
    <p:sldId id="491" r:id="rId3"/>
    <p:sldId id="499" r:id="rId4"/>
    <p:sldId id="468" r:id="rId5"/>
    <p:sldId id="336" r:id="rId6"/>
    <p:sldId id="337" r:id="rId7"/>
    <p:sldId id="338" r:id="rId8"/>
    <p:sldId id="339" r:id="rId9"/>
    <p:sldId id="340" r:id="rId10"/>
    <p:sldId id="473" r:id="rId11"/>
    <p:sldId id="474" r:id="rId12"/>
    <p:sldId id="475" r:id="rId13"/>
    <p:sldId id="343" r:id="rId14"/>
    <p:sldId id="344" r:id="rId15"/>
    <p:sldId id="492" r:id="rId16"/>
    <p:sldId id="345" r:id="rId17"/>
    <p:sldId id="493" r:id="rId18"/>
    <p:sldId id="346" r:id="rId19"/>
    <p:sldId id="347" r:id="rId20"/>
    <p:sldId id="348" r:id="rId21"/>
    <p:sldId id="349" r:id="rId22"/>
    <p:sldId id="494" r:id="rId23"/>
    <p:sldId id="350" r:id="rId24"/>
    <p:sldId id="351" r:id="rId25"/>
    <p:sldId id="353" r:id="rId26"/>
    <p:sldId id="354" r:id="rId27"/>
    <p:sldId id="355" r:id="rId28"/>
    <p:sldId id="495" r:id="rId29"/>
    <p:sldId id="356" r:id="rId30"/>
    <p:sldId id="357" r:id="rId31"/>
    <p:sldId id="496" r:id="rId32"/>
    <p:sldId id="358" r:id="rId33"/>
    <p:sldId id="497" r:id="rId34"/>
    <p:sldId id="359" r:id="rId35"/>
    <p:sldId id="360" r:id="rId36"/>
    <p:sldId id="498" r:id="rId37"/>
    <p:sldId id="440"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586EC4-EA21-40C9-9797-738991FE4B55}" type="datetimeFigureOut">
              <a:rPr lang="en-US" smtClean="0"/>
              <a:pPr/>
              <a:t>11/17/2020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200BA5-B3E6-4481-8FFA-85091AB3FFB9}" type="slidenum">
              <a:rPr lang="en-US" smtClean="0"/>
              <a:pPr/>
              <a:t>‹#›</a:t>
            </a:fld>
            <a:endParaRPr lang="en-US"/>
          </a:p>
        </p:txBody>
      </p:sp>
    </p:spTree>
    <p:extLst>
      <p:ext uri="{BB962C8B-B14F-4D97-AF65-F5344CB8AC3E}">
        <p14:creationId xmlns:p14="http://schemas.microsoft.com/office/powerpoint/2010/main" val="3950269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A0A688DC-8C26-424F-ADF4-1ACD279BE760}" type="datetime1">
              <a:rPr lang="en-US" smtClean="0"/>
              <a:pPr/>
              <a:t>11/17/2020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t>Mocha Clifford Nmtc series</a:t>
            </a: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A390A13-3EC7-40E4-B97F-CCC1A2BDE3C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47AF9D-89EC-4485-8F43-F409F0426295}" type="datetime1">
              <a:rPr lang="en-US" smtClean="0"/>
              <a:pPr/>
              <a:t>11/17/2020</a:t>
            </a:fld>
            <a:endParaRPr lang="en-US"/>
          </a:p>
        </p:txBody>
      </p:sp>
      <p:sp>
        <p:nvSpPr>
          <p:cNvPr id="5" name="Footer Placeholder 4"/>
          <p:cNvSpPr>
            <a:spLocks noGrp="1"/>
          </p:cNvSpPr>
          <p:nvPr>
            <p:ph type="ftr" sz="quarter" idx="11"/>
          </p:nvPr>
        </p:nvSpPr>
        <p:spPr/>
        <p:txBody>
          <a:bodyPr/>
          <a:lstStyle/>
          <a:p>
            <a:r>
              <a:rPr lang="en-US" smtClean="0"/>
              <a:t>Mocha Clifford Nmtc series</a:t>
            </a:r>
            <a:endParaRPr lang="en-US"/>
          </a:p>
        </p:txBody>
      </p:sp>
      <p:sp>
        <p:nvSpPr>
          <p:cNvPr id="6" name="Slide Number Placeholder 5"/>
          <p:cNvSpPr>
            <a:spLocks noGrp="1"/>
          </p:cNvSpPr>
          <p:nvPr>
            <p:ph type="sldNum" sz="quarter" idx="12"/>
          </p:nvPr>
        </p:nvSpPr>
        <p:spPr/>
        <p:txBody>
          <a:bodyPr/>
          <a:lstStyle/>
          <a:p>
            <a:fld id="{7A390A13-3EC7-40E4-B97F-CCC1A2BDE3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F8F663E2-61E2-462A-B46C-509F86F7413C}" type="datetime1">
              <a:rPr lang="en-US" smtClean="0"/>
              <a:pPr/>
              <a:t>11/17/2020</a:t>
            </a:fld>
            <a:endParaRPr lang="en-US"/>
          </a:p>
        </p:txBody>
      </p:sp>
      <p:sp>
        <p:nvSpPr>
          <p:cNvPr id="5" name="Footer Placeholder 4"/>
          <p:cNvSpPr>
            <a:spLocks noGrp="1"/>
          </p:cNvSpPr>
          <p:nvPr>
            <p:ph type="ftr" sz="quarter" idx="11"/>
          </p:nvPr>
        </p:nvSpPr>
        <p:spPr>
          <a:xfrm>
            <a:off x="457201" y="6248207"/>
            <a:ext cx="5573483" cy="365125"/>
          </a:xfrm>
        </p:spPr>
        <p:txBody>
          <a:bodyPr/>
          <a:lstStyle/>
          <a:p>
            <a:r>
              <a:rPr lang="en-US" smtClean="0"/>
              <a:t>Mocha Clifford Nmtc series</a:t>
            </a: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A390A13-3EC7-40E4-B97F-CCC1A2BDE3C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CFEFB7D-36CE-469B-8B8B-DCE8EE80EC6E}" type="datetime1">
              <a:rPr lang="en-US" smtClean="0"/>
              <a:pPr/>
              <a:t>11/17/2020</a:t>
            </a:fld>
            <a:endParaRPr lang="en-US"/>
          </a:p>
        </p:txBody>
      </p:sp>
      <p:sp>
        <p:nvSpPr>
          <p:cNvPr id="5" name="Footer Placeholder 4"/>
          <p:cNvSpPr>
            <a:spLocks noGrp="1"/>
          </p:cNvSpPr>
          <p:nvPr>
            <p:ph type="ftr" sz="quarter" idx="11"/>
          </p:nvPr>
        </p:nvSpPr>
        <p:spPr/>
        <p:txBody>
          <a:bodyPr/>
          <a:lstStyle/>
          <a:p>
            <a:r>
              <a:rPr lang="en-US" smtClean="0"/>
              <a:t>Mocha Clifford Nmtc series</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A390A13-3EC7-40E4-B97F-CCC1A2BDE3C6}"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B3A30C2-AD92-4881-B1C0-2F73086A0DE3}" type="datetime1">
              <a:rPr lang="en-US" smtClean="0"/>
              <a:pPr/>
              <a:t>11/17/2020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A390A13-3EC7-40E4-B97F-CCC1A2BDE3C6}"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Mocha Clifford Nmtc series</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C143A4D-1292-4F6A-AAD4-26BD9A353238}" type="datetime1">
              <a:rPr lang="en-US" smtClean="0"/>
              <a:pPr/>
              <a:t>11/17/2020</a:t>
            </a:fld>
            <a:endParaRPr lang="en-US"/>
          </a:p>
        </p:txBody>
      </p:sp>
      <p:sp>
        <p:nvSpPr>
          <p:cNvPr id="10" name="Slide Number Placeholder 9"/>
          <p:cNvSpPr>
            <a:spLocks noGrp="1"/>
          </p:cNvSpPr>
          <p:nvPr>
            <p:ph type="sldNum" sz="quarter" idx="16"/>
          </p:nvPr>
        </p:nvSpPr>
        <p:spPr/>
        <p:txBody>
          <a:bodyPr rtlCol="0"/>
          <a:lstStyle/>
          <a:p>
            <a:fld id="{7A390A13-3EC7-40E4-B97F-CCC1A2BDE3C6}" type="slidenum">
              <a:rPr lang="en-US" smtClean="0"/>
              <a:pPr/>
              <a:t>‹#›</a:t>
            </a:fld>
            <a:endParaRPr lang="en-US"/>
          </a:p>
        </p:txBody>
      </p:sp>
      <p:sp>
        <p:nvSpPr>
          <p:cNvPr id="12" name="Footer Placeholder 11"/>
          <p:cNvSpPr>
            <a:spLocks noGrp="1"/>
          </p:cNvSpPr>
          <p:nvPr>
            <p:ph type="ftr" sz="quarter" idx="17"/>
          </p:nvPr>
        </p:nvSpPr>
        <p:spPr/>
        <p:txBody>
          <a:bodyPr rtlCol="0"/>
          <a:lstStyle/>
          <a:p>
            <a:r>
              <a:rPr lang="en-US" smtClean="0"/>
              <a:t>Mocha Clifford Nmtc series</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8277E5A1-8210-44B5-ABD3-A858842DADFC}" type="datetime1">
              <a:rPr lang="en-US" smtClean="0"/>
              <a:pPr/>
              <a:t>11/17/2020</a:t>
            </a:fld>
            <a:endParaRPr lang="en-US"/>
          </a:p>
        </p:txBody>
      </p:sp>
      <p:sp>
        <p:nvSpPr>
          <p:cNvPr id="12" name="Slide Number Placeholder 11"/>
          <p:cNvSpPr>
            <a:spLocks noGrp="1"/>
          </p:cNvSpPr>
          <p:nvPr>
            <p:ph type="sldNum" sz="quarter" idx="16"/>
          </p:nvPr>
        </p:nvSpPr>
        <p:spPr/>
        <p:txBody>
          <a:bodyPr rtlCol="0"/>
          <a:lstStyle/>
          <a:p>
            <a:fld id="{7A390A13-3EC7-40E4-B97F-CCC1A2BDE3C6}" type="slidenum">
              <a:rPr lang="en-US" smtClean="0"/>
              <a:pPr/>
              <a:t>‹#›</a:t>
            </a:fld>
            <a:endParaRPr lang="en-US"/>
          </a:p>
        </p:txBody>
      </p:sp>
      <p:sp>
        <p:nvSpPr>
          <p:cNvPr id="14" name="Footer Placeholder 13"/>
          <p:cNvSpPr>
            <a:spLocks noGrp="1"/>
          </p:cNvSpPr>
          <p:nvPr>
            <p:ph type="ftr" sz="quarter" idx="17"/>
          </p:nvPr>
        </p:nvSpPr>
        <p:spPr/>
        <p:txBody>
          <a:bodyPr rtlCol="0"/>
          <a:lstStyle/>
          <a:p>
            <a:r>
              <a:rPr lang="en-US" smtClean="0"/>
              <a:t>Mocha Clifford Nmtc series</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E8287A9-26BA-4526-B53F-59EF03EFF954}" type="datetime1">
              <a:rPr lang="en-US" smtClean="0"/>
              <a:pPr/>
              <a:t>11/17/2020</a:t>
            </a:fld>
            <a:endParaRPr lang="en-US"/>
          </a:p>
        </p:txBody>
      </p:sp>
      <p:sp>
        <p:nvSpPr>
          <p:cNvPr id="4" name="Footer Placeholder 3"/>
          <p:cNvSpPr>
            <a:spLocks noGrp="1"/>
          </p:cNvSpPr>
          <p:nvPr>
            <p:ph type="ftr" sz="quarter" idx="11"/>
          </p:nvPr>
        </p:nvSpPr>
        <p:spPr/>
        <p:txBody>
          <a:bodyPr/>
          <a:lstStyle/>
          <a:p>
            <a:r>
              <a:rPr lang="en-US" smtClean="0"/>
              <a:t>Mocha Clifford Nmtc series</a:t>
            </a: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A390A13-3EC7-40E4-B97F-CCC1A2BDE3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03BA8D-4214-4251-B7F9-9085FF7A1D22}" type="datetime1">
              <a:rPr lang="en-US" smtClean="0"/>
              <a:pPr/>
              <a:t>11/17/2020</a:t>
            </a:fld>
            <a:endParaRPr lang="en-US"/>
          </a:p>
        </p:txBody>
      </p:sp>
      <p:sp>
        <p:nvSpPr>
          <p:cNvPr id="3" name="Footer Placeholder 2"/>
          <p:cNvSpPr>
            <a:spLocks noGrp="1"/>
          </p:cNvSpPr>
          <p:nvPr>
            <p:ph type="ftr" sz="quarter" idx="11"/>
          </p:nvPr>
        </p:nvSpPr>
        <p:spPr/>
        <p:txBody>
          <a:bodyPr/>
          <a:lstStyle/>
          <a:p>
            <a:r>
              <a:rPr lang="en-US" smtClean="0"/>
              <a:t>Mocha Clifford Nmtc series</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A390A13-3EC7-40E4-B97F-CCC1A2BDE3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C8EAF31-97B0-4F64-B1BF-EEBE02D30D10}" type="datetime1">
              <a:rPr lang="en-US" smtClean="0"/>
              <a:pPr/>
              <a:t>11/17/2020</a:t>
            </a:fld>
            <a:endParaRPr lang="en-US"/>
          </a:p>
        </p:txBody>
      </p:sp>
      <p:sp>
        <p:nvSpPr>
          <p:cNvPr id="6" name="Footer Placeholder 5"/>
          <p:cNvSpPr>
            <a:spLocks noGrp="1"/>
          </p:cNvSpPr>
          <p:nvPr>
            <p:ph type="ftr" sz="quarter" idx="11"/>
          </p:nvPr>
        </p:nvSpPr>
        <p:spPr/>
        <p:txBody>
          <a:bodyPr/>
          <a:lstStyle/>
          <a:p>
            <a:r>
              <a:rPr lang="en-US" smtClean="0"/>
              <a:t>Mocha Clifford Nmtc series</a:t>
            </a: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A390A13-3EC7-40E4-B97F-CCC1A2BDE3C6}"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3B63A34A-CE6F-4882-9049-A96DB7010660}" type="datetime1">
              <a:rPr lang="en-US" smtClean="0"/>
              <a:pPr/>
              <a:t>11/17/2020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7A390A13-3EC7-40E4-B97F-CCC1A2BDE3C6}"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Mocha Clifford Nmtc series</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7F70495-6236-4AEC-BCB4-F6798646BE9E}" type="datetime1">
              <a:rPr lang="en-US" smtClean="0"/>
              <a:pPr/>
              <a:t>11/17/2020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Mocha Clifford Nmtc series</a:t>
            </a: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A390A13-3EC7-40E4-B97F-CCC1A2BDE3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Cellular ADAPTATIOns</a:t>
            </a:r>
            <a:endParaRPr lang="en-US" dirty="0"/>
          </a:p>
        </p:txBody>
      </p:sp>
      <p:sp>
        <p:nvSpPr>
          <p:cNvPr id="3" name="Subtitle 2"/>
          <p:cNvSpPr>
            <a:spLocks noGrp="1"/>
          </p:cNvSpPr>
          <p:nvPr>
            <p:ph type="subTitle" idx="1"/>
          </p:nvPr>
        </p:nvSpPr>
        <p:spPr/>
        <p:txBody>
          <a:bodyPr/>
          <a:lstStyle/>
          <a:p>
            <a:r>
              <a:rPr lang="en-US" dirty="0" smtClean="0"/>
              <a:t>BY SILAS MKOMBE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10</a:t>
            </a:fld>
            <a:endParaRPr lang="en-US"/>
          </a:p>
        </p:txBody>
      </p:sp>
      <p:sp>
        <p:nvSpPr>
          <p:cNvPr id="6" name="Content Placeholder 5"/>
          <p:cNvSpPr>
            <a:spLocks noGrp="1"/>
          </p:cNvSpPr>
          <p:nvPr>
            <p:ph sz="quarter" idx="1"/>
          </p:nvPr>
        </p:nvSpPr>
        <p:spPr/>
        <p:txBody>
          <a:bodyPr>
            <a:normAutofit fontScale="92500" lnSpcReduction="10000"/>
          </a:bodyPr>
          <a:lstStyle/>
          <a:p>
            <a:pPr lvl="0">
              <a:buNone/>
            </a:pPr>
            <a:r>
              <a:rPr lang="en-GB" dirty="0" smtClean="0"/>
              <a:t>3.Post-adolescence</a:t>
            </a:r>
            <a:endParaRPr lang="en-US" dirty="0" smtClean="0"/>
          </a:p>
          <a:p>
            <a:pPr lvl="0"/>
            <a:r>
              <a:rPr lang="en-GB" dirty="0" smtClean="0"/>
              <a:t>Atrophy of lymphoid tissues in lymph </a:t>
            </a:r>
            <a:r>
              <a:rPr lang="en-GB" dirty="0" err="1" smtClean="0"/>
              <a:t>nodes,appendix</a:t>
            </a:r>
            <a:r>
              <a:rPr lang="en-GB" dirty="0" smtClean="0"/>
              <a:t> and thymus</a:t>
            </a:r>
            <a:endParaRPr lang="en-US" dirty="0" smtClean="0"/>
          </a:p>
          <a:p>
            <a:pPr lvl="0">
              <a:buNone/>
            </a:pPr>
            <a:r>
              <a:rPr lang="en-GB" dirty="0" smtClean="0"/>
              <a:t>4. Adults</a:t>
            </a:r>
            <a:endParaRPr lang="en-US" dirty="0" smtClean="0"/>
          </a:p>
          <a:p>
            <a:pPr lvl="0">
              <a:buFont typeface="Wingdings" pitchFamily="2" charset="2"/>
              <a:buChar char="v"/>
            </a:pPr>
            <a:r>
              <a:rPr lang="en-GB" dirty="0" smtClean="0"/>
              <a:t>Post-partum involution of the uterus</a:t>
            </a:r>
            <a:endParaRPr lang="en-US" dirty="0" smtClean="0"/>
          </a:p>
          <a:p>
            <a:pPr lvl="0">
              <a:buFont typeface="Wingdings" pitchFamily="2" charset="2"/>
              <a:buChar char="v"/>
            </a:pPr>
            <a:r>
              <a:rPr lang="en-GB" dirty="0" smtClean="0"/>
              <a:t>Post-</a:t>
            </a:r>
            <a:r>
              <a:rPr lang="en-GB" dirty="0" err="1" smtClean="0"/>
              <a:t>lactational</a:t>
            </a:r>
            <a:r>
              <a:rPr lang="en-GB" dirty="0" smtClean="0"/>
              <a:t> atrophy of the breast</a:t>
            </a:r>
            <a:endParaRPr lang="en-US" dirty="0" smtClean="0"/>
          </a:p>
          <a:p>
            <a:pPr lvl="0">
              <a:buFont typeface="Wingdings" pitchFamily="2" charset="2"/>
              <a:buChar char="v"/>
            </a:pPr>
            <a:r>
              <a:rPr lang="en-GB" dirty="0" smtClean="0"/>
              <a:t>Post-menopausal atrophy of the uterus, ovaries and breasts</a:t>
            </a:r>
            <a:endParaRPr lang="en-US" dirty="0" smtClean="0"/>
          </a:p>
          <a:p>
            <a:pPr lvl="0">
              <a:buFont typeface="Wingdings" pitchFamily="2" charset="2"/>
              <a:buChar char="v"/>
            </a:pPr>
            <a:r>
              <a:rPr lang="en-GB" dirty="0" smtClean="0"/>
              <a:t>Atrophy of sexual glands after menopause</a:t>
            </a:r>
            <a:endParaRPr lang="en-US" dirty="0" smtClean="0"/>
          </a:p>
          <a:p>
            <a:pPr lvl="0">
              <a:buFont typeface="Wingdings" pitchFamily="2" charset="2"/>
              <a:buChar char="v"/>
            </a:pPr>
            <a:r>
              <a:rPr lang="en-GB" dirty="0" smtClean="0"/>
              <a:t>Atrophy of brain with aging</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11</a:t>
            </a:fld>
            <a:endParaRPr lang="en-US"/>
          </a:p>
        </p:txBody>
      </p:sp>
      <p:sp>
        <p:nvSpPr>
          <p:cNvPr id="6" name="Content Placeholder 5"/>
          <p:cNvSpPr>
            <a:spLocks noGrp="1"/>
          </p:cNvSpPr>
          <p:nvPr>
            <p:ph sz="quarter" idx="1"/>
          </p:nvPr>
        </p:nvSpPr>
        <p:spPr/>
        <p:txBody>
          <a:bodyPr>
            <a:normAutofit fontScale="92500" lnSpcReduction="10000"/>
          </a:bodyPr>
          <a:lstStyle/>
          <a:p>
            <a:pPr>
              <a:buNone/>
            </a:pPr>
            <a:r>
              <a:rPr lang="en-GB" b="1" dirty="0" smtClean="0"/>
              <a:t>Pathological Atrophy</a:t>
            </a:r>
            <a:r>
              <a:rPr lang="en-GB" dirty="0" smtClean="0"/>
              <a:t>  </a:t>
            </a:r>
            <a:endParaRPr lang="en-US" dirty="0" smtClean="0"/>
          </a:p>
          <a:p>
            <a:pPr lvl="0"/>
            <a:r>
              <a:rPr lang="en-GB" dirty="0" smtClean="0"/>
              <a:t>Nutritional atrophy as in: -</a:t>
            </a:r>
            <a:endParaRPr lang="en-US" dirty="0" smtClean="0"/>
          </a:p>
          <a:p>
            <a:pPr lvl="0">
              <a:buFont typeface="Wingdings" pitchFamily="2" charset="2"/>
              <a:buChar char="Ø"/>
            </a:pPr>
            <a:r>
              <a:rPr lang="en-GB" dirty="0" smtClean="0"/>
              <a:t>Simple starvation(depletion of </a:t>
            </a:r>
            <a:r>
              <a:rPr lang="en-GB" dirty="0" err="1" smtClean="0"/>
              <a:t>carbohydates</a:t>
            </a:r>
            <a:r>
              <a:rPr lang="en-GB" dirty="0" smtClean="0"/>
              <a:t> and fat stores)</a:t>
            </a:r>
            <a:endParaRPr lang="en-US" dirty="0" smtClean="0"/>
          </a:p>
          <a:p>
            <a:pPr lvl="0">
              <a:buFont typeface="Wingdings" pitchFamily="2" charset="2"/>
              <a:buChar char="Ø"/>
            </a:pPr>
            <a:r>
              <a:rPr lang="en-GB" dirty="0" smtClean="0"/>
              <a:t>Severe malnutrition</a:t>
            </a:r>
            <a:endParaRPr lang="en-US" dirty="0" smtClean="0"/>
          </a:p>
          <a:p>
            <a:pPr lvl="0">
              <a:buFont typeface="Wingdings" pitchFamily="2" charset="2"/>
              <a:buChar char="Ø"/>
            </a:pPr>
            <a:r>
              <a:rPr lang="en-GB" dirty="0" smtClean="0"/>
              <a:t>Severe </a:t>
            </a:r>
            <a:r>
              <a:rPr lang="en-GB" dirty="0" err="1" smtClean="0"/>
              <a:t>malabsorption</a:t>
            </a:r>
            <a:endParaRPr lang="en-US" dirty="0" smtClean="0"/>
          </a:p>
          <a:p>
            <a:pPr lvl="0">
              <a:buFont typeface="Wingdings" pitchFamily="2" charset="2"/>
              <a:buChar char="Ø"/>
            </a:pPr>
            <a:r>
              <a:rPr lang="en-GB" dirty="0" smtClean="0"/>
              <a:t>Malignant cachexia resulting from local arterial disease and general atrophy in starvation. </a:t>
            </a:r>
          </a:p>
          <a:p>
            <a:pPr lvl="0">
              <a:buFont typeface="Wingdings" pitchFamily="2" charset="2"/>
              <a:buChar char="q"/>
            </a:pPr>
            <a:r>
              <a:rPr lang="en-GB" dirty="0" smtClean="0"/>
              <a:t>In this condition, there is muscle wasting, loss of adipose tissue and brown atrophy of the heart</a:t>
            </a:r>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12</a:t>
            </a:fld>
            <a:endParaRPr lang="en-US"/>
          </a:p>
        </p:txBody>
      </p:sp>
      <p:sp>
        <p:nvSpPr>
          <p:cNvPr id="6" name="Content Placeholder 5"/>
          <p:cNvSpPr>
            <a:spLocks noGrp="1"/>
          </p:cNvSpPr>
          <p:nvPr>
            <p:ph sz="quarter" idx="1"/>
          </p:nvPr>
        </p:nvSpPr>
        <p:spPr/>
        <p:txBody>
          <a:bodyPr/>
          <a:lstStyle/>
          <a:p>
            <a:pPr lvl="0"/>
            <a:r>
              <a:rPr lang="en-GB" dirty="0" smtClean="0"/>
              <a:t>Senility(mental decline associated with old age)</a:t>
            </a:r>
            <a:endParaRPr lang="en-US" dirty="0" smtClean="0"/>
          </a:p>
          <a:p>
            <a:pPr lvl="0"/>
            <a:r>
              <a:rPr lang="en-GB" dirty="0" smtClean="0"/>
              <a:t>Hypopituitarism – lack of hormonal stimulation to all the tissues in the body</a:t>
            </a:r>
            <a:endParaRPr lang="en-US" dirty="0" smtClean="0"/>
          </a:p>
          <a:p>
            <a:pPr lvl="0"/>
            <a:r>
              <a:rPr lang="en-GB" dirty="0" smtClean="0"/>
              <a:t>Osteoporosis – atrophy of the bone.</a:t>
            </a:r>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13</a:t>
            </a:fld>
            <a:endParaRPr lang="en-US"/>
          </a:p>
        </p:txBody>
      </p:sp>
      <p:sp>
        <p:nvSpPr>
          <p:cNvPr id="3" name="Content Placeholder 2"/>
          <p:cNvSpPr>
            <a:spLocks noGrp="1"/>
          </p:cNvSpPr>
          <p:nvPr>
            <p:ph sz="quarter" idx="1"/>
          </p:nvPr>
        </p:nvSpPr>
        <p:spPr/>
        <p:txBody>
          <a:bodyPr/>
          <a:lstStyle/>
          <a:p>
            <a:pPr lvl="0">
              <a:buNone/>
            </a:pPr>
            <a:r>
              <a:rPr lang="en-GB" b="1" dirty="0" smtClean="0"/>
              <a:t>Pathological changes </a:t>
            </a:r>
          </a:p>
          <a:p>
            <a:pPr lvl="0">
              <a:buFont typeface="Wingdings" pitchFamily="2" charset="2"/>
              <a:buChar char="Ø"/>
            </a:pPr>
            <a:r>
              <a:rPr lang="en-GB" dirty="0" smtClean="0"/>
              <a:t>Small shrunken organ</a:t>
            </a:r>
            <a:endParaRPr lang="en-US" dirty="0" smtClean="0"/>
          </a:p>
          <a:p>
            <a:pPr lvl="0">
              <a:buFont typeface="Wingdings" pitchFamily="2" charset="2"/>
              <a:buChar char="Ø"/>
            </a:pPr>
            <a:r>
              <a:rPr lang="en-GB" dirty="0" smtClean="0"/>
              <a:t>Cells are small but not dead</a:t>
            </a:r>
            <a:endParaRPr lang="en-US" dirty="0" smtClean="0"/>
          </a:p>
          <a:p>
            <a:pPr lvl="0">
              <a:buFont typeface="Wingdings" pitchFamily="2" charset="2"/>
              <a:buChar char="Ø"/>
            </a:pPr>
            <a:r>
              <a:rPr lang="en-US" dirty="0" smtClean="0"/>
              <a:t>Cell size reduces due to- reduction in cell organelles -mainly mitochondria, myofilaments and endoplasmic reticulum</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14</a:t>
            </a:fld>
            <a:endParaRPr lang="en-US"/>
          </a:p>
        </p:txBody>
      </p:sp>
      <p:sp>
        <p:nvSpPr>
          <p:cNvPr id="3" name="Content Placeholder 2"/>
          <p:cNvSpPr>
            <a:spLocks noGrp="1"/>
          </p:cNvSpPr>
          <p:nvPr>
            <p:ph sz="quarter" idx="1"/>
          </p:nvPr>
        </p:nvSpPr>
        <p:spPr/>
        <p:txBody>
          <a:bodyPr>
            <a:normAutofit/>
          </a:bodyPr>
          <a:lstStyle/>
          <a:p>
            <a:pPr>
              <a:buNone/>
            </a:pPr>
            <a:r>
              <a:rPr lang="en-GB" b="1" dirty="0" smtClean="0"/>
              <a:t>4. Hypertrophy </a:t>
            </a:r>
          </a:p>
          <a:p>
            <a:r>
              <a:rPr lang="en-US" dirty="0" smtClean="0"/>
              <a:t>Hypertrophy is </a:t>
            </a:r>
            <a:r>
              <a:rPr lang="en-US" b="1" dirty="0" smtClean="0"/>
              <a:t>increase in</a:t>
            </a:r>
            <a:r>
              <a:rPr lang="en-US" dirty="0" smtClean="0"/>
              <a:t> </a:t>
            </a:r>
            <a:r>
              <a:rPr lang="en-US" b="1" dirty="0" smtClean="0"/>
              <a:t>size</a:t>
            </a:r>
            <a:r>
              <a:rPr lang="en-US" dirty="0" smtClean="0"/>
              <a:t> of an organ/tissue due to an </a:t>
            </a:r>
            <a:r>
              <a:rPr lang="en-US" b="1" dirty="0" smtClean="0"/>
              <a:t>increase in size</a:t>
            </a:r>
            <a:r>
              <a:rPr lang="en-US" dirty="0" smtClean="0"/>
              <a:t> of its specialized cells. </a:t>
            </a:r>
          </a:p>
          <a:p>
            <a:r>
              <a:rPr lang="en-US" dirty="0" smtClean="0"/>
              <a:t>It is usually seen in muscles in response to an increase in demand of work.</a:t>
            </a:r>
          </a:p>
          <a:p>
            <a:r>
              <a:rPr lang="en-US" dirty="0" smtClean="0"/>
              <a:t>Hypertrophy is meant to increase the functional capacity of cells of a tissue/organ.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15</a:t>
            </a:fld>
            <a:endParaRPr lang="en-US"/>
          </a:p>
        </p:txBody>
      </p:sp>
      <p:sp>
        <p:nvSpPr>
          <p:cNvPr id="6" name="Content Placeholder 5"/>
          <p:cNvSpPr>
            <a:spLocks noGrp="1"/>
          </p:cNvSpPr>
          <p:nvPr>
            <p:ph sz="quarter" idx="1"/>
          </p:nvPr>
        </p:nvSpPr>
        <p:spPr/>
        <p:txBody>
          <a:bodyPr/>
          <a:lstStyle/>
          <a:p>
            <a:r>
              <a:rPr lang="en-US" dirty="0" smtClean="0"/>
              <a:t>Hypertrophy may be physiological entailing physiological proliferation or pathological that involves pathological proliferation especially following tissue damage. </a:t>
            </a:r>
          </a:p>
          <a:p>
            <a:r>
              <a:rPr lang="en-US" dirty="0" smtClean="0"/>
              <a:t>It results from increased functional demand or hormonal stimulation.</a:t>
            </a:r>
          </a:p>
          <a:p>
            <a:pPr>
              <a:buNone/>
            </a:pPr>
            <a:r>
              <a:rPr lang="en-GB" b="1" dirty="0" smtClean="0"/>
              <a:t> Physiologic hypertrophy</a:t>
            </a:r>
            <a:endParaRPr lang="en-US" dirty="0" smtClean="0"/>
          </a:p>
          <a:p>
            <a:pPr lvl="0"/>
            <a:r>
              <a:rPr lang="en-GB" dirty="0" smtClean="0"/>
              <a:t>Uterine and breast enlargement in pregnancy.</a:t>
            </a:r>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16</a:t>
            </a:fld>
            <a:endParaRPr lang="en-US"/>
          </a:p>
        </p:txBody>
      </p:sp>
      <p:sp>
        <p:nvSpPr>
          <p:cNvPr id="3" name="Content Placeholder 2"/>
          <p:cNvSpPr>
            <a:spLocks noGrp="1"/>
          </p:cNvSpPr>
          <p:nvPr>
            <p:ph sz="quarter" idx="1"/>
          </p:nvPr>
        </p:nvSpPr>
        <p:spPr/>
        <p:txBody>
          <a:bodyPr>
            <a:normAutofit/>
          </a:bodyPr>
          <a:lstStyle/>
          <a:p>
            <a:pPr>
              <a:buNone/>
            </a:pPr>
            <a:r>
              <a:rPr lang="en-GB" b="1" dirty="0" smtClean="0"/>
              <a:t>Pathologic Hypertrophy</a:t>
            </a:r>
            <a:endParaRPr lang="en-US" dirty="0" smtClean="0"/>
          </a:p>
          <a:p>
            <a:pPr lvl="0"/>
            <a:r>
              <a:rPr lang="en-GB" dirty="0" smtClean="0"/>
              <a:t>Hypertrophy of cardiac muscles</a:t>
            </a:r>
            <a:endParaRPr lang="en-US" dirty="0" smtClean="0"/>
          </a:p>
          <a:p>
            <a:pPr lvl="0">
              <a:buFont typeface="Wingdings" pitchFamily="2" charset="2"/>
              <a:buChar char="v"/>
            </a:pPr>
            <a:r>
              <a:rPr lang="en-GB" dirty="0" smtClean="0"/>
              <a:t>Hypertension (pulmonary and systemic)</a:t>
            </a:r>
            <a:endParaRPr lang="en-US" dirty="0" smtClean="0"/>
          </a:p>
          <a:p>
            <a:pPr lvl="0">
              <a:buFont typeface="Wingdings" pitchFamily="2" charset="2"/>
              <a:buChar char="v"/>
            </a:pPr>
            <a:r>
              <a:rPr lang="en-GB" dirty="0" smtClean="0"/>
              <a:t>Valvular disease - aortic valve, mitral valve insufficiency</a:t>
            </a:r>
            <a:endParaRPr lang="en-US" dirty="0" smtClean="0"/>
          </a:p>
          <a:p>
            <a:pPr lvl="0">
              <a:buFont typeface="Wingdings" pitchFamily="2" charset="2"/>
              <a:buChar char="v"/>
            </a:pPr>
            <a:r>
              <a:rPr lang="en-GB" dirty="0" smtClean="0"/>
              <a:t>Severe anaemia</a:t>
            </a:r>
            <a:endParaRPr lang="en-US" dirty="0" smtClean="0"/>
          </a:p>
          <a:p>
            <a:pPr lvl="0"/>
            <a:r>
              <a:rPr lang="en-GB" dirty="0" smtClean="0"/>
              <a:t>G.I.T during obstruction e.g. oesophageal stricture and hypertrophic pyloric Stenosis.</a:t>
            </a:r>
            <a:endParaRPr lang="en-US" dirty="0" smtClean="0"/>
          </a:p>
          <a:p>
            <a:pPr lvl="0">
              <a:buNone/>
            </a:pP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17</a:t>
            </a:fld>
            <a:endParaRPr lang="en-US"/>
          </a:p>
        </p:txBody>
      </p:sp>
      <p:sp>
        <p:nvSpPr>
          <p:cNvPr id="6" name="Content Placeholder 5"/>
          <p:cNvSpPr>
            <a:spLocks noGrp="1"/>
          </p:cNvSpPr>
          <p:nvPr>
            <p:ph sz="quarter" idx="1"/>
          </p:nvPr>
        </p:nvSpPr>
        <p:spPr/>
        <p:txBody>
          <a:bodyPr>
            <a:normAutofit fontScale="92500" lnSpcReduction="10000"/>
          </a:bodyPr>
          <a:lstStyle/>
          <a:p>
            <a:pPr lvl="0"/>
            <a:r>
              <a:rPr lang="en-GB" dirty="0" smtClean="0"/>
              <a:t>Hypertrophy of</a:t>
            </a:r>
            <a:r>
              <a:rPr lang="en-GB" dirty="0"/>
              <a:t> </a:t>
            </a:r>
            <a:r>
              <a:rPr lang="en-GB" dirty="0" smtClean="0"/>
              <a:t>skeletal muscles</a:t>
            </a:r>
            <a:endParaRPr lang="en-US" dirty="0" smtClean="0"/>
          </a:p>
          <a:p>
            <a:pPr lvl="0">
              <a:buFont typeface="Wingdings" pitchFamily="2" charset="2"/>
              <a:buChar char="v"/>
            </a:pPr>
            <a:r>
              <a:rPr lang="en-GB" dirty="0" smtClean="0"/>
              <a:t>Exercise, sportsmen</a:t>
            </a:r>
            <a:endParaRPr lang="en-US" dirty="0" smtClean="0"/>
          </a:p>
          <a:p>
            <a:pPr lvl="0">
              <a:buFont typeface="Wingdings" pitchFamily="2" charset="2"/>
              <a:buChar char="v"/>
            </a:pPr>
            <a:r>
              <a:rPr lang="en-GB" dirty="0" smtClean="0"/>
              <a:t>Body building</a:t>
            </a:r>
            <a:endParaRPr lang="en-US" dirty="0" smtClean="0"/>
          </a:p>
          <a:p>
            <a:pPr lvl="0">
              <a:buFont typeface="Wingdings" pitchFamily="2" charset="2"/>
              <a:buChar char="v"/>
            </a:pPr>
            <a:r>
              <a:rPr lang="en-GB" dirty="0" smtClean="0"/>
              <a:t>Manual labourers</a:t>
            </a:r>
            <a:endParaRPr lang="en-US" dirty="0" smtClean="0"/>
          </a:p>
          <a:p>
            <a:pPr lvl="0"/>
            <a:r>
              <a:rPr lang="en-GB" dirty="0" err="1" smtClean="0"/>
              <a:t>Hyperytrophy</a:t>
            </a:r>
            <a:r>
              <a:rPr lang="en-GB" dirty="0" smtClean="0"/>
              <a:t> of smooth muscles</a:t>
            </a:r>
            <a:endParaRPr lang="en-US" dirty="0" smtClean="0"/>
          </a:p>
          <a:p>
            <a:pPr lvl="0">
              <a:buFont typeface="Wingdings" pitchFamily="2" charset="2"/>
              <a:buChar char="v"/>
            </a:pPr>
            <a:r>
              <a:rPr lang="en-GB" dirty="0" smtClean="0"/>
              <a:t>Smooth muscles of arteries in hypertension</a:t>
            </a:r>
          </a:p>
          <a:p>
            <a:pPr lvl="0">
              <a:buFont typeface="Wingdings" panose="05000000000000000000" pitchFamily="2" charset="2"/>
              <a:buChar char="q"/>
            </a:pPr>
            <a:r>
              <a:rPr lang="en-US" dirty="0" smtClean="0"/>
              <a:t> </a:t>
            </a:r>
            <a:r>
              <a:rPr lang="en-US" dirty="0" err="1" smtClean="0"/>
              <a:t>Compenastory</a:t>
            </a:r>
            <a:r>
              <a:rPr lang="en-US" dirty="0" smtClean="0"/>
              <a:t> hypertrophy-occur in an organ when the contralateral organ is removed</a:t>
            </a:r>
          </a:p>
          <a:p>
            <a:pPr lvl="0">
              <a:buFont typeface="Wingdings" pitchFamily="2" charset="2"/>
              <a:buChar char="v"/>
            </a:pPr>
            <a:r>
              <a:rPr lang="en-US" dirty="0" smtClean="0"/>
              <a:t>Following nephrectomy there is </a:t>
            </a:r>
            <a:r>
              <a:rPr lang="en-US" dirty="0" err="1" smtClean="0"/>
              <a:t>compemsatory</a:t>
            </a:r>
            <a:r>
              <a:rPr lang="en-US" dirty="0" smtClean="0"/>
              <a:t> hypertrophy of the </a:t>
            </a:r>
            <a:r>
              <a:rPr lang="en-US" dirty="0" err="1" smtClean="0"/>
              <a:t>nephrone</a:t>
            </a:r>
            <a:r>
              <a:rPr lang="en-US" dirty="0" smtClean="0"/>
              <a:t> of the other kidney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18</a:t>
            </a:fld>
            <a:endParaRPr lang="en-US"/>
          </a:p>
        </p:txBody>
      </p:sp>
      <p:sp>
        <p:nvSpPr>
          <p:cNvPr id="3" name="Content Placeholder 2"/>
          <p:cNvSpPr>
            <a:spLocks noGrp="1"/>
          </p:cNvSpPr>
          <p:nvPr>
            <p:ph sz="quarter" idx="1"/>
          </p:nvPr>
        </p:nvSpPr>
        <p:spPr/>
        <p:txBody>
          <a:bodyPr/>
          <a:lstStyle/>
          <a:p>
            <a:pPr>
              <a:buNone/>
            </a:pPr>
            <a:r>
              <a:rPr lang="en-GB" b="1" dirty="0" smtClean="0"/>
              <a:t>	Pathological changes</a:t>
            </a:r>
            <a:endParaRPr lang="en-US" dirty="0" smtClean="0"/>
          </a:p>
          <a:p>
            <a:pPr lvl="0"/>
            <a:r>
              <a:rPr lang="en-GB" dirty="0" smtClean="0"/>
              <a:t>Affected organ is enlarged and heavy</a:t>
            </a:r>
            <a:endParaRPr lang="en-US" dirty="0" smtClean="0"/>
          </a:p>
          <a:p>
            <a:pPr lvl="0"/>
            <a:r>
              <a:rPr lang="en-GB" dirty="0" smtClean="0"/>
              <a:t>Increased synthesis of DNA and RNA</a:t>
            </a:r>
            <a:endParaRPr lang="en-US" dirty="0" smtClean="0"/>
          </a:p>
          <a:p>
            <a:pPr lvl="0"/>
            <a:r>
              <a:rPr lang="en-GB" dirty="0" smtClean="0"/>
              <a:t>Increased protein synthesis</a:t>
            </a:r>
            <a:endParaRPr lang="en-US" dirty="0" smtClean="0"/>
          </a:p>
          <a:p>
            <a:pPr lvl="0"/>
            <a:r>
              <a:rPr lang="en-GB" dirty="0" smtClean="0"/>
              <a:t>Increased number of organelles e.g. mitochondria, endoplasmic reticulum.</a:t>
            </a:r>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US" sz="4400" dirty="0" smtClean="0"/>
              <a:t/>
            </a:r>
            <a:br>
              <a:rPr lang="en-US" sz="4400" dirty="0" smtClean="0"/>
            </a:br>
            <a:r>
              <a:rPr lang="en-US" sz="4400" dirty="0" smtClean="0"/>
              <a:t>Cont.</a:t>
            </a:r>
            <a:r>
              <a:rPr lang="en-US" sz="4400" dirty="0"/>
              <a:t/>
            </a:r>
            <a:br>
              <a:rPr lang="en-US" sz="4400" dirty="0"/>
            </a:br>
            <a:endParaRPr lang="en-US" sz="4400"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19</a:t>
            </a:fld>
            <a:endParaRPr lang="en-US"/>
          </a:p>
        </p:txBody>
      </p:sp>
      <p:sp>
        <p:nvSpPr>
          <p:cNvPr id="3" name="Content Placeholder 2"/>
          <p:cNvSpPr>
            <a:spLocks noGrp="1"/>
          </p:cNvSpPr>
          <p:nvPr>
            <p:ph sz="quarter" idx="1"/>
          </p:nvPr>
        </p:nvSpPr>
        <p:spPr/>
        <p:txBody>
          <a:bodyPr>
            <a:normAutofit fontScale="92500" lnSpcReduction="20000"/>
          </a:bodyPr>
          <a:lstStyle/>
          <a:p>
            <a:pPr>
              <a:buNone/>
            </a:pPr>
            <a:r>
              <a:rPr lang="en-GB" sz="3200" b="1" dirty="0" smtClean="0"/>
              <a:t>5. Hyperplasia </a:t>
            </a:r>
          </a:p>
          <a:p>
            <a:r>
              <a:rPr lang="en-GB" dirty="0" smtClean="0"/>
              <a:t>Hyperplasia is </a:t>
            </a:r>
            <a:r>
              <a:rPr lang="en-GB" b="1" dirty="0" smtClean="0"/>
              <a:t>increase in size of an organ</a:t>
            </a:r>
            <a:r>
              <a:rPr lang="en-GB" dirty="0" smtClean="0"/>
              <a:t>/tissue due to an increase in the </a:t>
            </a:r>
            <a:r>
              <a:rPr lang="en-GB" b="1" dirty="0" smtClean="0"/>
              <a:t>number</a:t>
            </a:r>
            <a:r>
              <a:rPr lang="en-GB" dirty="0" smtClean="0"/>
              <a:t> of its specialized cells resulting in over development of the tissue/organ. </a:t>
            </a:r>
          </a:p>
          <a:p>
            <a:r>
              <a:rPr lang="en-GB" dirty="0" smtClean="0"/>
              <a:t>On many occasions hyperplasia and hypertrophy occur together.</a:t>
            </a:r>
          </a:p>
          <a:p>
            <a:r>
              <a:rPr lang="en-GB" dirty="0" smtClean="0"/>
              <a:t> Hyperplasia occurs due to increased recruitment of cells in the resting stage to undergo mitosis when stimulated. </a:t>
            </a:r>
          </a:p>
          <a:p>
            <a:r>
              <a:rPr lang="en-GB" dirty="0" smtClean="0"/>
              <a:t>Hyperplasia results from mainly chronic irritation and the imbalance of hormonal activity</a:t>
            </a: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Objectives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a:t>
            </a:fld>
            <a:endParaRPr lang="en-US"/>
          </a:p>
        </p:txBody>
      </p:sp>
      <p:sp>
        <p:nvSpPr>
          <p:cNvPr id="3" name="Content Placeholder 2"/>
          <p:cNvSpPr>
            <a:spLocks noGrp="1"/>
          </p:cNvSpPr>
          <p:nvPr>
            <p:ph sz="quarter" idx="1"/>
          </p:nvPr>
        </p:nvSpPr>
        <p:spPr/>
        <p:txBody>
          <a:bodyPr>
            <a:normAutofit/>
          </a:bodyPr>
          <a:lstStyle/>
          <a:p>
            <a:pPr marL="514350" lvl="0" indent="-514350">
              <a:buNone/>
            </a:pPr>
            <a:endParaRPr lang="en-US" b="1" dirty="0" smtClean="0"/>
          </a:p>
          <a:p>
            <a:pPr marL="514350" lvl="0" indent="-514350">
              <a:buNone/>
            </a:pPr>
            <a:r>
              <a:rPr lang="en-GB" b="1" dirty="0" smtClean="0"/>
              <a:t>Objectives</a:t>
            </a:r>
          </a:p>
          <a:p>
            <a:pPr marL="514350" lvl="0" indent="-514350">
              <a:buFont typeface="+mj-lt"/>
              <a:buAutoNum type="arabicPeriod"/>
            </a:pPr>
            <a:r>
              <a:rPr lang="en-GB" dirty="0" smtClean="0"/>
              <a:t>Define cell adaptation</a:t>
            </a:r>
            <a:endParaRPr lang="en-US" dirty="0" smtClean="0"/>
          </a:p>
          <a:p>
            <a:pPr marL="514350" lvl="0" indent="-514350">
              <a:buFont typeface="+mj-lt"/>
              <a:buAutoNum type="arabicPeriod"/>
            </a:pPr>
            <a:r>
              <a:rPr lang="en-GB" dirty="0" smtClean="0"/>
              <a:t>Classify cell adaptations</a:t>
            </a:r>
            <a:endParaRPr lang="en-US" dirty="0" smtClean="0"/>
          </a:p>
          <a:p>
            <a:pPr marL="514350" lvl="0" indent="-514350">
              <a:buFont typeface="+mj-lt"/>
              <a:buAutoNum type="arabicPeriod"/>
            </a:pPr>
            <a:r>
              <a:rPr lang="en-GB" dirty="0" smtClean="0"/>
              <a:t>Describe changes seen in cells that have undergone adaptation or abnormal growth</a:t>
            </a:r>
            <a:endParaRPr lang="en-US" dirty="0" smtClean="0"/>
          </a:p>
          <a:p>
            <a:pPr marL="0" indent="0">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20</a:t>
            </a:fld>
            <a:endParaRPr lang="en-US"/>
          </a:p>
        </p:txBody>
      </p:sp>
      <p:sp>
        <p:nvSpPr>
          <p:cNvPr id="3" name="Content Placeholder 2"/>
          <p:cNvSpPr>
            <a:spLocks noGrp="1"/>
          </p:cNvSpPr>
          <p:nvPr>
            <p:ph sz="quarter" idx="1"/>
          </p:nvPr>
        </p:nvSpPr>
        <p:spPr/>
        <p:txBody>
          <a:bodyPr>
            <a:normAutofit fontScale="85000" lnSpcReduction="10000"/>
          </a:bodyPr>
          <a:lstStyle/>
          <a:p>
            <a:r>
              <a:rPr lang="en-GB" dirty="0" smtClean="0"/>
              <a:t>Different cells possess different hyperplastic growth potentials. </a:t>
            </a:r>
          </a:p>
          <a:p>
            <a:r>
              <a:rPr lang="en-GB" dirty="0" smtClean="0"/>
              <a:t>Labile cells (e.g. epithelial cells of the skin and mucous membranes, bone marrow, lymph nodes) and stable cells (liver, pancreas, kidney, adrenals) can undergo hyperplasia but permanent cells (neurons, cardiac and skeletal muscles) have little or no capacity for regenerative hyperplasia.</a:t>
            </a:r>
          </a:p>
          <a:p>
            <a:r>
              <a:rPr lang="en-GB" dirty="0" smtClean="0"/>
              <a:t> Hyperplasia can be physiological or pathological</a:t>
            </a:r>
            <a:endParaRPr lang="en-US" dirty="0" smtClean="0"/>
          </a:p>
          <a:p>
            <a:pPr>
              <a:buNone/>
            </a:pPr>
            <a:r>
              <a:rPr lang="en-GB" b="1" dirty="0" smtClean="0"/>
              <a:t>Physiological hyperplasia</a:t>
            </a:r>
            <a:endParaRPr lang="en-US" dirty="0" smtClean="0"/>
          </a:p>
          <a:p>
            <a:r>
              <a:rPr lang="en-GB" dirty="0" smtClean="0"/>
              <a:t>Physiological hyperplasia can result from hormonal stimulation, compensatory activity and increased demand.</a:t>
            </a: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21</a:t>
            </a:fld>
            <a:endParaRPr lang="en-US"/>
          </a:p>
        </p:txBody>
      </p:sp>
      <p:sp>
        <p:nvSpPr>
          <p:cNvPr id="3" name="Content Placeholder 2"/>
          <p:cNvSpPr>
            <a:spLocks noGrp="1"/>
          </p:cNvSpPr>
          <p:nvPr>
            <p:ph sz="quarter" idx="1"/>
          </p:nvPr>
        </p:nvSpPr>
        <p:spPr/>
        <p:txBody>
          <a:bodyPr>
            <a:normAutofit fontScale="92500" lnSpcReduction="20000"/>
          </a:bodyPr>
          <a:lstStyle/>
          <a:p>
            <a:pPr lvl="0">
              <a:buNone/>
            </a:pPr>
            <a:r>
              <a:rPr lang="en-GB" u="sng" dirty="0" smtClean="0"/>
              <a:t>A. Hormonal hyperplasia</a:t>
            </a:r>
            <a:endParaRPr lang="en-US" u="sng" dirty="0" smtClean="0"/>
          </a:p>
          <a:p>
            <a:pPr lvl="0">
              <a:buFont typeface="Wingdings" pitchFamily="2" charset="2"/>
              <a:buChar char="v"/>
            </a:pPr>
            <a:r>
              <a:rPr lang="en-GB" dirty="0" smtClean="0"/>
              <a:t>Breast undergoes physiological hyperplasia at puberty, during pregnancy and lactation due to increased requirements.</a:t>
            </a:r>
            <a:endParaRPr lang="en-US" dirty="0" smtClean="0"/>
          </a:p>
          <a:p>
            <a:pPr lvl="0">
              <a:buFont typeface="Wingdings" pitchFamily="2" charset="2"/>
              <a:buChar char="v"/>
            </a:pPr>
            <a:r>
              <a:rPr lang="en-GB" dirty="0" smtClean="0"/>
              <a:t>Endometrium during the menstrual cycle – it increases in size in anticipation for implantation and support of the foetus.</a:t>
            </a:r>
          </a:p>
          <a:p>
            <a:pPr lvl="0">
              <a:buFont typeface="Wingdings" pitchFamily="2" charset="2"/>
              <a:buChar char="v"/>
            </a:pPr>
            <a:r>
              <a:rPr lang="en-GB" dirty="0" smtClean="0"/>
              <a:t>Uterus during pregnancy – for implantation and nourishment of the foetus</a:t>
            </a:r>
            <a:endParaRPr lang="en-US" dirty="0" smtClean="0"/>
          </a:p>
          <a:p>
            <a:pPr lvl="0">
              <a:buFont typeface="Wingdings" pitchFamily="2" charset="2"/>
              <a:buChar char="v"/>
            </a:pPr>
            <a:r>
              <a:rPr lang="en-GB" dirty="0" smtClean="0"/>
              <a:t>Prostate – B.P.H (benign prostatic hyperplasia) in old age</a:t>
            </a:r>
            <a:endParaRPr lang="en-US" dirty="0" smtClean="0"/>
          </a:p>
          <a:p>
            <a:pPr lvl="0">
              <a:buNone/>
            </a:pPr>
            <a:r>
              <a:rPr lang="en-GB" dirty="0" smtClean="0"/>
              <a:t>	</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22</a:t>
            </a:fld>
            <a:endParaRPr lang="en-US"/>
          </a:p>
        </p:txBody>
      </p:sp>
      <p:sp>
        <p:nvSpPr>
          <p:cNvPr id="6" name="Content Placeholder 5"/>
          <p:cNvSpPr>
            <a:spLocks noGrp="1"/>
          </p:cNvSpPr>
          <p:nvPr>
            <p:ph sz="quarter" idx="1"/>
          </p:nvPr>
        </p:nvSpPr>
        <p:spPr/>
        <p:txBody>
          <a:bodyPr>
            <a:normAutofit fontScale="85000" lnSpcReduction="20000"/>
          </a:bodyPr>
          <a:lstStyle/>
          <a:p>
            <a:pPr lvl="0">
              <a:buNone/>
            </a:pPr>
            <a:r>
              <a:rPr lang="en-GB" u="sng" dirty="0" smtClean="0"/>
              <a:t>B.Compensatory hyperplasia </a:t>
            </a:r>
            <a:r>
              <a:rPr lang="en-GB" dirty="0" smtClean="0"/>
              <a:t>– follows removal of a part of an organ or a contralateral organ in a paired organ</a:t>
            </a:r>
            <a:endParaRPr lang="en-US" dirty="0" smtClean="0"/>
          </a:p>
          <a:p>
            <a:pPr lvl="0">
              <a:buFont typeface="Wingdings" pitchFamily="2" charset="2"/>
              <a:buChar char="v"/>
            </a:pPr>
            <a:r>
              <a:rPr lang="en-GB" dirty="0" smtClean="0"/>
              <a:t>Regeneration of the liver cells following partial hepatectomy (removal of liver cells)</a:t>
            </a:r>
            <a:endParaRPr lang="en-US" dirty="0" smtClean="0"/>
          </a:p>
          <a:p>
            <a:pPr lvl="0">
              <a:buFont typeface="Wingdings" pitchFamily="2" charset="2"/>
              <a:buChar char="v"/>
            </a:pPr>
            <a:r>
              <a:rPr lang="en-GB" dirty="0" smtClean="0"/>
              <a:t>Regeneration of epidermis of the skin after skin abrasion.</a:t>
            </a:r>
            <a:endParaRPr lang="en-US" dirty="0" smtClean="0"/>
          </a:p>
          <a:p>
            <a:pPr lvl="0">
              <a:buFont typeface="Wingdings" pitchFamily="2" charset="2"/>
              <a:buChar char="v"/>
            </a:pPr>
            <a:r>
              <a:rPr lang="en-GB" dirty="0" smtClean="0"/>
              <a:t>Nephron after </a:t>
            </a:r>
            <a:r>
              <a:rPr lang="en-GB" dirty="0" err="1" smtClean="0"/>
              <a:t>nephrectomy</a:t>
            </a:r>
            <a:r>
              <a:rPr lang="en-GB" dirty="0" smtClean="0"/>
              <a:t> (this how an individual is able to survive with one kidney after donating the other. This means if only one of the kidneys is diseased it can be removed and the healthy one will function just well.</a:t>
            </a:r>
            <a:endParaRPr lang="en-US" dirty="0" smtClean="0"/>
          </a:p>
          <a:p>
            <a:pPr lvl="0">
              <a:buNone/>
            </a:pPr>
            <a:r>
              <a:rPr lang="en-GB" u="sng" dirty="0" smtClean="0"/>
              <a:t>C. Bone marrow undergoes hyperplasia due to increased </a:t>
            </a:r>
            <a:r>
              <a:rPr lang="en-GB" dirty="0" smtClean="0"/>
              <a:t>demand for red blood cells in haemolytic states and in hypoxic conditions.</a:t>
            </a:r>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23</a:t>
            </a:fld>
            <a:endParaRPr lang="en-US"/>
          </a:p>
        </p:txBody>
      </p:sp>
      <p:sp>
        <p:nvSpPr>
          <p:cNvPr id="3" name="Content Placeholder 2"/>
          <p:cNvSpPr>
            <a:spLocks noGrp="1"/>
          </p:cNvSpPr>
          <p:nvPr>
            <p:ph sz="quarter" idx="1"/>
          </p:nvPr>
        </p:nvSpPr>
        <p:spPr/>
        <p:txBody>
          <a:bodyPr>
            <a:normAutofit/>
          </a:bodyPr>
          <a:lstStyle/>
          <a:p>
            <a:pPr>
              <a:buNone/>
            </a:pPr>
            <a:r>
              <a:rPr lang="en-GB" b="1" dirty="0" smtClean="0"/>
              <a:t>Pathologic Hyperplasia</a:t>
            </a:r>
            <a:endParaRPr lang="en-US" dirty="0" smtClean="0"/>
          </a:p>
          <a:p>
            <a:r>
              <a:rPr lang="en-GB" dirty="0" smtClean="0"/>
              <a:t>Occurs due to excessive hormonal stimulation or excessive growth factors</a:t>
            </a:r>
            <a:endParaRPr lang="en-US" dirty="0" smtClean="0"/>
          </a:p>
          <a:p>
            <a:pPr lvl="0"/>
            <a:r>
              <a:rPr lang="en-GB" dirty="0" smtClean="0"/>
              <a:t>Endometrial hyperplasia due to excessive oestrogen</a:t>
            </a:r>
            <a:endParaRPr lang="en-US" dirty="0" smtClean="0"/>
          </a:p>
          <a:p>
            <a:pPr lvl="0"/>
            <a:r>
              <a:rPr lang="en-GB" dirty="0" smtClean="0"/>
              <a:t>Granulation tissue formation during healing e.g. big scars, keloids</a:t>
            </a:r>
            <a:endParaRPr lang="en-US" dirty="0" smtClean="0"/>
          </a:p>
          <a:p>
            <a:pPr lvl="0"/>
            <a:r>
              <a:rPr lang="en-GB" dirty="0" smtClean="0"/>
              <a:t>Formation of skin warts e.g. genital warts.</a:t>
            </a:r>
            <a:endParaRPr lang="en-US" dirty="0" smtClean="0"/>
          </a:p>
          <a:p>
            <a:pPr marL="0" lvl="0" indent="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24</a:t>
            </a:fld>
            <a:endParaRPr lang="en-US"/>
          </a:p>
        </p:txBody>
      </p:sp>
      <p:sp>
        <p:nvSpPr>
          <p:cNvPr id="3" name="Content Placeholder 2"/>
          <p:cNvSpPr>
            <a:spLocks noGrp="1"/>
          </p:cNvSpPr>
          <p:nvPr>
            <p:ph sz="quarter" idx="1"/>
          </p:nvPr>
        </p:nvSpPr>
        <p:spPr/>
        <p:txBody>
          <a:bodyPr>
            <a:normAutofit/>
          </a:bodyPr>
          <a:lstStyle/>
          <a:p>
            <a:pPr>
              <a:buNone/>
            </a:pPr>
            <a:r>
              <a:rPr lang="en-GB" b="1" dirty="0" smtClean="0"/>
              <a:t>Pathological changes</a:t>
            </a:r>
            <a:endParaRPr lang="en-US" dirty="0" smtClean="0"/>
          </a:p>
          <a:p>
            <a:pPr lvl="0"/>
            <a:r>
              <a:rPr lang="en-GB" dirty="0" smtClean="0"/>
              <a:t>Enlargement of tissue/organ</a:t>
            </a:r>
            <a:endParaRPr lang="en-US" dirty="0" smtClean="0"/>
          </a:p>
          <a:p>
            <a:pPr lvl="0"/>
            <a:r>
              <a:rPr lang="en-GB" dirty="0" smtClean="0"/>
              <a:t>Increased DNA synthesis</a:t>
            </a:r>
            <a:endParaRPr lang="en-US" dirty="0" smtClean="0"/>
          </a:p>
          <a:p>
            <a:pPr lvl="0"/>
            <a:r>
              <a:rPr lang="en-GB" dirty="0" smtClean="0"/>
              <a:t>Increased mitosis of the cells</a:t>
            </a:r>
            <a:endParaRPr lang="en-US" dirty="0" smtClean="0"/>
          </a:p>
          <a:p>
            <a:pPr lvl="0"/>
            <a:r>
              <a:rPr lang="en-GB" dirty="0" smtClean="0"/>
              <a:t>Increased number of cells</a:t>
            </a:r>
            <a:endParaRPr lang="en-US" dirty="0" smtClean="0"/>
          </a:p>
          <a:p>
            <a:pPr>
              <a:buNone/>
            </a:pPr>
            <a:r>
              <a:rPr lang="en-GB" b="1" dirty="0" smtClean="0"/>
              <a:t>	</a:t>
            </a:r>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US" sz="4400" dirty="0" smtClean="0"/>
              <a:t/>
            </a:r>
            <a:br>
              <a:rPr lang="en-US" sz="4400" dirty="0" smtClean="0"/>
            </a:br>
            <a:r>
              <a:rPr lang="en-US" sz="4400" dirty="0" smtClean="0"/>
              <a:t>Cont</a:t>
            </a:r>
            <a:r>
              <a:rPr lang="en-US" sz="4400" dirty="0"/>
              <a:t/>
            </a:r>
            <a:br>
              <a:rPr lang="en-US" sz="4400" dirty="0"/>
            </a:br>
            <a:endParaRPr lang="en-US" sz="4400"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25</a:t>
            </a:fld>
            <a:endParaRPr lang="en-US"/>
          </a:p>
        </p:txBody>
      </p:sp>
      <p:sp>
        <p:nvSpPr>
          <p:cNvPr id="3" name="Content Placeholder 2"/>
          <p:cNvSpPr>
            <a:spLocks noGrp="1"/>
          </p:cNvSpPr>
          <p:nvPr>
            <p:ph sz="quarter" idx="1"/>
          </p:nvPr>
        </p:nvSpPr>
        <p:spPr/>
        <p:txBody>
          <a:bodyPr>
            <a:normAutofit fontScale="92500" lnSpcReduction="10000"/>
          </a:bodyPr>
          <a:lstStyle/>
          <a:p>
            <a:pPr>
              <a:buNone/>
            </a:pPr>
            <a:r>
              <a:rPr lang="en-GB" sz="3200" b="1" dirty="0" smtClean="0"/>
              <a:t>6. Metaplasia </a:t>
            </a:r>
          </a:p>
          <a:p>
            <a:r>
              <a:rPr lang="en-US" dirty="0" smtClean="0"/>
              <a:t>Metaplasia is reversible </a:t>
            </a:r>
            <a:r>
              <a:rPr lang="en-US" dirty="0"/>
              <a:t>change in which one </a:t>
            </a:r>
            <a:r>
              <a:rPr lang="en-US" dirty="0">
                <a:solidFill>
                  <a:srgbClr val="00B050"/>
                </a:solidFill>
              </a:rPr>
              <a:t>adult</a:t>
            </a:r>
            <a:r>
              <a:rPr lang="en-US" dirty="0"/>
              <a:t> cell type is replaced by another </a:t>
            </a:r>
            <a:r>
              <a:rPr lang="en-US" dirty="0">
                <a:solidFill>
                  <a:srgbClr val="00B050"/>
                </a:solidFill>
              </a:rPr>
              <a:t>adult</a:t>
            </a:r>
            <a:r>
              <a:rPr lang="en-US" dirty="0"/>
              <a:t> cell </a:t>
            </a:r>
            <a:r>
              <a:rPr lang="en-US" dirty="0" smtClean="0"/>
              <a:t>type usually of the same class but which is less </a:t>
            </a:r>
            <a:r>
              <a:rPr lang="en-US" dirty="0" err="1" smtClean="0"/>
              <a:t>specialised</a:t>
            </a:r>
            <a:endParaRPr lang="en-US" dirty="0"/>
          </a:p>
          <a:p>
            <a:endParaRPr lang="en-GB" dirty="0" smtClean="0"/>
          </a:p>
          <a:p>
            <a:r>
              <a:rPr lang="en-GB" dirty="0" smtClean="0"/>
              <a:t>Also the transition of one type of differentiated tissue into another one usually in response to abnormal stimuli. </a:t>
            </a:r>
          </a:p>
          <a:p>
            <a:r>
              <a:rPr lang="en-GB" dirty="0" smtClean="0"/>
              <a:t>The cells revert to normal on removal of the stimuli but if the stimuli persist for a long period it may transform to cancer that cannot be reversed to the original tissue. </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26</a:t>
            </a:fld>
            <a:endParaRPr lang="en-US"/>
          </a:p>
        </p:txBody>
      </p:sp>
      <p:sp>
        <p:nvSpPr>
          <p:cNvPr id="3" name="Content Placeholder 2"/>
          <p:cNvSpPr>
            <a:spLocks noGrp="1"/>
          </p:cNvSpPr>
          <p:nvPr>
            <p:ph sz="quarter" idx="1"/>
          </p:nvPr>
        </p:nvSpPr>
        <p:spPr/>
        <p:txBody>
          <a:bodyPr>
            <a:normAutofit fontScale="92500" lnSpcReduction="10000"/>
          </a:bodyPr>
          <a:lstStyle/>
          <a:p>
            <a:r>
              <a:rPr lang="en-GB" dirty="0" smtClean="0"/>
              <a:t>Metaplasia is usually a response to chronic irritation or inflammation and many of the stimuli that will lead to metaplasia are also known to lead to neoplasia e.g. in smokers.</a:t>
            </a:r>
            <a:endParaRPr lang="en-US" dirty="0" smtClean="0"/>
          </a:p>
          <a:p>
            <a:r>
              <a:rPr lang="en-GB" dirty="0" smtClean="0"/>
              <a:t>Most epithelia that undergo metaplasia return to normal once the stimulus has been removed with the exception where there is bony change.</a:t>
            </a:r>
            <a:endParaRPr lang="en-US" dirty="0" smtClean="0"/>
          </a:p>
          <a:p>
            <a:r>
              <a:rPr lang="en-GB" dirty="0" smtClean="0"/>
              <a:t>There are two main types of metaplasia</a:t>
            </a:r>
            <a:endParaRPr lang="en-US" dirty="0" smtClean="0"/>
          </a:p>
          <a:p>
            <a:pPr marL="514350" lvl="0" indent="-514350">
              <a:buFont typeface="+mj-lt"/>
              <a:buAutoNum type="arabicParenR"/>
            </a:pPr>
            <a:r>
              <a:rPr lang="en-GB" dirty="0" smtClean="0"/>
              <a:t>Epithelial tissue metaplasia</a:t>
            </a:r>
            <a:endParaRPr lang="en-US" dirty="0" smtClean="0"/>
          </a:p>
          <a:p>
            <a:pPr marL="514350" lvl="0" indent="-514350">
              <a:buFont typeface="+mj-lt"/>
              <a:buAutoNum type="arabicParenR"/>
            </a:pPr>
            <a:r>
              <a:rPr lang="en-GB" dirty="0" smtClean="0"/>
              <a:t>Connective tissue metaplasia</a:t>
            </a:r>
            <a:endParaRPr lang="en-US" dirty="0" smtClean="0"/>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27</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Epithelial tissue metaplasia </a:t>
            </a:r>
          </a:p>
          <a:p>
            <a:pPr lvl="0">
              <a:buNone/>
            </a:pPr>
            <a:r>
              <a:rPr lang="en-GB" b="1" dirty="0" smtClean="0"/>
              <a:t>1.Squamous Metaplasia</a:t>
            </a:r>
            <a:endParaRPr lang="en-US" dirty="0" smtClean="0"/>
          </a:p>
          <a:p>
            <a:r>
              <a:rPr lang="en-GB" dirty="0" smtClean="0"/>
              <a:t>There is transformation of the affected epithelium into a </a:t>
            </a:r>
            <a:r>
              <a:rPr lang="en-GB" dirty="0" err="1" smtClean="0"/>
              <a:t>squamous</a:t>
            </a:r>
            <a:r>
              <a:rPr lang="en-GB" dirty="0" smtClean="0"/>
              <a:t> epithelium.</a:t>
            </a:r>
            <a:endParaRPr lang="en-US" dirty="0" smtClean="0"/>
          </a:p>
          <a:p>
            <a:pPr lvl="1">
              <a:buFont typeface="Wingdings" pitchFamily="2" charset="2"/>
              <a:buChar char="Ø"/>
            </a:pPr>
            <a:r>
              <a:rPr lang="en-GB" dirty="0" smtClean="0"/>
              <a:t>Squamous metaplasia can result from mucous secreting pseudostratified columnar ciliated epithelium in the trachea and bronchi due to cigarette smoking, chronic bronchitis and bronchiectasis and in the nasal sinuses  following vitamin A deficiency and chronic sinusitis</a:t>
            </a:r>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28</a:t>
            </a:fld>
            <a:endParaRPr lang="en-US"/>
          </a:p>
        </p:txBody>
      </p:sp>
      <p:sp>
        <p:nvSpPr>
          <p:cNvPr id="6" name="Content Placeholder 5"/>
          <p:cNvSpPr>
            <a:spLocks noGrp="1"/>
          </p:cNvSpPr>
          <p:nvPr>
            <p:ph sz="quarter" idx="1"/>
          </p:nvPr>
        </p:nvSpPr>
        <p:spPr/>
        <p:txBody>
          <a:bodyPr/>
          <a:lstStyle/>
          <a:p>
            <a:pPr lvl="1">
              <a:buFont typeface="Wingdings" pitchFamily="2" charset="2"/>
              <a:buChar char="Ø"/>
            </a:pPr>
            <a:r>
              <a:rPr lang="en-US" dirty="0" err="1"/>
              <a:t>E</a:t>
            </a:r>
            <a:r>
              <a:rPr lang="en-US" dirty="0" err="1" smtClean="0"/>
              <a:t>ndocervical</a:t>
            </a:r>
            <a:r>
              <a:rPr lang="en-US" dirty="0" smtClean="0"/>
              <a:t> </a:t>
            </a:r>
            <a:r>
              <a:rPr lang="en-US" dirty="0"/>
              <a:t>columnar epithelium changing to squamous epithelium. </a:t>
            </a:r>
            <a:endParaRPr lang="en-US" dirty="0" smtClean="0"/>
          </a:p>
          <a:p>
            <a:pPr lvl="1">
              <a:buFont typeface="Wingdings" pitchFamily="2" charset="2"/>
              <a:buChar char="Ø"/>
            </a:pPr>
            <a:r>
              <a:rPr lang="en-GB" dirty="0" smtClean="0"/>
              <a:t>In vitamin A deficiency – squamous metaplasia in the nose, bronchi, urinary tract, lacrimal and salivary glands.</a:t>
            </a:r>
            <a:endParaRPr lang="en-US" dirty="0" smtClean="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29</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2.Columnar Metaplasia </a:t>
            </a:r>
            <a:endParaRPr lang="en-US" dirty="0" smtClean="0"/>
          </a:p>
          <a:p>
            <a:r>
              <a:rPr lang="en-GB" dirty="0" smtClean="0"/>
              <a:t>There is transformation of the affected tissue into columnar epithelium </a:t>
            </a:r>
            <a:endParaRPr lang="en-US" dirty="0" smtClean="0"/>
          </a:p>
          <a:p>
            <a:pPr lvl="1">
              <a:buFont typeface="Wingdings" pitchFamily="2" charset="2"/>
              <a:buChar char="Ø"/>
            </a:pPr>
            <a:r>
              <a:rPr lang="en-GB" dirty="0" smtClean="0"/>
              <a:t>Intestinal metaplasia in healed chronic gastric ulcer</a:t>
            </a:r>
            <a:endParaRPr lang="en-US" dirty="0" smtClean="0"/>
          </a:p>
          <a:p>
            <a:pPr lvl="1">
              <a:buFont typeface="Wingdings" pitchFamily="2" charset="2"/>
              <a:buChar char="Ø"/>
            </a:pPr>
            <a:r>
              <a:rPr lang="en-GB" dirty="0" smtClean="0"/>
              <a:t>From pseudostratified columnar epithelium in columnar epithelium in chronic bronchitis and bronchiectasis</a:t>
            </a:r>
            <a:endParaRPr lang="en-US" dirty="0" smtClean="0"/>
          </a:p>
          <a:p>
            <a:pPr lvl="1">
              <a:buFont typeface="Wingdings" pitchFamily="2" charset="2"/>
              <a:buChar char="Ø"/>
            </a:pPr>
            <a:r>
              <a:rPr lang="en-GB" dirty="0" smtClean="0"/>
              <a:t>In cervical erosion</a:t>
            </a: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a:t>
            </a:fld>
            <a:endParaRPr lang="en-US"/>
          </a:p>
        </p:txBody>
      </p:sp>
      <p:sp>
        <p:nvSpPr>
          <p:cNvPr id="6" name="Content Placeholder 5"/>
          <p:cNvSpPr>
            <a:spLocks noGrp="1"/>
          </p:cNvSpPr>
          <p:nvPr>
            <p:ph sz="quarter" idx="1"/>
          </p:nvPr>
        </p:nvSpPr>
        <p:spPr/>
        <p:txBody>
          <a:bodyPr>
            <a:normAutofit fontScale="92500" lnSpcReduction="20000"/>
          </a:bodyPr>
          <a:lstStyle/>
          <a:p>
            <a:r>
              <a:rPr lang="en-US" dirty="0" smtClean="0"/>
              <a:t>Cell adaptations </a:t>
            </a:r>
            <a:r>
              <a:rPr lang="en-US" dirty="0"/>
              <a:t>are reversible changes in the number, size</a:t>
            </a:r>
            <a:r>
              <a:rPr lang="en-US" dirty="0" smtClean="0"/>
              <a:t>, </a:t>
            </a:r>
            <a:r>
              <a:rPr lang="en-US" dirty="0"/>
              <a:t>metabolic activity, or functions of cells in response to changes in their environment</a:t>
            </a:r>
            <a:r>
              <a:rPr lang="en-US" dirty="0" smtClean="0"/>
              <a:t>.</a:t>
            </a:r>
          </a:p>
          <a:p>
            <a:r>
              <a:rPr lang="en-US" dirty="0" smtClean="0"/>
              <a:t>Cell adaptations could be broadly classified as:</a:t>
            </a:r>
          </a:p>
          <a:p>
            <a:pPr marL="0" indent="0">
              <a:buNone/>
            </a:pPr>
            <a:r>
              <a:rPr lang="en-US" dirty="0" err="1" smtClean="0"/>
              <a:t>i</a:t>
            </a:r>
            <a:r>
              <a:rPr lang="en-US" dirty="0" smtClean="0"/>
              <a:t>) </a:t>
            </a:r>
            <a:r>
              <a:rPr lang="en-US" b="1" i="1" dirty="0"/>
              <a:t>Physiologic adaptations</a:t>
            </a:r>
            <a:r>
              <a:rPr lang="en-US" b="1" dirty="0"/>
              <a:t> </a:t>
            </a:r>
            <a:r>
              <a:rPr lang="en-US" dirty="0"/>
              <a:t>usually represent responses of cells to normal stimulation by hormones or endogenous chemical mediators (e.g., the hormone-induced enlargement of the breast and uterus during pregnancy</a:t>
            </a:r>
            <a:r>
              <a:rPr lang="en-US" dirty="0" smtClean="0"/>
              <a:t>).</a:t>
            </a:r>
          </a:p>
          <a:p>
            <a:pPr marL="0" indent="0">
              <a:buNone/>
            </a:pPr>
            <a:r>
              <a:rPr lang="en-US" dirty="0" smtClean="0"/>
              <a:t>ii) </a:t>
            </a:r>
            <a:r>
              <a:rPr lang="en-US" b="1" i="1" dirty="0"/>
              <a:t>Pathologic adaptations</a:t>
            </a:r>
            <a:r>
              <a:rPr lang="en-US" b="1" dirty="0"/>
              <a:t> </a:t>
            </a:r>
            <a:r>
              <a:rPr lang="en-US" dirty="0"/>
              <a:t>are responses to stress that allow cells to modulate their structure and function and thus escape injury. </a:t>
            </a:r>
            <a:endParaRPr lang="en-US" dirty="0" smtClean="0"/>
          </a:p>
          <a:p>
            <a:r>
              <a:rPr lang="en-US" dirty="0" smtClean="0"/>
              <a:t>Adaptations </a:t>
            </a:r>
            <a:r>
              <a:rPr lang="en-US" dirty="0"/>
              <a:t>can take several distinct </a:t>
            </a:r>
            <a:r>
              <a:rPr lang="en-US" dirty="0" smtClean="0"/>
              <a:t>forms</a:t>
            </a:r>
          </a:p>
          <a:p>
            <a:endParaRPr lang="en-US" dirty="0"/>
          </a:p>
        </p:txBody>
      </p:sp>
    </p:spTree>
    <p:extLst>
      <p:ext uri="{BB962C8B-B14F-4D97-AF65-F5344CB8AC3E}">
        <p14:creationId xmlns:p14="http://schemas.microsoft.com/office/powerpoint/2010/main" val="41783707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30</a:t>
            </a:fld>
            <a:endParaRPr lang="en-US"/>
          </a:p>
        </p:txBody>
      </p:sp>
      <p:sp>
        <p:nvSpPr>
          <p:cNvPr id="3" name="Content Placeholder 2"/>
          <p:cNvSpPr>
            <a:spLocks noGrp="1"/>
          </p:cNvSpPr>
          <p:nvPr>
            <p:ph sz="quarter" idx="1"/>
          </p:nvPr>
        </p:nvSpPr>
        <p:spPr/>
        <p:txBody>
          <a:bodyPr>
            <a:normAutofit/>
          </a:bodyPr>
          <a:lstStyle/>
          <a:p>
            <a:pPr>
              <a:buNone/>
            </a:pPr>
            <a:r>
              <a:rPr lang="en-GB" b="1" dirty="0" smtClean="0"/>
              <a:t>Connective tissue metaplasia </a:t>
            </a:r>
          </a:p>
          <a:p>
            <a:r>
              <a:rPr lang="en-GB" dirty="0" smtClean="0"/>
              <a:t>There is transformation of one type of connective (mesenchymal) tissue to another one.</a:t>
            </a:r>
            <a:endParaRPr lang="en-US" dirty="0" smtClean="0"/>
          </a:p>
          <a:p>
            <a:pPr lvl="0">
              <a:buNone/>
            </a:pPr>
            <a:r>
              <a:rPr lang="en-GB" dirty="0" smtClean="0"/>
              <a:t>	</a:t>
            </a:r>
            <a:r>
              <a:rPr lang="en-GB" u="sng" dirty="0" smtClean="0"/>
              <a:t>1.Osseous (Bony) metaplasia </a:t>
            </a:r>
            <a:endParaRPr lang="en-US" u="sng" dirty="0" smtClean="0"/>
          </a:p>
          <a:p>
            <a:r>
              <a:rPr lang="en-GB" dirty="0" smtClean="0"/>
              <a:t>This is formation of bone in fibrous tissue and cartilage. This is seen in: -</a:t>
            </a:r>
            <a:endParaRPr lang="en-US" dirty="0" smtClean="0"/>
          </a:p>
          <a:p>
            <a:pPr lvl="1">
              <a:buFont typeface="Wingdings" pitchFamily="2" charset="2"/>
              <a:buChar char="Ø"/>
            </a:pPr>
            <a:r>
              <a:rPr lang="en-GB" dirty="0" smtClean="0"/>
              <a:t>Dystrophic calcification (where calcium has been deposited in damaged or altered tissues) e.g. scars, all </a:t>
            </a:r>
            <a:r>
              <a:rPr lang="en-GB" dirty="0" err="1" smtClean="0"/>
              <a:t>tuberculous</a:t>
            </a:r>
            <a:r>
              <a:rPr lang="en-GB" dirty="0" smtClean="0"/>
              <a:t> lesions, arteries</a:t>
            </a:r>
            <a:endParaRPr lang="en-US"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31</a:t>
            </a:fld>
            <a:endParaRPr lang="en-US"/>
          </a:p>
        </p:txBody>
      </p:sp>
      <p:sp>
        <p:nvSpPr>
          <p:cNvPr id="6" name="Content Placeholder 5"/>
          <p:cNvSpPr>
            <a:spLocks noGrp="1"/>
          </p:cNvSpPr>
          <p:nvPr>
            <p:ph sz="quarter" idx="1"/>
          </p:nvPr>
        </p:nvSpPr>
        <p:spPr/>
        <p:txBody>
          <a:bodyPr>
            <a:normAutofit/>
          </a:bodyPr>
          <a:lstStyle/>
          <a:p>
            <a:pPr lvl="1">
              <a:buFont typeface="Wingdings" pitchFamily="2" charset="2"/>
              <a:buChar char="Ø"/>
            </a:pPr>
            <a:r>
              <a:rPr lang="en-GB" sz="3200" dirty="0" smtClean="0"/>
              <a:t>In the muscle – post-traumatic, after tetanus, paraplegia</a:t>
            </a:r>
            <a:endParaRPr lang="en-US" sz="3200" dirty="0" smtClean="0"/>
          </a:p>
          <a:p>
            <a:pPr lvl="1">
              <a:buFont typeface="Wingdings" pitchFamily="2" charset="2"/>
              <a:buChar char="Ø"/>
            </a:pPr>
            <a:r>
              <a:rPr lang="en-GB" sz="3200" dirty="0" smtClean="0"/>
              <a:t>In soft tissues.</a:t>
            </a:r>
            <a:endParaRPr lang="en-US" sz="3200" dirty="0" smtClean="0"/>
          </a:p>
          <a:p>
            <a:pPr lvl="1">
              <a:buFont typeface="Wingdings" pitchFamily="2" charset="2"/>
              <a:buChar char="Ø"/>
            </a:pPr>
            <a:r>
              <a:rPr lang="en-GB" sz="3200" dirty="0" smtClean="0"/>
              <a:t>Arterial wall in old age</a:t>
            </a:r>
            <a:endParaRPr lang="en-US" sz="3200" dirty="0" smtClean="0"/>
          </a:p>
          <a:p>
            <a:pPr lvl="0">
              <a:buNone/>
            </a:pPr>
            <a:r>
              <a:rPr lang="en-GB" sz="3200" dirty="0" smtClean="0"/>
              <a:t>	2.</a:t>
            </a:r>
            <a:r>
              <a:rPr lang="en-GB" sz="3200" u="sng" dirty="0" smtClean="0"/>
              <a:t>Cartilaginous</a:t>
            </a:r>
            <a:r>
              <a:rPr lang="en-GB" sz="3200" dirty="0" smtClean="0"/>
              <a:t> – occurs in healing of fractures due to undue mobility whereby a cartilage tissue is formed instead of the bone tissue.</a:t>
            </a:r>
            <a:endParaRPr lang="en-US" sz="3200" dirty="0" smtClean="0"/>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smtClean="0"/>
              <a:t> Cont.</a:t>
            </a:r>
            <a:endParaRPr lang="en-US" sz="4800"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32</a:t>
            </a:fld>
            <a:endParaRPr lang="en-US"/>
          </a:p>
        </p:txBody>
      </p:sp>
      <p:sp>
        <p:nvSpPr>
          <p:cNvPr id="3" name="Content Placeholder 2"/>
          <p:cNvSpPr>
            <a:spLocks noGrp="1"/>
          </p:cNvSpPr>
          <p:nvPr>
            <p:ph sz="quarter" idx="1"/>
          </p:nvPr>
        </p:nvSpPr>
        <p:spPr/>
        <p:txBody>
          <a:bodyPr>
            <a:normAutofit/>
          </a:bodyPr>
          <a:lstStyle/>
          <a:p>
            <a:pPr>
              <a:buNone/>
            </a:pPr>
            <a:r>
              <a:rPr lang="en-US" sz="3200" b="1" dirty="0" smtClean="0"/>
              <a:t>7. Dysplasia </a:t>
            </a:r>
          </a:p>
          <a:p>
            <a:r>
              <a:rPr lang="en-GB" dirty="0" smtClean="0"/>
              <a:t>Dysplasia is a disordered cellular development often accompanied with </a:t>
            </a:r>
            <a:r>
              <a:rPr lang="en-GB" b="1" dirty="0" smtClean="0"/>
              <a:t>metaplasia</a:t>
            </a:r>
            <a:r>
              <a:rPr lang="en-GB" dirty="0" smtClean="0"/>
              <a:t> and </a:t>
            </a:r>
            <a:r>
              <a:rPr lang="en-GB" b="1" dirty="0" smtClean="0"/>
              <a:t>hyperplasia</a:t>
            </a:r>
            <a:r>
              <a:rPr lang="en-GB" dirty="0" smtClean="0"/>
              <a:t>. </a:t>
            </a:r>
          </a:p>
          <a:p>
            <a:r>
              <a:rPr lang="en-GB" dirty="0" smtClean="0"/>
              <a:t>It is characterized by cellular proliferation and cytologic changes.</a:t>
            </a:r>
            <a:endParaRPr lang="en-US" dirty="0" smtClean="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33</a:t>
            </a:fld>
            <a:endParaRPr lang="en-US"/>
          </a:p>
        </p:txBody>
      </p:sp>
      <p:sp>
        <p:nvSpPr>
          <p:cNvPr id="6" name="Content Placeholder 5"/>
          <p:cNvSpPr>
            <a:spLocks noGrp="1"/>
          </p:cNvSpPr>
          <p:nvPr>
            <p:ph sz="quarter" idx="1"/>
          </p:nvPr>
        </p:nvSpPr>
        <p:spPr/>
        <p:txBody>
          <a:bodyPr>
            <a:normAutofit lnSpcReduction="10000"/>
          </a:bodyPr>
          <a:lstStyle/>
          <a:p>
            <a:r>
              <a:rPr lang="en-GB" dirty="0" smtClean="0"/>
              <a:t>In most cases dysplasia is caused by chronic irritation. </a:t>
            </a:r>
          </a:p>
          <a:p>
            <a:r>
              <a:rPr lang="en-GB" dirty="0" smtClean="0"/>
              <a:t>The changes are thought to progress to invasive carcinoma (cancer – ca). </a:t>
            </a:r>
          </a:p>
          <a:p>
            <a:r>
              <a:rPr lang="en-GB" dirty="0" smtClean="0"/>
              <a:t>The most severe degree of dysplasia synonymous with a condition called carcinoma in situ (intra-epithelial carcinoma). </a:t>
            </a:r>
          </a:p>
          <a:p>
            <a:r>
              <a:rPr lang="en-GB" dirty="0" smtClean="0"/>
              <a:t>Ca in situ is a condition where malignant cells are present but remain in the epithelium and do not invade the underlying tissue.</a:t>
            </a:r>
            <a:endParaRPr lang="en-US"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34</a:t>
            </a:fld>
            <a:endParaRPr lang="en-US"/>
          </a:p>
        </p:txBody>
      </p:sp>
      <p:sp>
        <p:nvSpPr>
          <p:cNvPr id="3" name="Content Placeholder 2"/>
          <p:cNvSpPr>
            <a:spLocks noGrp="1"/>
          </p:cNvSpPr>
          <p:nvPr>
            <p:ph sz="quarter" idx="1"/>
          </p:nvPr>
        </p:nvSpPr>
        <p:spPr/>
        <p:txBody>
          <a:bodyPr>
            <a:normAutofit lnSpcReduction="10000"/>
          </a:bodyPr>
          <a:lstStyle/>
          <a:p>
            <a:pPr>
              <a:buNone/>
            </a:pPr>
            <a:r>
              <a:rPr lang="en-GB" b="1" dirty="0" smtClean="0"/>
              <a:t>Features of Dysplasia </a:t>
            </a:r>
            <a:endParaRPr lang="en-US" dirty="0" smtClean="0"/>
          </a:p>
          <a:p>
            <a:pPr marL="514350" lvl="0" indent="-514350">
              <a:buFont typeface="+mj-lt"/>
              <a:buAutoNum type="arabicPeriod"/>
            </a:pPr>
            <a:r>
              <a:rPr lang="en-GB" dirty="0" smtClean="0"/>
              <a:t>Cellular and nuclear </a:t>
            </a:r>
            <a:r>
              <a:rPr lang="en-GB" dirty="0" err="1" smtClean="0"/>
              <a:t>pleomorphism</a:t>
            </a:r>
            <a:r>
              <a:rPr lang="en-GB" dirty="0" smtClean="0"/>
              <a:t>(variability in </a:t>
            </a:r>
            <a:r>
              <a:rPr lang="en-GB" dirty="0" err="1" smtClean="0"/>
              <a:t>shape,size</a:t>
            </a:r>
            <a:r>
              <a:rPr lang="en-GB" dirty="0" smtClean="0"/>
              <a:t> and staining)</a:t>
            </a:r>
            <a:endParaRPr lang="en-US" dirty="0" smtClean="0"/>
          </a:p>
          <a:p>
            <a:pPr marL="514350" lvl="0" indent="-514350">
              <a:buFont typeface="+mj-lt"/>
              <a:buAutoNum type="arabicPeriod"/>
            </a:pPr>
            <a:r>
              <a:rPr lang="en-GB" dirty="0" smtClean="0"/>
              <a:t>Hyperchromatic nucleus and can have an increase in mitotic activity</a:t>
            </a:r>
            <a:endParaRPr lang="en-US" dirty="0" smtClean="0"/>
          </a:p>
          <a:p>
            <a:pPr marL="514350" lvl="0" indent="-514350">
              <a:buFont typeface="+mj-lt"/>
              <a:buAutoNum type="arabicPeriod"/>
            </a:pPr>
            <a:r>
              <a:rPr lang="en-GB" dirty="0" smtClean="0"/>
              <a:t>Hyperplasia of epithelial layers</a:t>
            </a:r>
            <a:endParaRPr lang="en-US" dirty="0" smtClean="0"/>
          </a:p>
          <a:p>
            <a:pPr marL="514350" lvl="0" indent="-514350">
              <a:buFont typeface="+mj-lt"/>
              <a:buAutoNum type="arabicPeriod"/>
            </a:pPr>
            <a:r>
              <a:rPr lang="en-GB" dirty="0" smtClean="0"/>
              <a:t>Increased nucleo-cytoplasmic ratio</a:t>
            </a:r>
            <a:endParaRPr lang="en-US" dirty="0" smtClean="0"/>
          </a:p>
          <a:p>
            <a:pPr marL="514350" lvl="0" indent="-514350">
              <a:buFont typeface="+mj-lt"/>
              <a:buAutoNum type="arabicPeriod"/>
            </a:pPr>
            <a:r>
              <a:rPr lang="en-GB" dirty="0" smtClean="0"/>
              <a:t>Increased mitotic activity</a:t>
            </a:r>
            <a:endParaRPr lang="en-US" dirty="0" smtClean="0"/>
          </a:p>
          <a:p>
            <a:pPr marL="514350" lvl="0" indent="-514350">
              <a:buFont typeface="+mj-lt"/>
              <a:buAutoNum type="arabicPeriod"/>
            </a:pPr>
            <a:r>
              <a:rPr lang="en-GB" dirty="0" smtClean="0"/>
              <a:t>Disordered </a:t>
            </a:r>
            <a:r>
              <a:rPr lang="en-GB" dirty="0" smtClean="0"/>
              <a:t>maturation</a:t>
            </a:r>
            <a:endParaRPr lang="en-US" dirty="0" smtClean="0"/>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35</a:t>
            </a:fld>
            <a:endParaRPr lang="en-US"/>
          </a:p>
        </p:txBody>
      </p:sp>
      <p:sp>
        <p:nvSpPr>
          <p:cNvPr id="3" name="Content Placeholder 2"/>
          <p:cNvSpPr>
            <a:spLocks noGrp="1"/>
          </p:cNvSpPr>
          <p:nvPr>
            <p:ph sz="quarter" idx="1"/>
          </p:nvPr>
        </p:nvSpPr>
        <p:spPr/>
        <p:txBody>
          <a:bodyPr>
            <a:normAutofit/>
          </a:bodyPr>
          <a:lstStyle/>
          <a:p>
            <a:pPr>
              <a:buNone/>
            </a:pPr>
            <a:r>
              <a:rPr lang="en-GB" b="1" dirty="0" smtClean="0"/>
              <a:t>Examples </a:t>
            </a:r>
            <a:endParaRPr lang="en-US" dirty="0" smtClean="0"/>
          </a:p>
          <a:p>
            <a:r>
              <a:rPr lang="en-GB" dirty="0" smtClean="0"/>
              <a:t>Dysplasia and ca in situ are seen in the following tissues: -</a:t>
            </a:r>
            <a:endParaRPr lang="en-US" dirty="0" smtClean="0"/>
          </a:p>
          <a:p>
            <a:pPr lvl="0">
              <a:buFont typeface="Wingdings" pitchFamily="2" charset="2"/>
              <a:buChar char="Ø"/>
            </a:pPr>
            <a:r>
              <a:rPr lang="en-GB" dirty="0" smtClean="0"/>
              <a:t>Squamous epithelium of the cervix, vulva, vagina, oesophagus, oropharynx, larynx and skin (Paget’s disease of the skin).</a:t>
            </a:r>
            <a:endParaRPr lang="en-US" dirty="0" smtClean="0"/>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36</a:t>
            </a:fld>
            <a:endParaRPr lang="en-US"/>
          </a:p>
        </p:txBody>
      </p:sp>
      <p:sp>
        <p:nvSpPr>
          <p:cNvPr id="6" name="Content Placeholder 5"/>
          <p:cNvSpPr>
            <a:spLocks noGrp="1"/>
          </p:cNvSpPr>
          <p:nvPr>
            <p:ph sz="quarter" idx="1"/>
          </p:nvPr>
        </p:nvSpPr>
        <p:spPr/>
        <p:txBody>
          <a:bodyPr/>
          <a:lstStyle/>
          <a:p>
            <a:pPr lvl="0">
              <a:buFont typeface="Wingdings" pitchFamily="2" charset="2"/>
              <a:buChar char="Ø"/>
            </a:pPr>
            <a:r>
              <a:rPr lang="en-GB" dirty="0" smtClean="0"/>
              <a:t>Transitional epithelium of the urinary system especially the bladder.</a:t>
            </a:r>
            <a:endParaRPr lang="en-US" dirty="0" smtClean="0"/>
          </a:p>
          <a:p>
            <a:pPr lvl="0">
              <a:buFont typeface="Wingdings" pitchFamily="2" charset="2"/>
              <a:buChar char="Ø"/>
            </a:pPr>
            <a:r>
              <a:rPr lang="en-GB" dirty="0" smtClean="0"/>
              <a:t>Columnar secretory epithelium of the gastric mucosa in chronic atrophic gastritis, large intestinal mucosa in ulcerative colitis.</a:t>
            </a:r>
            <a:endParaRPr lang="en-US" dirty="0" smtClean="0"/>
          </a:p>
          <a:p>
            <a:pPr lvl="0">
              <a:buFont typeface="Wingdings" pitchFamily="2" charset="2"/>
              <a:buChar char="Ø"/>
            </a:pPr>
            <a:r>
              <a:rPr lang="en-GB" dirty="0" smtClean="0"/>
              <a:t>Ductal epithelium of the breast, bile duct and pancreatic duct.</a:t>
            </a:r>
            <a:endParaRPr lang="en-US" dirty="0" smtClean="0"/>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37</a:t>
            </a:fld>
            <a:endParaRPr lang="en-US"/>
          </a:p>
        </p:txBody>
      </p:sp>
      <p:sp>
        <p:nvSpPr>
          <p:cNvPr id="3" name="Content Placeholder 2"/>
          <p:cNvSpPr>
            <a:spLocks noGrp="1"/>
          </p:cNvSpPr>
          <p:nvPr>
            <p:ph sz="quarter" idx="1"/>
          </p:nvPr>
        </p:nvSpPr>
        <p:spPr/>
        <p:txBody>
          <a:bodyPr/>
          <a:lstStyle/>
          <a:p>
            <a:r>
              <a:rPr lang="en-US" dirty="0" smtClean="0"/>
              <a:t>THANK YOU</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Cellular adaptations</a:t>
            </a:r>
            <a:endParaRPr lang="en-US" dirty="0"/>
          </a:p>
        </p:txBody>
      </p:sp>
      <p:sp>
        <p:nvSpPr>
          <p:cNvPr id="3" name="Content Placeholder 2"/>
          <p:cNvSpPr>
            <a:spLocks noGrp="1"/>
          </p:cNvSpPr>
          <p:nvPr>
            <p:ph sz="quarter" idx="1"/>
          </p:nvPr>
        </p:nvSpPr>
        <p:spPr/>
        <p:txBody>
          <a:bodyPr>
            <a:normAutofit/>
          </a:bodyPr>
          <a:lstStyle/>
          <a:p>
            <a:pPr marL="514350" lvl="0" indent="-514350">
              <a:buFont typeface="Wingdings" pitchFamily="2" charset="2"/>
              <a:buChar char="v"/>
            </a:pPr>
            <a:r>
              <a:rPr lang="en-GB" sz="4000" dirty="0" smtClean="0"/>
              <a:t>Agenesis</a:t>
            </a:r>
            <a:endParaRPr lang="en-US" sz="4000" dirty="0" smtClean="0"/>
          </a:p>
          <a:p>
            <a:pPr marL="514350" lvl="0" indent="-514350">
              <a:buFont typeface="Wingdings" pitchFamily="2" charset="2"/>
              <a:buChar char="v"/>
            </a:pPr>
            <a:r>
              <a:rPr lang="en-GB" sz="4000" dirty="0" smtClean="0"/>
              <a:t>Hypoplasia</a:t>
            </a:r>
            <a:endParaRPr lang="en-US" sz="4000" dirty="0" smtClean="0"/>
          </a:p>
          <a:p>
            <a:pPr marL="514350" lvl="0" indent="-514350">
              <a:buFont typeface="Wingdings" pitchFamily="2" charset="2"/>
              <a:buChar char="v"/>
            </a:pPr>
            <a:r>
              <a:rPr lang="en-GB" sz="4000" dirty="0" smtClean="0"/>
              <a:t>Atrophy</a:t>
            </a:r>
            <a:endParaRPr lang="en-US" sz="4000" dirty="0" smtClean="0"/>
          </a:p>
          <a:p>
            <a:pPr marL="514350" lvl="0" indent="-514350">
              <a:buFont typeface="Wingdings" pitchFamily="2" charset="2"/>
              <a:buChar char="v"/>
            </a:pPr>
            <a:r>
              <a:rPr lang="en-GB" sz="4000" dirty="0" smtClean="0"/>
              <a:t>Hypertrophy</a:t>
            </a:r>
            <a:endParaRPr lang="en-US" sz="4000" dirty="0" smtClean="0"/>
          </a:p>
        </p:txBody>
      </p:sp>
      <p:sp>
        <p:nvSpPr>
          <p:cNvPr id="4" name="Content Placeholder 3"/>
          <p:cNvSpPr>
            <a:spLocks noGrp="1"/>
          </p:cNvSpPr>
          <p:nvPr>
            <p:ph sz="quarter" idx="2"/>
          </p:nvPr>
        </p:nvSpPr>
        <p:spPr/>
        <p:txBody>
          <a:bodyPr/>
          <a:lstStyle/>
          <a:p>
            <a:pPr marL="514350" lvl="0" indent="-514350">
              <a:buFont typeface="Wingdings" pitchFamily="2" charset="2"/>
              <a:buChar char="v"/>
            </a:pPr>
            <a:r>
              <a:rPr lang="en-GB" sz="4000" dirty="0" smtClean="0"/>
              <a:t>Hyperplasia</a:t>
            </a:r>
            <a:endParaRPr lang="en-US" sz="4000" dirty="0" smtClean="0"/>
          </a:p>
          <a:p>
            <a:pPr marL="514350" lvl="0" indent="-514350">
              <a:buFont typeface="Wingdings" pitchFamily="2" charset="2"/>
              <a:buChar char="v"/>
            </a:pPr>
            <a:r>
              <a:rPr lang="en-GB" sz="4000" dirty="0" smtClean="0"/>
              <a:t>Metaplasia</a:t>
            </a:r>
            <a:endParaRPr lang="en-US" sz="4000" dirty="0" smtClean="0"/>
          </a:p>
          <a:p>
            <a:pPr marL="514350" lvl="0" indent="-514350">
              <a:buFont typeface="Wingdings" pitchFamily="2" charset="2"/>
              <a:buChar char="v"/>
            </a:pPr>
            <a:r>
              <a:rPr lang="en-GB" sz="4000" dirty="0" smtClean="0"/>
              <a:t>Dysplasia</a:t>
            </a:r>
            <a:endParaRPr lang="en-US" sz="4000" dirty="0" smtClean="0"/>
          </a:p>
          <a:p>
            <a:pPr marL="514350" lvl="0" indent="-514350">
              <a:buFont typeface="Wingdings" pitchFamily="2" charset="2"/>
              <a:buChar char="v"/>
            </a:pPr>
            <a:r>
              <a:rPr lang="en-GB" sz="4000" dirty="0" smtClean="0"/>
              <a:t>Neoplasia</a:t>
            </a:r>
            <a:endParaRPr lang="en-US" sz="4000" dirty="0" smtClean="0"/>
          </a:p>
          <a:p>
            <a:endParaRPr lang="en-US" dirty="0"/>
          </a:p>
        </p:txBody>
      </p:sp>
      <p:sp>
        <p:nvSpPr>
          <p:cNvPr id="6" name="Slide Number Placeholder 5"/>
          <p:cNvSpPr>
            <a:spLocks noGrp="1"/>
          </p:cNvSpPr>
          <p:nvPr>
            <p:ph type="sldNum" sz="quarter" idx="16"/>
          </p:nvPr>
        </p:nvSpPr>
        <p:spPr/>
        <p:txBody>
          <a:bodyPr>
            <a:normAutofit fontScale="85000" lnSpcReduction="20000"/>
          </a:bodyPr>
          <a:lstStyle/>
          <a:p>
            <a:fld id="{7A390A13-3EC7-40E4-B97F-CCC1A2BDE3C6}"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a:t>
            </a:fld>
            <a:endParaRPr lang="en-US"/>
          </a:p>
        </p:txBody>
      </p:sp>
      <p:sp>
        <p:nvSpPr>
          <p:cNvPr id="3" name="Content Placeholder 2"/>
          <p:cNvSpPr>
            <a:spLocks noGrp="1"/>
          </p:cNvSpPr>
          <p:nvPr>
            <p:ph sz="quarter" idx="1"/>
          </p:nvPr>
        </p:nvSpPr>
        <p:spPr/>
        <p:txBody>
          <a:bodyPr>
            <a:normAutofit/>
          </a:bodyPr>
          <a:lstStyle/>
          <a:p>
            <a:pPr>
              <a:buNone/>
            </a:pPr>
            <a:r>
              <a:rPr lang="en-US" b="1" dirty="0" smtClean="0"/>
              <a:t>1. Agenesis</a:t>
            </a:r>
          </a:p>
          <a:p>
            <a:r>
              <a:rPr lang="en-GB" dirty="0" smtClean="0"/>
              <a:t>Agenesis is complete absence or failure of development of tissue or organ. </a:t>
            </a:r>
          </a:p>
          <a:p>
            <a:r>
              <a:rPr lang="en-GB" dirty="0" smtClean="0"/>
              <a:t>Agenesis may also be referred to as aplasia.</a:t>
            </a:r>
          </a:p>
          <a:p>
            <a:r>
              <a:rPr lang="en-GB" dirty="0" smtClean="0"/>
              <a:t>It results from teratogenic effects which cause developmental defects.</a:t>
            </a:r>
            <a:endParaRPr lang="en-US" dirty="0" smtClean="0"/>
          </a:p>
          <a:p>
            <a:pPr lvl="0"/>
            <a:r>
              <a:rPr lang="en-GB" dirty="0" smtClean="0"/>
              <a:t>E.g. Congenital agenesis of: Kidney</a:t>
            </a:r>
            <a:r>
              <a:rPr lang="en-US" dirty="0" smtClean="0"/>
              <a:t> ,</a:t>
            </a:r>
            <a:r>
              <a:rPr lang="en-GB" dirty="0" smtClean="0"/>
              <a:t>Uterus</a:t>
            </a:r>
            <a:r>
              <a:rPr lang="en-US" dirty="0" smtClean="0"/>
              <a:t> ,</a:t>
            </a:r>
            <a:r>
              <a:rPr lang="en-GB" dirty="0" smtClean="0"/>
              <a:t>Heart</a:t>
            </a:r>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2" algn="l" rtl="0">
              <a:spcBef>
                <a:spcPct val="0"/>
              </a:spcBef>
            </a:pPr>
            <a:r>
              <a:rPr lang="en-US" sz="4000" dirty="0" smtClean="0"/>
              <a:t/>
            </a:r>
            <a:br>
              <a:rPr lang="en-US" sz="4000" dirty="0" smtClean="0"/>
            </a:br>
            <a:r>
              <a:rPr lang="en-US" sz="4000" dirty="0" smtClean="0"/>
              <a:t>Cont.</a:t>
            </a:r>
            <a:br>
              <a:rPr lang="en-US" sz="4000" dirty="0" smtClean="0"/>
            </a:br>
            <a:endParaRPr lang="en-US" sz="4000"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6</a:t>
            </a:fld>
            <a:endParaRPr lang="en-US"/>
          </a:p>
        </p:txBody>
      </p:sp>
      <p:sp>
        <p:nvSpPr>
          <p:cNvPr id="3" name="Content Placeholder 2"/>
          <p:cNvSpPr>
            <a:spLocks noGrp="1"/>
          </p:cNvSpPr>
          <p:nvPr>
            <p:ph sz="quarter" idx="1"/>
          </p:nvPr>
        </p:nvSpPr>
        <p:spPr/>
        <p:txBody>
          <a:bodyPr>
            <a:normAutofit fontScale="92500" lnSpcReduction="20000"/>
          </a:bodyPr>
          <a:lstStyle/>
          <a:p>
            <a:pPr>
              <a:buNone/>
            </a:pPr>
            <a:r>
              <a:rPr lang="en-GB" sz="3200" b="1" dirty="0" smtClean="0"/>
              <a:t>2. HYPOPLASIA</a:t>
            </a:r>
            <a:endParaRPr lang="en-US" dirty="0" smtClean="0"/>
          </a:p>
          <a:p>
            <a:r>
              <a:rPr lang="en-GB" dirty="0" smtClean="0"/>
              <a:t>Hypoplasia is incomplete development or underdevelopment of an organ such that the organ does not attain its normal size resulting in the presence of a rudimentary organ (partial failure of development). </a:t>
            </a:r>
          </a:p>
          <a:p>
            <a:r>
              <a:rPr lang="en-GB" dirty="0" smtClean="0"/>
              <a:t>This is because of decreased numbers of cells. It is a less severe form of agenesis. </a:t>
            </a:r>
          </a:p>
          <a:p>
            <a:r>
              <a:rPr lang="en-GB" dirty="0" smtClean="0"/>
              <a:t>Hypoplasia can occur as a result of: -</a:t>
            </a:r>
            <a:endParaRPr lang="en-US" dirty="0" smtClean="0"/>
          </a:p>
          <a:p>
            <a:pPr marL="514350" lvl="0" indent="-514350">
              <a:buFont typeface="+mj-lt"/>
              <a:buAutoNum type="arabicParenR"/>
            </a:pPr>
            <a:r>
              <a:rPr lang="en-GB" dirty="0" smtClean="0"/>
              <a:t>Genetics and mutation</a:t>
            </a:r>
          </a:p>
          <a:p>
            <a:pPr marL="514350" lvl="0" indent="-514350">
              <a:buFont typeface="+mj-lt"/>
              <a:buAutoNum type="arabicParenR"/>
            </a:pPr>
            <a:r>
              <a:rPr lang="en-GB" dirty="0" smtClean="0"/>
              <a:t>Cell loss due to infection or poisoning </a:t>
            </a: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2" algn="l"/>
            <a:r>
              <a:rPr lang="en-US" dirty="0" smtClean="0"/>
              <a:t/>
            </a:r>
            <a:br>
              <a:rPr lang="en-US" dirty="0" smtClean="0"/>
            </a:br>
            <a:r>
              <a:rPr lang="en-US" dirty="0"/>
              <a:t/>
            </a:r>
            <a:br>
              <a:rPr lang="en-US" dirty="0"/>
            </a:br>
            <a:r>
              <a:rPr lang="en-US" sz="4900" dirty="0" smtClean="0"/>
              <a:t>Cont.</a:t>
            </a:r>
            <a:r>
              <a:rPr lang="en-US" dirty="0"/>
              <a:t/>
            </a:r>
            <a:br>
              <a:rPr lang="en-US" dirty="0"/>
            </a:br>
            <a:r>
              <a:rPr lang="en-GB" dirty="0"/>
              <a:t> </a:t>
            </a:r>
            <a:r>
              <a:rPr lang="en-US" dirty="0"/>
              <a:t/>
            </a:r>
            <a:br>
              <a:rPr lang="en-US" dirty="0"/>
            </a:b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7</a:t>
            </a:fld>
            <a:endParaRPr lang="en-US"/>
          </a:p>
        </p:txBody>
      </p:sp>
      <p:sp>
        <p:nvSpPr>
          <p:cNvPr id="3" name="Content Placeholder 2"/>
          <p:cNvSpPr>
            <a:spLocks noGrp="1"/>
          </p:cNvSpPr>
          <p:nvPr>
            <p:ph sz="quarter" idx="1"/>
          </p:nvPr>
        </p:nvSpPr>
        <p:spPr/>
        <p:txBody>
          <a:bodyPr>
            <a:normAutofit lnSpcReduction="10000"/>
          </a:bodyPr>
          <a:lstStyle/>
          <a:p>
            <a:pPr>
              <a:buNone/>
            </a:pPr>
            <a:r>
              <a:rPr lang="en-GB" sz="3200" b="1" dirty="0" smtClean="0"/>
              <a:t>3. ATROPHY </a:t>
            </a:r>
          </a:p>
          <a:p>
            <a:r>
              <a:rPr lang="en-US" dirty="0" smtClean="0"/>
              <a:t>Atrophy is the decrease in </a:t>
            </a:r>
            <a:r>
              <a:rPr lang="en-US" b="1" dirty="0" smtClean="0"/>
              <a:t>size</a:t>
            </a:r>
            <a:r>
              <a:rPr lang="en-US" dirty="0" smtClean="0"/>
              <a:t> of a cell or tissue or organ due to the decrease of the </a:t>
            </a:r>
            <a:r>
              <a:rPr lang="en-US" b="1" dirty="0" smtClean="0"/>
              <a:t>size</a:t>
            </a:r>
            <a:r>
              <a:rPr lang="en-US" dirty="0" smtClean="0"/>
              <a:t> or </a:t>
            </a:r>
            <a:r>
              <a:rPr lang="en-US" b="1" dirty="0" smtClean="0"/>
              <a:t>number</a:t>
            </a:r>
            <a:r>
              <a:rPr lang="en-US" dirty="0" smtClean="0"/>
              <a:t> of its specialized cells. </a:t>
            </a:r>
            <a:r>
              <a:rPr lang="en-US" b="1" dirty="0" smtClean="0"/>
              <a:t> </a:t>
            </a:r>
          </a:p>
          <a:p>
            <a:pPr lvl="0">
              <a:buNone/>
            </a:pPr>
            <a:r>
              <a:rPr lang="en-GB" b="1" u="sng" dirty="0" smtClean="0"/>
              <a:t>Causes </a:t>
            </a:r>
            <a:endParaRPr lang="en-US" u="sng" dirty="0" smtClean="0"/>
          </a:p>
          <a:p>
            <a:pPr lvl="0">
              <a:buNone/>
            </a:pPr>
            <a:r>
              <a:rPr lang="en-GB" dirty="0" smtClean="0"/>
              <a:t>1.Loss of blood supply l.e Injury to blood vessels</a:t>
            </a:r>
          </a:p>
          <a:p>
            <a:pPr lvl="0">
              <a:buNone/>
            </a:pPr>
            <a:r>
              <a:rPr lang="en-GB" dirty="0" smtClean="0"/>
              <a:t>2.Decreased functional demand </a:t>
            </a:r>
            <a:endParaRPr lang="en-US" dirty="0" smtClean="0"/>
          </a:p>
          <a:p>
            <a:pPr lvl="0"/>
            <a:r>
              <a:rPr lang="en-GB" dirty="0" smtClean="0"/>
              <a:t>Decreased physical exercise</a:t>
            </a:r>
            <a:endParaRPr lang="en-US" dirty="0" smtClean="0"/>
          </a:p>
          <a:p>
            <a:pPr lvl="0"/>
            <a:r>
              <a:rPr lang="en-GB" dirty="0" smtClean="0"/>
              <a:t>Immobilization of limbs following fracture</a:t>
            </a:r>
            <a:endParaRPr lang="en-US" dirty="0" smtClean="0"/>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8</a:t>
            </a:fld>
            <a:endParaRPr lang="en-US"/>
          </a:p>
        </p:txBody>
      </p:sp>
      <p:sp>
        <p:nvSpPr>
          <p:cNvPr id="3" name="Content Placeholder 2"/>
          <p:cNvSpPr>
            <a:spLocks noGrp="1"/>
          </p:cNvSpPr>
          <p:nvPr>
            <p:ph sz="quarter" idx="1"/>
          </p:nvPr>
        </p:nvSpPr>
        <p:spPr/>
        <p:txBody>
          <a:bodyPr>
            <a:normAutofit/>
          </a:bodyPr>
          <a:lstStyle/>
          <a:p>
            <a:pPr lvl="0">
              <a:buNone/>
            </a:pPr>
            <a:r>
              <a:rPr lang="en-GB" dirty="0" smtClean="0"/>
              <a:t>3.Loss of innervation </a:t>
            </a:r>
            <a:endParaRPr lang="en-US" dirty="0" smtClean="0"/>
          </a:p>
          <a:p>
            <a:pPr lvl="0"/>
            <a:r>
              <a:rPr lang="en-GB" dirty="0" smtClean="0"/>
              <a:t>Infection and inflammatory disorders e.g. polio</a:t>
            </a:r>
            <a:endParaRPr lang="en-US" dirty="0" smtClean="0"/>
          </a:p>
          <a:p>
            <a:pPr lvl="0">
              <a:buNone/>
            </a:pPr>
            <a:r>
              <a:rPr lang="en-GB" dirty="0" smtClean="0"/>
              <a:t>4.Developmental </a:t>
            </a:r>
            <a:endParaRPr lang="en-US" dirty="0" smtClean="0"/>
          </a:p>
          <a:p>
            <a:pPr lvl="0"/>
            <a:r>
              <a:rPr lang="en-GB" dirty="0" smtClean="0"/>
              <a:t>Endocrine deficiency(hypothyroidism causes skin atrophy)</a:t>
            </a:r>
            <a:endParaRPr lang="en-US" dirty="0" smtClean="0"/>
          </a:p>
          <a:p>
            <a:pPr lvl="0">
              <a:buNone/>
            </a:pPr>
            <a:r>
              <a:rPr lang="en-GB" b="1" u="sng" dirty="0" smtClean="0"/>
              <a:t>Types Of Atrophy (Classification)</a:t>
            </a:r>
            <a:endParaRPr lang="en-US" u="sng" dirty="0" smtClean="0"/>
          </a:p>
          <a:p>
            <a:r>
              <a:rPr lang="en-GB" dirty="0" smtClean="0"/>
              <a:t>There are two main types of atrophy - Physiological atrophy and Pathological atrophy</a:t>
            </a:r>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9</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Physiological Atrophy</a:t>
            </a:r>
          </a:p>
          <a:p>
            <a:pPr lvl="0">
              <a:buNone/>
            </a:pPr>
            <a:r>
              <a:rPr lang="en-GB" dirty="0" smtClean="0"/>
              <a:t>1.Foetus</a:t>
            </a:r>
            <a:endParaRPr lang="en-US" dirty="0" smtClean="0"/>
          </a:p>
          <a:p>
            <a:pPr lvl="0"/>
            <a:r>
              <a:rPr lang="en-GB" dirty="0" smtClean="0"/>
              <a:t>Physiological atrophy of notochord</a:t>
            </a:r>
            <a:endParaRPr lang="en-US" dirty="0" smtClean="0"/>
          </a:p>
          <a:p>
            <a:pPr lvl="0">
              <a:buNone/>
            </a:pPr>
            <a:r>
              <a:rPr lang="en-GB" dirty="0" smtClean="0"/>
              <a:t>2.Neonates</a:t>
            </a:r>
            <a:endParaRPr lang="en-US" dirty="0" smtClean="0"/>
          </a:p>
          <a:p>
            <a:pPr lvl="0">
              <a:buFont typeface="Wingdings" pitchFamily="2" charset="2"/>
              <a:buChar char="v"/>
            </a:pPr>
            <a:r>
              <a:rPr lang="en-GB" dirty="0" smtClean="0"/>
              <a:t>Umbilical vessels</a:t>
            </a:r>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2863</TotalTime>
  <Words>1646</Words>
  <Application>Microsoft Office PowerPoint</Application>
  <PresentationFormat>On-screen Show (4:3)</PresentationFormat>
  <Paragraphs>253</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Calibri</vt:lpstr>
      <vt:lpstr>Tw Cen MT</vt:lpstr>
      <vt:lpstr>Wingdings</vt:lpstr>
      <vt:lpstr>Wingdings 2</vt:lpstr>
      <vt:lpstr>Median</vt:lpstr>
      <vt:lpstr>Cellular ADAPTATIOns</vt:lpstr>
      <vt:lpstr>Objectives</vt:lpstr>
      <vt:lpstr>definition</vt:lpstr>
      <vt:lpstr>Cellular adaptations</vt:lpstr>
      <vt:lpstr>Cont.</vt:lpstr>
      <vt:lpstr> Cont. </vt:lpstr>
      <vt:lpstr>  Cont.   </vt:lpstr>
      <vt:lpstr>Cont.</vt:lpstr>
      <vt:lpstr>Cont.</vt:lpstr>
      <vt:lpstr>Cont.</vt:lpstr>
      <vt:lpstr>Cont.</vt:lpstr>
      <vt:lpstr>Cont.</vt:lpstr>
      <vt:lpstr> Cont. </vt:lpstr>
      <vt:lpstr> Cont. </vt:lpstr>
      <vt:lpstr>Cont.</vt:lpstr>
      <vt:lpstr>Cont.</vt:lpstr>
      <vt:lpstr>Cont.</vt:lpstr>
      <vt:lpstr>Cont.</vt:lpstr>
      <vt:lpstr> Cont. </vt:lpstr>
      <vt:lpstr>Cont.</vt:lpstr>
      <vt:lpstr>Cont.</vt:lpstr>
      <vt:lpstr>Cont.</vt:lpstr>
      <vt:lpstr>Cont.</vt:lpstr>
      <vt:lpstr>Cont.</vt:lpstr>
      <vt:lpstr> Cont </vt:lpstr>
      <vt:lpstr>Cont.</vt:lpstr>
      <vt:lpstr> Cont. </vt:lpstr>
      <vt:lpstr>Cont.</vt:lpstr>
      <vt:lpstr>Cont.</vt:lpstr>
      <vt:lpstr> Cont. </vt:lpstr>
      <vt:lpstr>Cont.</vt:lpstr>
      <vt:lpstr> Cont.</vt:lpstr>
      <vt:lpstr>Cont.</vt:lpstr>
      <vt:lpstr> Cont. </vt:lpstr>
      <vt:lpstr>Cont.</vt:lpstr>
      <vt:lpstr>Cont.</vt:lpstr>
      <vt:lpstr>The End.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 pathology</dc:title>
  <dc:creator>SILAS</dc:creator>
  <cp:lastModifiedBy>HP</cp:lastModifiedBy>
  <cp:revision>76</cp:revision>
  <dcterms:created xsi:type="dcterms:W3CDTF">2015-11-17T15:01:14Z</dcterms:created>
  <dcterms:modified xsi:type="dcterms:W3CDTF">2020-11-17T05:40:22Z</dcterms:modified>
</cp:coreProperties>
</file>