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34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31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9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5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0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13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4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9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9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B01D7-8038-4063-8117-BDB94859C47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1EE13-28B4-4CC0-A53D-A7E57141B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9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CERVICITIS, GONORRHOEA, CHLAMYDIA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Waburiri (</a:t>
            </a:r>
            <a:r>
              <a:rPr lang="en-US" dirty="0" err="1" smtClean="0"/>
              <a:t>Bsc</a:t>
            </a:r>
            <a:r>
              <a:rPr lang="en-US" dirty="0" smtClean="0"/>
              <a:t>. RH HND)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72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Discharges swabbed for microscopy, culture, sensitivity</a:t>
            </a:r>
          </a:p>
          <a:p>
            <a:r>
              <a:rPr lang="en-US" dirty="0" smtClean="0"/>
              <a:t>Presumptive diagnosis = presence of intracellular gram-negative </a:t>
            </a:r>
            <a:r>
              <a:rPr lang="en-US" dirty="0" err="1" smtClean="0"/>
              <a:t>diplococci</a:t>
            </a:r>
            <a:endParaRPr lang="en-US" dirty="0" smtClean="0"/>
          </a:p>
          <a:p>
            <a:r>
              <a:rPr lang="en-US" dirty="0" smtClean="0"/>
              <a:t>Culture in Thayer-Martin medium – confirms diagnosis form colon characteristics</a:t>
            </a:r>
          </a:p>
          <a:p>
            <a:r>
              <a:rPr lang="en-US" dirty="0" smtClean="0"/>
              <a:t>Serological testing for Syphilis and monoclonal antibody test/ELIZA  for Chlamydia trachomatis should also be 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201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Single dose regimen usually applicable</a:t>
            </a:r>
          </a:p>
          <a:p>
            <a:r>
              <a:rPr lang="en-US" dirty="0" smtClean="0"/>
              <a:t>However, there’s need to concurrently cover for Chlamydia and Syphilis</a:t>
            </a:r>
          </a:p>
          <a:p>
            <a:r>
              <a:rPr lang="en-US" dirty="0" smtClean="0"/>
              <a:t>Repeat cultures should be done at 1 week then monthly x 3 months to ascertain cure</a:t>
            </a:r>
          </a:p>
          <a:p>
            <a:r>
              <a:rPr lang="en-US" dirty="0" smtClean="0"/>
              <a:t>Drugs:</a:t>
            </a:r>
          </a:p>
          <a:p>
            <a:pPr lvl="1"/>
            <a:r>
              <a:rPr lang="en-US" dirty="0" smtClean="0"/>
              <a:t>Ceftriaxone 125mg IM; </a:t>
            </a:r>
            <a:r>
              <a:rPr lang="en-US" dirty="0" err="1" smtClean="0"/>
              <a:t>Cefixime</a:t>
            </a:r>
            <a:r>
              <a:rPr lang="en-US" dirty="0" smtClean="0"/>
              <a:t> 400mg PO</a:t>
            </a:r>
          </a:p>
          <a:p>
            <a:pPr lvl="1"/>
            <a:r>
              <a:rPr lang="en-US" dirty="0" smtClean="0"/>
              <a:t>Ciprofloxacin 500mg, </a:t>
            </a:r>
            <a:r>
              <a:rPr lang="en-US" dirty="0" err="1" smtClean="0"/>
              <a:t>Ofloxacin</a:t>
            </a:r>
            <a:r>
              <a:rPr lang="en-US" dirty="0" smtClean="0"/>
              <a:t> 400mg or Levofloxacin 250mg PO stat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248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Tubo</a:t>
            </a:r>
            <a:r>
              <a:rPr lang="en-US" dirty="0" smtClean="0"/>
              <a:t>-ovarian mass, </a:t>
            </a:r>
            <a:r>
              <a:rPr lang="en-US" dirty="0" err="1" smtClean="0"/>
              <a:t>Bartholin’s</a:t>
            </a:r>
            <a:r>
              <a:rPr lang="en-US" dirty="0" smtClean="0"/>
              <a:t> abscess</a:t>
            </a:r>
          </a:p>
          <a:p>
            <a:r>
              <a:rPr lang="en-US" dirty="0" smtClean="0"/>
              <a:t>Chronic PID if acute not adequately treated </a:t>
            </a:r>
          </a:p>
          <a:p>
            <a:r>
              <a:rPr lang="en-US" dirty="0" smtClean="0"/>
              <a:t>Infertility, ectopic – tubal damage</a:t>
            </a:r>
          </a:p>
          <a:p>
            <a:r>
              <a:rPr lang="en-US" dirty="0" smtClean="0"/>
              <a:t>Chronic pelvic pain, </a:t>
            </a:r>
          </a:p>
          <a:p>
            <a:r>
              <a:rPr lang="en-US" smtClean="0"/>
              <a:t>Dyspareunia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934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CHLAMYDIAL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Caused by Chlamydia trachomatis – an obligatory intracellular gram negative bacteria</a:t>
            </a:r>
          </a:p>
          <a:p>
            <a:r>
              <a:rPr lang="en-US" dirty="0" smtClean="0"/>
              <a:t>Preferentially infects columnar and transitional epithelium of genitourinary tract</a:t>
            </a:r>
          </a:p>
          <a:p>
            <a:r>
              <a:rPr lang="en-US" dirty="0" smtClean="0"/>
              <a:t>Most commonly infects the urethra, </a:t>
            </a:r>
            <a:r>
              <a:rPr lang="en-US" dirty="0" err="1" smtClean="0"/>
              <a:t>Bartholin’s</a:t>
            </a:r>
            <a:r>
              <a:rPr lang="en-US" dirty="0" smtClean="0"/>
              <a:t> gland and cervix</a:t>
            </a:r>
          </a:p>
          <a:p>
            <a:r>
              <a:rPr lang="en-US" dirty="0" smtClean="0"/>
              <a:t>Ascends to causes acute PID</a:t>
            </a:r>
          </a:p>
          <a:p>
            <a:r>
              <a:rPr lang="en-US" dirty="0" smtClean="0"/>
              <a:t>Co-infection with </a:t>
            </a:r>
            <a:r>
              <a:rPr lang="en-US" dirty="0" err="1" smtClean="0"/>
              <a:t>Gonorrhoea</a:t>
            </a:r>
            <a:r>
              <a:rPr lang="en-US" dirty="0" smtClean="0"/>
              <a:t> in 20-40% of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4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Infection follows direct contact</a:t>
            </a:r>
          </a:p>
          <a:p>
            <a:r>
              <a:rPr lang="en-US" dirty="0" smtClean="0"/>
              <a:t>Incubation period = 6-14 days</a:t>
            </a:r>
          </a:p>
          <a:p>
            <a:r>
              <a:rPr lang="en-US" dirty="0" smtClean="0"/>
              <a:t>Asymptomatic in up to 75%</a:t>
            </a:r>
          </a:p>
          <a:p>
            <a:r>
              <a:rPr lang="en-US" dirty="0" smtClean="0"/>
              <a:t>Symptoms – dysuria, dyspareunia, post-coital and inter-menstrual bleeding</a:t>
            </a:r>
          </a:p>
          <a:p>
            <a:r>
              <a:rPr lang="en-US" dirty="0" smtClean="0"/>
              <a:t>Exam findings -  </a:t>
            </a:r>
            <a:r>
              <a:rPr lang="en-US" dirty="0" err="1" smtClean="0"/>
              <a:t>muco</a:t>
            </a:r>
            <a:r>
              <a:rPr lang="en-US" dirty="0" smtClean="0"/>
              <a:t>-purulent cervical discharge, </a:t>
            </a:r>
            <a:r>
              <a:rPr lang="en-US" dirty="0" err="1" smtClean="0"/>
              <a:t>cevical</a:t>
            </a:r>
            <a:r>
              <a:rPr lang="en-US" dirty="0" smtClean="0"/>
              <a:t> edema, </a:t>
            </a:r>
            <a:r>
              <a:rPr lang="en-US" dirty="0" err="1" smtClean="0"/>
              <a:t>ectopy</a:t>
            </a:r>
            <a:r>
              <a:rPr lang="en-US" dirty="0" smtClean="0"/>
              <a:t> and friability</a:t>
            </a:r>
          </a:p>
          <a:p>
            <a:r>
              <a:rPr lang="en-US" dirty="0" smtClean="0"/>
              <a:t>Features of </a:t>
            </a:r>
            <a:r>
              <a:rPr lang="en-US" dirty="0" err="1" smtClean="0"/>
              <a:t>Bartholinitis</a:t>
            </a:r>
            <a:r>
              <a:rPr lang="en-US" dirty="0" smtClean="0"/>
              <a:t> and acute PID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882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 </a:t>
            </a:r>
            <a:r>
              <a:rPr lang="en-US" dirty="0" err="1" smtClean="0"/>
              <a:t>endocervical</a:t>
            </a:r>
            <a:r>
              <a:rPr lang="en-US" dirty="0" smtClean="0"/>
              <a:t>/</a:t>
            </a:r>
            <a:r>
              <a:rPr lang="en-US" dirty="0" err="1" smtClean="0"/>
              <a:t>uretrhal</a:t>
            </a:r>
            <a:r>
              <a:rPr lang="en-US" dirty="0" smtClean="0"/>
              <a:t> swabs or urine:</a:t>
            </a:r>
          </a:p>
          <a:p>
            <a:pPr lvl="1"/>
            <a:r>
              <a:rPr lang="en-US" dirty="0" smtClean="0"/>
              <a:t>Fluorescent monoclonal antibody test – on cervical smears – picks C. trachomatis elementary bodies </a:t>
            </a:r>
          </a:p>
          <a:p>
            <a:pPr lvl="1"/>
            <a:r>
              <a:rPr lang="en-US" dirty="0" smtClean="0"/>
              <a:t>Chlamydia antigen (</a:t>
            </a:r>
            <a:r>
              <a:rPr lang="en-US" dirty="0" err="1" smtClean="0"/>
              <a:t>Liposaccharide</a:t>
            </a:r>
            <a:r>
              <a:rPr lang="en-US" dirty="0" smtClean="0"/>
              <a:t>) test – by ELISA technique</a:t>
            </a:r>
          </a:p>
          <a:p>
            <a:pPr lvl="1"/>
            <a:r>
              <a:rPr lang="en-US" dirty="0" smtClean="0"/>
              <a:t>Chlamydia DNA (by PCR) – on first void urine</a:t>
            </a:r>
          </a:p>
          <a:p>
            <a:pPr lvl="1"/>
            <a:r>
              <a:rPr lang="en-US" dirty="0" smtClean="0"/>
              <a:t>Tissue culture ( McCoy monolayer cells) – demonstrates the bacteria – expensive, takes 3-7 days to obtain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844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regime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Azithromycin 1gm stat</a:t>
            </a:r>
          </a:p>
          <a:p>
            <a:r>
              <a:rPr lang="en-US" dirty="0" smtClean="0"/>
              <a:t>Doxycycline 100mg BD PO x 7 days</a:t>
            </a:r>
          </a:p>
          <a:p>
            <a:r>
              <a:rPr lang="en-US" dirty="0" err="1" smtClean="0"/>
              <a:t>Ofloxacin</a:t>
            </a:r>
            <a:r>
              <a:rPr lang="en-US" dirty="0" smtClean="0"/>
              <a:t> 200mg BD Po x 7 days</a:t>
            </a:r>
          </a:p>
          <a:p>
            <a:r>
              <a:rPr lang="en-US" dirty="0" smtClean="0"/>
              <a:t>Erythromycin 500mg BD PO x 7 days </a:t>
            </a:r>
          </a:p>
          <a:p>
            <a:r>
              <a:rPr lang="en-US" dirty="0" smtClean="0"/>
              <a:t>Sexual partner should also be treated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75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Tubal scarring from asymptomatic </a:t>
            </a:r>
            <a:r>
              <a:rPr lang="en-US" dirty="0" err="1" smtClean="0"/>
              <a:t>salpingitis</a:t>
            </a:r>
            <a:r>
              <a:rPr lang="en-US" dirty="0" smtClean="0"/>
              <a:t> – infertility, ectopic pregnancy</a:t>
            </a:r>
          </a:p>
          <a:p>
            <a:r>
              <a:rPr lang="en-US" dirty="0" smtClean="0"/>
              <a:t>Spread to liver via </a:t>
            </a:r>
            <a:r>
              <a:rPr lang="en-US" dirty="0" err="1" smtClean="0"/>
              <a:t>lymphatics</a:t>
            </a:r>
            <a:r>
              <a:rPr lang="en-US" dirty="0" smtClean="0"/>
              <a:t> and trans-peritoneal – </a:t>
            </a:r>
            <a:r>
              <a:rPr lang="en-US" dirty="0" err="1" smtClean="0"/>
              <a:t>perihepatitis</a:t>
            </a:r>
            <a:r>
              <a:rPr lang="en-US" dirty="0" smtClean="0"/>
              <a:t> (Fitz-Hugh-Curtis syndrome)</a:t>
            </a:r>
          </a:p>
          <a:p>
            <a:r>
              <a:rPr lang="en-US" dirty="0" smtClean="0"/>
              <a:t>NB. Chlamydia more associated with complications than </a:t>
            </a:r>
            <a:r>
              <a:rPr lang="en-US" dirty="0" err="1" smtClean="0"/>
              <a:t>gonorrhoea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5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CERVICITIS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Infection of </a:t>
            </a:r>
            <a:r>
              <a:rPr lang="en-US" dirty="0" err="1" smtClean="0"/>
              <a:t>endocervix</a:t>
            </a:r>
            <a:r>
              <a:rPr lang="en-US" dirty="0" smtClean="0"/>
              <a:t> – mucosa and </a:t>
            </a:r>
            <a:r>
              <a:rPr lang="en-US" dirty="0" err="1" smtClean="0"/>
              <a:t>stroma</a:t>
            </a:r>
            <a:endParaRPr lang="en-US" dirty="0" smtClean="0"/>
          </a:p>
          <a:p>
            <a:r>
              <a:rPr lang="en-US" dirty="0" smtClean="0"/>
              <a:t>May be acute or chronic</a:t>
            </a:r>
          </a:p>
          <a:p>
            <a:r>
              <a:rPr lang="en-US" dirty="0" smtClean="0"/>
              <a:t>Acute – may follow delivery, abortion or operation on the cervix</a:t>
            </a:r>
          </a:p>
          <a:p>
            <a:r>
              <a:rPr lang="en-US" dirty="0" smtClean="0"/>
              <a:t>Caused by pyogenic Streptococci, </a:t>
            </a:r>
            <a:r>
              <a:rPr lang="en-US" dirty="0" err="1" smtClean="0"/>
              <a:t>Staphylcoccus</a:t>
            </a:r>
            <a:r>
              <a:rPr lang="en-US" dirty="0" smtClean="0"/>
              <a:t>, E. coli etc.</a:t>
            </a:r>
          </a:p>
          <a:p>
            <a:r>
              <a:rPr lang="en-US" dirty="0" smtClean="0"/>
              <a:t>Chronic cervicitis – direct or following acute </a:t>
            </a:r>
          </a:p>
          <a:p>
            <a:r>
              <a:rPr lang="en-US" dirty="0" smtClean="0"/>
              <a:t>Due to Staphylococcus, Streptococcus, E. coli, Chlamydia trachomatis</a:t>
            </a:r>
          </a:p>
          <a:p>
            <a:r>
              <a:rPr lang="en-US" dirty="0" smtClean="0"/>
              <a:t>Usually follows childbirth or abortion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8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Cervicitis -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 vaginal discharge – </a:t>
            </a:r>
            <a:r>
              <a:rPr lang="en-US" dirty="0" err="1" smtClean="0"/>
              <a:t>muco</a:t>
            </a:r>
            <a:r>
              <a:rPr lang="en-US" dirty="0" smtClean="0"/>
              <a:t>-purulent</a:t>
            </a:r>
          </a:p>
          <a:p>
            <a:r>
              <a:rPr lang="en-US" dirty="0" smtClean="0"/>
              <a:t>Edematous , reddened, tender cervix </a:t>
            </a:r>
          </a:p>
          <a:p>
            <a:r>
              <a:rPr lang="en-US" dirty="0" smtClean="0"/>
              <a:t>Chronic most often is </a:t>
            </a:r>
            <a:r>
              <a:rPr lang="en-US" dirty="0" err="1" smtClean="0"/>
              <a:t>assymptomatic</a:t>
            </a:r>
            <a:r>
              <a:rPr lang="en-US" dirty="0" smtClean="0"/>
              <a:t> </a:t>
            </a:r>
          </a:p>
          <a:p>
            <a:r>
              <a:rPr lang="en-US" dirty="0" smtClean="0"/>
              <a:t>Occasionally – </a:t>
            </a:r>
            <a:r>
              <a:rPr lang="en-US" dirty="0" err="1" smtClean="0"/>
              <a:t>muco</a:t>
            </a:r>
            <a:r>
              <a:rPr lang="en-US" dirty="0" smtClean="0"/>
              <a:t>-purulent discharge, h/o contact bleeding</a:t>
            </a:r>
          </a:p>
          <a:p>
            <a:r>
              <a:rPr lang="en-US" dirty="0" smtClean="0"/>
              <a:t>Exam  - +/- tenderness, discharge, </a:t>
            </a:r>
            <a:r>
              <a:rPr lang="en-US" dirty="0" err="1" smtClean="0"/>
              <a:t>ectropion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2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HVS or </a:t>
            </a:r>
            <a:r>
              <a:rPr lang="en-US" dirty="0" err="1" smtClean="0"/>
              <a:t>endocervical</a:t>
            </a:r>
            <a:r>
              <a:rPr lang="en-US" dirty="0" smtClean="0"/>
              <a:t> swabs for m/c/s</a:t>
            </a:r>
          </a:p>
          <a:p>
            <a:r>
              <a:rPr lang="en-US" dirty="0" smtClean="0"/>
              <a:t>Antibiotics – mostly for gonococcus or chlamydia </a:t>
            </a:r>
          </a:p>
          <a:p>
            <a:r>
              <a:rPr lang="en-US" dirty="0" smtClean="0"/>
              <a:t>Cauterization, cryosurgery or laser</a:t>
            </a:r>
          </a:p>
          <a:p>
            <a:r>
              <a:rPr lang="en-US" dirty="0" err="1" smtClean="0"/>
              <a:t>Ectropion</a:t>
            </a:r>
            <a:r>
              <a:rPr lang="en-US" dirty="0"/>
              <a:t> </a:t>
            </a:r>
            <a:r>
              <a:rPr lang="en-US" dirty="0" smtClean="0"/>
              <a:t>– corrected </a:t>
            </a:r>
            <a:r>
              <a:rPr lang="en-US" smtClean="0"/>
              <a:t>by surgery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13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GONORRHOEA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 caused by a gram negative </a:t>
            </a:r>
            <a:r>
              <a:rPr lang="en-US" dirty="0" err="1" smtClean="0"/>
              <a:t>diplococcus</a:t>
            </a:r>
            <a:r>
              <a:rPr lang="en-US" dirty="0" smtClean="0"/>
              <a:t> – </a:t>
            </a:r>
            <a:r>
              <a:rPr lang="en-US" i="1" dirty="0" smtClean="0"/>
              <a:t>Neisseria  </a:t>
            </a:r>
            <a:r>
              <a:rPr lang="en-US" i="1" dirty="0" err="1" smtClean="0"/>
              <a:t>gonorrhoea</a:t>
            </a:r>
            <a:endParaRPr lang="en-US" i="1" dirty="0" smtClean="0"/>
          </a:p>
          <a:p>
            <a:r>
              <a:rPr lang="en-US" dirty="0" smtClean="0"/>
              <a:t>Commonly infects transitional and columnar epithelium of the </a:t>
            </a:r>
            <a:r>
              <a:rPr lang="en-US" dirty="0" err="1" smtClean="0"/>
              <a:t>genito</a:t>
            </a:r>
            <a:r>
              <a:rPr lang="en-US" dirty="0" smtClean="0"/>
              <a:t>-urinary tract</a:t>
            </a:r>
          </a:p>
          <a:p>
            <a:r>
              <a:rPr lang="en-US" dirty="0" smtClean="0"/>
              <a:t>Primary sites of infection – </a:t>
            </a:r>
            <a:r>
              <a:rPr lang="en-US" dirty="0" err="1" smtClean="0"/>
              <a:t>endocervix</a:t>
            </a:r>
            <a:r>
              <a:rPr lang="en-US" dirty="0" smtClean="0"/>
              <a:t>, urethra, </a:t>
            </a:r>
            <a:r>
              <a:rPr lang="en-US" dirty="0" err="1" smtClean="0"/>
              <a:t>Bartholin’s</a:t>
            </a:r>
            <a:r>
              <a:rPr lang="en-US" dirty="0" smtClean="0"/>
              <a:t> &amp; </a:t>
            </a:r>
            <a:r>
              <a:rPr lang="en-US" dirty="0" err="1" smtClean="0"/>
              <a:t>Skene’s</a:t>
            </a:r>
            <a:r>
              <a:rPr lang="en-US" dirty="0" smtClean="0"/>
              <a:t> glands</a:t>
            </a:r>
          </a:p>
          <a:p>
            <a:r>
              <a:rPr lang="en-US" dirty="0" smtClean="0"/>
              <a:t>Other sites – oropharynx, </a:t>
            </a:r>
            <a:r>
              <a:rPr lang="en-US" dirty="0" err="1" smtClean="0"/>
              <a:t>anorectal</a:t>
            </a:r>
            <a:r>
              <a:rPr lang="en-US" dirty="0" smtClean="0"/>
              <a:t> region, conjunctiva, </a:t>
            </a:r>
            <a:r>
              <a:rPr lang="en-US" dirty="0" err="1" smtClean="0"/>
              <a:t>vulvo</a:t>
            </a:r>
            <a:r>
              <a:rPr lang="en-US" dirty="0" smtClean="0"/>
              <a:t>-vaginitis in childhood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9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Acquired via direct contact</a:t>
            </a:r>
          </a:p>
          <a:p>
            <a:r>
              <a:rPr lang="en-US" dirty="0" smtClean="0"/>
              <a:t>Incubation period = 3-7 days</a:t>
            </a:r>
          </a:p>
          <a:p>
            <a:r>
              <a:rPr lang="en-US" dirty="0" smtClean="0"/>
              <a:t>Acute inflammation at local site</a:t>
            </a:r>
          </a:p>
          <a:p>
            <a:r>
              <a:rPr lang="en-US" dirty="0" smtClean="0"/>
              <a:t>May spread along mucosal lining – ascending infection – PID</a:t>
            </a:r>
          </a:p>
          <a:p>
            <a:r>
              <a:rPr lang="en-US" dirty="0" smtClean="0"/>
              <a:t>Can be carried along by spermatozoa </a:t>
            </a:r>
          </a:p>
          <a:p>
            <a:r>
              <a:rPr lang="en-US" dirty="0" smtClean="0"/>
              <a:t>Can cause </a:t>
            </a:r>
            <a:r>
              <a:rPr lang="en-US" dirty="0" err="1" smtClean="0"/>
              <a:t>septiceamia</a:t>
            </a:r>
            <a:r>
              <a:rPr lang="en-US" dirty="0" smtClean="0"/>
              <a:t> with distant spread – tenosynovitis, septic arthritis, </a:t>
            </a:r>
            <a:r>
              <a:rPr lang="en-US" dirty="0" err="1" smtClean="0"/>
              <a:t>peri</a:t>
            </a:r>
            <a:r>
              <a:rPr lang="en-US" dirty="0" smtClean="0"/>
              <a:t>-hepatitis</a:t>
            </a:r>
          </a:p>
          <a:p>
            <a:r>
              <a:rPr lang="en-US" dirty="0" smtClean="0"/>
              <a:t>Co-exists with chlamydia (1/3 of cases), risk Syphilis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6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 - adults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Asymptomatic in 50% of cases</a:t>
            </a:r>
          </a:p>
          <a:p>
            <a:r>
              <a:rPr lang="en-US" dirty="0" smtClean="0"/>
              <a:t>Symptoms when present – non-specific</a:t>
            </a:r>
          </a:p>
          <a:p>
            <a:r>
              <a:rPr lang="en-US" dirty="0" smtClean="0"/>
              <a:t>Can be local, upper genital tract (PID) or distant (metastatic) </a:t>
            </a:r>
          </a:p>
          <a:p>
            <a:r>
              <a:rPr lang="en-US" dirty="0" smtClean="0"/>
              <a:t>Symptoms at local site:</a:t>
            </a:r>
          </a:p>
          <a:p>
            <a:pPr lvl="1"/>
            <a:r>
              <a:rPr lang="en-US" dirty="0" smtClean="0"/>
              <a:t>Dysuria, frequency of micturition</a:t>
            </a:r>
          </a:p>
          <a:p>
            <a:pPr lvl="1"/>
            <a:r>
              <a:rPr lang="en-US" dirty="0" smtClean="0"/>
              <a:t>Excessive, irritant vaginal discharge</a:t>
            </a:r>
          </a:p>
          <a:p>
            <a:pPr lvl="1"/>
            <a:r>
              <a:rPr lang="en-US" dirty="0" smtClean="0"/>
              <a:t>Acute pain with involvement of </a:t>
            </a:r>
            <a:r>
              <a:rPr lang="en-US" dirty="0" err="1" smtClean="0"/>
              <a:t>Bartholin’s</a:t>
            </a:r>
            <a:r>
              <a:rPr lang="en-US" dirty="0" smtClean="0"/>
              <a:t> gland</a:t>
            </a:r>
          </a:p>
          <a:p>
            <a:pPr lvl="1"/>
            <a:r>
              <a:rPr lang="en-US" dirty="0" smtClean="0"/>
              <a:t>Rectal discomfort with </a:t>
            </a:r>
            <a:r>
              <a:rPr lang="en-US" dirty="0" err="1" smtClean="0"/>
              <a:t>proctitis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083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at local sites of 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Labia may be swollen and inflamed</a:t>
            </a:r>
          </a:p>
          <a:p>
            <a:r>
              <a:rPr lang="en-US" dirty="0" smtClean="0"/>
              <a:t>Purulent vaginal discharge</a:t>
            </a:r>
          </a:p>
          <a:p>
            <a:r>
              <a:rPr lang="en-US" dirty="0" smtClean="0"/>
              <a:t>Inflammation at urethral meatus and openings of </a:t>
            </a:r>
            <a:r>
              <a:rPr lang="en-US" dirty="0" err="1" smtClean="0"/>
              <a:t>Bartholin’s</a:t>
            </a:r>
            <a:r>
              <a:rPr lang="en-US" dirty="0" smtClean="0"/>
              <a:t> glands ducts</a:t>
            </a:r>
          </a:p>
          <a:p>
            <a:r>
              <a:rPr lang="en-US" dirty="0" smtClean="0"/>
              <a:t>Swollen, tender glands, urethra</a:t>
            </a:r>
          </a:p>
          <a:p>
            <a:r>
              <a:rPr lang="en-US" dirty="0" smtClean="0"/>
              <a:t>Purulent exudate may be squeezed from ducts, urethra</a:t>
            </a:r>
          </a:p>
          <a:p>
            <a:r>
              <a:rPr lang="en-US" dirty="0" smtClean="0"/>
              <a:t>Reddened external cervical </a:t>
            </a:r>
            <a:r>
              <a:rPr lang="en-US" dirty="0" err="1" smtClean="0"/>
              <a:t>os</a:t>
            </a:r>
            <a:r>
              <a:rPr lang="en-US" dirty="0" smtClean="0"/>
              <a:t> with </a:t>
            </a:r>
            <a:r>
              <a:rPr lang="en-US" dirty="0" err="1" smtClean="0"/>
              <a:t>muco</a:t>
            </a:r>
            <a:r>
              <a:rPr lang="en-US" dirty="0" smtClean="0"/>
              <a:t>-purulent discharge – on speculum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08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distant spread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Arises from </a:t>
            </a:r>
            <a:r>
              <a:rPr lang="en-US" dirty="0" err="1" smtClean="0"/>
              <a:t>septiceamia</a:t>
            </a:r>
            <a:r>
              <a:rPr lang="en-US" dirty="0" smtClean="0"/>
              <a:t> or extension from pelvis</a:t>
            </a:r>
          </a:p>
          <a:p>
            <a:r>
              <a:rPr lang="en-US" dirty="0" smtClean="0"/>
              <a:t>Spread from pelvis – </a:t>
            </a:r>
            <a:r>
              <a:rPr lang="en-US" dirty="0" err="1" smtClean="0"/>
              <a:t>peri</a:t>
            </a:r>
            <a:r>
              <a:rPr lang="en-US" dirty="0" smtClean="0"/>
              <a:t>-hepatitis (adhesions)</a:t>
            </a:r>
          </a:p>
          <a:p>
            <a:r>
              <a:rPr lang="en-US" dirty="0" err="1" smtClean="0"/>
              <a:t>Septiceamia</a:t>
            </a:r>
            <a:r>
              <a:rPr lang="en-US" dirty="0" smtClean="0"/>
              <a:t> presents with:</a:t>
            </a:r>
          </a:p>
          <a:p>
            <a:pPr lvl="1"/>
            <a:r>
              <a:rPr lang="en-US" dirty="0" smtClean="0"/>
              <a:t>Low grade fever</a:t>
            </a:r>
          </a:p>
          <a:p>
            <a:pPr lvl="1"/>
            <a:r>
              <a:rPr lang="en-US" dirty="0" err="1" smtClean="0"/>
              <a:t>Polyathralgia</a:t>
            </a:r>
            <a:endParaRPr lang="en-US" dirty="0" smtClean="0"/>
          </a:p>
          <a:p>
            <a:pPr lvl="1"/>
            <a:r>
              <a:rPr lang="en-US" dirty="0" smtClean="0"/>
              <a:t>Tenosynovitis</a:t>
            </a:r>
          </a:p>
          <a:p>
            <a:pPr lvl="1"/>
            <a:r>
              <a:rPr lang="en-US" dirty="0" smtClean="0"/>
              <a:t>Endocarditis</a:t>
            </a:r>
          </a:p>
          <a:p>
            <a:pPr lvl="1"/>
            <a:r>
              <a:rPr lang="en-US" dirty="0" smtClean="0"/>
              <a:t>Skin rash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2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708</Words>
  <Application>Microsoft Office PowerPoint</Application>
  <PresentationFormat>On-screen Show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CERVICITIS, GONORRHOEA, CHLAMYDIA</vt:lpstr>
      <vt:lpstr>CERVICITIS </vt:lpstr>
      <vt:lpstr>Cervicitis - presentation</vt:lpstr>
      <vt:lpstr>Management </vt:lpstr>
      <vt:lpstr>GONORRHOEA</vt:lpstr>
      <vt:lpstr>Pathology </vt:lpstr>
      <vt:lpstr>Clinical presentation - adults</vt:lpstr>
      <vt:lpstr>Signs at local sites of infection</vt:lpstr>
      <vt:lpstr>Features of distant spread</vt:lpstr>
      <vt:lpstr>Investigations  </vt:lpstr>
      <vt:lpstr>Treatment </vt:lpstr>
      <vt:lpstr>Complications </vt:lpstr>
      <vt:lpstr>CHLAMYDIAL INFECTIONS</vt:lpstr>
      <vt:lpstr>Clinical presentation</vt:lpstr>
      <vt:lpstr>Investigations </vt:lpstr>
      <vt:lpstr>Treatment regime</vt:lpstr>
      <vt:lpstr>Complications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CERVICITIS, GONORRHOEA, CHLAMYDIA</dc:title>
  <dc:creator>Dr. Aswani</dc:creator>
  <cp:lastModifiedBy>gilbert</cp:lastModifiedBy>
  <cp:revision>15</cp:revision>
  <dcterms:created xsi:type="dcterms:W3CDTF">2020-07-23T03:30:31Z</dcterms:created>
  <dcterms:modified xsi:type="dcterms:W3CDTF">2023-03-26T20:39:04Z</dcterms:modified>
</cp:coreProperties>
</file>