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318" r:id="rId3"/>
    <p:sldId id="319" r:id="rId4"/>
    <p:sldId id="320" r:id="rId5"/>
    <p:sldId id="258" r:id="rId6"/>
    <p:sldId id="259" r:id="rId7"/>
    <p:sldId id="261" r:id="rId8"/>
    <p:sldId id="262" r:id="rId9"/>
    <p:sldId id="342" r:id="rId10"/>
    <p:sldId id="263" r:id="rId11"/>
    <p:sldId id="284" r:id="rId12"/>
    <p:sldId id="285" r:id="rId13"/>
    <p:sldId id="288" r:id="rId14"/>
    <p:sldId id="323" r:id="rId15"/>
    <p:sldId id="327" r:id="rId16"/>
    <p:sldId id="328" r:id="rId17"/>
    <p:sldId id="329" r:id="rId18"/>
    <p:sldId id="331" r:id="rId19"/>
    <p:sldId id="332" r:id="rId20"/>
    <p:sldId id="363" r:id="rId21"/>
    <p:sldId id="362" r:id="rId22"/>
    <p:sldId id="337" r:id="rId23"/>
    <p:sldId id="336" r:id="rId24"/>
    <p:sldId id="374" r:id="rId25"/>
    <p:sldId id="330" r:id="rId26"/>
    <p:sldId id="334" r:id="rId27"/>
    <p:sldId id="333" r:id="rId28"/>
    <p:sldId id="335" r:id="rId29"/>
    <p:sldId id="289" r:id="rId30"/>
    <p:sldId id="321" r:id="rId31"/>
    <p:sldId id="267" r:id="rId32"/>
    <p:sldId id="268" r:id="rId33"/>
    <p:sldId id="290" r:id="rId34"/>
    <p:sldId id="295" r:id="rId35"/>
    <p:sldId id="303" r:id="rId36"/>
    <p:sldId id="305" r:id="rId37"/>
    <p:sldId id="306" r:id="rId38"/>
    <p:sldId id="304" r:id="rId39"/>
    <p:sldId id="307" r:id="rId40"/>
    <p:sldId id="282" r:id="rId41"/>
    <p:sldId id="283" r:id="rId42"/>
    <p:sldId id="270" r:id="rId43"/>
    <p:sldId id="343" r:id="rId44"/>
    <p:sldId id="338" r:id="rId45"/>
    <p:sldId id="339" r:id="rId46"/>
    <p:sldId id="271" r:id="rId47"/>
    <p:sldId id="344" r:id="rId48"/>
    <p:sldId id="340" r:id="rId49"/>
    <p:sldId id="341" r:id="rId50"/>
    <p:sldId id="347" r:id="rId51"/>
    <p:sldId id="348" r:id="rId52"/>
    <p:sldId id="272" r:id="rId53"/>
    <p:sldId id="346" r:id="rId54"/>
    <p:sldId id="345" r:id="rId55"/>
    <p:sldId id="309" r:id="rId56"/>
    <p:sldId id="308" r:id="rId57"/>
    <p:sldId id="296" r:id="rId58"/>
    <p:sldId id="349" r:id="rId59"/>
    <p:sldId id="351" r:id="rId60"/>
    <p:sldId id="273" r:id="rId61"/>
    <p:sldId id="311" r:id="rId62"/>
    <p:sldId id="312" r:id="rId63"/>
    <p:sldId id="313" r:id="rId64"/>
    <p:sldId id="274" r:id="rId65"/>
    <p:sldId id="352" r:id="rId66"/>
    <p:sldId id="314" r:id="rId67"/>
    <p:sldId id="315" r:id="rId68"/>
    <p:sldId id="353" r:id="rId69"/>
    <p:sldId id="354" r:id="rId70"/>
    <p:sldId id="275" r:id="rId71"/>
    <p:sldId id="316" r:id="rId72"/>
    <p:sldId id="355" r:id="rId73"/>
    <p:sldId id="365" r:id="rId74"/>
    <p:sldId id="356" r:id="rId75"/>
    <p:sldId id="357" r:id="rId76"/>
    <p:sldId id="364" r:id="rId77"/>
    <p:sldId id="276" r:id="rId78"/>
    <p:sldId id="297" r:id="rId79"/>
    <p:sldId id="301" r:id="rId80"/>
    <p:sldId id="298" r:id="rId81"/>
    <p:sldId id="299" r:id="rId82"/>
    <p:sldId id="302" r:id="rId83"/>
    <p:sldId id="277" r:id="rId84"/>
    <p:sldId id="278" r:id="rId85"/>
    <p:sldId id="294" r:id="rId86"/>
    <p:sldId id="279" r:id="rId87"/>
    <p:sldId id="292" r:id="rId88"/>
    <p:sldId id="361" r:id="rId89"/>
    <p:sldId id="280" r:id="rId90"/>
    <p:sldId id="360" r:id="rId91"/>
    <p:sldId id="359" r:id="rId92"/>
    <p:sldId id="281" r:id="rId93"/>
    <p:sldId id="358" r:id="rId94"/>
    <p:sldId id="367" r:id="rId95"/>
    <p:sldId id="373" r:id="rId96"/>
    <p:sldId id="372" r:id="rId97"/>
    <p:sldId id="366" r:id="rId98"/>
    <p:sldId id="368" r:id="rId99"/>
    <p:sldId id="369"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BAF308-18D4-46BF-8BAA-82C0BE2FAA7F}">
          <p14:sldIdLst>
            <p14:sldId id="317"/>
            <p14:sldId id="318"/>
            <p14:sldId id="319"/>
            <p14:sldId id="320"/>
            <p14:sldId id="258"/>
            <p14:sldId id="259"/>
            <p14:sldId id="261"/>
            <p14:sldId id="262"/>
            <p14:sldId id="342"/>
            <p14:sldId id="263"/>
            <p14:sldId id="284"/>
            <p14:sldId id="285"/>
            <p14:sldId id="288"/>
            <p14:sldId id="323"/>
            <p14:sldId id="327"/>
            <p14:sldId id="328"/>
            <p14:sldId id="329"/>
            <p14:sldId id="331"/>
            <p14:sldId id="332"/>
            <p14:sldId id="363"/>
            <p14:sldId id="362"/>
            <p14:sldId id="337"/>
            <p14:sldId id="336"/>
            <p14:sldId id="374"/>
            <p14:sldId id="330"/>
            <p14:sldId id="334"/>
            <p14:sldId id="333"/>
            <p14:sldId id="335"/>
            <p14:sldId id="289"/>
            <p14:sldId id="321"/>
            <p14:sldId id="267"/>
            <p14:sldId id="268"/>
            <p14:sldId id="290"/>
            <p14:sldId id="295"/>
            <p14:sldId id="303"/>
            <p14:sldId id="305"/>
            <p14:sldId id="306"/>
            <p14:sldId id="304"/>
            <p14:sldId id="307"/>
            <p14:sldId id="282"/>
            <p14:sldId id="283"/>
            <p14:sldId id="270"/>
            <p14:sldId id="343"/>
            <p14:sldId id="338"/>
            <p14:sldId id="339"/>
            <p14:sldId id="271"/>
            <p14:sldId id="344"/>
            <p14:sldId id="340"/>
            <p14:sldId id="341"/>
            <p14:sldId id="347"/>
            <p14:sldId id="348"/>
            <p14:sldId id="272"/>
            <p14:sldId id="346"/>
            <p14:sldId id="345"/>
            <p14:sldId id="309"/>
            <p14:sldId id="308"/>
            <p14:sldId id="296"/>
            <p14:sldId id="349"/>
            <p14:sldId id="351"/>
            <p14:sldId id="273"/>
            <p14:sldId id="311"/>
            <p14:sldId id="312"/>
            <p14:sldId id="313"/>
            <p14:sldId id="274"/>
            <p14:sldId id="352"/>
            <p14:sldId id="314"/>
            <p14:sldId id="315"/>
            <p14:sldId id="353"/>
            <p14:sldId id="354"/>
            <p14:sldId id="275"/>
            <p14:sldId id="316"/>
            <p14:sldId id="355"/>
            <p14:sldId id="365"/>
            <p14:sldId id="356"/>
            <p14:sldId id="357"/>
          </p14:sldIdLst>
        </p14:section>
        <p14:section name="Untitled Section" id="{43D62250-37E7-4D11-BF07-0F103AD728D4}">
          <p14:sldIdLst>
            <p14:sldId id="364"/>
            <p14:sldId id="276"/>
            <p14:sldId id="297"/>
            <p14:sldId id="301"/>
            <p14:sldId id="298"/>
            <p14:sldId id="299"/>
            <p14:sldId id="302"/>
            <p14:sldId id="277"/>
            <p14:sldId id="278"/>
            <p14:sldId id="294"/>
            <p14:sldId id="279"/>
            <p14:sldId id="292"/>
            <p14:sldId id="361"/>
            <p14:sldId id="280"/>
            <p14:sldId id="360"/>
            <p14:sldId id="359"/>
            <p14:sldId id="281"/>
            <p14:sldId id="358"/>
            <p14:sldId id="367"/>
            <p14:sldId id="373"/>
            <p14:sldId id="372"/>
            <p14:sldId id="366"/>
            <p14:sldId id="368"/>
            <p14:sldId id="3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varScale="1">
        <p:scale>
          <a:sx n="70" d="100"/>
          <a:sy n="70" d="100"/>
        </p:scale>
        <p:origin x="-13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CBCFDE-9FB7-4F30-9CB3-783E09B357B8}"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D57E1-F512-4141-96E8-616A00A28819}" type="slidenum">
              <a:rPr lang="en-US" smtClean="0"/>
              <a:t>‹#›</a:t>
            </a:fld>
            <a:endParaRPr lang="en-US"/>
          </a:p>
        </p:txBody>
      </p:sp>
    </p:spTree>
    <p:extLst>
      <p:ext uri="{BB962C8B-B14F-4D97-AF65-F5344CB8AC3E}">
        <p14:creationId xmlns:p14="http://schemas.microsoft.com/office/powerpoint/2010/main" val="982540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CBCFDE-9FB7-4F30-9CB3-783E09B357B8}"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D57E1-F512-4141-96E8-616A00A28819}" type="slidenum">
              <a:rPr lang="en-US" smtClean="0"/>
              <a:t>‹#›</a:t>
            </a:fld>
            <a:endParaRPr lang="en-US"/>
          </a:p>
        </p:txBody>
      </p:sp>
    </p:spTree>
    <p:extLst>
      <p:ext uri="{BB962C8B-B14F-4D97-AF65-F5344CB8AC3E}">
        <p14:creationId xmlns:p14="http://schemas.microsoft.com/office/powerpoint/2010/main" val="628487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CBCFDE-9FB7-4F30-9CB3-783E09B357B8}"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D57E1-F512-4141-96E8-616A00A28819}" type="slidenum">
              <a:rPr lang="en-US" smtClean="0"/>
              <a:t>‹#›</a:t>
            </a:fld>
            <a:endParaRPr lang="en-US"/>
          </a:p>
        </p:txBody>
      </p:sp>
    </p:spTree>
    <p:extLst>
      <p:ext uri="{BB962C8B-B14F-4D97-AF65-F5344CB8AC3E}">
        <p14:creationId xmlns:p14="http://schemas.microsoft.com/office/powerpoint/2010/main" val="1649617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CBCFDE-9FB7-4F30-9CB3-783E09B357B8}"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D57E1-F512-4141-96E8-616A00A28819}" type="slidenum">
              <a:rPr lang="en-US" smtClean="0"/>
              <a:t>‹#›</a:t>
            </a:fld>
            <a:endParaRPr lang="en-US"/>
          </a:p>
        </p:txBody>
      </p:sp>
    </p:spTree>
    <p:extLst>
      <p:ext uri="{BB962C8B-B14F-4D97-AF65-F5344CB8AC3E}">
        <p14:creationId xmlns:p14="http://schemas.microsoft.com/office/powerpoint/2010/main" val="32792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CBCFDE-9FB7-4F30-9CB3-783E09B357B8}"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D57E1-F512-4141-96E8-616A00A28819}" type="slidenum">
              <a:rPr lang="en-US" smtClean="0"/>
              <a:t>‹#›</a:t>
            </a:fld>
            <a:endParaRPr lang="en-US"/>
          </a:p>
        </p:txBody>
      </p:sp>
    </p:spTree>
    <p:extLst>
      <p:ext uri="{BB962C8B-B14F-4D97-AF65-F5344CB8AC3E}">
        <p14:creationId xmlns:p14="http://schemas.microsoft.com/office/powerpoint/2010/main" val="354314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CBCFDE-9FB7-4F30-9CB3-783E09B357B8}"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D57E1-F512-4141-96E8-616A00A28819}" type="slidenum">
              <a:rPr lang="en-US" smtClean="0"/>
              <a:t>‹#›</a:t>
            </a:fld>
            <a:endParaRPr lang="en-US"/>
          </a:p>
        </p:txBody>
      </p:sp>
    </p:spTree>
    <p:extLst>
      <p:ext uri="{BB962C8B-B14F-4D97-AF65-F5344CB8AC3E}">
        <p14:creationId xmlns:p14="http://schemas.microsoft.com/office/powerpoint/2010/main" val="108747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CBCFDE-9FB7-4F30-9CB3-783E09B357B8}" type="datetimeFigureOut">
              <a:rPr lang="en-US" smtClean="0"/>
              <a:t>8/11/2020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D57E1-F512-4141-96E8-616A00A28819}" type="slidenum">
              <a:rPr lang="en-US" smtClean="0"/>
              <a:t>‹#›</a:t>
            </a:fld>
            <a:endParaRPr lang="en-US"/>
          </a:p>
        </p:txBody>
      </p:sp>
    </p:spTree>
    <p:extLst>
      <p:ext uri="{BB962C8B-B14F-4D97-AF65-F5344CB8AC3E}">
        <p14:creationId xmlns:p14="http://schemas.microsoft.com/office/powerpoint/2010/main" val="249065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CBCFDE-9FB7-4F30-9CB3-783E09B357B8}" type="datetimeFigureOut">
              <a:rPr lang="en-US" smtClean="0"/>
              <a:t>8/11/2020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D57E1-F512-4141-96E8-616A00A28819}" type="slidenum">
              <a:rPr lang="en-US" smtClean="0"/>
              <a:t>‹#›</a:t>
            </a:fld>
            <a:endParaRPr lang="en-US"/>
          </a:p>
        </p:txBody>
      </p:sp>
    </p:spTree>
    <p:extLst>
      <p:ext uri="{BB962C8B-B14F-4D97-AF65-F5344CB8AC3E}">
        <p14:creationId xmlns:p14="http://schemas.microsoft.com/office/powerpoint/2010/main" val="380401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CBCFDE-9FB7-4F30-9CB3-783E09B357B8}" type="datetimeFigureOut">
              <a:rPr lang="en-US" smtClean="0"/>
              <a:t>8/11/2020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D57E1-F512-4141-96E8-616A00A28819}" type="slidenum">
              <a:rPr lang="en-US" smtClean="0"/>
              <a:t>‹#›</a:t>
            </a:fld>
            <a:endParaRPr lang="en-US"/>
          </a:p>
        </p:txBody>
      </p:sp>
    </p:spTree>
    <p:extLst>
      <p:ext uri="{BB962C8B-B14F-4D97-AF65-F5344CB8AC3E}">
        <p14:creationId xmlns:p14="http://schemas.microsoft.com/office/powerpoint/2010/main" val="2237978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BCFDE-9FB7-4F30-9CB3-783E09B357B8}"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D57E1-F512-4141-96E8-616A00A28819}" type="slidenum">
              <a:rPr lang="en-US" smtClean="0"/>
              <a:t>‹#›</a:t>
            </a:fld>
            <a:endParaRPr lang="en-US"/>
          </a:p>
        </p:txBody>
      </p:sp>
    </p:spTree>
    <p:extLst>
      <p:ext uri="{BB962C8B-B14F-4D97-AF65-F5344CB8AC3E}">
        <p14:creationId xmlns:p14="http://schemas.microsoft.com/office/powerpoint/2010/main" val="36825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BCFDE-9FB7-4F30-9CB3-783E09B357B8}"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D57E1-F512-4141-96E8-616A00A28819}" type="slidenum">
              <a:rPr lang="en-US" smtClean="0"/>
              <a:t>‹#›</a:t>
            </a:fld>
            <a:endParaRPr lang="en-US"/>
          </a:p>
        </p:txBody>
      </p:sp>
    </p:spTree>
    <p:extLst>
      <p:ext uri="{BB962C8B-B14F-4D97-AF65-F5344CB8AC3E}">
        <p14:creationId xmlns:p14="http://schemas.microsoft.com/office/powerpoint/2010/main" val="3764192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BCFDE-9FB7-4F30-9CB3-783E09B357B8}" type="datetimeFigureOut">
              <a:rPr lang="en-US" smtClean="0"/>
              <a:t>8/11/2020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D57E1-F512-4141-96E8-616A00A28819}" type="slidenum">
              <a:rPr lang="en-US" smtClean="0"/>
              <a:t>‹#›</a:t>
            </a:fld>
            <a:endParaRPr lang="en-US"/>
          </a:p>
        </p:txBody>
      </p:sp>
    </p:spTree>
    <p:extLst>
      <p:ext uri="{BB962C8B-B14F-4D97-AF65-F5344CB8AC3E}">
        <p14:creationId xmlns:p14="http://schemas.microsoft.com/office/powerpoint/2010/main" val="1284308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293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399" y="0"/>
            <a:ext cx="92964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916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CHEST TRAUMA</a:t>
            </a:r>
            <a:endParaRPr lang="en-US" sz="3200" dirty="0"/>
          </a:p>
        </p:txBody>
      </p:sp>
      <p:sp>
        <p:nvSpPr>
          <p:cNvPr id="3" name="Content Placeholder 2"/>
          <p:cNvSpPr>
            <a:spLocks noGrp="1"/>
          </p:cNvSpPr>
          <p:nvPr>
            <p:ph idx="1"/>
          </p:nvPr>
        </p:nvSpPr>
        <p:spPr>
          <a:xfrm>
            <a:off x="457200" y="1524000"/>
            <a:ext cx="8229600" cy="4525963"/>
          </a:xfrm>
        </p:spPr>
        <p:txBody>
          <a:bodyPr>
            <a:normAutofit/>
          </a:bodyPr>
          <a:lstStyle/>
          <a:p>
            <a:pPr marL="0" indent="0">
              <a:buNone/>
            </a:pPr>
            <a:r>
              <a:rPr lang="en-US" sz="2800" dirty="0" smtClean="0"/>
              <a:t>MECHANISM OF INJURY</a:t>
            </a:r>
            <a:endParaRPr lang="en-US" sz="2800" dirty="0"/>
          </a:p>
        </p:txBody>
      </p:sp>
      <p:sp>
        <p:nvSpPr>
          <p:cNvPr id="4" name="Rectangle 3"/>
          <p:cNvSpPr/>
          <p:nvPr/>
        </p:nvSpPr>
        <p:spPr>
          <a:xfrm>
            <a:off x="533400" y="2274838"/>
            <a:ext cx="8153400" cy="3539430"/>
          </a:xfrm>
          <a:prstGeom prst="rect">
            <a:avLst/>
          </a:prstGeom>
        </p:spPr>
        <p:txBody>
          <a:bodyPr wrap="square">
            <a:spAutoFit/>
          </a:bodyPr>
          <a:lstStyle/>
          <a:p>
            <a:r>
              <a:rPr lang="en-US" sz="2800" dirty="0"/>
              <a:t>Penetrating injuries</a:t>
            </a:r>
          </a:p>
          <a:p>
            <a:r>
              <a:rPr lang="en-US" sz="2800" dirty="0"/>
              <a:t>              -stab wounds</a:t>
            </a:r>
          </a:p>
          <a:p>
            <a:r>
              <a:rPr lang="en-US" sz="2800" dirty="0"/>
              <a:t>              - gun shots</a:t>
            </a:r>
          </a:p>
          <a:p>
            <a:r>
              <a:rPr lang="en-US" sz="2800" dirty="0"/>
              <a:t>              - iatrogenic</a:t>
            </a:r>
          </a:p>
          <a:p>
            <a:r>
              <a:rPr lang="en-US" sz="2800" dirty="0"/>
              <a:t>Blunt trauma</a:t>
            </a:r>
          </a:p>
          <a:p>
            <a:r>
              <a:rPr lang="en-US" sz="2800" dirty="0"/>
              <a:t>             - RTAs</a:t>
            </a:r>
          </a:p>
          <a:p>
            <a:r>
              <a:rPr lang="en-US" sz="2800" dirty="0"/>
              <a:t>             - falls</a:t>
            </a:r>
          </a:p>
          <a:p>
            <a:r>
              <a:rPr lang="en-US" sz="2800" dirty="0"/>
              <a:t>             - falling objects</a:t>
            </a:r>
          </a:p>
        </p:txBody>
      </p:sp>
    </p:spTree>
    <p:extLst>
      <p:ext uri="{BB962C8B-B14F-4D97-AF65-F5344CB8AC3E}">
        <p14:creationId xmlns:p14="http://schemas.microsoft.com/office/powerpoint/2010/main" val="3907267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Iatrogenic Injuries</a:t>
            </a:r>
          </a:p>
        </p:txBody>
      </p:sp>
      <p:sp>
        <p:nvSpPr>
          <p:cNvPr id="3" name="Content Placeholder 2"/>
          <p:cNvSpPr>
            <a:spLocks noGrp="1"/>
          </p:cNvSpPr>
          <p:nvPr>
            <p:ph idx="1"/>
          </p:nvPr>
        </p:nvSpPr>
        <p:spPr/>
        <p:txBody>
          <a:bodyPr/>
          <a:lstStyle/>
          <a:p>
            <a:r>
              <a:rPr lang="en-US" dirty="0"/>
              <a:t>Central line insertion </a:t>
            </a:r>
          </a:p>
          <a:p>
            <a:r>
              <a:rPr lang="en-US" dirty="0"/>
              <a:t>Cardiopulmonary resuscitation</a:t>
            </a:r>
          </a:p>
          <a:p>
            <a:r>
              <a:rPr lang="en-US" dirty="0"/>
              <a:t>Esophagoscopy / dilatation of esophageal strictures</a:t>
            </a:r>
          </a:p>
          <a:p>
            <a:r>
              <a:rPr lang="en-US" dirty="0"/>
              <a:t>Thoracotomy</a:t>
            </a:r>
          </a:p>
          <a:p>
            <a:r>
              <a:rPr lang="en-US" dirty="0"/>
              <a:t>Sternotomy</a:t>
            </a:r>
          </a:p>
          <a:p>
            <a:r>
              <a:rPr lang="en-US" dirty="0"/>
              <a:t>Thoracoscopy</a:t>
            </a:r>
          </a:p>
          <a:p>
            <a:endParaRPr lang="en-US" dirty="0"/>
          </a:p>
        </p:txBody>
      </p:sp>
    </p:spTree>
    <p:extLst>
      <p:ext uri="{BB962C8B-B14F-4D97-AF65-F5344CB8AC3E}">
        <p14:creationId xmlns:p14="http://schemas.microsoft.com/office/powerpoint/2010/main" val="1877700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PNEUMOTHORAX</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a:t>Free air in the plural space</a:t>
            </a:r>
          </a:p>
          <a:p>
            <a:r>
              <a:rPr lang="en-US" dirty="0"/>
              <a:t>Associated </a:t>
            </a:r>
            <a:r>
              <a:rPr lang="en-US" dirty="0" smtClean="0"/>
              <a:t>with;</a:t>
            </a:r>
          </a:p>
          <a:p>
            <a:pPr marL="0" indent="0">
              <a:buNone/>
            </a:pPr>
            <a:r>
              <a:rPr lang="en-US" dirty="0"/>
              <a:t> </a:t>
            </a:r>
            <a:r>
              <a:rPr lang="en-US" dirty="0" smtClean="0"/>
              <a:t>    </a:t>
            </a:r>
            <a:r>
              <a:rPr lang="en-US" dirty="0"/>
              <a:t>surgical emphysema</a:t>
            </a:r>
          </a:p>
          <a:p>
            <a:pPr marL="0" indent="0">
              <a:buNone/>
            </a:pPr>
            <a:r>
              <a:rPr lang="en-US" dirty="0" smtClean="0"/>
              <a:t>     Penetrating </a:t>
            </a:r>
            <a:r>
              <a:rPr lang="en-US" dirty="0"/>
              <a:t>injuries</a:t>
            </a:r>
          </a:p>
          <a:p>
            <a:pPr marL="0" indent="0">
              <a:buNone/>
            </a:pPr>
            <a:r>
              <a:rPr lang="en-US" dirty="0" smtClean="0"/>
              <a:t>    Open </a:t>
            </a:r>
            <a:r>
              <a:rPr lang="en-US" dirty="0"/>
              <a:t>(sucking) chest wound</a:t>
            </a:r>
          </a:p>
          <a:p>
            <a:pPr marL="0" indent="0">
              <a:buNone/>
            </a:pPr>
            <a:r>
              <a:rPr lang="en-US" dirty="0" smtClean="0"/>
              <a:t>     Rib </a:t>
            </a:r>
            <a:r>
              <a:rPr lang="en-US" dirty="0"/>
              <a:t>fractures (blunt trauma)</a:t>
            </a:r>
          </a:p>
          <a:p>
            <a:pPr marL="0" indent="0">
              <a:buNone/>
            </a:pPr>
            <a:r>
              <a:rPr lang="en-US" dirty="0" smtClean="0"/>
              <a:t>    Airway </a:t>
            </a:r>
            <a:r>
              <a:rPr lang="en-US" dirty="0"/>
              <a:t>or esophageal </a:t>
            </a:r>
            <a:r>
              <a:rPr lang="en-US" dirty="0" smtClean="0"/>
              <a:t>rupture</a:t>
            </a:r>
          </a:p>
          <a:p>
            <a:pPr marL="0" indent="0">
              <a:buNone/>
            </a:pPr>
            <a:r>
              <a:rPr lang="en-US" dirty="0" smtClean="0"/>
              <a:t>    Spontaneous pneumothorax  -pulmonary TB</a:t>
            </a:r>
          </a:p>
          <a:p>
            <a:pPr marL="0" indent="0">
              <a:buNone/>
            </a:pPr>
            <a:r>
              <a:rPr lang="en-US" dirty="0"/>
              <a:t> </a:t>
            </a:r>
            <a:r>
              <a:rPr lang="en-US" dirty="0" smtClean="0"/>
              <a:t>                                                        - Asthma  </a:t>
            </a:r>
          </a:p>
          <a:p>
            <a:pPr marL="0" indent="0">
              <a:buNone/>
            </a:pPr>
            <a:endParaRPr lang="en-US" dirty="0"/>
          </a:p>
          <a:p>
            <a:endParaRPr lang="en-US" dirty="0"/>
          </a:p>
        </p:txBody>
      </p:sp>
    </p:spTree>
    <p:extLst>
      <p:ext uri="{BB962C8B-B14F-4D97-AF65-F5344CB8AC3E}">
        <p14:creationId xmlns:p14="http://schemas.microsoft.com/office/powerpoint/2010/main" val="1138576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PNEUMOTHORAX</a:t>
            </a:r>
            <a:endParaRPr lang="en-US" sz="3200" dirty="0"/>
          </a:p>
        </p:txBody>
      </p:sp>
      <p:sp>
        <p:nvSpPr>
          <p:cNvPr id="3" name="Content Placeholder 2"/>
          <p:cNvSpPr>
            <a:spLocks noGrp="1"/>
          </p:cNvSpPr>
          <p:nvPr>
            <p:ph idx="1"/>
          </p:nvPr>
        </p:nvSpPr>
        <p:spPr/>
        <p:txBody>
          <a:bodyPr/>
          <a:lstStyle/>
          <a:p>
            <a:pPr marL="0" indent="0">
              <a:buNone/>
            </a:pPr>
            <a:r>
              <a:rPr lang="en-US" dirty="0"/>
              <a:t>Pneumothorax - is an accumulation of air or gas in the pleural space (the space between visceral and parietal pleura of the chest cavity), which can impair with ventilation, oxygenation, or both</a:t>
            </a:r>
            <a:r>
              <a:rPr lang="en-US" dirty="0" smtClean="0"/>
              <a:t>.</a:t>
            </a:r>
          </a:p>
          <a:p>
            <a:pPr marL="0" indent="0">
              <a:buNone/>
            </a:pPr>
            <a:r>
              <a:rPr lang="en-US" dirty="0" smtClean="0"/>
              <a:t> </a:t>
            </a:r>
            <a:r>
              <a:rPr lang="en-US" dirty="0"/>
              <a:t>This condition can vary in its presentation from asymptomatic to life-threatening</a:t>
            </a:r>
          </a:p>
        </p:txBody>
      </p:sp>
    </p:spTree>
    <p:extLst>
      <p:ext uri="{BB962C8B-B14F-4D97-AF65-F5344CB8AC3E}">
        <p14:creationId xmlns:p14="http://schemas.microsoft.com/office/powerpoint/2010/main" val="1262372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TYPES OF PNEUMOTHORAX</a:t>
            </a:r>
            <a:endParaRPr lang="en-US" sz="3200" dirty="0"/>
          </a:p>
        </p:txBody>
      </p:sp>
      <p:sp>
        <p:nvSpPr>
          <p:cNvPr id="3" name="Content Placeholder 2"/>
          <p:cNvSpPr>
            <a:spLocks noGrp="1"/>
          </p:cNvSpPr>
          <p:nvPr>
            <p:ph idx="1"/>
          </p:nvPr>
        </p:nvSpPr>
        <p:spPr/>
        <p:txBody>
          <a:bodyPr>
            <a:normAutofit fontScale="70000" lnSpcReduction="20000"/>
          </a:bodyPr>
          <a:lstStyle/>
          <a:p>
            <a:pPr marL="0" indent="0">
              <a:buNone/>
            </a:pPr>
            <a:r>
              <a:rPr lang="en-US" sz="2400" dirty="0" smtClean="0"/>
              <a:t>SPONTANEOUS PNEUMOTHORAX</a:t>
            </a:r>
          </a:p>
          <a:p>
            <a:pPr marL="0" indent="0">
              <a:buNone/>
            </a:pPr>
            <a:r>
              <a:rPr lang="en-US" sz="2000" dirty="0" smtClean="0"/>
              <a:t>PRIMARY-  no underlying cause</a:t>
            </a:r>
          </a:p>
          <a:p>
            <a:pPr marL="0" indent="0">
              <a:buNone/>
            </a:pPr>
            <a:r>
              <a:rPr lang="en-US" sz="2000" dirty="0"/>
              <a:t> </a:t>
            </a:r>
            <a:r>
              <a:rPr lang="en-US" sz="2000" dirty="0" smtClean="0"/>
              <a:t>                  -predisposing </a:t>
            </a:r>
            <a:r>
              <a:rPr lang="en-US" sz="2000" dirty="0" smtClean="0"/>
              <a:t>factors-smoking</a:t>
            </a:r>
            <a:endParaRPr lang="en-US" sz="2000" dirty="0" smtClean="0"/>
          </a:p>
          <a:p>
            <a:pPr marL="0" indent="0">
              <a:buNone/>
            </a:pPr>
            <a:endParaRPr lang="en-US" sz="2000" dirty="0"/>
          </a:p>
          <a:p>
            <a:pPr marL="0" indent="0">
              <a:buNone/>
            </a:pPr>
            <a:r>
              <a:rPr lang="en-US" sz="2000" dirty="0" smtClean="0"/>
              <a:t>SECONDARY;-due to a known underlying lung disease </a:t>
            </a:r>
            <a:r>
              <a:rPr lang="en-US" sz="2000" dirty="0" err="1" smtClean="0"/>
              <a:t>e,g</a:t>
            </a:r>
            <a:endParaRPr lang="en-US" sz="2000" dirty="0" smtClean="0"/>
          </a:p>
          <a:p>
            <a:pPr marL="0" indent="0">
              <a:buNone/>
            </a:pPr>
            <a:r>
              <a:rPr lang="en-US" sz="2000" dirty="0"/>
              <a:t> </a:t>
            </a:r>
            <a:r>
              <a:rPr lang="en-US" sz="2000" dirty="0" smtClean="0"/>
              <a:t>                                  Bronchial asthma</a:t>
            </a:r>
          </a:p>
          <a:p>
            <a:pPr marL="0" indent="0">
              <a:buNone/>
            </a:pPr>
            <a:r>
              <a:rPr lang="en-US" sz="2000" dirty="0"/>
              <a:t> </a:t>
            </a:r>
            <a:r>
              <a:rPr lang="en-US" sz="2000" dirty="0" smtClean="0"/>
              <a:t>                                   pulmonary TB</a:t>
            </a:r>
          </a:p>
          <a:p>
            <a:pPr marL="0" indent="0">
              <a:buNone/>
            </a:pPr>
            <a:r>
              <a:rPr lang="en-US" sz="2000" dirty="0" smtClean="0"/>
              <a:t>                                     Lung </a:t>
            </a:r>
            <a:r>
              <a:rPr lang="en-US" sz="2000" dirty="0" smtClean="0"/>
              <a:t>abscess</a:t>
            </a:r>
          </a:p>
          <a:p>
            <a:pPr marL="0" indent="0">
              <a:buNone/>
            </a:pPr>
            <a:r>
              <a:rPr lang="en-US" sz="2000" b="1" dirty="0" smtClean="0"/>
              <a:t>Closed/Spontaneous </a:t>
            </a:r>
            <a:r>
              <a:rPr lang="en-US" sz="2000" b="1" dirty="0"/>
              <a:t>pneumothorax: </a:t>
            </a:r>
            <a:endParaRPr lang="en-US" sz="2000" b="1" dirty="0" smtClean="0"/>
          </a:p>
          <a:p>
            <a:pPr marL="0" indent="0">
              <a:buNone/>
            </a:pPr>
            <a:r>
              <a:rPr lang="en-US" sz="2000" dirty="0" smtClean="0"/>
              <a:t>when </a:t>
            </a:r>
            <a:r>
              <a:rPr lang="en-US" sz="2000" dirty="0"/>
              <a:t>air leaks into the pleural</a:t>
            </a:r>
          </a:p>
          <a:p>
            <a:pPr marL="0" indent="0">
              <a:buNone/>
            </a:pPr>
            <a:r>
              <a:rPr lang="en-US" sz="2000" dirty="0"/>
              <a:t>space due to disruption of the pleura without any apparent cause/trauma.</a:t>
            </a:r>
          </a:p>
          <a:p>
            <a:pPr marL="0" indent="0">
              <a:buNone/>
            </a:pPr>
            <a:r>
              <a:rPr lang="en-US" sz="2000" dirty="0"/>
              <a:t>Causes: rupture of a </a:t>
            </a:r>
            <a:r>
              <a:rPr lang="en-US" sz="2000" dirty="0" err="1"/>
              <a:t>subpleural</a:t>
            </a:r>
            <a:r>
              <a:rPr lang="en-US" sz="2000" dirty="0"/>
              <a:t> bleb/bullae (blister) on the surface of the</a:t>
            </a:r>
          </a:p>
          <a:p>
            <a:pPr marL="0" indent="0">
              <a:buNone/>
            </a:pPr>
            <a:r>
              <a:rPr lang="en-US" sz="2000" dirty="0"/>
              <a:t>lung; forceful coughing or pulmonary disease that erodes into the pleural</a:t>
            </a:r>
          </a:p>
          <a:p>
            <a:pPr marL="0" indent="0">
              <a:buNone/>
            </a:pPr>
            <a:r>
              <a:rPr lang="en-US" sz="2000" dirty="0"/>
              <a:t>space (Chronic Obstructive Pulmonary Disease [COPD], Cystic Fibrosis [CF],</a:t>
            </a:r>
          </a:p>
          <a:p>
            <a:pPr marL="0" indent="0">
              <a:buNone/>
            </a:pPr>
            <a:r>
              <a:rPr lang="en-US" sz="2000" dirty="0"/>
              <a:t>Tuberculosis [TB]). This condition is very common in young, tall, thin</a:t>
            </a:r>
          </a:p>
          <a:p>
            <a:pPr marL="0" indent="0">
              <a:buNone/>
            </a:pPr>
            <a:r>
              <a:rPr lang="en-US" sz="2000" dirty="0"/>
              <a:t>males (20-40yrs).</a:t>
            </a:r>
          </a:p>
          <a:p>
            <a:pPr marL="0" indent="0">
              <a:buNone/>
            </a:pPr>
            <a:endParaRPr lang="en-US" sz="2000" dirty="0" smtClean="0"/>
          </a:p>
          <a:p>
            <a:pPr marL="0" indent="0">
              <a:buNone/>
            </a:pPr>
            <a:r>
              <a:rPr lang="en-US" sz="2000" dirty="0"/>
              <a:t> </a:t>
            </a:r>
            <a:r>
              <a:rPr lang="en-US" sz="2000" dirty="0" smtClean="0"/>
              <a:t>                                      </a:t>
            </a:r>
          </a:p>
          <a:p>
            <a:pPr marL="0" indent="0">
              <a:buNone/>
            </a:pPr>
            <a:r>
              <a:rPr lang="en-US" sz="2000" dirty="0" smtClean="0"/>
              <a:t>                                          </a:t>
            </a:r>
          </a:p>
          <a:p>
            <a:pPr marL="0" indent="0">
              <a:buNone/>
            </a:pPr>
            <a:endParaRPr lang="en-US" sz="2000" dirty="0"/>
          </a:p>
        </p:txBody>
      </p:sp>
    </p:spTree>
    <p:extLst>
      <p:ext uri="{BB962C8B-B14F-4D97-AF65-F5344CB8AC3E}">
        <p14:creationId xmlns:p14="http://schemas.microsoft.com/office/powerpoint/2010/main" val="3232698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PNEUMOTHORAX</a:t>
            </a:r>
            <a:endParaRPr lang="en-US" sz="3200" dirty="0"/>
          </a:p>
        </p:txBody>
      </p:sp>
      <p:sp>
        <p:nvSpPr>
          <p:cNvPr id="3" name="Content Placeholder 2"/>
          <p:cNvSpPr>
            <a:spLocks noGrp="1"/>
          </p:cNvSpPr>
          <p:nvPr>
            <p:ph idx="1"/>
          </p:nvPr>
        </p:nvSpPr>
        <p:spPr/>
        <p:txBody>
          <a:bodyPr>
            <a:normAutofit fontScale="77500" lnSpcReduction="20000"/>
          </a:bodyPr>
          <a:lstStyle/>
          <a:p>
            <a:pPr marL="0" indent="0">
              <a:buNone/>
            </a:pPr>
            <a:r>
              <a:rPr lang="en-US" sz="2400" dirty="0" smtClean="0"/>
              <a:t>TRAUMATIC PNEUMOTHORAX</a:t>
            </a:r>
          </a:p>
          <a:p>
            <a:pPr marL="0" indent="0">
              <a:buNone/>
            </a:pPr>
            <a:r>
              <a:rPr lang="en-US" sz="2400" dirty="0" smtClean="0"/>
              <a:t>Majority of pneumothorax are traumatic in nature following</a:t>
            </a:r>
          </a:p>
          <a:p>
            <a:pPr marL="0" indent="0">
              <a:buNone/>
            </a:pPr>
            <a:r>
              <a:rPr lang="en-US" sz="2400" dirty="0" smtClean="0"/>
              <a:t>                    Penetrating chest trauma-stab wounds</a:t>
            </a:r>
          </a:p>
          <a:p>
            <a:pPr marL="0" indent="0">
              <a:buNone/>
            </a:pPr>
            <a:r>
              <a:rPr lang="en-US" sz="2400" dirty="0"/>
              <a:t> </a:t>
            </a:r>
            <a:r>
              <a:rPr lang="en-US" sz="2400" dirty="0" smtClean="0"/>
              <a:t>                                                                   -gun shot wounds</a:t>
            </a:r>
          </a:p>
          <a:p>
            <a:pPr marL="0" indent="0">
              <a:buNone/>
            </a:pPr>
            <a:r>
              <a:rPr lang="en-US" sz="2400" dirty="0" smtClean="0"/>
              <a:t>                     Blunt chest trauma</a:t>
            </a:r>
          </a:p>
          <a:p>
            <a:pPr marL="0" indent="0">
              <a:buNone/>
            </a:pPr>
            <a:r>
              <a:rPr lang="en-US" sz="2400" dirty="0" smtClean="0"/>
              <a:t>NON TRAUMATIC  -  Thoracic surgery</a:t>
            </a:r>
          </a:p>
          <a:p>
            <a:pPr marL="0" indent="0">
              <a:buNone/>
            </a:pPr>
            <a:r>
              <a:rPr lang="en-US" sz="2400" dirty="0"/>
              <a:t> </a:t>
            </a:r>
            <a:r>
              <a:rPr lang="en-US" sz="2400" dirty="0" smtClean="0"/>
              <a:t>                                   -cardiac surgery</a:t>
            </a:r>
          </a:p>
          <a:p>
            <a:pPr marL="0" indent="0">
              <a:buNone/>
            </a:pPr>
            <a:r>
              <a:rPr lang="en-US" sz="2400" dirty="0"/>
              <a:t> </a:t>
            </a:r>
            <a:r>
              <a:rPr lang="en-US" sz="2400" dirty="0" smtClean="0"/>
              <a:t>                                   - insertion of central </a:t>
            </a:r>
            <a:r>
              <a:rPr lang="en-US" sz="2400" dirty="0" smtClean="0"/>
              <a:t>line</a:t>
            </a:r>
          </a:p>
          <a:p>
            <a:pPr marL="0" indent="0">
              <a:buNone/>
            </a:pPr>
            <a:r>
              <a:rPr lang="en-US" sz="2400" dirty="0"/>
              <a:t>Traumatic pneumothorax</a:t>
            </a:r>
            <a:r>
              <a:rPr lang="en-US" sz="2400" dirty="0" smtClean="0"/>
              <a:t>:</a:t>
            </a:r>
          </a:p>
          <a:p>
            <a:pPr marL="0" indent="0">
              <a:buNone/>
            </a:pPr>
            <a:r>
              <a:rPr lang="en-US" sz="2400" dirty="0" smtClean="0"/>
              <a:t> </a:t>
            </a:r>
            <a:r>
              <a:rPr lang="en-US" sz="2400" dirty="0"/>
              <a:t>due to injury to the lung.</a:t>
            </a:r>
          </a:p>
          <a:p>
            <a:pPr marL="0" indent="0">
              <a:buNone/>
            </a:pPr>
            <a:r>
              <a:rPr lang="en-US" sz="2400" dirty="0"/>
              <a:t>Causes: gunshot wound; stabbing; Motor Vehicle Accident (MVA); medical</a:t>
            </a:r>
          </a:p>
          <a:p>
            <a:pPr marL="0" indent="0">
              <a:buNone/>
            </a:pPr>
            <a:r>
              <a:rPr lang="en-US" sz="2400" dirty="0"/>
              <a:t>procedures (Central Venous Catheter [CVC] insertion, thoracentesis</a:t>
            </a:r>
            <a:endParaRPr lang="en-US" sz="2400" dirty="0" smtClean="0"/>
          </a:p>
          <a:p>
            <a:pPr marL="0" indent="0">
              <a:buNone/>
            </a:pPr>
            <a:endParaRPr lang="en-US" sz="2400" dirty="0" smtClean="0"/>
          </a:p>
          <a:p>
            <a:pPr marL="0" indent="0">
              <a:buNone/>
            </a:pPr>
            <a:r>
              <a:rPr lang="en-US" sz="2400" dirty="0"/>
              <a:t> </a:t>
            </a:r>
            <a:r>
              <a:rPr lang="en-US" sz="2400" dirty="0" smtClean="0"/>
              <a:t>                   </a:t>
            </a:r>
          </a:p>
          <a:p>
            <a:pPr marL="0" indent="0">
              <a:buNone/>
            </a:pPr>
            <a:r>
              <a:rPr lang="en-US" sz="2400" dirty="0"/>
              <a:t> </a:t>
            </a:r>
            <a:r>
              <a:rPr lang="en-US" sz="2400" dirty="0" smtClean="0"/>
              <a:t>                  </a:t>
            </a:r>
            <a:endParaRPr lang="en-US" sz="2400" dirty="0"/>
          </a:p>
        </p:txBody>
      </p:sp>
    </p:spTree>
    <p:extLst>
      <p:ext uri="{BB962C8B-B14F-4D97-AF65-F5344CB8AC3E}">
        <p14:creationId xmlns:p14="http://schemas.microsoft.com/office/powerpoint/2010/main" val="2082455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TRAUMATIC PNEUMOTHORAX</a:t>
            </a:r>
            <a:endParaRPr lang="en-US" sz="3200" dirty="0"/>
          </a:p>
        </p:txBody>
      </p:sp>
      <p:sp>
        <p:nvSpPr>
          <p:cNvPr id="3" name="Content Placeholder 2"/>
          <p:cNvSpPr>
            <a:spLocks noGrp="1"/>
          </p:cNvSpPr>
          <p:nvPr>
            <p:ph idx="1"/>
          </p:nvPr>
        </p:nvSpPr>
        <p:spPr/>
        <p:txBody>
          <a:bodyPr>
            <a:normAutofit/>
          </a:bodyPr>
          <a:lstStyle/>
          <a:p>
            <a:pPr marL="0" indent="0">
              <a:buNone/>
            </a:pPr>
            <a:r>
              <a:rPr lang="en-US" sz="2800" dirty="0" smtClean="0"/>
              <a:t>SIMPLE OR CLOSED</a:t>
            </a:r>
            <a:endParaRPr lang="en-US" sz="2800" dirty="0"/>
          </a:p>
        </p:txBody>
      </p:sp>
      <p:sp>
        <p:nvSpPr>
          <p:cNvPr id="5" name="Rectangle 4"/>
          <p:cNvSpPr/>
          <p:nvPr/>
        </p:nvSpPr>
        <p:spPr>
          <a:xfrm>
            <a:off x="457200" y="2690336"/>
            <a:ext cx="8001000" cy="2554545"/>
          </a:xfrm>
          <a:prstGeom prst="rect">
            <a:avLst/>
          </a:prstGeom>
        </p:spPr>
        <p:txBody>
          <a:bodyPr wrap="square">
            <a:spAutoFit/>
          </a:bodyPr>
          <a:lstStyle/>
          <a:p>
            <a:r>
              <a:rPr lang="en-US" sz="3200" dirty="0"/>
              <a:t>when the air in the pleural space does not communicate with an outside atmosphere, and there is no shift in mediastinum or </a:t>
            </a:r>
            <a:r>
              <a:rPr lang="en-US" sz="3200" dirty="0" smtClean="0"/>
              <a:t>hemi diaphragm</a:t>
            </a:r>
            <a:r>
              <a:rPr lang="en-US" sz="3200" dirty="0"/>
              <a:t>. An example is a pleural laceration from a fractured rib</a:t>
            </a:r>
          </a:p>
        </p:txBody>
      </p:sp>
    </p:spTree>
    <p:extLst>
      <p:ext uri="{BB962C8B-B14F-4D97-AF65-F5344CB8AC3E}">
        <p14:creationId xmlns:p14="http://schemas.microsoft.com/office/powerpoint/2010/main" val="14873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PNEUMOTHORAX</a:t>
            </a:r>
            <a:endParaRPr lang="en-US" sz="3200" dirty="0"/>
          </a:p>
        </p:txBody>
      </p:sp>
      <p:sp>
        <p:nvSpPr>
          <p:cNvPr id="3" name="Content Placeholder 2"/>
          <p:cNvSpPr>
            <a:spLocks noGrp="1"/>
          </p:cNvSpPr>
          <p:nvPr>
            <p:ph idx="1"/>
          </p:nvPr>
        </p:nvSpPr>
        <p:spPr/>
        <p:txBody>
          <a:bodyPr>
            <a:normAutofit/>
          </a:bodyPr>
          <a:lstStyle/>
          <a:p>
            <a:pPr marL="0" indent="0">
              <a:buNone/>
            </a:pPr>
            <a:r>
              <a:rPr lang="en-US" sz="2800" dirty="0"/>
              <a:t>TENSIONAL PNEUMOTHORAX</a:t>
            </a:r>
            <a:r>
              <a:rPr lang="en-US" sz="2800" dirty="0" smtClean="0"/>
              <a:t>.</a:t>
            </a:r>
          </a:p>
          <a:p>
            <a:pPr marL="0" indent="0">
              <a:buNone/>
            </a:pPr>
            <a:r>
              <a:rPr lang="en-US" sz="2800" dirty="0" smtClean="0"/>
              <a:t> </a:t>
            </a:r>
            <a:r>
              <a:rPr lang="en-US" sz="2800" dirty="0"/>
              <a:t>It occurs when a chest injury causes a one-valve situation when the air gets into the pleural cavity but is unable to escape freely and thus gets trapped</a:t>
            </a:r>
            <a:r>
              <a:rPr lang="en-US" sz="2800" dirty="0" smtClean="0"/>
              <a:t>.</a:t>
            </a:r>
          </a:p>
          <a:p>
            <a:pPr marL="0" indent="0">
              <a:buNone/>
            </a:pPr>
            <a:r>
              <a:rPr lang="en-US" sz="2800" dirty="0" smtClean="0"/>
              <a:t>Air enters during inspiration but prevented during expiration. </a:t>
            </a:r>
            <a:endParaRPr lang="en-US" sz="2800" dirty="0"/>
          </a:p>
          <a:p>
            <a:pPr marL="0" indent="0">
              <a:buNone/>
            </a:pPr>
            <a:endParaRPr lang="en-US" sz="2800" dirty="0"/>
          </a:p>
        </p:txBody>
      </p:sp>
    </p:spTree>
    <p:extLst>
      <p:ext uri="{BB962C8B-B14F-4D97-AF65-F5344CB8AC3E}">
        <p14:creationId xmlns:p14="http://schemas.microsoft.com/office/powerpoint/2010/main" val="2621162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TENSIONAL PNEUMOTHORAX</a:t>
            </a:r>
            <a:endParaRPr lang="en-US" sz="3200" dirty="0"/>
          </a:p>
        </p:txBody>
      </p:sp>
      <p:sp>
        <p:nvSpPr>
          <p:cNvPr id="3" name="Content Placeholder 2"/>
          <p:cNvSpPr>
            <a:spLocks noGrp="1"/>
          </p:cNvSpPr>
          <p:nvPr>
            <p:ph idx="1"/>
          </p:nvPr>
        </p:nvSpPr>
        <p:spPr/>
        <p:txBody>
          <a:bodyPr>
            <a:normAutofit fontScale="55000" lnSpcReduction="20000"/>
          </a:bodyPr>
          <a:lstStyle/>
          <a:p>
            <a:pPr>
              <a:buFontTx/>
              <a:buChar char="-"/>
            </a:pPr>
            <a:r>
              <a:rPr lang="en-US" dirty="0" smtClean="0"/>
              <a:t>progressive </a:t>
            </a:r>
            <a:r>
              <a:rPr lang="en-US" dirty="0"/>
              <a:t>accumulation of air in the pleural cavity causing the shift of mediastinum to the opposite side, resulting in compression of vena cava and other great vessels, decreased diastolic filling, and ultimately compromised cardiac </a:t>
            </a:r>
            <a:r>
              <a:rPr lang="en-US" dirty="0" err="1" smtClean="0"/>
              <a:t>outputDistress</a:t>
            </a:r>
            <a:endParaRPr lang="en-US" dirty="0" smtClean="0"/>
          </a:p>
          <a:p>
            <a:pPr marL="0" indent="0">
              <a:buNone/>
            </a:pPr>
            <a:r>
              <a:rPr lang="en-US" dirty="0" smtClean="0"/>
              <a:t>S/S</a:t>
            </a:r>
            <a:endParaRPr lang="en-US" dirty="0"/>
          </a:p>
          <a:p>
            <a:pPr>
              <a:buFontTx/>
              <a:buChar char="-"/>
            </a:pPr>
            <a:r>
              <a:rPr lang="en-US" dirty="0"/>
              <a:t>• </a:t>
            </a:r>
            <a:r>
              <a:rPr lang="en-US" dirty="0" err="1"/>
              <a:t>Dyspnoea</a:t>
            </a:r>
            <a:endParaRPr lang="en-US" dirty="0"/>
          </a:p>
          <a:p>
            <a:pPr>
              <a:buFontTx/>
              <a:buChar char="-"/>
            </a:pPr>
            <a:r>
              <a:rPr lang="en-US" dirty="0"/>
              <a:t>• Sudden severe chest pain that extends to the shoulders</a:t>
            </a:r>
          </a:p>
          <a:p>
            <a:pPr>
              <a:buFontTx/>
              <a:buChar char="-"/>
            </a:pPr>
            <a:r>
              <a:rPr lang="en-US" dirty="0"/>
              <a:t>• Hypoxia (as a result of the decreased oxygenation and circulatory</a:t>
            </a:r>
          </a:p>
          <a:p>
            <a:pPr>
              <a:buFontTx/>
              <a:buChar char="-"/>
            </a:pPr>
            <a:r>
              <a:rPr lang="en-US" dirty="0"/>
              <a:t>instability)</a:t>
            </a:r>
          </a:p>
          <a:p>
            <a:pPr>
              <a:buFontTx/>
              <a:buChar char="-"/>
            </a:pPr>
            <a:r>
              <a:rPr lang="en-US" dirty="0"/>
              <a:t>• Tracheal deviation - the trachea shifts away from the injured side</a:t>
            </a:r>
          </a:p>
          <a:p>
            <a:pPr>
              <a:buFontTx/>
              <a:buChar char="-"/>
            </a:pPr>
            <a:r>
              <a:rPr lang="en-US" dirty="0"/>
              <a:t>• Decreased or absent breath sounds on the affected side</a:t>
            </a:r>
          </a:p>
          <a:p>
            <a:pPr>
              <a:buFontTx/>
              <a:buChar char="-"/>
            </a:pPr>
            <a:r>
              <a:rPr lang="en-US" dirty="0"/>
              <a:t>• Distended neck veins</a:t>
            </a:r>
          </a:p>
          <a:p>
            <a:pPr>
              <a:buFontTx/>
              <a:buChar char="-"/>
            </a:pPr>
            <a:r>
              <a:rPr lang="en-US" dirty="0"/>
              <a:t>• Cyanosis</a:t>
            </a:r>
          </a:p>
          <a:p>
            <a:pPr>
              <a:buFontTx/>
              <a:buChar char="-"/>
            </a:pPr>
            <a:r>
              <a:rPr lang="en-US" dirty="0"/>
              <a:t>• Respiratory distress</a:t>
            </a:r>
          </a:p>
          <a:p>
            <a:pPr>
              <a:buFontTx/>
              <a:buChar char="-"/>
            </a:pPr>
            <a:r>
              <a:rPr lang="en-US" dirty="0"/>
              <a:t>• Percussion of the chest wall will reveal hyper resonant sounds caused by</a:t>
            </a:r>
          </a:p>
          <a:p>
            <a:pPr>
              <a:buFontTx/>
              <a:buChar char="-"/>
            </a:pPr>
            <a:r>
              <a:rPr lang="en-US" dirty="0"/>
              <a:t>the trapped air</a:t>
            </a:r>
          </a:p>
          <a:p>
            <a:pPr>
              <a:buFontTx/>
              <a:buChar char="-"/>
            </a:pPr>
            <a:endParaRPr lang="en-US" dirty="0" smtClean="0"/>
          </a:p>
          <a:p>
            <a:pPr>
              <a:buFontTx/>
              <a:buChar char="-"/>
            </a:pPr>
            <a:endParaRPr lang="en-US" dirty="0"/>
          </a:p>
        </p:txBody>
      </p:sp>
    </p:spTree>
    <p:extLst>
      <p:ext uri="{BB962C8B-B14F-4D97-AF65-F5344CB8AC3E}">
        <p14:creationId xmlns:p14="http://schemas.microsoft.com/office/powerpoint/2010/main" val="71640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CHEST TRAUMA</a:t>
            </a:r>
            <a:br>
              <a:rPr lang="en-US" sz="3200" dirty="0" smtClean="0"/>
            </a:br>
            <a:endParaRPr lang="en-US" sz="3200"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INTRODUCTION </a:t>
            </a:r>
          </a:p>
          <a:p>
            <a:r>
              <a:rPr lang="en-US" dirty="0" smtClean="0"/>
              <a:t>The </a:t>
            </a:r>
            <a:r>
              <a:rPr lang="en-US" dirty="0"/>
              <a:t>thoracic cavity is the </a:t>
            </a:r>
            <a:r>
              <a:rPr lang="en-US" dirty="0" smtClean="0"/>
              <a:t>consist of </a:t>
            </a:r>
            <a:r>
              <a:rPr lang="en-US" dirty="0"/>
              <a:t>three major anatomical systems</a:t>
            </a:r>
            <a:r>
              <a:rPr lang="en-US" dirty="0" smtClean="0"/>
              <a:t>:</a:t>
            </a:r>
          </a:p>
          <a:p>
            <a:pPr marL="0" indent="0">
              <a:buNone/>
            </a:pPr>
            <a:r>
              <a:rPr lang="en-US" dirty="0"/>
              <a:t> </a:t>
            </a:r>
            <a:r>
              <a:rPr lang="en-US" dirty="0" smtClean="0"/>
              <a:t>      </a:t>
            </a:r>
            <a:r>
              <a:rPr lang="en-US" dirty="0"/>
              <a:t>the airway</a:t>
            </a:r>
            <a:r>
              <a:rPr lang="en-US" dirty="0" smtClean="0"/>
              <a:t>,</a:t>
            </a:r>
          </a:p>
          <a:p>
            <a:pPr marL="0" indent="0">
              <a:buNone/>
            </a:pPr>
            <a:r>
              <a:rPr lang="en-US" dirty="0" smtClean="0"/>
              <a:t>       lungs</a:t>
            </a:r>
          </a:p>
          <a:p>
            <a:pPr marL="0" indent="0">
              <a:buNone/>
            </a:pPr>
            <a:r>
              <a:rPr lang="en-US" dirty="0" smtClean="0"/>
              <a:t>       </a:t>
            </a:r>
            <a:r>
              <a:rPr lang="en-US" dirty="0"/>
              <a:t>cardiovascular system. </a:t>
            </a:r>
            <a:endParaRPr lang="en-US" dirty="0" smtClean="0"/>
          </a:p>
          <a:p>
            <a:r>
              <a:rPr lang="en-US" dirty="0"/>
              <a:t>A</a:t>
            </a:r>
            <a:r>
              <a:rPr lang="en-US" dirty="0" smtClean="0"/>
              <a:t>ny </a:t>
            </a:r>
            <a:r>
              <a:rPr lang="en-US" dirty="0"/>
              <a:t>blunt or penetrating trauma can cause significant disruption to each of these systems that can quickly prove to be life threatening unless rapidly identified and treated</a:t>
            </a:r>
            <a:r>
              <a:rPr lang="en-US" dirty="0" smtClean="0"/>
              <a:t>.</a:t>
            </a:r>
          </a:p>
          <a:p>
            <a:r>
              <a:rPr lang="en-US" dirty="0" smtClean="0"/>
              <a:t> </a:t>
            </a:r>
            <a:r>
              <a:rPr lang="en-US" dirty="0"/>
              <a:t>Chest trauma accounts for 25% of mortality in trauma </a:t>
            </a:r>
            <a:r>
              <a:rPr lang="en-US" dirty="0" smtClean="0"/>
              <a:t>patients. </a:t>
            </a:r>
            <a:endParaRPr lang="en-US" dirty="0"/>
          </a:p>
          <a:p>
            <a:r>
              <a:rPr lang="en-US" dirty="0" smtClean="0"/>
              <a:t> </a:t>
            </a:r>
            <a:r>
              <a:rPr lang="en-US" dirty="0"/>
              <a:t>As such emergency medicine providers should be prepared to appropriately evaluate, resuscitate and stabilize any patient with chest </a:t>
            </a:r>
            <a:r>
              <a:rPr lang="en-US" dirty="0" smtClean="0"/>
              <a:t>trauma</a:t>
            </a:r>
            <a:r>
              <a:rPr lang="en-US" dirty="0"/>
              <a:t>.</a:t>
            </a:r>
          </a:p>
        </p:txBody>
      </p:sp>
    </p:spTree>
    <p:extLst>
      <p:ext uri="{BB962C8B-B14F-4D97-AF65-F5344CB8AC3E}">
        <p14:creationId xmlns:p14="http://schemas.microsoft.com/office/powerpoint/2010/main" val="1286975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773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931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825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
            <a:ext cx="8229600" cy="274638"/>
          </a:xfrm>
        </p:spPr>
        <p:txBody>
          <a:bodyPr>
            <a:normAutofit fontScale="90000"/>
          </a:bodyPr>
          <a:lstStyle/>
          <a:p>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3999" cy="746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573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341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
            <a:ext cx="8915399"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029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TRAUMATIC PNEUMOTHORAX</a:t>
            </a:r>
            <a:endParaRPr lang="en-US" sz="3200" dirty="0"/>
          </a:p>
        </p:txBody>
      </p:sp>
      <p:sp>
        <p:nvSpPr>
          <p:cNvPr id="3" name="Content Placeholder 2"/>
          <p:cNvSpPr>
            <a:spLocks noGrp="1"/>
          </p:cNvSpPr>
          <p:nvPr>
            <p:ph idx="1"/>
          </p:nvPr>
        </p:nvSpPr>
        <p:spPr/>
        <p:txBody>
          <a:bodyPr>
            <a:normAutofit/>
          </a:bodyPr>
          <a:lstStyle/>
          <a:p>
            <a:pPr marL="0" indent="0">
              <a:buNone/>
            </a:pPr>
            <a:r>
              <a:rPr lang="en-US" sz="2400" dirty="0" smtClean="0"/>
              <a:t>OPEN OR SUCKING PNEUMOTHORAX</a:t>
            </a:r>
            <a:endParaRPr lang="en-US" sz="2400" dirty="0"/>
          </a:p>
        </p:txBody>
      </p:sp>
      <p:sp>
        <p:nvSpPr>
          <p:cNvPr id="4" name="Rectangle 3"/>
          <p:cNvSpPr/>
          <p:nvPr/>
        </p:nvSpPr>
        <p:spPr>
          <a:xfrm>
            <a:off x="381000" y="2551837"/>
            <a:ext cx="6858000" cy="2677656"/>
          </a:xfrm>
          <a:prstGeom prst="rect">
            <a:avLst/>
          </a:prstGeom>
        </p:spPr>
        <p:txBody>
          <a:bodyPr wrap="square">
            <a:spAutoFit/>
          </a:bodyPr>
          <a:lstStyle/>
          <a:p>
            <a:r>
              <a:rPr lang="en-US" sz="2800" dirty="0"/>
              <a:t>- when there is a defect in a chest wall, such as from a gunshot wound, that causes open communication with an outside atmosphere. This loss of the chest wall integrity can create an air sucking and </a:t>
            </a:r>
            <a:r>
              <a:rPr lang="en-US" sz="2800" dirty="0" smtClean="0"/>
              <a:t>a </a:t>
            </a:r>
            <a:r>
              <a:rPr lang="en-US" sz="2800" dirty="0"/>
              <a:t>lung collapse, thus causing significant </a:t>
            </a:r>
            <a:r>
              <a:rPr lang="en-US" sz="2800" dirty="0" err="1"/>
              <a:t>ventilatory</a:t>
            </a:r>
            <a:r>
              <a:rPr lang="en-US" sz="2800" dirty="0"/>
              <a:t> problems</a:t>
            </a:r>
          </a:p>
        </p:txBody>
      </p:sp>
    </p:spTree>
    <p:extLst>
      <p:ext uri="{BB962C8B-B14F-4D97-AF65-F5344CB8AC3E}">
        <p14:creationId xmlns:p14="http://schemas.microsoft.com/office/powerpoint/2010/main" val="3206500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93726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429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MNX OF SUCKING CHEST WOUNDS</a:t>
            </a:r>
            <a:endParaRPr lang="en-US" sz="3200" dirty="0"/>
          </a:p>
        </p:txBody>
      </p:sp>
      <p:sp>
        <p:nvSpPr>
          <p:cNvPr id="3" name="Content Placeholder 2"/>
          <p:cNvSpPr>
            <a:spLocks noGrp="1"/>
          </p:cNvSpPr>
          <p:nvPr>
            <p:ph idx="1"/>
          </p:nvPr>
        </p:nvSpPr>
        <p:spPr/>
        <p:txBody>
          <a:bodyPr>
            <a:normAutofit lnSpcReduction="10000"/>
          </a:bodyPr>
          <a:lstStyle/>
          <a:p>
            <a:pPr marL="0" indent="0">
              <a:buNone/>
            </a:pPr>
            <a:endParaRPr lang="en-US" dirty="0"/>
          </a:p>
          <a:p>
            <a:r>
              <a:rPr lang="en-US" dirty="0"/>
              <a:t> Sucking wounds should be covered immediately with a sterile  occlusive  dressing, taped on three sides.</a:t>
            </a:r>
          </a:p>
          <a:p>
            <a:r>
              <a:rPr lang="en-US" dirty="0"/>
              <a:t> The fourth side is left open so that it can act as a 'flutter valve' to drain the associated pneumothorax.</a:t>
            </a:r>
          </a:p>
          <a:p>
            <a:r>
              <a:rPr lang="en-US" dirty="0"/>
              <a:t> A chest drain is then passed and definitive surgical closure of the wound arranged.</a:t>
            </a:r>
          </a:p>
          <a:p>
            <a:endParaRPr lang="en-US" dirty="0"/>
          </a:p>
        </p:txBody>
      </p:sp>
    </p:spTree>
    <p:extLst>
      <p:ext uri="{BB962C8B-B14F-4D97-AF65-F5344CB8AC3E}">
        <p14:creationId xmlns:p14="http://schemas.microsoft.com/office/powerpoint/2010/main" val="2109676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3999"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666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PNEUMOTHORAX</a:t>
            </a:r>
            <a:endParaRPr lang="en-US" sz="32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36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LEARNING OBJECTIVES</a:t>
            </a:r>
            <a:endParaRPr lang="en-US" sz="3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Diagnosis and prompt management of the following life threatening chest injuries -</a:t>
            </a:r>
          </a:p>
          <a:p>
            <a:pPr marL="0" indent="0">
              <a:buNone/>
            </a:pPr>
            <a:r>
              <a:rPr lang="en-US" dirty="0"/>
              <a:t> </a:t>
            </a:r>
            <a:r>
              <a:rPr lang="en-US" dirty="0" smtClean="0"/>
              <a:t>           Pneumothorax</a:t>
            </a:r>
          </a:p>
          <a:p>
            <a:pPr marL="0" indent="0">
              <a:buNone/>
            </a:pPr>
            <a:r>
              <a:rPr lang="en-US" dirty="0" smtClean="0"/>
              <a:t>             Flail chest</a:t>
            </a:r>
          </a:p>
          <a:p>
            <a:pPr marL="0" indent="0">
              <a:buNone/>
            </a:pPr>
            <a:r>
              <a:rPr lang="en-US" dirty="0" smtClean="0"/>
              <a:t>             Heamothorax</a:t>
            </a:r>
          </a:p>
          <a:p>
            <a:pPr marL="0" indent="0">
              <a:buNone/>
            </a:pPr>
            <a:r>
              <a:rPr lang="en-US" dirty="0" smtClean="0"/>
              <a:t>             Cardiac tamponade  </a:t>
            </a:r>
          </a:p>
          <a:p>
            <a:pPr marL="0" indent="0">
              <a:buNone/>
            </a:pPr>
            <a:r>
              <a:rPr lang="en-US" dirty="0" smtClean="0"/>
              <a:t>              Pulmonary contusion</a:t>
            </a:r>
          </a:p>
          <a:p>
            <a:pPr marL="0" indent="0">
              <a:buNone/>
            </a:pPr>
            <a:r>
              <a:rPr lang="en-US" dirty="0" smtClean="0"/>
              <a:t>              Aortic disruption</a:t>
            </a:r>
          </a:p>
          <a:p>
            <a:pPr marL="0" indent="0">
              <a:buNone/>
            </a:pPr>
            <a:r>
              <a:rPr lang="en-US" dirty="0" smtClean="0"/>
              <a:t>              Emphyema Thoracis</a:t>
            </a:r>
            <a:endParaRPr lang="en-US" dirty="0"/>
          </a:p>
        </p:txBody>
      </p:sp>
    </p:spTree>
    <p:extLst>
      <p:ext uri="{BB962C8B-B14F-4D97-AF65-F5344CB8AC3E}">
        <p14:creationId xmlns:p14="http://schemas.microsoft.com/office/powerpoint/2010/main" val="941045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96399"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75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SIGNS/SYMPTOMS OF PNEUMOTHORAX</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 </a:t>
            </a:r>
            <a:r>
              <a:rPr lang="en-US" b="1" dirty="0"/>
              <a:t>The patient is in </a:t>
            </a:r>
            <a:r>
              <a:rPr lang="en-US" dirty="0"/>
              <a:t>;</a:t>
            </a:r>
            <a:endParaRPr lang="en-US" dirty="0" smtClean="0"/>
          </a:p>
          <a:p>
            <a:pPr marL="0" indent="0">
              <a:buNone/>
            </a:pPr>
            <a:r>
              <a:rPr lang="en-US" dirty="0" smtClean="0"/>
              <a:t>      </a:t>
            </a:r>
            <a:r>
              <a:rPr lang="en-US" dirty="0"/>
              <a:t>respiratory distress,</a:t>
            </a:r>
          </a:p>
          <a:p>
            <a:pPr marL="0" indent="0">
              <a:buNone/>
            </a:pPr>
            <a:r>
              <a:rPr lang="en-US" dirty="0" smtClean="0"/>
              <a:t>       tachycardia </a:t>
            </a:r>
          </a:p>
          <a:p>
            <a:pPr marL="0" indent="0">
              <a:buNone/>
            </a:pPr>
            <a:r>
              <a:rPr lang="en-US" dirty="0" smtClean="0"/>
              <a:t>      hypotension </a:t>
            </a:r>
          </a:p>
          <a:p>
            <a:pPr marL="0" indent="0">
              <a:buNone/>
            </a:pPr>
            <a:r>
              <a:rPr lang="en-US" dirty="0" smtClean="0"/>
              <a:t>      the </a:t>
            </a:r>
            <a:r>
              <a:rPr lang="en-US" dirty="0"/>
              <a:t>trachea is </a:t>
            </a:r>
            <a:r>
              <a:rPr lang="en-US" dirty="0" smtClean="0"/>
              <a:t>pushed away </a:t>
            </a:r>
            <a:r>
              <a:rPr lang="en-US" dirty="0"/>
              <a:t>to one side; on the </a:t>
            </a:r>
            <a:r>
              <a:rPr lang="en-US" dirty="0" smtClean="0"/>
              <a:t>  side </a:t>
            </a:r>
            <a:r>
              <a:rPr lang="en-US" dirty="0"/>
              <a:t>of the pneumothorax</a:t>
            </a:r>
          </a:p>
          <a:p>
            <a:pPr marL="0" indent="0">
              <a:buNone/>
            </a:pPr>
            <a:r>
              <a:rPr lang="en-US" dirty="0" smtClean="0"/>
              <a:t>     breath </a:t>
            </a:r>
            <a:r>
              <a:rPr lang="en-US" dirty="0"/>
              <a:t>sounds are absent </a:t>
            </a:r>
            <a:endParaRPr lang="en-US" dirty="0" smtClean="0"/>
          </a:p>
          <a:p>
            <a:pPr marL="0" indent="0">
              <a:buNone/>
            </a:pPr>
            <a:r>
              <a:rPr lang="en-US" dirty="0" smtClean="0"/>
              <a:t>    </a:t>
            </a:r>
            <a:r>
              <a:rPr lang="en-US" dirty="0"/>
              <a:t>chest is </a:t>
            </a:r>
            <a:r>
              <a:rPr lang="en-US" dirty="0" smtClean="0"/>
              <a:t>hyper-resonant to </a:t>
            </a:r>
            <a:r>
              <a:rPr lang="en-US" dirty="0"/>
              <a:t>percussion</a:t>
            </a:r>
            <a:r>
              <a:rPr lang="en-US" dirty="0" smtClean="0"/>
              <a:t>.</a:t>
            </a:r>
          </a:p>
          <a:p>
            <a:pPr marL="0" indent="0">
              <a:buNone/>
            </a:pPr>
            <a:r>
              <a:rPr lang="en-US" dirty="0" smtClean="0"/>
              <a:t>    The </a:t>
            </a:r>
            <a:r>
              <a:rPr lang="en-US" dirty="0"/>
              <a:t>neck veins </a:t>
            </a:r>
            <a:r>
              <a:rPr lang="en-US" dirty="0" smtClean="0"/>
              <a:t>distended</a:t>
            </a:r>
            <a:endParaRPr lang="en-US" dirty="0"/>
          </a:p>
          <a:p>
            <a:pPr marL="0" indent="0">
              <a:buNone/>
            </a:pPr>
            <a:r>
              <a:rPr lang="en-US" dirty="0" smtClean="0"/>
              <a:t>    cyanosis </a:t>
            </a:r>
            <a:r>
              <a:rPr lang="en-US" dirty="0"/>
              <a:t>develops</a:t>
            </a:r>
          </a:p>
        </p:txBody>
      </p:sp>
    </p:spTree>
    <p:extLst>
      <p:ext uri="{BB962C8B-B14F-4D97-AF65-F5344CB8AC3E}">
        <p14:creationId xmlns:p14="http://schemas.microsoft.com/office/powerpoint/2010/main" val="400950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MANAGEMENT OF PNEUMOTHORAX</a:t>
            </a:r>
            <a:endParaRPr lang="en-US" sz="3200" dirty="0"/>
          </a:p>
        </p:txBody>
      </p:sp>
      <p:sp>
        <p:nvSpPr>
          <p:cNvPr id="3" name="Content Placeholder 2"/>
          <p:cNvSpPr>
            <a:spLocks noGrp="1"/>
          </p:cNvSpPr>
          <p:nvPr>
            <p:ph idx="1"/>
          </p:nvPr>
        </p:nvSpPr>
        <p:spPr/>
        <p:txBody>
          <a:bodyPr>
            <a:normAutofit/>
          </a:bodyPr>
          <a:lstStyle/>
          <a:p>
            <a:r>
              <a:rPr lang="en-US" dirty="0" smtClean="0"/>
              <a:t> </a:t>
            </a:r>
            <a:r>
              <a:rPr lang="en-US" sz="2800" dirty="0"/>
              <a:t>immediate decompression</a:t>
            </a:r>
            <a:r>
              <a:rPr lang="en-US" sz="2800" dirty="0" smtClean="0"/>
              <a:t>, </a:t>
            </a:r>
            <a:r>
              <a:rPr lang="en-US" sz="2800" dirty="0"/>
              <a:t>by inserting a large-bore needle </a:t>
            </a:r>
            <a:r>
              <a:rPr lang="en-US" sz="2800" dirty="0" smtClean="0"/>
              <a:t>into the </a:t>
            </a:r>
            <a:r>
              <a:rPr lang="en-US" sz="2800" dirty="0"/>
              <a:t>second intercostal space in the mid-</a:t>
            </a:r>
            <a:r>
              <a:rPr lang="en-US" sz="2800" dirty="0" err="1"/>
              <a:t>clavicular</a:t>
            </a:r>
            <a:r>
              <a:rPr lang="en-US" sz="2800" dirty="0"/>
              <a:t> line.</a:t>
            </a:r>
          </a:p>
          <a:p>
            <a:r>
              <a:rPr lang="en-US" sz="2800" dirty="0"/>
              <a:t>Once the emergency is over, the needle is replaced </a:t>
            </a:r>
            <a:r>
              <a:rPr lang="en-US" sz="2800" dirty="0" smtClean="0"/>
              <a:t>by a </a:t>
            </a:r>
            <a:r>
              <a:rPr lang="en-US" sz="2800" dirty="0"/>
              <a:t>thoracostomy tube which is inserted through </a:t>
            </a:r>
            <a:r>
              <a:rPr lang="en-US" sz="2800" dirty="0" smtClean="0"/>
              <a:t>the fourth </a:t>
            </a:r>
            <a:r>
              <a:rPr lang="en-US" sz="2800" dirty="0"/>
              <a:t>intercostal space in the mid-axillary line </a:t>
            </a:r>
            <a:r>
              <a:rPr lang="en-US" sz="2800" dirty="0" smtClean="0"/>
              <a:t>and connected </a:t>
            </a:r>
            <a:r>
              <a:rPr lang="en-US" sz="2800" dirty="0"/>
              <a:t>to an underwater seal</a:t>
            </a:r>
            <a:r>
              <a:rPr lang="en-US" sz="2800" dirty="0" smtClean="0"/>
              <a:t>;</a:t>
            </a:r>
          </a:p>
          <a:p>
            <a:r>
              <a:rPr lang="en-US" sz="2800" dirty="0" smtClean="0"/>
              <a:t> This </a:t>
            </a:r>
            <a:r>
              <a:rPr lang="en-US" sz="2800" dirty="0"/>
              <a:t>is retained </a:t>
            </a:r>
            <a:r>
              <a:rPr lang="en-US" sz="2800" dirty="0" smtClean="0"/>
              <a:t>until  the </a:t>
            </a:r>
            <a:r>
              <a:rPr lang="en-US" sz="2800" dirty="0"/>
              <a:t>lung re-expands</a:t>
            </a:r>
            <a:r>
              <a:rPr lang="en-US" dirty="0"/>
              <a:t>.</a:t>
            </a:r>
          </a:p>
        </p:txBody>
      </p:sp>
    </p:spTree>
    <p:extLst>
      <p:ext uri="{BB962C8B-B14F-4D97-AF65-F5344CB8AC3E}">
        <p14:creationId xmlns:p14="http://schemas.microsoft.com/office/powerpoint/2010/main" val="366949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MNX-TENSIONAL PNEUMOTHORAX</a:t>
            </a:r>
            <a:endParaRPr lang="en-US" sz="32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906779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171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797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SURGICAL EMPHYSEMA</a:t>
            </a:r>
            <a:endParaRPr lang="en-US" sz="3200" dirty="0"/>
          </a:p>
        </p:txBody>
      </p:sp>
      <p:sp>
        <p:nvSpPr>
          <p:cNvPr id="3" name="Content Placeholder 2"/>
          <p:cNvSpPr>
            <a:spLocks noGrp="1"/>
          </p:cNvSpPr>
          <p:nvPr>
            <p:ph idx="1"/>
          </p:nvPr>
        </p:nvSpPr>
        <p:spPr/>
        <p:txBody>
          <a:bodyPr>
            <a:normAutofit lnSpcReduction="10000"/>
          </a:bodyPr>
          <a:lstStyle/>
          <a:p>
            <a:r>
              <a:rPr lang="en-US" dirty="0"/>
              <a:t>Surgical emphysema (or subcutaneous emphysema) occurs when air/gas is located in the subcutaneous </a:t>
            </a:r>
            <a:r>
              <a:rPr lang="en-US" dirty="0" smtClean="0"/>
              <a:t>tissues - the </a:t>
            </a:r>
            <a:r>
              <a:rPr lang="en-US" dirty="0"/>
              <a:t>layer under the </a:t>
            </a:r>
            <a:r>
              <a:rPr lang="en-US" dirty="0" smtClean="0"/>
              <a:t>skin.</a:t>
            </a:r>
          </a:p>
          <a:p>
            <a:r>
              <a:rPr lang="en-US" dirty="0" smtClean="0"/>
              <a:t>Rare</a:t>
            </a:r>
          </a:p>
          <a:p>
            <a:r>
              <a:rPr lang="en-US" dirty="0" smtClean="0"/>
              <a:t> </a:t>
            </a:r>
            <a:r>
              <a:rPr lang="en-US" dirty="0"/>
              <a:t>This usually occurs in the chest, face or </a:t>
            </a:r>
            <a:r>
              <a:rPr lang="en-US" dirty="0" smtClean="0"/>
              <a:t>neck</a:t>
            </a:r>
          </a:p>
          <a:p>
            <a:r>
              <a:rPr lang="en-US" dirty="0" smtClean="0"/>
              <a:t>It’s a common complication of tube thoracostomy and other cardiothoracic procedures.</a:t>
            </a:r>
            <a:endParaRPr lang="en-US" dirty="0"/>
          </a:p>
        </p:txBody>
      </p:sp>
      <p:sp>
        <p:nvSpPr>
          <p:cNvPr id="4" name="Rectangle 3"/>
          <p:cNvSpPr/>
          <p:nvPr/>
        </p:nvSpPr>
        <p:spPr>
          <a:xfrm>
            <a:off x="2286000" y="2828836"/>
            <a:ext cx="4572000" cy="369332"/>
          </a:xfrm>
          <a:prstGeom prst="rect">
            <a:avLst/>
          </a:prstGeom>
        </p:spPr>
        <p:txBody>
          <a:bodyPr>
            <a:spAutoFit/>
          </a:bodyPr>
          <a:lstStyle/>
          <a:p>
            <a:r>
              <a:rPr lang="en-US" dirty="0" smtClean="0"/>
              <a:t> </a:t>
            </a:r>
            <a:endParaRPr lang="en-US" dirty="0"/>
          </a:p>
        </p:txBody>
      </p:sp>
    </p:spTree>
    <p:extLst>
      <p:ext uri="{BB962C8B-B14F-4D97-AF65-F5344CB8AC3E}">
        <p14:creationId xmlns:p14="http://schemas.microsoft.com/office/powerpoint/2010/main" val="2939039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SURGICAL EMPHYSEMA</a:t>
            </a:r>
            <a:endParaRPr lang="en-US" sz="3200" dirty="0"/>
          </a:p>
        </p:txBody>
      </p:sp>
      <p:sp>
        <p:nvSpPr>
          <p:cNvPr id="3" name="Content Placeholder 2"/>
          <p:cNvSpPr>
            <a:spLocks noGrp="1"/>
          </p:cNvSpPr>
          <p:nvPr>
            <p:ph idx="1"/>
          </p:nvPr>
        </p:nvSpPr>
        <p:spPr/>
        <p:txBody>
          <a:bodyPr>
            <a:normAutofit fontScale="92500"/>
          </a:bodyPr>
          <a:lstStyle/>
          <a:p>
            <a:r>
              <a:rPr lang="en-US" dirty="0"/>
              <a:t>Its most common causes are pneumothorax and a chest tube that has become occluded by a blood clot </a:t>
            </a:r>
            <a:r>
              <a:rPr lang="en-US" dirty="0" smtClean="0"/>
              <a:t>.</a:t>
            </a:r>
          </a:p>
          <a:p>
            <a:r>
              <a:rPr lang="en-US" dirty="0" smtClean="0"/>
              <a:t> </a:t>
            </a:r>
            <a:r>
              <a:rPr lang="en-US" dirty="0"/>
              <a:t>It can also occur spontaneously due to rupture of the alveoli with dramatic presentation</a:t>
            </a:r>
            <a:r>
              <a:rPr lang="en-US" dirty="0" smtClean="0"/>
              <a:t>.</a:t>
            </a:r>
          </a:p>
          <a:p>
            <a:r>
              <a:rPr lang="en-US" dirty="0" smtClean="0"/>
              <a:t> </a:t>
            </a:r>
            <a:r>
              <a:rPr lang="en-US" dirty="0"/>
              <a:t>When the condition is caused by surgery it is called surgical </a:t>
            </a:r>
            <a:r>
              <a:rPr lang="en-US" dirty="0" smtClean="0"/>
              <a:t>emphysema.</a:t>
            </a:r>
          </a:p>
          <a:p>
            <a:r>
              <a:rPr lang="en-US" dirty="0" smtClean="0"/>
              <a:t>The </a:t>
            </a:r>
            <a:r>
              <a:rPr lang="en-US" dirty="0"/>
              <a:t>term spontaneous subcutaneous emphysema is used when the cause is not clear</a:t>
            </a:r>
            <a:r>
              <a:rPr lang="en-US" dirty="0" smtClean="0"/>
              <a:t>.</a:t>
            </a:r>
            <a:endParaRPr lang="en-US" dirty="0"/>
          </a:p>
        </p:txBody>
      </p:sp>
    </p:spTree>
    <p:extLst>
      <p:ext uri="{BB962C8B-B14F-4D97-AF65-F5344CB8AC3E}">
        <p14:creationId xmlns:p14="http://schemas.microsoft.com/office/powerpoint/2010/main" val="2617258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S/S OF SURGICAL EMPHYSEMA</a:t>
            </a:r>
            <a:endParaRPr lang="en-US" sz="3200" dirty="0"/>
          </a:p>
        </p:txBody>
      </p:sp>
      <p:sp>
        <p:nvSpPr>
          <p:cNvPr id="3" name="Content Placeholder 2"/>
          <p:cNvSpPr>
            <a:spLocks noGrp="1"/>
          </p:cNvSpPr>
          <p:nvPr>
            <p:ph idx="1"/>
          </p:nvPr>
        </p:nvSpPr>
        <p:spPr/>
        <p:txBody>
          <a:bodyPr>
            <a:normAutofit fontScale="55000" lnSpcReduction="20000"/>
          </a:bodyPr>
          <a:lstStyle/>
          <a:p>
            <a:r>
              <a:rPr lang="en-US" dirty="0" smtClean="0"/>
              <a:t> </a:t>
            </a:r>
            <a:r>
              <a:rPr lang="en-US" dirty="0"/>
              <a:t>swelling of the neck and chest pain, </a:t>
            </a:r>
          </a:p>
          <a:p>
            <a:r>
              <a:rPr lang="en-US" dirty="0" smtClean="0"/>
              <a:t> </a:t>
            </a:r>
            <a:r>
              <a:rPr lang="en-US" dirty="0"/>
              <a:t>sore throat</a:t>
            </a:r>
            <a:r>
              <a:rPr lang="en-US" dirty="0" smtClean="0"/>
              <a:t>,</a:t>
            </a:r>
          </a:p>
          <a:p>
            <a:r>
              <a:rPr lang="en-US" dirty="0" smtClean="0"/>
              <a:t> </a:t>
            </a:r>
            <a:r>
              <a:rPr lang="en-US" dirty="0"/>
              <a:t>neck pain</a:t>
            </a:r>
            <a:r>
              <a:rPr lang="en-US" dirty="0" smtClean="0"/>
              <a:t>,</a:t>
            </a:r>
          </a:p>
          <a:p>
            <a:r>
              <a:rPr lang="en-US" dirty="0" smtClean="0"/>
              <a:t> </a:t>
            </a:r>
            <a:r>
              <a:rPr lang="en-US" dirty="0"/>
              <a:t>difficulty swallowing</a:t>
            </a:r>
            <a:r>
              <a:rPr lang="en-US" dirty="0" smtClean="0"/>
              <a:t>,</a:t>
            </a:r>
          </a:p>
          <a:p>
            <a:r>
              <a:rPr lang="en-US" dirty="0" smtClean="0"/>
              <a:t> </a:t>
            </a:r>
            <a:r>
              <a:rPr lang="en-US" dirty="0"/>
              <a:t>wheezing and difficulty </a:t>
            </a:r>
            <a:r>
              <a:rPr lang="en-US" dirty="0" smtClean="0"/>
              <a:t>breathing.</a:t>
            </a:r>
          </a:p>
          <a:p>
            <a:r>
              <a:rPr lang="en-US" dirty="0" smtClean="0"/>
              <a:t>A </a:t>
            </a:r>
            <a:r>
              <a:rPr lang="en-US" dirty="0"/>
              <a:t>significant case of subcutaneous emphysema is easy to detect by touching the overlying skin; it feels like tissue paper or Rice </a:t>
            </a:r>
            <a:r>
              <a:rPr lang="en-US" dirty="0" err="1"/>
              <a:t>Krispies</a:t>
            </a:r>
            <a:r>
              <a:rPr lang="en-US" dirty="0" smtClean="0"/>
              <a:t>.</a:t>
            </a:r>
          </a:p>
          <a:p>
            <a:r>
              <a:rPr lang="en-US" dirty="0" smtClean="0"/>
              <a:t>Touching </a:t>
            </a:r>
            <a:r>
              <a:rPr lang="en-US" dirty="0"/>
              <a:t>the bubbles causes them to move and sometimes make a crackling noise</a:t>
            </a:r>
            <a:r>
              <a:rPr lang="en-US" dirty="0" smtClean="0"/>
              <a:t>.</a:t>
            </a:r>
          </a:p>
          <a:p>
            <a:r>
              <a:rPr lang="en-US" dirty="0" smtClean="0"/>
              <a:t> </a:t>
            </a:r>
            <a:r>
              <a:rPr lang="en-US" dirty="0"/>
              <a:t>The air bubbles, which are painless and feel like small nodules to the touch, may burst when the skin above them is palpated</a:t>
            </a:r>
            <a:r>
              <a:rPr lang="en-US" dirty="0" smtClean="0"/>
              <a:t>.</a:t>
            </a:r>
          </a:p>
          <a:p>
            <a:r>
              <a:rPr lang="en-US" dirty="0" smtClean="0"/>
              <a:t>In </a:t>
            </a:r>
            <a:r>
              <a:rPr lang="en-US" dirty="0"/>
              <a:t>cases of subcutaneous emphysema around the neck, there may be a feeling of fullness in the neck, and the sound of the voice may change</a:t>
            </a:r>
            <a:r>
              <a:rPr lang="en-US" dirty="0" smtClean="0"/>
              <a:t>.</a:t>
            </a:r>
          </a:p>
          <a:p>
            <a:r>
              <a:rPr lang="en-US" dirty="0" smtClean="0"/>
              <a:t> </a:t>
            </a:r>
            <a:r>
              <a:rPr lang="en-US" dirty="0"/>
              <a:t>If SCE is particularly extreme around the neck and chest, the swelling can interfere with breathing</a:t>
            </a:r>
            <a:r>
              <a:rPr lang="en-US" dirty="0" smtClean="0"/>
              <a:t>.</a:t>
            </a:r>
          </a:p>
          <a:p>
            <a:r>
              <a:rPr lang="en-US" dirty="0" smtClean="0"/>
              <a:t> </a:t>
            </a:r>
            <a:r>
              <a:rPr lang="en-US" dirty="0"/>
              <a:t>The air can travel to many parts of the body, including the abdomen and limbs, because there are no separations in the fatty tissue in the skin to prevent the air from moving</a:t>
            </a:r>
            <a:r>
              <a:rPr lang="en-US" dirty="0" smtClean="0"/>
              <a:t>.</a:t>
            </a:r>
            <a:endParaRPr lang="en-US" dirty="0"/>
          </a:p>
        </p:txBody>
      </p:sp>
    </p:spTree>
    <p:extLst>
      <p:ext uri="{BB962C8B-B14F-4D97-AF65-F5344CB8AC3E}">
        <p14:creationId xmlns:p14="http://schemas.microsoft.com/office/powerpoint/2010/main" val="4268459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SURGICAL EMPHYSEMA</a:t>
            </a:r>
            <a:endParaRPr lang="en-US" sz="3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Chest radiograph</a:t>
            </a:r>
          </a:p>
          <a:p>
            <a:r>
              <a:rPr lang="en-US" dirty="0"/>
              <a:t>gas within the soft tissues</a:t>
            </a:r>
          </a:p>
          <a:p>
            <a:r>
              <a:rPr lang="en-US" dirty="0"/>
              <a:t>easy to see in the neck and upper chest</a:t>
            </a:r>
          </a:p>
          <a:p>
            <a:r>
              <a:rPr lang="en-US" dirty="0"/>
              <a:t>may have a strange appearance with overlying structures</a:t>
            </a:r>
          </a:p>
          <a:p>
            <a:pPr marL="0" indent="0">
              <a:buNone/>
            </a:pPr>
            <a:r>
              <a:rPr lang="en-US" dirty="0"/>
              <a:t>CT chest</a:t>
            </a:r>
          </a:p>
          <a:p>
            <a:r>
              <a:rPr lang="en-US" dirty="0"/>
              <a:t>much more readily demonstrated on a CT</a:t>
            </a:r>
          </a:p>
          <a:p>
            <a:r>
              <a:rPr lang="en-US" dirty="0"/>
              <a:t>pockets of air seen as dark areas located in the subcutaneous tissues</a:t>
            </a:r>
          </a:p>
        </p:txBody>
      </p:sp>
    </p:spTree>
    <p:extLst>
      <p:ext uri="{BB962C8B-B14F-4D97-AF65-F5344CB8AC3E}">
        <p14:creationId xmlns:p14="http://schemas.microsoft.com/office/powerpoint/2010/main" val="2856046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MNX EMPHYSEMA</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 </a:t>
            </a:r>
            <a:r>
              <a:rPr lang="en-US" dirty="0"/>
              <a:t>catheters can be placed in the subcutaneous tissue to release the </a:t>
            </a:r>
            <a:r>
              <a:rPr lang="en-US" dirty="0" smtClean="0"/>
              <a:t>air.</a:t>
            </a:r>
          </a:p>
          <a:p>
            <a:r>
              <a:rPr lang="en-US" dirty="0" smtClean="0"/>
              <a:t>Small </a:t>
            </a:r>
            <a:r>
              <a:rPr lang="en-US" dirty="0"/>
              <a:t>cuts, or "blow holes", may be made in the skin to release the gas</a:t>
            </a:r>
            <a:r>
              <a:rPr lang="en-US" dirty="0" smtClean="0"/>
              <a:t>.</a:t>
            </a:r>
          </a:p>
          <a:p>
            <a:r>
              <a:rPr lang="en-US" dirty="0" smtClean="0"/>
              <a:t> </a:t>
            </a:r>
            <a:r>
              <a:rPr lang="en-US" dirty="0"/>
              <a:t>When subcutaneous emphysema occurs due to pneumothorax, a chest tube is frequently used </a:t>
            </a:r>
            <a:r>
              <a:rPr lang="en-US" dirty="0" smtClean="0"/>
              <a:t>to eliminates </a:t>
            </a:r>
            <a:r>
              <a:rPr lang="en-US" dirty="0"/>
              <a:t>the source of the air entering the subcutaneous space</a:t>
            </a:r>
            <a:r>
              <a:rPr lang="en-US" dirty="0" smtClean="0"/>
              <a:t>. </a:t>
            </a:r>
            <a:endParaRPr lang="en-US" dirty="0"/>
          </a:p>
          <a:p>
            <a:r>
              <a:rPr lang="en-US" dirty="0" smtClean="0"/>
              <a:t> </a:t>
            </a:r>
            <a:r>
              <a:rPr lang="en-US" dirty="0"/>
              <a:t>Suction may also be applied to the tube to remove air faster</a:t>
            </a:r>
            <a:r>
              <a:rPr lang="en-US" dirty="0" smtClean="0"/>
              <a:t>.</a:t>
            </a:r>
            <a:endParaRPr lang="en-US" dirty="0"/>
          </a:p>
        </p:txBody>
      </p:sp>
    </p:spTree>
    <p:extLst>
      <p:ext uri="{BB962C8B-B14F-4D97-AF65-F5344CB8AC3E}">
        <p14:creationId xmlns:p14="http://schemas.microsoft.com/office/powerpoint/2010/main" val="654948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TERMINOLOGIES</a:t>
            </a:r>
            <a:endParaRPr lang="en-US" sz="32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08110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ISOLATED RIB FRACTURE</a:t>
            </a:r>
            <a:endParaRPr lang="en-US" sz="3200" dirty="0"/>
          </a:p>
        </p:txBody>
      </p:sp>
      <p:sp>
        <p:nvSpPr>
          <p:cNvPr id="3" name="Content Placeholder 2"/>
          <p:cNvSpPr>
            <a:spLocks noGrp="1"/>
          </p:cNvSpPr>
          <p:nvPr>
            <p:ph idx="1"/>
          </p:nvPr>
        </p:nvSpPr>
        <p:spPr/>
        <p:txBody>
          <a:bodyPr>
            <a:normAutofit fontScale="62500" lnSpcReduction="20000"/>
          </a:bodyPr>
          <a:lstStyle/>
          <a:p>
            <a:pPr marL="0" indent="0">
              <a:buNone/>
            </a:pPr>
            <a:endParaRPr lang="en-US" dirty="0"/>
          </a:p>
          <a:p>
            <a:r>
              <a:rPr lang="en-US" dirty="0" smtClean="0"/>
              <a:t> Due </a:t>
            </a:r>
            <a:r>
              <a:rPr lang="en-US" dirty="0"/>
              <a:t>to direct injury.</a:t>
            </a:r>
          </a:p>
          <a:p>
            <a:r>
              <a:rPr lang="en-US" dirty="0"/>
              <a:t> </a:t>
            </a:r>
            <a:r>
              <a:rPr lang="en-US" dirty="0" smtClean="0"/>
              <a:t> </a:t>
            </a:r>
            <a:r>
              <a:rPr lang="en-US" dirty="0"/>
              <a:t>in osteoporotic patients ribs may fracture with</a:t>
            </a:r>
          </a:p>
          <a:p>
            <a:pPr marL="0" indent="0">
              <a:buNone/>
            </a:pPr>
            <a:r>
              <a:rPr lang="en-US" dirty="0" smtClean="0"/>
              <a:t>       minor </a:t>
            </a:r>
            <a:r>
              <a:rPr lang="en-US" dirty="0"/>
              <a:t>stresses such as </a:t>
            </a:r>
            <a:r>
              <a:rPr lang="en-US" dirty="0" smtClean="0"/>
              <a:t>;coughing </a:t>
            </a:r>
            <a:r>
              <a:rPr lang="en-US" dirty="0"/>
              <a:t>or sneezing</a:t>
            </a:r>
            <a:r>
              <a:rPr lang="en-US" dirty="0" smtClean="0"/>
              <a:t>.</a:t>
            </a:r>
          </a:p>
          <a:p>
            <a:r>
              <a:rPr lang="en-US" dirty="0" smtClean="0"/>
              <a:t>Commonly affect  </a:t>
            </a:r>
            <a:r>
              <a:rPr lang="en-US" dirty="0"/>
              <a:t>first and second ribs </a:t>
            </a:r>
            <a:r>
              <a:rPr lang="en-US" dirty="0" smtClean="0"/>
              <a:t>due to transfer </a:t>
            </a:r>
            <a:r>
              <a:rPr lang="en-US" dirty="0"/>
              <a:t>of </a:t>
            </a:r>
            <a:r>
              <a:rPr lang="en-US" dirty="0" smtClean="0"/>
              <a:t>energy</a:t>
            </a:r>
          </a:p>
          <a:p>
            <a:pPr marL="0" indent="0">
              <a:buNone/>
            </a:pPr>
            <a:r>
              <a:rPr lang="en-US" dirty="0" smtClean="0"/>
              <a:t>     are </a:t>
            </a:r>
            <a:r>
              <a:rPr lang="en-US" dirty="0"/>
              <a:t>associated </a:t>
            </a:r>
            <a:r>
              <a:rPr lang="en-US" dirty="0" smtClean="0"/>
              <a:t>with  </a:t>
            </a:r>
            <a:r>
              <a:rPr lang="en-US" dirty="0"/>
              <a:t>transection of the thoracic aorta or damage</a:t>
            </a:r>
          </a:p>
          <a:p>
            <a:pPr marL="0" indent="0">
              <a:buNone/>
            </a:pPr>
            <a:r>
              <a:rPr lang="en-US" dirty="0" smtClean="0"/>
              <a:t>    to </a:t>
            </a:r>
            <a:r>
              <a:rPr lang="en-US" dirty="0"/>
              <a:t>the adjacent brachial plexus or subclavian vein</a:t>
            </a:r>
            <a:r>
              <a:rPr lang="en-US" dirty="0" smtClean="0"/>
              <a:t>.</a:t>
            </a:r>
            <a:endParaRPr lang="en-US" dirty="0"/>
          </a:p>
          <a:p>
            <a:r>
              <a:rPr lang="en-US" dirty="0"/>
              <a:t>The patient complains of a sharp pain in the chest</a:t>
            </a:r>
            <a:r>
              <a:rPr lang="en-US" dirty="0" smtClean="0"/>
              <a:t>.</a:t>
            </a:r>
          </a:p>
          <a:p>
            <a:r>
              <a:rPr lang="en-US" dirty="0" smtClean="0"/>
              <a:t> This is </a:t>
            </a:r>
            <a:r>
              <a:rPr lang="en-US" dirty="0"/>
              <a:t>aggravated by deep breathing or coughing, or </a:t>
            </a:r>
            <a:r>
              <a:rPr lang="en-US" dirty="0" smtClean="0"/>
              <a:t>by  antero posterior</a:t>
            </a:r>
            <a:endParaRPr lang="en-US" dirty="0"/>
          </a:p>
          <a:p>
            <a:pPr marL="0" indent="0">
              <a:buNone/>
            </a:pPr>
            <a:r>
              <a:rPr lang="en-US" dirty="0" smtClean="0"/>
              <a:t>        compression </a:t>
            </a:r>
            <a:r>
              <a:rPr lang="en-US" dirty="0"/>
              <a:t>of the chest wall</a:t>
            </a:r>
            <a:r>
              <a:rPr lang="en-US" dirty="0" smtClean="0"/>
              <a:t>.</a:t>
            </a:r>
          </a:p>
          <a:p>
            <a:r>
              <a:rPr lang="en-US" dirty="0" smtClean="0"/>
              <a:t>     </a:t>
            </a:r>
            <a:r>
              <a:rPr lang="en-US" dirty="0"/>
              <a:t>Fractures are </a:t>
            </a:r>
            <a:r>
              <a:rPr lang="en-US" dirty="0" smtClean="0"/>
              <a:t>easily overlooked </a:t>
            </a:r>
            <a:r>
              <a:rPr lang="en-US" dirty="0"/>
              <a:t>on a chest x-ray</a:t>
            </a:r>
            <a:r>
              <a:rPr lang="en-US" dirty="0" smtClean="0"/>
              <a:t>.</a:t>
            </a:r>
            <a:endParaRPr lang="en-US" dirty="0"/>
          </a:p>
          <a:p>
            <a:r>
              <a:rPr lang="en-US" dirty="0"/>
              <a:t>In most cases treatment is needed only for pain; </a:t>
            </a:r>
            <a:endParaRPr lang="en-US" dirty="0" smtClean="0"/>
          </a:p>
          <a:p>
            <a:r>
              <a:rPr lang="en-US" dirty="0" smtClean="0"/>
              <a:t> </a:t>
            </a:r>
            <a:r>
              <a:rPr lang="en-US" dirty="0"/>
              <a:t>Breathing exercises are then encouraged</a:t>
            </a:r>
          </a:p>
        </p:txBody>
      </p:sp>
    </p:spTree>
    <p:extLst>
      <p:ext uri="{BB962C8B-B14F-4D97-AF65-F5344CB8AC3E}">
        <p14:creationId xmlns:p14="http://schemas.microsoft.com/office/powerpoint/2010/main" val="1460885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ISOLATED RIB FRACTURE</a:t>
            </a:r>
            <a:endParaRPr lang="en-US" sz="3200" dirty="0"/>
          </a:p>
        </p:txBody>
      </p:sp>
      <p:sp>
        <p:nvSpPr>
          <p:cNvPr id="3" name="Content Placeholder 2"/>
          <p:cNvSpPr>
            <a:spLocks noGrp="1"/>
          </p:cNvSpPr>
          <p:nvPr>
            <p:ph idx="1"/>
          </p:nvPr>
        </p:nvSpPr>
        <p:spPr/>
        <p:txBody>
          <a:bodyPr/>
          <a:lstStyle/>
          <a:p>
            <a:r>
              <a:rPr lang="en-US" dirty="0"/>
              <a:t>Visceral injury is occasionally produced by a </a:t>
            </a:r>
            <a:r>
              <a:rPr lang="en-US" dirty="0" smtClean="0"/>
              <a:t>sharp rib </a:t>
            </a:r>
            <a:r>
              <a:rPr lang="en-US" dirty="0"/>
              <a:t>spike which damages the </a:t>
            </a:r>
            <a:r>
              <a:rPr lang="en-US" dirty="0" smtClean="0"/>
              <a:t>intra thoracic abdominal organs </a:t>
            </a:r>
            <a:r>
              <a:rPr lang="en-US" dirty="0"/>
              <a:t>(liver or spleen). Beware the patient with a </a:t>
            </a:r>
            <a:r>
              <a:rPr lang="en-US" dirty="0" smtClean="0"/>
              <a:t>rib fracture </a:t>
            </a:r>
            <a:r>
              <a:rPr lang="en-US" dirty="0"/>
              <a:t>and signs of excessive bleeding</a:t>
            </a:r>
          </a:p>
        </p:txBody>
      </p:sp>
    </p:spTree>
    <p:extLst>
      <p:ext uri="{BB962C8B-B14F-4D97-AF65-F5344CB8AC3E}">
        <p14:creationId xmlns:p14="http://schemas.microsoft.com/office/powerpoint/2010/main" val="2693924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FLAIL CHEST(STOVE-IN CHEST)</a:t>
            </a:r>
            <a:endParaRPr lang="en-US" sz="3200"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r>
              <a:rPr lang="en-US" dirty="0"/>
              <a:t>A crushing blow to the chest may cause multiple, </a:t>
            </a:r>
            <a:r>
              <a:rPr lang="en-US" dirty="0" smtClean="0"/>
              <a:t>bilateral  rib fractures.</a:t>
            </a:r>
          </a:p>
          <a:p>
            <a:r>
              <a:rPr lang="en-US" dirty="0" smtClean="0"/>
              <a:t> The </a:t>
            </a:r>
            <a:r>
              <a:rPr lang="en-US" dirty="0"/>
              <a:t>flail </a:t>
            </a:r>
            <a:r>
              <a:rPr lang="en-US" dirty="0" smtClean="0"/>
              <a:t>segment </a:t>
            </a:r>
            <a:r>
              <a:rPr lang="en-US" dirty="0"/>
              <a:t>is sucked inwards during inspiration and </a:t>
            </a:r>
            <a:r>
              <a:rPr lang="en-US" dirty="0" smtClean="0"/>
              <a:t>blown outwards </a:t>
            </a:r>
            <a:r>
              <a:rPr lang="en-US" dirty="0"/>
              <a:t>during </a:t>
            </a:r>
            <a:r>
              <a:rPr lang="en-US" dirty="0" smtClean="0"/>
              <a:t>expiration ( paradoxical) respiration.</a:t>
            </a:r>
            <a:endParaRPr lang="en-US" dirty="0"/>
          </a:p>
          <a:p>
            <a:pPr marL="0" indent="0">
              <a:buNone/>
            </a:pPr>
            <a:r>
              <a:rPr lang="en-US" dirty="0" smtClean="0"/>
              <a:t>     This leads </a:t>
            </a:r>
            <a:r>
              <a:rPr lang="en-US" dirty="0"/>
              <a:t>to respiratory </a:t>
            </a:r>
            <a:r>
              <a:rPr lang="en-US" dirty="0" smtClean="0"/>
              <a:t>failure</a:t>
            </a:r>
            <a:r>
              <a:rPr lang="en-US" dirty="0"/>
              <a:t>.</a:t>
            </a:r>
          </a:p>
          <a:p>
            <a:r>
              <a:rPr lang="en-US" dirty="0" smtClean="0"/>
              <a:t>Its associated with pneumothorax, haemothorax</a:t>
            </a:r>
            <a:r>
              <a:rPr lang="en-US" dirty="0"/>
              <a:t> </a:t>
            </a:r>
            <a:r>
              <a:rPr lang="en-US" dirty="0" smtClean="0"/>
              <a:t>and lung damage.(pulmonary contusion)</a:t>
            </a:r>
            <a:endParaRPr lang="en-US" dirty="0"/>
          </a:p>
          <a:p>
            <a:r>
              <a:rPr lang="en-US" dirty="0"/>
              <a:t>If unrecognized or untreated this condition may </a:t>
            </a:r>
            <a:r>
              <a:rPr lang="en-US" dirty="0" smtClean="0"/>
              <a:t>lead to death. </a:t>
            </a:r>
            <a:endParaRPr lang="en-US" dirty="0"/>
          </a:p>
        </p:txBody>
      </p:sp>
    </p:spTree>
    <p:extLst>
      <p:ext uri="{BB962C8B-B14F-4D97-AF65-F5344CB8AC3E}">
        <p14:creationId xmlns:p14="http://schemas.microsoft.com/office/powerpoint/2010/main" val="152412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87" y="7620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60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FLAIL CHEST</a:t>
            </a:r>
            <a:endParaRPr lang="en-US"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962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FLAIL CHEST</a:t>
            </a:r>
            <a:endParaRPr lang="en-US" sz="32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1" y="990600"/>
            <a:ext cx="85344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810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MNX OF FLAIL CHEST</a:t>
            </a:r>
            <a:endParaRPr lang="en-US" sz="3200" dirty="0"/>
          </a:p>
        </p:txBody>
      </p:sp>
      <p:sp>
        <p:nvSpPr>
          <p:cNvPr id="3" name="Content Placeholder 2"/>
          <p:cNvSpPr>
            <a:spLocks noGrp="1"/>
          </p:cNvSpPr>
          <p:nvPr>
            <p:ph idx="1"/>
          </p:nvPr>
        </p:nvSpPr>
        <p:spPr/>
        <p:txBody>
          <a:bodyPr>
            <a:normAutofit/>
          </a:bodyPr>
          <a:lstStyle/>
          <a:p>
            <a:r>
              <a:rPr lang="en-US" dirty="0" smtClean="0"/>
              <a:t>    A  B  C</a:t>
            </a:r>
            <a:endParaRPr lang="en-US" dirty="0"/>
          </a:p>
          <a:p>
            <a:r>
              <a:rPr lang="en-US" dirty="0" smtClean="0"/>
              <a:t>blood </a:t>
            </a:r>
            <a:r>
              <a:rPr lang="en-US" dirty="0"/>
              <a:t>transfusion</a:t>
            </a:r>
            <a:r>
              <a:rPr lang="en-US" dirty="0" smtClean="0"/>
              <a:t>.</a:t>
            </a:r>
          </a:p>
          <a:p>
            <a:r>
              <a:rPr lang="en-US" dirty="0" smtClean="0"/>
              <a:t>IV fluids </a:t>
            </a:r>
          </a:p>
          <a:p>
            <a:r>
              <a:rPr lang="en-US" dirty="0" smtClean="0"/>
              <a:t>If </a:t>
            </a:r>
            <a:r>
              <a:rPr lang="en-US" dirty="0"/>
              <a:t>the </a:t>
            </a:r>
            <a:r>
              <a:rPr lang="en-US" dirty="0" smtClean="0"/>
              <a:t>patient remains </a:t>
            </a:r>
            <a:r>
              <a:rPr lang="en-US" dirty="0"/>
              <a:t>hypoxic, then endotracheal </a:t>
            </a:r>
            <a:r>
              <a:rPr lang="en-US" dirty="0" smtClean="0"/>
              <a:t>intubation.</a:t>
            </a:r>
            <a:endParaRPr lang="en-US" dirty="0"/>
          </a:p>
          <a:p>
            <a:r>
              <a:rPr lang="en-US" dirty="0" smtClean="0"/>
              <a:t>The </a:t>
            </a:r>
            <a:r>
              <a:rPr lang="en-US" dirty="0"/>
              <a:t>ribs should be stabilized with Kirschner </a:t>
            </a:r>
            <a:r>
              <a:rPr lang="en-US" dirty="0" smtClean="0"/>
              <a:t>wires.</a:t>
            </a:r>
            <a:endParaRPr lang="en-US" dirty="0"/>
          </a:p>
        </p:txBody>
      </p:sp>
    </p:spTree>
    <p:extLst>
      <p:ext uri="{BB962C8B-B14F-4D97-AF65-F5344CB8AC3E}">
        <p14:creationId xmlns:p14="http://schemas.microsoft.com/office/powerpoint/2010/main" val="4000918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FLAIL CHEST-SPLINTING</a:t>
            </a:r>
            <a:endParaRPr lang="en-US" sz="32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19200"/>
            <a:ext cx="8991599" cy="57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649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106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MNX OF FLAIL CHEST</a:t>
            </a:r>
            <a:endParaRPr lang="en-US" sz="3200"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47800"/>
            <a:ext cx="8991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808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3600" dirty="0" smtClean="0"/>
              <a:t>ANATOMY OF LUNGS</a:t>
            </a:r>
            <a:endParaRPr lang="en-US" sz="3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63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318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MASSIVE HAEMOTHORAX</a:t>
            </a:r>
            <a:endParaRPr lang="en-US" sz="3200" dirty="0"/>
          </a:p>
        </p:txBody>
      </p:sp>
      <p:sp>
        <p:nvSpPr>
          <p:cNvPr id="3" name="Content Placeholder 2"/>
          <p:cNvSpPr>
            <a:spLocks noGrp="1"/>
          </p:cNvSpPr>
          <p:nvPr>
            <p:ph idx="1"/>
          </p:nvPr>
        </p:nvSpPr>
        <p:spPr/>
        <p:txBody>
          <a:bodyPr>
            <a:normAutofit/>
          </a:bodyPr>
          <a:lstStyle/>
          <a:p>
            <a:pPr marL="0" indent="0">
              <a:buNone/>
            </a:pPr>
            <a:r>
              <a:rPr lang="en-US" dirty="0"/>
              <a:t>Hemothorax is the presence of blood in the pleural space. </a:t>
            </a:r>
          </a:p>
          <a:p>
            <a:endParaRPr lang="en-US" dirty="0"/>
          </a:p>
          <a:p>
            <a:pPr marL="0" indent="0">
              <a:buNone/>
            </a:pPr>
            <a:r>
              <a:rPr lang="en-US" b="1" dirty="0" smtClean="0"/>
              <a:t>CAUSES ;</a:t>
            </a:r>
            <a:r>
              <a:rPr lang="en-US" dirty="0" smtClean="0"/>
              <a:t> Blunt </a:t>
            </a:r>
            <a:r>
              <a:rPr lang="en-US" dirty="0"/>
              <a:t>or penetrating trauma</a:t>
            </a:r>
            <a:r>
              <a:rPr lang="en-US" dirty="0" smtClean="0"/>
              <a:t>.</a:t>
            </a:r>
          </a:p>
          <a:p>
            <a:pPr marL="0" indent="0">
              <a:buNone/>
            </a:pPr>
            <a:r>
              <a:rPr lang="en-US" dirty="0" smtClean="0"/>
              <a:t>                  Iatrogenic</a:t>
            </a:r>
          </a:p>
          <a:p>
            <a:pPr marL="0" indent="0">
              <a:buNone/>
            </a:pPr>
            <a:r>
              <a:rPr lang="en-US" dirty="0"/>
              <a:t> </a:t>
            </a:r>
            <a:r>
              <a:rPr lang="en-US" dirty="0" smtClean="0"/>
              <a:t>                Spontaneous</a:t>
            </a:r>
            <a:endParaRPr lang="en-US" dirty="0"/>
          </a:p>
          <a:p>
            <a:endParaRPr lang="en-US" dirty="0"/>
          </a:p>
        </p:txBody>
      </p:sp>
    </p:spTree>
    <p:extLst>
      <p:ext uri="{BB962C8B-B14F-4D97-AF65-F5344CB8AC3E}">
        <p14:creationId xmlns:p14="http://schemas.microsoft.com/office/powerpoint/2010/main" val="450441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SPONTANEOUS HAEMOTHORAX</a:t>
            </a:r>
            <a:endParaRPr lang="en-US" sz="3200" dirty="0"/>
          </a:p>
        </p:txBody>
      </p:sp>
      <p:sp>
        <p:nvSpPr>
          <p:cNvPr id="3" name="Content Placeholder 2"/>
          <p:cNvSpPr>
            <a:spLocks noGrp="1"/>
          </p:cNvSpPr>
          <p:nvPr>
            <p:ph idx="1"/>
          </p:nvPr>
        </p:nvSpPr>
        <p:spPr/>
        <p:txBody>
          <a:bodyPr/>
          <a:lstStyle/>
          <a:p>
            <a:pPr marL="0" indent="0">
              <a:buNone/>
            </a:pPr>
            <a:r>
              <a:rPr lang="en-US" b="1" dirty="0" smtClean="0"/>
              <a:t>CAUSES </a:t>
            </a:r>
            <a:r>
              <a:rPr lang="en-US" dirty="0" smtClean="0"/>
              <a:t>– pulmonary TB</a:t>
            </a:r>
          </a:p>
          <a:p>
            <a:pPr marL="0" indent="0">
              <a:buNone/>
            </a:pPr>
            <a:r>
              <a:rPr lang="en-US" dirty="0" smtClean="0"/>
              <a:t>               -   Lung cancer </a:t>
            </a:r>
          </a:p>
          <a:p>
            <a:pPr marL="0" indent="0">
              <a:buNone/>
            </a:pPr>
            <a:r>
              <a:rPr lang="en-US" dirty="0" smtClean="0"/>
              <a:t>                -   Pleural cancer </a:t>
            </a:r>
          </a:p>
          <a:p>
            <a:pPr marL="0" indent="0">
              <a:buNone/>
            </a:pPr>
            <a:r>
              <a:rPr lang="en-US" dirty="0" smtClean="0"/>
              <a:t>                 -  </a:t>
            </a:r>
            <a:r>
              <a:rPr lang="en-US" dirty="0" err="1" smtClean="0"/>
              <a:t>Haemophilia</a:t>
            </a:r>
            <a:r>
              <a:rPr lang="en-US" dirty="0" smtClean="0"/>
              <a:t>-blood clotting         disorder</a:t>
            </a:r>
          </a:p>
          <a:p>
            <a:pPr marL="0" indent="0">
              <a:buNone/>
            </a:pPr>
            <a:r>
              <a:rPr lang="en-US" dirty="0" smtClean="0"/>
              <a:t>                  -Rupture of lung blood vessels</a:t>
            </a:r>
            <a:endParaRPr lang="en-US" dirty="0"/>
          </a:p>
        </p:txBody>
      </p:sp>
    </p:spTree>
    <p:extLst>
      <p:ext uri="{BB962C8B-B14F-4D97-AF65-F5344CB8AC3E}">
        <p14:creationId xmlns:p14="http://schemas.microsoft.com/office/powerpoint/2010/main" val="690945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MASSIVE HAEMOTHORAX</a:t>
            </a:r>
            <a:endParaRPr lang="en-US" sz="3200" dirty="0"/>
          </a:p>
        </p:txBody>
      </p:sp>
      <p:sp>
        <p:nvSpPr>
          <p:cNvPr id="3" name="Content Placeholder 2"/>
          <p:cNvSpPr>
            <a:spLocks noGrp="1"/>
          </p:cNvSpPr>
          <p:nvPr>
            <p:ph idx="1"/>
          </p:nvPr>
        </p:nvSpPr>
        <p:spPr>
          <a:xfrm>
            <a:off x="457200" y="1676400"/>
            <a:ext cx="8229600" cy="4525963"/>
          </a:xfrm>
        </p:spPr>
        <p:txBody>
          <a:bodyPr>
            <a:normAutofit fontScale="70000" lnSpcReduction="20000"/>
          </a:bodyPr>
          <a:lstStyle/>
          <a:p>
            <a:pPr marL="0" indent="0">
              <a:buNone/>
            </a:pPr>
            <a:endParaRPr lang="en-US" dirty="0" smtClean="0"/>
          </a:p>
          <a:p>
            <a:pPr marL="0" indent="0">
              <a:buNone/>
            </a:pPr>
            <a:r>
              <a:rPr lang="en-US" b="1" dirty="0" smtClean="0"/>
              <a:t>SIGNS AND SYMPTOMS</a:t>
            </a:r>
          </a:p>
          <a:p>
            <a:r>
              <a:rPr lang="en-US" dirty="0" err="1" smtClean="0"/>
              <a:t>Tachypnoea</a:t>
            </a:r>
            <a:endParaRPr lang="en-US" dirty="0" smtClean="0"/>
          </a:p>
          <a:p>
            <a:r>
              <a:rPr lang="en-US" dirty="0" smtClean="0"/>
              <a:t>Tachycardia</a:t>
            </a:r>
          </a:p>
          <a:p>
            <a:r>
              <a:rPr lang="en-US" dirty="0" smtClean="0"/>
              <a:t>Anxiety</a:t>
            </a:r>
          </a:p>
          <a:p>
            <a:r>
              <a:rPr lang="en-US" dirty="0" smtClean="0"/>
              <a:t>Absent Breath sounds </a:t>
            </a:r>
          </a:p>
          <a:p>
            <a:r>
              <a:rPr lang="en-US" dirty="0"/>
              <a:t>T</a:t>
            </a:r>
            <a:r>
              <a:rPr lang="en-US" dirty="0" smtClean="0"/>
              <a:t>here </a:t>
            </a:r>
            <a:r>
              <a:rPr lang="en-US" dirty="0"/>
              <a:t>is dullness on </a:t>
            </a:r>
            <a:r>
              <a:rPr lang="en-US" dirty="0" smtClean="0"/>
              <a:t>percussion on </a:t>
            </a:r>
            <a:r>
              <a:rPr lang="en-US" dirty="0"/>
              <a:t>that side of the chest</a:t>
            </a:r>
            <a:r>
              <a:rPr lang="en-US" dirty="0" smtClean="0"/>
              <a:t>.</a:t>
            </a:r>
          </a:p>
          <a:p>
            <a:r>
              <a:rPr lang="en-US" dirty="0" smtClean="0"/>
              <a:t> </a:t>
            </a:r>
            <a:r>
              <a:rPr lang="en-US" dirty="0"/>
              <a:t>There may be signs of </a:t>
            </a:r>
            <a:r>
              <a:rPr lang="en-US" dirty="0" err="1" smtClean="0"/>
              <a:t>hypovolaemic</a:t>
            </a:r>
            <a:r>
              <a:rPr lang="en-US" dirty="0" smtClean="0"/>
              <a:t> shock.</a:t>
            </a:r>
          </a:p>
          <a:p>
            <a:pPr marL="0" indent="0">
              <a:buNone/>
            </a:pPr>
            <a:r>
              <a:rPr lang="en-US" b="1" dirty="0" smtClean="0"/>
              <a:t>MNX</a:t>
            </a:r>
            <a:endParaRPr lang="en-US" b="1" dirty="0"/>
          </a:p>
          <a:p>
            <a:r>
              <a:rPr lang="en-US" dirty="0"/>
              <a:t>A large haemothorax is managed by passing a chest</a:t>
            </a:r>
          </a:p>
          <a:p>
            <a:pPr marL="0" indent="0">
              <a:buNone/>
            </a:pPr>
            <a:r>
              <a:rPr lang="en-US" dirty="0" smtClean="0"/>
              <a:t>   tube.</a:t>
            </a:r>
          </a:p>
          <a:p>
            <a:pPr marL="0" indent="0">
              <a:buNone/>
            </a:pPr>
            <a:r>
              <a:rPr lang="en-US" dirty="0" smtClean="0"/>
              <a:t>   Transfuse </a:t>
            </a:r>
            <a:endParaRPr lang="en-US" dirty="0"/>
          </a:p>
        </p:txBody>
      </p:sp>
    </p:spTree>
    <p:extLst>
      <p:ext uri="{BB962C8B-B14F-4D97-AF65-F5344CB8AC3E}">
        <p14:creationId xmlns:p14="http://schemas.microsoft.com/office/powerpoint/2010/main" val="1969671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218" y="-23884"/>
            <a:ext cx="92202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4201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599" y="228600"/>
            <a:ext cx="93726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0314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CHEST TUBE</a:t>
            </a:r>
            <a:endParaRPr lang="en-US" sz="3200" dirty="0"/>
          </a:p>
        </p:txBody>
      </p:sp>
      <p:sp>
        <p:nvSpPr>
          <p:cNvPr id="3" name="Content Placeholder 2"/>
          <p:cNvSpPr>
            <a:spLocks noGrp="1"/>
          </p:cNvSpPr>
          <p:nvPr>
            <p:ph idx="1"/>
          </p:nvPr>
        </p:nvSpPr>
        <p:spPr/>
        <p:txBody>
          <a:bodyPr/>
          <a:lstStyle/>
          <a:p>
            <a:r>
              <a:rPr lang="en-US" dirty="0"/>
              <a:t>The safest site for insertion of a drain </a:t>
            </a:r>
            <a:r>
              <a:rPr lang="en-US" dirty="0" smtClean="0"/>
              <a:t>is </a:t>
            </a:r>
            <a:r>
              <a:rPr lang="en-US" dirty="0"/>
              <a:t>in</a:t>
            </a:r>
          </a:p>
          <a:p>
            <a:pPr marL="0" indent="0">
              <a:buNone/>
            </a:pPr>
            <a:r>
              <a:rPr lang="en-US" dirty="0" smtClean="0"/>
              <a:t>    the </a:t>
            </a:r>
            <a:r>
              <a:rPr lang="en-US" dirty="0"/>
              <a:t>triangle that lies:</a:t>
            </a:r>
          </a:p>
          <a:p>
            <a:r>
              <a:rPr lang="en-US" dirty="0" smtClean="0"/>
              <a:t>anterior </a:t>
            </a:r>
            <a:r>
              <a:rPr lang="en-US" dirty="0"/>
              <a:t>to the mid-axillary line;</a:t>
            </a:r>
          </a:p>
          <a:p>
            <a:r>
              <a:rPr lang="en-US" dirty="0" smtClean="0"/>
              <a:t> </a:t>
            </a:r>
            <a:r>
              <a:rPr lang="en-US" dirty="0"/>
              <a:t>above the level of the nipple;</a:t>
            </a:r>
          </a:p>
          <a:p>
            <a:r>
              <a:rPr lang="en-US" dirty="0" smtClean="0"/>
              <a:t>below </a:t>
            </a:r>
            <a:r>
              <a:rPr lang="en-US" dirty="0"/>
              <a:t>and lateral to the </a:t>
            </a:r>
            <a:r>
              <a:rPr lang="en-US" dirty="0" err="1"/>
              <a:t>pectoralis</a:t>
            </a:r>
            <a:r>
              <a:rPr lang="en-US" dirty="0"/>
              <a:t> major </a:t>
            </a:r>
            <a:r>
              <a:rPr lang="en-US" dirty="0" smtClean="0"/>
              <a:t>muscle .</a:t>
            </a:r>
          </a:p>
          <a:p>
            <a:r>
              <a:rPr lang="en-US" dirty="0" smtClean="0"/>
              <a:t>5</a:t>
            </a:r>
            <a:r>
              <a:rPr lang="en-US" baseline="30000" dirty="0" smtClean="0"/>
              <a:t>th</a:t>
            </a:r>
            <a:r>
              <a:rPr lang="en-US" dirty="0" smtClean="0"/>
              <a:t> intercostal space.</a:t>
            </a:r>
            <a:endParaRPr lang="en-US" dirty="0"/>
          </a:p>
        </p:txBody>
      </p:sp>
    </p:spTree>
    <p:extLst>
      <p:ext uri="{BB962C8B-B14F-4D97-AF65-F5344CB8AC3E}">
        <p14:creationId xmlns:p14="http://schemas.microsoft.com/office/powerpoint/2010/main" val="17051774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86868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0694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92964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3758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9639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4012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96399" cy="701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97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7929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MNX OF MASSIVE HAEMO THORAX</a:t>
            </a:r>
            <a:endParaRPr lang="en-US" sz="3200" dirty="0"/>
          </a:p>
        </p:txBody>
      </p:sp>
      <p:sp>
        <p:nvSpPr>
          <p:cNvPr id="3" name="Content Placeholder 2"/>
          <p:cNvSpPr>
            <a:spLocks noGrp="1"/>
          </p:cNvSpPr>
          <p:nvPr>
            <p:ph idx="1"/>
          </p:nvPr>
        </p:nvSpPr>
        <p:spPr/>
        <p:txBody>
          <a:bodyPr/>
          <a:lstStyle/>
          <a:p>
            <a:r>
              <a:rPr lang="en-US" dirty="0"/>
              <a:t>An early thoracotomy is needed if the initial drainage</a:t>
            </a:r>
          </a:p>
          <a:p>
            <a:pPr marL="0" indent="0">
              <a:buNone/>
            </a:pPr>
            <a:r>
              <a:rPr lang="en-US" dirty="0" smtClean="0"/>
              <a:t>     exceeds </a:t>
            </a:r>
            <a:r>
              <a:rPr lang="en-US" dirty="0"/>
              <a:t>1500ml or if blood continues to drain </a:t>
            </a:r>
            <a:r>
              <a:rPr lang="en-US" dirty="0" smtClean="0"/>
              <a:t>    from the </a:t>
            </a:r>
            <a:r>
              <a:rPr lang="en-US" dirty="0"/>
              <a:t>chest tube at more than 200ml/h</a:t>
            </a:r>
            <a:r>
              <a:rPr lang="en-US" dirty="0" smtClean="0"/>
              <a:t>.</a:t>
            </a:r>
          </a:p>
          <a:p>
            <a:r>
              <a:rPr lang="en-US" dirty="0" smtClean="0"/>
              <a:t>A B C of trauma</a:t>
            </a:r>
            <a:endParaRPr lang="en-US" dirty="0"/>
          </a:p>
        </p:txBody>
      </p:sp>
    </p:spTree>
    <p:extLst>
      <p:ext uri="{BB962C8B-B14F-4D97-AF65-F5344CB8AC3E}">
        <p14:creationId xmlns:p14="http://schemas.microsoft.com/office/powerpoint/2010/main" val="2475640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EMPYEMA THORACIS</a:t>
            </a:r>
            <a:endParaRPr lang="en-US" sz="3200" dirty="0"/>
          </a:p>
        </p:txBody>
      </p:sp>
      <p:sp>
        <p:nvSpPr>
          <p:cNvPr id="3" name="Content Placeholder 2"/>
          <p:cNvSpPr>
            <a:spLocks noGrp="1"/>
          </p:cNvSpPr>
          <p:nvPr>
            <p:ph idx="1"/>
          </p:nvPr>
        </p:nvSpPr>
        <p:spPr/>
        <p:txBody>
          <a:bodyPr>
            <a:normAutofit fontScale="85000" lnSpcReduction="10000"/>
          </a:bodyPr>
          <a:lstStyle/>
          <a:p>
            <a:r>
              <a:rPr lang="en-US" dirty="0"/>
              <a:t>Empyema is also called </a:t>
            </a:r>
            <a:r>
              <a:rPr lang="en-US" dirty="0" err="1"/>
              <a:t>pyothorax</a:t>
            </a:r>
            <a:r>
              <a:rPr lang="en-US" dirty="0"/>
              <a:t> or purulent </a:t>
            </a:r>
            <a:r>
              <a:rPr lang="en-US" dirty="0" err="1"/>
              <a:t>pleuritis</a:t>
            </a:r>
            <a:r>
              <a:rPr lang="en-US" dirty="0" smtClean="0"/>
              <a:t>.</a:t>
            </a:r>
          </a:p>
          <a:p>
            <a:r>
              <a:rPr lang="en-US" dirty="0" smtClean="0"/>
              <a:t> </a:t>
            </a:r>
            <a:r>
              <a:rPr lang="en-US" dirty="0"/>
              <a:t>It’s a condition in which pus gathers in the </a:t>
            </a:r>
            <a:r>
              <a:rPr lang="en-US" dirty="0" smtClean="0"/>
              <a:t> </a:t>
            </a:r>
            <a:r>
              <a:rPr lang="en-US" dirty="0"/>
              <a:t>pleural space. </a:t>
            </a:r>
          </a:p>
          <a:p>
            <a:r>
              <a:rPr lang="en-US" dirty="0" smtClean="0"/>
              <a:t> </a:t>
            </a:r>
            <a:r>
              <a:rPr lang="en-US" dirty="0"/>
              <a:t>Pus in the pleural space can’t be coughed out. Instead, it needs to be drained by a needle or surgery.</a:t>
            </a:r>
          </a:p>
          <a:p>
            <a:endParaRPr lang="en-US" dirty="0"/>
          </a:p>
          <a:p>
            <a:r>
              <a:rPr lang="en-US" dirty="0"/>
              <a:t>Empyema usually develops after pneumonia, which is an infection of the lung tissue</a:t>
            </a:r>
            <a:r>
              <a:rPr lang="en-US" dirty="0" smtClean="0"/>
              <a:t>.</a:t>
            </a:r>
          </a:p>
          <a:p>
            <a:r>
              <a:rPr lang="en-US" dirty="0" smtClean="0"/>
              <a:t>Aseptic thoracic surgery</a:t>
            </a:r>
            <a:endParaRPr lang="en-US" dirty="0"/>
          </a:p>
          <a:p>
            <a:endParaRPr lang="en-US" dirty="0"/>
          </a:p>
          <a:p>
            <a:pPr marL="0" indent="0">
              <a:buNone/>
            </a:pPr>
            <a:endParaRPr lang="en-US" dirty="0"/>
          </a:p>
        </p:txBody>
      </p:sp>
    </p:spTree>
    <p:extLst>
      <p:ext uri="{BB962C8B-B14F-4D97-AF65-F5344CB8AC3E}">
        <p14:creationId xmlns:p14="http://schemas.microsoft.com/office/powerpoint/2010/main" val="3599556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S/S OF EMPYEMA THORACIC</a:t>
            </a:r>
            <a:endParaRPr lang="en-US" sz="32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Shortness </a:t>
            </a:r>
            <a:r>
              <a:rPr lang="en-US" dirty="0"/>
              <a:t>of breath</a:t>
            </a:r>
          </a:p>
          <a:p>
            <a:pPr marL="0" indent="0">
              <a:buNone/>
            </a:pPr>
            <a:r>
              <a:rPr lang="en-US" dirty="0"/>
              <a:t>dry cough</a:t>
            </a:r>
          </a:p>
          <a:p>
            <a:pPr marL="0" indent="0">
              <a:buNone/>
            </a:pPr>
            <a:r>
              <a:rPr lang="en-US" dirty="0"/>
              <a:t>fever</a:t>
            </a:r>
          </a:p>
          <a:p>
            <a:pPr marL="0" indent="0">
              <a:buNone/>
            </a:pPr>
            <a:r>
              <a:rPr lang="en-US" dirty="0"/>
              <a:t>sweating</a:t>
            </a:r>
          </a:p>
          <a:p>
            <a:pPr marL="0" indent="0">
              <a:buNone/>
            </a:pPr>
            <a:r>
              <a:rPr lang="en-US" dirty="0"/>
              <a:t>chest pain when breathing that may be described as stabbing</a:t>
            </a:r>
          </a:p>
          <a:p>
            <a:pPr marL="0" indent="0">
              <a:buNone/>
            </a:pPr>
            <a:r>
              <a:rPr lang="en-US" dirty="0"/>
              <a:t>headache</a:t>
            </a:r>
          </a:p>
          <a:p>
            <a:pPr marL="0" indent="0">
              <a:buNone/>
            </a:pPr>
            <a:r>
              <a:rPr lang="en-US" dirty="0"/>
              <a:t>confusion</a:t>
            </a:r>
          </a:p>
          <a:p>
            <a:pPr marL="0" indent="0">
              <a:buNone/>
            </a:pPr>
            <a:r>
              <a:rPr lang="en-US" dirty="0"/>
              <a:t>loss of </a:t>
            </a:r>
            <a:r>
              <a:rPr lang="en-US" dirty="0" smtClean="0"/>
              <a:t>appetite</a:t>
            </a:r>
          </a:p>
          <a:p>
            <a:pPr marL="0" indent="0">
              <a:buNone/>
            </a:pPr>
            <a:r>
              <a:rPr lang="en-US" dirty="0" smtClean="0"/>
              <a:t>Decreased breath sounds.</a:t>
            </a:r>
            <a:endParaRPr lang="en-US" dirty="0"/>
          </a:p>
        </p:txBody>
      </p:sp>
    </p:spTree>
    <p:extLst>
      <p:ext uri="{BB962C8B-B14F-4D97-AF65-F5344CB8AC3E}">
        <p14:creationId xmlns:p14="http://schemas.microsoft.com/office/powerpoint/2010/main" val="9390923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DIAGNOSIS OF EMPHYEMA THORACIS</a:t>
            </a:r>
            <a:endParaRPr lang="en-US" sz="3200" dirty="0"/>
          </a:p>
        </p:txBody>
      </p:sp>
      <p:sp>
        <p:nvSpPr>
          <p:cNvPr id="3" name="Content Placeholder 2"/>
          <p:cNvSpPr>
            <a:spLocks noGrp="1"/>
          </p:cNvSpPr>
          <p:nvPr>
            <p:ph idx="1"/>
          </p:nvPr>
        </p:nvSpPr>
        <p:spPr/>
        <p:txBody>
          <a:bodyPr>
            <a:normAutofit fontScale="77500" lnSpcReduction="20000"/>
          </a:bodyPr>
          <a:lstStyle/>
          <a:p>
            <a:r>
              <a:rPr lang="en-US" dirty="0"/>
              <a:t>Chest </a:t>
            </a:r>
            <a:r>
              <a:rPr lang="en-US" dirty="0" smtClean="0"/>
              <a:t>X-rays</a:t>
            </a:r>
          </a:p>
          <a:p>
            <a:r>
              <a:rPr lang="en-US" dirty="0" smtClean="0"/>
              <a:t>  </a:t>
            </a:r>
            <a:r>
              <a:rPr lang="en-US" dirty="0"/>
              <a:t>CT scans will show whether or not there’s fluid in the pleural space.</a:t>
            </a:r>
          </a:p>
          <a:p>
            <a:r>
              <a:rPr lang="en-US" dirty="0"/>
              <a:t>An ultrasound of the chest will show the amount of fluid and its exact location.</a:t>
            </a:r>
          </a:p>
          <a:p>
            <a:r>
              <a:rPr lang="en-US" dirty="0"/>
              <a:t>Blood tests </a:t>
            </a:r>
            <a:r>
              <a:rPr lang="en-US" dirty="0" smtClean="0"/>
              <a:t> ; </a:t>
            </a:r>
            <a:r>
              <a:rPr lang="en-US" dirty="0"/>
              <a:t>white blood cell </a:t>
            </a:r>
            <a:r>
              <a:rPr lang="en-US" dirty="0" smtClean="0"/>
              <a:t>count</a:t>
            </a:r>
          </a:p>
          <a:p>
            <a:pPr marL="0" indent="0">
              <a:buNone/>
            </a:pPr>
            <a:r>
              <a:rPr lang="en-US" dirty="0"/>
              <a:t> </a:t>
            </a:r>
            <a:r>
              <a:rPr lang="en-US" dirty="0" smtClean="0"/>
              <a:t>                          C-reactive </a:t>
            </a:r>
            <a:r>
              <a:rPr lang="en-US" dirty="0"/>
              <a:t>protein, </a:t>
            </a:r>
            <a:endParaRPr lang="en-US" dirty="0" smtClean="0"/>
          </a:p>
          <a:p>
            <a:pPr marL="0" indent="0">
              <a:buNone/>
            </a:pPr>
            <a:r>
              <a:rPr lang="en-US" dirty="0"/>
              <a:t> </a:t>
            </a:r>
            <a:r>
              <a:rPr lang="en-US" dirty="0" smtClean="0"/>
              <a:t>                           </a:t>
            </a:r>
            <a:r>
              <a:rPr lang="en-US" dirty="0"/>
              <a:t>identify the bacteria causing the infection. </a:t>
            </a:r>
          </a:p>
          <a:p>
            <a:r>
              <a:rPr lang="en-US" dirty="0" smtClean="0"/>
              <a:t> </a:t>
            </a:r>
            <a:r>
              <a:rPr lang="en-US" dirty="0" err="1" smtClean="0"/>
              <a:t>Thoracocentesis</a:t>
            </a:r>
            <a:r>
              <a:rPr lang="en-US" dirty="0"/>
              <a:t>, a needle is inserted </a:t>
            </a:r>
            <a:r>
              <a:rPr lang="en-US" dirty="0" smtClean="0"/>
              <a:t> </a:t>
            </a:r>
            <a:r>
              <a:rPr lang="en-US" dirty="0"/>
              <a:t>into the pleural space to take a sample of fluid</a:t>
            </a:r>
            <a:r>
              <a:rPr lang="en-US" dirty="0" smtClean="0"/>
              <a:t>.</a:t>
            </a:r>
          </a:p>
          <a:p>
            <a:r>
              <a:rPr lang="en-US" dirty="0" smtClean="0"/>
              <a:t> </a:t>
            </a:r>
            <a:r>
              <a:rPr lang="en-US" dirty="0"/>
              <a:t>The fluid is then analyzed under a microscope to look for bacteria, protein, and other cells.</a:t>
            </a:r>
          </a:p>
        </p:txBody>
      </p:sp>
    </p:spTree>
    <p:extLst>
      <p:ext uri="{BB962C8B-B14F-4D97-AF65-F5344CB8AC3E}">
        <p14:creationId xmlns:p14="http://schemas.microsoft.com/office/powerpoint/2010/main" val="827755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CARDIAC TAMPONADE</a:t>
            </a:r>
            <a:endParaRPr lang="en-US" sz="3200"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a:t>This usually results from a penetrating injury </a:t>
            </a:r>
            <a:r>
              <a:rPr lang="en-US" dirty="0" smtClean="0"/>
              <a:t>which causes </a:t>
            </a:r>
            <a:r>
              <a:rPr lang="en-US" dirty="0"/>
              <a:t>bleeding into the pericardial sac. The </a:t>
            </a:r>
            <a:r>
              <a:rPr lang="en-US" dirty="0" smtClean="0"/>
              <a:t>sac cannot </a:t>
            </a:r>
            <a:r>
              <a:rPr lang="en-US" dirty="0"/>
              <a:t>expand, so </a:t>
            </a:r>
            <a:r>
              <a:rPr lang="en-US" dirty="0" smtClean="0"/>
              <a:t>even a </a:t>
            </a:r>
            <a:r>
              <a:rPr lang="en-US" dirty="0"/>
              <a:t>small amount of blood </a:t>
            </a:r>
            <a:r>
              <a:rPr lang="en-US" dirty="0" smtClean="0"/>
              <a:t>in the pericardial sac </a:t>
            </a:r>
            <a:r>
              <a:rPr lang="en-US" dirty="0"/>
              <a:t>inhibits </a:t>
            </a:r>
            <a:r>
              <a:rPr lang="en-US" dirty="0" smtClean="0"/>
              <a:t>cardiac  function.</a:t>
            </a:r>
            <a:endParaRPr lang="en-US" dirty="0"/>
          </a:p>
        </p:txBody>
      </p:sp>
    </p:spTree>
    <p:extLst>
      <p:ext uri="{BB962C8B-B14F-4D97-AF65-F5344CB8AC3E}">
        <p14:creationId xmlns:p14="http://schemas.microsoft.com/office/powerpoint/2010/main" val="9073687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CARDIAC TAMPONADE</a:t>
            </a:r>
            <a:endParaRPr lang="en-US"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3999"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1541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906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2601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PERICARDIAL SPACE</a:t>
            </a:r>
            <a:endParaRPr lang="en-US" sz="32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853439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939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4635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9143999"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088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9268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 OF CARDIAC TAMPONADE</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classic Beck's triad:</a:t>
            </a:r>
          </a:p>
          <a:p>
            <a:r>
              <a:rPr lang="en-US" dirty="0"/>
              <a:t>distended neck veins, </a:t>
            </a:r>
            <a:endParaRPr lang="en-US" dirty="0" smtClean="0"/>
          </a:p>
          <a:p>
            <a:r>
              <a:rPr lang="en-US" dirty="0" smtClean="0"/>
              <a:t>reduced </a:t>
            </a:r>
            <a:r>
              <a:rPr lang="en-US" dirty="0"/>
              <a:t>arterial blood pressure</a:t>
            </a:r>
          </a:p>
          <a:p>
            <a:r>
              <a:rPr lang="en-US" dirty="0" smtClean="0"/>
              <a:t> </a:t>
            </a:r>
            <a:r>
              <a:rPr lang="en-US" dirty="0"/>
              <a:t>muffled heart sounds</a:t>
            </a:r>
            <a:r>
              <a:rPr lang="en-US" dirty="0" smtClean="0"/>
              <a:t>.</a:t>
            </a:r>
          </a:p>
          <a:p>
            <a:r>
              <a:rPr lang="en-US" dirty="0" smtClean="0"/>
              <a:t> </a:t>
            </a:r>
            <a:r>
              <a:rPr lang="en-US" dirty="0"/>
              <a:t>The patient may also </a:t>
            </a:r>
            <a:r>
              <a:rPr lang="en-US" dirty="0" smtClean="0"/>
              <a:t>display </a:t>
            </a:r>
            <a:r>
              <a:rPr lang="en-US" dirty="0" err="1" smtClean="0"/>
              <a:t>Kussmaul's</a:t>
            </a:r>
            <a:r>
              <a:rPr lang="en-US" dirty="0" smtClean="0"/>
              <a:t> sign  </a:t>
            </a:r>
            <a:r>
              <a:rPr lang="en-US" dirty="0"/>
              <a:t>a rise in the jugular venous </a:t>
            </a:r>
            <a:r>
              <a:rPr lang="en-US" dirty="0" smtClean="0"/>
              <a:t>pressure  on inspiration.</a:t>
            </a:r>
          </a:p>
        </p:txBody>
      </p:sp>
    </p:spTree>
    <p:extLst>
      <p:ext uri="{BB962C8B-B14F-4D97-AF65-F5344CB8AC3E}">
        <p14:creationId xmlns:p14="http://schemas.microsoft.com/office/powerpoint/2010/main" val="28568047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3999"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8917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MNX OF CARDIAC TAMPONADE</a:t>
            </a:r>
            <a:endParaRPr lang="en-US" sz="3200" dirty="0"/>
          </a:p>
        </p:txBody>
      </p:sp>
      <p:sp>
        <p:nvSpPr>
          <p:cNvPr id="3" name="Content Placeholder 2"/>
          <p:cNvSpPr>
            <a:spLocks noGrp="1"/>
          </p:cNvSpPr>
          <p:nvPr>
            <p:ph idx="1"/>
          </p:nvPr>
        </p:nvSpPr>
        <p:spPr/>
        <p:txBody>
          <a:bodyPr/>
          <a:lstStyle/>
          <a:p>
            <a:pPr marL="0" indent="0">
              <a:buNone/>
            </a:pPr>
            <a:r>
              <a:rPr lang="en-US" dirty="0" smtClean="0"/>
              <a:t>ABC</a:t>
            </a:r>
          </a:p>
          <a:p>
            <a:pPr marL="0" indent="0">
              <a:buNone/>
            </a:pPr>
            <a:r>
              <a:rPr lang="en-US" dirty="0" smtClean="0"/>
              <a:t>Antibiotics</a:t>
            </a:r>
          </a:p>
          <a:p>
            <a:pPr marL="0" indent="0">
              <a:buNone/>
            </a:pPr>
            <a:r>
              <a:rPr lang="en-US" dirty="0" err="1" smtClean="0"/>
              <a:t>pericardiocentesis</a:t>
            </a:r>
            <a:endParaRPr lang="en-US" dirty="0"/>
          </a:p>
        </p:txBody>
      </p:sp>
    </p:spTree>
    <p:extLst>
      <p:ext uri="{BB962C8B-B14F-4D97-AF65-F5344CB8AC3E}">
        <p14:creationId xmlns:p14="http://schemas.microsoft.com/office/powerpoint/2010/main" val="4772672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93726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631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1801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COMPLICATIONS OF PERICADIOCENTESIS</a:t>
            </a:r>
            <a:endParaRPr lang="en-US" sz="3200" dirty="0"/>
          </a:p>
        </p:txBody>
      </p:sp>
      <p:sp>
        <p:nvSpPr>
          <p:cNvPr id="3" name="Content Placeholder 2"/>
          <p:cNvSpPr>
            <a:spLocks noGrp="1"/>
          </p:cNvSpPr>
          <p:nvPr>
            <p:ph idx="1"/>
          </p:nvPr>
        </p:nvSpPr>
        <p:spPr/>
        <p:txBody>
          <a:bodyPr/>
          <a:lstStyle/>
          <a:p>
            <a:pPr marL="0" indent="0">
              <a:buNone/>
            </a:pPr>
            <a:r>
              <a:rPr lang="en-US" dirty="0" smtClean="0"/>
              <a:t>Cardiac arrest</a:t>
            </a:r>
          </a:p>
          <a:p>
            <a:pPr marL="0" indent="0">
              <a:buNone/>
            </a:pPr>
            <a:r>
              <a:rPr lang="en-US" dirty="0" smtClean="0"/>
              <a:t>Lacerations of heart muscles</a:t>
            </a:r>
          </a:p>
          <a:p>
            <a:pPr marL="0" indent="0">
              <a:buNone/>
            </a:pPr>
            <a:r>
              <a:rPr lang="en-US" dirty="0" smtClean="0"/>
              <a:t> haemo thorax</a:t>
            </a:r>
          </a:p>
          <a:p>
            <a:pPr marL="0" indent="0">
              <a:buNone/>
            </a:pPr>
            <a:r>
              <a:rPr lang="en-US" dirty="0" smtClean="0"/>
              <a:t>Pneumothorax</a:t>
            </a:r>
            <a:endParaRPr lang="en-US" dirty="0"/>
          </a:p>
        </p:txBody>
      </p:sp>
    </p:spTree>
    <p:extLst>
      <p:ext uri="{BB962C8B-B14F-4D97-AF65-F5344CB8AC3E}">
        <p14:creationId xmlns:p14="http://schemas.microsoft.com/office/powerpoint/2010/main" val="13878432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PERICARDIOCENTESIS</a:t>
            </a:r>
            <a:endParaRPr lang="en-US" sz="3200" dirty="0"/>
          </a:p>
        </p:txBody>
      </p:sp>
      <p:sp>
        <p:nvSpPr>
          <p:cNvPr id="3" name="Content Placeholder 2"/>
          <p:cNvSpPr>
            <a:spLocks noGrp="1"/>
          </p:cNvSpPr>
          <p:nvPr>
            <p:ph idx="1"/>
          </p:nvPr>
        </p:nvSpPr>
        <p:spPr/>
        <p:txBody>
          <a:bodyPr>
            <a:normAutofit fontScale="70000" lnSpcReduction="20000"/>
          </a:bodyPr>
          <a:lstStyle/>
          <a:p>
            <a:r>
              <a:rPr lang="en-US" dirty="0"/>
              <a:t>Puncture the skin 1-2 cm inferior to xiphoid process</a:t>
            </a:r>
          </a:p>
          <a:p>
            <a:r>
              <a:rPr lang="en-US" dirty="0"/>
              <a:t>45/45/45 degree angle</a:t>
            </a:r>
          </a:p>
          <a:p>
            <a:r>
              <a:rPr lang="en-US" dirty="0"/>
              <a:t>Advance needle to tip of left scapula</a:t>
            </a:r>
          </a:p>
          <a:p>
            <a:r>
              <a:rPr lang="en-US" dirty="0"/>
              <a:t>Withdraw on needle during advance of needle</a:t>
            </a:r>
          </a:p>
          <a:p>
            <a:r>
              <a:rPr lang="en-US" dirty="0"/>
              <a:t>Preferable under ultrasound guidance or EKG lead V attachment</a:t>
            </a:r>
          </a:p>
          <a:p>
            <a:pPr marL="0" indent="0">
              <a:buNone/>
            </a:pPr>
            <a:r>
              <a:rPr lang="en-US" b="1" dirty="0"/>
              <a:t>Complications</a:t>
            </a:r>
          </a:p>
          <a:p>
            <a:r>
              <a:rPr lang="en-US" dirty="0"/>
              <a:t>Aspiration of ventricular blood</a:t>
            </a:r>
          </a:p>
          <a:p>
            <a:r>
              <a:rPr lang="en-US" dirty="0"/>
              <a:t>Laceration of coronary arteries, veins, </a:t>
            </a:r>
            <a:r>
              <a:rPr lang="en-US" dirty="0" err="1"/>
              <a:t>epicardium</a:t>
            </a:r>
            <a:r>
              <a:rPr lang="en-US" dirty="0"/>
              <a:t>/myocardium</a:t>
            </a:r>
          </a:p>
          <a:p>
            <a:r>
              <a:rPr lang="en-US" dirty="0"/>
              <a:t>Cardiac arrhythmia</a:t>
            </a:r>
          </a:p>
          <a:p>
            <a:r>
              <a:rPr lang="en-US" dirty="0"/>
              <a:t>Pneumothorax</a:t>
            </a:r>
          </a:p>
          <a:p>
            <a:r>
              <a:rPr lang="en-US" dirty="0"/>
              <a:t>Puncture of esophagus</a:t>
            </a:r>
          </a:p>
          <a:p>
            <a:r>
              <a:rPr lang="en-US" dirty="0"/>
              <a:t>Puncture of peritoneum</a:t>
            </a:r>
          </a:p>
          <a:p>
            <a:endParaRPr lang="en-US" dirty="0"/>
          </a:p>
        </p:txBody>
      </p:sp>
    </p:spTree>
    <p:extLst>
      <p:ext uri="{BB962C8B-B14F-4D97-AF65-F5344CB8AC3E}">
        <p14:creationId xmlns:p14="http://schemas.microsoft.com/office/powerpoint/2010/main" val="6480466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CARDIAC TAMPONADE</a:t>
            </a:r>
            <a:endParaRPr lang="en-US" sz="3200" dirty="0"/>
          </a:p>
        </p:txBody>
      </p:sp>
      <p:sp>
        <p:nvSpPr>
          <p:cNvPr id="3" name="Content Placeholder 2"/>
          <p:cNvSpPr>
            <a:spLocks noGrp="1"/>
          </p:cNvSpPr>
          <p:nvPr>
            <p:ph idx="1"/>
          </p:nvPr>
        </p:nvSpPr>
        <p:spPr/>
        <p:txBody>
          <a:bodyPr>
            <a:normAutofit fontScale="70000" lnSpcReduction="20000"/>
          </a:bodyPr>
          <a:lstStyle/>
          <a:p>
            <a:r>
              <a:rPr lang="en-US" dirty="0"/>
              <a:t>This is a difficult clinical diagnosis to make because</a:t>
            </a:r>
          </a:p>
          <a:p>
            <a:pPr marL="0" indent="0">
              <a:buNone/>
            </a:pPr>
            <a:r>
              <a:rPr lang="en-US" dirty="0" smtClean="0"/>
              <a:t>      a </a:t>
            </a:r>
            <a:r>
              <a:rPr lang="en-US" dirty="0"/>
              <a:t>shocked patient may not have distended neck veins</a:t>
            </a:r>
          </a:p>
          <a:p>
            <a:pPr marL="0" indent="0">
              <a:buNone/>
            </a:pPr>
            <a:r>
              <a:rPr lang="en-US" dirty="0" smtClean="0"/>
              <a:t>       </a:t>
            </a:r>
            <a:r>
              <a:rPr lang="en-US" dirty="0"/>
              <a:t>muffled heart sounds are very difficult to detect in</a:t>
            </a:r>
          </a:p>
          <a:p>
            <a:pPr marL="0" indent="0">
              <a:buNone/>
            </a:pPr>
            <a:r>
              <a:rPr lang="en-US" dirty="0" smtClean="0"/>
              <a:t>     a </a:t>
            </a:r>
            <a:r>
              <a:rPr lang="en-US" dirty="0"/>
              <a:t>noisy Emergency Department. </a:t>
            </a:r>
            <a:endParaRPr lang="en-US" dirty="0" smtClean="0"/>
          </a:p>
          <a:p>
            <a:r>
              <a:rPr lang="en-US" dirty="0" smtClean="0"/>
              <a:t> Any  patient  with </a:t>
            </a:r>
            <a:r>
              <a:rPr lang="en-US" dirty="0"/>
              <a:t>a penetrating chest or abdominal injury who</a:t>
            </a:r>
          </a:p>
          <a:p>
            <a:pPr marL="0" indent="0">
              <a:buNone/>
            </a:pPr>
            <a:r>
              <a:rPr lang="en-US" dirty="0" smtClean="0"/>
              <a:t>     remains </a:t>
            </a:r>
            <a:r>
              <a:rPr lang="en-US" dirty="0"/>
              <a:t>shocked despite appropriate replacement of</a:t>
            </a:r>
          </a:p>
          <a:p>
            <a:pPr marL="0" indent="0">
              <a:buNone/>
            </a:pPr>
            <a:r>
              <a:rPr lang="en-US" dirty="0" smtClean="0"/>
              <a:t>     blood </a:t>
            </a:r>
            <a:r>
              <a:rPr lang="en-US" dirty="0"/>
              <a:t>volume, should be suspected of developing a</a:t>
            </a:r>
          </a:p>
          <a:p>
            <a:pPr marL="0" indent="0">
              <a:buNone/>
            </a:pPr>
            <a:r>
              <a:rPr lang="en-US" dirty="0" smtClean="0"/>
              <a:t>      tamponade.</a:t>
            </a:r>
          </a:p>
          <a:p>
            <a:pPr marL="0" indent="0">
              <a:buNone/>
            </a:pPr>
            <a:r>
              <a:rPr lang="en-US" dirty="0" smtClean="0"/>
              <a:t> </a:t>
            </a:r>
            <a:r>
              <a:rPr lang="en-US" dirty="0"/>
              <a:t>Treatment is urgent; a needle </a:t>
            </a:r>
            <a:r>
              <a:rPr lang="en-US" dirty="0" smtClean="0"/>
              <a:t>is  inserted </a:t>
            </a:r>
            <a:r>
              <a:rPr lang="en-US" dirty="0"/>
              <a:t>into the pericardial space and the </a:t>
            </a:r>
            <a:r>
              <a:rPr lang="en-US" dirty="0" smtClean="0"/>
              <a:t>hematoma is </a:t>
            </a:r>
            <a:r>
              <a:rPr lang="en-US" dirty="0"/>
              <a:t>relieved</a:t>
            </a:r>
            <a:r>
              <a:rPr lang="en-US" dirty="0" smtClean="0"/>
              <a:t>.</a:t>
            </a:r>
          </a:p>
          <a:p>
            <a:pPr marL="0" indent="0">
              <a:buNone/>
            </a:pPr>
            <a:r>
              <a:rPr lang="en-US" dirty="0" smtClean="0"/>
              <a:t> </a:t>
            </a:r>
            <a:r>
              <a:rPr lang="en-US" dirty="0"/>
              <a:t>This is usually only a temporary </a:t>
            </a:r>
            <a:r>
              <a:rPr lang="en-US" dirty="0" smtClean="0"/>
              <a:t>measure because </a:t>
            </a:r>
            <a:r>
              <a:rPr lang="en-US" dirty="0"/>
              <a:t>the blood can </a:t>
            </a:r>
            <a:r>
              <a:rPr lang="en-US" dirty="0" smtClean="0"/>
              <a:t>re accumulate.</a:t>
            </a:r>
          </a:p>
          <a:p>
            <a:pPr marL="0" indent="0">
              <a:buNone/>
            </a:pPr>
            <a:r>
              <a:rPr lang="en-US" dirty="0" smtClean="0"/>
              <a:t> A </a:t>
            </a:r>
            <a:r>
              <a:rPr lang="en-US" dirty="0"/>
              <a:t>definitive </a:t>
            </a:r>
            <a:r>
              <a:rPr lang="en-US" dirty="0" smtClean="0"/>
              <a:t>thoracotomy is </a:t>
            </a:r>
            <a:r>
              <a:rPr lang="en-US" dirty="0"/>
              <a:t>almost always required.</a:t>
            </a:r>
          </a:p>
          <a:p>
            <a:pPr marL="0" indent="0">
              <a:buNone/>
            </a:pPr>
            <a:endParaRPr lang="en-US" dirty="0"/>
          </a:p>
        </p:txBody>
      </p:sp>
    </p:spTree>
    <p:extLst>
      <p:ext uri="{BB962C8B-B14F-4D97-AF65-F5344CB8AC3E}">
        <p14:creationId xmlns:p14="http://schemas.microsoft.com/office/powerpoint/2010/main" val="22903359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PULMONARY CONTUSION</a:t>
            </a:r>
            <a:endParaRPr lang="en-US" sz="3200" dirty="0"/>
          </a:p>
        </p:txBody>
      </p:sp>
      <p:sp>
        <p:nvSpPr>
          <p:cNvPr id="3" name="Content Placeholder 2"/>
          <p:cNvSpPr>
            <a:spLocks noGrp="1"/>
          </p:cNvSpPr>
          <p:nvPr>
            <p:ph idx="1"/>
          </p:nvPr>
        </p:nvSpPr>
        <p:spPr/>
        <p:txBody>
          <a:bodyPr/>
          <a:lstStyle/>
          <a:p>
            <a:r>
              <a:rPr lang="en-US" dirty="0"/>
              <a:t>A pulmonary contusion, also known as lung contusion, is a bruise of the lung, caused by chest trauma</a:t>
            </a:r>
            <a:r>
              <a:rPr lang="en-US" dirty="0" smtClean="0"/>
              <a:t>.</a:t>
            </a:r>
          </a:p>
          <a:p>
            <a:r>
              <a:rPr lang="en-US" dirty="0" smtClean="0"/>
              <a:t> </a:t>
            </a:r>
            <a:r>
              <a:rPr lang="en-US" dirty="0"/>
              <a:t>As a result of damage to capillaries, blood and other fluids accumulate in the lung tissue. The excess fluid interferes with gas exchange</a:t>
            </a:r>
          </a:p>
        </p:txBody>
      </p:sp>
    </p:spTree>
    <p:extLst>
      <p:ext uri="{BB962C8B-B14F-4D97-AF65-F5344CB8AC3E}">
        <p14:creationId xmlns:p14="http://schemas.microsoft.com/office/powerpoint/2010/main" val="32460776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9067800"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49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3255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PULMONARY CONTUSION</a:t>
            </a:r>
            <a:endParaRPr lang="en-US" sz="3200" dirty="0"/>
          </a:p>
        </p:txBody>
      </p:sp>
      <p:sp>
        <p:nvSpPr>
          <p:cNvPr id="3" name="Content Placeholder 2"/>
          <p:cNvSpPr>
            <a:spLocks noGrp="1"/>
          </p:cNvSpPr>
          <p:nvPr>
            <p:ph idx="1"/>
          </p:nvPr>
        </p:nvSpPr>
        <p:spPr/>
        <p:txBody>
          <a:bodyPr/>
          <a:lstStyle/>
          <a:p>
            <a:r>
              <a:rPr lang="en-US" dirty="0"/>
              <a:t>The contusion frequently heals on its own with supportive care</a:t>
            </a:r>
            <a:r>
              <a:rPr lang="en-US" dirty="0" smtClean="0"/>
              <a:t>.</a:t>
            </a:r>
          </a:p>
          <a:p>
            <a:r>
              <a:rPr lang="en-US" dirty="0" smtClean="0"/>
              <a:t> </a:t>
            </a:r>
            <a:r>
              <a:rPr lang="en-US" dirty="0"/>
              <a:t>Often nothing more than supplemental oxygen and close monitoring is needed; however, intensive care may be required. </a:t>
            </a:r>
          </a:p>
        </p:txBody>
      </p:sp>
    </p:spTree>
    <p:extLst>
      <p:ext uri="{BB962C8B-B14F-4D97-AF65-F5344CB8AC3E}">
        <p14:creationId xmlns:p14="http://schemas.microsoft.com/office/powerpoint/2010/main" val="28446722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S/S OF PULMONARY CONTUSION</a:t>
            </a:r>
            <a:endParaRPr lang="en-US" sz="3200" dirty="0"/>
          </a:p>
        </p:txBody>
      </p:sp>
      <p:sp>
        <p:nvSpPr>
          <p:cNvPr id="3" name="Content Placeholder 2"/>
          <p:cNvSpPr>
            <a:spLocks noGrp="1"/>
          </p:cNvSpPr>
          <p:nvPr>
            <p:ph idx="1"/>
          </p:nvPr>
        </p:nvSpPr>
        <p:spPr/>
        <p:txBody>
          <a:bodyPr/>
          <a:lstStyle/>
          <a:p>
            <a:pPr marL="0" indent="0">
              <a:buNone/>
            </a:pPr>
            <a:r>
              <a:rPr lang="en-US" dirty="0" smtClean="0"/>
              <a:t>Chest pain- painful breath</a:t>
            </a:r>
          </a:p>
          <a:p>
            <a:pPr marL="0" indent="0">
              <a:buNone/>
            </a:pPr>
            <a:r>
              <a:rPr lang="en-US" dirty="0" smtClean="0"/>
              <a:t>Shortness of breath</a:t>
            </a:r>
          </a:p>
          <a:p>
            <a:pPr marL="0" indent="0">
              <a:buNone/>
            </a:pPr>
            <a:r>
              <a:rPr lang="en-US" dirty="0" smtClean="0"/>
              <a:t>Blood stained cough</a:t>
            </a:r>
          </a:p>
          <a:p>
            <a:pPr marL="0" indent="0">
              <a:buNone/>
            </a:pPr>
            <a:r>
              <a:rPr lang="en-US" dirty="0" smtClean="0"/>
              <a:t>Cyanosis</a:t>
            </a:r>
          </a:p>
          <a:p>
            <a:pPr marL="0" indent="0">
              <a:buNone/>
            </a:pPr>
            <a:r>
              <a:rPr lang="en-US" dirty="0" smtClean="0"/>
              <a:t>Low BP</a:t>
            </a:r>
          </a:p>
          <a:p>
            <a:pPr marL="0" indent="0">
              <a:buNone/>
            </a:pPr>
            <a:r>
              <a:rPr lang="en-US" dirty="0" smtClean="0"/>
              <a:t>Cool clammy skin </a:t>
            </a:r>
          </a:p>
          <a:p>
            <a:pPr marL="0" indent="0">
              <a:buNone/>
            </a:pPr>
            <a:r>
              <a:rPr lang="en-US" dirty="0" smtClean="0"/>
              <a:t>tachycardia</a:t>
            </a:r>
            <a:endParaRPr lang="en-US" dirty="0"/>
          </a:p>
        </p:txBody>
      </p:sp>
    </p:spTree>
    <p:extLst>
      <p:ext uri="{BB962C8B-B14F-4D97-AF65-F5344CB8AC3E}">
        <p14:creationId xmlns:p14="http://schemas.microsoft.com/office/powerpoint/2010/main" val="435735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DIAGNOSIS OF PULMONARY CONTUSION</a:t>
            </a:r>
            <a:endParaRPr lang="en-US" sz="3200" dirty="0"/>
          </a:p>
        </p:txBody>
      </p:sp>
      <p:sp>
        <p:nvSpPr>
          <p:cNvPr id="3" name="Content Placeholder 2"/>
          <p:cNvSpPr>
            <a:spLocks noGrp="1"/>
          </p:cNvSpPr>
          <p:nvPr>
            <p:ph idx="1"/>
          </p:nvPr>
        </p:nvSpPr>
        <p:spPr/>
        <p:txBody>
          <a:bodyPr/>
          <a:lstStyle/>
          <a:p>
            <a:r>
              <a:rPr lang="en-US" dirty="0" smtClean="0"/>
              <a:t>History</a:t>
            </a:r>
          </a:p>
          <a:p>
            <a:r>
              <a:rPr lang="en-US" dirty="0" smtClean="0"/>
              <a:t>Examination</a:t>
            </a:r>
          </a:p>
          <a:p>
            <a:r>
              <a:rPr lang="en-US" dirty="0" smtClean="0"/>
              <a:t>Imaging</a:t>
            </a:r>
            <a:endParaRPr lang="en-US" dirty="0"/>
          </a:p>
        </p:txBody>
      </p:sp>
    </p:spTree>
    <p:extLst>
      <p:ext uri="{BB962C8B-B14F-4D97-AF65-F5344CB8AC3E}">
        <p14:creationId xmlns:p14="http://schemas.microsoft.com/office/powerpoint/2010/main" val="21932503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PULMONARY (LUNG)  CONTUSION</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  ABC</a:t>
            </a:r>
          </a:p>
          <a:p>
            <a:r>
              <a:rPr lang="en-US" dirty="0" smtClean="0"/>
              <a:t> Iv fluids-can cause circulatory overload</a:t>
            </a:r>
          </a:p>
          <a:p>
            <a:r>
              <a:rPr lang="en-US" dirty="0" smtClean="0"/>
              <a:t> Gxm-transfuse</a:t>
            </a:r>
          </a:p>
          <a:p>
            <a:r>
              <a:rPr lang="en-US" dirty="0" smtClean="0"/>
              <a:t> </a:t>
            </a:r>
            <a:r>
              <a:rPr lang="en-US" dirty="0"/>
              <a:t>The patient </a:t>
            </a:r>
            <a:r>
              <a:rPr lang="en-US" dirty="0" smtClean="0"/>
              <a:t>becomes  progressively </a:t>
            </a:r>
            <a:r>
              <a:rPr lang="en-US" dirty="0"/>
              <a:t>hypoxic as the damaged lung </a:t>
            </a:r>
            <a:r>
              <a:rPr lang="en-US" dirty="0" smtClean="0"/>
              <a:t>becomes edematous .</a:t>
            </a:r>
            <a:endParaRPr lang="en-US" dirty="0"/>
          </a:p>
          <a:p>
            <a:r>
              <a:rPr lang="en-US" dirty="0"/>
              <a:t>Treatment calls for prompt and aggressive oxygenation;</a:t>
            </a:r>
          </a:p>
          <a:p>
            <a:r>
              <a:rPr lang="en-US" dirty="0"/>
              <a:t>if the patient is still hypoxic, then intubation and</a:t>
            </a:r>
          </a:p>
          <a:p>
            <a:pPr marL="0" indent="0">
              <a:buNone/>
            </a:pPr>
            <a:r>
              <a:rPr lang="en-US" dirty="0" smtClean="0"/>
              <a:t>    ventilation </a:t>
            </a:r>
            <a:r>
              <a:rPr lang="en-US" dirty="0"/>
              <a:t>are required.</a:t>
            </a:r>
          </a:p>
        </p:txBody>
      </p:sp>
    </p:spTree>
    <p:extLst>
      <p:ext uri="{BB962C8B-B14F-4D97-AF65-F5344CB8AC3E}">
        <p14:creationId xmlns:p14="http://schemas.microsoft.com/office/powerpoint/2010/main" val="10246488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MYOCARDIAL CONTUSION</a:t>
            </a:r>
            <a:endParaRPr lang="en-US" sz="3200"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r>
              <a:rPr lang="en-US" dirty="0" smtClean="0"/>
              <a:t>A </a:t>
            </a:r>
            <a:r>
              <a:rPr lang="en-US" dirty="0"/>
              <a:t>direct blow to the front of the chest</a:t>
            </a:r>
            <a:r>
              <a:rPr lang="en-US" dirty="0" smtClean="0"/>
              <a:t>.</a:t>
            </a:r>
          </a:p>
          <a:p>
            <a:r>
              <a:rPr lang="en-US" dirty="0" smtClean="0"/>
              <a:t> </a:t>
            </a:r>
            <a:r>
              <a:rPr lang="en-US" dirty="0"/>
              <a:t>On </a:t>
            </a:r>
            <a:r>
              <a:rPr lang="en-US" dirty="0" smtClean="0"/>
              <a:t>examination, the </a:t>
            </a:r>
            <a:r>
              <a:rPr lang="en-US" dirty="0"/>
              <a:t>patient may have bruising over the front of the </a:t>
            </a:r>
            <a:r>
              <a:rPr lang="en-US" dirty="0" smtClean="0"/>
              <a:t>chest and </a:t>
            </a:r>
            <a:r>
              <a:rPr lang="en-US" dirty="0"/>
              <a:t>painful crepitus from a sternal fracture</a:t>
            </a:r>
            <a:r>
              <a:rPr lang="en-US" dirty="0" smtClean="0"/>
              <a:t>.</a:t>
            </a:r>
            <a:endParaRPr lang="en-US" dirty="0"/>
          </a:p>
        </p:txBody>
      </p:sp>
    </p:spTree>
    <p:extLst>
      <p:ext uri="{BB962C8B-B14F-4D97-AF65-F5344CB8AC3E}">
        <p14:creationId xmlns:p14="http://schemas.microsoft.com/office/powerpoint/2010/main" val="25094266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MYOCARDIAL CONTUSION</a:t>
            </a:r>
            <a:endParaRPr lang="en-US" sz="32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5468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RUPTURED DIAPHRAGM</a:t>
            </a:r>
            <a:endParaRPr lang="en-US" sz="3200"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r>
              <a:rPr lang="en-US" dirty="0" smtClean="0"/>
              <a:t> Associated </a:t>
            </a:r>
            <a:r>
              <a:rPr lang="en-US" dirty="0"/>
              <a:t>with blunt trauma to </a:t>
            </a:r>
            <a:r>
              <a:rPr lang="en-US" dirty="0" smtClean="0"/>
              <a:t>the abdomen </a:t>
            </a:r>
            <a:r>
              <a:rPr lang="en-US" dirty="0"/>
              <a:t>and occurs on the left side, because on </a:t>
            </a:r>
            <a:r>
              <a:rPr lang="en-US" dirty="0" smtClean="0"/>
              <a:t>the right </a:t>
            </a:r>
            <a:r>
              <a:rPr lang="en-US" dirty="0"/>
              <a:t>the diaphragm is protected by the liver</a:t>
            </a:r>
            <a:r>
              <a:rPr lang="en-US" dirty="0" smtClean="0"/>
              <a:t>.</a:t>
            </a:r>
            <a:endParaRPr lang="en-US" dirty="0"/>
          </a:p>
          <a:p>
            <a:r>
              <a:rPr lang="en-US" dirty="0"/>
              <a:t>The chest x-ray may show an indistinct </a:t>
            </a:r>
            <a:r>
              <a:rPr lang="en-US" dirty="0" smtClean="0"/>
              <a:t>hemi diaphragm</a:t>
            </a:r>
            <a:r>
              <a:rPr lang="en-US" dirty="0"/>
              <a:t>,</a:t>
            </a:r>
          </a:p>
          <a:p>
            <a:r>
              <a:rPr lang="en-US" dirty="0"/>
              <a:t>bowel gas or a coiled gastric tube in </a:t>
            </a:r>
            <a:r>
              <a:rPr lang="en-US" dirty="0" smtClean="0"/>
              <a:t>the chest</a:t>
            </a:r>
            <a:r>
              <a:rPr lang="en-US" dirty="0"/>
              <a:t>. Occasionally, bowel may be felt when a finger is</a:t>
            </a:r>
          </a:p>
          <a:p>
            <a:r>
              <a:rPr lang="en-US" dirty="0"/>
              <a:t>passed to clear the way for a chest drain</a:t>
            </a:r>
            <a:r>
              <a:rPr lang="en-US" dirty="0" smtClean="0"/>
              <a:t>.</a:t>
            </a:r>
          </a:p>
          <a:p>
            <a:r>
              <a:rPr lang="en-US" dirty="0" smtClean="0"/>
              <a:t> </a:t>
            </a:r>
            <a:r>
              <a:rPr lang="en-US" dirty="0"/>
              <a:t>A </a:t>
            </a:r>
            <a:r>
              <a:rPr lang="en-US" dirty="0" smtClean="0"/>
              <a:t>barium swallow </a:t>
            </a:r>
            <a:r>
              <a:rPr lang="en-US" dirty="0"/>
              <a:t>confirms the diagnosis. The patient should </a:t>
            </a:r>
            <a:r>
              <a:rPr lang="en-US" dirty="0" smtClean="0"/>
              <a:t>be referred </a:t>
            </a:r>
            <a:r>
              <a:rPr lang="en-US" dirty="0"/>
              <a:t>for surgical treatment.</a:t>
            </a:r>
          </a:p>
        </p:txBody>
      </p:sp>
    </p:spTree>
    <p:extLst>
      <p:ext uri="{BB962C8B-B14F-4D97-AF65-F5344CB8AC3E}">
        <p14:creationId xmlns:p14="http://schemas.microsoft.com/office/powerpoint/2010/main" val="37562524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DIAPHRAGMATIC RUPTURE</a:t>
            </a:r>
            <a:endParaRPr lang="en-US" sz="32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763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50166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DIAPRAGMATIC RUPTURE</a:t>
            </a:r>
            <a:endParaRPr lang="en-US" sz="32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295400"/>
            <a:ext cx="6477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9633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RUPTURED AORTA</a:t>
            </a:r>
            <a:endParaRPr lang="en-US" sz="3200"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a:t>Rupture of the aorta is a common cause of sudden death</a:t>
            </a:r>
          </a:p>
          <a:p>
            <a:r>
              <a:rPr lang="en-US" dirty="0" smtClean="0"/>
              <a:t>Follows  </a:t>
            </a:r>
            <a:r>
              <a:rPr lang="en-US" dirty="0"/>
              <a:t>a car accident or a fall from a height</a:t>
            </a:r>
            <a:r>
              <a:rPr lang="en-US" dirty="0" smtClean="0"/>
              <a:t>.</a:t>
            </a:r>
          </a:p>
          <a:p>
            <a:r>
              <a:rPr lang="en-US" dirty="0" smtClean="0"/>
              <a:t> </a:t>
            </a:r>
            <a:r>
              <a:rPr lang="en-US" dirty="0"/>
              <a:t>The vessel </a:t>
            </a:r>
            <a:r>
              <a:rPr lang="en-US" dirty="0" smtClean="0"/>
              <a:t>is usually </a:t>
            </a:r>
            <a:r>
              <a:rPr lang="en-US" dirty="0"/>
              <a:t>torn where the relatively mobile arch </a:t>
            </a:r>
            <a:r>
              <a:rPr lang="en-US" dirty="0" smtClean="0"/>
              <a:t>becomes secured </a:t>
            </a:r>
            <a:r>
              <a:rPr lang="en-US" dirty="0"/>
              <a:t>to the thoracic wall near the ligamentum </a:t>
            </a:r>
            <a:r>
              <a:rPr lang="en-US" dirty="0" smtClean="0"/>
              <a:t>arteriosum.</a:t>
            </a:r>
            <a:endParaRPr lang="en-US" dirty="0"/>
          </a:p>
        </p:txBody>
      </p:sp>
    </p:spTree>
    <p:extLst>
      <p:ext uri="{BB962C8B-B14F-4D97-AF65-F5344CB8AC3E}">
        <p14:creationId xmlns:p14="http://schemas.microsoft.com/office/powerpoint/2010/main" val="171235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0678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341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AORTIC DISRUPTION</a:t>
            </a:r>
            <a:endParaRPr lang="en-US"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1" y="1400033"/>
            <a:ext cx="8991599"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9666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RADIOLOGICAL FINDINGS OF RUPTURED AORTA</a:t>
            </a:r>
            <a:endParaRPr lang="en-US" sz="3200"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chest </a:t>
            </a:r>
            <a:r>
              <a:rPr lang="en-US" dirty="0"/>
              <a:t>x-ray findings include the following:</a:t>
            </a:r>
          </a:p>
          <a:p>
            <a:endParaRPr lang="en-US" dirty="0"/>
          </a:p>
          <a:p>
            <a:r>
              <a:rPr lang="en-US" dirty="0"/>
              <a:t>Widened </a:t>
            </a:r>
            <a:r>
              <a:rPr lang="en-US" dirty="0" smtClean="0"/>
              <a:t>mediastinum.</a:t>
            </a:r>
            <a:endParaRPr lang="en-US" dirty="0"/>
          </a:p>
          <a:p>
            <a:r>
              <a:rPr lang="en-US" dirty="0"/>
              <a:t>1st or 2nd rib fracture</a:t>
            </a:r>
          </a:p>
          <a:p>
            <a:r>
              <a:rPr lang="en-US" dirty="0"/>
              <a:t>Obliteration of the aortic knob</a:t>
            </a:r>
          </a:p>
          <a:p>
            <a:r>
              <a:rPr lang="en-US" dirty="0"/>
              <a:t>Deviation of the trachea or esophagus (and thus also any nasogastric tube) to the right</a:t>
            </a:r>
          </a:p>
          <a:p>
            <a:r>
              <a:rPr lang="en-US" dirty="0"/>
              <a:t>Depression of the left </a:t>
            </a:r>
            <a:r>
              <a:rPr lang="en-US" dirty="0" smtClean="0"/>
              <a:t>main stem bronchus</a:t>
            </a:r>
            <a:endParaRPr lang="en-US" dirty="0"/>
          </a:p>
          <a:p>
            <a:r>
              <a:rPr lang="en-US" dirty="0" err="1" smtClean="0"/>
              <a:t>Heamo</a:t>
            </a:r>
            <a:r>
              <a:rPr lang="en-US" dirty="0" smtClean="0"/>
              <a:t> thorax,</a:t>
            </a:r>
          </a:p>
          <a:p>
            <a:r>
              <a:rPr lang="en-US" dirty="0" smtClean="0"/>
              <a:t> </a:t>
            </a:r>
            <a:r>
              <a:rPr lang="en-US" dirty="0"/>
              <a:t>pneumothorax, </a:t>
            </a:r>
            <a:endParaRPr lang="en-US" dirty="0" smtClean="0"/>
          </a:p>
          <a:p>
            <a:r>
              <a:rPr lang="en-US" dirty="0" smtClean="0"/>
              <a:t> </a:t>
            </a:r>
            <a:r>
              <a:rPr lang="en-US" dirty="0"/>
              <a:t>pulmonary contusion</a:t>
            </a:r>
          </a:p>
        </p:txBody>
      </p:sp>
    </p:spTree>
    <p:extLst>
      <p:ext uri="{BB962C8B-B14F-4D97-AF65-F5344CB8AC3E}">
        <p14:creationId xmlns:p14="http://schemas.microsoft.com/office/powerpoint/2010/main" val="21941636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 RUPTURED AORTA</a:t>
            </a:r>
            <a:endParaRPr lang="en-US" sz="3200" dirty="0"/>
          </a:p>
        </p:txBody>
      </p:sp>
      <p:sp>
        <p:nvSpPr>
          <p:cNvPr id="3" name="Content Placeholder 2"/>
          <p:cNvSpPr>
            <a:spLocks noGrp="1"/>
          </p:cNvSpPr>
          <p:nvPr>
            <p:ph idx="1"/>
          </p:nvPr>
        </p:nvSpPr>
        <p:spPr/>
        <p:txBody>
          <a:bodyPr>
            <a:normAutofit fontScale="70000" lnSpcReduction="20000"/>
          </a:bodyPr>
          <a:lstStyle/>
          <a:p>
            <a:r>
              <a:rPr lang="en-US" dirty="0"/>
              <a:t>Physical signs are usually absent but a high index of</a:t>
            </a:r>
          </a:p>
          <a:p>
            <a:pPr marL="0" indent="0">
              <a:buNone/>
            </a:pPr>
            <a:r>
              <a:rPr lang="en-US" dirty="0" smtClean="0"/>
              <a:t>    suspicion </a:t>
            </a:r>
            <a:r>
              <a:rPr lang="en-US" dirty="0"/>
              <a:t>should be prompted by a knowledge of the</a:t>
            </a:r>
          </a:p>
          <a:p>
            <a:pPr marL="0" indent="0">
              <a:buNone/>
            </a:pPr>
            <a:r>
              <a:rPr lang="en-US" dirty="0" smtClean="0"/>
              <a:t>     type </a:t>
            </a:r>
            <a:r>
              <a:rPr lang="en-US" dirty="0"/>
              <a:t>of injury</a:t>
            </a:r>
            <a:r>
              <a:rPr lang="en-US" dirty="0" smtClean="0"/>
              <a:t>.</a:t>
            </a:r>
          </a:p>
          <a:p>
            <a:pPr marL="0" indent="0">
              <a:buNone/>
            </a:pPr>
            <a:r>
              <a:rPr lang="en-US" dirty="0" smtClean="0"/>
              <a:t> </a:t>
            </a:r>
            <a:r>
              <a:rPr lang="en-US" dirty="0"/>
              <a:t>The chest x-ray may show </a:t>
            </a:r>
            <a:r>
              <a:rPr lang="en-US" dirty="0" smtClean="0"/>
              <a:t>;</a:t>
            </a:r>
          </a:p>
          <a:p>
            <a:pPr marL="0" indent="0">
              <a:buNone/>
            </a:pPr>
            <a:r>
              <a:rPr lang="en-US" dirty="0" smtClean="0"/>
              <a:t>      a widened mediastinum.</a:t>
            </a:r>
          </a:p>
          <a:p>
            <a:pPr marL="0" indent="0">
              <a:buNone/>
            </a:pPr>
            <a:r>
              <a:rPr lang="en-US" dirty="0" smtClean="0"/>
              <a:t>      fractures of </a:t>
            </a:r>
            <a:r>
              <a:rPr lang="en-US" dirty="0"/>
              <a:t>the upper ribs</a:t>
            </a:r>
            <a:r>
              <a:rPr lang="en-US" dirty="0" smtClean="0"/>
              <a:t>,</a:t>
            </a:r>
          </a:p>
          <a:p>
            <a:pPr marL="0" indent="0">
              <a:buNone/>
            </a:pPr>
            <a:r>
              <a:rPr lang="en-US" dirty="0" smtClean="0"/>
              <a:t>       </a:t>
            </a:r>
            <a:r>
              <a:rPr lang="en-US" dirty="0"/>
              <a:t>deviation of the trachea to the right,</a:t>
            </a:r>
          </a:p>
          <a:p>
            <a:pPr marL="0" indent="0">
              <a:buNone/>
            </a:pPr>
            <a:r>
              <a:rPr lang="en-US" dirty="0" smtClean="0"/>
              <a:t>      loss </a:t>
            </a:r>
            <a:r>
              <a:rPr lang="en-US" dirty="0"/>
              <a:t>of the aortic knuckle or a pleural cap</a:t>
            </a:r>
            <a:r>
              <a:rPr lang="en-US" dirty="0" smtClean="0"/>
              <a:t>.</a:t>
            </a:r>
          </a:p>
          <a:p>
            <a:pPr marL="0" indent="0">
              <a:buNone/>
            </a:pPr>
            <a:r>
              <a:rPr lang="en-US" dirty="0" smtClean="0"/>
              <a:t>INVESTIGATION;    </a:t>
            </a:r>
          </a:p>
          <a:p>
            <a:pPr marL="0" indent="0">
              <a:buNone/>
            </a:pPr>
            <a:r>
              <a:rPr lang="en-US" dirty="0" smtClean="0"/>
              <a:t>     An Angiogram</a:t>
            </a:r>
            <a:endParaRPr lang="en-US" dirty="0"/>
          </a:p>
          <a:p>
            <a:pPr marL="0" indent="0">
              <a:buNone/>
            </a:pPr>
            <a:r>
              <a:rPr lang="en-US" dirty="0" smtClean="0"/>
              <a:t>      computed </a:t>
            </a:r>
            <a:r>
              <a:rPr lang="en-US" dirty="0"/>
              <a:t>tomography (CT) </a:t>
            </a:r>
            <a:r>
              <a:rPr lang="en-US" dirty="0" smtClean="0"/>
              <a:t> </a:t>
            </a:r>
          </a:p>
          <a:p>
            <a:r>
              <a:rPr lang="en-US" dirty="0" smtClean="0"/>
              <a:t> </a:t>
            </a:r>
            <a:r>
              <a:rPr lang="en-US" dirty="0"/>
              <a:t>urgent operation is needed.</a:t>
            </a:r>
          </a:p>
        </p:txBody>
      </p:sp>
    </p:spTree>
    <p:extLst>
      <p:ext uri="{BB962C8B-B14F-4D97-AF65-F5344CB8AC3E}">
        <p14:creationId xmlns:p14="http://schemas.microsoft.com/office/powerpoint/2010/main" val="33524210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0"/>
            <a:ext cx="89154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2301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TRACHEO-BRONCHIAL INJURY(TBI)</a:t>
            </a:r>
            <a:endParaRPr lang="en-US" sz="3200" dirty="0"/>
          </a:p>
        </p:txBody>
      </p:sp>
      <p:sp>
        <p:nvSpPr>
          <p:cNvPr id="3" name="Content Placeholder 2"/>
          <p:cNvSpPr>
            <a:spLocks noGrp="1"/>
          </p:cNvSpPr>
          <p:nvPr>
            <p:ph idx="1"/>
          </p:nvPr>
        </p:nvSpPr>
        <p:spPr/>
        <p:txBody>
          <a:bodyPr>
            <a:normAutofit/>
          </a:bodyPr>
          <a:lstStyle/>
          <a:p>
            <a:r>
              <a:rPr lang="en-US" sz="2800" dirty="0"/>
              <a:t>Tracheobronchial injury (TBI) is damage to the tracheobronchial tree (the airway structure involving the trachea and bronchi</a:t>
            </a:r>
            <a:r>
              <a:rPr lang="en-US" sz="2800" dirty="0" smtClean="0"/>
              <a:t>).</a:t>
            </a:r>
          </a:p>
          <a:p>
            <a:r>
              <a:rPr lang="en-US" sz="2800" dirty="0" smtClean="0"/>
              <a:t>It </a:t>
            </a:r>
            <a:r>
              <a:rPr lang="en-US" sz="2800" dirty="0"/>
              <a:t>can result from blunt or penetrating trauma to the neck or </a:t>
            </a:r>
            <a:r>
              <a:rPr lang="en-US" sz="2800" dirty="0" smtClean="0"/>
              <a:t>chest</a:t>
            </a:r>
          </a:p>
          <a:p>
            <a:r>
              <a:rPr lang="en-US" sz="2800" dirty="0" smtClean="0"/>
              <a:t> </a:t>
            </a:r>
            <a:r>
              <a:rPr lang="en-US" sz="2800" dirty="0"/>
              <a:t>inhalation of harmful fumes or smoke, or aspiration of liquids or objects</a:t>
            </a:r>
            <a:r>
              <a:rPr lang="en-US" sz="2800" dirty="0" smtClean="0"/>
              <a:t>.</a:t>
            </a:r>
          </a:p>
          <a:p>
            <a:r>
              <a:rPr lang="en-US" sz="2800" dirty="0" smtClean="0"/>
              <a:t>Most die before receiving emergency treatment</a:t>
            </a:r>
            <a:r>
              <a:rPr lang="en-US" dirty="0"/>
              <a:t> </a:t>
            </a:r>
            <a:r>
              <a:rPr lang="en-US" sz="2800" dirty="0" smtClean="0"/>
              <a:t>from airway obstruction.</a:t>
            </a:r>
            <a:endParaRPr lang="en-US" dirty="0"/>
          </a:p>
        </p:txBody>
      </p:sp>
    </p:spTree>
    <p:extLst>
      <p:ext uri="{BB962C8B-B14F-4D97-AF65-F5344CB8AC3E}">
        <p14:creationId xmlns:p14="http://schemas.microsoft.com/office/powerpoint/2010/main" val="28242117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8077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4844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8600"/>
            <a:ext cx="9296400" cy="749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1900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S/S OF TB INJURY</a:t>
            </a:r>
            <a:endParaRPr lang="en-US" sz="3200" dirty="0"/>
          </a:p>
        </p:txBody>
      </p:sp>
      <p:sp>
        <p:nvSpPr>
          <p:cNvPr id="3" name="Content Placeholder 2"/>
          <p:cNvSpPr>
            <a:spLocks noGrp="1"/>
          </p:cNvSpPr>
          <p:nvPr>
            <p:ph idx="1"/>
          </p:nvPr>
        </p:nvSpPr>
        <p:spPr/>
        <p:txBody>
          <a:bodyPr>
            <a:normAutofit/>
          </a:bodyPr>
          <a:lstStyle/>
          <a:p>
            <a:r>
              <a:rPr lang="en-US" dirty="0" smtClean="0"/>
              <a:t>dyspnea </a:t>
            </a:r>
            <a:r>
              <a:rPr lang="en-US" dirty="0"/>
              <a:t>(difficulty breathing</a:t>
            </a:r>
            <a:r>
              <a:rPr lang="en-US" dirty="0" smtClean="0"/>
              <a:t>),</a:t>
            </a:r>
          </a:p>
          <a:p>
            <a:r>
              <a:rPr lang="en-US" dirty="0" smtClean="0"/>
              <a:t> </a:t>
            </a:r>
            <a:r>
              <a:rPr lang="en-US" dirty="0"/>
              <a:t>dysphonia (a condition where the voice can be hoarse, weak, or excessively breathy), </a:t>
            </a:r>
            <a:r>
              <a:rPr lang="en-US" dirty="0" smtClean="0"/>
              <a:t>coughing out blood. </a:t>
            </a:r>
          </a:p>
          <a:p>
            <a:r>
              <a:rPr lang="en-US" dirty="0" smtClean="0"/>
              <a:t> </a:t>
            </a:r>
            <a:r>
              <a:rPr lang="en-US" dirty="0"/>
              <a:t>abnormal breath sounds</a:t>
            </a:r>
            <a:r>
              <a:rPr lang="en-US" dirty="0" smtClean="0"/>
              <a:t>.</a:t>
            </a:r>
          </a:p>
          <a:p>
            <a:r>
              <a:rPr lang="en-US" dirty="0" smtClean="0"/>
              <a:t>stridor</a:t>
            </a:r>
          </a:p>
        </p:txBody>
      </p:sp>
    </p:spTree>
    <p:extLst>
      <p:ext uri="{BB962C8B-B14F-4D97-AF65-F5344CB8AC3E}">
        <p14:creationId xmlns:p14="http://schemas.microsoft.com/office/powerpoint/2010/main" val="23249152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MNX OF TBI</a:t>
            </a:r>
            <a:endParaRPr lang="en-US" dirty="0"/>
          </a:p>
        </p:txBody>
      </p:sp>
      <p:sp>
        <p:nvSpPr>
          <p:cNvPr id="3" name="Content Placeholder 2"/>
          <p:cNvSpPr>
            <a:spLocks noGrp="1"/>
          </p:cNvSpPr>
          <p:nvPr>
            <p:ph idx="1"/>
          </p:nvPr>
        </p:nvSpPr>
        <p:spPr/>
        <p:txBody>
          <a:bodyPr>
            <a:normAutofit/>
          </a:bodyPr>
          <a:lstStyle/>
          <a:p>
            <a:r>
              <a:rPr lang="en-US" dirty="0"/>
              <a:t>Intubation, one method to secure the airway, may be used to bypass a disruption in the airway in order to </a:t>
            </a:r>
            <a:r>
              <a:rPr lang="en-US" dirty="0" smtClean="0"/>
              <a:t>s</a:t>
            </a:r>
          </a:p>
          <a:p>
            <a:r>
              <a:rPr lang="en-US" dirty="0" smtClean="0"/>
              <a:t> </a:t>
            </a:r>
            <a:r>
              <a:rPr lang="en-US" dirty="0"/>
              <a:t>(tracheotomy) </a:t>
            </a:r>
            <a:r>
              <a:rPr lang="en-US" dirty="0" smtClean="0"/>
              <a:t> </a:t>
            </a:r>
            <a:r>
              <a:rPr lang="en-US" dirty="0"/>
              <a:t>in order to ensure an open airway</a:t>
            </a:r>
            <a:r>
              <a:rPr lang="en-US" dirty="0" smtClean="0"/>
              <a:t>. </a:t>
            </a:r>
            <a:endParaRPr lang="en-US" dirty="0"/>
          </a:p>
        </p:txBody>
      </p:sp>
    </p:spTree>
    <p:extLst>
      <p:ext uri="{BB962C8B-B14F-4D97-AF65-F5344CB8AC3E}">
        <p14:creationId xmlns:p14="http://schemas.microsoft.com/office/powerpoint/2010/main" val="37053071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TBI</a:t>
            </a:r>
            <a:endParaRPr lang="en-US" dirty="0"/>
          </a:p>
        </p:txBody>
      </p:sp>
      <p:sp>
        <p:nvSpPr>
          <p:cNvPr id="3" name="Content Placeholder 2"/>
          <p:cNvSpPr>
            <a:spLocks noGrp="1"/>
          </p:cNvSpPr>
          <p:nvPr>
            <p:ph idx="1"/>
          </p:nvPr>
        </p:nvSpPr>
        <p:spPr/>
        <p:txBody>
          <a:bodyPr>
            <a:normAutofit fontScale="85000" lnSpcReduction="10000"/>
          </a:bodyPr>
          <a:lstStyle/>
          <a:p>
            <a:r>
              <a:rPr lang="en-US" dirty="0"/>
              <a:t>TBI is frequently difficult to diagnose and treat</a:t>
            </a:r>
            <a:r>
              <a:rPr lang="en-US" dirty="0" smtClean="0"/>
              <a:t>.</a:t>
            </a:r>
          </a:p>
          <a:p>
            <a:r>
              <a:rPr lang="en-US" dirty="0" smtClean="0"/>
              <a:t> </a:t>
            </a:r>
            <a:r>
              <a:rPr lang="en-US" dirty="0"/>
              <a:t>Early diagnosis is important to prevent complications, which </a:t>
            </a:r>
            <a:r>
              <a:rPr lang="en-US" dirty="0" smtClean="0"/>
              <a:t>include</a:t>
            </a:r>
          </a:p>
          <a:p>
            <a:pPr marL="0" indent="0">
              <a:buNone/>
            </a:pPr>
            <a:r>
              <a:rPr lang="en-US" dirty="0" smtClean="0"/>
              <a:t>     </a:t>
            </a:r>
            <a:r>
              <a:rPr lang="en-US" dirty="0"/>
              <a:t>stenosis (narrowing) of the airway</a:t>
            </a:r>
            <a:r>
              <a:rPr lang="en-US" dirty="0" smtClean="0"/>
              <a:t>,</a:t>
            </a:r>
          </a:p>
          <a:p>
            <a:pPr marL="0" indent="0">
              <a:buNone/>
            </a:pPr>
            <a:r>
              <a:rPr lang="en-US" dirty="0" smtClean="0"/>
              <a:t>     </a:t>
            </a:r>
            <a:r>
              <a:rPr lang="en-US" dirty="0"/>
              <a:t>respiratory tract infection, </a:t>
            </a:r>
            <a:endParaRPr lang="en-US" dirty="0" smtClean="0"/>
          </a:p>
          <a:p>
            <a:pPr marL="0" indent="0">
              <a:buNone/>
            </a:pPr>
            <a:r>
              <a:rPr lang="en-US" dirty="0" smtClean="0"/>
              <a:t>     </a:t>
            </a:r>
            <a:r>
              <a:rPr lang="en-US" dirty="0"/>
              <a:t>damage to the lung tissue</a:t>
            </a:r>
            <a:r>
              <a:rPr lang="en-US" dirty="0" smtClean="0"/>
              <a:t>.</a:t>
            </a:r>
          </a:p>
          <a:p>
            <a:r>
              <a:rPr lang="en-US" dirty="0" smtClean="0"/>
              <a:t> </a:t>
            </a:r>
            <a:r>
              <a:rPr lang="en-US" dirty="0"/>
              <a:t>Diagnosis involves procedures such as bronchoscopy</a:t>
            </a:r>
            <a:r>
              <a:rPr lang="en-US" dirty="0" smtClean="0"/>
              <a:t>,</a:t>
            </a:r>
          </a:p>
          <a:p>
            <a:pPr marL="0" indent="0">
              <a:buNone/>
            </a:pPr>
            <a:r>
              <a:rPr lang="en-US" dirty="0" smtClean="0"/>
              <a:t>     </a:t>
            </a:r>
            <a:r>
              <a:rPr lang="en-US" dirty="0"/>
              <a:t>radiography, </a:t>
            </a:r>
          </a:p>
          <a:p>
            <a:pPr marL="0" indent="0">
              <a:buNone/>
            </a:pPr>
            <a:r>
              <a:rPr lang="en-US" dirty="0" smtClean="0"/>
              <a:t>     </a:t>
            </a:r>
            <a:r>
              <a:rPr lang="en-US" dirty="0"/>
              <a:t>x-ray computed tomography to visualize the tracheobronchial tree</a:t>
            </a:r>
          </a:p>
        </p:txBody>
      </p:sp>
    </p:spTree>
    <p:extLst>
      <p:ext uri="{BB962C8B-B14F-4D97-AF65-F5344CB8AC3E}">
        <p14:creationId xmlns:p14="http://schemas.microsoft.com/office/powerpoint/2010/main" val="271947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2896</Words>
  <Application>Microsoft Office PowerPoint</Application>
  <PresentationFormat>On-screen Show (4:3)</PresentationFormat>
  <Paragraphs>400</Paragraphs>
  <Slides>99</Slides>
  <Notes>0</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Office Theme</vt:lpstr>
      <vt:lpstr>PowerPoint Presentation</vt:lpstr>
      <vt:lpstr>CHEST TRAUMA </vt:lpstr>
      <vt:lpstr>LEARNING OBJECTIVES</vt:lpstr>
      <vt:lpstr>TERMINOLOGIES</vt:lpstr>
      <vt:lpstr>ANATOMY OF LUNGS</vt:lpstr>
      <vt:lpstr>PowerPoint Presentation</vt:lpstr>
      <vt:lpstr>PowerPoint Presentation</vt:lpstr>
      <vt:lpstr>PowerPoint Presentation</vt:lpstr>
      <vt:lpstr>PowerPoint Presentation</vt:lpstr>
      <vt:lpstr>PowerPoint Presentation</vt:lpstr>
      <vt:lpstr>CHEST TRAUMA</vt:lpstr>
      <vt:lpstr>Iatrogenic Injuries</vt:lpstr>
      <vt:lpstr>PNEUMOTHORAX</vt:lpstr>
      <vt:lpstr>PNEUMOTHORAX</vt:lpstr>
      <vt:lpstr>TYPES OF PNEUMOTHORAX</vt:lpstr>
      <vt:lpstr>PNEUMOTHORAX</vt:lpstr>
      <vt:lpstr>TRAUMATIC PNEUMOTHORAX</vt:lpstr>
      <vt:lpstr>PNEUMOTHORAX</vt:lpstr>
      <vt:lpstr>TENSIONAL PNEUMOTHORAX</vt:lpstr>
      <vt:lpstr>PowerPoint Presentation</vt:lpstr>
      <vt:lpstr>PowerPoint Presentation</vt:lpstr>
      <vt:lpstr>PowerPoint Presentation</vt:lpstr>
      <vt:lpstr>PowerPoint Presentation</vt:lpstr>
      <vt:lpstr>PowerPoint Presentation</vt:lpstr>
      <vt:lpstr>TRAUMATIC PNEUMOTHORAX</vt:lpstr>
      <vt:lpstr>PowerPoint Presentation</vt:lpstr>
      <vt:lpstr>MNX OF SUCKING CHEST WOUNDS</vt:lpstr>
      <vt:lpstr>PowerPoint Presentation</vt:lpstr>
      <vt:lpstr>PNEUMOTHORAX</vt:lpstr>
      <vt:lpstr>PowerPoint Presentation</vt:lpstr>
      <vt:lpstr>SIGNS/SYMPTOMS OF PNEUMOTHORAX</vt:lpstr>
      <vt:lpstr>MANAGEMENT OF PNEUMOTHORAX</vt:lpstr>
      <vt:lpstr>MNX-TENSIONAL PNEUMOTHORAX</vt:lpstr>
      <vt:lpstr>PowerPoint Presentation</vt:lpstr>
      <vt:lpstr>SURGICAL EMPHYSEMA</vt:lpstr>
      <vt:lpstr>SURGICAL EMPHYSEMA</vt:lpstr>
      <vt:lpstr>S/S OF SURGICAL EMPHYSEMA</vt:lpstr>
      <vt:lpstr>SURGICAL EMPHYSEMA</vt:lpstr>
      <vt:lpstr>MNX EMPHYSEMA</vt:lpstr>
      <vt:lpstr>ISOLATED RIB FRACTURE</vt:lpstr>
      <vt:lpstr>ISOLATED RIB FRACTURE</vt:lpstr>
      <vt:lpstr>FLAIL CHEST(STOVE-IN CHEST)</vt:lpstr>
      <vt:lpstr>PowerPoint Presentation</vt:lpstr>
      <vt:lpstr>FLAIL CHEST</vt:lpstr>
      <vt:lpstr>FLAIL CHEST</vt:lpstr>
      <vt:lpstr>MNX OF FLAIL CHEST</vt:lpstr>
      <vt:lpstr>FLAIL CHEST-SPLINTING</vt:lpstr>
      <vt:lpstr>PowerPoint Presentation</vt:lpstr>
      <vt:lpstr>MNX OF FLAIL CHEST</vt:lpstr>
      <vt:lpstr>MASSIVE HAEMOTHORAX</vt:lpstr>
      <vt:lpstr>SPONTANEOUS HAEMOTHORAX</vt:lpstr>
      <vt:lpstr>MASSIVE HAEMOTHORAX</vt:lpstr>
      <vt:lpstr>PowerPoint Presentation</vt:lpstr>
      <vt:lpstr>PowerPoint Presentation</vt:lpstr>
      <vt:lpstr>CHEST TUBE</vt:lpstr>
      <vt:lpstr>PowerPoint Presentation</vt:lpstr>
      <vt:lpstr>PowerPoint Presentation</vt:lpstr>
      <vt:lpstr>PowerPoint Presentation</vt:lpstr>
      <vt:lpstr>PowerPoint Presentation</vt:lpstr>
      <vt:lpstr>MNX OF MASSIVE HAEMO THORAX</vt:lpstr>
      <vt:lpstr>EMPYEMA THORACIS</vt:lpstr>
      <vt:lpstr>S/S OF EMPYEMA THORACIC</vt:lpstr>
      <vt:lpstr>DIAGNOSIS OF EMPHYEMA THORACIS</vt:lpstr>
      <vt:lpstr>CARDIAC TAMPONADE</vt:lpstr>
      <vt:lpstr>CARDIAC TAMPONADE</vt:lpstr>
      <vt:lpstr>PowerPoint Presentation</vt:lpstr>
      <vt:lpstr>PERICARDIAL SPACE</vt:lpstr>
      <vt:lpstr>PowerPoint Presentation</vt:lpstr>
      <vt:lpstr>PowerPoint Presentation</vt:lpstr>
      <vt:lpstr>S/S OF CARDIAC TAMPONADE</vt:lpstr>
      <vt:lpstr>PowerPoint Presentation</vt:lpstr>
      <vt:lpstr>MNX OF CARDIAC TAMPONADE</vt:lpstr>
      <vt:lpstr>PowerPoint Presentation</vt:lpstr>
      <vt:lpstr>PowerPoint Presentation</vt:lpstr>
      <vt:lpstr>COMPLICATIONS OF PERICADIOCENTESIS</vt:lpstr>
      <vt:lpstr>PERICARDIOCENTESIS</vt:lpstr>
      <vt:lpstr>CARDIAC TAMPONADE</vt:lpstr>
      <vt:lpstr>PULMONARY CONTUSION</vt:lpstr>
      <vt:lpstr>PowerPoint Presentation</vt:lpstr>
      <vt:lpstr>PULMONARY CONTUSION</vt:lpstr>
      <vt:lpstr>S/S OF PULMONARY CONTUSION</vt:lpstr>
      <vt:lpstr>DIAGNOSIS OF PULMONARY CONTUSION</vt:lpstr>
      <vt:lpstr>PULMONARY (LUNG)  CONTUSION</vt:lpstr>
      <vt:lpstr>MYOCARDIAL CONTUSION</vt:lpstr>
      <vt:lpstr>MYOCARDIAL CONTUSION</vt:lpstr>
      <vt:lpstr>RUPTURED DIAPHRAGM</vt:lpstr>
      <vt:lpstr>DIAPHRAGMATIC RUPTURE</vt:lpstr>
      <vt:lpstr>DIAPRAGMATIC RUPTURE</vt:lpstr>
      <vt:lpstr>RUPTURED AORTA</vt:lpstr>
      <vt:lpstr>AORTIC DISRUPTION</vt:lpstr>
      <vt:lpstr>RADIOLOGICAL FINDINGS OF RUPTURED AORTA</vt:lpstr>
      <vt:lpstr> RUPTURED AORTA</vt:lpstr>
      <vt:lpstr>PowerPoint Presentation</vt:lpstr>
      <vt:lpstr>TRACHEO-BRONCHIAL INJURY(TBI)</vt:lpstr>
      <vt:lpstr>PowerPoint Presentation</vt:lpstr>
      <vt:lpstr>PowerPoint Presentation</vt:lpstr>
      <vt:lpstr>S/S OF TB INJURY</vt:lpstr>
      <vt:lpstr>MNX OF TBI</vt:lpstr>
      <vt:lpstr>TBI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 INJURIES</dc:title>
  <dc:creator>Admin</dc:creator>
  <cp:lastModifiedBy>Admin</cp:lastModifiedBy>
  <cp:revision>184</cp:revision>
  <dcterms:created xsi:type="dcterms:W3CDTF">2020-02-09T19:54:27Z</dcterms:created>
  <dcterms:modified xsi:type="dcterms:W3CDTF">2020-08-11T19:04:58Z</dcterms:modified>
</cp:coreProperties>
</file>